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1"/>
  </p:handoutMasterIdLst>
  <p:sldIdLst>
    <p:sldId id="666" r:id="rId3"/>
    <p:sldId id="667" r:id="rId5"/>
    <p:sldId id="668" r:id="rId6"/>
    <p:sldId id="669" r:id="rId7"/>
    <p:sldId id="670" r:id="rId8"/>
    <p:sldId id="671" r:id="rId9"/>
    <p:sldId id="672" r:id="rId10"/>
    <p:sldId id="673" r:id="rId11"/>
    <p:sldId id="674" r:id="rId12"/>
    <p:sldId id="675" r:id="rId13"/>
    <p:sldId id="676" r:id="rId14"/>
    <p:sldId id="677" r:id="rId15"/>
    <p:sldId id="678" r:id="rId16"/>
    <p:sldId id="679" r:id="rId17"/>
    <p:sldId id="680" r:id="rId18"/>
    <p:sldId id="681" r:id="rId19"/>
    <p:sldId id="682" r:id="rId20"/>
    <p:sldId id="683" r:id="rId21"/>
    <p:sldId id="684" r:id="rId22"/>
    <p:sldId id="685" r:id="rId23"/>
    <p:sldId id="686" r:id="rId24"/>
    <p:sldId id="687" r:id="rId25"/>
    <p:sldId id="688" r:id="rId26"/>
    <p:sldId id="689" r:id="rId27"/>
    <p:sldId id="690" r:id="rId28"/>
    <p:sldId id="691" r:id="rId29"/>
    <p:sldId id="692" r:id="rId30"/>
    <p:sldId id="694" r:id="rId31"/>
    <p:sldId id="701" r:id="rId32"/>
    <p:sldId id="702" r:id="rId33"/>
    <p:sldId id="703" r:id="rId34"/>
    <p:sldId id="704" r:id="rId35"/>
    <p:sldId id="705" r:id="rId36"/>
    <p:sldId id="706" r:id="rId37"/>
    <p:sldId id="707" r:id="rId38"/>
    <p:sldId id="708" r:id="rId39"/>
    <p:sldId id="709" r:id="rId40"/>
    <p:sldId id="710" r:id="rId41"/>
    <p:sldId id="711" r:id="rId42"/>
    <p:sldId id="712" r:id="rId43"/>
    <p:sldId id="713" r:id="rId44"/>
    <p:sldId id="714" r:id="rId45"/>
    <p:sldId id="715" r:id="rId46"/>
    <p:sldId id="716" r:id="rId47"/>
    <p:sldId id="717" r:id="rId48"/>
    <p:sldId id="718" r:id="rId49"/>
    <p:sldId id="719" r:id="rId50"/>
    <p:sldId id="720" r:id="rId51"/>
    <p:sldId id="721" r:id="rId52"/>
    <p:sldId id="722" r:id="rId53"/>
    <p:sldId id="723" r:id="rId54"/>
    <p:sldId id="724" r:id="rId55"/>
    <p:sldId id="725" r:id="rId56"/>
    <p:sldId id="726" r:id="rId57"/>
    <p:sldId id="727" r:id="rId58"/>
    <p:sldId id="728" r:id="rId59"/>
    <p:sldId id="729" r:id="rId60"/>
    <p:sldId id="730" r:id="rId61"/>
    <p:sldId id="731" r:id="rId62"/>
    <p:sldId id="732" r:id="rId63"/>
    <p:sldId id="733" r:id="rId64"/>
    <p:sldId id="734" r:id="rId65"/>
    <p:sldId id="735" r:id="rId66"/>
    <p:sldId id="736" r:id="rId67"/>
    <p:sldId id="737" r:id="rId68"/>
    <p:sldId id="738" r:id="rId69"/>
    <p:sldId id="739" r:id="rId70"/>
    <p:sldId id="740" r:id="rId71"/>
    <p:sldId id="741" r:id="rId72"/>
    <p:sldId id="742" r:id="rId73"/>
    <p:sldId id="743" r:id="rId74"/>
    <p:sldId id="744" r:id="rId75"/>
    <p:sldId id="745" r:id="rId76"/>
    <p:sldId id="746" r:id="rId77"/>
    <p:sldId id="747" r:id="rId78"/>
    <p:sldId id="748" r:id="rId79"/>
    <p:sldId id="749" r:id="rId80"/>
    <p:sldId id="750" r:id="rId81"/>
    <p:sldId id="751" r:id="rId82"/>
    <p:sldId id="752" r:id="rId83"/>
    <p:sldId id="753" r:id="rId84"/>
    <p:sldId id="754" r:id="rId85"/>
    <p:sldId id="755" r:id="rId86"/>
    <p:sldId id="756" r:id="rId87"/>
    <p:sldId id="757" r:id="rId88"/>
    <p:sldId id="758" r:id="rId89"/>
    <p:sldId id="759" r:id="rId90"/>
    <p:sldId id="760" r:id="rId91"/>
    <p:sldId id="761" r:id="rId92"/>
    <p:sldId id="762" r:id="rId93"/>
    <p:sldId id="763" r:id="rId94"/>
    <p:sldId id="764" r:id="rId95"/>
    <p:sldId id="765" r:id="rId96"/>
    <p:sldId id="766" r:id="rId97"/>
    <p:sldId id="767" r:id="rId98"/>
    <p:sldId id="768" r:id="rId99"/>
    <p:sldId id="769" r:id="rId100"/>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13CE"/>
    <a:srgbClr val="000000"/>
    <a:srgbClr val="F8F8F8"/>
    <a:srgbClr val="FFFF00"/>
    <a:srgbClr val="66FF33"/>
    <a:srgbClr val="FF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4" d="100"/>
          <a:sy n="104" d="100"/>
        </p:scale>
        <p:origin x="-1158" y="-90"/>
      </p:cViewPr>
      <p:guideLst>
        <p:guide orient="horz" pos="2157"/>
        <p:guide pos="28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handoutMaster" Target="handoutMasters/handoutMaster1.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p:cNvSpPr>
          <p:nvPr>
            <p:ph type="sldImg" idx="2"/>
          </p:nvPr>
        </p:nvSpPr>
        <p:spPr>
          <a:xfrm>
            <a:off x="1143000" y="685800"/>
            <a:ext cx="4572000" cy="3429000"/>
          </a:xfrm>
          <a:prstGeom prst="rect">
            <a:avLst/>
          </a:prstGeom>
          <a:noFill/>
          <a:ln w="9525">
            <a:noFill/>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B1DA0240-CBDC-45ED-A722-A29A18C7D781}"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242" name="幻灯片图像占位符 7169"/>
          <p:cNvSpPr>
            <a:spLocks noGrp="1" noRot="1" noChangeAspect="1" noChangeArrowheads="1" noTextEdit="1"/>
          </p:cNvSpPr>
          <p:nvPr>
            <p:ph type="sldImg" idx="4294967295"/>
          </p:nvPr>
        </p:nvSpPr>
        <p:spPr/>
      </p:sp>
      <p:sp>
        <p:nvSpPr>
          <p:cNvPr id="10243" name="文本占位符 7170"/>
          <p:cNvSpPr>
            <a:spLocks noGrp="1" noRot="1" noChangeArrowheads="1"/>
          </p:cNvSpPr>
          <p:nvPr>
            <p:ph type="body" idx="4294967295"/>
          </p:nvPr>
        </p:nvSpPr>
        <p:spPr/>
        <p:txBody>
          <a:bodyPr/>
          <a:lstStyle/>
          <a:p>
            <a:r>
              <a:rPr lang="en-US" sz="1600" dirty="0" smtClean="0">
                <a:latin typeface="Calibri" panose="020F0502020204030204" pitchFamily="34" charset="0"/>
              </a:rPr>
              <a:t>Java </a:t>
            </a:r>
            <a:r>
              <a:rPr lang="zh-CN" altLang="en-US" sz="1600" dirty="0" smtClean="0">
                <a:latin typeface="Calibri" panose="020F0502020204030204" pitchFamily="34" charset="0"/>
              </a:rPr>
              <a:t>中的一维数组和多维数组在数组动态初始化和静态初始化时有何不同？</a:t>
            </a:r>
            <a:endParaRPr lang="zh-CN" altLang="en-US" sz="1600" dirty="0" smtClean="0">
              <a:latin typeface="Calibri" panose="020F0502020204030204" pitchFamily="34" charset="0"/>
            </a:endParaRPr>
          </a:p>
          <a:p>
            <a:r>
              <a:rPr lang="en-US" sz="1600" dirty="0" smtClean="0">
                <a:latin typeface="Calibri" panose="020F0502020204030204" pitchFamily="34" charset="0"/>
              </a:rPr>
              <a:t>Java</a:t>
            </a:r>
            <a:r>
              <a:rPr lang="zh-CN" altLang="en-US" sz="1600" dirty="0" smtClean="0">
                <a:latin typeface="Calibri" panose="020F0502020204030204" pitchFamily="34" charset="0"/>
              </a:rPr>
              <a:t>中的字符串有两种表示方法，这两种表示方法有什么不同？</a:t>
            </a:r>
            <a:endParaRPr lang="zh-CN" altLang="en-US" sz="1600" dirty="0" smtClean="0">
              <a:latin typeface="Calibri" panose="020F0502020204030204" pitchFamily="34" charset="0"/>
            </a:endParaRPr>
          </a:p>
          <a:p>
            <a:r>
              <a:rPr lang="zh-CN" altLang="en-US" sz="1600" dirty="0" smtClean="0">
                <a:latin typeface="Calibri" panose="020F0502020204030204" pitchFamily="34" charset="0"/>
              </a:rPr>
              <a:t>如何访问字符串？如何修改字符串？如何对两个字符串进行比较？</a:t>
            </a:r>
            <a:br>
              <a:rPr lang="zh-CN" altLang="en-US" sz="1400" dirty="0" smtClean="0">
                <a:latin typeface="Calibri" panose="020F0502020204030204" pitchFamily="34" charset="0"/>
              </a:rPr>
            </a:br>
            <a:endParaRPr lang="zh-CN" altLang="en-US" sz="1400" dirty="0" smtClean="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8674" name="幻灯片图像占位符 25601"/>
          <p:cNvSpPr>
            <a:spLocks noGrp="1" noRot="1" noChangeAspect="1" noChangeArrowheads="1" noTextEdit="1"/>
          </p:cNvSpPr>
          <p:nvPr>
            <p:ph type="sldImg" idx="4294967295"/>
          </p:nvPr>
        </p:nvSpPr>
        <p:spPr>
          <a:xfrm>
            <a:off x="1633538" y="5930900"/>
            <a:ext cx="3589337" cy="2692400"/>
          </a:xfrm>
        </p:spPr>
      </p:sp>
      <p:sp>
        <p:nvSpPr>
          <p:cNvPr id="28675" name="文本占位符 25602"/>
          <p:cNvSpPr>
            <a:spLocks noGrp="1" noRot="1" noChangeArrowheads="1"/>
          </p:cNvSpPr>
          <p:nvPr>
            <p:ph type="body" idx="4294967295"/>
          </p:nvPr>
        </p:nvSpPr>
        <p:spPr>
          <a:xfrm>
            <a:off x="339725" y="631825"/>
            <a:ext cx="6194425" cy="5124450"/>
          </a:xfrm>
        </p:spPr>
        <p:txBody>
          <a:bodyPr/>
          <a:lstStyle/>
          <a:p>
            <a:r>
              <a:rPr lang="zh-CN" altLang="en-US" smtClean="0">
                <a:latin typeface="Calibri" panose="020F0502020204030204" pitchFamily="34" charset="0"/>
              </a:rPr>
              <a:t>*************************************************************</a:t>
            </a:r>
            <a:r>
              <a:rPr lang="en-US" smtClean="0">
                <a:latin typeface="Calibri" panose="020F0502020204030204" pitchFamily="34" charset="0"/>
              </a:rPr>
              <a:t>2006/03/02</a:t>
            </a:r>
            <a:endParaRPr lang="en-US" smtClean="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7322"/>
            <a:ext cx="7772400" cy="1833564"/>
          </a:xfrm>
        </p:spPr>
        <p:txBody>
          <a:bodyPr anchor="b">
            <a:normAutofit/>
          </a:bodyPr>
          <a:lstStyle>
            <a:lvl1pPr algn="ct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028950" y="4898570"/>
            <a:ext cx="5739493" cy="702129"/>
          </a:xfrm>
        </p:spPr>
        <p:txBody>
          <a:bodyPr anchor="ctr" anchorCtr="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126671"/>
            <a:ext cx="1971675" cy="5050292"/>
          </a:xfrm>
        </p:spPr>
        <p:txBody>
          <a:bodyPr vert="eaVert"/>
          <a:lstStyle>
            <a:lvl1pPr>
              <a:defRPr>
                <a:solidFill>
                  <a:schemeClr val="tx1"/>
                </a:solidFil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1126671"/>
            <a:ext cx="5800725" cy="5050292"/>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6" name="内容占位符 5"/>
          <p:cNvSpPr>
            <a:spLocks noGrp="1"/>
          </p:cNvSpPr>
          <p:nvPr>
            <p:ph sz="quarter" idx="13"/>
          </p:nvPr>
        </p:nvSpPr>
        <p:spPr>
          <a:xfrm>
            <a:off x="628650" y="1192213"/>
            <a:ext cx="7886700" cy="5127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420586" y="1124744"/>
            <a:ext cx="7094764" cy="5112769"/>
          </a:xfrm>
        </p:spPr>
        <p:txBody>
          <a:bodyPr>
            <a:normAutofit/>
          </a:bodyPr>
          <a:lstStyle>
            <a:lvl1pPr>
              <a:buClr>
                <a:schemeClr val="tx1"/>
              </a:buClr>
              <a:defRPr sz="3200">
                <a:solidFill>
                  <a:schemeClr val="tx1"/>
                </a:solidFill>
              </a:defRPr>
            </a:lvl1pPr>
            <a:lvl2pPr>
              <a:defRPr sz="2800">
                <a:solidFill>
                  <a:schemeClr val="tx1"/>
                </a:solidFill>
              </a:defRPr>
            </a:lvl2pPr>
            <a:lvl3pPr>
              <a:lnSpc>
                <a:spcPct val="150000"/>
              </a:lnSpc>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6" name="Content Placeholder 2"/>
          <p:cNvSpPr>
            <a:spLocks noGrp="1"/>
          </p:cNvSpPr>
          <p:nvPr>
            <p:ph idx="1"/>
          </p:nvPr>
        </p:nvSpPr>
        <p:spPr>
          <a:xfrm>
            <a:off x="628650" y="1124744"/>
            <a:ext cx="7886700" cy="5112769"/>
          </a:xfrm>
        </p:spPr>
        <p:txBody>
          <a:bodyPr>
            <a:normAutofit/>
          </a:bodyPr>
          <a:lstStyle>
            <a:lvl1pPr>
              <a:buClr>
                <a:schemeClr val="tx1"/>
              </a:buClr>
              <a:defRPr sz="3200">
                <a:solidFill>
                  <a:schemeClr val="tx1"/>
                </a:solidFill>
              </a:defRPr>
            </a:lvl1pPr>
            <a:lvl2pPr>
              <a:defRPr sz="2800">
                <a:solidFill>
                  <a:schemeClr val="tx1"/>
                </a:solidFill>
              </a:defRPr>
            </a:lvl2pPr>
            <a:lvl3pPr>
              <a:lnSpc>
                <a:spcPct val="150000"/>
              </a:lnSpc>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61656" y="2269671"/>
            <a:ext cx="5048931" cy="1681843"/>
          </a:xfrm>
        </p:spPr>
        <p:txBody>
          <a:bodyPr anchor="b">
            <a:normAutofit/>
          </a:bodyPr>
          <a:lstStyle>
            <a:lvl1pPr>
              <a:defRPr sz="5400">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461656" y="4098471"/>
            <a:ext cx="5048931" cy="783769"/>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38942" y="1825625"/>
            <a:ext cx="3175907" cy="4351338"/>
          </a:xfrm>
        </p:spPr>
        <p:txBody>
          <a:bodyPr/>
          <a:lstStyle>
            <a:lvl1pPr>
              <a:lnSpc>
                <a:spcPct val="150000"/>
              </a:lnSpc>
              <a:buClr>
                <a:schemeClr val="tx1"/>
              </a:buClr>
              <a:defRPr>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5339442" y="1825625"/>
            <a:ext cx="3175907" cy="4351338"/>
          </a:xfrm>
        </p:spPr>
        <p:txBody>
          <a:bodyPr/>
          <a:lstStyle>
            <a:lvl1pPr>
              <a:lnSpc>
                <a:spcPct val="150000"/>
              </a:lnSpc>
              <a:buClr>
                <a:schemeClr val="tx1"/>
              </a:buClr>
              <a:defRPr>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14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21BECF"/>
        </a:solidFill>
        <a:effectLst/>
      </p:bgPr>
    </p:bg>
    <p:spTree>
      <p:nvGrpSpPr>
        <p:cNvPr id="1" name=""/>
        <p:cNvGrpSpPr/>
        <p:nvPr/>
      </p:nvGrpSpPr>
      <p:grpSpPr>
        <a:xfrm>
          <a:off x="0" y="0"/>
          <a:ext cx="0" cy="0"/>
          <a:chOff x="0" y="0"/>
          <a:chExt cx="0" cy="0"/>
        </a:xfrm>
      </p:grpSpPr>
      <p:sp>
        <p:nvSpPr>
          <p:cNvPr id="8" name="任意多边形 7"/>
          <p:cNvSpPr/>
          <p:nvPr/>
        </p:nvSpPr>
        <p:spPr>
          <a:xfrm>
            <a:off x="0" y="2367644"/>
            <a:ext cx="8033657" cy="4490356"/>
          </a:xfrm>
          <a:custGeom>
            <a:avLst/>
            <a:gdLst>
              <a:gd name="connsiteX0" fmla="*/ 1384909 w 10627032"/>
              <a:gd name="connsiteY0" fmla="*/ 0 h 5201416"/>
              <a:gd name="connsiteX1" fmla="*/ 10627032 w 10627032"/>
              <a:gd name="connsiteY1" fmla="*/ 2750712 h 5201416"/>
              <a:gd name="connsiteX2" fmla="*/ 9110391 w 10627032"/>
              <a:gd name="connsiteY2" fmla="*/ 5201416 h 5201416"/>
              <a:gd name="connsiteX3" fmla="*/ 0 w 10627032"/>
              <a:gd name="connsiteY3" fmla="*/ 5201416 h 5201416"/>
              <a:gd name="connsiteX4" fmla="*/ 0 w 10627032"/>
              <a:gd name="connsiteY4" fmla="*/ 1919631 h 5201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7032" h="5201416">
                <a:moveTo>
                  <a:pt x="1384909" y="0"/>
                </a:moveTo>
                <a:lnTo>
                  <a:pt x="10627032" y="2750712"/>
                </a:lnTo>
                <a:lnTo>
                  <a:pt x="9110391" y="5201416"/>
                </a:lnTo>
                <a:lnTo>
                  <a:pt x="0" y="5201416"/>
                </a:lnTo>
                <a:lnTo>
                  <a:pt x="0" y="1919631"/>
                </a:lnTo>
                <a:close/>
              </a:path>
            </a:pathLst>
          </a:custGeom>
          <a:gradFill flip="none" rotWithShape="0">
            <a:gsLst>
              <a:gs pos="0">
                <a:schemeClr val="tx1">
                  <a:alpha val="3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cs typeface="+mn-ea"/>
              <a:sym typeface="+mn-lt"/>
            </a:endParaRPr>
          </a:p>
        </p:txBody>
      </p:sp>
      <p:sp>
        <p:nvSpPr>
          <p:cNvPr id="3" name="Date Placeholder 2"/>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7" name="圆角矩形 6"/>
          <p:cNvSpPr/>
          <p:nvPr/>
        </p:nvSpPr>
        <p:spPr>
          <a:xfrm>
            <a:off x="990215" y="1725643"/>
            <a:ext cx="7163570" cy="3103217"/>
          </a:xfrm>
          <a:prstGeom prst="roundRect">
            <a:avLst>
              <a:gd name="adj" fmla="val 5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sz="8625" b="1" dirty="0">
              <a:solidFill>
                <a:srgbClr val="FFFFFF"/>
              </a:solidFill>
              <a:cs typeface="+mn-ea"/>
              <a:sym typeface="+mn-lt"/>
            </a:endParaRPr>
          </a:p>
        </p:txBody>
      </p:sp>
      <p:sp>
        <p:nvSpPr>
          <p:cNvPr id="2" name="Title 1"/>
          <p:cNvSpPr>
            <a:spLocks noGrp="1"/>
          </p:cNvSpPr>
          <p:nvPr>
            <p:ph type="title" hasCustomPrompt="1"/>
          </p:nvPr>
        </p:nvSpPr>
        <p:spPr>
          <a:xfrm>
            <a:off x="990215" y="1719748"/>
            <a:ext cx="7163570" cy="3109111"/>
          </a:xfrm>
        </p:spPr>
        <p:txBody>
          <a:bodyPr>
            <a:normAutofit/>
          </a:bodyPr>
          <a:lstStyle>
            <a:lvl1pPr algn="ctr">
              <a:defRPr sz="8800" b="1"/>
            </a:lvl1pPr>
          </a:lstStyle>
          <a:p>
            <a:r>
              <a:rPr lang="zh-CN" altLang="en-US" dirty="0" smtClean="0"/>
              <a:t>编辑标题</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21BECF"/>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0" y="1"/>
            <a:ext cx="7885509" cy="914400"/>
          </a:xfrm>
        </p:spPr>
        <p:txBody>
          <a:bodyPr anchor="ctr" anchorCtr="0"/>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60221" y="1373869"/>
            <a:ext cx="7223558" cy="34258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628650" y="4963887"/>
            <a:ext cx="7877345" cy="1322614"/>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2.xml"/><Relationship Id="rId14" Type="http://schemas.openxmlformats.org/officeDocument/2006/relationships/tags" Target="../tags/tag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628650" y="0"/>
            <a:ext cx="7886700" cy="91440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5"/>
            </p:custDataLst>
          </p:nvPr>
        </p:nvSpPr>
        <p:spPr>
          <a:xfrm>
            <a:off x="628650" y="1289956"/>
            <a:ext cx="7886700" cy="4947557"/>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628650" y="6552519"/>
            <a:ext cx="2057400" cy="299587"/>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3"/>
          </p:nvPr>
        </p:nvSpPr>
        <p:spPr>
          <a:xfrm>
            <a:off x="3028950" y="6552519"/>
            <a:ext cx="3086100" cy="299587"/>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552519"/>
            <a:ext cx="2057400" cy="299587"/>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439EFCA8-4685-4D72-9793-08BF8EB4EF6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8.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9.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0.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6.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44.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5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55.xml"/></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6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7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7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3.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4.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5.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6.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8.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9.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0.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1.xml"/></Relationships>
</file>

<file path=ppt/slides/_rels/slide8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7.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8.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9.xml"/></Relationships>
</file>

<file path=ppt/slides/_rels/slide8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5.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6.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7.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9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3.xml"/></Relationships>
</file>

<file path=ppt/slides/_rels/slide9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9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s>
</file>

<file path=ppt/slides/_rels/slide9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7.xml"/></Relationships>
</file>

<file path=ppt/slides/_rels/slide9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52.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9220" name="标题 2"/>
          <p:cNvSpPr>
            <a:spLocks noGrp="1" noChangeArrowheads="1"/>
          </p:cNvSpPr>
          <p:nvPr>
            <p:ph type="title"/>
            <p:custDataLst>
              <p:tags r:id="rId3"/>
            </p:custDataLst>
          </p:nvPr>
        </p:nvSpPr>
        <p:spPr/>
        <p:txBody>
          <a:bodyPr/>
          <a:lstStyle/>
          <a:p>
            <a:r>
              <a:rPr lang="zh-CN" altLang="en-US" smtClean="0"/>
              <a:t>课前回顾</a:t>
            </a:r>
            <a:endParaRPr lang="zh-CN" altLang="en-US" smtClean="0"/>
          </a:p>
        </p:txBody>
      </p:sp>
      <p:sp>
        <p:nvSpPr>
          <p:cNvPr id="5" name="内容占位符 4"/>
          <p:cNvSpPr>
            <a:spLocks noGrp="1"/>
          </p:cNvSpPr>
          <p:nvPr>
            <p:ph idx="1"/>
            <p:custDataLst>
              <p:tags r:id="rId4"/>
            </p:custDataLst>
          </p:nvPr>
        </p:nvSpPr>
        <p:spPr/>
        <p:txBody>
          <a:bodyPr>
            <a:normAutofit fontScale="62500" lnSpcReduction="20000"/>
          </a:bodyPr>
          <a:lstStyle/>
          <a:p>
            <a:pPr marL="342900" indent="-342900" fontAlgn="auto">
              <a:lnSpc>
                <a:spcPct val="150000"/>
              </a:lnSpc>
              <a:spcBef>
                <a:spcPct val="50000"/>
              </a:spcBef>
              <a:buClr>
                <a:schemeClr val="hlink"/>
              </a:buClr>
              <a:buFont typeface="Wingdings" panose="05000000000000000000" pitchFamily="2" charset="2"/>
              <a:buChar char="l"/>
            </a:pPr>
            <a:r>
              <a:rPr lang="en-US" altLang="x-none" noProof="1" smtClean="0"/>
              <a:t>Java</a:t>
            </a:r>
            <a:r>
              <a:rPr lang="zh-CN" altLang="en-US" noProof="1" smtClean="0"/>
              <a:t>中的标识符是由哪些字符组成的？</a:t>
            </a:r>
            <a:endParaRPr lang="zh-CN" altLang="en-US" noProof="1" smtClean="0"/>
          </a:p>
          <a:p>
            <a:pPr marL="342900" indent="-342900" fontAlgn="auto">
              <a:lnSpc>
                <a:spcPct val="150000"/>
              </a:lnSpc>
              <a:spcBef>
                <a:spcPct val="50000"/>
              </a:spcBef>
              <a:buClr>
                <a:schemeClr val="hlink"/>
              </a:buClr>
              <a:buFont typeface="Wingdings" panose="05000000000000000000" pitchFamily="2" charset="2"/>
              <a:buChar char="l"/>
            </a:pPr>
            <a:r>
              <a:rPr lang="en-US" altLang="x-none" noProof="1" smtClean="0"/>
              <a:t>Java</a:t>
            </a:r>
            <a:r>
              <a:rPr lang="zh-CN" altLang="en-US" noProof="1" smtClean="0"/>
              <a:t>中有哪些保留字？简单数据类型包含哪几种？各种数据类型变量的定义方法和常量的表示方法及取值范围。</a:t>
            </a:r>
            <a:endParaRPr lang="zh-CN" altLang="en-US" noProof="1" smtClean="0"/>
          </a:p>
          <a:p>
            <a:pPr marL="342900" indent="-342900" fontAlgn="auto">
              <a:lnSpc>
                <a:spcPct val="150000"/>
              </a:lnSpc>
              <a:spcBef>
                <a:spcPct val="50000"/>
              </a:spcBef>
              <a:buClr>
                <a:schemeClr val="hlink"/>
              </a:buClr>
              <a:buFont typeface="Wingdings" panose="05000000000000000000" pitchFamily="2" charset="2"/>
              <a:buChar char="l"/>
            </a:pPr>
            <a:r>
              <a:rPr lang="en-US" altLang="x-none" noProof="1" smtClean="0"/>
              <a:t>Java </a:t>
            </a:r>
            <a:r>
              <a:rPr lang="zh-CN" altLang="en-US" noProof="1" smtClean="0"/>
              <a:t>中各简单数据类型间的优先次序和自动转换规则是什么？各数据类型间在什么情况下，进行自动转换，在什么情况下使用强制转换？</a:t>
            </a:r>
            <a:endParaRPr lang="zh-CN" altLang="en-US" noProof="1" smtClean="0"/>
          </a:p>
          <a:p>
            <a:pPr marL="342900" indent="-342900" fontAlgn="auto">
              <a:lnSpc>
                <a:spcPct val="150000"/>
              </a:lnSpc>
              <a:spcBef>
                <a:spcPct val="50000"/>
              </a:spcBef>
              <a:buClr>
                <a:schemeClr val="hlink"/>
              </a:buClr>
              <a:buFont typeface="Wingdings" panose="05000000000000000000" pitchFamily="2" charset="2"/>
              <a:buChar char="l"/>
            </a:pPr>
            <a:r>
              <a:rPr lang="en-US" altLang="x-none" noProof="1" smtClean="0"/>
              <a:t>Java</a:t>
            </a:r>
            <a:r>
              <a:rPr lang="zh-CN" altLang="en-US" noProof="1" smtClean="0"/>
              <a:t>中有哪些运算符？这些运算符的优先关系是怎样的？</a:t>
            </a:r>
            <a:endParaRPr lang="zh-CN" altLang="en-US" noProof="1" smtClean="0"/>
          </a:p>
          <a:p>
            <a:pPr marL="342900" indent="-342900" fontAlgn="auto">
              <a:lnSpc>
                <a:spcPct val="150000"/>
              </a:lnSpc>
              <a:spcBef>
                <a:spcPct val="50000"/>
              </a:spcBef>
              <a:buClr>
                <a:schemeClr val="hlink"/>
              </a:buClr>
              <a:buFont typeface="Wingdings" panose="05000000000000000000" pitchFamily="2" charset="2"/>
              <a:buChar char="l"/>
            </a:pPr>
            <a:r>
              <a:rPr lang="en-US" altLang="x-none" noProof="1" smtClean="0"/>
              <a:t>Java </a:t>
            </a:r>
            <a:r>
              <a:rPr lang="zh-CN" altLang="en-US" noProof="1" smtClean="0"/>
              <a:t>中有哪些控制语句？你了解每一种控制语句的语法规则吗？</a:t>
            </a:r>
            <a:endParaRPr lang="zh-CN" altLang="en-US" noProof="1" smtClean="0"/>
          </a:p>
          <a:p>
            <a:pPr marL="342900" indent="-342900" fontAlgn="auto">
              <a:lnSpc>
                <a:spcPct val="150000"/>
              </a:lnSpc>
              <a:buClr>
                <a:schemeClr val="hlink"/>
              </a:buClr>
              <a:buFont typeface="Wingdings" panose="05000000000000000000" pitchFamily="2" charset="2"/>
              <a:buChar char="l"/>
            </a:pPr>
            <a:endParaRPr lang="zh-CN" altLang="en-US" noProof="1" smtClean="0"/>
          </a:p>
        </p:txBody>
      </p:sp>
      <p:sp>
        <p:nvSpPr>
          <p:cNvPr id="4" name="灯片编号占位符 3"/>
          <p:cNvSpPr>
            <a:spLocks noGrp="1"/>
          </p:cNvSpPr>
          <p:nvPr>
            <p:ph type="sldNum" sz="quarter" idx="12"/>
          </p:nvPr>
        </p:nvSpPr>
        <p:spPr/>
        <p:txBody>
          <a:bodyPr/>
          <a:lstStyle/>
          <a:p>
            <a:fld id="{FEE0C82D-422E-4528-B87E-179EDE9628E6}"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6386"/>
          <p:cNvSpPr>
            <a:spLocks noGrp="1" noChangeArrowheads="1"/>
          </p:cNvSpPr>
          <p:nvPr>
            <p:ph type="title"/>
          </p:nvPr>
        </p:nvSpPr>
        <p:spPr/>
        <p:txBody>
          <a:bodyPr anchor="b"/>
          <a:lstStyle/>
          <a:p>
            <a:r>
              <a:rPr lang="zh-CN" altLang="en-US" smtClean="0"/>
              <a:t>基本概念</a:t>
            </a:r>
            <a:endParaRPr lang="zh-CN" altLang="en-US" smtClean="0"/>
          </a:p>
        </p:txBody>
      </p:sp>
      <p:sp>
        <p:nvSpPr>
          <p:cNvPr id="2" name="灯片编号占位符 1"/>
          <p:cNvSpPr>
            <a:spLocks noGrp="1"/>
          </p:cNvSpPr>
          <p:nvPr>
            <p:ph type="sldNum" sz="quarter" idx="12"/>
          </p:nvPr>
        </p:nvSpPr>
        <p:spPr/>
        <p:txBody>
          <a:bodyPr/>
          <a:lstStyle/>
          <a:p>
            <a:fld id="{A1424878-CADC-4D09-A447-7D37030DE053}" type="slidenum">
              <a:rPr lang="zh-CN" altLang="en-US" dirty="0"/>
            </a:fld>
            <a:endParaRPr lang="zh-CN" altLang="en-US" dirty="0"/>
          </a:p>
        </p:txBody>
      </p:sp>
      <p:sp>
        <p:nvSpPr>
          <p:cNvPr id="19457" name="文本占位符 16385"/>
          <p:cNvSpPr>
            <a:spLocks noGrp="1" noChangeArrowheads="1"/>
          </p:cNvSpPr>
          <p:nvPr>
            <p:ph idx="1"/>
          </p:nvPr>
        </p:nvSpPr>
        <p:spPr>
          <a:xfrm>
            <a:off x="628650" y="1124744"/>
            <a:ext cx="4663430" cy="5112769"/>
          </a:xfrm>
        </p:spPr>
        <p:txBody>
          <a:bodyPr/>
          <a:lstStyle/>
          <a:p>
            <a:pPr marL="609600" indent="-609600">
              <a:buSzPct val="90000"/>
              <a:buFont typeface="Wingdings" panose="05000000000000000000" pitchFamily="2" charset="2"/>
              <a:buNone/>
            </a:pPr>
            <a:r>
              <a:rPr lang="zh-CN" altLang="en-US" sz="2800" dirty="0" smtClean="0"/>
              <a:t>类 </a:t>
            </a:r>
            <a:r>
              <a:rPr lang="en-US" sz="2800" dirty="0" smtClean="0">
                <a:ea typeface="黑体" panose="02010609060101010101" pitchFamily="49" charset="-122"/>
              </a:rPr>
              <a:t>(class)</a:t>
            </a:r>
            <a:endParaRPr lang="en-US" sz="2800" dirty="0" smtClean="0">
              <a:ea typeface="黑体" panose="02010609060101010101" pitchFamily="49" charset="-122"/>
            </a:endParaRPr>
          </a:p>
          <a:p>
            <a:pPr marL="990600" lvl="1" indent="-533400">
              <a:buSzPct val="90000"/>
            </a:pPr>
            <a:r>
              <a:rPr lang="zh-CN" altLang="en-US" sz="2400" dirty="0" smtClean="0"/>
              <a:t>现实世界中，存在很多同类的对象，很多桌子、书、自行车</a:t>
            </a:r>
            <a:endParaRPr lang="zh-CN" altLang="en-US" sz="2400" dirty="0" smtClean="0"/>
          </a:p>
          <a:p>
            <a:pPr marL="990600" lvl="1" indent="-533400">
              <a:buSzPct val="90000"/>
            </a:pPr>
            <a:r>
              <a:rPr lang="zh-CN" altLang="en-US" sz="2400" dirty="0" smtClean="0"/>
              <a:t>一种原型，一种抽象，一种共性，一个模板</a:t>
            </a:r>
            <a:endParaRPr lang="zh-CN" altLang="en-US" sz="2400" dirty="0" smtClean="0"/>
          </a:p>
          <a:p>
            <a:pPr marL="990600" lvl="1" indent="-533400">
              <a:buSzPct val="90000"/>
            </a:pPr>
            <a:r>
              <a:rPr lang="en-US" sz="2400" dirty="0" smtClean="0">
                <a:ea typeface="黑体" panose="02010609060101010101" pitchFamily="49" charset="-122"/>
              </a:rPr>
              <a:t>Every object has a type</a:t>
            </a:r>
            <a:endParaRPr lang="en-US" sz="2400" dirty="0" smtClean="0">
              <a:ea typeface="黑体" panose="02010609060101010101" pitchFamily="49" charset="-122"/>
            </a:endParaRPr>
          </a:p>
          <a:p>
            <a:pPr marL="990600" lvl="1" indent="-533400">
              <a:buSzPct val="90000"/>
            </a:pPr>
            <a:r>
              <a:rPr lang="zh-CN" altLang="en-US" sz="2400" dirty="0" smtClean="0"/>
              <a:t>实例</a:t>
            </a:r>
            <a:r>
              <a:rPr lang="en-US" sz="2400" dirty="0" smtClean="0">
                <a:ea typeface="黑体" panose="02010609060101010101" pitchFamily="49" charset="-122"/>
              </a:rPr>
              <a:t>(instance)</a:t>
            </a:r>
            <a:r>
              <a:rPr lang="zh-CN" altLang="en-US" sz="2400" dirty="0" smtClean="0"/>
              <a:t>，某类对象的一个特定实体，类是对象的一个抽象</a:t>
            </a:r>
            <a:endParaRPr lang="zh-CN" altLang="en-US" sz="2400" dirty="0" smtClean="0"/>
          </a:p>
          <a:p>
            <a:pPr marL="990600" lvl="1" indent="-533400">
              <a:buSzPct val="90000"/>
            </a:pPr>
            <a:r>
              <a:rPr lang="zh-CN" altLang="en-US" sz="2400" dirty="0" smtClean="0"/>
              <a:t>表格</a:t>
            </a:r>
            <a:r>
              <a:rPr lang="en-US" sz="2400" dirty="0" smtClean="0">
                <a:ea typeface="黑体" panose="02010609060101010101" pitchFamily="49" charset="-122"/>
              </a:rPr>
              <a:t>(</a:t>
            </a:r>
            <a:r>
              <a:rPr lang="zh-CN" altLang="en-US" sz="2400" dirty="0" smtClean="0"/>
              <a:t>类</a:t>
            </a:r>
            <a:r>
              <a:rPr lang="en-US" sz="2400" dirty="0" smtClean="0">
                <a:ea typeface="黑体" panose="02010609060101010101" pitchFamily="49" charset="-122"/>
              </a:rPr>
              <a:t>) </a:t>
            </a:r>
            <a:r>
              <a:rPr lang="zh-CN" altLang="en-US" sz="2400" dirty="0" smtClean="0"/>
              <a:t>填入不同的个人信息</a:t>
            </a:r>
            <a:r>
              <a:rPr lang="zh-CN" altLang="en-US" sz="2400" dirty="0" smtClean="0">
                <a:sym typeface="Wingdings" panose="05000000000000000000" pitchFamily="2" charset="2"/>
              </a:rPr>
              <a:t></a:t>
            </a:r>
            <a:r>
              <a:rPr lang="zh-CN" altLang="en-US" sz="2400" dirty="0" smtClean="0"/>
              <a:t>不同的对象</a:t>
            </a:r>
            <a:endParaRPr lang="zh-CN" altLang="en-US" sz="2400" dirty="0" smtClean="0"/>
          </a:p>
        </p:txBody>
      </p:sp>
      <p:sp>
        <p:nvSpPr>
          <p:cNvPr id="16388" name="矩形 16387"/>
          <p:cNvSpPr>
            <a:spLocks noChangeArrowheads="1"/>
          </p:cNvSpPr>
          <p:nvPr/>
        </p:nvSpPr>
        <p:spPr bwMode="auto">
          <a:xfrm>
            <a:off x="5364163" y="1196975"/>
            <a:ext cx="3924300" cy="54006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a:solidFill>
                  <a:srgbClr val="FF3300"/>
                </a:solidFill>
                <a:latin typeface="Tahoma" panose="020B0604030504040204" pitchFamily="34" charset="0"/>
                <a:ea typeface="华文中宋" panose="02010600040101010101" pitchFamily="2" charset="-122"/>
              </a:rPr>
              <a:t>class Circle</a:t>
            </a:r>
            <a:r>
              <a:rPr lang="en-US">
                <a:latin typeface="Tahoma" panose="020B0604030504040204" pitchFamily="34" charset="0"/>
                <a:ea typeface="华文中宋" panose="02010600040101010101" pitchFamily="2" charset="-122"/>
              </a:rPr>
              <a:t>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double r=3;</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void draw()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System.out.println("Circle.draw()");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void erase()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System.out.println("Circle.erase()");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class DrawShape{</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Public static void main(Strings arg[])</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Circle</a:t>
            </a:r>
            <a:r>
              <a:rPr lang="en-US">
                <a:solidFill>
                  <a:srgbClr val="FF3300"/>
                </a:solidFill>
                <a:latin typeface="Tahoma" panose="020B0604030504040204" pitchFamily="34" charset="0"/>
                <a:ea typeface="华文中宋" panose="02010600040101010101" pitchFamily="2" charset="-122"/>
              </a:rPr>
              <a:t> c</a:t>
            </a:r>
            <a:r>
              <a:rPr lang="en-US">
                <a:latin typeface="Tahoma" panose="020B0604030504040204" pitchFamily="34" charset="0"/>
                <a:ea typeface="华文中宋" panose="02010600040101010101" pitchFamily="2" charset="-122"/>
              </a:rPr>
              <a:t>=new Circle();</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c.r=4;</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c.draw();</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a:t>
            </a:r>
            <a:endParaRPr lang="en-US">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horizontal)">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7410"/>
          <p:cNvSpPr>
            <a:spLocks noGrp="1" noChangeArrowheads="1"/>
          </p:cNvSpPr>
          <p:nvPr>
            <p:ph type="title"/>
          </p:nvPr>
        </p:nvSpPr>
        <p:spPr/>
        <p:txBody>
          <a:bodyPr anchor="b"/>
          <a:lstStyle/>
          <a:p>
            <a:r>
              <a:rPr lang="zh-CN" altLang="en-US" smtClean="0"/>
              <a:t>基本概念</a:t>
            </a:r>
            <a:endParaRPr lang="zh-CN" altLang="en-US" smtClean="0"/>
          </a:p>
        </p:txBody>
      </p:sp>
      <p:sp>
        <p:nvSpPr>
          <p:cNvPr id="2" name="灯片编号占位符 1"/>
          <p:cNvSpPr>
            <a:spLocks noGrp="1"/>
          </p:cNvSpPr>
          <p:nvPr>
            <p:ph type="sldNum" sz="quarter" idx="12"/>
          </p:nvPr>
        </p:nvSpPr>
        <p:spPr/>
        <p:txBody>
          <a:bodyPr/>
          <a:lstStyle/>
          <a:p>
            <a:fld id="{045A4AA7-7119-4896-9D16-30580F7D2F1F}" type="slidenum">
              <a:rPr lang="zh-CN" altLang="en-US" dirty="0"/>
            </a:fld>
            <a:endParaRPr lang="zh-CN" altLang="en-US" dirty="0"/>
          </a:p>
        </p:txBody>
      </p:sp>
      <p:sp>
        <p:nvSpPr>
          <p:cNvPr id="20481" name="文本占位符 17409"/>
          <p:cNvSpPr>
            <a:spLocks noGrp="1" noChangeArrowheads="1"/>
          </p:cNvSpPr>
          <p:nvPr>
            <p:ph idx="1"/>
          </p:nvPr>
        </p:nvSpPr>
        <p:spPr>
          <a:xfrm>
            <a:off x="628650" y="1124744"/>
            <a:ext cx="4663430" cy="5112769"/>
          </a:xfrm>
        </p:spPr>
        <p:txBody>
          <a:bodyPr/>
          <a:lstStyle/>
          <a:p>
            <a:pPr marL="609600" indent="-609600">
              <a:buSzPct val="90000"/>
              <a:buFont typeface="Wingdings" panose="05000000000000000000" pitchFamily="2" charset="2"/>
              <a:buAutoNum type="arabicPeriod"/>
            </a:pPr>
            <a:r>
              <a:rPr lang="zh-CN" altLang="en-US" sz="2800" dirty="0" smtClean="0"/>
              <a:t>对象 </a:t>
            </a:r>
            <a:r>
              <a:rPr lang="en-US" sz="2800" dirty="0" smtClean="0">
                <a:ea typeface="黑体" panose="02010609060101010101" pitchFamily="49" charset="-122"/>
              </a:rPr>
              <a:t>(object)</a:t>
            </a:r>
            <a:endParaRPr lang="en-US" sz="2800" dirty="0" smtClean="0">
              <a:ea typeface="黑体" panose="02010609060101010101" pitchFamily="49" charset="-122"/>
            </a:endParaRPr>
          </a:p>
          <a:p>
            <a:pPr marL="990600" lvl="1" indent="-533400">
              <a:buSzPct val="90000"/>
            </a:pPr>
            <a:r>
              <a:rPr lang="en-US" sz="2400" dirty="0" smtClean="0">
                <a:ea typeface="黑体" panose="02010609060101010101" pitchFamily="49" charset="-122"/>
              </a:rPr>
              <a:t>everything is an object</a:t>
            </a:r>
            <a:endParaRPr lang="en-US" sz="2400" dirty="0" smtClean="0">
              <a:ea typeface="黑体" panose="02010609060101010101" pitchFamily="49" charset="-122"/>
            </a:endParaRPr>
          </a:p>
          <a:p>
            <a:pPr marL="990600" lvl="1" indent="-533400">
              <a:buSzPct val="90000"/>
            </a:pPr>
            <a:r>
              <a:rPr lang="zh-CN" altLang="en-US" sz="2400" dirty="0" smtClean="0"/>
              <a:t>现实世界的对象</a:t>
            </a:r>
            <a:r>
              <a:rPr lang="en-US" sz="2400" dirty="0" smtClean="0">
                <a:ea typeface="黑体" panose="02010609060101010101" pitchFamily="49" charset="-122"/>
              </a:rPr>
              <a:t>: </a:t>
            </a:r>
            <a:r>
              <a:rPr lang="zh-CN" altLang="en-US" sz="2400" dirty="0" smtClean="0"/>
              <a:t>桌子、书、自行车、电视、狗、文件、表格、按钮、窗口</a:t>
            </a:r>
            <a:endParaRPr lang="zh-CN" altLang="en-US" sz="2400" dirty="0" smtClean="0"/>
          </a:p>
          <a:p>
            <a:pPr marL="990600" lvl="1" indent="-533400">
              <a:buSzPct val="90000"/>
            </a:pPr>
            <a:r>
              <a:rPr lang="zh-CN" altLang="en-US" sz="2400" dirty="0" smtClean="0"/>
              <a:t>对象包含两个特性</a:t>
            </a:r>
            <a:endParaRPr lang="zh-CN" altLang="en-US" sz="2400" dirty="0" smtClean="0"/>
          </a:p>
          <a:p>
            <a:pPr marL="1371600" lvl="2" indent="-457200">
              <a:buSzPct val="90000"/>
            </a:pPr>
            <a:r>
              <a:rPr lang="zh-CN" altLang="en-US" sz="2000" dirty="0" smtClean="0"/>
              <a:t>状态</a:t>
            </a:r>
            <a:r>
              <a:rPr lang="en-US" sz="2000" dirty="0" smtClean="0">
                <a:ea typeface="黑体" panose="02010609060101010101" pitchFamily="49" charset="-122"/>
              </a:rPr>
              <a:t>: </a:t>
            </a:r>
            <a:r>
              <a:rPr lang="zh-CN" altLang="en-US" sz="2000" dirty="0" smtClean="0"/>
              <a:t>指对象本身的信息</a:t>
            </a:r>
            <a:r>
              <a:rPr lang="en-US" sz="2000" dirty="0" smtClean="0">
                <a:ea typeface="黑体" panose="02010609060101010101" pitchFamily="49" charset="-122"/>
              </a:rPr>
              <a:t>(</a:t>
            </a:r>
            <a:r>
              <a:rPr lang="zh-CN" altLang="en-US" sz="2000" dirty="0" smtClean="0"/>
              <a:t>内部信息</a:t>
            </a:r>
            <a:r>
              <a:rPr lang="en-US" sz="2000" dirty="0" smtClean="0">
                <a:ea typeface="黑体" panose="02010609060101010101" pitchFamily="49" charset="-122"/>
              </a:rPr>
              <a:t>/</a:t>
            </a:r>
            <a:r>
              <a:rPr lang="zh-CN" altLang="en-US" sz="2000" dirty="0" smtClean="0"/>
              <a:t>内部变量</a:t>
            </a:r>
            <a:r>
              <a:rPr lang="en-US" sz="2000" dirty="0" smtClean="0">
                <a:ea typeface="黑体" panose="02010609060101010101" pitchFamily="49" charset="-122"/>
              </a:rPr>
              <a:t>)</a:t>
            </a:r>
            <a:endParaRPr lang="en-US" sz="2000" dirty="0" smtClean="0">
              <a:ea typeface="黑体" panose="02010609060101010101" pitchFamily="49" charset="-122"/>
            </a:endParaRPr>
          </a:p>
          <a:p>
            <a:pPr marL="1371600" lvl="2" indent="-457200">
              <a:buSzPct val="90000"/>
            </a:pPr>
            <a:r>
              <a:rPr lang="zh-CN" altLang="en-US" sz="2000" dirty="0" smtClean="0"/>
              <a:t>行为</a:t>
            </a:r>
            <a:r>
              <a:rPr lang="en-US" sz="2000" dirty="0" smtClean="0">
                <a:ea typeface="黑体" panose="02010609060101010101" pitchFamily="49" charset="-122"/>
              </a:rPr>
              <a:t>: </a:t>
            </a:r>
            <a:r>
              <a:rPr lang="zh-CN" altLang="en-US" sz="2000" dirty="0" smtClean="0"/>
              <a:t>实现对信息的访问</a:t>
            </a:r>
            <a:r>
              <a:rPr lang="en-US" sz="2000" dirty="0" smtClean="0">
                <a:ea typeface="黑体" panose="02010609060101010101" pitchFamily="49" charset="-122"/>
              </a:rPr>
              <a:t>/</a:t>
            </a:r>
            <a:r>
              <a:rPr lang="zh-CN" altLang="en-US" sz="2000" dirty="0" smtClean="0"/>
              <a:t>对象的操作</a:t>
            </a:r>
            <a:endParaRPr lang="zh-CN" altLang="en-US" sz="2000" dirty="0" smtClean="0"/>
          </a:p>
          <a:p>
            <a:pPr marL="990600" lvl="1" indent="-533400">
              <a:buSzPct val="90000"/>
            </a:pPr>
            <a:r>
              <a:rPr lang="zh-CN" altLang="en-US" sz="2400" dirty="0" smtClean="0"/>
              <a:t>对象标志</a:t>
            </a:r>
            <a:r>
              <a:rPr lang="en-US" sz="2400" dirty="0" smtClean="0">
                <a:ea typeface="黑体" panose="02010609060101010101" pitchFamily="49" charset="-122"/>
              </a:rPr>
              <a:t>: </a:t>
            </a:r>
            <a:r>
              <a:rPr lang="zh-CN" altLang="en-US" sz="2400" dirty="0" smtClean="0"/>
              <a:t>代表对象的标识符</a:t>
            </a:r>
            <a:endParaRPr lang="zh-CN" altLang="en-US" sz="2400" dirty="0" smtClean="0"/>
          </a:p>
        </p:txBody>
      </p:sp>
      <p:sp>
        <p:nvSpPr>
          <p:cNvPr id="17412" name="矩形 17411"/>
          <p:cNvSpPr>
            <a:spLocks noChangeArrowheads="1"/>
          </p:cNvSpPr>
          <p:nvPr/>
        </p:nvSpPr>
        <p:spPr bwMode="auto">
          <a:xfrm>
            <a:off x="5364163" y="1196975"/>
            <a:ext cx="3924300" cy="54006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class Circle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double r=3;</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void draw()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System.out.println("Circle.draw()");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void erase()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System.out.println("Circle.erase()");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class DrawShape{</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Public static void main(Strings arg[])</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Circle c=new Circle();</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a:t>
            </a:r>
            <a:r>
              <a:rPr lang="en-US">
                <a:solidFill>
                  <a:srgbClr val="FF3300"/>
                </a:solidFill>
                <a:latin typeface="Tahoma" panose="020B0604030504040204" pitchFamily="34" charset="0"/>
                <a:ea typeface="华文中宋" panose="02010600040101010101" pitchFamily="2" charset="-122"/>
              </a:rPr>
              <a:t>c.r</a:t>
            </a:r>
            <a:r>
              <a:rPr lang="en-US">
                <a:latin typeface="Tahoma" panose="020B0604030504040204" pitchFamily="34" charset="0"/>
                <a:ea typeface="华文中宋" panose="02010600040101010101" pitchFamily="2" charset="-122"/>
              </a:rPr>
              <a:t>=4;</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a:t>
            </a:r>
            <a:r>
              <a:rPr lang="en-US">
                <a:solidFill>
                  <a:srgbClr val="FF3300"/>
                </a:solidFill>
                <a:latin typeface="Tahoma" panose="020B0604030504040204" pitchFamily="34" charset="0"/>
                <a:ea typeface="华文中宋" panose="02010600040101010101" pitchFamily="2" charset="-122"/>
              </a:rPr>
              <a:t>c.draw();</a:t>
            </a:r>
            <a:endParaRPr lang="en-US">
              <a:solidFill>
                <a:srgbClr val="FF3300"/>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a:t>
            </a:r>
            <a:endParaRPr lang="en-US">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linds(horizontal)">
                                      <p:cBhvr>
                                        <p:cTn id="7"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21508" name="标题 2"/>
          <p:cNvSpPr>
            <a:spLocks noGrp="1" noChangeArrowheads="1"/>
          </p:cNvSpPr>
          <p:nvPr>
            <p:ph type="title"/>
            <p:custDataLst>
              <p:tags r:id="rId3"/>
            </p:custDataLst>
          </p:nvPr>
        </p:nvSpPr>
        <p:spPr/>
        <p:txBody>
          <a:bodyPr/>
          <a:lstStyle/>
          <a:p>
            <a:r>
              <a:rPr lang="zh-CN" altLang="en-US" smtClean="0"/>
              <a:t>基本概念</a:t>
            </a:r>
            <a:endParaRPr lang="zh-CN" altLang="en-US" smtClean="0"/>
          </a:p>
        </p:txBody>
      </p:sp>
      <p:sp>
        <p:nvSpPr>
          <p:cNvPr id="5" name="内容占位符 4"/>
          <p:cNvSpPr>
            <a:spLocks noGrp="1"/>
          </p:cNvSpPr>
          <p:nvPr>
            <p:ph idx="1"/>
            <p:custDataLst>
              <p:tags r:id="rId4"/>
            </p:custDataLst>
          </p:nvPr>
        </p:nvSpPr>
        <p:spPr>
          <a:xfrm>
            <a:off x="1420586" y="1124744"/>
            <a:ext cx="7399886" cy="5112769"/>
          </a:xfrm>
        </p:spPr>
        <p:txBody>
          <a:bodyPr>
            <a:noAutofit/>
          </a:bodyPr>
          <a:lstStyle/>
          <a:p>
            <a:pPr marL="609600" indent="-609600">
              <a:lnSpc>
                <a:spcPct val="150000"/>
              </a:lnSpc>
              <a:buSzPct val="90000"/>
              <a:buFont typeface="Wingdings" panose="05000000000000000000" pitchFamily="2" charset="2"/>
              <a:buNone/>
            </a:pPr>
            <a:r>
              <a:rPr lang="zh-CN" altLang="en-US" sz="2400" dirty="0" smtClean="0"/>
              <a:t>对象 </a:t>
            </a:r>
            <a:r>
              <a:rPr lang="en-US" sz="2400" dirty="0" smtClean="0">
                <a:ea typeface="黑体" panose="02010609060101010101" pitchFamily="49" charset="-122"/>
              </a:rPr>
              <a:t>(object)</a:t>
            </a:r>
            <a:endParaRPr lang="en-US" sz="2400" dirty="0" smtClean="0">
              <a:ea typeface="黑体" panose="02010609060101010101" pitchFamily="49" charset="-122"/>
            </a:endParaRPr>
          </a:p>
          <a:p>
            <a:pPr marL="742950" lvl="1" indent="-285750">
              <a:lnSpc>
                <a:spcPct val="150000"/>
              </a:lnSpc>
              <a:buFont typeface="Wingdings" panose="05000000000000000000" pitchFamily="2" charset="2"/>
              <a:buChar char="l"/>
            </a:pPr>
            <a:r>
              <a:rPr lang="zh-CN" altLang="en-US" sz="2000" dirty="0" smtClean="0"/>
              <a:t>状态</a:t>
            </a:r>
            <a:r>
              <a:rPr lang="zh-CN" altLang="en-US" sz="2000" dirty="0" smtClean="0">
                <a:sym typeface="Wingdings" panose="05000000000000000000" pitchFamily="2" charset="2"/>
              </a:rPr>
              <a:t></a:t>
            </a:r>
            <a:r>
              <a:rPr lang="zh-CN" altLang="en-US" sz="2000" dirty="0" smtClean="0"/>
              <a:t>变量</a:t>
            </a:r>
            <a:r>
              <a:rPr lang="en-US" sz="2000" dirty="0" smtClean="0">
                <a:ea typeface="黑体" panose="02010609060101010101" pitchFamily="49" charset="-122"/>
              </a:rPr>
              <a:t>(variables)</a:t>
            </a:r>
            <a:endParaRPr lang="en-US" sz="2000" dirty="0" smtClean="0">
              <a:ea typeface="黑体" panose="02010609060101010101" pitchFamily="49" charset="-122"/>
            </a:endParaRPr>
          </a:p>
          <a:p>
            <a:pPr marL="742950" lvl="1" indent="-285750">
              <a:lnSpc>
                <a:spcPct val="150000"/>
              </a:lnSpc>
              <a:buFont typeface="Wingdings" panose="05000000000000000000" pitchFamily="2" charset="2"/>
              <a:buChar char="l"/>
            </a:pPr>
            <a:r>
              <a:rPr lang="zh-CN" altLang="en-US" sz="2000" dirty="0" smtClean="0"/>
              <a:t>行为</a:t>
            </a:r>
            <a:r>
              <a:rPr lang="zh-CN" altLang="en-US" sz="2000" dirty="0" smtClean="0">
                <a:sym typeface="Wingdings" panose="05000000000000000000" pitchFamily="2" charset="2"/>
              </a:rPr>
              <a:t></a:t>
            </a:r>
            <a:r>
              <a:rPr lang="zh-CN" altLang="en-US" sz="2000" dirty="0" smtClean="0"/>
              <a:t>方法</a:t>
            </a:r>
            <a:r>
              <a:rPr lang="en-US" sz="2000" dirty="0" smtClean="0">
                <a:ea typeface="黑体" panose="02010609060101010101" pitchFamily="49" charset="-122"/>
              </a:rPr>
              <a:t>(method)</a:t>
            </a:r>
            <a:endParaRPr lang="en-US" sz="2000" dirty="0" smtClean="0">
              <a:ea typeface="黑体" panose="02010609060101010101" pitchFamily="49" charset="-122"/>
            </a:endParaRPr>
          </a:p>
          <a:p>
            <a:pPr marL="742950" lvl="1" indent="-285750">
              <a:lnSpc>
                <a:spcPct val="150000"/>
              </a:lnSpc>
              <a:buFont typeface="Wingdings" panose="05000000000000000000" pitchFamily="2" charset="2"/>
              <a:buChar char="l"/>
            </a:pPr>
            <a:r>
              <a:rPr lang="zh-CN" altLang="en-US" sz="2000" dirty="0" smtClean="0"/>
              <a:t>对象就是变量和相关方法的软件集合</a:t>
            </a:r>
            <a:endParaRPr lang="zh-CN" altLang="en-US" sz="2000" dirty="0" smtClean="0"/>
          </a:p>
          <a:p>
            <a:pPr marL="742950" lvl="1" indent="-285750">
              <a:lnSpc>
                <a:spcPct val="150000"/>
              </a:lnSpc>
              <a:buFont typeface="Wingdings" panose="05000000000000000000" pitchFamily="2" charset="2"/>
              <a:buChar char="l"/>
            </a:pPr>
            <a:r>
              <a:rPr lang="zh-CN" altLang="en-US" sz="2000" dirty="0" smtClean="0"/>
              <a:t>一个对象可以由其他对象组合而成，窗口</a:t>
            </a:r>
            <a:r>
              <a:rPr lang="en-US" sz="2000" dirty="0" smtClean="0">
                <a:ea typeface="黑体" panose="02010609060101010101" pitchFamily="49" charset="-122"/>
              </a:rPr>
              <a:t>(</a:t>
            </a:r>
            <a:r>
              <a:rPr lang="zh-CN" altLang="en-US" sz="2000" dirty="0" smtClean="0"/>
              <a:t>按钮，菜单条，文本框，状态栏等</a:t>
            </a:r>
            <a:r>
              <a:rPr lang="en-US" sz="2000" dirty="0" smtClean="0">
                <a:ea typeface="黑体" panose="02010609060101010101" pitchFamily="49" charset="-122"/>
              </a:rPr>
              <a:t>)</a:t>
            </a:r>
            <a:endParaRPr lang="en-US" sz="2000" dirty="0" smtClean="0">
              <a:ea typeface="黑体" panose="02010609060101010101" pitchFamily="49" charset="-122"/>
            </a:endParaRPr>
          </a:p>
          <a:p>
            <a:pPr marL="742950" lvl="1" indent="-285750">
              <a:lnSpc>
                <a:spcPct val="150000"/>
              </a:lnSpc>
              <a:buFont typeface="Wingdings" panose="05000000000000000000" pitchFamily="2" charset="2"/>
              <a:buChar char="l"/>
            </a:pPr>
            <a:r>
              <a:rPr lang="zh-CN" altLang="en-US" sz="2000" dirty="0" smtClean="0"/>
              <a:t>程序就是对象的集合，对象之间相互交互和通信完成任务</a:t>
            </a:r>
            <a:endParaRPr lang="zh-CN" altLang="en-US" sz="2000" dirty="0" smtClean="0"/>
          </a:p>
          <a:p>
            <a:pPr marL="742950" lvl="1" indent="-285750">
              <a:lnSpc>
                <a:spcPct val="150000"/>
              </a:lnSpc>
              <a:buFont typeface="Wingdings" panose="05000000000000000000" pitchFamily="2" charset="2"/>
              <a:buChar char="l"/>
            </a:pPr>
            <a:r>
              <a:rPr lang="en-US" sz="2000" dirty="0" smtClean="0">
                <a:ea typeface="黑体" panose="02010609060101010101" pitchFamily="49" charset="-122"/>
              </a:rPr>
              <a:t>A program is a bunch of objects telling each other what to do by sending messages</a:t>
            </a:r>
            <a:endParaRPr lang="en-US" sz="2000" dirty="0" smtClean="0">
              <a:ea typeface="黑体" panose="02010609060101010101" pitchFamily="49" charset="-122"/>
            </a:endParaRPr>
          </a:p>
        </p:txBody>
      </p:sp>
      <p:sp>
        <p:nvSpPr>
          <p:cNvPr id="4" name="灯片编号占位符 3"/>
          <p:cNvSpPr>
            <a:spLocks noGrp="1"/>
          </p:cNvSpPr>
          <p:nvPr>
            <p:ph type="sldNum" sz="quarter" idx="12"/>
          </p:nvPr>
        </p:nvSpPr>
        <p:spPr/>
        <p:txBody>
          <a:bodyPr/>
          <a:lstStyle/>
          <a:p>
            <a:fld id="{39A5A0BC-2002-4DAF-9D46-70099BF0127F}"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22532" name="标题 2"/>
          <p:cNvSpPr>
            <a:spLocks noGrp="1" noChangeArrowheads="1"/>
          </p:cNvSpPr>
          <p:nvPr>
            <p:ph type="title"/>
            <p:custDataLst>
              <p:tags r:id="rId3"/>
            </p:custDataLst>
          </p:nvPr>
        </p:nvSpPr>
        <p:spPr/>
        <p:txBody>
          <a:bodyPr/>
          <a:lstStyle/>
          <a:p>
            <a:r>
              <a:rPr lang="zh-CN" altLang="en-US" smtClean="0"/>
              <a:t>基本概念</a:t>
            </a:r>
            <a:endParaRPr lang="zh-CN" altLang="en-US" smtClean="0"/>
          </a:p>
        </p:txBody>
      </p:sp>
      <p:sp>
        <p:nvSpPr>
          <p:cNvPr id="5" name="内容占位符 4"/>
          <p:cNvSpPr>
            <a:spLocks noGrp="1"/>
          </p:cNvSpPr>
          <p:nvPr>
            <p:ph idx="1"/>
            <p:custDataLst>
              <p:tags r:id="rId4"/>
            </p:custDataLst>
          </p:nvPr>
        </p:nvSpPr>
        <p:spPr/>
        <p:txBody>
          <a:bodyPr>
            <a:normAutofit/>
          </a:bodyPr>
          <a:lstStyle/>
          <a:p>
            <a:pPr marL="609600" indent="-609600">
              <a:lnSpc>
                <a:spcPct val="120000"/>
              </a:lnSpc>
              <a:buSzPct val="90000"/>
              <a:buFont typeface="Wingdings" panose="05000000000000000000" pitchFamily="2" charset="2"/>
              <a:buNone/>
            </a:pPr>
            <a:r>
              <a:rPr lang="zh-CN" altLang="en-US" sz="2800" dirty="0" smtClean="0"/>
              <a:t>封装性</a:t>
            </a:r>
            <a:endParaRPr lang="zh-CN" altLang="en-US" sz="2800" dirty="0" smtClean="0"/>
          </a:p>
          <a:p>
            <a:pPr marL="742950" lvl="1" indent="-285750">
              <a:lnSpc>
                <a:spcPct val="120000"/>
              </a:lnSpc>
              <a:buFont typeface="Wingdings" panose="05000000000000000000" pitchFamily="2" charset="2"/>
              <a:buChar char="l"/>
            </a:pPr>
            <a:r>
              <a:rPr lang="zh-CN" altLang="en-US" sz="2400" dirty="0" smtClean="0"/>
              <a:t>对象本身的数据得到保护</a:t>
            </a:r>
            <a:r>
              <a:rPr lang="en-US" sz="2400" dirty="0" smtClean="0">
                <a:ea typeface="黑体" panose="02010609060101010101" pitchFamily="49" charset="-122"/>
              </a:rPr>
              <a:t>/</a:t>
            </a:r>
            <a:r>
              <a:rPr lang="zh-CN" altLang="en-US" sz="2400" dirty="0" smtClean="0"/>
              <a:t>隐藏</a:t>
            </a:r>
            <a:endParaRPr lang="zh-CN" altLang="en-US" sz="2400" dirty="0" smtClean="0"/>
          </a:p>
          <a:p>
            <a:pPr marL="742950" lvl="1" indent="-285750">
              <a:lnSpc>
                <a:spcPct val="120000"/>
              </a:lnSpc>
              <a:buFont typeface="Wingdings" panose="05000000000000000000" pitchFamily="2" charset="2"/>
              <a:buChar char="l"/>
            </a:pPr>
            <a:r>
              <a:rPr lang="zh-CN" altLang="en-US" sz="2400" dirty="0" smtClean="0"/>
              <a:t>其他对象仅仅需要知道对该对象的访问方法</a:t>
            </a:r>
            <a:r>
              <a:rPr lang="en-US" sz="2400" dirty="0" smtClean="0">
                <a:ea typeface="黑体" panose="02010609060101010101" pitchFamily="49" charset="-122"/>
              </a:rPr>
              <a:t>(</a:t>
            </a:r>
            <a:r>
              <a:rPr lang="zh-CN" altLang="en-US" sz="2400" dirty="0" smtClean="0"/>
              <a:t>接口</a:t>
            </a:r>
            <a:r>
              <a:rPr lang="en-US" sz="2400" dirty="0" smtClean="0">
                <a:ea typeface="黑体" panose="02010609060101010101" pitchFamily="49" charset="-122"/>
              </a:rPr>
              <a:t>/interface)</a:t>
            </a:r>
            <a:r>
              <a:rPr lang="zh-CN" altLang="en-US" sz="2400" dirty="0" smtClean="0"/>
              <a:t>即可</a:t>
            </a:r>
            <a:endParaRPr lang="zh-CN" altLang="en-US" sz="2400" dirty="0" smtClean="0"/>
          </a:p>
          <a:p>
            <a:pPr marL="742950" lvl="1" indent="-285750">
              <a:lnSpc>
                <a:spcPct val="120000"/>
              </a:lnSpc>
              <a:buFont typeface="Wingdings" panose="05000000000000000000" pitchFamily="2" charset="2"/>
              <a:buChar char="l"/>
            </a:pPr>
            <a:r>
              <a:rPr lang="zh-CN" altLang="en-US" sz="2400" dirty="0" smtClean="0"/>
              <a:t>好处</a:t>
            </a:r>
            <a:endParaRPr lang="zh-CN" altLang="en-US" sz="2400" dirty="0" smtClean="0"/>
          </a:p>
          <a:p>
            <a:pPr lvl="2">
              <a:lnSpc>
                <a:spcPct val="120000"/>
              </a:lnSpc>
              <a:buClr>
                <a:schemeClr val="bg2"/>
              </a:buClr>
              <a:buFont typeface="Wingdings" panose="05000000000000000000" pitchFamily="2" charset="2"/>
              <a:buChar char="l"/>
            </a:pPr>
            <a:r>
              <a:rPr lang="zh-CN" altLang="en-US" sz="2000" dirty="0" smtClean="0"/>
              <a:t>模块化</a:t>
            </a:r>
            <a:r>
              <a:rPr lang="en-US" sz="2000" dirty="0" smtClean="0">
                <a:ea typeface="黑体" panose="02010609060101010101" pitchFamily="49" charset="-122"/>
              </a:rPr>
              <a:t>--</a:t>
            </a:r>
            <a:r>
              <a:rPr lang="zh-CN" altLang="en-US" sz="2000" dirty="0" smtClean="0"/>
              <a:t>每个对象的源文件可以是相互独立的，可以被不同的程序调用</a:t>
            </a:r>
            <a:endParaRPr lang="zh-CN" altLang="en-US" sz="2000" dirty="0" smtClean="0"/>
          </a:p>
          <a:p>
            <a:pPr lvl="2">
              <a:lnSpc>
                <a:spcPct val="120000"/>
              </a:lnSpc>
              <a:buClr>
                <a:schemeClr val="bg2"/>
              </a:buClr>
              <a:buFont typeface="Wingdings" panose="05000000000000000000" pitchFamily="2" charset="2"/>
              <a:buChar char="l"/>
            </a:pPr>
            <a:r>
              <a:rPr lang="zh-CN" altLang="en-US" sz="2000" dirty="0" smtClean="0"/>
              <a:t>信息隐藏</a:t>
            </a:r>
            <a:r>
              <a:rPr lang="en-US" sz="2000" dirty="0" smtClean="0">
                <a:ea typeface="黑体" panose="02010609060101010101" pitchFamily="49" charset="-122"/>
              </a:rPr>
              <a:t>--</a:t>
            </a:r>
            <a:r>
              <a:rPr lang="zh-CN" altLang="en-US" sz="2000" dirty="0" smtClean="0"/>
              <a:t>通常定义一个公共接口</a:t>
            </a:r>
            <a:r>
              <a:rPr lang="en-US" sz="2000" dirty="0" smtClean="0">
                <a:ea typeface="黑体" panose="02010609060101010101" pitchFamily="49" charset="-122"/>
              </a:rPr>
              <a:t>/</a:t>
            </a:r>
            <a:r>
              <a:rPr lang="zh-CN" altLang="en-US" sz="2000" dirty="0" smtClean="0"/>
              <a:t>方法实现对对象的访问，可以调整对象的私有信息和方法，而不会对其他调用它的对象产生影响</a:t>
            </a:r>
            <a:endParaRPr lang="zh-CN" altLang="en-US" sz="2000" dirty="0" smtClean="0"/>
          </a:p>
          <a:p>
            <a:pPr lvl="2">
              <a:lnSpc>
                <a:spcPct val="120000"/>
              </a:lnSpc>
              <a:buClr>
                <a:schemeClr val="bg2"/>
              </a:buClr>
              <a:buFont typeface="Wingdings" panose="05000000000000000000" pitchFamily="2" charset="2"/>
              <a:buChar char="l"/>
            </a:pPr>
            <a:r>
              <a:rPr lang="zh-CN" altLang="en-US" sz="2000" dirty="0" smtClean="0"/>
              <a:t>可重用性</a:t>
            </a:r>
            <a:endParaRPr lang="zh-CN" altLang="en-US" sz="2000" dirty="0" smtClean="0"/>
          </a:p>
        </p:txBody>
      </p:sp>
      <p:sp>
        <p:nvSpPr>
          <p:cNvPr id="4" name="灯片编号占位符 3"/>
          <p:cNvSpPr>
            <a:spLocks noGrp="1"/>
          </p:cNvSpPr>
          <p:nvPr>
            <p:ph type="sldNum" sz="quarter" idx="12"/>
          </p:nvPr>
        </p:nvSpPr>
        <p:spPr/>
        <p:txBody>
          <a:bodyPr/>
          <a:lstStyle/>
          <a:p>
            <a:fld id="{8F4A262C-4FC8-4EB7-9CA4-10E8EAA7DF06}"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23556" name="标题 2"/>
          <p:cNvSpPr>
            <a:spLocks noGrp="1" noChangeArrowheads="1"/>
          </p:cNvSpPr>
          <p:nvPr>
            <p:ph type="title"/>
            <p:custDataLst>
              <p:tags r:id="rId3"/>
            </p:custDataLst>
          </p:nvPr>
        </p:nvSpPr>
        <p:spPr/>
        <p:txBody>
          <a:bodyPr/>
          <a:lstStyle/>
          <a:p>
            <a:r>
              <a:rPr lang="zh-CN" altLang="en-US" smtClean="0"/>
              <a:t>基本概念</a:t>
            </a:r>
            <a:endParaRPr lang="zh-CN" altLang="en-US" smtClean="0"/>
          </a:p>
        </p:txBody>
      </p:sp>
      <p:sp>
        <p:nvSpPr>
          <p:cNvPr id="23557" name="内容占位符 4"/>
          <p:cNvSpPr>
            <a:spLocks noGrp="1" noChangeArrowheads="1"/>
          </p:cNvSpPr>
          <p:nvPr>
            <p:ph idx="1"/>
            <p:custDataLst>
              <p:tags r:id="rId4"/>
            </p:custDataLst>
          </p:nvPr>
        </p:nvSpPr>
        <p:spPr/>
        <p:txBody>
          <a:bodyPr>
            <a:normAutofit fontScale="92500" lnSpcReduction="10000"/>
          </a:bodyPr>
          <a:lstStyle/>
          <a:p>
            <a:pPr marL="609600" indent="-609600">
              <a:lnSpc>
                <a:spcPct val="120000"/>
              </a:lnSpc>
              <a:buSzPct val="90000"/>
              <a:buFont typeface="Wingdings" panose="05000000000000000000" pitchFamily="2" charset="2"/>
              <a:buNone/>
            </a:pPr>
            <a:r>
              <a:rPr lang="zh-CN" altLang="en-US" smtClean="0"/>
              <a:t>继承性</a:t>
            </a:r>
            <a:endParaRPr lang="zh-CN" altLang="en-US" smtClean="0"/>
          </a:p>
          <a:p>
            <a:pPr marL="742950" lvl="1" indent="-285750">
              <a:lnSpc>
                <a:spcPct val="120000"/>
              </a:lnSpc>
              <a:buFont typeface="Wingdings" panose="05000000000000000000" pitchFamily="2" charset="2"/>
              <a:buChar char="l"/>
            </a:pPr>
            <a:r>
              <a:rPr lang="zh-CN" altLang="en-US" smtClean="0"/>
              <a:t>为什么会有继承？</a:t>
            </a:r>
            <a:endParaRPr lang="zh-CN" altLang="en-US" smtClean="0"/>
          </a:p>
          <a:p>
            <a:pPr lvl="2">
              <a:lnSpc>
                <a:spcPct val="120000"/>
              </a:lnSpc>
              <a:buClr>
                <a:schemeClr val="bg2"/>
              </a:buClr>
              <a:buFont typeface="Wingdings" panose="05000000000000000000" pitchFamily="2" charset="2"/>
              <a:buChar char="l"/>
            </a:pPr>
            <a:r>
              <a:rPr lang="zh-CN" altLang="en-US" smtClean="0"/>
              <a:t>建立一个类后，发现另一个新的类有相同的特性，两个选择：重新定义一个新的类；在已有类的基础上，修改</a:t>
            </a:r>
            <a:r>
              <a:rPr lang="en-US" smtClean="0">
                <a:ea typeface="黑体" panose="02010609060101010101" pitchFamily="49" charset="-122"/>
              </a:rPr>
              <a:t>(</a:t>
            </a:r>
            <a:r>
              <a:rPr lang="zh-CN" altLang="en-US" smtClean="0"/>
              <a:t>加加</a:t>
            </a:r>
            <a:r>
              <a:rPr lang="en-US" smtClean="0">
                <a:ea typeface="黑体" panose="02010609060101010101" pitchFamily="49" charset="-122"/>
              </a:rPr>
              <a:t>/</a:t>
            </a:r>
            <a:r>
              <a:rPr lang="zh-CN" altLang="en-US" smtClean="0"/>
              <a:t>减减</a:t>
            </a:r>
            <a:r>
              <a:rPr lang="en-US" smtClean="0">
                <a:ea typeface="黑体" panose="02010609060101010101" pitchFamily="49" charset="-122"/>
              </a:rPr>
              <a:t>)</a:t>
            </a:r>
            <a:endParaRPr lang="en-US" smtClean="0">
              <a:ea typeface="黑体" panose="02010609060101010101" pitchFamily="49" charset="-122"/>
            </a:endParaRPr>
          </a:p>
          <a:p>
            <a:pPr marL="742950" lvl="1" indent="-285750">
              <a:lnSpc>
                <a:spcPct val="120000"/>
              </a:lnSpc>
              <a:buFont typeface="Wingdings" panose="05000000000000000000" pitchFamily="2" charset="2"/>
              <a:buChar char="l"/>
            </a:pPr>
            <a:r>
              <a:rPr lang="zh-CN" altLang="en-US" smtClean="0"/>
              <a:t>父类和子类，子类继承</a:t>
            </a:r>
            <a:r>
              <a:rPr lang="en-US" smtClean="0">
                <a:ea typeface="黑体" panose="02010609060101010101" pitchFamily="49" charset="-122"/>
              </a:rPr>
              <a:t>(</a:t>
            </a:r>
            <a:r>
              <a:rPr lang="zh-CN" altLang="en-US" smtClean="0"/>
              <a:t>拥有</a:t>
            </a:r>
            <a:r>
              <a:rPr lang="en-US" smtClean="0">
                <a:ea typeface="黑体" panose="02010609060101010101" pitchFamily="49" charset="-122"/>
              </a:rPr>
              <a:t>)</a:t>
            </a:r>
            <a:r>
              <a:rPr lang="zh-CN" altLang="en-US" smtClean="0"/>
              <a:t>父类所有的子类可以访问的数据和方法，同时子类可以有新的数据和方法，“青出于蓝，而胜于蓝”</a:t>
            </a:r>
            <a:endParaRPr lang="zh-CN" altLang="en-US" smtClean="0"/>
          </a:p>
          <a:p>
            <a:pPr marL="742950" lvl="1" indent="-285750">
              <a:lnSpc>
                <a:spcPct val="120000"/>
              </a:lnSpc>
              <a:buFont typeface="Wingdings" panose="05000000000000000000" pitchFamily="2" charset="2"/>
              <a:buChar char="l"/>
            </a:pPr>
            <a:r>
              <a:rPr lang="zh-CN" altLang="en-US" smtClean="0"/>
              <a:t>树型结构</a:t>
            </a:r>
            <a:r>
              <a:rPr lang="en-US" smtClean="0">
                <a:ea typeface="黑体" panose="02010609060101010101" pitchFamily="49" charset="-122"/>
              </a:rPr>
              <a:t>(</a:t>
            </a:r>
            <a:r>
              <a:rPr lang="zh-CN" altLang="en-US" smtClean="0"/>
              <a:t>层次化结构</a:t>
            </a:r>
            <a:r>
              <a:rPr lang="en-US" smtClean="0">
                <a:ea typeface="黑体" panose="02010609060101010101" pitchFamily="49" charset="-122"/>
              </a:rPr>
              <a:t>) </a:t>
            </a:r>
            <a:endParaRPr lang="en-US" smtClean="0">
              <a:ea typeface="黑体" panose="02010609060101010101" pitchFamily="49" charset="-122"/>
            </a:endParaRPr>
          </a:p>
          <a:p>
            <a:pPr marL="742950" lvl="1" indent="-285750">
              <a:lnSpc>
                <a:spcPct val="120000"/>
              </a:lnSpc>
              <a:buFont typeface="Wingdings" panose="05000000000000000000" pitchFamily="2" charset="2"/>
              <a:buChar char="l"/>
            </a:pPr>
            <a:r>
              <a:rPr lang="zh-CN" altLang="en-US" smtClean="0"/>
              <a:t>根</a:t>
            </a:r>
            <a:r>
              <a:rPr lang="en-US" smtClean="0">
                <a:ea typeface="黑体" panose="02010609060101010101" pitchFamily="49" charset="-122"/>
              </a:rPr>
              <a:t>(</a:t>
            </a:r>
            <a:r>
              <a:rPr lang="zh-CN" altLang="en-US" smtClean="0"/>
              <a:t>基类</a:t>
            </a:r>
            <a:r>
              <a:rPr lang="en-US" smtClean="0">
                <a:ea typeface="黑体" panose="02010609060101010101" pitchFamily="49" charset="-122"/>
              </a:rPr>
              <a:t>)</a:t>
            </a:r>
            <a:endParaRPr lang="en-US" smtClean="0">
              <a:ea typeface="黑体" panose="02010609060101010101" pitchFamily="49" charset="-122"/>
            </a:endParaRPr>
          </a:p>
        </p:txBody>
      </p:sp>
      <p:sp>
        <p:nvSpPr>
          <p:cNvPr id="4" name="灯片编号占位符 3"/>
          <p:cNvSpPr>
            <a:spLocks noGrp="1"/>
          </p:cNvSpPr>
          <p:nvPr>
            <p:ph type="sldNum" sz="quarter" idx="12"/>
          </p:nvPr>
        </p:nvSpPr>
        <p:spPr/>
        <p:txBody>
          <a:bodyPr/>
          <a:lstStyle/>
          <a:p>
            <a:fld id="{656E7197-15B0-4B23-BCA1-09BDC487F9BF}"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7" name="标题 21525"/>
          <p:cNvSpPr>
            <a:spLocks noGrp="1" noChangeArrowheads="1"/>
          </p:cNvSpPr>
          <p:nvPr>
            <p:ph type="title"/>
          </p:nvPr>
        </p:nvSpPr>
        <p:spPr/>
        <p:txBody>
          <a:bodyPr anchor="b"/>
          <a:lstStyle/>
          <a:p>
            <a:r>
              <a:rPr lang="zh-CN" altLang="en-US" smtClean="0"/>
              <a:t>基本概念</a:t>
            </a:r>
            <a:endParaRPr lang="zh-CN" altLang="en-US" smtClean="0"/>
          </a:p>
        </p:txBody>
      </p:sp>
      <p:sp>
        <p:nvSpPr>
          <p:cNvPr id="2" name="灯片编号占位符 1"/>
          <p:cNvSpPr>
            <a:spLocks noGrp="1"/>
          </p:cNvSpPr>
          <p:nvPr>
            <p:ph type="sldNum" sz="quarter" idx="12"/>
          </p:nvPr>
        </p:nvSpPr>
        <p:spPr/>
        <p:txBody>
          <a:bodyPr/>
          <a:lstStyle/>
          <a:p>
            <a:fld id="{5D338BDF-473A-4ECD-8671-C7E4AC3FAB57}" type="slidenum">
              <a:rPr lang="zh-CN" altLang="en-US" dirty="0"/>
            </a:fld>
            <a:endParaRPr lang="zh-CN" altLang="en-US" dirty="0"/>
          </a:p>
        </p:txBody>
      </p:sp>
      <p:sp>
        <p:nvSpPr>
          <p:cNvPr id="24577" name="文本占位符 21505"/>
          <p:cNvSpPr>
            <a:spLocks noGrp="1" noChangeArrowheads="1"/>
          </p:cNvSpPr>
          <p:nvPr>
            <p:ph idx="1"/>
          </p:nvPr>
        </p:nvSpPr>
        <p:spPr/>
        <p:txBody>
          <a:bodyPr/>
          <a:lstStyle/>
          <a:p>
            <a:pPr marL="609600" indent="-609600">
              <a:buSzPct val="90000"/>
              <a:buFont typeface="Wingdings" panose="05000000000000000000" pitchFamily="2" charset="2"/>
              <a:buAutoNum type="arabicPeriod" startAt="4"/>
            </a:pPr>
            <a:r>
              <a:rPr lang="zh-CN" altLang="en-US" smtClean="0"/>
              <a:t>继承性</a:t>
            </a:r>
            <a:endParaRPr lang="zh-CN" altLang="en-US" smtClean="0"/>
          </a:p>
        </p:txBody>
      </p:sp>
      <p:sp>
        <p:nvSpPr>
          <p:cNvPr id="24578" name="矩形 21506"/>
          <p:cNvSpPr>
            <a:spLocks noChangeArrowheads="1"/>
          </p:cNvSpPr>
          <p:nvPr/>
        </p:nvSpPr>
        <p:spPr bwMode="auto">
          <a:xfrm>
            <a:off x="3886200" y="1828800"/>
            <a:ext cx="16764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Tahoma" panose="020B0604030504040204" pitchFamily="34" charset="0"/>
                <a:ea typeface="黑体" panose="02010609060101010101" pitchFamily="49" charset="-122"/>
              </a:rPr>
              <a:t>运输工具</a:t>
            </a:r>
            <a:endParaRPr lang="zh-CN" altLang="en-US" sz="2800">
              <a:latin typeface="Tahoma" panose="020B0604030504040204" pitchFamily="34" charset="0"/>
              <a:ea typeface="黑体" panose="02010609060101010101" pitchFamily="49" charset="-122"/>
            </a:endParaRPr>
          </a:p>
        </p:txBody>
      </p:sp>
      <p:sp>
        <p:nvSpPr>
          <p:cNvPr id="24579" name="矩形 21507"/>
          <p:cNvSpPr>
            <a:spLocks noChangeArrowheads="1"/>
          </p:cNvSpPr>
          <p:nvPr/>
        </p:nvSpPr>
        <p:spPr bwMode="auto">
          <a:xfrm>
            <a:off x="914400" y="2743200"/>
            <a:ext cx="21336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Tahoma" panose="020B0604030504040204" pitchFamily="34" charset="0"/>
                <a:ea typeface="黑体" panose="02010609060101010101" pitchFamily="49" charset="-122"/>
              </a:rPr>
              <a:t>航空运输工具</a:t>
            </a:r>
            <a:endParaRPr lang="zh-CN" altLang="en-US" sz="2800">
              <a:latin typeface="Tahoma" panose="020B0604030504040204" pitchFamily="34" charset="0"/>
              <a:ea typeface="黑体" panose="02010609060101010101" pitchFamily="49" charset="-122"/>
            </a:endParaRPr>
          </a:p>
        </p:txBody>
      </p:sp>
      <p:sp>
        <p:nvSpPr>
          <p:cNvPr id="24580" name="矩形 21508"/>
          <p:cNvSpPr>
            <a:spLocks noChangeArrowheads="1"/>
          </p:cNvSpPr>
          <p:nvPr/>
        </p:nvSpPr>
        <p:spPr bwMode="auto">
          <a:xfrm>
            <a:off x="3810000" y="2743200"/>
            <a:ext cx="22098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Tahoma" panose="020B0604030504040204" pitchFamily="34" charset="0"/>
                <a:ea typeface="黑体" panose="02010609060101010101" pitchFamily="49" charset="-122"/>
              </a:rPr>
              <a:t>陆地运输工具</a:t>
            </a:r>
            <a:endParaRPr lang="zh-CN" altLang="en-US" sz="2800">
              <a:latin typeface="Tahoma" panose="020B0604030504040204" pitchFamily="34" charset="0"/>
              <a:ea typeface="黑体" panose="02010609060101010101" pitchFamily="49" charset="-122"/>
            </a:endParaRPr>
          </a:p>
        </p:txBody>
      </p:sp>
      <p:sp>
        <p:nvSpPr>
          <p:cNvPr id="24581" name="矩形 21509"/>
          <p:cNvSpPr>
            <a:spLocks noChangeArrowheads="1"/>
          </p:cNvSpPr>
          <p:nvPr/>
        </p:nvSpPr>
        <p:spPr bwMode="auto">
          <a:xfrm>
            <a:off x="6781800" y="2743200"/>
            <a:ext cx="22098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Tahoma" panose="020B0604030504040204" pitchFamily="34" charset="0"/>
                <a:ea typeface="黑体" panose="02010609060101010101" pitchFamily="49" charset="-122"/>
              </a:rPr>
              <a:t>水上运输工具</a:t>
            </a:r>
            <a:endParaRPr lang="zh-CN" altLang="en-US" sz="2800">
              <a:latin typeface="Tahoma" panose="020B0604030504040204" pitchFamily="34" charset="0"/>
              <a:ea typeface="黑体" panose="02010609060101010101" pitchFamily="49" charset="-122"/>
            </a:endParaRPr>
          </a:p>
        </p:txBody>
      </p:sp>
      <p:sp>
        <p:nvSpPr>
          <p:cNvPr id="24582" name="矩形 21510"/>
          <p:cNvSpPr>
            <a:spLocks noChangeArrowheads="1"/>
          </p:cNvSpPr>
          <p:nvPr/>
        </p:nvSpPr>
        <p:spPr bwMode="auto">
          <a:xfrm>
            <a:off x="2971800" y="3657600"/>
            <a:ext cx="16764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Tahoma" panose="020B0604030504040204" pitchFamily="34" charset="0"/>
                <a:ea typeface="黑体" panose="02010609060101010101" pitchFamily="49" charset="-122"/>
              </a:rPr>
              <a:t>人力驱动</a:t>
            </a:r>
            <a:endParaRPr lang="zh-CN" altLang="en-US" sz="2800">
              <a:latin typeface="Tahoma" panose="020B0604030504040204" pitchFamily="34" charset="0"/>
              <a:ea typeface="黑体" panose="02010609060101010101" pitchFamily="49" charset="-122"/>
            </a:endParaRPr>
          </a:p>
        </p:txBody>
      </p:sp>
      <p:sp>
        <p:nvSpPr>
          <p:cNvPr id="24583" name="矩形 21511"/>
          <p:cNvSpPr>
            <a:spLocks noChangeArrowheads="1"/>
          </p:cNvSpPr>
          <p:nvPr/>
        </p:nvSpPr>
        <p:spPr bwMode="auto">
          <a:xfrm>
            <a:off x="5105400" y="3657600"/>
            <a:ext cx="16764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Tahoma" panose="020B0604030504040204" pitchFamily="34" charset="0"/>
                <a:ea typeface="黑体" panose="02010609060101010101" pitchFamily="49" charset="-122"/>
              </a:rPr>
              <a:t>引擎驱动</a:t>
            </a:r>
            <a:endParaRPr lang="zh-CN" altLang="en-US" sz="2800">
              <a:latin typeface="Tahoma" panose="020B0604030504040204" pitchFamily="34" charset="0"/>
              <a:ea typeface="黑体" panose="02010609060101010101" pitchFamily="49" charset="-122"/>
            </a:endParaRPr>
          </a:p>
        </p:txBody>
      </p:sp>
      <p:sp>
        <p:nvSpPr>
          <p:cNvPr id="24584" name="矩形 21512"/>
          <p:cNvSpPr>
            <a:spLocks noChangeArrowheads="1"/>
          </p:cNvSpPr>
          <p:nvPr/>
        </p:nvSpPr>
        <p:spPr bwMode="auto">
          <a:xfrm>
            <a:off x="4648200" y="4648200"/>
            <a:ext cx="10668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Tahoma" panose="020B0604030504040204" pitchFamily="34" charset="0"/>
                <a:ea typeface="黑体" panose="02010609060101010101" pitchFamily="49" charset="-122"/>
              </a:rPr>
              <a:t>二轮</a:t>
            </a:r>
            <a:endParaRPr lang="zh-CN" altLang="en-US" sz="2800">
              <a:latin typeface="Tahoma" panose="020B0604030504040204" pitchFamily="34" charset="0"/>
              <a:ea typeface="黑体" panose="02010609060101010101" pitchFamily="49" charset="-122"/>
            </a:endParaRPr>
          </a:p>
        </p:txBody>
      </p:sp>
      <p:sp>
        <p:nvSpPr>
          <p:cNvPr id="24585" name="矩形 21513"/>
          <p:cNvSpPr>
            <a:spLocks noChangeArrowheads="1"/>
          </p:cNvSpPr>
          <p:nvPr/>
        </p:nvSpPr>
        <p:spPr bwMode="auto">
          <a:xfrm>
            <a:off x="6248400" y="4648200"/>
            <a:ext cx="10668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Tahoma" panose="020B0604030504040204" pitchFamily="34" charset="0"/>
                <a:ea typeface="黑体" panose="02010609060101010101" pitchFamily="49" charset="-122"/>
              </a:rPr>
              <a:t>四轮</a:t>
            </a:r>
            <a:endParaRPr lang="zh-CN" altLang="en-US" sz="2800">
              <a:latin typeface="Tahoma" panose="020B0604030504040204" pitchFamily="34" charset="0"/>
              <a:ea typeface="黑体" panose="02010609060101010101" pitchFamily="49" charset="-122"/>
            </a:endParaRPr>
          </a:p>
        </p:txBody>
      </p:sp>
      <p:sp>
        <p:nvSpPr>
          <p:cNvPr id="24586" name="矩形 21514"/>
          <p:cNvSpPr>
            <a:spLocks noChangeArrowheads="1"/>
          </p:cNvSpPr>
          <p:nvPr/>
        </p:nvSpPr>
        <p:spPr bwMode="auto">
          <a:xfrm>
            <a:off x="5562600" y="5638800"/>
            <a:ext cx="11430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Tahoma" panose="020B0604030504040204" pitchFamily="34" charset="0"/>
                <a:ea typeface="黑体" panose="02010609060101010101" pitchFamily="49" charset="-122"/>
              </a:rPr>
              <a:t>客运</a:t>
            </a:r>
            <a:endParaRPr lang="zh-CN" altLang="en-US" sz="2800">
              <a:latin typeface="Tahoma" panose="020B0604030504040204" pitchFamily="34" charset="0"/>
              <a:ea typeface="黑体" panose="02010609060101010101" pitchFamily="49" charset="-122"/>
            </a:endParaRPr>
          </a:p>
        </p:txBody>
      </p:sp>
      <p:sp>
        <p:nvSpPr>
          <p:cNvPr id="24587" name="矩形 21515"/>
          <p:cNvSpPr>
            <a:spLocks noChangeArrowheads="1"/>
          </p:cNvSpPr>
          <p:nvPr/>
        </p:nvSpPr>
        <p:spPr bwMode="auto">
          <a:xfrm>
            <a:off x="7010400" y="5638800"/>
            <a:ext cx="11430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Tahoma" panose="020B0604030504040204" pitchFamily="34" charset="0"/>
                <a:ea typeface="黑体" panose="02010609060101010101" pitchFamily="49" charset="-122"/>
              </a:rPr>
              <a:t>货运</a:t>
            </a:r>
            <a:endParaRPr lang="zh-CN" altLang="en-US" sz="2800">
              <a:latin typeface="Tahoma" panose="020B0604030504040204" pitchFamily="34" charset="0"/>
              <a:ea typeface="黑体" panose="02010609060101010101" pitchFamily="49" charset="-122"/>
            </a:endParaRPr>
          </a:p>
        </p:txBody>
      </p:sp>
      <p:sp>
        <p:nvSpPr>
          <p:cNvPr id="24588" name="直接连接符 21516"/>
          <p:cNvSpPr>
            <a:spLocks noChangeShapeType="1"/>
          </p:cNvSpPr>
          <p:nvPr/>
        </p:nvSpPr>
        <p:spPr bwMode="auto">
          <a:xfrm>
            <a:off x="4876800" y="2362200"/>
            <a:ext cx="0" cy="381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9" name="直接连接符 21517"/>
          <p:cNvSpPr>
            <a:spLocks noChangeShapeType="1"/>
          </p:cNvSpPr>
          <p:nvPr/>
        </p:nvSpPr>
        <p:spPr bwMode="auto">
          <a:xfrm flipH="1">
            <a:off x="2590800" y="2362200"/>
            <a:ext cx="1295400" cy="3476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0" name="直接连接符 21518"/>
          <p:cNvSpPr>
            <a:spLocks noChangeShapeType="1"/>
          </p:cNvSpPr>
          <p:nvPr/>
        </p:nvSpPr>
        <p:spPr bwMode="auto">
          <a:xfrm>
            <a:off x="5562600" y="2362200"/>
            <a:ext cx="1295400" cy="3476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1" name="直接连接符 21519"/>
          <p:cNvSpPr>
            <a:spLocks noChangeShapeType="1"/>
          </p:cNvSpPr>
          <p:nvPr/>
        </p:nvSpPr>
        <p:spPr bwMode="auto">
          <a:xfrm flipH="1">
            <a:off x="4267200" y="3276600"/>
            <a:ext cx="609600" cy="3524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2" name="直接连接符 21520"/>
          <p:cNvSpPr>
            <a:spLocks noChangeShapeType="1"/>
          </p:cNvSpPr>
          <p:nvPr/>
        </p:nvSpPr>
        <p:spPr bwMode="auto">
          <a:xfrm>
            <a:off x="4876800" y="3276600"/>
            <a:ext cx="609600" cy="3508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3" name="直接连接符 21521"/>
          <p:cNvSpPr>
            <a:spLocks noChangeShapeType="1"/>
          </p:cNvSpPr>
          <p:nvPr/>
        </p:nvSpPr>
        <p:spPr bwMode="auto">
          <a:xfrm flipH="1">
            <a:off x="5181600" y="4191000"/>
            <a:ext cx="762000" cy="4397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4" name="直接连接符 21522"/>
          <p:cNvSpPr>
            <a:spLocks noChangeShapeType="1"/>
          </p:cNvSpPr>
          <p:nvPr/>
        </p:nvSpPr>
        <p:spPr bwMode="auto">
          <a:xfrm>
            <a:off x="5943600" y="4191000"/>
            <a:ext cx="762000" cy="4397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5" name="直接连接符 21523"/>
          <p:cNvSpPr>
            <a:spLocks noChangeShapeType="1"/>
          </p:cNvSpPr>
          <p:nvPr/>
        </p:nvSpPr>
        <p:spPr bwMode="auto">
          <a:xfrm flipH="1">
            <a:off x="5867400" y="5181600"/>
            <a:ext cx="838200" cy="4841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6" name="直接连接符 21524"/>
          <p:cNvSpPr>
            <a:spLocks noChangeShapeType="1"/>
          </p:cNvSpPr>
          <p:nvPr/>
        </p:nvSpPr>
        <p:spPr bwMode="auto">
          <a:xfrm>
            <a:off x="6705600" y="5181600"/>
            <a:ext cx="762000" cy="4397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15" name="标题 22543"/>
          <p:cNvSpPr>
            <a:spLocks noGrp="1" noChangeArrowheads="1"/>
          </p:cNvSpPr>
          <p:nvPr>
            <p:ph type="title"/>
          </p:nvPr>
        </p:nvSpPr>
        <p:spPr/>
        <p:txBody>
          <a:bodyPr anchor="b"/>
          <a:lstStyle/>
          <a:p>
            <a:r>
              <a:rPr lang="zh-CN" altLang="en-US" smtClean="0">
                <a:latin typeface="黑体" panose="02010609060101010101" pitchFamily="49" charset="-122"/>
              </a:rPr>
              <a:t>基本概念</a:t>
            </a:r>
            <a:endParaRPr lang="zh-CN" altLang="en-US" smtClean="0">
              <a:latin typeface="黑体" panose="02010609060101010101" pitchFamily="49" charset="-122"/>
            </a:endParaRPr>
          </a:p>
        </p:txBody>
      </p:sp>
      <p:sp>
        <p:nvSpPr>
          <p:cNvPr id="2" name="灯片编号占位符 1"/>
          <p:cNvSpPr>
            <a:spLocks noGrp="1"/>
          </p:cNvSpPr>
          <p:nvPr>
            <p:ph type="sldNum" sz="quarter" idx="12"/>
          </p:nvPr>
        </p:nvSpPr>
        <p:spPr/>
        <p:txBody>
          <a:bodyPr/>
          <a:lstStyle/>
          <a:p>
            <a:fld id="{26CCDE42-5718-4A39-8031-92E6A73CEB27}" type="slidenum">
              <a:rPr lang="zh-CN" altLang="en-US" dirty="0"/>
            </a:fld>
            <a:endParaRPr lang="zh-CN" altLang="en-US" dirty="0"/>
          </a:p>
        </p:txBody>
      </p:sp>
      <p:sp>
        <p:nvSpPr>
          <p:cNvPr id="25601" name="文本占位符 22529"/>
          <p:cNvSpPr>
            <a:spLocks noGrp="1" noChangeArrowheads="1"/>
          </p:cNvSpPr>
          <p:nvPr>
            <p:ph idx="1"/>
          </p:nvPr>
        </p:nvSpPr>
        <p:spPr/>
        <p:txBody>
          <a:bodyPr/>
          <a:lstStyle/>
          <a:p>
            <a:pPr marL="609600" indent="-609600">
              <a:buSzPct val="90000"/>
              <a:buFont typeface="Wingdings" panose="05000000000000000000" pitchFamily="2" charset="2"/>
              <a:buAutoNum type="arabicPeriod" startAt="4"/>
            </a:pPr>
            <a:r>
              <a:rPr lang="zh-CN" altLang="en-US" smtClean="0">
                <a:latin typeface="黑体" panose="02010609060101010101" pitchFamily="49" charset="-122"/>
              </a:rPr>
              <a:t>继承性</a:t>
            </a:r>
            <a:endParaRPr lang="zh-CN" altLang="en-US" smtClean="0">
              <a:latin typeface="黑体" panose="02010609060101010101" pitchFamily="49" charset="-122"/>
            </a:endParaRPr>
          </a:p>
          <a:p>
            <a:pPr marL="990600" lvl="1" indent="-533400">
              <a:buSzPct val="90000"/>
            </a:pPr>
            <a:r>
              <a:rPr lang="zh-CN" altLang="en-US" smtClean="0">
                <a:latin typeface="黑体" panose="02010609060101010101" pitchFamily="49" charset="-122"/>
              </a:rPr>
              <a:t>多重继承</a:t>
            </a:r>
            <a:endParaRPr lang="zh-CN" altLang="en-US" smtClean="0">
              <a:latin typeface="黑体" panose="02010609060101010101" pitchFamily="49" charset="-122"/>
            </a:endParaRPr>
          </a:p>
        </p:txBody>
      </p:sp>
      <p:sp>
        <p:nvSpPr>
          <p:cNvPr id="25602" name="矩形 22530"/>
          <p:cNvSpPr>
            <a:spLocks noChangeArrowheads="1"/>
          </p:cNvSpPr>
          <p:nvPr/>
        </p:nvSpPr>
        <p:spPr bwMode="auto">
          <a:xfrm>
            <a:off x="3505200" y="2286000"/>
            <a:ext cx="16764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黑体" panose="02010609060101010101" pitchFamily="49" charset="-122"/>
                <a:ea typeface="黑体" panose="02010609060101010101" pitchFamily="49" charset="-122"/>
              </a:rPr>
              <a:t>类</a:t>
            </a:r>
            <a:r>
              <a:rPr lang="en-US" sz="2800">
                <a:latin typeface="黑体" panose="02010609060101010101" pitchFamily="49" charset="-122"/>
                <a:ea typeface="黑体" panose="02010609060101010101" pitchFamily="49" charset="-122"/>
              </a:rPr>
              <a:t>A</a:t>
            </a:r>
            <a:endParaRPr lang="en-US" sz="2800">
              <a:latin typeface="黑体" panose="02010609060101010101" pitchFamily="49" charset="-122"/>
              <a:ea typeface="黑体" panose="02010609060101010101" pitchFamily="49" charset="-122"/>
            </a:endParaRPr>
          </a:p>
        </p:txBody>
      </p:sp>
      <p:sp>
        <p:nvSpPr>
          <p:cNvPr id="25603" name="矩形 22531"/>
          <p:cNvSpPr>
            <a:spLocks noChangeArrowheads="1"/>
          </p:cNvSpPr>
          <p:nvPr/>
        </p:nvSpPr>
        <p:spPr bwMode="auto">
          <a:xfrm>
            <a:off x="533400" y="3200400"/>
            <a:ext cx="21336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黑体" panose="02010609060101010101" pitchFamily="49" charset="-122"/>
                <a:ea typeface="黑体" panose="02010609060101010101" pitchFamily="49" charset="-122"/>
              </a:rPr>
              <a:t>类</a:t>
            </a:r>
            <a:r>
              <a:rPr lang="en-US" sz="2800">
                <a:latin typeface="黑体" panose="02010609060101010101" pitchFamily="49" charset="-122"/>
                <a:ea typeface="黑体" panose="02010609060101010101" pitchFamily="49" charset="-122"/>
              </a:rPr>
              <a:t>B</a:t>
            </a:r>
            <a:endParaRPr lang="en-US" sz="2800">
              <a:latin typeface="黑体" panose="02010609060101010101" pitchFamily="49" charset="-122"/>
              <a:ea typeface="黑体" panose="02010609060101010101" pitchFamily="49" charset="-122"/>
            </a:endParaRPr>
          </a:p>
        </p:txBody>
      </p:sp>
      <p:sp>
        <p:nvSpPr>
          <p:cNvPr id="25604" name="矩形 22532"/>
          <p:cNvSpPr>
            <a:spLocks noChangeArrowheads="1"/>
          </p:cNvSpPr>
          <p:nvPr/>
        </p:nvSpPr>
        <p:spPr bwMode="auto">
          <a:xfrm>
            <a:off x="3352800" y="3200400"/>
            <a:ext cx="19050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黑体" panose="02010609060101010101" pitchFamily="49" charset="-122"/>
                <a:ea typeface="黑体" panose="02010609060101010101" pitchFamily="49" charset="-122"/>
              </a:rPr>
              <a:t>类</a:t>
            </a:r>
            <a:r>
              <a:rPr lang="en-US" sz="2800">
                <a:latin typeface="黑体" panose="02010609060101010101" pitchFamily="49" charset="-122"/>
                <a:ea typeface="黑体" panose="02010609060101010101" pitchFamily="49" charset="-122"/>
              </a:rPr>
              <a:t>C</a:t>
            </a:r>
            <a:endParaRPr lang="en-US" sz="2800">
              <a:latin typeface="黑体" panose="02010609060101010101" pitchFamily="49" charset="-122"/>
              <a:ea typeface="黑体" panose="02010609060101010101" pitchFamily="49" charset="-122"/>
            </a:endParaRPr>
          </a:p>
        </p:txBody>
      </p:sp>
      <p:sp>
        <p:nvSpPr>
          <p:cNvPr id="25605" name="矩形 22533"/>
          <p:cNvSpPr>
            <a:spLocks noChangeArrowheads="1"/>
          </p:cNvSpPr>
          <p:nvPr/>
        </p:nvSpPr>
        <p:spPr bwMode="auto">
          <a:xfrm>
            <a:off x="6400800" y="3200400"/>
            <a:ext cx="22098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黑体" panose="02010609060101010101" pitchFamily="49" charset="-122"/>
                <a:ea typeface="黑体" panose="02010609060101010101" pitchFamily="49" charset="-122"/>
              </a:rPr>
              <a:t>类</a:t>
            </a:r>
            <a:r>
              <a:rPr lang="en-US" sz="2800">
                <a:latin typeface="黑体" panose="02010609060101010101" pitchFamily="49" charset="-122"/>
                <a:ea typeface="黑体" panose="02010609060101010101" pitchFamily="49" charset="-122"/>
              </a:rPr>
              <a:t>D</a:t>
            </a:r>
            <a:endParaRPr lang="en-US" sz="2800">
              <a:latin typeface="黑体" panose="02010609060101010101" pitchFamily="49" charset="-122"/>
              <a:ea typeface="黑体" panose="02010609060101010101" pitchFamily="49" charset="-122"/>
            </a:endParaRPr>
          </a:p>
        </p:txBody>
      </p:sp>
      <p:sp>
        <p:nvSpPr>
          <p:cNvPr id="25606" name="矩形 22534"/>
          <p:cNvSpPr>
            <a:spLocks noChangeArrowheads="1"/>
          </p:cNvSpPr>
          <p:nvPr/>
        </p:nvSpPr>
        <p:spPr bwMode="auto">
          <a:xfrm>
            <a:off x="2590800" y="4114800"/>
            <a:ext cx="16764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黑体" panose="02010609060101010101" pitchFamily="49" charset="-122"/>
                <a:ea typeface="黑体" panose="02010609060101010101" pitchFamily="49" charset="-122"/>
              </a:rPr>
              <a:t>类</a:t>
            </a:r>
            <a:r>
              <a:rPr lang="en-US" sz="2800">
                <a:latin typeface="黑体" panose="02010609060101010101" pitchFamily="49" charset="-122"/>
                <a:ea typeface="黑体" panose="02010609060101010101" pitchFamily="49" charset="-122"/>
              </a:rPr>
              <a:t>F</a:t>
            </a:r>
            <a:endParaRPr lang="en-US" sz="2800">
              <a:latin typeface="黑体" panose="02010609060101010101" pitchFamily="49" charset="-122"/>
              <a:ea typeface="黑体" panose="02010609060101010101" pitchFamily="49" charset="-122"/>
            </a:endParaRPr>
          </a:p>
        </p:txBody>
      </p:sp>
      <p:sp>
        <p:nvSpPr>
          <p:cNvPr id="25607" name="矩形 22535"/>
          <p:cNvSpPr>
            <a:spLocks noChangeArrowheads="1"/>
          </p:cNvSpPr>
          <p:nvPr/>
        </p:nvSpPr>
        <p:spPr bwMode="auto">
          <a:xfrm>
            <a:off x="4724400" y="4114800"/>
            <a:ext cx="1676400" cy="5334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黑体" panose="02010609060101010101" pitchFamily="49" charset="-122"/>
                <a:ea typeface="黑体" panose="02010609060101010101" pitchFamily="49" charset="-122"/>
              </a:rPr>
              <a:t>类</a:t>
            </a:r>
            <a:r>
              <a:rPr lang="en-US" sz="2800">
                <a:latin typeface="黑体" panose="02010609060101010101" pitchFamily="49" charset="-122"/>
                <a:ea typeface="黑体" panose="02010609060101010101" pitchFamily="49" charset="-122"/>
              </a:rPr>
              <a:t>G</a:t>
            </a:r>
            <a:endParaRPr lang="en-US" sz="2800">
              <a:latin typeface="黑体" panose="02010609060101010101" pitchFamily="49" charset="-122"/>
              <a:ea typeface="黑体" panose="02010609060101010101" pitchFamily="49" charset="-122"/>
            </a:endParaRPr>
          </a:p>
        </p:txBody>
      </p:sp>
      <p:sp>
        <p:nvSpPr>
          <p:cNvPr id="25608" name="直接连接符 22536"/>
          <p:cNvSpPr>
            <a:spLocks noChangeShapeType="1"/>
          </p:cNvSpPr>
          <p:nvPr/>
        </p:nvSpPr>
        <p:spPr bwMode="auto">
          <a:xfrm>
            <a:off x="4495800" y="2819400"/>
            <a:ext cx="0" cy="381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09" name="直接连接符 22537"/>
          <p:cNvSpPr>
            <a:spLocks noChangeShapeType="1"/>
          </p:cNvSpPr>
          <p:nvPr/>
        </p:nvSpPr>
        <p:spPr bwMode="auto">
          <a:xfrm flipH="1">
            <a:off x="2209800" y="2819400"/>
            <a:ext cx="1295400" cy="3476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0" name="直接连接符 22538"/>
          <p:cNvSpPr>
            <a:spLocks noChangeShapeType="1"/>
          </p:cNvSpPr>
          <p:nvPr/>
        </p:nvSpPr>
        <p:spPr bwMode="auto">
          <a:xfrm>
            <a:off x="5181600" y="2819400"/>
            <a:ext cx="1295400" cy="3476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1" name="直接连接符 22539"/>
          <p:cNvSpPr>
            <a:spLocks noChangeShapeType="1"/>
          </p:cNvSpPr>
          <p:nvPr/>
        </p:nvSpPr>
        <p:spPr bwMode="auto">
          <a:xfrm flipH="1">
            <a:off x="3886200" y="3733800"/>
            <a:ext cx="609600" cy="3524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2" name="直接连接符 22540"/>
          <p:cNvSpPr>
            <a:spLocks noChangeShapeType="1"/>
          </p:cNvSpPr>
          <p:nvPr/>
        </p:nvSpPr>
        <p:spPr bwMode="auto">
          <a:xfrm>
            <a:off x="4495800" y="3733800"/>
            <a:ext cx="609600" cy="3508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3" name="直接连接符 22541"/>
          <p:cNvSpPr>
            <a:spLocks noChangeShapeType="1"/>
          </p:cNvSpPr>
          <p:nvPr/>
        </p:nvSpPr>
        <p:spPr bwMode="auto">
          <a:xfrm flipH="1">
            <a:off x="6324600" y="3721100"/>
            <a:ext cx="609600" cy="35401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3" name="矩形 22542"/>
          <p:cNvSpPr>
            <a:spLocks noChangeArrowheads="1"/>
          </p:cNvSpPr>
          <p:nvPr/>
        </p:nvSpPr>
        <p:spPr bwMode="auto">
          <a:xfrm>
            <a:off x="539750" y="4724400"/>
            <a:ext cx="81168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990600" indent="-5334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spcBef>
                <a:spcPct val="20000"/>
              </a:spcBef>
              <a:buClr>
                <a:schemeClr val="hlink"/>
              </a:buClr>
              <a:buSzPct val="90000"/>
              <a:buFont typeface="Wingdings" panose="05000000000000000000" pitchFamily="2" charset="2"/>
              <a:buChar char="n"/>
            </a:pPr>
            <a:r>
              <a:rPr lang="zh-CN" altLang="en-US" sz="2400">
                <a:latin typeface="黑体" panose="02010609060101010101" pitchFamily="49" charset="-122"/>
                <a:ea typeface="黑体" panose="02010609060101010101" pitchFamily="49" charset="-122"/>
              </a:rPr>
              <a:t>一个类拥有多个父类</a:t>
            </a:r>
            <a:r>
              <a:rPr lang="zh-CN" altLang="en-US" sz="2400">
                <a:latin typeface="黑体" panose="02010609060101010101" pitchFamily="49" charset="-122"/>
                <a:ea typeface="黑体" panose="02010609060101010101" pitchFamily="49" charset="-122"/>
                <a:sym typeface="Wingdings" panose="05000000000000000000" pitchFamily="2" charset="2"/>
              </a:rPr>
              <a:t></a:t>
            </a:r>
            <a:r>
              <a:rPr lang="zh-CN" altLang="en-US" sz="2400">
                <a:latin typeface="黑体" panose="02010609060101010101" pitchFamily="49" charset="-122"/>
                <a:ea typeface="黑体" panose="02010609060101010101" pitchFamily="49" charset="-122"/>
              </a:rPr>
              <a:t>产生二义性，例类</a:t>
            </a:r>
            <a:r>
              <a:rPr lang="en-US" sz="2400">
                <a:latin typeface="黑体" panose="02010609060101010101" pitchFamily="49" charset="-122"/>
                <a:ea typeface="黑体" panose="02010609060101010101" pitchFamily="49" charset="-122"/>
              </a:rPr>
              <a:t>C</a:t>
            </a:r>
            <a:r>
              <a:rPr lang="zh-CN" altLang="en-US" sz="2400">
                <a:latin typeface="黑体" panose="02010609060101010101" pitchFamily="49" charset="-122"/>
                <a:ea typeface="黑体" panose="02010609060101010101" pitchFamily="49" charset="-122"/>
              </a:rPr>
              <a:t>和类</a:t>
            </a:r>
            <a:r>
              <a:rPr lang="en-US" sz="2400">
                <a:latin typeface="黑体" panose="02010609060101010101" pitchFamily="49" charset="-122"/>
                <a:ea typeface="黑体" panose="02010609060101010101" pitchFamily="49" charset="-122"/>
              </a:rPr>
              <a:t>D</a:t>
            </a:r>
            <a:r>
              <a:rPr lang="zh-CN" altLang="en-US" sz="2400">
                <a:latin typeface="黑体" panose="02010609060101010101" pitchFamily="49" charset="-122"/>
                <a:ea typeface="黑体" panose="02010609060101010101" pitchFamily="49" charset="-122"/>
              </a:rPr>
              <a:t>都有一个同名的方法，类</a:t>
            </a:r>
            <a:r>
              <a:rPr lang="en-US" sz="2400">
                <a:latin typeface="黑体" panose="02010609060101010101" pitchFamily="49" charset="-122"/>
                <a:ea typeface="黑体" panose="02010609060101010101" pitchFamily="49" charset="-122"/>
              </a:rPr>
              <a:t>G?</a:t>
            </a:r>
            <a:endParaRPr lang="en-US" sz="2400">
              <a:latin typeface="黑体" panose="02010609060101010101" pitchFamily="49" charset="-122"/>
              <a:ea typeface="黑体" panose="02010609060101010101" pitchFamily="49" charset="-122"/>
            </a:endParaRPr>
          </a:p>
          <a:p>
            <a:pPr lvl="1">
              <a:spcBef>
                <a:spcPct val="20000"/>
              </a:spcBef>
              <a:buClr>
                <a:schemeClr val="hlink"/>
              </a:buClr>
              <a:buSzPct val="90000"/>
              <a:buFont typeface="Wingdings" panose="05000000000000000000" pitchFamily="2" charset="2"/>
              <a:buChar char="n"/>
            </a:pPr>
            <a:r>
              <a:rPr lang="en-US" sz="2400">
                <a:latin typeface="黑体" panose="02010609060101010101" pitchFamily="49" charset="-122"/>
                <a:ea typeface="黑体" panose="02010609060101010101" pitchFamily="49" charset="-122"/>
              </a:rPr>
              <a:t>Java</a:t>
            </a:r>
            <a:r>
              <a:rPr lang="zh-CN" altLang="en-US" sz="2400">
                <a:latin typeface="黑体" panose="02010609060101010101" pitchFamily="49" charset="-122"/>
                <a:ea typeface="黑体" panose="02010609060101010101" pitchFamily="49" charset="-122"/>
              </a:rPr>
              <a:t>中仅仅支持单一继承，同时</a:t>
            </a:r>
            <a:r>
              <a:rPr lang="en-US" sz="2400">
                <a:latin typeface="黑体" panose="02010609060101010101" pitchFamily="49" charset="-122"/>
                <a:ea typeface="黑体" panose="02010609060101010101" pitchFamily="49" charset="-122"/>
              </a:rPr>
              <a:t>Java</a:t>
            </a:r>
            <a:r>
              <a:rPr lang="zh-CN" altLang="en-US" sz="2400">
                <a:latin typeface="黑体" panose="02010609060101010101" pitchFamily="49" charset="-122"/>
                <a:ea typeface="黑体" panose="02010609060101010101" pitchFamily="49" charset="-122"/>
              </a:rPr>
              <a:t>采用</a:t>
            </a:r>
            <a:r>
              <a:rPr lang="en-US" sz="2400">
                <a:latin typeface="黑体" panose="02010609060101010101" pitchFamily="49" charset="-122"/>
                <a:ea typeface="黑体" panose="02010609060101010101" pitchFamily="49" charset="-122"/>
              </a:rPr>
              <a:t>Interface(</a:t>
            </a:r>
            <a:r>
              <a:rPr lang="zh-CN" altLang="en-US" sz="2400">
                <a:latin typeface="黑体" panose="02010609060101010101" pitchFamily="49" charset="-122"/>
                <a:ea typeface="黑体" panose="02010609060101010101" pitchFamily="49" charset="-122"/>
              </a:rPr>
              <a:t>接口</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实现多重继承而避免父类二义性</a:t>
            </a:r>
            <a:endParaRPr lang="zh-CN" altLang="en-US" sz="2400">
              <a:latin typeface="黑体" panose="02010609060101010101" pitchFamily="49" charset="-122"/>
              <a:ea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2543">
                                            <p:txEl>
                                              <p:pRg st="0" end="0"/>
                                            </p:txEl>
                                          </p:spTgt>
                                        </p:tgtEl>
                                        <p:attrNameLst>
                                          <p:attrName>style.visibility</p:attrName>
                                        </p:attrNameLst>
                                      </p:cBhvr>
                                      <p:to>
                                        <p:strVal val="visible"/>
                                      </p:to>
                                    </p:set>
                                    <p:animEffect transition="in" filter="barn(outHorizontal)">
                                      <p:cBhvr>
                                        <p:cTn id="7" dur="500"/>
                                        <p:tgtEl>
                                          <p:spTgt spid="225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2543">
                                            <p:txEl>
                                              <p:pRg st="1" end="1"/>
                                            </p:txEl>
                                          </p:spTgt>
                                        </p:tgtEl>
                                        <p:attrNameLst>
                                          <p:attrName>style.visibility</p:attrName>
                                        </p:attrNameLst>
                                      </p:cBhvr>
                                      <p:to>
                                        <p:strVal val="visible"/>
                                      </p:to>
                                    </p:set>
                                    <p:animEffect transition="in" filter="barn(outHorizontal)">
                                      <p:cBhvr>
                                        <p:cTn id="12" dur="500"/>
                                        <p:tgtEl>
                                          <p:spTgt spid="225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3" grpId="0" bldLvl="2"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2"/>
          <p:cNvSpPr>
            <a:spLocks noGrp="1" noChangeArrowheads="1"/>
          </p:cNvSpPr>
          <p:nvPr>
            <p:ph type="title"/>
            <p:custDataLst>
              <p:tags r:id="rId1"/>
            </p:custDataLst>
          </p:nvPr>
        </p:nvSpPr>
        <p:spPr/>
        <p:txBody>
          <a:bodyPr/>
          <a:lstStyle/>
          <a:p>
            <a:r>
              <a:rPr lang="zh-CN" altLang="en-US" smtClean="0"/>
              <a:t>基本概念</a:t>
            </a:r>
            <a:endParaRPr lang="zh-CN" altLang="en-US" smtClean="0"/>
          </a:p>
        </p:txBody>
      </p:sp>
      <p:sp>
        <p:nvSpPr>
          <p:cNvPr id="4" name="灯片编号占位符 3"/>
          <p:cNvSpPr>
            <a:spLocks noGrp="1"/>
          </p:cNvSpPr>
          <p:nvPr>
            <p:ph type="sldNum" sz="quarter" idx="12"/>
          </p:nvPr>
        </p:nvSpPr>
        <p:spPr/>
        <p:txBody>
          <a:bodyPr/>
          <a:lstStyle/>
          <a:p>
            <a:fld id="{2786C95B-B315-40B6-96D9-58CCC19FF219}" type="slidenum">
              <a:rPr lang="zh-CN" altLang="en-US" dirty="0"/>
            </a:fld>
            <a:endParaRPr lang="zh-CN" altLang="en-US" dirty="0"/>
          </a:p>
        </p:txBody>
      </p:sp>
      <p:sp>
        <p:nvSpPr>
          <p:cNvPr id="5" name="内容占位符 4"/>
          <p:cNvSpPr>
            <a:spLocks noGrp="1"/>
          </p:cNvSpPr>
          <p:nvPr>
            <p:ph idx="1"/>
            <p:custDataLst>
              <p:tags r:id="rId2"/>
            </p:custDataLst>
          </p:nvPr>
        </p:nvSpPr>
        <p:spPr/>
        <p:txBody>
          <a:bodyPr>
            <a:normAutofit/>
          </a:bodyPr>
          <a:lstStyle/>
          <a:p>
            <a:pPr marL="609600" indent="-609600">
              <a:lnSpc>
                <a:spcPct val="150000"/>
              </a:lnSpc>
              <a:buSzPct val="90000"/>
              <a:buFont typeface="Wingdings" panose="05000000000000000000" pitchFamily="2" charset="2"/>
              <a:buAutoNum type="arabicPeriod" startAt="5"/>
            </a:pPr>
            <a:r>
              <a:rPr lang="zh-CN" altLang="en-US" smtClean="0"/>
              <a:t>多态性</a:t>
            </a:r>
            <a:endParaRPr lang="zh-CN" altLang="en-US" smtClean="0"/>
          </a:p>
          <a:p>
            <a:pPr marL="742950" lvl="1" indent="-285750">
              <a:lnSpc>
                <a:spcPct val="150000"/>
              </a:lnSpc>
              <a:buFont typeface="Wingdings" panose="05000000000000000000" pitchFamily="2" charset="2"/>
              <a:buChar char="l"/>
            </a:pPr>
            <a:r>
              <a:rPr lang="zh-CN" altLang="en-US" smtClean="0"/>
              <a:t>表现在继承中</a:t>
            </a:r>
            <a:r>
              <a:rPr lang="zh-CN" altLang="en-US" smtClean="0">
                <a:sym typeface="Wingdings" panose="05000000000000000000" pitchFamily="2" charset="2"/>
              </a:rPr>
              <a:t>方法的重写</a:t>
            </a:r>
            <a:endParaRPr lang="zh-CN" altLang="en-US" smtClean="0">
              <a:sym typeface="Wingdings" panose="05000000000000000000" pitchFamily="2" charset="2"/>
            </a:endParaRPr>
          </a:p>
          <a:p>
            <a:pPr lvl="2">
              <a:buClr>
                <a:schemeClr val="bg2"/>
              </a:buClr>
              <a:buFont typeface="Wingdings" panose="05000000000000000000" pitchFamily="2" charset="2"/>
              <a:buChar char="l"/>
            </a:pPr>
            <a:r>
              <a:rPr lang="zh-CN" altLang="en-US" smtClean="0"/>
              <a:t>子类从父类继承</a:t>
            </a:r>
            <a:r>
              <a:rPr lang="en-US" smtClean="0">
                <a:ea typeface="黑体" panose="02010609060101010101" pitchFamily="49" charset="-122"/>
              </a:rPr>
              <a:t>(extends</a:t>
            </a:r>
            <a:r>
              <a:rPr lang="zh-CN" altLang="en-US" smtClean="0"/>
              <a:t>扩展</a:t>
            </a:r>
            <a:r>
              <a:rPr lang="en-US" smtClean="0">
                <a:ea typeface="黑体" panose="02010609060101010101" pitchFamily="49" charset="-122"/>
              </a:rPr>
              <a:t>)</a:t>
            </a:r>
            <a:r>
              <a:rPr lang="zh-CN" altLang="en-US" smtClean="0"/>
              <a:t>而来</a:t>
            </a:r>
            <a:endParaRPr lang="zh-CN" altLang="en-US" smtClean="0"/>
          </a:p>
          <a:p>
            <a:pPr lvl="2">
              <a:buClr>
                <a:schemeClr val="bg2"/>
              </a:buClr>
              <a:buFont typeface="Wingdings" panose="05000000000000000000" pitchFamily="2" charset="2"/>
              <a:buChar char="l"/>
            </a:pPr>
            <a:r>
              <a:rPr lang="zh-CN" altLang="en-US" smtClean="0"/>
              <a:t>多个子类同属一个父类，所有子类有相同的父类</a:t>
            </a:r>
            <a:endParaRPr lang="zh-CN" altLang="en-US" smtClean="0"/>
          </a:p>
          <a:p>
            <a:pPr lvl="2">
              <a:buClr>
                <a:schemeClr val="bg2"/>
              </a:buClr>
              <a:buFont typeface="Wingdings" panose="05000000000000000000" pitchFamily="2" charset="2"/>
              <a:buChar char="l"/>
            </a:pPr>
            <a:r>
              <a:rPr lang="zh-CN" altLang="en-US" smtClean="0"/>
              <a:t>继承父类的方法</a:t>
            </a:r>
            <a:endParaRPr lang="zh-CN" altLang="en-US" smtClean="0"/>
          </a:p>
          <a:p>
            <a:pPr lvl="2">
              <a:buClr>
                <a:schemeClr val="bg2"/>
              </a:buClr>
              <a:buFont typeface="Wingdings" panose="05000000000000000000" pitchFamily="2" charset="2"/>
              <a:buChar char="l"/>
            </a:pPr>
            <a:r>
              <a:rPr lang="zh-CN" altLang="en-US" smtClean="0"/>
              <a:t>在不同的子类中有不同的表现形式</a:t>
            </a:r>
            <a:endParaRPr lang="zh-CN" altLang="en-US" smtClean="0"/>
          </a:p>
          <a:p>
            <a:pPr marL="742950" lvl="1" indent="-285750">
              <a:lnSpc>
                <a:spcPct val="150000"/>
              </a:lnSpc>
              <a:buFont typeface="Wingdings" panose="05000000000000000000" pitchFamily="2" charset="2"/>
              <a:buChar char="l"/>
            </a:pPr>
            <a:r>
              <a:rPr lang="zh-CN" altLang="en-US" smtClean="0"/>
              <a:t>表现在用一个类中</a:t>
            </a:r>
            <a:r>
              <a:rPr lang="zh-CN" altLang="en-US" smtClean="0">
                <a:sym typeface="Wingdings" panose="05000000000000000000" pitchFamily="2" charset="2"/>
              </a:rPr>
              <a:t>方法的重载</a:t>
            </a:r>
            <a:endParaRPr lang="zh-CN" altLang="en-US" smtClean="0">
              <a:sym typeface="Wingdings" panose="05000000000000000000" pitchFamily="2" charset="2"/>
            </a:endParaRPr>
          </a:p>
          <a:p>
            <a:pPr lvl="2">
              <a:buSzPct val="90000"/>
              <a:buFont typeface="Arial" panose="020B0604020202020204" pitchFamily="34" charset="0"/>
              <a:buNone/>
            </a:pPr>
            <a:endParaRPr lang="zh-CN" altLang="en-US" smtClean="0">
              <a:sym typeface="Wingdings" panose="05000000000000000000" pitchFamily="2" charset="2"/>
            </a:endParaRPr>
          </a:p>
        </p:txBody>
      </p:sp>
    </p:spTree>
    <p:custDataLst>
      <p:tags r:id="rId3"/>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4578"/>
          <p:cNvSpPr>
            <a:spLocks noGrp="1" noChangeArrowheads="1"/>
          </p:cNvSpPr>
          <p:nvPr>
            <p:ph type="title"/>
          </p:nvPr>
        </p:nvSpPr>
        <p:spPr/>
        <p:txBody>
          <a:bodyPr/>
          <a:lstStyle/>
          <a:p>
            <a:r>
              <a:rPr lang="zh-CN" altLang="en-US" smtClean="0"/>
              <a:t>基本概念</a:t>
            </a:r>
            <a:endParaRPr lang="zh-CN" altLang="en-US" smtClean="0"/>
          </a:p>
        </p:txBody>
      </p:sp>
      <p:sp>
        <p:nvSpPr>
          <p:cNvPr id="27649" name="文本占位符 24577"/>
          <p:cNvSpPr>
            <a:spLocks noGrp="1" noChangeArrowheads="1"/>
          </p:cNvSpPr>
          <p:nvPr>
            <p:ph idx="1"/>
          </p:nvPr>
        </p:nvSpPr>
        <p:spPr>
          <a:xfrm>
            <a:off x="1420586" y="1828800"/>
            <a:ext cx="7094764" cy="4408713"/>
          </a:xfrm>
        </p:spPr>
        <p:txBody>
          <a:bodyPr/>
          <a:lstStyle/>
          <a:p>
            <a:pPr lvl="1"/>
            <a:r>
              <a:rPr lang="zh-CN" altLang="en-US" dirty="0" smtClean="0"/>
              <a:t>一个程序中同名的不同方法共存</a:t>
            </a:r>
            <a:endParaRPr lang="zh-CN" altLang="en-US" dirty="0" smtClean="0"/>
          </a:p>
          <a:p>
            <a:pPr lvl="1"/>
            <a:r>
              <a:rPr lang="zh-CN" altLang="en-US" dirty="0" smtClean="0"/>
              <a:t>主要通过子类对父类方法的覆盖来实现</a:t>
            </a:r>
            <a:endParaRPr lang="zh-CN" altLang="en-US" dirty="0" smtClean="0"/>
          </a:p>
          <a:p>
            <a:pPr lvl="1"/>
            <a:r>
              <a:rPr lang="zh-CN" altLang="en-US" dirty="0" smtClean="0"/>
              <a:t>不同类的对象可以响应同名的消息</a:t>
            </a:r>
            <a:r>
              <a:rPr lang="en-US" altLang="zh-CN" dirty="0" smtClean="0"/>
              <a:t>(</a:t>
            </a:r>
            <a:r>
              <a:rPr lang="zh-CN" altLang="en-US" dirty="0" smtClean="0"/>
              <a:t>方法</a:t>
            </a:r>
            <a:r>
              <a:rPr lang="en-US" altLang="zh-CN" dirty="0" smtClean="0"/>
              <a:t>) </a:t>
            </a:r>
            <a:r>
              <a:rPr lang="zh-CN" altLang="en-US" dirty="0" smtClean="0"/>
              <a:t>，具体的实现方法却不同</a:t>
            </a:r>
            <a:endParaRPr lang="zh-CN" altLang="en-US" dirty="0" smtClean="0"/>
          </a:p>
          <a:p>
            <a:pPr lvl="1"/>
            <a:r>
              <a:rPr lang="zh-CN" altLang="en-US" dirty="0" smtClean="0"/>
              <a:t>使语言具有灵活、抽象、</a:t>
            </a:r>
            <a:r>
              <a:rPr lang="zh-CN" altLang="en-US" dirty="0" smtClean="0">
                <a:solidFill>
                  <a:srgbClr val="FF3300"/>
                </a:solidFill>
              </a:rPr>
              <a:t>行为共享</a:t>
            </a:r>
            <a:r>
              <a:rPr lang="zh-CN" altLang="en-US" dirty="0" smtClean="0"/>
              <a:t>、代码共享的优势，很好地解决了应用程序函数同名问题</a:t>
            </a:r>
            <a:endParaRPr lang="zh-CN" altLang="en-US" dirty="0" smtClean="0"/>
          </a:p>
        </p:txBody>
      </p:sp>
      <p:sp>
        <p:nvSpPr>
          <p:cNvPr id="2" name="灯片编号占位符 1"/>
          <p:cNvSpPr>
            <a:spLocks noGrp="1"/>
          </p:cNvSpPr>
          <p:nvPr>
            <p:ph type="sldNum" sz="quarter" idx="12"/>
          </p:nvPr>
        </p:nvSpPr>
        <p:spPr/>
        <p:txBody>
          <a:bodyPr/>
          <a:lstStyle/>
          <a:p>
            <a:fld id="{1185AEB4-92B0-4406-9423-395B38BAD509}" type="slidenum">
              <a:rPr lang="zh-CN" altLang="en-US" dirty="0"/>
            </a:fld>
            <a:endParaRPr lang="zh-CN" altLang="en-US" dirty="0"/>
          </a:p>
        </p:txBody>
      </p:sp>
      <p:sp>
        <p:nvSpPr>
          <p:cNvPr id="27651" name="矩形 24579"/>
          <p:cNvSpPr>
            <a:spLocks noChangeArrowheads="1"/>
          </p:cNvSpPr>
          <p:nvPr/>
        </p:nvSpPr>
        <p:spPr bwMode="auto">
          <a:xfrm>
            <a:off x="457200" y="1219200"/>
            <a:ext cx="84978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90000"/>
              <a:buFont typeface="Wingdings" panose="05000000000000000000" pitchFamily="2" charset="2"/>
              <a:buAutoNum type="arabicPeriod" startAt="5"/>
            </a:pPr>
            <a:r>
              <a:rPr lang="zh-CN" altLang="en-US" sz="3200"/>
              <a:t>多态性</a:t>
            </a:r>
            <a:endParaRPr lang="zh-CN" altLang="en-US" sz="320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标题 26627"/>
          <p:cNvSpPr>
            <a:spLocks noGrp="1" noChangeArrowheads="1"/>
          </p:cNvSpPr>
          <p:nvPr>
            <p:ph type="title"/>
          </p:nvPr>
        </p:nvSpPr>
        <p:spPr/>
        <p:txBody>
          <a:bodyPr anchor="b"/>
          <a:lstStyle/>
          <a:p>
            <a:r>
              <a:rPr lang="zh-CN" altLang="en-US" smtClean="0"/>
              <a:t>基本概念</a:t>
            </a:r>
            <a:endParaRPr lang="zh-CN" altLang="en-US" smtClean="0"/>
          </a:p>
        </p:txBody>
      </p:sp>
      <p:sp>
        <p:nvSpPr>
          <p:cNvPr id="2" name="灯片编号占位符 1"/>
          <p:cNvSpPr>
            <a:spLocks noGrp="1"/>
          </p:cNvSpPr>
          <p:nvPr>
            <p:ph type="sldNum" sz="quarter" idx="12"/>
          </p:nvPr>
        </p:nvSpPr>
        <p:spPr/>
        <p:txBody>
          <a:bodyPr/>
          <a:lstStyle/>
          <a:p>
            <a:fld id="{CADED7B4-B7FF-42BD-8A1C-C9EAA292625B}" type="slidenum">
              <a:rPr lang="zh-CN" altLang="en-US" dirty="0"/>
            </a:fld>
            <a:endParaRPr lang="zh-CN" altLang="en-US" dirty="0"/>
          </a:p>
        </p:txBody>
      </p:sp>
      <p:sp>
        <p:nvSpPr>
          <p:cNvPr id="29697" name="文本占位符 26625"/>
          <p:cNvSpPr>
            <a:spLocks noGrp="1" noChangeArrowheads="1"/>
          </p:cNvSpPr>
          <p:nvPr>
            <p:ph idx="1"/>
          </p:nvPr>
        </p:nvSpPr>
        <p:spPr/>
        <p:txBody>
          <a:bodyPr/>
          <a:lstStyle/>
          <a:p>
            <a:pPr marL="609600" indent="-609600">
              <a:buSzPct val="90000"/>
              <a:buFont typeface="Wingdings" panose="05000000000000000000" pitchFamily="2" charset="2"/>
              <a:buAutoNum type="arabicPeriod" startAt="5"/>
            </a:pPr>
            <a:r>
              <a:rPr lang="zh-CN" altLang="en-US" smtClean="0"/>
              <a:t>多态性</a:t>
            </a:r>
            <a:endParaRPr lang="zh-CN" altLang="en-US" smtClean="0"/>
          </a:p>
        </p:txBody>
      </p:sp>
      <p:sp>
        <p:nvSpPr>
          <p:cNvPr id="29698" name="矩形 26626"/>
          <p:cNvSpPr>
            <a:spLocks noChangeArrowheads="1"/>
          </p:cNvSpPr>
          <p:nvPr/>
        </p:nvSpPr>
        <p:spPr bwMode="auto">
          <a:xfrm>
            <a:off x="0" y="1828800"/>
            <a:ext cx="4211638" cy="5029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class Shape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void draw()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void erase()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class Circle extends Shape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void draw()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System.out.println("Circle.draw()");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void erase()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System.out.println("Circle.erase()"); } </a:t>
            </a:r>
            <a:endParaRPr lang="en-US">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atin typeface="Tahoma" panose="020B0604030504040204" pitchFamily="34" charset="0"/>
                <a:ea typeface="华文中宋" panose="02010600040101010101" pitchFamily="2" charset="-122"/>
              </a:rPr>
              <a:t>} </a:t>
            </a:r>
            <a:endParaRPr lang="en-US">
              <a:latin typeface="Tahoma" panose="020B0604030504040204" pitchFamily="34" charset="0"/>
              <a:ea typeface="华文中宋" panose="02010600040101010101" pitchFamily="2" charset="-122"/>
            </a:endParaRPr>
          </a:p>
        </p:txBody>
      </p:sp>
      <p:sp>
        <p:nvSpPr>
          <p:cNvPr id="29700" name="矩形 26628"/>
          <p:cNvSpPr>
            <a:spLocks noChangeArrowheads="1"/>
          </p:cNvSpPr>
          <p:nvPr/>
        </p:nvSpPr>
        <p:spPr bwMode="auto">
          <a:xfrm>
            <a:off x="4067175" y="1484313"/>
            <a:ext cx="5257800" cy="5373687"/>
          </a:xfrm>
          <a:prstGeom prst="rect">
            <a:avLst/>
          </a:prstGeom>
          <a:solidFill>
            <a:srgbClr val="FFCC99"/>
          </a:solidFill>
          <a:ln w="9525">
            <a:solidFill>
              <a:srgbClr val="000000"/>
            </a:solidFill>
            <a:miter lim="800000"/>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class Square extends Shape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void draw()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System.out.println("Square.draw()");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void erase() {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System.out.println("Square.erase()“);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class Triangle extends Shape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void draw() {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System.out.println("Triangle.draw()");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void erase() {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System.out.println("Triangle.erase()");</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1268" name="标题 2"/>
          <p:cNvSpPr>
            <a:spLocks noGrp="1" noChangeArrowheads="1"/>
          </p:cNvSpPr>
          <p:nvPr>
            <p:ph type="title"/>
            <p:custDataLst>
              <p:tags r:id="rId3"/>
            </p:custDataLst>
          </p:nvPr>
        </p:nvSpPr>
        <p:spPr/>
        <p:txBody>
          <a:bodyPr/>
          <a:lstStyle/>
          <a:p>
            <a:r>
              <a:rPr lang="zh-CN" altLang="en-US" smtClean="0"/>
              <a:t>回顾</a:t>
            </a:r>
            <a:r>
              <a:rPr lang="en-US" smtClean="0">
                <a:ea typeface="黑体" panose="02010609060101010101" pitchFamily="49" charset="-122"/>
              </a:rPr>
              <a:t>2-1</a:t>
            </a:r>
            <a:endParaRPr lang="en-US" smtClean="0">
              <a:ea typeface="黑体" panose="02010609060101010101" pitchFamily="49" charset="-122"/>
            </a:endParaRPr>
          </a:p>
        </p:txBody>
      </p:sp>
      <p:sp>
        <p:nvSpPr>
          <p:cNvPr id="11269" name="内容占位符 4"/>
          <p:cNvSpPr>
            <a:spLocks noGrp="1" noChangeArrowheads="1"/>
          </p:cNvSpPr>
          <p:nvPr>
            <p:ph idx="1"/>
            <p:custDataLst>
              <p:tags r:id="rId4"/>
            </p:custDataLst>
          </p:nvPr>
        </p:nvSpPr>
        <p:spPr/>
        <p:txBody>
          <a:bodyPr>
            <a:normAutofit/>
          </a:bodyPr>
          <a:lstStyle/>
          <a:p>
            <a:pPr marL="342900" indent="-342900">
              <a:lnSpc>
                <a:spcPct val="140000"/>
              </a:lnSpc>
              <a:spcBef>
                <a:spcPct val="50000"/>
              </a:spcBef>
              <a:buClr>
                <a:schemeClr val="hlink"/>
              </a:buClr>
              <a:buFont typeface="Wingdings" panose="05000000000000000000" pitchFamily="2" charset="2"/>
              <a:buChar char="l"/>
            </a:pPr>
            <a:r>
              <a:rPr lang="en-US" sz="2000" dirty="0"/>
              <a:t>Java </a:t>
            </a:r>
            <a:r>
              <a:rPr lang="zh-CN" altLang="en-US" sz="2000" dirty="0"/>
              <a:t>具有</a:t>
            </a:r>
            <a:r>
              <a:rPr lang="en-US" sz="2000" dirty="0"/>
              <a:t>8</a:t>
            </a:r>
            <a:r>
              <a:rPr lang="zh-CN" altLang="en-US" sz="2000" dirty="0"/>
              <a:t>种基本数据类型：</a:t>
            </a:r>
            <a:r>
              <a:rPr lang="en-US" sz="2000" dirty="0"/>
              <a:t>byte</a:t>
            </a:r>
            <a:r>
              <a:rPr lang="zh-CN" altLang="en-US" sz="2000" dirty="0"/>
              <a:t>、 </a:t>
            </a:r>
            <a:r>
              <a:rPr lang="en-US" sz="2000" dirty="0"/>
              <a:t>short</a:t>
            </a:r>
            <a:r>
              <a:rPr lang="zh-CN" altLang="en-US" sz="2000" dirty="0"/>
              <a:t>、 </a:t>
            </a:r>
            <a:r>
              <a:rPr lang="en-US" sz="2000" dirty="0" err="1"/>
              <a:t>int</a:t>
            </a:r>
            <a:r>
              <a:rPr lang="zh-CN" altLang="en-US" sz="2000" dirty="0"/>
              <a:t>、 </a:t>
            </a:r>
            <a:r>
              <a:rPr lang="en-US" sz="2000" dirty="0"/>
              <a:t>long</a:t>
            </a:r>
            <a:r>
              <a:rPr lang="zh-CN" altLang="en-US" sz="2000" dirty="0"/>
              <a:t>、 </a:t>
            </a:r>
            <a:r>
              <a:rPr lang="en-US" sz="2000" dirty="0" err="1"/>
              <a:t>boolean</a:t>
            </a:r>
            <a:r>
              <a:rPr lang="zh-CN" altLang="en-US" sz="2000" dirty="0"/>
              <a:t>、</a:t>
            </a:r>
            <a:r>
              <a:rPr lang="en-US" sz="2000" dirty="0"/>
              <a:t>char</a:t>
            </a:r>
            <a:r>
              <a:rPr lang="zh-CN" altLang="en-US" sz="2000" dirty="0"/>
              <a:t>、</a:t>
            </a:r>
            <a:r>
              <a:rPr lang="en-US" sz="2000" dirty="0"/>
              <a:t>float </a:t>
            </a:r>
            <a:r>
              <a:rPr lang="zh-CN" altLang="en-US" sz="2000" dirty="0"/>
              <a:t>及 </a:t>
            </a:r>
            <a:r>
              <a:rPr lang="en-US" sz="2000" dirty="0"/>
              <a:t>double</a:t>
            </a:r>
            <a:endParaRPr lang="en-US" sz="2000" dirty="0"/>
          </a:p>
          <a:p>
            <a:pPr marL="342900" indent="-342900">
              <a:lnSpc>
                <a:spcPct val="140000"/>
              </a:lnSpc>
              <a:spcBef>
                <a:spcPct val="50000"/>
              </a:spcBef>
              <a:buClr>
                <a:schemeClr val="hlink"/>
              </a:buClr>
              <a:buFont typeface="Wingdings" panose="05000000000000000000" pitchFamily="2" charset="2"/>
              <a:buChar char="l"/>
            </a:pPr>
            <a:r>
              <a:rPr lang="en-US" sz="2000" dirty="0"/>
              <a:t>Java </a:t>
            </a:r>
            <a:r>
              <a:rPr lang="zh-CN" altLang="en-US" sz="2000" dirty="0"/>
              <a:t>中的运算符可划分为四个子集：算术运算符、位运算符、关系运算符、逻辑运算符</a:t>
            </a:r>
            <a:endParaRPr lang="zh-CN" altLang="en-US" sz="2000" dirty="0"/>
          </a:p>
          <a:p>
            <a:pPr marL="342900" indent="-342900">
              <a:lnSpc>
                <a:spcPct val="140000"/>
              </a:lnSpc>
              <a:spcBef>
                <a:spcPct val="50000"/>
              </a:spcBef>
              <a:buClr>
                <a:schemeClr val="hlink"/>
              </a:buClr>
              <a:buFont typeface="Wingdings" panose="05000000000000000000" pitchFamily="2" charset="2"/>
              <a:buChar char="l"/>
            </a:pPr>
            <a:r>
              <a:rPr lang="en-US" sz="2000" dirty="0"/>
              <a:t>&amp; </a:t>
            </a:r>
            <a:r>
              <a:rPr lang="zh-CN" altLang="en-US" sz="2000" dirty="0"/>
              <a:t>运算符适用于如下子集：逻辑和位。逻辑 </a:t>
            </a:r>
            <a:r>
              <a:rPr lang="en-US" sz="2000" dirty="0"/>
              <a:t>&amp; </a:t>
            </a:r>
            <a:r>
              <a:rPr lang="zh-CN" altLang="en-US" sz="2000" dirty="0"/>
              <a:t>以条件表达式为操作数，而位 </a:t>
            </a:r>
            <a:r>
              <a:rPr lang="en-US" sz="2000" dirty="0"/>
              <a:t>&amp; </a:t>
            </a:r>
            <a:r>
              <a:rPr lang="zh-CN" altLang="en-US" sz="2000" dirty="0"/>
              <a:t>则以数字为操作数</a:t>
            </a:r>
            <a:endParaRPr lang="zh-CN" altLang="en-US" sz="2000" dirty="0"/>
          </a:p>
        </p:txBody>
      </p:sp>
      <p:sp>
        <p:nvSpPr>
          <p:cNvPr id="4" name="灯片编号占位符 3"/>
          <p:cNvSpPr>
            <a:spLocks noGrp="1"/>
          </p:cNvSpPr>
          <p:nvPr>
            <p:ph type="sldNum" sz="quarter" idx="12"/>
          </p:nvPr>
        </p:nvSpPr>
        <p:spPr/>
        <p:txBody>
          <a:bodyPr/>
          <a:lstStyle/>
          <a:p>
            <a:fld id="{6215D57C-2F40-49F9-A185-1D6A8686ECC3}" type="slidenum">
              <a:rPr lang="zh-CN" altLang="en-US" dirty="0"/>
            </a:fld>
            <a:endParaRPr lang="zh-CN" altLang="en-US" dirty="0"/>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5" name="标题 27653"/>
          <p:cNvSpPr>
            <a:spLocks noGrp="1" noChangeArrowheads="1"/>
          </p:cNvSpPr>
          <p:nvPr>
            <p:ph type="title"/>
          </p:nvPr>
        </p:nvSpPr>
        <p:spPr/>
        <p:txBody>
          <a:bodyPr anchor="b"/>
          <a:lstStyle/>
          <a:p>
            <a:r>
              <a:rPr lang="zh-CN" altLang="en-US" smtClean="0"/>
              <a:t>基本概念</a:t>
            </a:r>
            <a:endParaRPr lang="zh-CN" altLang="en-US" smtClean="0"/>
          </a:p>
        </p:txBody>
      </p:sp>
      <p:sp>
        <p:nvSpPr>
          <p:cNvPr id="2" name="灯片编号占位符 1"/>
          <p:cNvSpPr>
            <a:spLocks noGrp="1"/>
          </p:cNvSpPr>
          <p:nvPr>
            <p:ph type="sldNum" sz="quarter" idx="12"/>
          </p:nvPr>
        </p:nvSpPr>
        <p:spPr/>
        <p:txBody>
          <a:bodyPr/>
          <a:lstStyle/>
          <a:p>
            <a:fld id="{E0C4D07B-649F-414A-8D44-AEB6E9699A4F}" type="slidenum">
              <a:rPr lang="zh-CN" altLang="en-US" dirty="0"/>
            </a:fld>
            <a:endParaRPr lang="zh-CN" altLang="en-US" dirty="0"/>
          </a:p>
        </p:txBody>
      </p:sp>
      <p:sp>
        <p:nvSpPr>
          <p:cNvPr id="30721" name="文本占位符 27649"/>
          <p:cNvSpPr>
            <a:spLocks noGrp="1" noChangeArrowheads="1"/>
          </p:cNvSpPr>
          <p:nvPr>
            <p:ph idx="1"/>
          </p:nvPr>
        </p:nvSpPr>
        <p:spPr/>
        <p:txBody>
          <a:bodyPr/>
          <a:lstStyle/>
          <a:p>
            <a:pPr marL="609600" indent="-609600">
              <a:buSzPct val="90000"/>
              <a:buFont typeface="Wingdings" panose="05000000000000000000" pitchFamily="2" charset="2"/>
              <a:buAutoNum type="arabicPeriod" startAt="5"/>
            </a:pPr>
            <a:r>
              <a:rPr lang="zh-CN" altLang="en-US" b="1" smtClean="0"/>
              <a:t>多态性</a:t>
            </a:r>
            <a:endParaRPr lang="zh-CN" altLang="en-US" b="1" smtClean="0"/>
          </a:p>
        </p:txBody>
      </p:sp>
      <p:sp>
        <p:nvSpPr>
          <p:cNvPr id="30722" name="矩形 27650"/>
          <p:cNvSpPr>
            <a:spLocks noChangeArrowheads="1"/>
          </p:cNvSpPr>
          <p:nvPr/>
        </p:nvSpPr>
        <p:spPr bwMode="auto">
          <a:xfrm>
            <a:off x="152400" y="1905000"/>
            <a:ext cx="4343400" cy="49530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public class Test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static Shape randShape()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switch((int)(Math.random() * 3))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default:</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case 0: return new Circle();</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case 1: return new Square();</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case 2: return new Triangle();</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p:txBody>
      </p:sp>
      <p:sp>
        <p:nvSpPr>
          <p:cNvPr id="30723" name="矩形 27651"/>
          <p:cNvSpPr>
            <a:spLocks noChangeArrowheads="1"/>
          </p:cNvSpPr>
          <p:nvPr/>
        </p:nvSpPr>
        <p:spPr bwMode="auto">
          <a:xfrm>
            <a:off x="4648200" y="1905000"/>
            <a:ext cx="4343400" cy="49530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public static void main(String[] args)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Shape[] s = new Shape[9];</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for(int i = 0; i &lt; s.length; i++)</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s[i] = randShape();</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for(int i = 0; i &lt; s.length; i++)</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s[i].draw();</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r>
              <a:rPr lang="en-US" sz="2800">
                <a:latin typeface="Arial Unicode MS" panose="020B0604020202020204" charset="-122"/>
                <a:ea typeface="华文中宋" panose="02010600040101010101" pitchFamily="2" charset="-122"/>
              </a:rPr>
              <a:t> </a:t>
            </a:r>
            <a:endParaRPr lang="en-US" sz="2800">
              <a:latin typeface="Arial Unicode MS" panose="020B0604020202020204" charset="-122"/>
              <a:ea typeface="华文中宋" panose="02010600040101010101" pitchFamily="2" charset="-122"/>
            </a:endParaRPr>
          </a:p>
        </p:txBody>
      </p:sp>
      <p:sp>
        <p:nvSpPr>
          <p:cNvPr id="27653" name="矩形 27652"/>
          <p:cNvSpPr>
            <a:spLocks noChangeArrowheads="1"/>
          </p:cNvSpPr>
          <p:nvPr/>
        </p:nvSpPr>
        <p:spPr bwMode="auto">
          <a:xfrm>
            <a:off x="2917825" y="228600"/>
            <a:ext cx="2590800" cy="3581400"/>
          </a:xfrm>
          <a:prstGeom prst="rect">
            <a:avLst/>
          </a:prstGeom>
          <a:solidFill>
            <a:schemeClr val="bg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a:latin typeface="Tahoma" panose="020B0604030504040204" pitchFamily="34" charset="0"/>
              </a:rPr>
              <a:t>Circle.draw()</a:t>
            </a:r>
            <a:endParaRPr lang="en-US" sz="2400">
              <a:latin typeface="Tahoma" panose="020B0604030504040204" pitchFamily="34" charset="0"/>
            </a:endParaRPr>
          </a:p>
          <a:p>
            <a:r>
              <a:rPr lang="en-US" sz="2400">
                <a:latin typeface="Tahoma" panose="020B0604030504040204" pitchFamily="34" charset="0"/>
              </a:rPr>
              <a:t>Triangle.draw()</a:t>
            </a:r>
            <a:endParaRPr lang="en-US" sz="2400">
              <a:latin typeface="Tahoma" panose="020B0604030504040204" pitchFamily="34" charset="0"/>
            </a:endParaRPr>
          </a:p>
          <a:p>
            <a:r>
              <a:rPr lang="en-US" sz="2400">
                <a:latin typeface="Tahoma" panose="020B0604030504040204" pitchFamily="34" charset="0"/>
              </a:rPr>
              <a:t>Circle.draw()</a:t>
            </a:r>
            <a:endParaRPr lang="en-US" sz="2400">
              <a:latin typeface="Tahoma" panose="020B0604030504040204" pitchFamily="34" charset="0"/>
            </a:endParaRPr>
          </a:p>
          <a:p>
            <a:r>
              <a:rPr lang="en-US" sz="2400">
                <a:latin typeface="Tahoma" panose="020B0604030504040204" pitchFamily="34" charset="0"/>
              </a:rPr>
              <a:t>Circle.draw()</a:t>
            </a:r>
            <a:endParaRPr lang="en-US" sz="2400">
              <a:latin typeface="Tahoma" panose="020B0604030504040204" pitchFamily="34" charset="0"/>
            </a:endParaRPr>
          </a:p>
          <a:p>
            <a:r>
              <a:rPr lang="en-US" sz="2400">
                <a:latin typeface="Tahoma" panose="020B0604030504040204" pitchFamily="34" charset="0"/>
              </a:rPr>
              <a:t>Circle.draw()</a:t>
            </a:r>
            <a:endParaRPr lang="en-US" sz="2400">
              <a:latin typeface="Tahoma" panose="020B0604030504040204" pitchFamily="34" charset="0"/>
            </a:endParaRPr>
          </a:p>
          <a:p>
            <a:r>
              <a:rPr lang="en-US" sz="2400">
                <a:latin typeface="Tahoma" panose="020B0604030504040204" pitchFamily="34" charset="0"/>
              </a:rPr>
              <a:t>Square.draw()</a:t>
            </a:r>
            <a:endParaRPr lang="en-US" sz="2400">
              <a:latin typeface="Tahoma" panose="020B0604030504040204" pitchFamily="34" charset="0"/>
            </a:endParaRPr>
          </a:p>
          <a:p>
            <a:r>
              <a:rPr lang="en-US" sz="2400">
                <a:latin typeface="Tahoma" panose="020B0604030504040204" pitchFamily="34" charset="0"/>
              </a:rPr>
              <a:t>Triangle.draw()</a:t>
            </a:r>
            <a:endParaRPr lang="en-US" sz="2400">
              <a:latin typeface="Tahoma" panose="020B0604030504040204" pitchFamily="34" charset="0"/>
            </a:endParaRPr>
          </a:p>
          <a:p>
            <a:r>
              <a:rPr lang="en-US" sz="2400">
                <a:latin typeface="Tahoma" panose="020B0604030504040204" pitchFamily="34" charset="0"/>
              </a:rPr>
              <a:t>Square.draw()</a:t>
            </a:r>
            <a:endParaRPr lang="en-US" sz="2400">
              <a:latin typeface="Tahoma" panose="020B0604030504040204" pitchFamily="34" charset="0"/>
            </a:endParaRPr>
          </a:p>
          <a:p>
            <a:r>
              <a:rPr lang="en-US" sz="2400">
                <a:latin typeface="Tahoma" panose="020B0604030504040204" pitchFamily="34" charset="0"/>
              </a:rPr>
              <a:t>Square.draw()</a:t>
            </a:r>
            <a:endParaRPr lang="en-US" sz="240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barn(outHorizontal)">
                                      <p:cBhvr>
                                        <p:cTn id="7"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31748" name="标题 2"/>
          <p:cNvSpPr>
            <a:spLocks noGrp="1" noChangeArrowheads="1"/>
          </p:cNvSpPr>
          <p:nvPr>
            <p:ph type="title"/>
            <p:custDataLst>
              <p:tags r:id="rId3"/>
            </p:custDataLst>
          </p:nvPr>
        </p:nvSpPr>
        <p:spPr/>
        <p:txBody>
          <a:bodyPr/>
          <a:lstStyle/>
          <a:p>
            <a:r>
              <a:rPr lang="zh-CN" altLang="en-US" smtClean="0"/>
              <a:t>第三讲</a:t>
            </a:r>
            <a:r>
              <a:rPr lang="en-US" smtClean="0">
                <a:ea typeface="黑体" panose="02010609060101010101" pitchFamily="49" charset="-122"/>
              </a:rPr>
              <a:t> </a:t>
            </a:r>
            <a:r>
              <a:rPr lang="zh-CN" altLang="en-US" smtClean="0"/>
              <a:t>面向对象（上）</a:t>
            </a:r>
            <a:endParaRPr lang="zh-CN" altLang="en-US" smtClean="0"/>
          </a:p>
        </p:txBody>
      </p:sp>
      <p:sp>
        <p:nvSpPr>
          <p:cNvPr id="31749" name="内容占位符 4"/>
          <p:cNvSpPr>
            <a:spLocks noGrp="1" noChangeArrowheads="1"/>
          </p:cNvSpPr>
          <p:nvPr>
            <p:ph idx="1"/>
            <p:custDataLst>
              <p:tags r:id="rId4"/>
            </p:custDataLst>
          </p:nvPr>
        </p:nvSpPr>
        <p:spPr/>
        <p:txBody>
          <a:bodyPr/>
          <a:lstStyle/>
          <a:p>
            <a:pPr marL="609600" indent="-609600">
              <a:lnSpc>
                <a:spcPct val="150000"/>
              </a:lnSpc>
              <a:buSzPct val="90000"/>
              <a:buFont typeface="Wingdings" panose="05000000000000000000" pitchFamily="2" charset="2"/>
              <a:buAutoNum type="arabicPeriod"/>
            </a:pPr>
            <a:r>
              <a:rPr lang="zh-CN" altLang="en-US" dirty="0" smtClean="0"/>
              <a:t>基本概念</a:t>
            </a:r>
            <a:endParaRPr lang="zh-CN" altLang="en-US" dirty="0" smtClean="0"/>
          </a:p>
          <a:p>
            <a:pPr marL="609600" indent="-609600">
              <a:lnSpc>
                <a:spcPct val="150000"/>
              </a:lnSpc>
              <a:buSzPct val="90000"/>
              <a:buFont typeface="Wingdings" panose="05000000000000000000" pitchFamily="2" charset="2"/>
              <a:buAutoNum type="arabicPeriod"/>
            </a:pPr>
            <a:r>
              <a:rPr lang="zh-CN" altLang="en-US" dirty="0" smtClean="0">
                <a:solidFill>
                  <a:srgbClr val="FF0000"/>
                </a:solidFill>
              </a:rPr>
              <a:t>类的定义</a:t>
            </a:r>
            <a:endParaRPr lang="zh-CN" altLang="en-US" dirty="0" smtClean="0">
              <a:solidFill>
                <a:srgbClr val="FF0000"/>
              </a:solidFill>
            </a:endParaRPr>
          </a:p>
          <a:p>
            <a:pPr marL="609600" indent="-609600">
              <a:lnSpc>
                <a:spcPct val="150000"/>
              </a:lnSpc>
              <a:buSzPct val="90000"/>
              <a:buFont typeface="Wingdings" panose="05000000000000000000" pitchFamily="2" charset="2"/>
              <a:buAutoNum type="arabicPeriod"/>
            </a:pPr>
            <a:r>
              <a:rPr lang="zh-CN" altLang="en-US" dirty="0" smtClean="0"/>
              <a:t>对象</a:t>
            </a:r>
            <a:endParaRPr lang="zh-CN" altLang="en-US" dirty="0" smtClean="0"/>
          </a:p>
          <a:p>
            <a:pPr marL="609600" indent="-609600">
              <a:lnSpc>
                <a:spcPct val="150000"/>
              </a:lnSpc>
              <a:buSzPct val="90000"/>
              <a:buFont typeface="Wingdings" panose="05000000000000000000" pitchFamily="2" charset="2"/>
              <a:buAutoNum type="arabicPeriod"/>
            </a:pPr>
            <a:r>
              <a:rPr lang="zh-CN" altLang="en-US" dirty="0" smtClean="0"/>
              <a:t>类的继承和多态</a:t>
            </a:r>
            <a:endParaRPr lang="zh-CN" altLang="en-US" dirty="0" smtClean="0"/>
          </a:p>
          <a:p>
            <a:pPr marL="609600" indent="-609600">
              <a:lnSpc>
                <a:spcPct val="150000"/>
              </a:lnSpc>
              <a:buSzPct val="90000"/>
              <a:buFont typeface="Wingdings" panose="05000000000000000000" pitchFamily="2" charset="2"/>
              <a:buAutoNum type="arabicPeriod"/>
            </a:pPr>
            <a:r>
              <a:rPr lang="zh-CN" altLang="en-US" dirty="0" smtClean="0"/>
              <a:t>接口和包</a:t>
            </a:r>
            <a:endParaRPr lang="zh-CN" altLang="en-US" dirty="0" smtClean="0"/>
          </a:p>
          <a:p>
            <a:pPr marL="609600" indent="-609600">
              <a:lnSpc>
                <a:spcPct val="150000"/>
              </a:lnSpc>
              <a:buSzPct val="90000"/>
              <a:buFont typeface="Wingdings" panose="05000000000000000000" pitchFamily="2" charset="2"/>
              <a:buAutoNum type="arabicPeriod"/>
            </a:pPr>
            <a:endParaRPr lang="zh-CN" altLang="en-US" dirty="0" smtClean="0"/>
          </a:p>
        </p:txBody>
      </p:sp>
      <p:sp>
        <p:nvSpPr>
          <p:cNvPr id="4" name="灯片编号占位符 3"/>
          <p:cNvSpPr>
            <a:spLocks noGrp="1"/>
          </p:cNvSpPr>
          <p:nvPr>
            <p:ph type="sldNum" sz="quarter" idx="12"/>
          </p:nvPr>
        </p:nvSpPr>
        <p:spPr/>
        <p:txBody>
          <a:bodyPr/>
          <a:lstStyle/>
          <a:p>
            <a:fld id="{14859ED3-FB66-4F01-94DD-ECE9E6D49DE7}"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32772" name="标题 2"/>
          <p:cNvSpPr>
            <a:spLocks noGrp="1" noChangeArrowheads="1"/>
          </p:cNvSpPr>
          <p:nvPr>
            <p:ph type="title"/>
            <p:custDataLst>
              <p:tags r:id="rId3"/>
            </p:custDataLst>
          </p:nvPr>
        </p:nvSpPr>
        <p:spPr/>
        <p:txBody>
          <a:bodyPr/>
          <a:lstStyle/>
          <a:p>
            <a:r>
              <a:rPr lang="zh-CN" altLang="en-US" smtClean="0"/>
              <a:t>类的定义</a:t>
            </a:r>
            <a:endParaRPr lang="zh-CN" altLang="en-US" smtClean="0"/>
          </a:p>
        </p:txBody>
      </p:sp>
      <p:sp>
        <p:nvSpPr>
          <p:cNvPr id="32773" name="内容占位符 4"/>
          <p:cNvSpPr>
            <a:spLocks noGrp="1" noChangeArrowheads="1"/>
          </p:cNvSpPr>
          <p:nvPr>
            <p:ph idx="1"/>
            <p:custDataLst>
              <p:tags r:id="rId4"/>
            </p:custDataLst>
          </p:nvPr>
        </p:nvSpPr>
        <p:spPr/>
        <p:txBody>
          <a:bodyPr>
            <a:normAutofit fontScale="85000" lnSpcReduction="10000"/>
          </a:bodyPr>
          <a:lstStyle/>
          <a:p>
            <a:pPr marL="342900" indent="-342900">
              <a:lnSpc>
                <a:spcPct val="150000"/>
              </a:lnSpc>
              <a:buClr>
                <a:schemeClr val="hlink"/>
              </a:buClr>
              <a:buFont typeface="Wingdings" panose="05000000000000000000" pitchFamily="2" charset="2"/>
              <a:buChar char="l"/>
            </a:pPr>
            <a:r>
              <a:rPr lang="zh-CN" altLang="en-US" smtClean="0"/>
              <a:t>程序是对象的集合，而对象是类的实例化</a:t>
            </a:r>
            <a:endParaRPr lang="zh-CN" altLang="en-US" smtClean="0"/>
          </a:p>
          <a:p>
            <a:pPr marL="342900" indent="-342900">
              <a:lnSpc>
                <a:spcPct val="150000"/>
              </a:lnSpc>
              <a:buClr>
                <a:schemeClr val="hlink"/>
              </a:buClr>
              <a:buFont typeface="Wingdings" panose="05000000000000000000" pitchFamily="2" charset="2"/>
              <a:buChar char="l"/>
            </a:pPr>
            <a:r>
              <a:rPr lang="zh-CN" altLang="en-US" smtClean="0"/>
              <a:t>源程序就是一个个的</a:t>
            </a:r>
            <a:r>
              <a:rPr lang="en-US" smtClean="0">
                <a:ea typeface="黑体" panose="02010609060101010101" pitchFamily="49" charset="-122"/>
              </a:rPr>
              <a:t>Java</a:t>
            </a:r>
            <a:r>
              <a:rPr lang="zh-CN" altLang="en-US" smtClean="0"/>
              <a:t>类</a:t>
            </a:r>
            <a:endParaRPr lang="zh-CN" altLang="en-US" smtClean="0"/>
          </a:p>
          <a:p>
            <a:pPr marL="342900" indent="-342900">
              <a:lnSpc>
                <a:spcPct val="150000"/>
              </a:lnSpc>
              <a:buClr>
                <a:schemeClr val="hlink"/>
              </a:buClr>
              <a:buFont typeface="Wingdings" panose="05000000000000000000" pitchFamily="2" charset="2"/>
              <a:buChar char="l"/>
            </a:pPr>
            <a:r>
              <a:rPr lang="en-US" smtClean="0">
                <a:ea typeface="黑体" panose="02010609060101010101" pitchFamily="49" charset="-122"/>
              </a:rPr>
              <a:t>Java</a:t>
            </a:r>
            <a:r>
              <a:rPr lang="zh-CN" altLang="en-US" smtClean="0"/>
              <a:t>本身提供的类</a:t>
            </a:r>
            <a:r>
              <a:rPr lang="en-US" smtClean="0">
                <a:ea typeface="黑体" panose="02010609060101010101" pitchFamily="49" charset="-122"/>
              </a:rPr>
              <a:t>(</a:t>
            </a:r>
            <a:r>
              <a:rPr lang="zh-CN" altLang="en-US" smtClean="0"/>
              <a:t>核心</a:t>
            </a:r>
            <a:r>
              <a:rPr lang="en-US" smtClean="0">
                <a:ea typeface="黑体" panose="02010609060101010101" pitchFamily="49" charset="-122"/>
              </a:rPr>
              <a:t>API)</a:t>
            </a:r>
            <a:endParaRPr lang="en-US" smtClean="0">
              <a:ea typeface="黑体" panose="02010609060101010101" pitchFamily="49" charset="-122"/>
            </a:endParaRPr>
          </a:p>
          <a:p>
            <a:pPr marL="742950" lvl="1" indent="-285750">
              <a:lnSpc>
                <a:spcPct val="150000"/>
              </a:lnSpc>
              <a:buFont typeface="Wingdings" panose="05000000000000000000" pitchFamily="2" charset="2"/>
              <a:buChar char="l"/>
            </a:pPr>
            <a:r>
              <a:rPr lang="zh-CN" altLang="en-US" smtClean="0"/>
              <a:t>见</a:t>
            </a:r>
            <a:r>
              <a:rPr lang="en-US" smtClean="0">
                <a:ea typeface="黑体" panose="02010609060101010101" pitchFamily="49" charset="-122"/>
              </a:rPr>
              <a:t>Java</a:t>
            </a:r>
            <a:r>
              <a:rPr lang="zh-CN" altLang="en-US" smtClean="0"/>
              <a:t>文档中描述</a:t>
            </a:r>
            <a:endParaRPr lang="zh-CN" altLang="en-US" smtClean="0"/>
          </a:p>
          <a:p>
            <a:pPr marL="742950" lvl="1" indent="-285750">
              <a:lnSpc>
                <a:spcPct val="150000"/>
              </a:lnSpc>
              <a:buFont typeface="Wingdings" panose="05000000000000000000" pitchFamily="2" charset="2"/>
              <a:buChar char="l"/>
            </a:pPr>
            <a:r>
              <a:rPr lang="zh-CN" altLang="en-US" smtClean="0"/>
              <a:t>程序员可以对其进行调用</a:t>
            </a:r>
            <a:endParaRPr lang="zh-CN" altLang="en-US" smtClean="0"/>
          </a:p>
          <a:p>
            <a:pPr marL="742950" lvl="1" indent="-285750">
              <a:lnSpc>
                <a:spcPct val="150000"/>
              </a:lnSpc>
              <a:buFont typeface="Wingdings" panose="05000000000000000000" pitchFamily="2" charset="2"/>
              <a:buChar char="l"/>
            </a:pPr>
            <a:r>
              <a:rPr lang="zh-CN" altLang="en-US" smtClean="0"/>
              <a:t>$JAVA_HOME</a:t>
            </a:r>
            <a:r>
              <a:rPr lang="en-US" smtClean="0">
                <a:ea typeface="黑体" panose="02010609060101010101" pitchFamily="49" charset="-122"/>
              </a:rPr>
              <a:t>\lib\rt.jar(22.4MB)</a:t>
            </a:r>
            <a:endParaRPr lang="en-US" smtClean="0">
              <a:ea typeface="黑体" panose="02010609060101010101" pitchFamily="49" charset="-122"/>
            </a:endParaRPr>
          </a:p>
          <a:p>
            <a:pPr marL="342900" indent="-342900">
              <a:lnSpc>
                <a:spcPct val="150000"/>
              </a:lnSpc>
              <a:buClr>
                <a:schemeClr val="hlink"/>
              </a:buClr>
              <a:buFont typeface="Wingdings" panose="05000000000000000000" pitchFamily="2" charset="2"/>
              <a:buChar char="l"/>
            </a:pPr>
            <a:r>
              <a:rPr lang="zh-CN" altLang="en-US" smtClean="0"/>
              <a:t>程序员自己定义的类</a:t>
            </a:r>
            <a:endParaRPr lang="zh-CN" altLang="en-US" smtClean="0"/>
          </a:p>
        </p:txBody>
      </p:sp>
      <p:sp>
        <p:nvSpPr>
          <p:cNvPr id="4" name="灯片编号占位符 3"/>
          <p:cNvSpPr>
            <a:spLocks noGrp="1"/>
          </p:cNvSpPr>
          <p:nvPr>
            <p:ph type="sldNum" sz="quarter" idx="12"/>
          </p:nvPr>
        </p:nvSpPr>
        <p:spPr/>
        <p:txBody>
          <a:bodyPr/>
          <a:lstStyle/>
          <a:p>
            <a:fld id="{539BC528-1B80-4BA1-BA8C-209A4DF11FBA}"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30722"/>
          <p:cNvSpPr>
            <a:spLocks noChangeArrowheads="1"/>
          </p:cNvSpPr>
          <p:nvPr/>
        </p:nvSpPr>
        <p:spPr bwMode="auto">
          <a:xfrm>
            <a:off x="1115616" y="2849337"/>
            <a:ext cx="5867400" cy="1143000"/>
          </a:xfrm>
          <a:prstGeom prst="rect">
            <a:avLst/>
          </a:prstGeom>
          <a:solidFill>
            <a:srgbClr val="CCFFFF"/>
          </a:solidFill>
          <a:ln w="9525">
            <a:solidFill>
              <a:schemeClr val="tx1"/>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795" name="矩形 30723"/>
          <p:cNvSpPr>
            <a:spLocks noChangeArrowheads="1"/>
          </p:cNvSpPr>
          <p:nvPr/>
        </p:nvSpPr>
        <p:spPr bwMode="auto">
          <a:xfrm>
            <a:off x="1115586" y="4003747"/>
            <a:ext cx="5867400" cy="1143000"/>
          </a:xfrm>
          <a:prstGeom prst="rect">
            <a:avLst/>
          </a:prstGeom>
          <a:solidFill>
            <a:srgbClr val="FFFF99"/>
          </a:solidFill>
          <a:ln w="9525">
            <a:solidFill>
              <a:schemeClr val="tx1"/>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797" name="标题 30725"/>
          <p:cNvSpPr>
            <a:spLocks noGrp="1" noChangeArrowheads="1"/>
          </p:cNvSpPr>
          <p:nvPr>
            <p:ph type="title"/>
          </p:nvPr>
        </p:nvSpPr>
        <p:spPr/>
        <p:txBody>
          <a:bodyPr anchor="b"/>
          <a:lstStyle/>
          <a:p>
            <a:r>
              <a:rPr lang="zh-CN" altLang="en-US" smtClean="0"/>
              <a:t>类的定义</a:t>
            </a:r>
            <a:endParaRPr lang="zh-CN" altLang="en-US" smtClean="0"/>
          </a:p>
        </p:txBody>
      </p:sp>
      <p:sp>
        <p:nvSpPr>
          <p:cNvPr id="2" name="灯片编号占位符 1"/>
          <p:cNvSpPr>
            <a:spLocks noGrp="1"/>
          </p:cNvSpPr>
          <p:nvPr>
            <p:ph type="sldNum" sz="quarter" idx="12"/>
          </p:nvPr>
        </p:nvSpPr>
        <p:spPr/>
        <p:txBody>
          <a:bodyPr/>
          <a:lstStyle/>
          <a:p>
            <a:fld id="{89859788-3C1B-4179-985E-73CD8BC3ED88}" type="slidenum">
              <a:rPr lang="zh-CN" altLang="en-US" dirty="0"/>
            </a:fld>
            <a:endParaRPr lang="zh-CN" altLang="en-US" dirty="0"/>
          </a:p>
        </p:txBody>
      </p:sp>
      <p:sp>
        <p:nvSpPr>
          <p:cNvPr id="33796" name="文本占位符 30724"/>
          <p:cNvSpPr>
            <a:spLocks noGrp="1" noChangeArrowheads="1"/>
          </p:cNvSpPr>
          <p:nvPr>
            <p:ph idx="1"/>
          </p:nvPr>
        </p:nvSpPr>
        <p:spPr/>
        <p:txBody>
          <a:bodyPr>
            <a:normAutofit fontScale="70000" lnSpcReduction="20000"/>
          </a:bodyPr>
          <a:lstStyle/>
          <a:p>
            <a:pPr marL="609600" indent="-609600">
              <a:buSzPct val="90000"/>
            </a:pPr>
            <a:r>
              <a:rPr lang="zh-CN" altLang="en-US" dirty="0" smtClean="0"/>
              <a:t>类的定义格式</a:t>
            </a:r>
            <a:endParaRPr lang="zh-CN" altLang="en-US" dirty="0" smtClean="0"/>
          </a:p>
          <a:p>
            <a:pPr marL="609600" indent="-609600">
              <a:buSzPct val="90000"/>
              <a:buFont typeface="Wingdings" panose="05000000000000000000" pitchFamily="2" charset="2"/>
              <a:buNone/>
            </a:pPr>
            <a:r>
              <a:rPr lang="en-US" dirty="0" smtClean="0">
                <a:ea typeface="黑体" panose="02010609060101010101" pitchFamily="49" charset="-122"/>
              </a:rPr>
              <a:t>[</a:t>
            </a:r>
            <a:r>
              <a:rPr lang="zh-CN" altLang="en-US" dirty="0" smtClean="0"/>
              <a:t>类的修饰符</a:t>
            </a:r>
            <a:r>
              <a:rPr lang="en-US" dirty="0" smtClean="0">
                <a:ea typeface="黑体" panose="02010609060101010101" pitchFamily="49" charset="-122"/>
              </a:rPr>
              <a:t>]</a:t>
            </a:r>
            <a:r>
              <a:rPr lang="en-US" dirty="0" smtClean="0">
                <a:solidFill>
                  <a:schemeClr val="hlink"/>
                </a:solidFill>
                <a:ea typeface="黑体" panose="02010609060101010101" pitchFamily="49" charset="-122"/>
              </a:rPr>
              <a:t>class</a:t>
            </a:r>
            <a:r>
              <a:rPr lang="en-US" dirty="0" smtClean="0">
                <a:ea typeface="黑体" panose="02010609060101010101" pitchFamily="49" charset="-122"/>
              </a:rPr>
              <a:t> </a:t>
            </a:r>
            <a:r>
              <a:rPr lang="zh-CN" altLang="en-US" dirty="0" smtClean="0"/>
              <a:t>类名 </a:t>
            </a:r>
            <a:r>
              <a:rPr lang="en-US" dirty="0" smtClean="0">
                <a:ea typeface="黑体" panose="02010609060101010101" pitchFamily="49" charset="-122"/>
              </a:rPr>
              <a:t>[</a:t>
            </a:r>
            <a:r>
              <a:rPr lang="en-US" dirty="0" smtClean="0">
                <a:solidFill>
                  <a:schemeClr val="hlink"/>
                </a:solidFill>
                <a:ea typeface="黑体" panose="02010609060101010101" pitchFamily="49" charset="-122"/>
              </a:rPr>
              <a:t>extends</a:t>
            </a:r>
            <a:r>
              <a:rPr lang="en-US" dirty="0" smtClean="0">
                <a:ea typeface="黑体" panose="02010609060101010101" pitchFamily="49" charset="-122"/>
              </a:rPr>
              <a:t> </a:t>
            </a:r>
            <a:r>
              <a:rPr lang="zh-CN" altLang="en-US" dirty="0" smtClean="0"/>
              <a:t>父类名</a:t>
            </a:r>
            <a:r>
              <a:rPr lang="en-US" dirty="0" smtClean="0">
                <a:ea typeface="黑体" panose="02010609060101010101" pitchFamily="49" charset="-122"/>
              </a:rPr>
              <a:t>] </a:t>
            </a:r>
            <a:r>
              <a:rPr lang="en-US" dirty="0" smtClean="0">
                <a:solidFill>
                  <a:schemeClr val="hlink"/>
                </a:solidFill>
                <a:ea typeface="黑体" panose="02010609060101010101" pitchFamily="49" charset="-122"/>
              </a:rPr>
              <a:t>implements</a:t>
            </a:r>
            <a:r>
              <a:rPr lang="en-US" dirty="0" smtClean="0">
                <a:ea typeface="黑体" panose="02010609060101010101" pitchFamily="49" charset="-122"/>
              </a:rPr>
              <a:t>[</a:t>
            </a:r>
            <a:r>
              <a:rPr lang="zh-CN" altLang="en-US" dirty="0" smtClean="0"/>
              <a:t>接口名</a:t>
            </a:r>
            <a:r>
              <a:rPr lang="en-US" dirty="0" smtClean="0">
                <a:ea typeface="黑体" panose="02010609060101010101" pitchFamily="49" charset="-122"/>
              </a:rPr>
              <a:t>] {</a:t>
            </a:r>
            <a:endParaRPr lang="en-US" dirty="0" smtClean="0">
              <a:ea typeface="黑体" panose="02010609060101010101" pitchFamily="49" charset="-122"/>
            </a:endParaRPr>
          </a:p>
          <a:p>
            <a:pPr marL="609600" indent="-609600">
              <a:buSzPct val="90000"/>
              <a:buFont typeface="Wingdings" panose="05000000000000000000" pitchFamily="2" charset="2"/>
              <a:buNone/>
            </a:pPr>
            <a:r>
              <a:rPr lang="en-US" dirty="0" smtClean="0">
                <a:ea typeface="黑体" panose="02010609060101010101" pitchFamily="49" charset="-122"/>
              </a:rPr>
              <a:t>	</a:t>
            </a:r>
            <a:r>
              <a:rPr lang="zh-CN" altLang="en-US" dirty="0" smtClean="0"/>
              <a:t>类型	成员变量</a:t>
            </a:r>
            <a:r>
              <a:rPr lang="en-US" dirty="0" smtClean="0">
                <a:ea typeface="黑体" panose="02010609060101010101" pitchFamily="49" charset="-122"/>
              </a:rPr>
              <a:t>1;</a:t>
            </a:r>
            <a:endParaRPr lang="en-US" dirty="0" smtClean="0">
              <a:ea typeface="黑体" panose="02010609060101010101" pitchFamily="49" charset="-122"/>
            </a:endParaRPr>
          </a:p>
          <a:p>
            <a:pPr marL="609600" indent="-609600">
              <a:buSzPct val="90000"/>
              <a:buFont typeface="Wingdings" panose="05000000000000000000" pitchFamily="2" charset="2"/>
              <a:buNone/>
            </a:pPr>
            <a:r>
              <a:rPr lang="en-US" dirty="0" smtClean="0">
                <a:ea typeface="黑体" panose="02010609060101010101" pitchFamily="49" charset="-122"/>
              </a:rPr>
              <a:t>	</a:t>
            </a:r>
            <a:r>
              <a:rPr lang="zh-CN" altLang="en-US" dirty="0" smtClean="0"/>
              <a:t>类型	成员变量</a:t>
            </a:r>
            <a:r>
              <a:rPr lang="en-US" dirty="0" smtClean="0">
                <a:ea typeface="黑体" panose="02010609060101010101" pitchFamily="49" charset="-122"/>
              </a:rPr>
              <a:t>2;</a:t>
            </a:r>
            <a:endParaRPr lang="en-US" dirty="0" smtClean="0">
              <a:ea typeface="黑体" panose="02010609060101010101" pitchFamily="49" charset="-122"/>
            </a:endParaRPr>
          </a:p>
          <a:p>
            <a:pPr marL="609600" indent="-609600">
              <a:buSzPct val="90000"/>
              <a:buFont typeface="Wingdings" panose="05000000000000000000" pitchFamily="2" charset="2"/>
              <a:buNone/>
            </a:pPr>
            <a:r>
              <a:rPr lang="en-US" dirty="0" smtClean="0">
                <a:ea typeface="黑体" panose="02010609060101010101" pitchFamily="49" charset="-122"/>
              </a:rPr>
              <a:t>	… …	… … … …</a:t>
            </a:r>
            <a:endParaRPr lang="en-US" dirty="0" smtClean="0">
              <a:ea typeface="黑体" panose="02010609060101010101" pitchFamily="49" charset="-122"/>
            </a:endParaRPr>
          </a:p>
          <a:p>
            <a:pPr marL="609600" indent="-609600">
              <a:buSzPct val="90000"/>
              <a:buFont typeface="Wingdings" panose="05000000000000000000" pitchFamily="2" charset="2"/>
              <a:buNone/>
            </a:pPr>
            <a:r>
              <a:rPr lang="en-US" dirty="0" smtClean="0">
                <a:ea typeface="黑体" panose="02010609060101010101" pitchFamily="49" charset="-122"/>
              </a:rPr>
              <a:t>	</a:t>
            </a:r>
            <a:r>
              <a:rPr lang="zh-CN" altLang="en-US" dirty="0" smtClean="0"/>
              <a:t>类型	成员方法</a:t>
            </a:r>
            <a:r>
              <a:rPr lang="en-US" dirty="0" smtClean="0">
                <a:ea typeface="黑体" panose="02010609060101010101" pitchFamily="49" charset="-122"/>
              </a:rPr>
              <a:t>1(</a:t>
            </a:r>
            <a:r>
              <a:rPr lang="zh-CN" altLang="en-US" dirty="0" smtClean="0"/>
              <a:t>参数</a:t>
            </a:r>
            <a:r>
              <a:rPr lang="en-US" dirty="0" smtClean="0">
                <a:ea typeface="黑体" panose="02010609060101010101" pitchFamily="49" charset="-122"/>
              </a:rPr>
              <a:t>1, [</a:t>
            </a:r>
            <a:r>
              <a:rPr lang="zh-CN" altLang="en-US" dirty="0" smtClean="0"/>
              <a:t>参数</a:t>
            </a:r>
            <a:r>
              <a:rPr lang="en-US" dirty="0" smtClean="0">
                <a:ea typeface="黑体" panose="02010609060101010101" pitchFamily="49" charset="-122"/>
              </a:rPr>
              <a:t>2, …]) {</a:t>
            </a:r>
            <a:endParaRPr lang="en-US" dirty="0" smtClean="0">
              <a:ea typeface="黑体" panose="02010609060101010101" pitchFamily="49" charset="-122"/>
            </a:endParaRPr>
          </a:p>
          <a:p>
            <a:pPr marL="609600" indent="-609600">
              <a:buSzPct val="90000"/>
              <a:buFont typeface="Wingdings" panose="05000000000000000000" pitchFamily="2" charset="2"/>
              <a:buNone/>
            </a:pPr>
            <a:r>
              <a:rPr lang="en-US" dirty="0" smtClean="0">
                <a:ea typeface="黑体" panose="02010609060101010101" pitchFamily="49" charset="-122"/>
              </a:rPr>
              <a:t>			</a:t>
            </a:r>
            <a:r>
              <a:rPr lang="zh-CN" altLang="en-US" dirty="0" smtClean="0"/>
              <a:t>方法体</a:t>
            </a:r>
            <a:r>
              <a:rPr lang="en-US" dirty="0" smtClean="0">
                <a:ea typeface="黑体" panose="02010609060101010101" pitchFamily="49" charset="-122"/>
              </a:rPr>
              <a:t>;</a:t>
            </a:r>
            <a:endParaRPr lang="en-US" dirty="0" smtClean="0">
              <a:ea typeface="黑体" panose="02010609060101010101" pitchFamily="49" charset="-122"/>
            </a:endParaRPr>
          </a:p>
          <a:p>
            <a:pPr marL="609600" indent="-609600">
              <a:buSzPct val="90000"/>
              <a:buFont typeface="Wingdings" panose="05000000000000000000" pitchFamily="2" charset="2"/>
              <a:buNone/>
            </a:pPr>
            <a:r>
              <a:rPr lang="en-US" dirty="0" smtClean="0">
                <a:ea typeface="黑体" panose="02010609060101010101" pitchFamily="49" charset="-122"/>
              </a:rPr>
              <a:t>	}</a:t>
            </a:r>
            <a:endParaRPr lang="en-US" dirty="0" smtClean="0">
              <a:ea typeface="黑体" panose="02010609060101010101" pitchFamily="49" charset="-122"/>
            </a:endParaRPr>
          </a:p>
          <a:p>
            <a:pPr marL="609600" indent="-609600">
              <a:buSzPct val="90000"/>
              <a:buFont typeface="Wingdings" panose="05000000000000000000" pitchFamily="2" charset="2"/>
              <a:buNone/>
            </a:pPr>
            <a:r>
              <a:rPr lang="en-US" dirty="0" smtClean="0">
                <a:ea typeface="黑体" panose="02010609060101010101" pitchFamily="49" charset="-122"/>
              </a:rPr>
              <a:t>	</a:t>
            </a:r>
            <a:r>
              <a:rPr lang="zh-CN" altLang="en-US" dirty="0" smtClean="0"/>
              <a:t>类型	成员方法</a:t>
            </a:r>
            <a:r>
              <a:rPr lang="en-US" dirty="0" smtClean="0">
                <a:ea typeface="黑体" panose="02010609060101010101" pitchFamily="49" charset="-122"/>
              </a:rPr>
              <a:t>2(</a:t>
            </a:r>
            <a:r>
              <a:rPr lang="zh-CN" altLang="en-US" dirty="0" smtClean="0"/>
              <a:t>参数</a:t>
            </a:r>
            <a:r>
              <a:rPr lang="en-US" dirty="0" smtClean="0">
                <a:ea typeface="黑体" panose="02010609060101010101" pitchFamily="49" charset="-122"/>
              </a:rPr>
              <a:t>1, [</a:t>
            </a:r>
            <a:r>
              <a:rPr lang="zh-CN" altLang="en-US" dirty="0" smtClean="0"/>
              <a:t>参数</a:t>
            </a:r>
            <a:r>
              <a:rPr lang="en-US" dirty="0" smtClean="0">
                <a:ea typeface="黑体" panose="02010609060101010101" pitchFamily="49" charset="-122"/>
              </a:rPr>
              <a:t>2, …]) {</a:t>
            </a:r>
            <a:endParaRPr lang="en-US" dirty="0" smtClean="0">
              <a:ea typeface="黑体" panose="02010609060101010101" pitchFamily="49" charset="-122"/>
            </a:endParaRPr>
          </a:p>
          <a:p>
            <a:pPr marL="609600" indent="-609600">
              <a:buSzPct val="90000"/>
              <a:buFont typeface="Wingdings" panose="05000000000000000000" pitchFamily="2" charset="2"/>
              <a:buNone/>
            </a:pPr>
            <a:r>
              <a:rPr lang="en-US" dirty="0" smtClean="0">
                <a:ea typeface="黑体" panose="02010609060101010101" pitchFamily="49" charset="-122"/>
              </a:rPr>
              <a:t>			</a:t>
            </a:r>
            <a:r>
              <a:rPr lang="zh-CN" altLang="en-US" dirty="0" smtClean="0"/>
              <a:t>方法体</a:t>
            </a:r>
            <a:r>
              <a:rPr lang="en-US" dirty="0" smtClean="0">
                <a:ea typeface="黑体" panose="02010609060101010101" pitchFamily="49" charset="-122"/>
              </a:rPr>
              <a:t>;</a:t>
            </a:r>
            <a:endParaRPr lang="en-US" dirty="0" smtClean="0">
              <a:ea typeface="黑体" panose="02010609060101010101" pitchFamily="49" charset="-122"/>
            </a:endParaRPr>
          </a:p>
          <a:p>
            <a:pPr marL="609600" indent="-609600">
              <a:buSzPct val="90000"/>
              <a:buFont typeface="Wingdings" panose="05000000000000000000" pitchFamily="2" charset="2"/>
              <a:buNone/>
            </a:pPr>
            <a:r>
              <a:rPr lang="en-US" dirty="0" smtClean="0">
                <a:ea typeface="黑体" panose="02010609060101010101" pitchFamily="49" charset="-122"/>
              </a:rPr>
              <a:t>	}</a:t>
            </a:r>
            <a:endParaRPr lang="en-US" dirty="0" smtClean="0">
              <a:ea typeface="黑体" panose="02010609060101010101" pitchFamily="49" charset="-122"/>
            </a:endParaRPr>
          </a:p>
          <a:p>
            <a:pPr marL="609600" indent="-609600">
              <a:buSzPct val="90000"/>
              <a:buFont typeface="Wingdings" panose="05000000000000000000" pitchFamily="2" charset="2"/>
              <a:buNone/>
            </a:pPr>
            <a:r>
              <a:rPr lang="en-US" dirty="0" smtClean="0">
                <a:ea typeface="黑体" panose="02010609060101010101" pitchFamily="49" charset="-122"/>
              </a:rPr>
              <a:t>	… …	… … … …</a:t>
            </a:r>
            <a:endParaRPr lang="en-US" dirty="0" smtClean="0">
              <a:ea typeface="黑体" panose="02010609060101010101" pitchFamily="49" charset="-122"/>
            </a:endParaRPr>
          </a:p>
          <a:p>
            <a:pPr marL="609600" indent="-609600">
              <a:buSzPct val="90000"/>
              <a:buFont typeface="Wingdings" panose="05000000000000000000" pitchFamily="2" charset="2"/>
              <a:buNone/>
            </a:pPr>
            <a:r>
              <a:rPr lang="en-US" dirty="0" smtClean="0">
                <a:ea typeface="黑体" panose="02010609060101010101" pitchFamily="49" charset="-122"/>
              </a:rPr>
              <a:t>}</a:t>
            </a:r>
            <a:endParaRPr lang="en-US" dirty="0" smtClean="0">
              <a:ea typeface="黑体" panose="02010609060101010101" pitchFamily="49" charset="-122"/>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34820" name="标题 2"/>
          <p:cNvSpPr>
            <a:spLocks noGrp="1" noChangeArrowheads="1"/>
          </p:cNvSpPr>
          <p:nvPr>
            <p:ph type="title"/>
            <p:custDataLst>
              <p:tags r:id="rId3"/>
            </p:custDataLst>
          </p:nvPr>
        </p:nvSpPr>
        <p:spPr/>
        <p:txBody>
          <a:bodyPr/>
          <a:lstStyle/>
          <a:p>
            <a:r>
              <a:rPr lang="zh-CN" altLang="en-US" smtClean="0"/>
              <a:t>类的描述</a:t>
            </a:r>
            <a:endParaRPr lang="zh-CN" altLang="en-US" smtClean="0"/>
          </a:p>
        </p:txBody>
      </p:sp>
      <p:sp>
        <p:nvSpPr>
          <p:cNvPr id="5" name="内容占位符 4"/>
          <p:cNvSpPr>
            <a:spLocks noGrp="1"/>
          </p:cNvSpPr>
          <p:nvPr>
            <p:ph idx="1"/>
            <p:custDataLst>
              <p:tags r:id="rId4"/>
            </p:custDataLst>
          </p:nvPr>
        </p:nvSpPr>
        <p:spPr>
          <a:xfrm>
            <a:off x="1265281" y="919005"/>
            <a:ext cx="7454744" cy="5112769"/>
          </a:xfrm>
        </p:spPr>
        <p:txBody>
          <a:bodyPr>
            <a:noAutofit/>
          </a:bodyPr>
          <a:lstStyle/>
          <a:p>
            <a:pPr marL="342900" indent="-342900">
              <a:lnSpc>
                <a:spcPct val="150000"/>
              </a:lnSpc>
              <a:buClr>
                <a:schemeClr val="hlink"/>
              </a:buClr>
              <a:buFont typeface="Wingdings" panose="05000000000000000000" pitchFamily="2" charset="2"/>
              <a:buChar char="l"/>
            </a:pPr>
            <a:r>
              <a:rPr lang="zh-CN" altLang="en-US" sz="1800" dirty="0" smtClean="0"/>
              <a:t>类的定义格式</a:t>
            </a:r>
            <a:endParaRPr lang="zh-CN" altLang="en-US" sz="1800" dirty="0" smtClean="0"/>
          </a:p>
          <a:p>
            <a:pPr marL="342900" indent="-342900">
              <a:lnSpc>
                <a:spcPct val="100000"/>
              </a:lnSpc>
              <a:buSzPct val="90000"/>
              <a:buFont typeface="Wingdings" panose="05000000000000000000" pitchFamily="2" charset="2"/>
              <a:buNone/>
            </a:pPr>
            <a:r>
              <a:rPr lang="en-US" sz="1800" dirty="0" smtClean="0">
                <a:ea typeface="黑体" panose="02010609060101010101" pitchFamily="49" charset="-122"/>
              </a:rPr>
              <a:t>[</a:t>
            </a:r>
            <a:r>
              <a:rPr lang="zh-CN" altLang="en-US" sz="1800" dirty="0" smtClean="0"/>
              <a:t>类的修饰符</a:t>
            </a:r>
            <a:r>
              <a:rPr lang="en-US" sz="1800" dirty="0" smtClean="0">
                <a:ea typeface="黑体" panose="02010609060101010101" pitchFamily="49" charset="-122"/>
              </a:rPr>
              <a:t>] class </a:t>
            </a:r>
            <a:r>
              <a:rPr lang="zh-CN" altLang="en-US" sz="1800" dirty="0" smtClean="0"/>
              <a:t>类名 </a:t>
            </a:r>
            <a:r>
              <a:rPr lang="en-US" sz="1800" dirty="0" smtClean="0">
                <a:ea typeface="黑体" panose="02010609060101010101" pitchFamily="49" charset="-122"/>
              </a:rPr>
              <a:t>[extends </a:t>
            </a:r>
            <a:r>
              <a:rPr lang="zh-CN" altLang="en-US" sz="1800" dirty="0" smtClean="0"/>
              <a:t>父类名</a:t>
            </a:r>
            <a:r>
              <a:rPr lang="en-US" sz="1800" dirty="0" smtClean="0">
                <a:ea typeface="黑体" panose="02010609060101010101" pitchFamily="49" charset="-122"/>
              </a:rPr>
              <a:t>] [implements </a:t>
            </a:r>
            <a:r>
              <a:rPr lang="zh-CN" altLang="en-US" sz="1800" dirty="0" smtClean="0"/>
              <a:t>接口名</a:t>
            </a:r>
            <a:r>
              <a:rPr lang="en-US" sz="1800" dirty="0" smtClean="0">
                <a:ea typeface="黑体" panose="02010609060101010101" pitchFamily="49" charset="-122"/>
              </a:rPr>
              <a:t>] {</a:t>
            </a:r>
            <a:endParaRPr lang="en-US" sz="1800" dirty="0" smtClean="0">
              <a:ea typeface="黑体" panose="02010609060101010101" pitchFamily="49" charset="-122"/>
            </a:endParaRPr>
          </a:p>
          <a:p>
            <a:pPr marL="342900" indent="-342900">
              <a:lnSpc>
                <a:spcPct val="100000"/>
              </a:lnSpc>
              <a:buSzPct val="90000"/>
              <a:buFont typeface="Wingdings" panose="05000000000000000000" pitchFamily="2" charset="2"/>
              <a:buNone/>
            </a:pPr>
            <a:r>
              <a:rPr lang="en-US" sz="1800" dirty="0" smtClean="0">
                <a:ea typeface="黑体" panose="02010609060101010101" pitchFamily="49" charset="-122"/>
              </a:rPr>
              <a:t>}</a:t>
            </a:r>
            <a:endParaRPr lang="en-US" sz="1800" dirty="0" smtClean="0">
              <a:ea typeface="黑体" panose="02010609060101010101" pitchFamily="49" charset="-122"/>
            </a:endParaRPr>
          </a:p>
          <a:p>
            <a:pPr marL="342900" indent="-342900">
              <a:lnSpc>
                <a:spcPct val="150000"/>
              </a:lnSpc>
              <a:buClr>
                <a:schemeClr val="hlink"/>
              </a:buClr>
              <a:buFont typeface="Wingdings" panose="05000000000000000000" pitchFamily="2" charset="2"/>
              <a:buChar char="l"/>
            </a:pPr>
            <a:r>
              <a:rPr lang="zh-CN" altLang="en-US" sz="1800" dirty="0" smtClean="0"/>
              <a:t>类的修饰符</a:t>
            </a:r>
            <a:endParaRPr lang="zh-CN" altLang="en-US" sz="1800" dirty="0" smtClean="0"/>
          </a:p>
          <a:p>
            <a:pPr marL="742950" lvl="1" indent="-285750">
              <a:lnSpc>
                <a:spcPct val="150000"/>
              </a:lnSpc>
              <a:buFont typeface="Wingdings" panose="05000000000000000000" pitchFamily="2" charset="2"/>
              <a:buChar char="l"/>
            </a:pPr>
            <a:r>
              <a:rPr lang="en-US" sz="1800" dirty="0" smtClean="0">
                <a:ea typeface="黑体" panose="02010609060101010101" pitchFamily="49" charset="-122"/>
              </a:rPr>
              <a:t>public: </a:t>
            </a:r>
            <a:r>
              <a:rPr lang="zh-CN" altLang="en-US" sz="1800" dirty="0" smtClean="0"/>
              <a:t>公共类，可以被其他类所使用，</a:t>
            </a:r>
            <a:r>
              <a:rPr lang="en-US" sz="1800" dirty="0" smtClean="0">
                <a:ea typeface="黑体" panose="02010609060101010101" pitchFamily="49" charset="-122"/>
              </a:rPr>
              <a:t>declares that the class can be used by any class regardless of its package (</a:t>
            </a:r>
            <a:r>
              <a:rPr lang="zh-CN" altLang="en-US" sz="1800" dirty="0" smtClean="0"/>
              <a:t>无任何限制</a:t>
            </a:r>
            <a:r>
              <a:rPr lang="en-US" sz="1800" dirty="0" smtClean="0">
                <a:ea typeface="黑体" panose="02010609060101010101" pitchFamily="49" charset="-122"/>
              </a:rPr>
              <a:t>)</a:t>
            </a:r>
            <a:endParaRPr lang="en-US" sz="1800" dirty="0" smtClean="0">
              <a:ea typeface="黑体" panose="02010609060101010101" pitchFamily="49" charset="-122"/>
            </a:endParaRPr>
          </a:p>
          <a:p>
            <a:pPr marL="742950" lvl="1" indent="-285750">
              <a:lnSpc>
                <a:spcPct val="150000"/>
              </a:lnSpc>
              <a:buFont typeface="Wingdings" panose="05000000000000000000" pitchFamily="2" charset="2"/>
              <a:buChar char="l"/>
            </a:pPr>
            <a:r>
              <a:rPr lang="zh-CN" altLang="en-US" sz="1800" dirty="0" smtClean="0"/>
              <a:t>无修饰</a:t>
            </a:r>
            <a:r>
              <a:rPr lang="en-US" sz="1800" dirty="0" smtClean="0">
                <a:ea typeface="黑体" panose="02010609060101010101" pitchFamily="49" charset="-122"/>
              </a:rPr>
              <a:t>/</a:t>
            </a:r>
            <a:r>
              <a:rPr lang="zh-CN" altLang="en-US" sz="1800" dirty="0" smtClean="0"/>
              <a:t>默认说明</a:t>
            </a:r>
            <a:r>
              <a:rPr lang="en-US" sz="1800" dirty="0" smtClean="0">
                <a:ea typeface="黑体" panose="02010609060101010101" pitchFamily="49" charset="-122"/>
              </a:rPr>
              <a:t>: a class can be used only by other classes in the same package (</a:t>
            </a:r>
            <a:r>
              <a:rPr lang="zh-CN" altLang="en-US" sz="1800" dirty="0" smtClean="0"/>
              <a:t>仅仅能在同一个包中的其他类引用</a:t>
            </a:r>
            <a:r>
              <a:rPr lang="en-US" sz="1800" dirty="0" smtClean="0">
                <a:ea typeface="黑体" panose="02010609060101010101" pitchFamily="49" charset="-122"/>
              </a:rPr>
              <a:t>)</a:t>
            </a:r>
            <a:endParaRPr lang="en-US" sz="1800" dirty="0" smtClean="0">
              <a:ea typeface="黑体" panose="02010609060101010101" pitchFamily="49" charset="-122"/>
            </a:endParaRPr>
          </a:p>
          <a:p>
            <a:pPr marL="742950" lvl="1" indent="-285750">
              <a:lnSpc>
                <a:spcPct val="150000"/>
              </a:lnSpc>
              <a:buFont typeface="Wingdings" panose="05000000000000000000" pitchFamily="2" charset="2"/>
              <a:buChar char="l"/>
            </a:pPr>
            <a:r>
              <a:rPr lang="en-US" sz="1800" dirty="0" smtClean="0">
                <a:ea typeface="黑体" panose="02010609060101010101" pitchFamily="49" charset="-122"/>
              </a:rPr>
              <a:t>abstract: declares that the class cannot be instantiated (</a:t>
            </a:r>
            <a:r>
              <a:rPr lang="zh-CN" altLang="en-US" sz="1800" dirty="0" smtClean="0"/>
              <a:t>宣布该类不能被实例化</a:t>
            </a:r>
            <a:r>
              <a:rPr lang="en-US" sz="1800" dirty="0" smtClean="0">
                <a:ea typeface="黑体" panose="02010609060101010101" pitchFamily="49" charset="-122"/>
              </a:rPr>
              <a:t>)</a:t>
            </a:r>
            <a:endParaRPr lang="en-US" sz="1800" dirty="0" smtClean="0">
              <a:ea typeface="黑体" panose="02010609060101010101" pitchFamily="49" charset="-122"/>
            </a:endParaRPr>
          </a:p>
          <a:p>
            <a:pPr marL="742950" lvl="1" indent="-285750">
              <a:lnSpc>
                <a:spcPct val="150000"/>
              </a:lnSpc>
              <a:buFont typeface="Wingdings" panose="05000000000000000000" pitchFamily="2" charset="2"/>
              <a:buChar char="l"/>
            </a:pPr>
            <a:r>
              <a:rPr lang="en-US" sz="1800" dirty="0" smtClean="0">
                <a:ea typeface="黑体" panose="02010609060101010101" pitchFamily="49" charset="-122"/>
              </a:rPr>
              <a:t>final: declares that the class cannot be </a:t>
            </a:r>
            <a:r>
              <a:rPr lang="en-US" sz="1800" dirty="0" err="1" smtClean="0">
                <a:ea typeface="黑体" panose="02010609060101010101" pitchFamily="49" charset="-122"/>
              </a:rPr>
              <a:t>subclassed</a:t>
            </a:r>
            <a:r>
              <a:rPr lang="en-US" sz="1800" dirty="0" smtClean="0">
                <a:ea typeface="黑体" panose="02010609060101010101" pitchFamily="49" charset="-122"/>
              </a:rPr>
              <a:t> (</a:t>
            </a:r>
            <a:r>
              <a:rPr lang="zh-CN" altLang="en-US" sz="1800" dirty="0" smtClean="0"/>
              <a:t>宣布该类不能有子类</a:t>
            </a:r>
            <a:r>
              <a:rPr lang="en-US" sz="1800" dirty="0" smtClean="0">
                <a:ea typeface="黑体" panose="02010609060101010101" pitchFamily="49" charset="-122"/>
              </a:rPr>
              <a:t>)</a:t>
            </a:r>
            <a:endParaRPr lang="en-US" sz="1800" dirty="0" smtClean="0">
              <a:ea typeface="黑体" panose="02010609060101010101" pitchFamily="49" charset="-122"/>
            </a:endParaRPr>
          </a:p>
        </p:txBody>
      </p:sp>
      <p:sp>
        <p:nvSpPr>
          <p:cNvPr id="4" name="灯片编号占位符 3"/>
          <p:cNvSpPr>
            <a:spLocks noGrp="1"/>
          </p:cNvSpPr>
          <p:nvPr>
            <p:ph type="sldNum" sz="quarter" idx="12"/>
          </p:nvPr>
        </p:nvSpPr>
        <p:spPr/>
        <p:txBody>
          <a:bodyPr/>
          <a:lstStyle/>
          <a:p>
            <a:fld id="{28984D82-F57D-420B-8CBC-729F93203A08}"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文本占位符 32769"/>
          <p:cNvSpPr>
            <a:spLocks noGrp="1" noChangeArrowheads="1"/>
          </p:cNvSpPr>
          <p:nvPr>
            <p:ph type="body" idx="1"/>
          </p:nvPr>
        </p:nvSpPr>
        <p:spPr>
          <a:xfrm>
            <a:off x="457200" y="1219200"/>
            <a:ext cx="8458200" cy="1371600"/>
          </a:xfrm>
        </p:spPr>
        <p:txBody>
          <a:bodyPr/>
          <a:lstStyle/>
          <a:p>
            <a:pPr marL="609600" indent="-609600">
              <a:buSzPct val="90000"/>
            </a:pPr>
            <a:r>
              <a:rPr lang="zh-CN" altLang="en-US" smtClean="0"/>
              <a:t>类的修饰符</a:t>
            </a:r>
            <a:endParaRPr lang="zh-CN" altLang="en-US" smtClean="0"/>
          </a:p>
          <a:p>
            <a:pPr marL="990600" lvl="1" indent="-533400">
              <a:buSzPct val="90000"/>
            </a:pPr>
            <a:r>
              <a:rPr lang="en-US" smtClean="0">
                <a:solidFill>
                  <a:srgbClr val="FF3300"/>
                </a:solidFill>
                <a:ea typeface="黑体" panose="02010609060101010101" pitchFamily="49" charset="-122"/>
              </a:rPr>
              <a:t>final</a:t>
            </a:r>
            <a:r>
              <a:rPr lang="en-US" smtClean="0">
                <a:solidFill>
                  <a:schemeClr val="folHlink"/>
                </a:solidFill>
                <a:ea typeface="黑体" panose="02010609060101010101" pitchFamily="49" charset="-122"/>
              </a:rPr>
              <a:t> </a:t>
            </a:r>
            <a:r>
              <a:rPr lang="en-US" smtClean="0">
                <a:ea typeface="黑体" panose="02010609060101010101" pitchFamily="49" charset="-122"/>
              </a:rPr>
              <a:t>-- Declares that the class cannot be subclassed.(</a:t>
            </a:r>
            <a:r>
              <a:rPr lang="zh-CN" altLang="en-US" smtClean="0"/>
              <a:t>宣布该类不能有子类</a:t>
            </a:r>
            <a:r>
              <a:rPr lang="en-US" smtClean="0">
                <a:ea typeface="黑体" panose="02010609060101010101" pitchFamily="49" charset="-122"/>
              </a:rPr>
              <a:t>)</a:t>
            </a:r>
            <a:endParaRPr lang="en-US" smtClean="0">
              <a:ea typeface="黑体" panose="02010609060101010101" pitchFamily="49" charset="-122"/>
            </a:endParaRPr>
          </a:p>
        </p:txBody>
      </p:sp>
      <p:sp>
        <p:nvSpPr>
          <p:cNvPr id="35842" name="标题 32770"/>
          <p:cNvSpPr>
            <a:spLocks noGrp="1" noChangeArrowheads="1"/>
          </p:cNvSpPr>
          <p:nvPr>
            <p:ph type="title"/>
          </p:nvPr>
        </p:nvSpPr>
        <p:spPr/>
        <p:txBody>
          <a:bodyPr anchor="b"/>
          <a:lstStyle/>
          <a:p>
            <a:r>
              <a:rPr lang="zh-CN" altLang="en-US" smtClean="0"/>
              <a:t>类的描述</a:t>
            </a:r>
            <a:endParaRPr lang="zh-CN" altLang="en-US" smtClean="0"/>
          </a:p>
        </p:txBody>
      </p:sp>
      <p:sp>
        <p:nvSpPr>
          <p:cNvPr id="35843" name="矩形 32771"/>
          <p:cNvSpPr>
            <a:spLocks noChangeArrowheads="1"/>
          </p:cNvSpPr>
          <p:nvPr/>
        </p:nvSpPr>
        <p:spPr bwMode="auto">
          <a:xfrm>
            <a:off x="304800" y="2590800"/>
            <a:ext cx="8458200" cy="1219200"/>
          </a:xfrm>
          <a:prstGeom prst="rect">
            <a:avLst/>
          </a:prstGeom>
          <a:solidFill>
            <a:srgbClr val="C0C0C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90000"/>
              <a:buFont typeface="Wingdings" panose="05000000000000000000" pitchFamily="2" charset="2"/>
              <a:buNone/>
            </a:pPr>
            <a:r>
              <a:rPr lang="en-US" sz="2400">
                <a:latin typeface="Tahoma" panose="020B0604030504040204" pitchFamily="34" charset="0"/>
                <a:ea typeface="华文行楷" panose="02010800040101010101" pitchFamily="2" charset="-122"/>
              </a:rPr>
              <a:t>final class ChessAlgorithm {</a:t>
            </a:r>
            <a:endParaRPr lang="en-US" sz="2400">
              <a:latin typeface="Tahoma" panose="020B0604030504040204" pitchFamily="34" charset="0"/>
              <a:ea typeface="华文行楷" panose="020108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latin typeface="Tahoma" panose="020B0604030504040204" pitchFamily="34" charset="0"/>
                <a:ea typeface="华文行楷" panose="02010800040101010101" pitchFamily="2" charset="-122"/>
              </a:rPr>
              <a:t>    . . .</a:t>
            </a:r>
            <a:endParaRPr lang="en-US" sz="2400">
              <a:latin typeface="Tahoma" panose="020B0604030504040204" pitchFamily="34" charset="0"/>
              <a:ea typeface="华文行楷" panose="020108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latin typeface="Tahoma" panose="020B0604030504040204" pitchFamily="34" charset="0"/>
                <a:ea typeface="华文行楷" panose="02010800040101010101" pitchFamily="2" charset="-122"/>
              </a:rPr>
              <a:t>}</a:t>
            </a:r>
            <a:endParaRPr lang="en-US" sz="2800">
              <a:latin typeface="Tahoma" panose="020B0604030504040204" pitchFamily="34" charset="0"/>
              <a:ea typeface="华文行楷" panose="02010800040101010101" pitchFamily="2" charset="-122"/>
            </a:endParaRPr>
          </a:p>
        </p:txBody>
      </p:sp>
      <p:sp>
        <p:nvSpPr>
          <p:cNvPr id="35844" name="矩形 32772"/>
          <p:cNvSpPr>
            <a:spLocks noChangeArrowheads="1"/>
          </p:cNvSpPr>
          <p:nvPr/>
        </p:nvSpPr>
        <p:spPr bwMode="auto">
          <a:xfrm>
            <a:off x="304800" y="3886200"/>
            <a:ext cx="8458200" cy="1219200"/>
          </a:xfrm>
          <a:prstGeom prst="rect">
            <a:avLst/>
          </a:prstGeom>
          <a:solidFill>
            <a:srgbClr val="C0C0C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90000"/>
              <a:buFont typeface="Wingdings" panose="05000000000000000000" pitchFamily="2" charset="2"/>
              <a:buNone/>
            </a:pPr>
            <a:r>
              <a:rPr lang="en-US" sz="2400">
                <a:latin typeface="Tahoma" panose="020B0604030504040204" pitchFamily="34" charset="0"/>
                <a:ea typeface="华文行楷" panose="02010800040101010101" pitchFamily="2" charset="-122"/>
              </a:rPr>
              <a:t>class BetterChessAlgorithm extends ChessAlgorithm {</a:t>
            </a:r>
            <a:endParaRPr lang="en-US" sz="2400">
              <a:latin typeface="Tahoma" panose="020B0604030504040204" pitchFamily="34" charset="0"/>
              <a:ea typeface="华文行楷" panose="020108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latin typeface="Tahoma" panose="020B0604030504040204" pitchFamily="34" charset="0"/>
                <a:ea typeface="华文行楷" panose="02010800040101010101" pitchFamily="2" charset="-122"/>
              </a:rPr>
              <a:t>   . . .</a:t>
            </a:r>
            <a:endParaRPr lang="en-US" sz="2400">
              <a:latin typeface="Tahoma" panose="020B0604030504040204" pitchFamily="34" charset="0"/>
              <a:ea typeface="华文行楷" panose="020108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latin typeface="Tahoma" panose="020B0604030504040204" pitchFamily="34" charset="0"/>
                <a:ea typeface="华文行楷" panose="02010800040101010101" pitchFamily="2" charset="-122"/>
              </a:rPr>
              <a:t>}</a:t>
            </a:r>
            <a:endParaRPr lang="en-US" sz="2400">
              <a:latin typeface="Tahoma" panose="020B0604030504040204" pitchFamily="34" charset="0"/>
              <a:ea typeface="华文行楷" panose="02010800040101010101" pitchFamily="2" charset="-122"/>
            </a:endParaRPr>
          </a:p>
        </p:txBody>
      </p:sp>
      <p:sp>
        <p:nvSpPr>
          <p:cNvPr id="35845" name="矩形 32773"/>
          <p:cNvSpPr>
            <a:spLocks noChangeArrowheads="1"/>
          </p:cNvSpPr>
          <p:nvPr/>
        </p:nvSpPr>
        <p:spPr bwMode="auto">
          <a:xfrm>
            <a:off x="304800" y="5257800"/>
            <a:ext cx="8458200" cy="15240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90000"/>
              <a:buFont typeface="Wingdings" panose="05000000000000000000" pitchFamily="2" charset="2"/>
              <a:buNone/>
            </a:pPr>
            <a:r>
              <a:rPr lang="en-US" sz="2400">
                <a:latin typeface="Tahoma" panose="020B0604030504040204" pitchFamily="34" charset="0"/>
                <a:ea typeface="华文行楷" panose="02010800040101010101" pitchFamily="2" charset="-122"/>
              </a:rPr>
              <a:t>Can't subclass final classes: class ChessAlgorithm</a:t>
            </a:r>
            <a:endParaRPr lang="en-US" sz="2400">
              <a:latin typeface="Tahoma" panose="020B0604030504040204" pitchFamily="34" charset="0"/>
              <a:ea typeface="华文行楷" panose="020108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latin typeface="Tahoma" panose="020B0604030504040204" pitchFamily="34" charset="0"/>
                <a:ea typeface="华文行楷" panose="02010800040101010101" pitchFamily="2" charset="-122"/>
              </a:rPr>
              <a:t>class BetterChessAlgorithm extends ChessAlgorithm {</a:t>
            </a:r>
            <a:endParaRPr lang="en-US" sz="2400">
              <a:latin typeface="Tahoma" panose="020B0604030504040204" pitchFamily="34" charset="0"/>
              <a:ea typeface="华文行楷" panose="020108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latin typeface="Tahoma" panose="020B0604030504040204" pitchFamily="34" charset="0"/>
                <a:ea typeface="华文行楷" panose="02010800040101010101" pitchFamily="2" charset="-122"/>
              </a:rPr>
              <a:t>      ^</a:t>
            </a:r>
            <a:endParaRPr lang="en-US" sz="2400">
              <a:latin typeface="Tahoma" panose="020B0604030504040204" pitchFamily="34" charset="0"/>
              <a:ea typeface="华文行楷" panose="020108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latin typeface="Tahoma" panose="020B0604030504040204" pitchFamily="34" charset="0"/>
                <a:ea typeface="华文行楷" panose="02010800040101010101" pitchFamily="2" charset="-122"/>
              </a:rPr>
              <a:t>1 error</a:t>
            </a:r>
            <a:endParaRPr lang="en-US" sz="2400">
              <a:latin typeface="Tahoma" panose="020B0604030504040204" pitchFamily="34" charset="0"/>
              <a:ea typeface="华文行楷" panose="02010800040101010101" pitchFamily="2" charset="-122"/>
            </a:endParaRPr>
          </a:p>
        </p:txBody>
      </p:sp>
      <p:sp>
        <p:nvSpPr>
          <p:cNvPr id="2" name="灯片编号占位符 1"/>
          <p:cNvSpPr>
            <a:spLocks noGrp="1"/>
          </p:cNvSpPr>
          <p:nvPr>
            <p:ph type="sldNum" sz="quarter" idx="12"/>
          </p:nvPr>
        </p:nvSpPr>
        <p:spPr/>
        <p:txBody>
          <a:bodyPr/>
          <a:lstStyle/>
          <a:p>
            <a:fld id="{DAFF400D-156B-4510-BCE5-720BA3A65335}" type="slidenum">
              <a:rPr lang="zh-CN" altLang="en-US" dirty="0"/>
            </a:fld>
            <a:endParaRPr lang="zh-CN" altLang="en-US" dirty="0"/>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标题 2"/>
          <p:cNvSpPr>
            <a:spLocks noGrp="1" noChangeArrowheads="1"/>
          </p:cNvSpPr>
          <p:nvPr>
            <p:ph type="title"/>
            <p:custDataLst>
              <p:tags r:id="rId1"/>
            </p:custDataLst>
          </p:nvPr>
        </p:nvSpPr>
        <p:spPr/>
        <p:txBody>
          <a:bodyPr/>
          <a:lstStyle/>
          <a:p>
            <a:r>
              <a:rPr lang="zh-CN" altLang="en-US" smtClean="0"/>
              <a:t>类的描述</a:t>
            </a:r>
            <a:endParaRPr lang="zh-CN" altLang="en-US" smtClean="0"/>
          </a:p>
        </p:txBody>
      </p:sp>
      <p:sp>
        <p:nvSpPr>
          <p:cNvPr id="4" name="灯片编号占位符 3"/>
          <p:cNvSpPr>
            <a:spLocks noGrp="1"/>
          </p:cNvSpPr>
          <p:nvPr>
            <p:ph type="sldNum" sz="quarter" idx="12"/>
          </p:nvPr>
        </p:nvSpPr>
        <p:spPr/>
        <p:txBody>
          <a:bodyPr/>
          <a:lstStyle/>
          <a:p>
            <a:fld id="{63E42DF4-0520-461B-9588-B8C68A2219A8}" type="slidenum">
              <a:rPr lang="zh-CN" altLang="en-US" dirty="0"/>
            </a:fld>
            <a:endParaRPr lang="zh-CN" altLang="en-US" dirty="0"/>
          </a:p>
        </p:txBody>
      </p:sp>
      <p:sp>
        <p:nvSpPr>
          <p:cNvPr id="5" name="内容占位符 4"/>
          <p:cNvSpPr>
            <a:spLocks noGrp="1"/>
          </p:cNvSpPr>
          <p:nvPr>
            <p:ph idx="1"/>
            <p:custDataLst>
              <p:tags r:id="rId2"/>
            </p:custDataLst>
          </p:nvPr>
        </p:nvSpPr>
        <p:spPr/>
        <p:txBody>
          <a:bodyPr>
            <a:normAutofit fontScale="32500" lnSpcReduction="20000"/>
          </a:bodyPr>
          <a:lstStyle/>
          <a:p>
            <a:pPr marL="342900" indent="-342900" fontAlgn="auto">
              <a:lnSpc>
                <a:spcPct val="120000"/>
              </a:lnSpc>
              <a:buClr>
                <a:schemeClr val="hlink"/>
              </a:buClr>
              <a:buFont typeface="Wingdings" panose="05000000000000000000" pitchFamily="2" charset="2"/>
              <a:buChar char="l"/>
            </a:pPr>
            <a:r>
              <a:rPr lang="zh-CN" altLang="en-US" sz="6200" noProof="1" smtClean="0"/>
              <a:t>类的定义格式</a:t>
            </a:r>
            <a:endParaRPr lang="zh-CN" altLang="en-US" sz="6200" noProof="1" smtClean="0"/>
          </a:p>
          <a:p>
            <a:pPr marL="609600" indent="-609600" fontAlgn="auto">
              <a:lnSpc>
                <a:spcPct val="120000"/>
              </a:lnSpc>
              <a:buSzPct val="90000"/>
              <a:buFont typeface="Wingdings" panose="05000000000000000000" pitchFamily="2" charset="2"/>
              <a:buNone/>
            </a:pPr>
            <a:r>
              <a:rPr lang="en-US" altLang="x-none" sz="6200" noProof="1" smtClean="0"/>
              <a:t>[</a:t>
            </a:r>
            <a:r>
              <a:rPr lang="zh-CN" altLang="en-US" sz="6200" noProof="1" smtClean="0"/>
              <a:t>类的修饰符</a:t>
            </a:r>
            <a:r>
              <a:rPr lang="en-US" altLang="x-none" sz="6200" noProof="1" smtClean="0"/>
              <a:t>] class </a:t>
            </a:r>
            <a:r>
              <a:rPr lang="zh-CN" altLang="en-US" sz="6200" noProof="1" smtClean="0"/>
              <a:t>类名 </a:t>
            </a:r>
            <a:r>
              <a:rPr lang="en-US" altLang="x-none" sz="6200" noProof="1" smtClean="0"/>
              <a:t>[extends </a:t>
            </a:r>
            <a:r>
              <a:rPr lang="zh-CN" altLang="en-US" sz="6200" noProof="1" smtClean="0"/>
              <a:t>父类名</a:t>
            </a:r>
            <a:r>
              <a:rPr lang="en-US" altLang="x-none" sz="6200" noProof="1" smtClean="0"/>
              <a:t>] [implements </a:t>
            </a:r>
            <a:r>
              <a:rPr lang="zh-CN" altLang="en-US" sz="6200" noProof="1" smtClean="0"/>
              <a:t>接口名</a:t>
            </a:r>
            <a:r>
              <a:rPr lang="en-US" altLang="x-none" sz="6200" noProof="1" smtClean="0"/>
              <a:t>] {</a:t>
            </a:r>
            <a:endParaRPr lang="en-US" altLang="x-none" sz="6200" noProof="1" smtClean="0"/>
          </a:p>
          <a:p>
            <a:pPr marL="609600" indent="-609600" fontAlgn="auto">
              <a:lnSpc>
                <a:spcPct val="120000"/>
              </a:lnSpc>
              <a:buSzPct val="90000"/>
              <a:buFont typeface="Wingdings" panose="05000000000000000000" pitchFamily="2" charset="2"/>
              <a:buNone/>
            </a:pPr>
            <a:r>
              <a:rPr lang="en-US" altLang="x-none" sz="6200" noProof="1" smtClean="0"/>
              <a:t>}</a:t>
            </a:r>
            <a:endParaRPr lang="en-US" altLang="x-none" sz="6200" noProof="1" smtClean="0"/>
          </a:p>
          <a:p>
            <a:pPr marL="342900" indent="-342900" fontAlgn="auto">
              <a:lnSpc>
                <a:spcPct val="120000"/>
              </a:lnSpc>
              <a:buClr>
                <a:schemeClr val="hlink"/>
              </a:buClr>
              <a:buFont typeface="Wingdings" panose="05000000000000000000" pitchFamily="2" charset="2"/>
              <a:buChar char="l"/>
            </a:pPr>
            <a:r>
              <a:rPr lang="en-US" altLang="x-none" sz="6200" noProof="1" smtClean="0"/>
              <a:t>extends: </a:t>
            </a:r>
            <a:r>
              <a:rPr lang="zh-CN" altLang="en-US" sz="6200" noProof="1" smtClean="0"/>
              <a:t>继承的关系</a:t>
            </a:r>
            <a:endParaRPr lang="zh-CN" altLang="en-US" sz="6200" noProof="1" smtClean="0"/>
          </a:p>
          <a:p>
            <a:pPr marL="342900" indent="-342900" fontAlgn="auto">
              <a:lnSpc>
                <a:spcPct val="120000"/>
              </a:lnSpc>
              <a:buClr>
                <a:schemeClr val="hlink"/>
              </a:buClr>
              <a:buFont typeface="Wingdings" panose="05000000000000000000" pitchFamily="2" charset="2"/>
              <a:buChar char="l"/>
            </a:pPr>
            <a:r>
              <a:rPr lang="en-US" altLang="x-none" sz="6200" noProof="1" smtClean="0"/>
              <a:t>implements: </a:t>
            </a:r>
            <a:r>
              <a:rPr lang="zh-CN" altLang="en-US" sz="6200" noProof="1" smtClean="0"/>
              <a:t>实现哪些接口</a:t>
            </a:r>
            <a:r>
              <a:rPr lang="en-US" altLang="x-none" sz="6200" noProof="1" smtClean="0"/>
              <a:t>(interface)</a:t>
            </a:r>
            <a:r>
              <a:rPr lang="zh-CN" altLang="en-US" sz="6200" noProof="1" smtClean="0"/>
              <a:t>的方法，模拟实现多重继承</a:t>
            </a:r>
            <a:endParaRPr lang="zh-CN" altLang="en-US" sz="6200" noProof="1" smtClean="0"/>
          </a:p>
          <a:p>
            <a:pPr marL="609600" indent="-609600" fontAlgn="auto">
              <a:lnSpc>
                <a:spcPct val="120000"/>
              </a:lnSpc>
              <a:buSzPct val="90000"/>
              <a:buFont typeface="Wingdings" panose="05000000000000000000" pitchFamily="2" charset="2"/>
              <a:buNone/>
            </a:pPr>
            <a:r>
              <a:rPr lang="en-US" altLang="x-none" sz="5500" noProof="1" smtClean="0"/>
              <a:t>public class Test extends Frame </a:t>
            </a:r>
            <a:endParaRPr lang="en-US" altLang="x-none" sz="5500" noProof="1" smtClean="0"/>
          </a:p>
          <a:p>
            <a:pPr marL="609600" indent="-609600" fontAlgn="auto">
              <a:lnSpc>
                <a:spcPct val="120000"/>
              </a:lnSpc>
              <a:buSzPct val="90000"/>
              <a:buFont typeface="Wingdings" panose="05000000000000000000" pitchFamily="2" charset="2"/>
              <a:buNone/>
            </a:pPr>
            <a:r>
              <a:rPr lang="en-US" altLang="x-none" sz="5500" noProof="1" smtClean="0"/>
              <a:t>			  implements ActionListener, ItemListener {</a:t>
            </a:r>
            <a:endParaRPr lang="en-US" altLang="x-none" sz="5500" noProof="1" smtClean="0"/>
          </a:p>
          <a:p>
            <a:pPr marL="609600" indent="-609600" fontAlgn="auto">
              <a:lnSpc>
                <a:spcPct val="120000"/>
              </a:lnSpc>
              <a:buSzPct val="90000"/>
              <a:buFont typeface="Wingdings" panose="05000000000000000000" pitchFamily="2" charset="2"/>
              <a:buNone/>
            </a:pPr>
            <a:r>
              <a:rPr lang="en-US" altLang="x-none" sz="5500" noProof="1" smtClean="0"/>
              <a:t>  		… …		… …</a:t>
            </a:r>
            <a:endParaRPr lang="en-US" altLang="x-none" sz="5500" noProof="1" smtClean="0"/>
          </a:p>
          <a:p>
            <a:pPr marL="609600" indent="-609600" fontAlgn="auto">
              <a:lnSpc>
                <a:spcPct val="120000"/>
              </a:lnSpc>
              <a:buSzPct val="90000"/>
              <a:buFont typeface="Wingdings" panose="05000000000000000000" pitchFamily="2" charset="2"/>
              <a:buNone/>
            </a:pPr>
            <a:r>
              <a:rPr lang="en-US" altLang="x-none" sz="5500" noProof="1" smtClean="0"/>
              <a:t>}</a:t>
            </a:r>
            <a:endParaRPr lang="en-US" altLang="x-none" sz="5500" noProof="1" smtClean="0"/>
          </a:p>
          <a:p>
            <a:pPr marL="609600" indent="-609600" fontAlgn="auto">
              <a:lnSpc>
                <a:spcPct val="120000"/>
              </a:lnSpc>
              <a:buSzPct val="90000"/>
              <a:buFont typeface="Wingdings" panose="05000000000000000000" pitchFamily="2" charset="2"/>
              <a:buNone/>
            </a:pPr>
            <a:r>
              <a:rPr lang="en-US" altLang="x-none" sz="5500" noProof="1" smtClean="0"/>
              <a:t>ActionListener al=new Test();</a:t>
            </a:r>
            <a:endParaRPr lang="en-US" altLang="x-none" sz="5500" noProof="1" smtClean="0"/>
          </a:p>
          <a:p>
            <a:pPr marL="609600" indent="-609600" fontAlgn="auto">
              <a:lnSpc>
                <a:spcPct val="120000"/>
              </a:lnSpc>
              <a:buSzPct val="90000"/>
              <a:buFont typeface="Wingdings" panose="05000000000000000000" pitchFamily="2" charset="2"/>
              <a:buNone/>
            </a:pPr>
            <a:r>
              <a:rPr lang="en-US" altLang="x-none" sz="5500" noProof="1" smtClean="0"/>
              <a:t>ItemListener il=new Test();</a:t>
            </a:r>
            <a:endParaRPr lang="en-US" altLang="x-none" sz="5500" noProof="1" smtClean="0"/>
          </a:p>
          <a:p>
            <a:pPr marL="609600" indent="-609600" fontAlgn="auto">
              <a:lnSpc>
                <a:spcPct val="120000"/>
              </a:lnSpc>
              <a:buSzPct val="90000"/>
              <a:buFont typeface="Wingdings" panose="05000000000000000000" pitchFamily="2" charset="2"/>
              <a:buNone/>
            </a:pPr>
            <a:r>
              <a:rPr lang="en-US" altLang="x-none" sz="5500" noProof="1" smtClean="0"/>
              <a:t>al instanceof Test==il instanceof Test==true;</a:t>
            </a:r>
            <a:endParaRPr lang="en-US" altLang="x-none" sz="5500" noProof="1" smtClean="0"/>
          </a:p>
        </p:txBody>
      </p:sp>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标题 34818"/>
          <p:cNvSpPr>
            <a:spLocks noGrp="1" noChangeArrowheads="1"/>
          </p:cNvSpPr>
          <p:nvPr>
            <p:ph type="title"/>
          </p:nvPr>
        </p:nvSpPr>
        <p:spPr/>
        <p:txBody>
          <a:bodyPr anchor="b"/>
          <a:lstStyle/>
          <a:p>
            <a:r>
              <a:rPr lang="zh-CN" altLang="en-US" smtClean="0"/>
              <a:t>类的描述</a:t>
            </a:r>
            <a:endParaRPr lang="zh-CN" altLang="en-US" smtClean="0"/>
          </a:p>
        </p:txBody>
      </p:sp>
      <p:sp>
        <p:nvSpPr>
          <p:cNvPr id="2" name="灯片编号占位符 1"/>
          <p:cNvSpPr>
            <a:spLocks noGrp="1"/>
          </p:cNvSpPr>
          <p:nvPr>
            <p:ph type="sldNum" sz="quarter" idx="12"/>
          </p:nvPr>
        </p:nvSpPr>
        <p:spPr/>
        <p:txBody>
          <a:bodyPr/>
          <a:lstStyle/>
          <a:p>
            <a:fld id="{AA546226-D151-43BC-94A8-4335F67B14BA}" type="slidenum">
              <a:rPr lang="zh-CN" altLang="en-US" dirty="0"/>
            </a:fld>
            <a:endParaRPr lang="zh-CN" altLang="en-US" dirty="0"/>
          </a:p>
        </p:txBody>
      </p:sp>
      <p:sp>
        <p:nvSpPr>
          <p:cNvPr id="37889" name="文本占位符 34817"/>
          <p:cNvSpPr>
            <a:spLocks noGrp="1" noChangeArrowheads="1"/>
          </p:cNvSpPr>
          <p:nvPr>
            <p:ph idx="1"/>
          </p:nvPr>
        </p:nvSpPr>
        <p:spPr>
          <a:xfrm>
            <a:off x="624086" y="915577"/>
            <a:ext cx="7886700" cy="5112769"/>
          </a:xfrm>
        </p:spPr>
        <p:txBody>
          <a:bodyPr>
            <a:noAutofit/>
          </a:bodyPr>
          <a:lstStyle/>
          <a:p>
            <a:pPr marL="609600" indent="-609600">
              <a:lnSpc>
                <a:spcPct val="120000"/>
              </a:lnSpc>
              <a:spcBef>
                <a:spcPts val="0"/>
              </a:spcBef>
              <a:buSzPct val="90000"/>
            </a:pPr>
            <a:r>
              <a:rPr lang="zh-CN" altLang="en-US" sz="2000" dirty="0" smtClean="0"/>
              <a:t>一个简单的类</a:t>
            </a:r>
            <a:endParaRPr lang="zh-CN" altLang="en-US" sz="2000" dirty="0" smtClean="0"/>
          </a:p>
          <a:p>
            <a:pPr marL="609600" indent="-609600">
              <a:lnSpc>
                <a:spcPct val="120000"/>
              </a:lnSpc>
              <a:spcBef>
                <a:spcPts val="0"/>
              </a:spcBef>
              <a:buSzPct val="90000"/>
              <a:buFont typeface="Wingdings" panose="05000000000000000000" pitchFamily="2" charset="2"/>
              <a:buNone/>
            </a:pPr>
            <a:r>
              <a:rPr lang="en-US" sz="1800" dirty="0" smtClean="0">
                <a:latin typeface="Tahoma" panose="020B0604030504040204" pitchFamily="34" charset="0"/>
                <a:ea typeface="黑体" panose="02010609060101010101" pitchFamily="49" charset="-122"/>
              </a:rPr>
              <a:t>class Student {</a:t>
            </a:r>
            <a:endParaRPr lang="en-US" sz="1800" dirty="0" smtClean="0">
              <a:latin typeface="Tahoma" panose="020B0604030504040204" pitchFamily="34" charset="0"/>
              <a:ea typeface="黑体" panose="02010609060101010101" pitchFamily="49" charset="-122"/>
            </a:endParaRPr>
          </a:p>
          <a:p>
            <a:pPr marL="609600" indent="-609600">
              <a:lnSpc>
                <a:spcPct val="120000"/>
              </a:lnSpc>
              <a:spcBef>
                <a:spcPts val="0"/>
              </a:spcBef>
              <a:buSzPct val="90000"/>
              <a:buFont typeface="Wingdings" panose="05000000000000000000" pitchFamily="2" charset="2"/>
              <a:buNone/>
            </a:pPr>
            <a:r>
              <a:rPr lang="en-US" sz="1800" dirty="0" smtClean="0">
                <a:latin typeface="Tahoma" panose="020B0604030504040204" pitchFamily="34" charset="0"/>
                <a:ea typeface="黑体" panose="02010609060101010101" pitchFamily="49" charset="-122"/>
              </a:rPr>
              <a:t>	String name, </a:t>
            </a:r>
            <a:r>
              <a:rPr lang="en-US" sz="1800" dirty="0" err="1" smtClean="0">
                <a:latin typeface="Tahoma" panose="020B0604030504040204" pitchFamily="34" charset="0"/>
                <a:ea typeface="黑体" panose="02010609060101010101" pitchFamily="49" charset="-122"/>
              </a:rPr>
              <a:t>stuNumber</a:t>
            </a:r>
            <a:r>
              <a:rPr lang="en-US" sz="1800" dirty="0" smtClean="0">
                <a:latin typeface="Tahoma" panose="020B0604030504040204" pitchFamily="34" charset="0"/>
                <a:ea typeface="黑体" panose="02010609060101010101" pitchFamily="49" charset="-122"/>
              </a:rPr>
              <a:t>;</a:t>
            </a:r>
            <a:endParaRPr lang="en-US" sz="1800" dirty="0" smtClean="0">
              <a:latin typeface="Tahoma" panose="020B0604030504040204" pitchFamily="34" charset="0"/>
              <a:ea typeface="黑体" panose="02010609060101010101" pitchFamily="49" charset="-122"/>
            </a:endParaRPr>
          </a:p>
          <a:p>
            <a:pPr marL="609600" indent="-609600">
              <a:lnSpc>
                <a:spcPct val="120000"/>
              </a:lnSpc>
              <a:spcBef>
                <a:spcPts val="0"/>
              </a:spcBef>
              <a:buSzPct val="90000"/>
              <a:buFont typeface="Wingdings" panose="05000000000000000000" pitchFamily="2" charset="2"/>
              <a:buNone/>
            </a:pPr>
            <a:r>
              <a:rPr lang="en-US" sz="1800" dirty="0" smtClean="0">
                <a:latin typeface="Tahoma" panose="020B0604030504040204" pitchFamily="34" charset="0"/>
                <a:ea typeface="黑体" panose="02010609060101010101" pitchFamily="49" charset="-122"/>
              </a:rPr>
              <a:t>	double score1, score2;</a:t>
            </a:r>
            <a:endParaRPr lang="en-US" sz="1800" dirty="0" smtClean="0">
              <a:latin typeface="Tahoma" panose="020B0604030504040204" pitchFamily="34" charset="0"/>
              <a:ea typeface="黑体" panose="02010609060101010101" pitchFamily="49" charset="-122"/>
            </a:endParaRPr>
          </a:p>
          <a:p>
            <a:pPr marL="609600" indent="-609600">
              <a:lnSpc>
                <a:spcPct val="120000"/>
              </a:lnSpc>
              <a:spcBef>
                <a:spcPts val="0"/>
              </a:spcBef>
              <a:buSzPct val="90000"/>
              <a:buFont typeface="Wingdings" panose="05000000000000000000" pitchFamily="2" charset="2"/>
              <a:buNone/>
            </a:pPr>
            <a:r>
              <a:rPr lang="en-US" sz="1800" dirty="0" smtClean="0">
                <a:latin typeface="Tahoma" panose="020B0604030504040204" pitchFamily="34" charset="0"/>
                <a:ea typeface="黑体" panose="02010609060101010101" pitchFamily="49" charset="-122"/>
              </a:rPr>
              <a:t>	void </a:t>
            </a:r>
            <a:r>
              <a:rPr lang="en-US" sz="1800" dirty="0" err="1" smtClean="0">
                <a:latin typeface="Tahoma" panose="020B0604030504040204" pitchFamily="34" charset="0"/>
                <a:ea typeface="黑体" panose="02010609060101010101" pitchFamily="49" charset="-122"/>
              </a:rPr>
              <a:t>setInfo</a:t>
            </a:r>
            <a:r>
              <a:rPr lang="en-US" sz="1800" dirty="0" smtClean="0">
                <a:latin typeface="Tahoma" panose="020B0604030504040204" pitchFamily="34" charset="0"/>
                <a:ea typeface="黑体" panose="02010609060101010101" pitchFamily="49" charset="-122"/>
              </a:rPr>
              <a:t>(String s1, String s2) {</a:t>
            </a:r>
            <a:endParaRPr lang="en-US" sz="1800" dirty="0" smtClean="0">
              <a:latin typeface="Tahoma" panose="020B0604030504040204" pitchFamily="34" charset="0"/>
              <a:ea typeface="黑体" panose="02010609060101010101" pitchFamily="49" charset="-122"/>
            </a:endParaRPr>
          </a:p>
          <a:p>
            <a:pPr marL="609600" indent="-609600">
              <a:lnSpc>
                <a:spcPct val="120000"/>
              </a:lnSpc>
              <a:spcBef>
                <a:spcPts val="0"/>
              </a:spcBef>
              <a:buSzPct val="90000"/>
              <a:buFont typeface="Wingdings" panose="05000000000000000000" pitchFamily="2" charset="2"/>
              <a:buNone/>
            </a:pPr>
            <a:r>
              <a:rPr lang="en-US" sz="1800" dirty="0" smtClean="0">
                <a:latin typeface="Tahoma" panose="020B0604030504040204" pitchFamily="34" charset="0"/>
                <a:ea typeface="黑体" panose="02010609060101010101" pitchFamily="49" charset="-122"/>
              </a:rPr>
              <a:t>		name = s1;</a:t>
            </a:r>
            <a:endParaRPr lang="en-US" sz="1800" dirty="0" smtClean="0">
              <a:latin typeface="Tahoma" panose="020B0604030504040204" pitchFamily="34" charset="0"/>
              <a:ea typeface="黑体" panose="02010609060101010101" pitchFamily="49" charset="-122"/>
            </a:endParaRPr>
          </a:p>
          <a:p>
            <a:pPr marL="609600" indent="-609600">
              <a:lnSpc>
                <a:spcPct val="120000"/>
              </a:lnSpc>
              <a:spcBef>
                <a:spcPts val="0"/>
              </a:spcBef>
              <a:buSzPct val="90000"/>
              <a:buFont typeface="Wingdings" panose="05000000000000000000" pitchFamily="2" charset="2"/>
              <a:buNone/>
            </a:pPr>
            <a:r>
              <a:rPr lang="zh-CN" altLang="en-US" sz="1800" dirty="0">
                <a:latin typeface="Tahoma" panose="020B0604030504040204" pitchFamily="34" charset="0"/>
                <a:ea typeface="黑体" panose="02010609060101010101" pitchFamily="49" charset="-122"/>
              </a:rPr>
              <a:t> </a:t>
            </a:r>
            <a:r>
              <a:rPr lang="zh-CN" altLang="en-US" sz="1800" dirty="0" smtClean="0">
                <a:latin typeface="Tahoma" panose="020B0604030504040204" pitchFamily="34" charset="0"/>
                <a:ea typeface="黑体" panose="02010609060101010101" pitchFamily="49" charset="-122"/>
              </a:rPr>
              <a:t>        </a:t>
            </a:r>
            <a:r>
              <a:rPr lang="en-US" sz="1800" dirty="0" smtClean="0">
                <a:latin typeface="Tahoma" panose="020B0604030504040204" pitchFamily="34" charset="0"/>
                <a:ea typeface="黑体" panose="02010609060101010101" pitchFamily="49" charset="-122"/>
              </a:rPr>
              <a:t>	</a:t>
            </a:r>
            <a:r>
              <a:rPr lang="en-US" sz="1800" dirty="0" err="1" smtClean="0">
                <a:latin typeface="Tahoma" panose="020B0604030504040204" pitchFamily="34" charset="0"/>
                <a:ea typeface="黑体" panose="02010609060101010101" pitchFamily="49" charset="-122"/>
              </a:rPr>
              <a:t>stuNumber</a:t>
            </a:r>
            <a:r>
              <a:rPr lang="en-US" sz="1800" dirty="0" smtClean="0">
                <a:latin typeface="Tahoma" panose="020B0604030504040204" pitchFamily="34" charset="0"/>
                <a:ea typeface="黑体" panose="02010609060101010101" pitchFamily="49" charset="-122"/>
              </a:rPr>
              <a:t> = s2;</a:t>
            </a:r>
            <a:endParaRPr lang="en-US" sz="1800" dirty="0" smtClean="0">
              <a:latin typeface="Tahoma" panose="020B0604030504040204" pitchFamily="34" charset="0"/>
              <a:ea typeface="黑体" panose="02010609060101010101" pitchFamily="49" charset="-122"/>
            </a:endParaRPr>
          </a:p>
          <a:p>
            <a:pPr marL="609600" indent="-609600">
              <a:lnSpc>
                <a:spcPct val="120000"/>
              </a:lnSpc>
              <a:spcBef>
                <a:spcPts val="0"/>
              </a:spcBef>
              <a:buSzPct val="90000"/>
              <a:buFont typeface="Wingdings" panose="05000000000000000000" pitchFamily="2" charset="2"/>
              <a:buNone/>
            </a:pPr>
            <a:r>
              <a:rPr lang="en-US" sz="1800" dirty="0" smtClean="0">
                <a:latin typeface="Tahoma" panose="020B0604030504040204" pitchFamily="34" charset="0"/>
                <a:ea typeface="黑体" panose="02010609060101010101" pitchFamily="49" charset="-122"/>
              </a:rPr>
              <a:t>		</a:t>
            </a:r>
            <a:r>
              <a:rPr lang="en-US" sz="1800" dirty="0" err="1" smtClean="0">
                <a:latin typeface="Tahoma" panose="020B0604030504040204" pitchFamily="34" charset="0"/>
                <a:ea typeface="黑体" panose="02010609060101010101" pitchFamily="49" charset="-122"/>
              </a:rPr>
              <a:t>System.out.println</a:t>
            </a:r>
            <a:r>
              <a:rPr lang="en-US" sz="1800" dirty="0" smtClean="0">
                <a:latin typeface="Tahoma" panose="020B0604030504040204" pitchFamily="34" charset="0"/>
                <a:ea typeface="黑体" panose="02010609060101010101" pitchFamily="49" charset="-122"/>
              </a:rPr>
              <a:t>(name + “ “ + </a:t>
            </a:r>
            <a:r>
              <a:rPr lang="en-US" sz="1800" dirty="0" err="1" smtClean="0">
                <a:latin typeface="Tahoma" panose="020B0604030504040204" pitchFamily="34" charset="0"/>
                <a:ea typeface="黑体" panose="02010609060101010101" pitchFamily="49" charset="-122"/>
              </a:rPr>
              <a:t>stuNumber</a:t>
            </a:r>
            <a:r>
              <a:rPr lang="en-US" sz="1800" dirty="0" smtClean="0">
                <a:latin typeface="Tahoma" panose="020B0604030504040204" pitchFamily="34" charset="0"/>
                <a:ea typeface="黑体" panose="02010609060101010101" pitchFamily="49" charset="-122"/>
              </a:rPr>
              <a:t>);</a:t>
            </a:r>
            <a:endParaRPr lang="en-US" sz="1800" dirty="0" smtClean="0">
              <a:latin typeface="Tahoma" panose="020B0604030504040204" pitchFamily="34" charset="0"/>
              <a:ea typeface="黑体" panose="02010609060101010101" pitchFamily="49" charset="-122"/>
            </a:endParaRPr>
          </a:p>
          <a:p>
            <a:pPr marL="609600" indent="-609600">
              <a:lnSpc>
                <a:spcPct val="120000"/>
              </a:lnSpc>
              <a:spcBef>
                <a:spcPts val="0"/>
              </a:spcBef>
              <a:buSzPct val="90000"/>
              <a:buFont typeface="Wingdings" panose="05000000000000000000" pitchFamily="2" charset="2"/>
              <a:buNone/>
            </a:pPr>
            <a:r>
              <a:rPr lang="en-US" sz="1800" dirty="0" smtClean="0">
                <a:latin typeface="Tahoma" panose="020B0604030504040204" pitchFamily="34" charset="0"/>
                <a:ea typeface="黑体" panose="02010609060101010101" pitchFamily="49" charset="-122"/>
              </a:rPr>
              <a:t>	}</a:t>
            </a:r>
            <a:endParaRPr lang="en-US" sz="1800" dirty="0" smtClean="0">
              <a:latin typeface="Tahoma" panose="020B0604030504040204" pitchFamily="34" charset="0"/>
              <a:ea typeface="黑体" panose="02010609060101010101" pitchFamily="49" charset="-122"/>
            </a:endParaRPr>
          </a:p>
          <a:p>
            <a:pPr marL="609600" indent="-609600">
              <a:lnSpc>
                <a:spcPct val="120000"/>
              </a:lnSpc>
              <a:spcBef>
                <a:spcPts val="0"/>
              </a:spcBef>
              <a:buSzPct val="90000"/>
              <a:buFont typeface="Wingdings" panose="05000000000000000000" pitchFamily="2" charset="2"/>
              <a:buNone/>
            </a:pPr>
            <a:r>
              <a:rPr lang="en-US" sz="1800" dirty="0" smtClean="0">
                <a:latin typeface="Tahoma" panose="020B0604030504040204" pitchFamily="34" charset="0"/>
                <a:ea typeface="黑体" panose="02010609060101010101" pitchFamily="49" charset="-122"/>
              </a:rPr>
              <a:t>	double </a:t>
            </a:r>
            <a:r>
              <a:rPr lang="en-US" sz="1800" dirty="0" err="1" smtClean="0">
                <a:latin typeface="Tahoma" panose="020B0604030504040204" pitchFamily="34" charset="0"/>
                <a:ea typeface="黑体" panose="02010609060101010101" pitchFamily="49" charset="-122"/>
              </a:rPr>
              <a:t>setScore</a:t>
            </a:r>
            <a:r>
              <a:rPr lang="en-US" sz="1800" dirty="0" smtClean="0">
                <a:latin typeface="Tahoma" panose="020B0604030504040204" pitchFamily="34" charset="0"/>
                <a:ea typeface="黑体" panose="02010609060101010101" pitchFamily="49" charset="-122"/>
              </a:rPr>
              <a:t>(double d1, double d2) {</a:t>
            </a:r>
            <a:endParaRPr lang="en-US" sz="1800" dirty="0" smtClean="0">
              <a:latin typeface="Tahoma" panose="020B0604030504040204" pitchFamily="34" charset="0"/>
              <a:ea typeface="黑体" panose="02010609060101010101" pitchFamily="49" charset="-122"/>
            </a:endParaRPr>
          </a:p>
          <a:p>
            <a:pPr marL="609600" indent="-609600">
              <a:lnSpc>
                <a:spcPct val="120000"/>
              </a:lnSpc>
              <a:spcBef>
                <a:spcPts val="0"/>
              </a:spcBef>
              <a:buSzPct val="90000"/>
              <a:buFont typeface="Wingdings" panose="05000000000000000000" pitchFamily="2" charset="2"/>
              <a:buNone/>
            </a:pPr>
            <a:r>
              <a:rPr lang="en-US" sz="1800" dirty="0" smtClean="0">
                <a:latin typeface="Tahoma" panose="020B0604030504040204" pitchFamily="34" charset="0"/>
                <a:ea typeface="黑体" panose="02010609060101010101" pitchFamily="49" charset="-122"/>
              </a:rPr>
              <a:t>		double d;</a:t>
            </a:r>
            <a:endParaRPr lang="en-US" sz="1800" dirty="0" smtClean="0">
              <a:latin typeface="Tahoma" panose="020B0604030504040204" pitchFamily="34" charset="0"/>
              <a:ea typeface="黑体" panose="02010609060101010101" pitchFamily="49" charset="-122"/>
            </a:endParaRPr>
          </a:p>
          <a:p>
            <a:pPr marL="609600" indent="-609600">
              <a:lnSpc>
                <a:spcPct val="120000"/>
              </a:lnSpc>
              <a:spcBef>
                <a:spcPts val="0"/>
              </a:spcBef>
              <a:buSzPct val="90000"/>
              <a:buFont typeface="Wingdings" panose="05000000000000000000" pitchFamily="2" charset="2"/>
              <a:buNone/>
            </a:pPr>
            <a:r>
              <a:rPr lang="en-US" sz="1800" dirty="0" smtClean="0">
                <a:latin typeface="Tahoma" panose="020B0604030504040204" pitchFamily="34" charset="0"/>
                <a:ea typeface="黑体" panose="02010609060101010101" pitchFamily="49" charset="-122"/>
              </a:rPr>
              <a:t>		score1 = d1;</a:t>
            </a:r>
            <a:endParaRPr lang="en-US" sz="1800" dirty="0" smtClean="0">
              <a:latin typeface="Tahoma" panose="020B0604030504040204" pitchFamily="34" charset="0"/>
              <a:ea typeface="黑体" panose="02010609060101010101" pitchFamily="49" charset="-122"/>
            </a:endParaRPr>
          </a:p>
          <a:p>
            <a:pPr marL="609600" indent="-609600">
              <a:lnSpc>
                <a:spcPct val="120000"/>
              </a:lnSpc>
              <a:spcBef>
                <a:spcPts val="0"/>
              </a:spcBef>
              <a:buSzPct val="90000"/>
              <a:buFont typeface="Wingdings" panose="05000000000000000000" pitchFamily="2" charset="2"/>
              <a:buNone/>
            </a:pPr>
            <a:r>
              <a:rPr lang="en-US" sz="1800" dirty="0" smtClean="0">
                <a:latin typeface="Tahoma" panose="020B0604030504040204" pitchFamily="34" charset="0"/>
                <a:ea typeface="黑体" panose="02010609060101010101" pitchFamily="49" charset="-122"/>
              </a:rPr>
              <a:t>		score2 = d2;</a:t>
            </a:r>
            <a:endParaRPr lang="en-US" sz="1800" dirty="0" smtClean="0">
              <a:latin typeface="Tahoma" panose="020B0604030504040204" pitchFamily="34" charset="0"/>
              <a:ea typeface="黑体" panose="02010609060101010101" pitchFamily="49" charset="-122"/>
            </a:endParaRPr>
          </a:p>
          <a:p>
            <a:pPr marL="609600" indent="-609600">
              <a:lnSpc>
                <a:spcPct val="120000"/>
              </a:lnSpc>
              <a:spcBef>
                <a:spcPts val="0"/>
              </a:spcBef>
              <a:buSzPct val="90000"/>
              <a:buFont typeface="Wingdings" panose="05000000000000000000" pitchFamily="2" charset="2"/>
              <a:buNone/>
            </a:pPr>
            <a:r>
              <a:rPr lang="en-US" sz="1800" dirty="0" smtClean="0">
                <a:latin typeface="Tahoma" panose="020B0604030504040204" pitchFamily="34" charset="0"/>
                <a:ea typeface="黑体" panose="02010609060101010101" pitchFamily="49" charset="-122"/>
              </a:rPr>
              <a:t> 		d = d1 +</a:t>
            </a:r>
            <a:r>
              <a:rPr lang="zh-CN" altLang="en-US" sz="1800" dirty="0" smtClean="0">
                <a:latin typeface="Tahoma" panose="020B0604030504040204" pitchFamily="34" charset="0"/>
              </a:rPr>
              <a:t> </a:t>
            </a:r>
            <a:r>
              <a:rPr lang="en-US" sz="1800" dirty="0" smtClean="0">
                <a:latin typeface="Tahoma" panose="020B0604030504040204" pitchFamily="34" charset="0"/>
                <a:ea typeface="黑体" panose="02010609060101010101" pitchFamily="49" charset="-122"/>
              </a:rPr>
              <a:t>d2;</a:t>
            </a:r>
            <a:endParaRPr lang="en-US" sz="1800" dirty="0" smtClean="0">
              <a:latin typeface="Tahoma" panose="020B0604030504040204" pitchFamily="34" charset="0"/>
              <a:ea typeface="黑体" panose="02010609060101010101" pitchFamily="49" charset="-122"/>
            </a:endParaRPr>
          </a:p>
          <a:p>
            <a:pPr marL="609600" indent="-609600">
              <a:lnSpc>
                <a:spcPct val="120000"/>
              </a:lnSpc>
              <a:spcBef>
                <a:spcPts val="0"/>
              </a:spcBef>
              <a:buSzPct val="90000"/>
              <a:buFont typeface="Wingdings" panose="05000000000000000000" pitchFamily="2" charset="2"/>
              <a:buNone/>
            </a:pPr>
            <a:r>
              <a:rPr lang="en-US" sz="1800" dirty="0" smtClean="0">
                <a:latin typeface="Tahoma" panose="020B0604030504040204" pitchFamily="34" charset="0"/>
                <a:ea typeface="黑体" panose="02010609060101010101" pitchFamily="49" charset="-122"/>
              </a:rPr>
              <a:t>		return d;	</a:t>
            </a:r>
            <a:endParaRPr lang="en-US" sz="1800" dirty="0" smtClean="0">
              <a:latin typeface="Tahoma" panose="020B0604030504040204" pitchFamily="34" charset="0"/>
              <a:ea typeface="黑体" panose="02010609060101010101" pitchFamily="49" charset="-122"/>
            </a:endParaRPr>
          </a:p>
          <a:p>
            <a:pPr marL="609600" indent="-609600">
              <a:lnSpc>
                <a:spcPct val="120000"/>
              </a:lnSpc>
              <a:spcBef>
                <a:spcPts val="0"/>
              </a:spcBef>
              <a:buSzPct val="90000"/>
              <a:buFont typeface="Wingdings" panose="05000000000000000000" pitchFamily="2" charset="2"/>
              <a:buNone/>
            </a:pPr>
            <a:r>
              <a:rPr lang="en-US" sz="1800" dirty="0" smtClean="0">
                <a:latin typeface="Tahoma" panose="020B0604030504040204" pitchFamily="34" charset="0"/>
                <a:ea typeface="黑体" panose="02010609060101010101" pitchFamily="49" charset="-122"/>
              </a:rPr>
              <a:t>	}</a:t>
            </a:r>
            <a:endParaRPr lang="en-US" sz="1800" dirty="0" smtClean="0">
              <a:latin typeface="Tahoma" panose="020B0604030504040204" pitchFamily="34" charset="0"/>
              <a:ea typeface="黑体" panose="02010609060101010101" pitchFamily="49" charset="-122"/>
            </a:endParaRPr>
          </a:p>
          <a:p>
            <a:pPr marL="609600" indent="-609600">
              <a:lnSpc>
                <a:spcPct val="120000"/>
              </a:lnSpc>
              <a:spcBef>
                <a:spcPts val="0"/>
              </a:spcBef>
              <a:buSzPct val="90000"/>
              <a:buFont typeface="Wingdings" panose="05000000000000000000" pitchFamily="2" charset="2"/>
              <a:buNone/>
            </a:pPr>
            <a:r>
              <a:rPr lang="en-US" sz="1800" dirty="0" smtClean="0">
                <a:latin typeface="Tahoma" panose="020B0604030504040204" pitchFamily="34" charset="0"/>
                <a:ea typeface="黑体" panose="02010609060101010101" pitchFamily="49" charset="-122"/>
              </a:rPr>
              <a:t>}</a:t>
            </a:r>
            <a:endParaRPr lang="en-US" sz="1800" dirty="0" smtClean="0">
              <a:latin typeface="Tahoma" panose="020B0604030504040204" pitchFamily="34" charset="0"/>
              <a:ea typeface="黑体" panose="02010609060101010101" pitchFamily="49" charset="-122"/>
            </a:endParaRP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6865"/>
          <p:cNvSpPr>
            <a:spLocks noGrp="1" noChangeArrowheads="1"/>
          </p:cNvSpPr>
          <p:nvPr>
            <p:ph type="title"/>
          </p:nvPr>
        </p:nvSpPr>
        <p:spPr/>
        <p:txBody>
          <a:bodyPr anchor="b"/>
          <a:lstStyle/>
          <a:p>
            <a:r>
              <a:rPr lang="zh-CN" altLang="en-US" smtClean="0"/>
              <a:t>包 </a:t>
            </a:r>
            <a:r>
              <a:rPr lang="en-US" smtClean="0">
                <a:ea typeface="黑体" panose="02010609060101010101" pitchFamily="49" charset="-122"/>
              </a:rPr>
              <a:t>(package)</a:t>
            </a:r>
            <a:endParaRPr lang="en-US" smtClean="0">
              <a:ea typeface="黑体" panose="02010609060101010101" pitchFamily="49" charset="-122"/>
            </a:endParaRPr>
          </a:p>
        </p:txBody>
      </p:sp>
      <p:sp>
        <p:nvSpPr>
          <p:cNvPr id="36867" name="矩形 36866"/>
          <p:cNvSpPr>
            <a:spLocks noChangeArrowheads="1"/>
          </p:cNvSpPr>
          <p:nvPr/>
        </p:nvSpPr>
        <p:spPr bwMode="auto">
          <a:xfrm>
            <a:off x="304800" y="0"/>
            <a:ext cx="8610600" cy="6858000"/>
          </a:xfrm>
          <a:prstGeom prst="rect">
            <a:avLst/>
          </a:prstGeom>
          <a:solidFill>
            <a:schemeClr val="bg2"/>
          </a:solidFill>
          <a:ln>
            <a:noFill/>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//Graphic.java file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public abstract class Graphic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//Circle.java file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public class Circle extends Graphic implements Draggable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//Rectangle.java file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public class Rectangle extends Graphic implements Draggable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//Draggable.java file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public interface Draggable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36868" name="矩形 36867"/>
          <p:cNvSpPr>
            <a:spLocks noChangeArrowheads="1"/>
          </p:cNvSpPr>
          <p:nvPr/>
        </p:nvSpPr>
        <p:spPr bwMode="auto">
          <a:xfrm>
            <a:off x="1371600" y="838200"/>
            <a:ext cx="7543800" cy="2438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Char char="n"/>
            </a:pPr>
            <a:r>
              <a:rPr lang="zh-CN" altLang="en-US" sz="2400">
                <a:solidFill>
                  <a:schemeClr val="bg1"/>
                </a:solidFill>
                <a:latin typeface="Tahoma" panose="020B0604030504040204" pitchFamily="34" charset="0"/>
                <a:ea typeface="华文中宋" panose="02010600040101010101" pitchFamily="2" charset="-122"/>
              </a:rPr>
              <a:t>容易地决定那些类和接口是相互关联的</a:t>
            </a:r>
            <a:endParaRPr lang="zh-CN" altLang="en-US" sz="24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Char char="n"/>
            </a:pPr>
            <a:r>
              <a:rPr lang="zh-CN" altLang="en-US" sz="2400">
                <a:solidFill>
                  <a:schemeClr val="bg1"/>
                </a:solidFill>
                <a:latin typeface="Tahoma" panose="020B0604030504040204" pitchFamily="34" charset="0"/>
                <a:ea typeface="华文中宋" panose="02010600040101010101" pitchFamily="2" charset="-122"/>
              </a:rPr>
              <a:t>知道从哪里找到提供图形功能的类和接口</a:t>
            </a:r>
            <a:endParaRPr lang="zh-CN" altLang="en-US" sz="24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Char char="n"/>
            </a:pPr>
            <a:r>
              <a:rPr lang="zh-CN" altLang="en-US" sz="2400">
                <a:solidFill>
                  <a:schemeClr val="bg1"/>
                </a:solidFill>
                <a:latin typeface="Tahoma" panose="020B0604030504040204" pitchFamily="34" charset="0"/>
                <a:ea typeface="华文中宋" panose="02010600040101010101" pitchFamily="2" charset="-122"/>
              </a:rPr>
              <a:t>由于包建立了一个新的名字空间，所以你定义的类不会同其他包中的类名有冲突</a:t>
            </a:r>
            <a:endParaRPr lang="zh-CN" altLang="en-US" sz="24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Char char="n"/>
            </a:pPr>
            <a:r>
              <a:rPr lang="zh-CN" altLang="en-US" sz="2400">
                <a:solidFill>
                  <a:schemeClr val="bg1"/>
                </a:solidFill>
                <a:latin typeface="Tahoma" panose="020B0604030504040204" pitchFamily="34" charset="0"/>
                <a:ea typeface="华文中宋" panose="02010600040101010101" pitchFamily="2" charset="-122"/>
              </a:rPr>
              <a:t>可以容许在同一个包中无访问限制，同时可对在本包外的访问进行限制</a:t>
            </a:r>
            <a:endParaRPr lang="zh-CN" altLang="en-US" sz="2400">
              <a:solidFill>
                <a:schemeClr val="bg1"/>
              </a:solidFill>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716F8388-79A1-466D-A1A5-771ADEAD6E28}"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barn(outHorizontal)">
                                      <p:cBhvr>
                                        <p:cTn id="7" dur="5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barn(outHorizontal)">
                                      <p:cBhvr>
                                        <p:cTn id="12"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P spid="368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7108" name="标题 2"/>
          <p:cNvSpPr>
            <a:spLocks noGrp="1" noChangeArrowheads="1"/>
          </p:cNvSpPr>
          <p:nvPr>
            <p:ph type="title"/>
            <p:custDataLst>
              <p:tags r:id="rId3"/>
            </p:custDataLst>
          </p:nvPr>
        </p:nvSpPr>
        <p:spPr/>
        <p:txBody>
          <a:bodyPr/>
          <a:lstStyle/>
          <a:p>
            <a:r>
              <a:rPr lang="zh-CN" altLang="en-US" smtClean="0"/>
              <a:t>类成员</a:t>
            </a:r>
            <a:r>
              <a:rPr lang="en-US" smtClean="0">
                <a:ea typeface="黑体" panose="02010609060101010101" pitchFamily="49" charset="-122"/>
              </a:rPr>
              <a:t>-</a:t>
            </a:r>
            <a:r>
              <a:rPr lang="zh-CN" altLang="en-US" smtClean="0"/>
              <a:t>变量和方法</a:t>
            </a:r>
            <a:endParaRPr lang="zh-CN" altLang="en-US" smtClean="0"/>
          </a:p>
        </p:txBody>
      </p:sp>
      <p:sp>
        <p:nvSpPr>
          <p:cNvPr id="5" name="内容占位符 4"/>
          <p:cNvSpPr>
            <a:spLocks noGrp="1"/>
          </p:cNvSpPr>
          <p:nvPr>
            <p:ph idx="1"/>
            <p:custDataLst>
              <p:tags r:id="rId4"/>
            </p:custDataLst>
          </p:nvPr>
        </p:nvSpPr>
        <p:spPr/>
        <p:txBody>
          <a:bodyPr>
            <a:normAutofit fontScale="97500"/>
          </a:bodyPr>
          <a:lstStyle/>
          <a:p>
            <a:pPr marL="342900" indent="-342900" fontAlgn="auto">
              <a:lnSpc>
                <a:spcPct val="150000"/>
              </a:lnSpc>
              <a:spcBef>
                <a:spcPts val="0"/>
              </a:spcBef>
              <a:buClr>
                <a:schemeClr val="hlink"/>
              </a:buClr>
              <a:buFont typeface="Wingdings" panose="05000000000000000000" pitchFamily="2" charset="2"/>
              <a:buChar char="l"/>
            </a:pPr>
            <a:r>
              <a:rPr lang="zh-CN" altLang="en-US" sz="2000" noProof="1" smtClean="0"/>
              <a:t>对象具有状态和行为</a:t>
            </a:r>
            <a:endParaRPr lang="zh-CN" altLang="en-US" sz="2000" noProof="1" smtClean="0"/>
          </a:p>
          <a:p>
            <a:pPr marL="342900" indent="-342900" fontAlgn="auto">
              <a:lnSpc>
                <a:spcPct val="150000"/>
              </a:lnSpc>
              <a:spcBef>
                <a:spcPts val="0"/>
              </a:spcBef>
              <a:buClr>
                <a:schemeClr val="hlink"/>
              </a:buClr>
              <a:buFont typeface="Wingdings" panose="05000000000000000000" pitchFamily="2" charset="2"/>
              <a:buChar char="l"/>
            </a:pPr>
            <a:r>
              <a:rPr lang="zh-CN" altLang="en-US" sz="2000" noProof="1" smtClean="0"/>
              <a:t>成员变量定义</a:t>
            </a:r>
            <a:endParaRPr lang="zh-CN" altLang="en-US" sz="2000" noProof="1" smtClean="0"/>
          </a:p>
          <a:p>
            <a:pPr marL="609600" indent="-255905" fontAlgn="auto">
              <a:lnSpc>
                <a:spcPct val="150000"/>
              </a:lnSpc>
              <a:spcBef>
                <a:spcPts val="0"/>
              </a:spcBef>
              <a:buSzPct val="90000"/>
              <a:buFont typeface="Wingdings" panose="05000000000000000000" pitchFamily="2" charset="2"/>
              <a:buNone/>
            </a:pPr>
            <a:r>
              <a:rPr lang="en-US" altLang="x-none" sz="1800" noProof="1" smtClean="0"/>
              <a:t>[</a:t>
            </a:r>
            <a:r>
              <a:rPr lang="zh-CN" altLang="en-US" sz="1800" noProof="1" smtClean="0"/>
              <a:t>访问权限修饰符</a:t>
            </a:r>
            <a:r>
              <a:rPr lang="en-US" altLang="x-none" sz="1800" noProof="1" smtClean="0"/>
              <a:t>] </a:t>
            </a:r>
            <a:r>
              <a:rPr lang="zh-CN" altLang="en-US" sz="1800" noProof="1" smtClean="0"/>
              <a:t>类型 变量名</a:t>
            </a:r>
            <a:r>
              <a:rPr lang="en-US" altLang="x-none" sz="1800" noProof="1" smtClean="0"/>
              <a:t>;</a:t>
            </a:r>
            <a:endParaRPr lang="en-US" altLang="x-none" sz="1800" noProof="1" smtClean="0"/>
          </a:p>
          <a:p>
            <a:pPr marL="609600" indent="-255905" fontAlgn="auto">
              <a:lnSpc>
                <a:spcPct val="150000"/>
              </a:lnSpc>
              <a:spcBef>
                <a:spcPts val="0"/>
              </a:spcBef>
              <a:buSzPct val="90000"/>
              <a:buFont typeface="Wingdings" panose="05000000000000000000" pitchFamily="2" charset="2"/>
              <a:buNone/>
            </a:pPr>
            <a:r>
              <a:rPr lang="en-US" altLang="x-none" sz="1800" noProof="1" smtClean="0"/>
              <a:t>[</a:t>
            </a:r>
            <a:r>
              <a:rPr lang="zh-CN" altLang="en-US" sz="1800" noProof="1" smtClean="0"/>
              <a:t>访问权限修饰符</a:t>
            </a:r>
            <a:r>
              <a:rPr lang="en-US" altLang="x-none" sz="1800" noProof="1" smtClean="0"/>
              <a:t>] </a:t>
            </a:r>
            <a:r>
              <a:rPr lang="zh-CN" altLang="en-US" sz="1800" noProof="1" smtClean="0"/>
              <a:t>类型 变量名 </a:t>
            </a:r>
            <a:r>
              <a:rPr lang="en-US" altLang="x-none" sz="1800" noProof="1" smtClean="0"/>
              <a:t>[=</a:t>
            </a:r>
            <a:r>
              <a:rPr lang="zh-CN" altLang="en-US" sz="1800" noProof="1" smtClean="0"/>
              <a:t>初值</a:t>
            </a:r>
            <a:r>
              <a:rPr lang="en-US" altLang="x-none" sz="1800" noProof="1" smtClean="0"/>
              <a:t>];</a:t>
            </a:r>
            <a:endParaRPr lang="en-US" altLang="x-none" sz="1800" noProof="1" smtClean="0"/>
          </a:p>
          <a:p>
            <a:pPr marL="609600" indent="-255905" fontAlgn="auto">
              <a:lnSpc>
                <a:spcPct val="150000"/>
              </a:lnSpc>
              <a:spcBef>
                <a:spcPts val="0"/>
              </a:spcBef>
              <a:buSzPct val="90000"/>
              <a:buFont typeface="Wingdings" panose="05000000000000000000" pitchFamily="2" charset="2"/>
              <a:buNone/>
            </a:pPr>
            <a:r>
              <a:rPr lang="en-US" altLang="x-none" sz="1800" noProof="1" smtClean="0"/>
              <a:t>[</a:t>
            </a:r>
            <a:r>
              <a:rPr lang="zh-CN" altLang="en-US" sz="1800" noProof="1" smtClean="0"/>
              <a:t>访问权限修饰符</a:t>
            </a:r>
            <a:r>
              <a:rPr lang="en-US" altLang="x-none" sz="1800" noProof="1" smtClean="0"/>
              <a:t>] </a:t>
            </a:r>
            <a:r>
              <a:rPr lang="zh-CN" altLang="en-US" sz="1800" noProof="1" smtClean="0"/>
              <a:t>类型 变量名 </a:t>
            </a:r>
            <a:r>
              <a:rPr lang="en-US" altLang="x-none" sz="1800" noProof="1" smtClean="0"/>
              <a:t>[=</a:t>
            </a:r>
            <a:r>
              <a:rPr lang="zh-CN" altLang="en-US" sz="1800" noProof="1" smtClean="0"/>
              <a:t>初值</a:t>
            </a:r>
            <a:r>
              <a:rPr lang="en-US" altLang="x-none" sz="1800" noProof="1" smtClean="0"/>
              <a:t>] [,</a:t>
            </a:r>
            <a:r>
              <a:rPr lang="zh-CN" altLang="en-US" sz="1800" noProof="1" smtClean="0"/>
              <a:t>变量名 </a:t>
            </a:r>
            <a:r>
              <a:rPr lang="en-US" altLang="x-none" sz="1800" noProof="1" smtClean="0"/>
              <a:t>[=</a:t>
            </a:r>
            <a:r>
              <a:rPr lang="zh-CN" altLang="en-US" sz="1800" noProof="1" smtClean="0"/>
              <a:t>初值</a:t>
            </a:r>
            <a:r>
              <a:rPr lang="en-US" altLang="x-none" sz="1800" noProof="1" smtClean="0"/>
              <a:t>]…];</a:t>
            </a:r>
            <a:endParaRPr lang="en-US" altLang="x-none" sz="1800" noProof="1" smtClean="0"/>
          </a:p>
          <a:p>
            <a:pPr marL="342900" indent="-342900" fontAlgn="auto">
              <a:lnSpc>
                <a:spcPct val="150000"/>
              </a:lnSpc>
              <a:spcBef>
                <a:spcPts val="0"/>
              </a:spcBef>
              <a:buClr>
                <a:schemeClr val="hlink"/>
              </a:buClr>
              <a:buFont typeface="Wingdings" panose="05000000000000000000" pitchFamily="2" charset="2"/>
              <a:buChar char="l"/>
            </a:pPr>
            <a:r>
              <a:rPr lang="zh-CN" altLang="en-US" sz="2000" noProof="1" smtClean="0"/>
              <a:t>成员方法定义</a:t>
            </a:r>
            <a:endParaRPr lang="zh-CN" altLang="en-US" sz="2000" noProof="1" smtClean="0"/>
          </a:p>
          <a:p>
            <a:pPr marL="609600" indent="-255905" fontAlgn="auto">
              <a:lnSpc>
                <a:spcPct val="150000"/>
              </a:lnSpc>
              <a:spcBef>
                <a:spcPts val="0"/>
              </a:spcBef>
              <a:buSzPct val="90000"/>
              <a:buFont typeface="Wingdings" panose="05000000000000000000" pitchFamily="2" charset="2"/>
              <a:buNone/>
            </a:pPr>
            <a:r>
              <a:rPr lang="en-US" altLang="x-none" sz="1800" noProof="1" smtClean="0"/>
              <a:t>[</a:t>
            </a:r>
            <a:r>
              <a:rPr lang="zh-CN" altLang="en-US" sz="1800" noProof="1" smtClean="0"/>
              <a:t>访问权限修饰符</a:t>
            </a:r>
            <a:r>
              <a:rPr lang="en-US" altLang="x-none" sz="1800" noProof="1" smtClean="0"/>
              <a:t>] </a:t>
            </a:r>
            <a:r>
              <a:rPr lang="zh-CN" altLang="en-US" sz="1800" noProof="1" smtClean="0"/>
              <a:t>方法返回类型 方法名 </a:t>
            </a:r>
            <a:r>
              <a:rPr lang="en-US" altLang="x-none" sz="1800" noProof="1" smtClean="0"/>
              <a:t>() [throws </a:t>
            </a:r>
            <a:r>
              <a:rPr lang="zh-CN" altLang="en-US" sz="1800" noProof="1" smtClean="0"/>
              <a:t>异常名</a:t>
            </a:r>
            <a:r>
              <a:rPr lang="en-US" altLang="x-none" sz="1800" noProof="1" smtClean="0"/>
              <a:t>] {</a:t>
            </a:r>
            <a:endParaRPr lang="en-US" altLang="x-none" sz="1800" noProof="1" smtClean="0"/>
          </a:p>
          <a:p>
            <a:pPr marL="609600" indent="-255905" fontAlgn="auto">
              <a:lnSpc>
                <a:spcPct val="150000"/>
              </a:lnSpc>
              <a:spcBef>
                <a:spcPts val="0"/>
              </a:spcBef>
              <a:buSzPct val="90000"/>
              <a:buFont typeface="Wingdings" panose="05000000000000000000" pitchFamily="2" charset="2"/>
              <a:buNone/>
            </a:pPr>
            <a:r>
              <a:rPr lang="en-US" altLang="x-none" sz="1800" noProof="1" smtClean="0"/>
              <a:t>	</a:t>
            </a:r>
            <a:r>
              <a:rPr lang="zh-CN" altLang="en-US" sz="1800" noProof="1" smtClean="0"/>
              <a:t>方法体</a:t>
            </a:r>
            <a:r>
              <a:rPr lang="en-US" altLang="x-none" sz="1800" noProof="1" smtClean="0"/>
              <a:t>;</a:t>
            </a:r>
            <a:endParaRPr lang="en-US" altLang="x-none" sz="1800" noProof="1" smtClean="0"/>
          </a:p>
          <a:p>
            <a:pPr marL="609600" indent="-255905" fontAlgn="auto">
              <a:lnSpc>
                <a:spcPct val="150000"/>
              </a:lnSpc>
              <a:spcBef>
                <a:spcPts val="0"/>
              </a:spcBef>
              <a:buSzPct val="90000"/>
              <a:buFont typeface="Wingdings" panose="05000000000000000000" pitchFamily="2" charset="2"/>
              <a:buNone/>
            </a:pPr>
            <a:r>
              <a:rPr lang="en-US" altLang="x-none" sz="1800" noProof="1" smtClean="0"/>
              <a:t>}</a:t>
            </a:r>
            <a:endParaRPr lang="en-US" altLang="x-none" sz="1800" noProof="1" smtClean="0"/>
          </a:p>
          <a:p>
            <a:pPr marL="342900" indent="-342900" fontAlgn="auto">
              <a:lnSpc>
                <a:spcPct val="150000"/>
              </a:lnSpc>
              <a:spcBef>
                <a:spcPts val="0"/>
              </a:spcBef>
              <a:buClr>
                <a:schemeClr val="hlink"/>
              </a:buClr>
              <a:buFont typeface="Wingdings" panose="05000000000000000000" pitchFamily="2" charset="2"/>
              <a:buChar char="l"/>
            </a:pPr>
            <a:r>
              <a:rPr lang="zh-CN" altLang="en-US" sz="2000" noProof="1" smtClean="0"/>
              <a:t>类型</a:t>
            </a:r>
            <a:r>
              <a:rPr lang="en-US" altLang="x-none" sz="2000" noProof="1" smtClean="0"/>
              <a:t>:</a:t>
            </a:r>
            <a:r>
              <a:rPr lang="zh-CN" altLang="en-US" sz="2000" noProof="1" smtClean="0"/>
              <a:t>基本类型，复合类型</a:t>
            </a:r>
            <a:r>
              <a:rPr lang="en-US" altLang="x-none" sz="2000" noProof="1" smtClean="0"/>
              <a:t>(</a:t>
            </a:r>
            <a:r>
              <a:rPr lang="zh-CN" altLang="en-US" sz="2000" noProof="1" smtClean="0"/>
              <a:t>数组、类和接口</a:t>
            </a:r>
            <a:r>
              <a:rPr lang="en-US" altLang="x-none" sz="2000" noProof="1" smtClean="0"/>
              <a:t>)</a:t>
            </a:r>
            <a:endParaRPr lang="en-US" altLang="x-none" sz="2000" noProof="1" smtClean="0"/>
          </a:p>
        </p:txBody>
      </p:sp>
      <p:sp>
        <p:nvSpPr>
          <p:cNvPr id="4" name="灯片编号占位符 3"/>
          <p:cNvSpPr>
            <a:spLocks noGrp="1"/>
          </p:cNvSpPr>
          <p:nvPr>
            <p:ph type="sldNum" sz="quarter" idx="12"/>
          </p:nvPr>
        </p:nvSpPr>
        <p:spPr/>
        <p:txBody>
          <a:bodyPr/>
          <a:lstStyle/>
          <a:p>
            <a:fld id="{55AEA183-AE7B-463F-89C1-CFFB4CFE586B}"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2292" name="标题 2"/>
          <p:cNvSpPr>
            <a:spLocks noGrp="1" noChangeArrowheads="1"/>
          </p:cNvSpPr>
          <p:nvPr>
            <p:ph type="title"/>
            <p:custDataLst>
              <p:tags r:id="rId3"/>
            </p:custDataLst>
          </p:nvPr>
        </p:nvSpPr>
        <p:spPr/>
        <p:txBody>
          <a:bodyPr/>
          <a:lstStyle/>
          <a:p>
            <a:r>
              <a:rPr lang="zh-CN" altLang="en-US" smtClean="0"/>
              <a:t>回顾</a:t>
            </a:r>
            <a:r>
              <a:rPr lang="en-US" smtClean="0">
                <a:ea typeface="黑体" panose="02010609060101010101" pitchFamily="49" charset="-122"/>
              </a:rPr>
              <a:t>2-2</a:t>
            </a:r>
            <a:endParaRPr lang="en-US" smtClean="0">
              <a:ea typeface="黑体" panose="02010609060101010101" pitchFamily="49" charset="-122"/>
            </a:endParaRPr>
          </a:p>
        </p:txBody>
      </p:sp>
      <p:sp>
        <p:nvSpPr>
          <p:cNvPr id="5" name="内容占位符 4"/>
          <p:cNvSpPr>
            <a:spLocks noGrp="1"/>
          </p:cNvSpPr>
          <p:nvPr>
            <p:ph idx="1"/>
            <p:custDataLst>
              <p:tags r:id="rId4"/>
            </p:custDataLst>
          </p:nvPr>
        </p:nvSpPr>
        <p:spPr/>
        <p:txBody>
          <a:bodyPr>
            <a:normAutofit fontScale="67500" lnSpcReduction="20000"/>
          </a:bodyPr>
          <a:lstStyle/>
          <a:p>
            <a:pPr marL="342900" indent="-342900">
              <a:lnSpc>
                <a:spcPct val="150000"/>
              </a:lnSpc>
              <a:spcBef>
                <a:spcPct val="50000"/>
              </a:spcBef>
              <a:buClr>
                <a:schemeClr val="hlink"/>
              </a:buClr>
              <a:buFont typeface="Wingdings" panose="05000000000000000000" pitchFamily="2" charset="2"/>
              <a:buChar char="l"/>
            </a:pPr>
            <a:r>
              <a:rPr lang="en-US" altLang="x-none" sz="3000" noProof="1"/>
              <a:t>Java </a:t>
            </a:r>
            <a:r>
              <a:rPr lang="zh-CN" altLang="en-US" sz="3000" noProof="1"/>
              <a:t>支持下列控制结构： </a:t>
            </a:r>
            <a:endParaRPr lang="zh-CN" altLang="en-US" sz="3000" noProof="1"/>
          </a:p>
          <a:p>
            <a:pPr lvl="1" fontAlgn="auto">
              <a:lnSpc>
                <a:spcPct val="150000"/>
              </a:lnSpc>
              <a:buClr>
                <a:schemeClr val="tx1"/>
              </a:buClr>
              <a:buFont typeface="Arial" panose="020B0604020202020204" pitchFamily="34" charset="0"/>
              <a:buChar char="–"/>
            </a:pPr>
            <a:r>
              <a:rPr lang="zh-CN" altLang="en-US" noProof="1" smtClean="0"/>
              <a:t>选择（ </a:t>
            </a:r>
            <a:r>
              <a:rPr lang="en-US" altLang="x-none" noProof="1" smtClean="0"/>
              <a:t>if-else</a:t>
            </a:r>
            <a:r>
              <a:rPr lang="zh-CN" altLang="en-US" noProof="1" smtClean="0"/>
              <a:t>、</a:t>
            </a:r>
            <a:r>
              <a:rPr lang="en-US" altLang="x-none" noProof="1" smtClean="0"/>
              <a:t>switch</a:t>
            </a:r>
            <a:r>
              <a:rPr lang="zh-CN" altLang="en-US" noProof="1" smtClean="0"/>
              <a:t>）</a:t>
            </a:r>
            <a:endParaRPr lang="zh-CN" altLang="en-US" noProof="1" smtClean="0"/>
          </a:p>
          <a:p>
            <a:pPr lvl="1" fontAlgn="auto">
              <a:lnSpc>
                <a:spcPct val="150000"/>
              </a:lnSpc>
              <a:buClr>
                <a:schemeClr val="tx1"/>
              </a:buClr>
              <a:buFont typeface="Arial" panose="020B0604020202020204" pitchFamily="34" charset="0"/>
              <a:buChar char="–"/>
            </a:pPr>
            <a:r>
              <a:rPr lang="zh-CN" altLang="en-US" noProof="1" smtClean="0"/>
              <a:t>循环（</a:t>
            </a:r>
            <a:r>
              <a:rPr lang="en-US" altLang="x-none" noProof="1" smtClean="0"/>
              <a:t>while</a:t>
            </a:r>
            <a:r>
              <a:rPr lang="zh-CN" altLang="en-US" noProof="1" smtClean="0"/>
              <a:t>、</a:t>
            </a:r>
            <a:r>
              <a:rPr lang="en-US" altLang="x-none" noProof="1" smtClean="0"/>
              <a:t>do-while</a:t>
            </a:r>
            <a:r>
              <a:rPr lang="zh-CN" altLang="en-US" noProof="1" smtClean="0"/>
              <a:t>、</a:t>
            </a:r>
            <a:r>
              <a:rPr lang="en-US" altLang="x-none" noProof="1" smtClean="0"/>
              <a:t>for</a:t>
            </a:r>
            <a:r>
              <a:rPr lang="zh-CN" altLang="en-US" noProof="1" smtClean="0"/>
              <a:t>）</a:t>
            </a:r>
            <a:endParaRPr lang="zh-CN" altLang="en-US" noProof="1" smtClean="0"/>
          </a:p>
          <a:p>
            <a:pPr lvl="1" fontAlgn="auto">
              <a:lnSpc>
                <a:spcPct val="150000"/>
              </a:lnSpc>
              <a:buClr>
                <a:schemeClr val="tx1"/>
              </a:buClr>
              <a:buFont typeface="Arial" panose="020B0604020202020204" pitchFamily="34" charset="0"/>
              <a:buChar char="–"/>
            </a:pPr>
            <a:r>
              <a:rPr lang="zh-CN" altLang="en-US" noProof="1" smtClean="0"/>
              <a:t>跳转（</a:t>
            </a:r>
            <a:r>
              <a:rPr lang="en-US" altLang="x-none" noProof="1" smtClean="0"/>
              <a:t>break</a:t>
            </a:r>
            <a:r>
              <a:rPr lang="zh-CN" altLang="en-US" noProof="1" smtClean="0"/>
              <a:t>、</a:t>
            </a:r>
            <a:r>
              <a:rPr lang="en-US" altLang="x-none" noProof="1" smtClean="0"/>
              <a:t>continue</a:t>
            </a:r>
            <a:r>
              <a:rPr lang="zh-CN" altLang="en-US" noProof="1" smtClean="0"/>
              <a:t>）</a:t>
            </a:r>
            <a:endParaRPr lang="zh-CN" altLang="en-US" noProof="1" smtClean="0"/>
          </a:p>
          <a:p>
            <a:pPr marL="342900" indent="-342900">
              <a:lnSpc>
                <a:spcPct val="150000"/>
              </a:lnSpc>
              <a:spcBef>
                <a:spcPct val="50000"/>
              </a:spcBef>
              <a:buClr>
                <a:schemeClr val="hlink"/>
              </a:buClr>
              <a:buFont typeface="Wingdings" panose="05000000000000000000" pitchFamily="2" charset="2"/>
              <a:buChar char="l"/>
            </a:pPr>
            <a:r>
              <a:rPr lang="en-US" altLang="x-none" sz="3000" noProof="1"/>
              <a:t>break </a:t>
            </a:r>
            <a:r>
              <a:rPr lang="zh-CN" altLang="en-US" sz="3000" noProof="1"/>
              <a:t>语句在循环中用于立即从当前循环终止控制或者终止所标识的循环</a:t>
            </a:r>
            <a:endParaRPr lang="zh-CN" altLang="en-US" sz="3000" noProof="1"/>
          </a:p>
          <a:p>
            <a:pPr marL="342900" indent="-342900">
              <a:lnSpc>
                <a:spcPct val="150000"/>
              </a:lnSpc>
              <a:spcBef>
                <a:spcPct val="50000"/>
              </a:spcBef>
              <a:buClr>
                <a:schemeClr val="hlink"/>
              </a:buClr>
              <a:buFont typeface="Wingdings" panose="05000000000000000000" pitchFamily="2" charset="2"/>
              <a:buChar char="l"/>
            </a:pPr>
            <a:r>
              <a:rPr lang="en-US" altLang="x-none" sz="3000" noProof="1"/>
              <a:t>continue </a:t>
            </a:r>
            <a:r>
              <a:rPr lang="zh-CN" altLang="en-US" sz="3000" noProof="1"/>
              <a:t>语句则是从其调用处跳至循环的开始处或者跳至所标识的循环开始处</a:t>
            </a:r>
            <a:endParaRPr lang="zh-CN" altLang="en-US" sz="3000" noProof="1"/>
          </a:p>
          <a:p>
            <a:pPr marL="342900" indent="-342900">
              <a:lnSpc>
                <a:spcPct val="150000"/>
              </a:lnSpc>
              <a:spcBef>
                <a:spcPct val="50000"/>
              </a:spcBef>
              <a:buClr>
                <a:schemeClr val="hlink"/>
              </a:buClr>
              <a:buFont typeface="Wingdings" panose="05000000000000000000" pitchFamily="2" charset="2"/>
              <a:buChar char="l"/>
            </a:pPr>
            <a:r>
              <a:rPr lang="zh-CN" altLang="en-US" sz="3000" noProof="1"/>
              <a:t>数组可用来将同一类型的数据存储在连续的内存位置</a:t>
            </a:r>
            <a:endParaRPr lang="zh-CN" altLang="en-US" sz="3000" noProof="1"/>
          </a:p>
        </p:txBody>
      </p:sp>
      <p:sp>
        <p:nvSpPr>
          <p:cNvPr id="4" name="灯片编号占位符 3"/>
          <p:cNvSpPr>
            <a:spLocks noGrp="1"/>
          </p:cNvSpPr>
          <p:nvPr>
            <p:ph type="sldNum" sz="quarter" idx="12"/>
          </p:nvPr>
        </p:nvSpPr>
        <p:spPr/>
        <p:txBody>
          <a:bodyPr/>
          <a:lstStyle/>
          <a:p>
            <a:fld id="{4F5A838D-D74F-41C8-802E-2E5121B9F584}"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8132" name="标题 2"/>
          <p:cNvSpPr>
            <a:spLocks noGrp="1" noChangeArrowheads="1"/>
          </p:cNvSpPr>
          <p:nvPr>
            <p:ph type="title"/>
            <p:custDataLst>
              <p:tags r:id="rId3"/>
            </p:custDataLst>
          </p:nvPr>
        </p:nvSpPr>
        <p:spPr/>
        <p:txBody>
          <a:bodyPr/>
          <a:lstStyle/>
          <a:p>
            <a:r>
              <a:rPr lang="zh-CN" altLang="en-US" smtClean="0"/>
              <a:t>类成员变量的访问</a:t>
            </a:r>
            <a:endParaRPr lang="zh-CN" altLang="en-US" smtClean="0"/>
          </a:p>
        </p:txBody>
      </p:sp>
      <p:sp>
        <p:nvSpPr>
          <p:cNvPr id="48133" name="内容占位符 4"/>
          <p:cNvSpPr>
            <a:spLocks noGrp="1" noChangeArrowheads="1"/>
          </p:cNvSpPr>
          <p:nvPr>
            <p:ph idx="1"/>
            <p:custDataLst>
              <p:tags r:id="rId4"/>
            </p:custDataLst>
          </p:nvPr>
        </p:nvSpPr>
        <p:spPr/>
        <p:txBody>
          <a:bodyPr>
            <a:normAutofit fontScale="92500" lnSpcReduction="10000"/>
          </a:bodyPr>
          <a:lstStyle/>
          <a:p>
            <a:pPr marL="342900" indent="-342900">
              <a:lnSpc>
                <a:spcPct val="130000"/>
              </a:lnSpc>
              <a:buClr>
                <a:schemeClr val="hlink"/>
              </a:buClr>
              <a:buFont typeface="Wingdings" panose="05000000000000000000" pitchFamily="2" charset="2"/>
              <a:buChar char="l"/>
            </a:pPr>
            <a:r>
              <a:rPr lang="zh-CN" altLang="en-US" smtClean="0"/>
              <a:t>访问控制修饰符</a:t>
            </a:r>
            <a:endParaRPr lang="zh-CN" altLang="en-US" smtClean="0"/>
          </a:p>
          <a:p>
            <a:pPr marL="742950" lvl="1" indent="-285750">
              <a:lnSpc>
                <a:spcPct val="130000"/>
              </a:lnSpc>
              <a:buFont typeface="Wingdings" panose="05000000000000000000" pitchFamily="2" charset="2"/>
              <a:buChar char="l"/>
            </a:pPr>
            <a:r>
              <a:rPr lang="zh-CN" altLang="en-US" smtClean="0"/>
              <a:t>公共访问控制符－</a:t>
            </a:r>
            <a:r>
              <a:rPr lang="en-US" smtClean="0">
                <a:ea typeface="黑体" panose="02010609060101010101" pitchFamily="49" charset="-122"/>
              </a:rPr>
              <a:t>public </a:t>
            </a:r>
            <a:endParaRPr lang="en-US" smtClean="0">
              <a:ea typeface="黑体" panose="02010609060101010101" pitchFamily="49" charset="-122"/>
            </a:endParaRPr>
          </a:p>
          <a:p>
            <a:pPr lvl="2">
              <a:lnSpc>
                <a:spcPct val="130000"/>
              </a:lnSpc>
              <a:buClr>
                <a:schemeClr val="bg2"/>
              </a:buClr>
              <a:buFont typeface="Wingdings" panose="05000000000000000000" pitchFamily="2" charset="2"/>
              <a:buChar char="l"/>
            </a:pPr>
            <a:r>
              <a:rPr lang="zh-CN" altLang="en-US" smtClean="0"/>
              <a:t>被所有类访问</a:t>
            </a:r>
            <a:endParaRPr lang="zh-CN" altLang="en-US" smtClean="0"/>
          </a:p>
          <a:p>
            <a:pPr marL="742950" lvl="1" indent="-285750">
              <a:lnSpc>
                <a:spcPct val="130000"/>
              </a:lnSpc>
              <a:buFont typeface="Wingdings" panose="05000000000000000000" pitchFamily="2" charset="2"/>
              <a:buChar char="l"/>
            </a:pPr>
            <a:r>
              <a:rPr lang="zh-CN" altLang="en-US" smtClean="0"/>
              <a:t>默认访问控制符</a:t>
            </a:r>
            <a:endParaRPr lang="zh-CN" altLang="en-US" smtClean="0"/>
          </a:p>
          <a:p>
            <a:pPr lvl="2">
              <a:lnSpc>
                <a:spcPct val="130000"/>
              </a:lnSpc>
              <a:buClr>
                <a:schemeClr val="bg2"/>
              </a:buClr>
              <a:buFont typeface="Wingdings" panose="05000000000000000000" pitchFamily="2" charset="2"/>
              <a:buChar char="l"/>
            </a:pPr>
            <a:r>
              <a:rPr lang="zh-CN" altLang="en-US" smtClean="0"/>
              <a:t>被同一包中其他类访问</a:t>
            </a:r>
            <a:endParaRPr lang="zh-CN" altLang="en-US" smtClean="0"/>
          </a:p>
          <a:p>
            <a:pPr marL="742950" lvl="1" indent="-285750">
              <a:lnSpc>
                <a:spcPct val="130000"/>
              </a:lnSpc>
              <a:buFont typeface="Wingdings" panose="05000000000000000000" pitchFamily="2" charset="2"/>
              <a:buChar char="l"/>
            </a:pPr>
            <a:r>
              <a:rPr lang="zh-CN" altLang="en-US" smtClean="0"/>
              <a:t>私有访问控制符－ </a:t>
            </a:r>
            <a:r>
              <a:rPr lang="en-US" smtClean="0">
                <a:ea typeface="黑体" panose="02010609060101010101" pitchFamily="49" charset="-122"/>
              </a:rPr>
              <a:t>private</a:t>
            </a:r>
            <a:endParaRPr lang="en-US" smtClean="0">
              <a:ea typeface="黑体" panose="02010609060101010101" pitchFamily="49" charset="-122"/>
            </a:endParaRPr>
          </a:p>
          <a:p>
            <a:pPr lvl="2">
              <a:lnSpc>
                <a:spcPct val="130000"/>
              </a:lnSpc>
              <a:buClr>
                <a:schemeClr val="bg2"/>
              </a:buClr>
              <a:buFont typeface="Wingdings" panose="05000000000000000000" pitchFamily="2" charset="2"/>
              <a:buChar char="l"/>
            </a:pPr>
            <a:r>
              <a:rPr lang="zh-CN" altLang="en-US" smtClean="0"/>
              <a:t>被该类自身访问</a:t>
            </a:r>
            <a:endParaRPr lang="zh-CN" altLang="en-US" smtClean="0"/>
          </a:p>
          <a:p>
            <a:pPr marL="742950" lvl="1" indent="-285750">
              <a:lnSpc>
                <a:spcPct val="130000"/>
              </a:lnSpc>
              <a:buFont typeface="Wingdings" panose="05000000000000000000" pitchFamily="2" charset="2"/>
              <a:buChar char="l"/>
            </a:pPr>
            <a:r>
              <a:rPr lang="zh-CN" altLang="en-US" smtClean="0"/>
              <a:t>保护访问控制符－ </a:t>
            </a:r>
            <a:r>
              <a:rPr lang="en-US" smtClean="0">
                <a:ea typeface="黑体" panose="02010609060101010101" pitchFamily="49" charset="-122"/>
              </a:rPr>
              <a:t>protected</a:t>
            </a:r>
            <a:endParaRPr lang="en-US" smtClean="0">
              <a:ea typeface="黑体" panose="02010609060101010101" pitchFamily="49" charset="-122"/>
            </a:endParaRPr>
          </a:p>
          <a:p>
            <a:pPr lvl="2">
              <a:lnSpc>
                <a:spcPct val="130000"/>
              </a:lnSpc>
              <a:buClr>
                <a:schemeClr val="bg2"/>
              </a:buClr>
              <a:buFont typeface="Wingdings" panose="05000000000000000000" pitchFamily="2" charset="2"/>
              <a:buChar char="l"/>
            </a:pPr>
            <a:r>
              <a:rPr lang="zh-CN" altLang="en-US" smtClean="0"/>
              <a:t>该类自身、同一个包中的其他类、其他包中的子类访问</a:t>
            </a:r>
            <a:endParaRPr lang="zh-CN" altLang="en-US" smtClean="0"/>
          </a:p>
          <a:p>
            <a:pPr marL="742950" lvl="1" indent="-285750">
              <a:lnSpc>
                <a:spcPct val="130000"/>
              </a:lnSpc>
              <a:buFont typeface="Wingdings" panose="05000000000000000000" pitchFamily="2" charset="2"/>
              <a:buChar char="l"/>
            </a:pPr>
            <a:endParaRPr lang="zh-CN" altLang="en-US" smtClean="0"/>
          </a:p>
        </p:txBody>
      </p:sp>
      <p:sp>
        <p:nvSpPr>
          <p:cNvPr id="4" name="灯片编号占位符 3"/>
          <p:cNvSpPr>
            <a:spLocks noGrp="1"/>
          </p:cNvSpPr>
          <p:nvPr>
            <p:ph type="sldNum" sz="quarter" idx="12"/>
          </p:nvPr>
        </p:nvSpPr>
        <p:spPr/>
        <p:txBody>
          <a:bodyPr/>
          <a:lstStyle/>
          <a:p>
            <a:fld id="{D3903BEC-F301-4205-9ECD-28BD391DEEE1}"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9156" name="标题 2"/>
          <p:cNvSpPr>
            <a:spLocks noGrp="1" noChangeArrowheads="1"/>
          </p:cNvSpPr>
          <p:nvPr>
            <p:ph type="title"/>
            <p:custDataLst>
              <p:tags r:id="rId3"/>
            </p:custDataLst>
          </p:nvPr>
        </p:nvSpPr>
        <p:spPr/>
        <p:txBody>
          <a:bodyPr/>
          <a:lstStyle/>
          <a:p>
            <a:r>
              <a:rPr lang="zh-CN" altLang="en-US" smtClean="0"/>
              <a:t>类成员变量的访问</a:t>
            </a:r>
            <a:endParaRPr lang="zh-CN" altLang="en-US" smtClean="0"/>
          </a:p>
        </p:txBody>
      </p:sp>
      <p:sp>
        <p:nvSpPr>
          <p:cNvPr id="49157" name="内容占位符 4"/>
          <p:cNvSpPr>
            <a:spLocks noGrp="1" noChangeArrowheads="1"/>
          </p:cNvSpPr>
          <p:nvPr>
            <p:ph idx="1"/>
            <p:custDataLst>
              <p:tags r:id="rId4"/>
            </p:custDataLst>
          </p:nvPr>
        </p:nvSpPr>
        <p:spPr/>
        <p:txBody>
          <a:bodyPr/>
          <a:lstStyle/>
          <a:p>
            <a:pPr marL="342900" indent="-342900">
              <a:lnSpc>
                <a:spcPct val="150000"/>
              </a:lnSpc>
              <a:buClr>
                <a:schemeClr val="hlink"/>
              </a:buClr>
              <a:buFont typeface="Wingdings" panose="05000000000000000000" pitchFamily="2" charset="2"/>
              <a:buChar char="l"/>
            </a:pPr>
            <a:r>
              <a:rPr lang="zh-CN" altLang="en-US" smtClean="0"/>
              <a:t>非访问控制修符</a:t>
            </a:r>
            <a:endParaRPr lang="zh-CN" altLang="en-US" smtClean="0"/>
          </a:p>
          <a:p>
            <a:pPr marL="742950" lvl="1" indent="-285750">
              <a:lnSpc>
                <a:spcPct val="150000"/>
              </a:lnSpc>
              <a:buFont typeface="Wingdings" panose="05000000000000000000" pitchFamily="2" charset="2"/>
              <a:buChar char="l"/>
            </a:pPr>
            <a:r>
              <a:rPr lang="zh-CN" altLang="en-US" smtClean="0"/>
              <a:t>静态变量</a:t>
            </a:r>
            <a:r>
              <a:rPr lang="en-US" smtClean="0">
                <a:ea typeface="黑体" panose="02010609060101010101" pitchFamily="49" charset="-122"/>
              </a:rPr>
              <a:t>static</a:t>
            </a:r>
            <a:endParaRPr lang="en-US" smtClean="0">
              <a:ea typeface="黑体" panose="02010609060101010101" pitchFamily="49" charset="-122"/>
            </a:endParaRPr>
          </a:p>
          <a:p>
            <a:pPr lvl="2">
              <a:buClr>
                <a:schemeClr val="bg2"/>
              </a:buClr>
              <a:buFont typeface="Wingdings" panose="05000000000000000000" pitchFamily="2" charset="2"/>
              <a:buChar char="l"/>
            </a:pPr>
            <a:r>
              <a:rPr lang="zh-CN" altLang="en-US" smtClean="0"/>
              <a:t>属于类的变量</a:t>
            </a:r>
            <a:endParaRPr lang="zh-CN" altLang="en-US" smtClean="0"/>
          </a:p>
          <a:p>
            <a:pPr marL="742950" lvl="1" indent="-285750">
              <a:lnSpc>
                <a:spcPct val="150000"/>
              </a:lnSpc>
              <a:buFont typeface="Wingdings" panose="05000000000000000000" pitchFamily="2" charset="2"/>
              <a:buChar char="l"/>
            </a:pPr>
            <a:r>
              <a:rPr lang="zh-CN" altLang="en-US" smtClean="0"/>
              <a:t>最终变量</a:t>
            </a:r>
            <a:r>
              <a:rPr lang="en-US" smtClean="0">
                <a:ea typeface="黑体" panose="02010609060101010101" pitchFamily="49" charset="-122"/>
              </a:rPr>
              <a:t>final</a:t>
            </a:r>
            <a:endParaRPr lang="en-US" smtClean="0">
              <a:ea typeface="黑体" panose="02010609060101010101" pitchFamily="49" charset="-122"/>
            </a:endParaRPr>
          </a:p>
          <a:p>
            <a:pPr lvl="2">
              <a:buClr>
                <a:schemeClr val="bg2"/>
              </a:buClr>
              <a:buFont typeface="Wingdings" panose="05000000000000000000" pitchFamily="2" charset="2"/>
              <a:buChar char="l"/>
            </a:pPr>
            <a:r>
              <a:rPr lang="zh-CN" altLang="en-US" smtClean="0"/>
              <a:t>值在程序的执行过程中不会改变</a:t>
            </a:r>
            <a:endParaRPr lang="zh-CN" altLang="en-US" smtClean="0"/>
          </a:p>
        </p:txBody>
      </p:sp>
      <p:sp>
        <p:nvSpPr>
          <p:cNvPr id="4" name="灯片编号占位符 3"/>
          <p:cNvSpPr>
            <a:spLocks noGrp="1"/>
          </p:cNvSpPr>
          <p:nvPr>
            <p:ph type="sldNum" sz="quarter" idx="12"/>
          </p:nvPr>
        </p:nvSpPr>
        <p:spPr/>
        <p:txBody>
          <a:bodyPr/>
          <a:lstStyle/>
          <a:p>
            <a:fld id="{143BB81B-7E10-4F4B-9CB1-2CBE755D4B89}"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标题 47106"/>
          <p:cNvSpPr>
            <a:spLocks noGrp="1" noChangeArrowheads="1"/>
          </p:cNvSpPr>
          <p:nvPr>
            <p:ph type="title"/>
          </p:nvPr>
        </p:nvSpPr>
        <p:spPr/>
        <p:txBody>
          <a:bodyPr anchor="ctr"/>
          <a:lstStyle/>
          <a:p>
            <a:r>
              <a:rPr lang="zh-CN" altLang="en-US" dirty="0" smtClean="0"/>
              <a:t>类成员的访问</a:t>
            </a:r>
            <a:endParaRPr lang="zh-CN" altLang="en-US" dirty="0" smtClean="0"/>
          </a:p>
        </p:txBody>
      </p:sp>
      <p:sp>
        <p:nvSpPr>
          <p:cNvPr id="2" name="灯片编号占位符 1"/>
          <p:cNvSpPr>
            <a:spLocks noGrp="1"/>
          </p:cNvSpPr>
          <p:nvPr>
            <p:ph type="sldNum" sz="quarter" idx="12"/>
          </p:nvPr>
        </p:nvSpPr>
        <p:spPr/>
        <p:txBody>
          <a:bodyPr/>
          <a:lstStyle/>
          <a:p>
            <a:fld id="{4F88DBCA-0C10-49A0-9BEB-353AF44B76A5}" type="slidenum">
              <a:rPr lang="zh-CN" altLang="en-US" dirty="0"/>
            </a:fld>
            <a:endParaRPr lang="zh-CN" altLang="en-US" dirty="0"/>
          </a:p>
        </p:txBody>
      </p:sp>
      <p:sp>
        <p:nvSpPr>
          <p:cNvPr id="50177" name="文本占位符 47105"/>
          <p:cNvSpPr>
            <a:spLocks noGrp="1" noChangeArrowheads="1"/>
          </p:cNvSpPr>
          <p:nvPr>
            <p:ph idx="1"/>
          </p:nvPr>
        </p:nvSpPr>
        <p:spPr/>
        <p:txBody>
          <a:bodyPr/>
          <a:lstStyle/>
          <a:p>
            <a:pPr marL="609600" indent="-609600">
              <a:buSzPct val="90000"/>
            </a:pPr>
            <a:r>
              <a:rPr lang="en-US" sz="2800" smtClean="0">
                <a:ea typeface="黑体" panose="02010609060101010101" pitchFamily="49" charset="-122"/>
              </a:rPr>
              <a:t>public (</a:t>
            </a:r>
            <a:r>
              <a:rPr lang="zh-CN" altLang="en-US" sz="2800" smtClean="0"/>
              <a:t>公共变量</a:t>
            </a:r>
            <a:r>
              <a:rPr lang="en-US" sz="2800" smtClean="0">
                <a:ea typeface="黑体" panose="02010609060101010101" pitchFamily="49" charset="-122"/>
              </a:rPr>
              <a:t>/</a:t>
            </a:r>
            <a:r>
              <a:rPr lang="zh-CN" altLang="en-US" sz="2800" smtClean="0"/>
              <a:t>公共方法</a:t>
            </a:r>
            <a:r>
              <a:rPr lang="en-US" sz="2800" smtClean="0">
                <a:ea typeface="黑体" panose="02010609060101010101" pitchFamily="49" charset="-122"/>
              </a:rPr>
              <a:t>)</a:t>
            </a:r>
            <a:endParaRPr lang="en-US" sz="2800" smtClean="0">
              <a:ea typeface="黑体" panose="02010609060101010101" pitchFamily="49" charset="-122"/>
            </a:endParaRPr>
          </a:p>
          <a:p>
            <a:pPr marL="990600" lvl="1" indent="-533400">
              <a:buSzPct val="90000"/>
            </a:pPr>
            <a:r>
              <a:rPr lang="zh-CN" altLang="en-US" sz="2400" smtClean="0"/>
              <a:t>容许全权访问，无任何限制</a:t>
            </a:r>
            <a:r>
              <a:rPr lang="en-US" sz="2400" smtClean="0">
                <a:solidFill>
                  <a:schemeClr val="folHlink"/>
                </a:solidFill>
                <a:ea typeface="黑体" panose="02010609060101010101" pitchFamily="49" charset="-122"/>
              </a:rPr>
              <a:t>(</a:t>
            </a:r>
            <a:r>
              <a:rPr lang="zh-CN" altLang="en-US" sz="2400" smtClean="0">
                <a:solidFill>
                  <a:schemeClr val="folHlink"/>
                </a:solidFill>
              </a:rPr>
              <a:t>先构造对象，再访问</a:t>
            </a:r>
            <a:r>
              <a:rPr lang="en-US" sz="2400" smtClean="0">
                <a:solidFill>
                  <a:schemeClr val="folHlink"/>
                </a:solidFill>
                <a:ea typeface="黑体" panose="02010609060101010101" pitchFamily="49" charset="-122"/>
              </a:rPr>
              <a:t>)</a:t>
            </a:r>
            <a:endParaRPr lang="en-US" sz="2400" smtClean="0">
              <a:solidFill>
                <a:schemeClr val="folHlink"/>
              </a:solidFill>
              <a:ea typeface="黑体" panose="02010609060101010101" pitchFamily="49" charset="-122"/>
            </a:endParaRPr>
          </a:p>
        </p:txBody>
      </p:sp>
      <p:sp>
        <p:nvSpPr>
          <p:cNvPr id="47108" name="矩形 47107"/>
          <p:cNvSpPr>
            <a:spLocks noChangeArrowheads="1"/>
          </p:cNvSpPr>
          <p:nvPr/>
        </p:nvSpPr>
        <p:spPr bwMode="auto">
          <a:xfrm>
            <a:off x="609600" y="2438400"/>
            <a:ext cx="3886200" cy="4419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A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r>
              <a:rPr lang="en-US" sz="2400">
                <a:solidFill>
                  <a:schemeClr val="hlink"/>
                </a:solidFill>
                <a:latin typeface="Tahoma" panose="020B0604030504040204" pitchFamily="34" charset="0"/>
                <a:ea typeface="华文中宋" panose="02010600040101010101" pitchFamily="2" charset="-122"/>
              </a:rPr>
              <a:t>public</a:t>
            </a:r>
            <a:r>
              <a:rPr lang="en-US" sz="2400">
                <a:latin typeface="Tahoma" panose="020B0604030504040204" pitchFamily="34" charset="0"/>
                <a:ea typeface="华文中宋" panose="02010600040101010101" pitchFamily="2" charset="-122"/>
              </a:rPr>
              <a:t> int x;</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r>
              <a:rPr lang="en-US" sz="2400">
                <a:solidFill>
                  <a:schemeClr val="hlink"/>
                </a:solidFill>
                <a:latin typeface="Tahoma" panose="020B0604030504040204" pitchFamily="34" charset="0"/>
                <a:ea typeface="华文中宋" panose="02010600040101010101" pitchFamily="2" charset="-122"/>
              </a:rPr>
              <a:t>public</a:t>
            </a:r>
            <a:r>
              <a:rPr lang="en-US" sz="2400">
                <a:latin typeface="Tahoma" panose="020B0604030504040204" pitchFamily="34" charset="0"/>
                <a:ea typeface="华文中宋" panose="02010600040101010101" pitchFamily="2" charset="-122"/>
              </a:rPr>
              <a:t> void print() {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B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test()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 a = new A();</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a.x = 100;</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a.print();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47109" name="矩形 47108"/>
          <p:cNvSpPr>
            <a:spLocks noChangeArrowheads="1"/>
          </p:cNvSpPr>
          <p:nvPr/>
        </p:nvSpPr>
        <p:spPr bwMode="auto">
          <a:xfrm>
            <a:off x="4953000" y="990600"/>
            <a:ext cx="3886200" cy="5867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package  abc;</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A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r>
              <a:rPr lang="en-US" sz="2400">
                <a:solidFill>
                  <a:schemeClr val="hlink"/>
                </a:solidFill>
                <a:latin typeface="Tahoma" panose="020B0604030504040204" pitchFamily="34" charset="0"/>
                <a:ea typeface="华文中宋" panose="02010600040101010101" pitchFamily="2" charset="-122"/>
              </a:rPr>
              <a:t>public</a:t>
            </a:r>
            <a:r>
              <a:rPr lang="en-US" sz="2400">
                <a:latin typeface="Tahoma" panose="020B0604030504040204" pitchFamily="34" charset="0"/>
                <a:ea typeface="华文中宋" panose="02010600040101010101" pitchFamily="2" charset="-122"/>
              </a:rPr>
              <a:t> int x;</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r>
              <a:rPr lang="en-US" sz="2400">
                <a:solidFill>
                  <a:schemeClr val="hlink"/>
                </a:solidFill>
                <a:latin typeface="Tahoma" panose="020B0604030504040204" pitchFamily="34" charset="0"/>
                <a:ea typeface="华文中宋" panose="02010600040101010101" pitchFamily="2" charset="-122"/>
              </a:rPr>
              <a:t>public</a:t>
            </a:r>
            <a:r>
              <a:rPr lang="en-US" sz="2400">
                <a:latin typeface="Tahoma" panose="020B0604030504040204" pitchFamily="34" charset="0"/>
                <a:ea typeface="华文中宋" panose="02010600040101010101" pitchFamily="2" charset="-122"/>
              </a:rPr>
              <a:t> void print() {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package xyz;</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solidFill>
                  <a:schemeClr val="hlink"/>
                </a:solidFill>
                <a:latin typeface="Tahoma" panose="020B0604030504040204" pitchFamily="34" charset="0"/>
                <a:ea typeface="华文中宋" panose="02010600040101010101" pitchFamily="2" charset="-122"/>
              </a:rPr>
              <a:t>import abc.A;</a:t>
            </a:r>
            <a:endParaRPr lang="en-US" sz="2400">
              <a:solidFill>
                <a:schemeClr val="hlink"/>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B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test()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 a = new A();</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a.x = 100;</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a.print();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47110" name="矩形 47109"/>
          <p:cNvSpPr>
            <a:spLocks noChangeArrowheads="1"/>
          </p:cNvSpPr>
          <p:nvPr/>
        </p:nvSpPr>
        <p:spPr bwMode="auto">
          <a:xfrm>
            <a:off x="2057400" y="6096000"/>
            <a:ext cx="2743200" cy="762000"/>
          </a:xfrm>
          <a:prstGeom prst="rect">
            <a:avLst/>
          </a:prstGeom>
          <a:solidFill>
            <a:srgbClr val="FFCC9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latin typeface="Tahoma" panose="020B0604030504040204" pitchFamily="34" charset="0"/>
                <a:ea typeface="华文中宋" panose="02010600040101010101" pitchFamily="2" charset="-122"/>
              </a:rPr>
              <a:t>直接访问公有变量</a:t>
            </a:r>
            <a:r>
              <a:rPr lang="en-US" sz="2400">
                <a:latin typeface="Tahoma" panose="020B0604030504040204" pitchFamily="34" charset="0"/>
                <a:ea typeface="华文中宋" panose="02010600040101010101" pitchFamily="2" charset="-122"/>
              </a:rPr>
              <a:t>x</a:t>
            </a:r>
            <a:endParaRPr lang="en-US" sz="2400">
              <a:latin typeface="Tahoma" panose="020B0604030504040204" pitchFamily="34" charset="0"/>
              <a:ea typeface="华文中宋" panose="02010600040101010101" pitchFamily="2" charset="-122"/>
            </a:endParaRPr>
          </a:p>
          <a:p>
            <a:r>
              <a:rPr lang="zh-CN" altLang="en-US" sz="2400">
                <a:latin typeface="Tahoma" panose="020B0604030504040204" pitchFamily="34" charset="0"/>
                <a:ea typeface="华文中宋" panose="02010600040101010101" pitchFamily="2" charset="-122"/>
              </a:rPr>
              <a:t>和公共方法</a:t>
            </a:r>
            <a:r>
              <a:rPr lang="en-US" sz="2400">
                <a:latin typeface="Tahoma" panose="020B0604030504040204" pitchFamily="34" charset="0"/>
                <a:ea typeface="华文中宋" panose="02010600040101010101" pitchFamily="2" charset="-122"/>
              </a:rPr>
              <a:t>print()</a:t>
            </a:r>
            <a:endParaRPr lang="en-US" sz="240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arn(outHorizontal)">
                                      <p:cBhvr>
                                        <p:cTn id="7" dur="500"/>
                                        <p:tgtEl>
                                          <p:spTgt spid="4710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7110"/>
                                        </p:tgtEl>
                                        <p:attrNameLst>
                                          <p:attrName>style.visibility</p:attrName>
                                        </p:attrNameLst>
                                      </p:cBhvr>
                                      <p:to>
                                        <p:strVal val="visible"/>
                                      </p:to>
                                    </p:set>
                                    <p:anim calcmode="lin" valueType="num">
                                      <p:cBhvr additive="base">
                                        <p:cTn id="12" dur="500" fill="hold"/>
                                        <p:tgtEl>
                                          <p:spTgt spid="47110"/>
                                        </p:tgtEl>
                                        <p:attrNameLst>
                                          <p:attrName>ppt_x</p:attrName>
                                        </p:attrNameLst>
                                      </p:cBhvr>
                                      <p:tavLst>
                                        <p:tav tm="0">
                                          <p:val>
                                            <p:strVal val="0-#ppt_w/2"/>
                                          </p:val>
                                        </p:tav>
                                        <p:tav tm="100000">
                                          <p:val>
                                            <p:strVal val="#ppt_x"/>
                                          </p:val>
                                        </p:tav>
                                      </p:tavLst>
                                    </p:anim>
                                    <p:anim calcmode="lin" valueType="num">
                                      <p:cBhvr additive="base">
                                        <p:cTn id="13" dur="500" fill="hold"/>
                                        <p:tgtEl>
                                          <p:spTgt spid="471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47109"/>
                                        </p:tgtEl>
                                        <p:attrNameLst>
                                          <p:attrName>style.visibility</p:attrName>
                                        </p:attrNameLst>
                                      </p:cBhvr>
                                      <p:to>
                                        <p:strVal val="visible"/>
                                      </p:to>
                                    </p:set>
                                    <p:animEffect transition="in" filter="barn(outHorizontal)">
                                      <p:cBhvr>
                                        <p:cTn id="18"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p:bldP spid="47109" grpId="0" animBg="1"/>
      <p:bldP spid="47110"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标题 48131"/>
          <p:cNvSpPr>
            <a:spLocks noGrp="1" noChangeArrowheads="1"/>
          </p:cNvSpPr>
          <p:nvPr>
            <p:ph type="title"/>
          </p:nvPr>
        </p:nvSpPr>
        <p:spPr/>
        <p:txBody>
          <a:bodyPr anchor="ctr"/>
          <a:lstStyle/>
          <a:p>
            <a:r>
              <a:rPr lang="zh-CN" altLang="en-US" dirty="0" smtClean="0"/>
              <a:t>类成员的访问</a:t>
            </a:r>
            <a:endParaRPr lang="zh-CN" altLang="en-US" dirty="0" smtClean="0"/>
          </a:p>
        </p:txBody>
      </p:sp>
      <p:sp>
        <p:nvSpPr>
          <p:cNvPr id="2" name="灯片编号占位符 1"/>
          <p:cNvSpPr>
            <a:spLocks noGrp="1"/>
          </p:cNvSpPr>
          <p:nvPr>
            <p:ph type="sldNum" sz="quarter" idx="12"/>
          </p:nvPr>
        </p:nvSpPr>
        <p:spPr/>
        <p:txBody>
          <a:bodyPr/>
          <a:lstStyle/>
          <a:p>
            <a:fld id="{163F3270-10BE-46B1-A928-0068318E9994}" type="slidenum">
              <a:rPr lang="zh-CN" altLang="en-US" dirty="0"/>
            </a:fld>
            <a:endParaRPr lang="zh-CN" altLang="en-US" dirty="0"/>
          </a:p>
        </p:txBody>
      </p:sp>
      <p:sp>
        <p:nvSpPr>
          <p:cNvPr id="51201" name="文本占位符 48129"/>
          <p:cNvSpPr>
            <a:spLocks noGrp="1" noChangeArrowheads="1"/>
          </p:cNvSpPr>
          <p:nvPr>
            <p:ph idx="1"/>
          </p:nvPr>
        </p:nvSpPr>
        <p:spPr/>
        <p:txBody>
          <a:bodyPr/>
          <a:lstStyle/>
          <a:p>
            <a:pPr marL="609600" indent="-609600">
              <a:buSzPct val="90000"/>
            </a:pPr>
            <a:r>
              <a:rPr lang="en-US" sz="2800" smtClean="0">
                <a:ea typeface="黑体" panose="02010609060101010101" pitchFamily="49" charset="-122"/>
              </a:rPr>
              <a:t>private (</a:t>
            </a:r>
            <a:r>
              <a:rPr lang="zh-CN" altLang="en-US" sz="2800" smtClean="0"/>
              <a:t>私有变量</a:t>
            </a:r>
            <a:r>
              <a:rPr lang="en-US" sz="2800" smtClean="0">
                <a:ea typeface="黑体" panose="02010609060101010101" pitchFamily="49" charset="-122"/>
              </a:rPr>
              <a:t>/</a:t>
            </a:r>
            <a:r>
              <a:rPr lang="zh-CN" altLang="en-US" sz="2800" smtClean="0"/>
              <a:t>私有方法</a:t>
            </a:r>
            <a:r>
              <a:rPr lang="en-US" sz="2800" smtClean="0">
                <a:ea typeface="黑体" panose="02010609060101010101" pitchFamily="49" charset="-122"/>
              </a:rPr>
              <a:t>)</a:t>
            </a:r>
            <a:endParaRPr lang="en-US" sz="2800" smtClean="0">
              <a:ea typeface="黑体" panose="02010609060101010101" pitchFamily="49" charset="-122"/>
            </a:endParaRPr>
          </a:p>
          <a:p>
            <a:pPr marL="990600" lvl="1" indent="-533400">
              <a:buSzPct val="90000"/>
            </a:pPr>
            <a:r>
              <a:rPr lang="zh-CN" altLang="en-US" sz="2400" smtClean="0"/>
              <a:t>仅能在其所定义的类中被访问</a:t>
            </a:r>
            <a:r>
              <a:rPr lang="en-US" sz="2400" smtClean="0">
                <a:solidFill>
                  <a:schemeClr val="folHlink"/>
                </a:solidFill>
                <a:ea typeface="黑体" panose="02010609060101010101" pitchFamily="49" charset="-122"/>
              </a:rPr>
              <a:t>(</a:t>
            </a:r>
            <a:r>
              <a:rPr lang="zh-CN" altLang="en-US" sz="2400" smtClean="0">
                <a:solidFill>
                  <a:schemeClr val="folHlink"/>
                </a:solidFill>
              </a:rPr>
              <a:t>先构造对象，再访问</a:t>
            </a:r>
            <a:r>
              <a:rPr lang="en-US" sz="2400" smtClean="0">
                <a:solidFill>
                  <a:schemeClr val="folHlink"/>
                </a:solidFill>
                <a:ea typeface="黑体" panose="02010609060101010101" pitchFamily="49" charset="-122"/>
              </a:rPr>
              <a:t>)</a:t>
            </a:r>
            <a:endParaRPr lang="en-US" sz="2400" smtClean="0">
              <a:ea typeface="黑体" panose="02010609060101010101" pitchFamily="49" charset="-122"/>
            </a:endParaRPr>
          </a:p>
        </p:txBody>
      </p:sp>
      <p:sp>
        <p:nvSpPr>
          <p:cNvPr id="48131" name="矩形 48130"/>
          <p:cNvSpPr>
            <a:spLocks noChangeArrowheads="1"/>
          </p:cNvSpPr>
          <p:nvPr/>
        </p:nvSpPr>
        <p:spPr bwMode="auto">
          <a:xfrm>
            <a:off x="4572000" y="2209800"/>
            <a:ext cx="4343400" cy="3124200"/>
          </a:xfrm>
          <a:prstGeom prst="rect">
            <a:avLst/>
          </a:prstGeom>
          <a:solidFill>
            <a:srgbClr val="FFCC9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a:latin typeface="Tahoma" panose="020B0604030504040204" pitchFamily="34" charset="0"/>
                <a:ea typeface="华文中宋" panose="02010600040101010101" pitchFamily="2" charset="-122"/>
              </a:rPr>
              <a:t>D:\&gt;javac A.java</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x has private access in A</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                a.x = 100;</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print() has private access in A</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                a.print();</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2 errors</a:t>
            </a:r>
            <a:endParaRPr lang="en-US" sz="2400">
              <a:latin typeface="Tahoma" panose="020B0604030504040204" pitchFamily="34" charset="0"/>
              <a:ea typeface="华文中宋" panose="02010600040101010101" pitchFamily="2" charset="-122"/>
            </a:endParaRPr>
          </a:p>
        </p:txBody>
      </p:sp>
      <p:sp>
        <p:nvSpPr>
          <p:cNvPr id="48133" name="矩形 48132"/>
          <p:cNvSpPr>
            <a:spLocks noChangeArrowheads="1"/>
          </p:cNvSpPr>
          <p:nvPr/>
        </p:nvSpPr>
        <p:spPr bwMode="auto">
          <a:xfrm>
            <a:off x="609600" y="2209800"/>
            <a:ext cx="3886200" cy="4419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A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r>
              <a:rPr lang="en-US" sz="2400">
                <a:solidFill>
                  <a:schemeClr val="hlink"/>
                </a:solidFill>
                <a:latin typeface="Tahoma" panose="020B0604030504040204" pitchFamily="34" charset="0"/>
                <a:ea typeface="华文中宋" panose="02010600040101010101" pitchFamily="2" charset="-122"/>
              </a:rPr>
              <a:t>private</a:t>
            </a:r>
            <a:r>
              <a:rPr lang="en-US" sz="2400">
                <a:latin typeface="Tahoma" panose="020B0604030504040204" pitchFamily="34" charset="0"/>
                <a:ea typeface="华文中宋" panose="02010600040101010101" pitchFamily="2" charset="-122"/>
              </a:rPr>
              <a:t> int x;</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r>
              <a:rPr lang="en-US" sz="2400">
                <a:solidFill>
                  <a:schemeClr val="hlink"/>
                </a:solidFill>
                <a:latin typeface="Tahoma" panose="020B0604030504040204" pitchFamily="34" charset="0"/>
                <a:ea typeface="华文中宋" panose="02010600040101010101" pitchFamily="2" charset="-122"/>
              </a:rPr>
              <a:t>private</a:t>
            </a:r>
            <a:r>
              <a:rPr lang="en-US" sz="2400">
                <a:latin typeface="Tahoma" panose="020B0604030504040204" pitchFamily="34" charset="0"/>
                <a:ea typeface="华文中宋" panose="02010600040101010101" pitchFamily="2" charset="-122"/>
              </a:rPr>
              <a:t> void print() {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B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test()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 a = new A();</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a.x = 100;</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a.print();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arn(outHorizontal)">
                                      <p:cBhvr>
                                        <p:cTn id="7" dur="500"/>
                                        <p:tgtEl>
                                          <p:spTgt spid="481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8133"/>
                                        </p:tgtEl>
                                        <p:attrNameLst>
                                          <p:attrName>style.visibility</p:attrName>
                                        </p:attrNameLst>
                                      </p:cBhvr>
                                      <p:to>
                                        <p:strVal val="visible"/>
                                      </p:to>
                                    </p:set>
                                    <p:animEffect transition="in" filter="barn(outHorizontal)">
                                      <p:cBhvr>
                                        <p:cTn id="12"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nimBg="1"/>
      <p:bldP spid="4813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标题 49154"/>
          <p:cNvSpPr>
            <a:spLocks noGrp="1" noChangeArrowheads="1"/>
          </p:cNvSpPr>
          <p:nvPr>
            <p:ph type="title"/>
          </p:nvPr>
        </p:nvSpPr>
        <p:spPr/>
        <p:txBody>
          <a:bodyPr anchor="ctr"/>
          <a:lstStyle/>
          <a:p>
            <a:r>
              <a:rPr lang="zh-CN" altLang="en-US" dirty="0" smtClean="0"/>
              <a:t>类成员的访问</a:t>
            </a:r>
            <a:endParaRPr lang="zh-CN" altLang="en-US" dirty="0" smtClean="0"/>
          </a:p>
        </p:txBody>
      </p:sp>
      <p:sp>
        <p:nvSpPr>
          <p:cNvPr id="2" name="灯片编号占位符 1"/>
          <p:cNvSpPr>
            <a:spLocks noGrp="1"/>
          </p:cNvSpPr>
          <p:nvPr>
            <p:ph type="sldNum" sz="quarter" idx="12"/>
          </p:nvPr>
        </p:nvSpPr>
        <p:spPr/>
        <p:txBody>
          <a:bodyPr/>
          <a:lstStyle/>
          <a:p>
            <a:fld id="{96E8EC93-4CB8-4FB6-85AA-3FAAA47B8153}" type="slidenum">
              <a:rPr lang="zh-CN" altLang="en-US" dirty="0"/>
            </a:fld>
            <a:endParaRPr lang="zh-CN" altLang="en-US" dirty="0"/>
          </a:p>
        </p:txBody>
      </p:sp>
      <p:sp>
        <p:nvSpPr>
          <p:cNvPr id="52225" name="文本占位符 49153"/>
          <p:cNvSpPr>
            <a:spLocks noGrp="1" noChangeArrowheads="1"/>
          </p:cNvSpPr>
          <p:nvPr>
            <p:ph idx="1"/>
          </p:nvPr>
        </p:nvSpPr>
        <p:spPr/>
        <p:txBody>
          <a:bodyPr/>
          <a:lstStyle/>
          <a:p>
            <a:pPr marL="609600" indent="-609600">
              <a:buSzPct val="90000"/>
            </a:pPr>
            <a:r>
              <a:rPr lang="en-US" sz="2800" smtClean="0">
                <a:ea typeface="黑体" panose="02010609060101010101" pitchFamily="49" charset="-122"/>
              </a:rPr>
              <a:t>protected (</a:t>
            </a:r>
            <a:r>
              <a:rPr lang="zh-CN" altLang="en-US" sz="2800" smtClean="0"/>
              <a:t>保护变量</a:t>
            </a:r>
            <a:r>
              <a:rPr lang="en-US" sz="2800" smtClean="0">
                <a:ea typeface="黑体" panose="02010609060101010101" pitchFamily="49" charset="-122"/>
              </a:rPr>
              <a:t>/</a:t>
            </a:r>
            <a:r>
              <a:rPr lang="zh-CN" altLang="en-US" sz="2800" smtClean="0"/>
              <a:t>保护方法</a:t>
            </a:r>
            <a:r>
              <a:rPr lang="en-US" sz="2800" smtClean="0">
                <a:ea typeface="黑体" panose="02010609060101010101" pitchFamily="49" charset="-122"/>
              </a:rPr>
              <a:t>)</a:t>
            </a:r>
            <a:endParaRPr lang="en-US" sz="2800" smtClean="0">
              <a:ea typeface="黑体" panose="02010609060101010101" pitchFamily="49" charset="-122"/>
            </a:endParaRPr>
          </a:p>
          <a:p>
            <a:pPr marL="990600" lvl="1" indent="-533400">
              <a:buSzPct val="90000"/>
            </a:pPr>
            <a:r>
              <a:rPr lang="zh-CN" altLang="en-US" sz="2400" smtClean="0"/>
              <a:t>容许类本身、子类</a:t>
            </a:r>
            <a:r>
              <a:rPr lang="en-US" sz="2400" smtClean="0">
                <a:ea typeface="黑体" panose="02010609060101010101" pitchFamily="49" charset="-122"/>
              </a:rPr>
              <a:t>(</a:t>
            </a:r>
            <a:r>
              <a:rPr lang="zh-CN" altLang="en-US" sz="2400" smtClean="0"/>
              <a:t>有一定限制</a:t>
            </a:r>
            <a:r>
              <a:rPr lang="en-US" sz="2400" smtClean="0">
                <a:ea typeface="黑体" panose="02010609060101010101" pitchFamily="49" charset="-122"/>
              </a:rPr>
              <a:t>)</a:t>
            </a:r>
            <a:r>
              <a:rPr lang="zh-CN" altLang="en-US" sz="2400" smtClean="0"/>
              <a:t>以及同一个包中所有类访问</a:t>
            </a:r>
            <a:r>
              <a:rPr lang="en-US" sz="2400" smtClean="0">
                <a:solidFill>
                  <a:schemeClr val="folHlink"/>
                </a:solidFill>
                <a:ea typeface="黑体" panose="02010609060101010101" pitchFamily="49" charset="-122"/>
              </a:rPr>
              <a:t>(</a:t>
            </a:r>
            <a:r>
              <a:rPr lang="zh-CN" altLang="en-US" sz="2400" smtClean="0">
                <a:solidFill>
                  <a:schemeClr val="folHlink"/>
                </a:solidFill>
              </a:rPr>
              <a:t>先构造对象，再访问</a:t>
            </a:r>
            <a:r>
              <a:rPr lang="en-US" sz="2400" smtClean="0">
                <a:solidFill>
                  <a:schemeClr val="folHlink"/>
                </a:solidFill>
                <a:ea typeface="黑体" panose="02010609060101010101" pitchFamily="49" charset="-122"/>
              </a:rPr>
              <a:t>)</a:t>
            </a:r>
            <a:endParaRPr lang="en-US" sz="2400" smtClean="0">
              <a:ea typeface="黑体" panose="02010609060101010101" pitchFamily="49" charset="-122"/>
            </a:endParaRPr>
          </a:p>
        </p:txBody>
      </p:sp>
      <p:sp>
        <p:nvSpPr>
          <p:cNvPr id="49156" name="矩形 49155"/>
          <p:cNvSpPr>
            <a:spLocks noChangeArrowheads="1"/>
          </p:cNvSpPr>
          <p:nvPr/>
        </p:nvSpPr>
        <p:spPr bwMode="auto">
          <a:xfrm>
            <a:off x="152400" y="2438400"/>
            <a:ext cx="4343400" cy="4419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A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r>
              <a:rPr lang="en-US" sz="2400">
                <a:solidFill>
                  <a:schemeClr val="hlink"/>
                </a:solidFill>
                <a:latin typeface="Tahoma" panose="020B0604030504040204" pitchFamily="34" charset="0"/>
                <a:ea typeface="华文中宋" panose="02010600040101010101" pitchFamily="2" charset="-122"/>
              </a:rPr>
              <a:t>protected</a:t>
            </a:r>
            <a:r>
              <a:rPr lang="en-US" sz="2400">
                <a:latin typeface="Tahoma" panose="020B0604030504040204" pitchFamily="34" charset="0"/>
                <a:ea typeface="华文中宋" panose="02010600040101010101" pitchFamily="2" charset="-122"/>
              </a:rPr>
              <a:t> int x;</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r>
              <a:rPr lang="en-US" sz="2400">
                <a:solidFill>
                  <a:schemeClr val="hlink"/>
                </a:solidFill>
                <a:latin typeface="Tahoma" panose="020B0604030504040204" pitchFamily="34" charset="0"/>
                <a:ea typeface="华文中宋" panose="02010600040101010101" pitchFamily="2" charset="-122"/>
              </a:rPr>
              <a:t>protected</a:t>
            </a:r>
            <a:r>
              <a:rPr lang="en-US" sz="2400">
                <a:latin typeface="Tahoma" panose="020B0604030504040204" pitchFamily="34" charset="0"/>
                <a:ea typeface="华文中宋" panose="02010600040101010101" pitchFamily="2" charset="-122"/>
              </a:rPr>
              <a:t> void print() {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B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test()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 a = new A();</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a.x = 100;</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a.print();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49157" name="矩形 49156"/>
          <p:cNvSpPr>
            <a:spLocks noChangeArrowheads="1"/>
          </p:cNvSpPr>
          <p:nvPr/>
        </p:nvSpPr>
        <p:spPr bwMode="auto">
          <a:xfrm>
            <a:off x="4648200" y="914400"/>
            <a:ext cx="4343400" cy="5943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package  abc;</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A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r>
              <a:rPr lang="en-US" sz="2400">
                <a:solidFill>
                  <a:schemeClr val="hlink"/>
                </a:solidFill>
                <a:latin typeface="Tahoma" panose="020B0604030504040204" pitchFamily="34" charset="0"/>
                <a:ea typeface="华文中宋" panose="02010600040101010101" pitchFamily="2" charset="-122"/>
              </a:rPr>
              <a:t>protected</a:t>
            </a:r>
            <a:r>
              <a:rPr lang="en-US" sz="2400">
                <a:latin typeface="Tahoma" panose="020B0604030504040204" pitchFamily="34" charset="0"/>
                <a:ea typeface="华文中宋" panose="02010600040101010101" pitchFamily="2" charset="-122"/>
              </a:rPr>
              <a:t> int x;</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r>
              <a:rPr lang="en-US" sz="2400">
                <a:solidFill>
                  <a:schemeClr val="hlink"/>
                </a:solidFill>
                <a:latin typeface="Tahoma" panose="020B0604030504040204" pitchFamily="34" charset="0"/>
                <a:ea typeface="华文中宋" panose="02010600040101010101" pitchFamily="2" charset="-122"/>
              </a:rPr>
              <a:t>protected</a:t>
            </a:r>
            <a:r>
              <a:rPr lang="en-US" sz="2400">
                <a:latin typeface="Tahoma" panose="020B0604030504040204" pitchFamily="34" charset="0"/>
                <a:ea typeface="华文中宋" panose="02010600040101010101" pitchFamily="2" charset="-122"/>
              </a:rPr>
              <a:t> void print() {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package xyz;</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import abc.A;</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B extends A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test(A a, B b)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a.x = 100;</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a.print();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b.x = 100;</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b.print();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49158" name="矩形 49157"/>
          <p:cNvSpPr>
            <a:spLocks noChangeArrowheads="1"/>
          </p:cNvSpPr>
          <p:nvPr/>
        </p:nvSpPr>
        <p:spPr bwMode="auto">
          <a:xfrm>
            <a:off x="7315200" y="4495800"/>
            <a:ext cx="1219200" cy="1600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a:latin typeface="Tahoma" panose="020B0604030504040204" pitchFamily="34" charset="0"/>
              </a:rPr>
              <a:t>//illegal</a:t>
            </a:r>
            <a:endParaRPr lang="en-US" sz="2400">
              <a:latin typeface="Tahoma" panose="020B0604030504040204" pitchFamily="34" charset="0"/>
            </a:endParaRPr>
          </a:p>
          <a:p>
            <a:r>
              <a:rPr lang="en-US" sz="2400">
                <a:latin typeface="Tahoma" panose="020B0604030504040204" pitchFamily="34" charset="0"/>
              </a:rPr>
              <a:t>//illegal</a:t>
            </a:r>
            <a:endParaRPr lang="en-US" sz="2400">
              <a:latin typeface="Tahoma" panose="020B0604030504040204" pitchFamily="34" charset="0"/>
            </a:endParaRPr>
          </a:p>
          <a:p>
            <a:r>
              <a:rPr lang="en-US" sz="2400">
                <a:latin typeface="Tahoma" panose="020B0604030504040204" pitchFamily="34" charset="0"/>
              </a:rPr>
              <a:t>//legal</a:t>
            </a:r>
            <a:endParaRPr lang="en-US" sz="2400">
              <a:latin typeface="Tahoma" panose="020B0604030504040204" pitchFamily="34" charset="0"/>
            </a:endParaRPr>
          </a:p>
          <a:p>
            <a:r>
              <a:rPr lang="en-US" sz="2400">
                <a:latin typeface="Tahoma" panose="020B0604030504040204" pitchFamily="34" charset="0"/>
              </a:rPr>
              <a:t>//legal</a:t>
            </a:r>
            <a:endParaRPr lang="en-US" sz="240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barn(outHorizontal)">
                                      <p:cBhvr>
                                        <p:cTn id="7" dur="500"/>
                                        <p:tgtEl>
                                          <p:spTgt spid="4915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9157"/>
                                        </p:tgtEl>
                                        <p:attrNameLst>
                                          <p:attrName>style.visibility</p:attrName>
                                        </p:attrNameLst>
                                      </p:cBhvr>
                                      <p:to>
                                        <p:strVal val="visible"/>
                                      </p:to>
                                    </p:set>
                                    <p:animEffect transition="in" filter="barn(outHorizontal)">
                                      <p:cBhvr>
                                        <p:cTn id="12" dur="500"/>
                                        <p:tgtEl>
                                          <p:spTgt spid="4915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9158"/>
                                        </p:tgtEl>
                                        <p:attrNameLst>
                                          <p:attrName>style.visibility</p:attrName>
                                        </p:attrNameLst>
                                      </p:cBhvr>
                                      <p:to>
                                        <p:strVal val="visible"/>
                                      </p:to>
                                    </p:set>
                                    <p:animEffect transition="in" filter="barn(outHorizontal)">
                                      <p:cBhvr>
                                        <p:cTn id="17" dur="5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p:bldP spid="49157" grpId="0" animBg="1"/>
      <p:bldP spid="49158"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标题 50178"/>
          <p:cNvSpPr>
            <a:spLocks noGrp="1" noChangeArrowheads="1"/>
          </p:cNvSpPr>
          <p:nvPr>
            <p:ph type="title"/>
          </p:nvPr>
        </p:nvSpPr>
        <p:spPr/>
        <p:txBody>
          <a:bodyPr anchor="b"/>
          <a:lstStyle/>
          <a:p>
            <a:r>
              <a:rPr lang="zh-CN" altLang="en-US" smtClean="0"/>
              <a:t>类成员的访问</a:t>
            </a:r>
            <a:endParaRPr lang="zh-CN" altLang="en-US" smtClean="0"/>
          </a:p>
        </p:txBody>
      </p:sp>
      <p:sp>
        <p:nvSpPr>
          <p:cNvPr id="2" name="灯片编号占位符 1"/>
          <p:cNvSpPr>
            <a:spLocks noGrp="1"/>
          </p:cNvSpPr>
          <p:nvPr>
            <p:ph type="sldNum" sz="quarter" idx="12"/>
          </p:nvPr>
        </p:nvSpPr>
        <p:spPr/>
        <p:txBody>
          <a:bodyPr/>
          <a:lstStyle/>
          <a:p>
            <a:fld id="{32B1C1EE-C0C6-44E6-B7B6-495637E396E4}" type="slidenum">
              <a:rPr lang="zh-CN" altLang="en-US" dirty="0"/>
            </a:fld>
            <a:endParaRPr lang="zh-CN" altLang="en-US" dirty="0"/>
          </a:p>
        </p:txBody>
      </p:sp>
      <p:sp>
        <p:nvSpPr>
          <p:cNvPr id="53249" name="文本占位符 50177"/>
          <p:cNvSpPr>
            <a:spLocks noGrp="1" noChangeArrowheads="1"/>
          </p:cNvSpPr>
          <p:nvPr>
            <p:ph idx="1"/>
          </p:nvPr>
        </p:nvSpPr>
        <p:spPr/>
        <p:txBody>
          <a:bodyPr/>
          <a:lstStyle/>
          <a:p>
            <a:pPr marL="609600" indent="-609600">
              <a:buSzPct val="90000"/>
            </a:pPr>
            <a:r>
              <a:rPr lang="zh-CN" altLang="en-US" sz="2800" smtClean="0"/>
              <a:t>无修饰 </a:t>
            </a:r>
            <a:r>
              <a:rPr lang="en-US" sz="2800" smtClean="0">
                <a:ea typeface="黑体" panose="02010609060101010101" pitchFamily="49" charset="-122"/>
              </a:rPr>
              <a:t>(</a:t>
            </a:r>
            <a:r>
              <a:rPr lang="zh-CN" altLang="en-US" sz="2800" smtClean="0"/>
              <a:t>友好变量</a:t>
            </a:r>
            <a:r>
              <a:rPr lang="en-US" sz="2800" smtClean="0">
                <a:ea typeface="黑体" panose="02010609060101010101" pitchFamily="49" charset="-122"/>
              </a:rPr>
              <a:t>/</a:t>
            </a:r>
            <a:r>
              <a:rPr lang="zh-CN" altLang="en-US" sz="2800" smtClean="0"/>
              <a:t>友好方法</a:t>
            </a:r>
            <a:r>
              <a:rPr lang="en-US" sz="2800" smtClean="0">
                <a:ea typeface="黑体" panose="02010609060101010101" pitchFamily="49" charset="-122"/>
              </a:rPr>
              <a:t>)</a:t>
            </a:r>
            <a:endParaRPr lang="en-US" sz="2800" smtClean="0">
              <a:ea typeface="黑体" panose="02010609060101010101" pitchFamily="49" charset="-122"/>
            </a:endParaRPr>
          </a:p>
          <a:p>
            <a:pPr marL="990600" lvl="1" indent="-533400">
              <a:buSzPct val="90000"/>
            </a:pPr>
            <a:r>
              <a:rPr lang="zh-CN" altLang="en-US" sz="2400" smtClean="0"/>
              <a:t>容许类本身以及同一个包中所有类访问</a:t>
            </a:r>
            <a:endParaRPr lang="zh-CN" altLang="en-US" sz="2400" smtClean="0"/>
          </a:p>
        </p:txBody>
      </p:sp>
      <p:sp>
        <p:nvSpPr>
          <p:cNvPr id="50180" name="矩形 50179"/>
          <p:cNvSpPr>
            <a:spLocks noChangeArrowheads="1"/>
          </p:cNvSpPr>
          <p:nvPr/>
        </p:nvSpPr>
        <p:spPr bwMode="auto">
          <a:xfrm>
            <a:off x="1447800" y="2209800"/>
            <a:ext cx="3124200" cy="44958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A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x;</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print() {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B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test()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 a = new A();</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a.x = 100;</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a.print();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50181" name="矩形 50180"/>
          <p:cNvSpPr>
            <a:spLocks noChangeArrowheads="1"/>
          </p:cNvSpPr>
          <p:nvPr/>
        </p:nvSpPr>
        <p:spPr bwMode="auto">
          <a:xfrm>
            <a:off x="4800600" y="1219200"/>
            <a:ext cx="3505200" cy="5486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package abc;</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A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x;</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print() {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package abc;</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B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test()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 a = new A();</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a.x = 100;</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a.print();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arn(outHorizontal)">
                                      <p:cBhvr>
                                        <p:cTn id="7" dur="500"/>
                                        <p:tgtEl>
                                          <p:spTgt spid="5018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181"/>
                                        </p:tgtEl>
                                        <p:attrNameLst>
                                          <p:attrName>style.visibility</p:attrName>
                                        </p:attrNameLst>
                                      </p:cBhvr>
                                      <p:to>
                                        <p:strVal val="visible"/>
                                      </p:to>
                                    </p:set>
                                    <p:animEffect transition="in" filter="barn(outHorizontal)">
                                      <p:cBhvr>
                                        <p:cTn id="12" dur="500"/>
                                        <p:tgtEl>
                                          <p:spTgt spid="50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p:bldP spid="5018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19" name="标题 51247"/>
          <p:cNvSpPr>
            <a:spLocks noGrp="1" noChangeArrowheads="1"/>
          </p:cNvSpPr>
          <p:nvPr>
            <p:ph type="title"/>
          </p:nvPr>
        </p:nvSpPr>
        <p:spPr/>
        <p:txBody>
          <a:bodyPr anchor="b"/>
          <a:lstStyle/>
          <a:p>
            <a:r>
              <a:rPr lang="zh-CN" altLang="en-US" smtClean="0"/>
              <a:t>类成员变量的访问</a:t>
            </a:r>
            <a:endParaRPr lang="zh-CN" altLang="en-US" smtClean="0"/>
          </a:p>
        </p:txBody>
      </p:sp>
      <p:sp>
        <p:nvSpPr>
          <p:cNvPr id="2" name="灯片编号占位符 1"/>
          <p:cNvSpPr>
            <a:spLocks noGrp="1"/>
          </p:cNvSpPr>
          <p:nvPr>
            <p:ph type="sldNum" sz="quarter" idx="12"/>
          </p:nvPr>
        </p:nvSpPr>
        <p:spPr/>
        <p:txBody>
          <a:bodyPr/>
          <a:lstStyle/>
          <a:p>
            <a:fld id="{CA62874C-2CFE-4A02-94DE-836E8A82A19D}" type="slidenum">
              <a:rPr lang="zh-CN" altLang="en-US" dirty="0"/>
            </a:fld>
            <a:endParaRPr lang="zh-CN" altLang="en-US" dirty="0"/>
          </a:p>
        </p:txBody>
      </p:sp>
      <p:sp>
        <p:nvSpPr>
          <p:cNvPr id="54273" name="文本占位符 51201"/>
          <p:cNvSpPr>
            <a:spLocks noGrp="1" noChangeArrowheads="1"/>
          </p:cNvSpPr>
          <p:nvPr>
            <p:ph idx="1"/>
          </p:nvPr>
        </p:nvSpPr>
        <p:spPr/>
        <p:txBody>
          <a:bodyPr/>
          <a:lstStyle/>
          <a:p>
            <a:pPr marL="609600" indent="-609600">
              <a:buSzPct val="90000"/>
            </a:pPr>
            <a:r>
              <a:rPr lang="zh-CN" altLang="en-US" smtClean="0"/>
              <a:t>小结</a:t>
            </a:r>
            <a:endParaRPr lang="zh-CN" altLang="en-US" smtClean="0"/>
          </a:p>
        </p:txBody>
      </p:sp>
      <p:graphicFrame>
        <p:nvGraphicFramePr>
          <p:cNvPr id="51203" name="表格 51202"/>
          <p:cNvGraphicFramePr/>
          <p:nvPr/>
        </p:nvGraphicFramePr>
        <p:xfrm>
          <a:off x="533400" y="1981200"/>
          <a:ext cx="8382000" cy="4064000"/>
        </p:xfrm>
        <a:graphic>
          <a:graphicData uri="http://schemas.openxmlformats.org/drawingml/2006/table">
            <a:tbl>
              <a:tblPr/>
              <a:tblGrid>
                <a:gridCol w="1143000"/>
                <a:gridCol w="2362200"/>
                <a:gridCol w="1371600"/>
                <a:gridCol w="1143000"/>
                <a:gridCol w="965200"/>
                <a:gridCol w="1397000"/>
              </a:tblGrid>
              <a:tr h="812800">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a:t>名称</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a:t>访问权修饰符</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a:t>类本身</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a:t>子类</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a:t>包</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a:t>所有类</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12800">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a:t>公共</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x-none" dirty="0"/>
                        <a:t>public</a:t>
                      </a:r>
                      <a:endParaRPr lang="en-US" altLang="x-none"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ym typeface="Symbol" panose="05050102010706020507" pitchFamily="2" charset="2"/>
                        </a:rPr>
                        <a:t></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ym typeface="Symbol" panose="05050102010706020507" pitchFamily="2" charset="2"/>
                        </a:rPr>
                        <a:t></a:t>
                      </a:r>
                      <a:endParaRPr lang="zh-CN" altLang="en-US">
                        <a:sym typeface="Symbol" panose="05050102010706020507" pitchFamily="2" charset="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ym typeface="Symbol" panose="05050102010706020507" pitchFamily="2" charset="2"/>
                        </a:rPr>
                        <a:t></a:t>
                      </a:r>
                      <a:endParaRPr lang="zh-CN" altLang="en-US">
                        <a:sym typeface="Symbol" panose="05050102010706020507" pitchFamily="2" charset="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ym typeface="Symbol" panose="05050102010706020507" pitchFamily="2" charset="2"/>
                        </a:rPr>
                        <a:t></a:t>
                      </a:r>
                      <a:endParaRPr lang="zh-CN" altLang="en-US">
                        <a:sym typeface="Symbol" panose="05050102010706020507" pitchFamily="2" charset="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12800">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a:t>默认</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x-none" dirty="0"/>
                        <a:t>---</a:t>
                      </a:r>
                      <a:endParaRPr lang="en-US" altLang="x-none"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ym typeface="Symbol" panose="05050102010706020507" pitchFamily="2" charset="2"/>
                        </a:rPr>
                        <a:t></a:t>
                      </a:r>
                      <a:endParaRPr lang="zh-CN" altLang="en-US">
                        <a:sym typeface="Symbol" panose="05050102010706020507" pitchFamily="2" charset="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ym typeface="Symbol" panose="05050102010706020507" pitchFamily="2" charset="2"/>
                        </a:rPr>
                        <a:t></a:t>
                      </a:r>
                      <a:endParaRPr lang="zh-CN" altLang="en-US">
                        <a:sym typeface="Symbol" panose="05050102010706020507" pitchFamily="2" charset="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12800">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a:t>保护</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x-none" dirty="0"/>
                        <a:t>protected</a:t>
                      </a:r>
                      <a:endParaRPr lang="en-US" altLang="x-none"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ym typeface="Symbol" panose="05050102010706020507" pitchFamily="2" charset="2"/>
                        </a:rPr>
                        <a:t></a:t>
                      </a:r>
                      <a:endParaRPr lang="zh-CN" altLang="en-US">
                        <a:sym typeface="Symbol" panose="05050102010706020507" pitchFamily="2" charset="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ym typeface="Symbol" panose="05050102010706020507" pitchFamily="2" charset="2"/>
                        </a:rPr>
                        <a:t> *</a:t>
                      </a:r>
                      <a:endParaRPr lang="zh-CN" altLang="en-US">
                        <a:sym typeface="Symbol" panose="05050102010706020507" pitchFamily="2" charset="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ym typeface="Symbol" panose="05050102010706020507" pitchFamily="2" charset="2"/>
                        </a:rPr>
                        <a:t></a:t>
                      </a:r>
                      <a:endParaRPr lang="zh-CN" altLang="en-US">
                        <a:sym typeface="Symbol" panose="05050102010706020507" pitchFamily="2" charset="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12800">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a:t>私有</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x-none" dirty="0"/>
                        <a:t>private</a:t>
                      </a:r>
                      <a:endParaRPr lang="en-US" altLang="x-none"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ym typeface="Symbol" panose="05050102010706020507" pitchFamily="2" charset="2"/>
                        </a:rPr>
                        <a:t></a:t>
                      </a:r>
                      <a:endParaRPr lang="zh-CN" altLang="en-US">
                        <a:sym typeface="Symbol" panose="05050102010706020507" pitchFamily="2" charset="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a:sym typeface="Symbol" panose="05050102010706020507" pitchFamily="2" charset="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4318" name="矩形 51246"/>
          <p:cNvSpPr>
            <a:spLocks noChangeArrowheads="1"/>
          </p:cNvSpPr>
          <p:nvPr/>
        </p:nvSpPr>
        <p:spPr bwMode="auto">
          <a:xfrm>
            <a:off x="685800" y="61722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solidFill>
                  <a:schemeClr val="hlink"/>
                </a:solidFill>
                <a:latin typeface="Tahoma" panose="020B0604030504040204" pitchFamily="34" charset="0"/>
                <a:ea typeface="华文中宋" panose="02010600040101010101" pitchFamily="2" charset="-122"/>
              </a:rPr>
              <a:t>* 指子类与父类不在同一个包中的情况</a:t>
            </a:r>
            <a:endParaRPr lang="zh-CN" altLang="en-US" sz="2400">
              <a:solidFill>
                <a:schemeClr val="hlink"/>
              </a:solidFill>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55300" name="标题 2"/>
          <p:cNvSpPr>
            <a:spLocks noGrp="1" noChangeArrowheads="1"/>
          </p:cNvSpPr>
          <p:nvPr>
            <p:ph type="title"/>
            <p:custDataLst>
              <p:tags r:id="rId3"/>
            </p:custDataLst>
          </p:nvPr>
        </p:nvSpPr>
        <p:spPr/>
        <p:txBody>
          <a:bodyPr/>
          <a:lstStyle/>
          <a:p>
            <a:r>
              <a:rPr lang="zh-CN" altLang="en-US" smtClean="0"/>
              <a:t>类成员变量</a:t>
            </a:r>
            <a:endParaRPr lang="zh-CN" altLang="en-US" smtClean="0"/>
          </a:p>
        </p:txBody>
      </p:sp>
      <p:sp>
        <p:nvSpPr>
          <p:cNvPr id="5" name="内容占位符 4"/>
          <p:cNvSpPr>
            <a:spLocks noGrp="1"/>
          </p:cNvSpPr>
          <p:nvPr>
            <p:ph idx="1"/>
            <p:custDataLst>
              <p:tags r:id="rId4"/>
            </p:custDataLst>
          </p:nvPr>
        </p:nvSpPr>
        <p:spPr>
          <a:xfrm>
            <a:off x="1420586" y="1124744"/>
            <a:ext cx="7399886" cy="5112769"/>
          </a:xfrm>
        </p:spPr>
        <p:txBody>
          <a:bodyPr>
            <a:noAutofit/>
          </a:bodyPr>
          <a:lstStyle/>
          <a:p>
            <a:pPr marL="342900" indent="-342900">
              <a:lnSpc>
                <a:spcPct val="120000"/>
              </a:lnSpc>
              <a:buClr>
                <a:schemeClr val="hlink"/>
              </a:buClr>
              <a:buFont typeface="Wingdings" panose="05000000000000000000" pitchFamily="2" charset="2"/>
              <a:buChar char="l"/>
            </a:pPr>
            <a:r>
              <a:rPr lang="en-US" sz="2400" dirty="0" smtClean="0">
                <a:ea typeface="黑体" panose="02010609060101010101" pitchFamily="49" charset="-122"/>
              </a:rPr>
              <a:t>static (</a:t>
            </a:r>
            <a:r>
              <a:rPr lang="zh-CN" altLang="en-US" sz="2400" dirty="0" smtClean="0"/>
              <a:t>静态变量</a:t>
            </a:r>
            <a:r>
              <a:rPr lang="en-US" sz="2400" dirty="0" smtClean="0">
                <a:ea typeface="黑体" panose="02010609060101010101" pitchFamily="49" charset="-122"/>
              </a:rPr>
              <a:t>/</a:t>
            </a:r>
            <a:r>
              <a:rPr lang="zh-CN" altLang="en-US" sz="2400" dirty="0" smtClean="0"/>
              <a:t>静态方法</a:t>
            </a:r>
            <a:r>
              <a:rPr lang="en-US" sz="2400" dirty="0" smtClean="0">
                <a:ea typeface="黑体" panose="02010609060101010101" pitchFamily="49" charset="-122"/>
              </a:rPr>
              <a:t>)</a:t>
            </a:r>
            <a:endParaRPr lang="en-US" sz="2400" dirty="0" smtClean="0">
              <a:ea typeface="黑体" panose="02010609060101010101" pitchFamily="49" charset="-122"/>
            </a:endParaRPr>
          </a:p>
          <a:p>
            <a:pPr marL="742950" lvl="1" indent="-285750">
              <a:lnSpc>
                <a:spcPct val="120000"/>
              </a:lnSpc>
              <a:buFont typeface="Wingdings" panose="05000000000000000000" pitchFamily="2" charset="2"/>
              <a:buChar char="l"/>
            </a:pPr>
            <a:r>
              <a:rPr lang="zh-CN" altLang="en-US" sz="2000" dirty="0" smtClean="0"/>
              <a:t>类的变量</a:t>
            </a:r>
            <a:r>
              <a:rPr lang="en-US" sz="2000" dirty="0" smtClean="0">
                <a:ea typeface="黑体" panose="02010609060101010101" pitchFamily="49" charset="-122"/>
              </a:rPr>
              <a:t>/</a:t>
            </a:r>
            <a:r>
              <a:rPr lang="zh-CN" altLang="en-US" sz="2000" dirty="0" smtClean="0"/>
              <a:t>方法，独立于类的对象，可以直接根据类名调用</a:t>
            </a:r>
            <a:endParaRPr lang="zh-CN" altLang="en-US" sz="2000" dirty="0" smtClean="0"/>
          </a:p>
          <a:p>
            <a:pPr marL="1371600" lvl="2" indent="-457200">
              <a:lnSpc>
                <a:spcPct val="120000"/>
              </a:lnSpc>
              <a:buSzPct val="90000"/>
              <a:buFont typeface="Arial" panose="020B0604020202020204" pitchFamily="34" charset="0"/>
              <a:buNone/>
            </a:pPr>
            <a:r>
              <a:rPr lang="en-US" sz="1800" dirty="0" smtClean="0">
                <a:ea typeface="黑体" panose="02010609060101010101" pitchFamily="49" charset="-122"/>
              </a:rPr>
              <a:t>class D {</a:t>
            </a:r>
            <a:endParaRPr lang="en-US" sz="1800" dirty="0" smtClean="0">
              <a:ea typeface="黑体" panose="02010609060101010101" pitchFamily="49" charset="-122"/>
            </a:endParaRPr>
          </a:p>
          <a:p>
            <a:pPr marL="1371600" lvl="2" indent="-457200">
              <a:lnSpc>
                <a:spcPct val="120000"/>
              </a:lnSpc>
              <a:buSzPct val="90000"/>
              <a:buFont typeface="Arial" panose="020B0604020202020204" pitchFamily="34" charset="0"/>
              <a:buNone/>
            </a:pPr>
            <a:r>
              <a:rPr lang="en-US" sz="1800" dirty="0" smtClean="0">
                <a:ea typeface="黑体" panose="02010609060101010101" pitchFamily="49" charset="-122"/>
              </a:rPr>
              <a:t>	static </a:t>
            </a:r>
            <a:r>
              <a:rPr lang="en-US" sz="1800" dirty="0" err="1" smtClean="0">
                <a:ea typeface="黑体" panose="02010609060101010101" pitchFamily="49" charset="-122"/>
              </a:rPr>
              <a:t>int</a:t>
            </a:r>
            <a:r>
              <a:rPr lang="en-US" sz="1800" dirty="0" smtClean="0">
                <a:ea typeface="黑体" panose="02010609060101010101" pitchFamily="49" charset="-122"/>
              </a:rPr>
              <a:t> A = 12, B = 34;</a:t>
            </a:r>
            <a:endParaRPr lang="en-US" sz="1800" dirty="0" smtClean="0">
              <a:ea typeface="黑体" panose="02010609060101010101" pitchFamily="49" charset="-122"/>
            </a:endParaRPr>
          </a:p>
          <a:p>
            <a:pPr marL="1371600" lvl="2" indent="-457200">
              <a:lnSpc>
                <a:spcPct val="120000"/>
              </a:lnSpc>
              <a:buSzPct val="90000"/>
              <a:buFont typeface="Arial" panose="020B0604020202020204" pitchFamily="34" charset="0"/>
              <a:buNone/>
            </a:pPr>
            <a:r>
              <a:rPr lang="en-US" sz="1800" dirty="0" smtClean="0">
                <a:ea typeface="黑体" panose="02010609060101010101" pitchFamily="49" charset="-122"/>
              </a:rPr>
              <a:t>	static void print() { … }</a:t>
            </a:r>
            <a:endParaRPr lang="en-US" sz="1800" dirty="0" smtClean="0">
              <a:ea typeface="黑体" panose="02010609060101010101" pitchFamily="49" charset="-122"/>
            </a:endParaRPr>
          </a:p>
          <a:p>
            <a:pPr marL="1371600" lvl="2" indent="-457200">
              <a:lnSpc>
                <a:spcPct val="120000"/>
              </a:lnSpc>
              <a:buSzPct val="90000"/>
              <a:buFont typeface="Arial" panose="020B0604020202020204" pitchFamily="34" charset="0"/>
              <a:buNone/>
            </a:pPr>
            <a:r>
              <a:rPr lang="en-US" sz="1800" dirty="0" smtClean="0">
                <a:ea typeface="黑体" panose="02010609060101010101" pitchFamily="49" charset="-122"/>
              </a:rPr>
              <a:t>}</a:t>
            </a:r>
            <a:endParaRPr lang="en-US" sz="1800" dirty="0" smtClean="0">
              <a:ea typeface="黑体" panose="02010609060101010101" pitchFamily="49" charset="-122"/>
            </a:endParaRPr>
          </a:p>
          <a:p>
            <a:pPr marL="1371600" lvl="2" indent="-457200">
              <a:lnSpc>
                <a:spcPct val="120000"/>
              </a:lnSpc>
              <a:buSzPct val="90000"/>
              <a:buFont typeface="Arial" panose="020B0604020202020204" pitchFamily="34" charset="0"/>
              <a:buNone/>
            </a:pPr>
            <a:r>
              <a:rPr lang="en-US" sz="1800" dirty="0" smtClean="0">
                <a:ea typeface="黑体" panose="02010609060101010101" pitchFamily="49" charset="-122"/>
              </a:rPr>
              <a:t>class Test {</a:t>
            </a:r>
            <a:endParaRPr lang="en-US" sz="1800" dirty="0" smtClean="0">
              <a:ea typeface="黑体" panose="02010609060101010101" pitchFamily="49" charset="-122"/>
            </a:endParaRPr>
          </a:p>
          <a:p>
            <a:pPr marL="1371600" lvl="2" indent="-457200">
              <a:lnSpc>
                <a:spcPct val="120000"/>
              </a:lnSpc>
              <a:buSzPct val="90000"/>
              <a:buFont typeface="Arial" panose="020B0604020202020204" pitchFamily="34" charset="0"/>
              <a:buNone/>
            </a:pPr>
            <a:r>
              <a:rPr lang="en-US" sz="1800" dirty="0" smtClean="0">
                <a:ea typeface="黑体" panose="02010609060101010101" pitchFamily="49" charset="-122"/>
              </a:rPr>
              <a:t>	public static void main(String </a:t>
            </a:r>
            <a:r>
              <a:rPr lang="en-US" sz="1800" dirty="0" err="1" smtClean="0">
                <a:ea typeface="黑体" panose="02010609060101010101" pitchFamily="49" charset="-122"/>
              </a:rPr>
              <a:t>args</a:t>
            </a:r>
            <a:r>
              <a:rPr lang="en-US" sz="1800" dirty="0" smtClean="0">
                <a:ea typeface="黑体" panose="02010609060101010101" pitchFamily="49" charset="-122"/>
              </a:rPr>
              <a:t>[]) {</a:t>
            </a:r>
            <a:endParaRPr lang="en-US" sz="1800" dirty="0" smtClean="0">
              <a:ea typeface="黑体" panose="02010609060101010101" pitchFamily="49" charset="-122"/>
            </a:endParaRPr>
          </a:p>
          <a:p>
            <a:pPr marL="1371600" lvl="2" indent="-457200">
              <a:lnSpc>
                <a:spcPct val="120000"/>
              </a:lnSpc>
              <a:buSzPct val="90000"/>
              <a:buFont typeface="Arial" panose="020B0604020202020204" pitchFamily="34" charset="0"/>
              <a:buNone/>
            </a:pPr>
            <a:r>
              <a:rPr lang="en-US" sz="1800" dirty="0" smtClean="0">
                <a:ea typeface="黑体" panose="02010609060101010101" pitchFamily="49" charset="-122"/>
              </a:rPr>
              <a:t>	</a:t>
            </a:r>
            <a:r>
              <a:rPr lang="en-US" sz="1800" dirty="0" err="1" smtClean="0">
                <a:ea typeface="黑体" panose="02010609060101010101" pitchFamily="49" charset="-122"/>
              </a:rPr>
              <a:t>System.out.println</a:t>
            </a:r>
            <a:r>
              <a:rPr lang="en-US" sz="1800" dirty="0" smtClean="0">
                <a:ea typeface="黑体" panose="02010609060101010101" pitchFamily="49" charset="-122"/>
              </a:rPr>
              <a:t>(“A=“ + D.A + “ B=“ + D.B);</a:t>
            </a:r>
            <a:endParaRPr lang="en-US" sz="1800" dirty="0" smtClean="0">
              <a:ea typeface="黑体" panose="02010609060101010101" pitchFamily="49" charset="-122"/>
            </a:endParaRPr>
          </a:p>
          <a:p>
            <a:pPr marL="1371600" lvl="2" indent="-457200">
              <a:lnSpc>
                <a:spcPct val="120000"/>
              </a:lnSpc>
              <a:buSzPct val="90000"/>
              <a:buFont typeface="Arial" panose="020B0604020202020204" pitchFamily="34" charset="0"/>
              <a:buNone/>
            </a:pPr>
            <a:r>
              <a:rPr lang="en-US" sz="1800" dirty="0" smtClean="0">
                <a:ea typeface="黑体" panose="02010609060101010101" pitchFamily="49" charset="-122"/>
              </a:rPr>
              <a:t>	</a:t>
            </a:r>
            <a:r>
              <a:rPr lang="en-US" sz="1800" dirty="0" err="1" smtClean="0">
                <a:ea typeface="黑体" panose="02010609060101010101" pitchFamily="49" charset="-122"/>
              </a:rPr>
              <a:t>D.print</a:t>
            </a:r>
            <a:r>
              <a:rPr lang="en-US" sz="1800" dirty="0" smtClean="0">
                <a:ea typeface="黑体" panose="02010609060101010101" pitchFamily="49" charset="-122"/>
              </a:rPr>
              <a:t>();</a:t>
            </a:r>
            <a:endParaRPr lang="en-US" sz="1800" dirty="0" smtClean="0">
              <a:ea typeface="黑体" panose="02010609060101010101" pitchFamily="49" charset="-122"/>
            </a:endParaRPr>
          </a:p>
          <a:p>
            <a:pPr marL="1371600" lvl="2" indent="-457200">
              <a:lnSpc>
                <a:spcPct val="120000"/>
              </a:lnSpc>
              <a:buSzPct val="90000"/>
              <a:buFont typeface="Arial" panose="020B0604020202020204" pitchFamily="34" charset="0"/>
              <a:buNone/>
            </a:pPr>
            <a:r>
              <a:rPr lang="en-US" sz="1800" dirty="0" smtClean="0">
                <a:ea typeface="黑体" panose="02010609060101010101" pitchFamily="49" charset="-122"/>
              </a:rPr>
              <a:t>	}</a:t>
            </a:r>
            <a:endParaRPr lang="en-US" sz="1800" dirty="0" smtClean="0">
              <a:ea typeface="黑体" panose="02010609060101010101" pitchFamily="49" charset="-122"/>
            </a:endParaRPr>
          </a:p>
          <a:p>
            <a:pPr marL="1371600" lvl="2" indent="-457200">
              <a:lnSpc>
                <a:spcPct val="120000"/>
              </a:lnSpc>
              <a:buSzPct val="90000"/>
              <a:buFont typeface="Arial" panose="020B0604020202020204" pitchFamily="34" charset="0"/>
              <a:buNone/>
            </a:pPr>
            <a:r>
              <a:rPr lang="en-US" sz="1800" dirty="0" smtClean="0">
                <a:ea typeface="黑体" panose="02010609060101010101" pitchFamily="49" charset="-122"/>
              </a:rPr>
              <a:t>}</a:t>
            </a:r>
            <a:endParaRPr lang="en-US" sz="1800" dirty="0" smtClean="0">
              <a:ea typeface="黑体" panose="02010609060101010101" pitchFamily="49" charset="-122"/>
            </a:endParaRPr>
          </a:p>
        </p:txBody>
      </p:sp>
      <p:sp>
        <p:nvSpPr>
          <p:cNvPr id="4" name="灯片编号占位符 3"/>
          <p:cNvSpPr>
            <a:spLocks noGrp="1"/>
          </p:cNvSpPr>
          <p:nvPr>
            <p:ph type="sldNum" sz="quarter" idx="12"/>
          </p:nvPr>
        </p:nvSpPr>
        <p:spPr/>
        <p:txBody>
          <a:bodyPr/>
          <a:lstStyle/>
          <a:p>
            <a:fld id="{62CD6318-1628-49F3-8833-AF58D3C9014F}"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7" name="标题 53255"/>
          <p:cNvSpPr>
            <a:spLocks noGrp="1" noChangeArrowheads="1"/>
          </p:cNvSpPr>
          <p:nvPr>
            <p:ph type="title"/>
          </p:nvPr>
        </p:nvSpPr>
        <p:spPr/>
        <p:txBody>
          <a:bodyPr anchor="b"/>
          <a:lstStyle/>
          <a:p>
            <a:r>
              <a:rPr lang="zh-CN" altLang="en-US" smtClean="0"/>
              <a:t>类成员</a:t>
            </a:r>
            <a:endParaRPr lang="zh-CN" altLang="en-US" smtClean="0"/>
          </a:p>
        </p:txBody>
      </p:sp>
      <p:sp>
        <p:nvSpPr>
          <p:cNvPr id="2" name="灯片编号占位符 1"/>
          <p:cNvSpPr>
            <a:spLocks noGrp="1"/>
          </p:cNvSpPr>
          <p:nvPr>
            <p:ph type="sldNum" sz="quarter" idx="12"/>
          </p:nvPr>
        </p:nvSpPr>
        <p:spPr/>
        <p:txBody>
          <a:bodyPr/>
          <a:lstStyle/>
          <a:p>
            <a:fld id="{F4E90E1A-C283-437E-9D02-09CA75147535}" type="slidenum">
              <a:rPr lang="zh-CN" altLang="en-US" dirty="0"/>
            </a:fld>
            <a:endParaRPr lang="zh-CN" altLang="en-US" dirty="0"/>
          </a:p>
        </p:txBody>
      </p:sp>
      <p:sp>
        <p:nvSpPr>
          <p:cNvPr id="56321" name="文本占位符 53249"/>
          <p:cNvSpPr>
            <a:spLocks noGrp="1" noChangeArrowheads="1"/>
          </p:cNvSpPr>
          <p:nvPr>
            <p:ph idx="1"/>
          </p:nvPr>
        </p:nvSpPr>
        <p:spPr/>
        <p:txBody>
          <a:bodyPr/>
          <a:lstStyle/>
          <a:p>
            <a:pPr marL="609600" indent="-609600">
              <a:buSzPct val="90000"/>
            </a:pPr>
            <a:r>
              <a:rPr lang="en-US" sz="2800" smtClean="0">
                <a:ea typeface="黑体" panose="02010609060101010101" pitchFamily="49" charset="-122"/>
              </a:rPr>
              <a:t>static (</a:t>
            </a:r>
            <a:r>
              <a:rPr lang="zh-CN" altLang="en-US" sz="2800" smtClean="0"/>
              <a:t>静态变量</a:t>
            </a:r>
            <a:r>
              <a:rPr lang="en-US" sz="2800" smtClean="0">
                <a:ea typeface="黑体" panose="02010609060101010101" pitchFamily="49" charset="-122"/>
              </a:rPr>
              <a:t>/</a:t>
            </a:r>
            <a:r>
              <a:rPr lang="zh-CN" altLang="en-US" sz="2800" smtClean="0"/>
              <a:t>静态方法</a:t>
            </a:r>
            <a:r>
              <a:rPr lang="en-US" sz="2800" smtClean="0">
                <a:ea typeface="黑体" panose="02010609060101010101" pitchFamily="49" charset="-122"/>
              </a:rPr>
              <a:t>)</a:t>
            </a:r>
            <a:endParaRPr lang="en-US" sz="2800" smtClean="0">
              <a:ea typeface="黑体" panose="02010609060101010101" pitchFamily="49" charset="-122"/>
            </a:endParaRPr>
          </a:p>
        </p:txBody>
      </p:sp>
      <p:sp>
        <p:nvSpPr>
          <p:cNvPr id="56322" name="矩形 53250"/>
          <p:cNvSpPr>
            <a:spLocks noChangeArrowheads="1"/>
          </p:cNvSpPr>
          <p:nvPr/>
        </p:nvSpPr>
        <p:spPr bwMode="auto">
          <a:xfrm>
            <a:off x="990600" y="1828800"/>
            <a:ext cx="6629400" cy="4876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ea typeface="华文中宋" panose="02010600040101010101" pitchFamily="2" charset="-122"/>
              </a:rPr>
              <a:t>	</a:t>
            </a:r>
            <a:r>
              <a:rPr lang="en-US" sz="2400">
                <a:latin typeface="Tahoma" panose="020B0604030504040204" pitchFamily="34" charset="0"/>
                <a:ea typeface="华文中宋" panose="02010600040101010101" pitchFamily="2" charset="-122"/>
              </a:rPr>
              <a:t>class Test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void print(int x)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System.out.println(x);</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static void main(String args[])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x = 3;</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print(x);</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p:txBody>
      </p:sp>
      <p:sp>
        <p:nvSpPr>
          <p:cNvPr id="53252" name="矩形 53251"/>
          <p:cNvSpPr>
            <a:spLocks noChangeArrowheads="1"/>
          </p:cNvSpPr>
          <p:nvPr/>
        </p:nvSpPr>
        <p:spPr bwMode="auto">
          <a:xfrm>
            <a:off x="3276600" y="1066800"/>
            <a:ext cx="5867400" cy="2514600"/>
          </a:xfrm>
          <a:prstGeom prst="rect">
            <a:avLst/>
          </a:prstGeom>
          <a:solidFill>
            <a:srgbClr val="CCFF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a:latin typeface="Tahoma" panose="020B0604030504040204" pitchFamily="34" charset="0"/>
                <a:ea typeface="华文中宋" panose="02010600040101010101" pitchFamily="2" charset="-122"/>
              </a:rPr>
              <a:t>D:\&gt;javac Test.java</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Test.java:9: non-static method print(int) </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cannot be referenced from a static context</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                print(x);</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1 error</a:t>
            </a:r>
            <a:endParaRPr lang="en-US" sz="2400">
              <a:latin typeface="Tahoma" panose="020B0604030504040204" pitchFamily="34" charset="0"/>
              <a:ea typeface="华文中宋" panose="02010600040101010101" pitchFamily="2" charset="-122"/>
            </a:endParaRPr>
          </a:p>
        </p:txBody>
      </p:sp>
      <p:sp>
        <p:nvSpPr>
          <p:cNvPr id="53253" name="矩形 53252"/>
          <p:cNvSpPr>
            <a:spLocks noChangeArrowheads="1"/>
          </p:cNvSpPr>
          <p:nvPr/>
        </p:nvSpPr>
        <p:spPr bwMode="auto">
          <a:xfrm>
            <a:off x="1295400" y="1828800"/>
            <a:ext cx="6629400" cy="4876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Test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void print(int x)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System.out.println(x);</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static void main(String args[])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x = 3;</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Test t = new Test();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t.print(x);</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53254" name="矩形 53253"/>
          <p:cNvSpPr>
            <a:spLocks noChangeArrowheads="1"/>
          </p:cNvSpPr>
          <p:nvPr/>
        </p:nvSpPr>
        <p:spPr bwMode="auto">
          <a:xfrm>
            <a:off x="1371600" y="1828800"/>
            <a:ext cx="6629400" cy="4876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Test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static void print(int x)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System.out.println(x);</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static void main(String args[])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x = 3;</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print(x);</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53255" name="矩形 53254"/>
          <p:cNvSpPr>
            <a:spLocks noChangeArrowheads="1"/>
          </p:cNvSpPr>
          <p:nvPr/>
        </p:nvSpPr>
        <p:spPr bwMode="auto">
          <a:xfrm>
            <a:off x="3276600" y="3581400"/>
            <a:ext cx="5867400" cy="609600"/>
          </a:xfrm>
          <a:prstGeom prst="rect">
            <a:avLst/>
          </a:prstGeom>
          <a:solidFill>
            <a:srgbClr val="FF99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a:latin typeface="Tahoma" panose="020B0604030504040204" pitchFamily="34" charset="0"/>
                <a:ea typeface="华文中宋" panose="02010600040101010101" pitchFamily="2" charset="-122"/>
              </a:rPr>
              <a:t>static</a:t>
            </a:r>
            <a:r>
              <a:rPr lang="zh-CN" altLang="en-US" sz="2400">
                <a:latin typeface="Tahoma" panose="020B0604030504040204" pitchFamily="34" charset="0"/>
                <a:ea typeface="华文中宋" panose="02010600040101010101" pitchFamily="2" charset="-122"/>
              </a:rPr>
              <a:t>方法中仅仅可以调用其他</a:t>
            </a:r>
            <a:r>
              <a:rPr lang="en-US" sz="2400">
                <a:latin typeface="Tahoma" panose="020B0604030504040204" pitchFamily="34" charset="0"/>
                <a:ea typeface="华文中宋" panose="02010600040101010101" pitchFamily="2" charset="-122"/>
              </a:rPr>
              <a:t>static</a:t>
            </a:r>
            <a:r>
              <a:rPr lang="zh-CN" altLang="en-US" sz="2400">
                <a:latin typeface="Tahoma" panose="020B0604030504040204" pitchFamily="34" charset="0"/>
                <a:ea typeface="华文中宋" panose="02010600040101010101" pitchFamily="2" charset="-122"/>
              </a:rPr>
              <a:t>方法</a:t>
            </a:r>
            <a:endParaRPr lang="zh-CN" altLang="en-US" sz="240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barn(outHorizontal)">
                                      <p:cBhvr>
                                        <p:cTn id="7" dur="500"/>
                                        <p:tgtEl>
                                          <p:spTgt spid="5325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3253"/>
                                        </p:tgtEl>
                                        <p:attrNameLst>
                                          <p:attrName>style.visibility</p:attrName>
                                        </p:attrNameLst>
                                      </p:cBhvr>
                                      <p:to>
                                        <p:strVal val="visible"/>
                                      </p:to>
                                    </p:set>
                                    <p:animEffect transition="in" filter="barn(outHorizontal)">
                                      <p:cBhvr>
                                        <p:cTn id="12" dur="500"/>
                                        <p:tgtEl>
                                          <p:spTgt spid="5325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3254"/>
                                        </p:tgtEl>
                                        <p:attrNameLst>
                                          <p:attrName>style.visibility</p:attrName>
                                        </p:attrNameLst>
                                      </p:cBhvr>
                                      <p:to>
                                        <p:strVal val="visible"/>
                                      </p:to>
                                    </p:set>
                                    <p:animEffect transition="in" filter="barn(outHorizontal)">
                                      <p:cBhvr>
                                        <p:cTn id="17" dur="500"/>
                                        <p:tgtEl>
                                          <p:spTgt spid="5325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53255"/>
                                        </p:tgtEl>
                                        <p:attrNameLst>
                                          <p:attrName>style.visibility</p:attrName>
                                        </p:attrNameLst>
                                      </p:cBhvr>
                                      <p:to>
                                        <p:strVal val="visible"/>
                                      </p:to>
                                    </p:set>
                                    <p:animEffect transition="in" filter="barn(outHorizontal)">
                                      <p:cBhvr>
                                        <p:cTn id="22"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p:bldP spid="53253" grpId="0" animBg="1"/>
      <p:bldP spid="53254" grpId="0" animBg="1"/>
      <p:bldP spid="5325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57348" name="标题 2"/>
          <p:cNvSpPr>
            <a:spLocks noGrp="1" noChangeArrowheads="1"/>
          </p:cNvSpPr>
          <p:nvPr>
            <p:ph type="title"/>
            <p:custDataLst>
              <p:tags r:id="rId3"/>
            </p:custDataLst>
          </p:nvPr>
        </p:nvSpPr>
        <p:spPr/>
        <p:txBody>
          <a:bodyPr/>
          <a:lstStyle/>
          <a:p>
            <a:r>
              <a:rPr lang="zh-CN" altLang="en-US" smtClean="0"/>
              <a:t>类成员变量</a:t>
            </a:r>
            <a:endParaRPr lang="zh-CN" altLang="en-US" smtClean="0"/>
          </a:p>
        </p:txBody>
      </p:sp>
      <p:sp>
        <p:nvSpPr>
          <p:cNvPr id="4" name="灯片编号占位符 3"/>
          <p:cNvSpPr>
            <a:spLocks noGrp="1"/>
          </p:cNvSpPr>
          <p:nvPr>
            <p:ph type="sldNum" sz="quarter" idx="12"/>
          </p:nvPr>
        </p:nvSpPr>
        <p:spPr/>
        <p:txBody>
          <a:bodyPr/>
          <a:lstStyle/>
          <a:p>
            <a:fld id="{9BDFC0A1-85E8-415E-B3D8-575DB28C8F3E}" type="slidenum">
              <a:rPr lang="zh-CN" altLang="en-US" dirty="0"/>
            </a:fld>
            <a:endParaRPr lang="zh-CN" altLang="en-US" dirty="0"/>
          </a:p>
        </p:txBody>
      </p:sp>
      <p:sp>
        <p:nvSpPr>
          <p:cNvPr id="5" name="内容占位符 4"/>
          <p:cNvSpPr>
            <a:spLocks noGrp="1"/>
          </p:cNvSpPr>
          <p:nvPr>
            <p:ph idx="1"/>
            <p:custDataLst>
              <p:tags r:id="rId4"/>
            </p:custDataLst>
          </p:nvPr>
        </p:nvSpPr>
        <p:spPr/>
        <p:txBody>
          <a:bodyPr>
            <a:noAutofit/>
          </a:bodyPr>
          <a:lstStyle/>
          <a:p>
            <a:pPr marL="342900" indent="-342900">
              <a:lnSpc>
                <a:spcPct val="120000"/>
              </a:lnSpc>
              <a:buClr>
                <a:schemeClr val="hlink"/>
              </a:buClr>
              <a:buFont typeface="Wingdings" panose="05000000000000000000" pitchFamily="2" charset="2"/>
              <a:buChar char="l"/>
            </a:pPr>
            <a:r>
              <a:rPr lang="en-US" sz="2000" dirty="0" smtClean="0">
                <a:ea typeface="黑体" panose="02010609060101010101" pitchFamily="49" charset="-122"/>
              </a:rPr>
              <a:t>final </a:t>
            </a:r>
            <a:r>
              <a:rPr lang="zh-CN" altLang="en-US" sz="2000" dirty="0" smtClean="0"/>
              <a:t>变量</a:t>
            </a:r>
            <a:r>
              <a:rPr lang="en-US" sz="2000" dirty="0" smtClean="0">
                <a:ea typeface="黑体" panose="02010609060101010101" pitchFamily="49" charset="-122"/>
              </a:rPr>
              <a:t>/</a:t>
            </a:r>
            <a:r>
              <a:rPr lang="zh-CN" altLang="en-US" sz="2000" dirty="0" smtClean="0"/>
              <a:t>方法</a:t>
            </a:r>
            <a:endParaRPr lang="zh-CN" altLang="en-US" sz="2000" dirty="0" smtClean="0"/>
          </a:p>
          <a:p>
            <a:pPr marL="742950" lvl="1" indent="-285750">
              <a:lnSpc>
                <a:spcPct val="120000"/>
              </a:lnSpc>
              <a:buFont typeface="Wingdings" panose="05000000000000000000" pitchFamily="2" charset="2"/>
              <a:buChar char="l"/>
            </a:pPr>
            <a:r>
              <a:rPr lang="en-US" sz="1800" dirty="0" smtClean="0">
                <a:ea typeface="黑体" panose="02010609060101010101" pitchFamily="49" charset="-122"/>
              </a:rPr>
              <a:t>final</a:t>
            </a:r>
            <a:r>
              <a:rPr lang="zh-CN" altLang="en-US" sz="1800" dirty="0" smtClean="0"/>
              <a:t>变量</a:t>
            </a:r>
            <a:r>
              <a:rPr lang="en-US" sz="1800" dirty="0" smtClean="0">
                <a:ea typeface="黑体" panose="02010609060101010101" pitchFamily="49" charset="-122"/>
              </a:rPr>
              <a:t>: </a:t>
            </a:r>
            <a:r>
              <a:rPr lang="zh-CN" altLang="en-US" sz="1800" dirty="0" smtClean="0"/>
              <a:t>定义一个常数，即变量值不能改变</a:t>
            </a:r>
            <a:endParaRPr lang="zh-CN" altLang="en-US" sz="1800" dirty="0" smtClean="0"/>
          </a:p>
          <a:p>
            <a:pPr marL="742950" lvl="1" indent="-285750">
              <a:lnSpc>
                <a:spcPct val="120000"/>
              </a:lnSpc>
              <a:buSzPct val="90000"/>
              <a:buFont typeface="Arial" panose="020B0604020202020204" pitchFamily="34" charset="0"/>
              <a:buNone/>
            </a:pPr>
            <a:r>
              <a:rPr lang="en-US" sz="1800" dirty="0" smtClean="0">
                <a:ea typeface="黑体" panose="02010609060101010101" pitchFamily="49" charset="-122"/>
              </a:rPr>
              <a:t>final double AVOGADRO = 6.022e23;</a:t>
            </a:r>
            <a:endParaRPr lang="en-US" sz="1800" dirty="0" smtClean="0">
              <a:ea typeface="黑体" panose="02010609060101010101" pitchFamily="49" charset="-122"/>
            </a:endParaRPr>
          </a:p>
          <a:p>
            <a:pPr marL="742950" lvl="1" indent="-285750">
              <a:lnSpc>
                <a:spcPct val="120000"/>
              </a:lnSpc>
              <a:buFont typeface="Wingdings" panose="05000000000000000000" pitchFamily="2" charset="2"/>
              <a:buChar char="l"/>
            </a:pPr>
            <a:r>
              <a:rPr lang="en-US" sz="1800" dirty="0" smtClean="0">
                <a:ea typeface="黑体" panose="02010609060101010101" pitchFamily="49" charset="-122"/>
              </a:rPr>
              <a:t>final</a:t>
            </a:r>
            <a:r>
              <a:rPr lang="zh-CN" altLang="en-US" sz="1800" dirty="0" smtClean="0"/>
              <a:t>类</a:t>
            </a:r>
            <a:r>
              <a:rPr lang="en-US" sz="1800" dirty="0" smtClean="0">
                <a:ea typeface="黑体" panose="02010609060101010101" pitchFamily="49" charset="-122"/>
              </a:rPr>
              <a:t>: </a:t>
            </a:r>
            <a:r>
              <a:rPr lang="zh-CN" altLang="en-US" sz="1800" dirty="0" smtClean="0"/>
              <a:t>不能有子类</a:t>
            </a:r>
            <a:endParaRPr lang="zh-CN" altLang="en-US" sz="1800" dirty="0" smtClean="0"/>
          </a:p>
          <a:p>
            <a:pPr marL="742950" lvl="1" indent="-285750">
              <a:lnSpc>
                <a:spcPct val="120000"/>
              </a:lnSpc>
              <a:buFont typeface="Wingdings" panose="05000000000000000000" pitchFamily="2" charset="2"/>
              <a:buChar char="l"/>
            </a:pPr>
            <a:r>
              <a:rPr lang="en-US" sz="1800" dirty="0" smtClean="0">
                <a:ea typeface="黑体" panose="02010609060101010101" pitchFamily="49" charset="-122"/>
              </a:rPr>
              <a:t>final</a:t>
            </a:r>
            <a:r>
              <a:rPr lang="zh-CN" altLang="en-US" sz="1800" dirty="0" smtClean="0"/>
              <a:t>方法</a:t>
            </a:r>
            <a:r>
              <a:rPr lang="en-US" sz="1800" dirty="0" smtClean="0">
                <a:ea typeface="黑体" panose="02010609060101010101" pitchFamily="49" charset="-122"/>
              </a:rPr>
              <a:t>: </a:t>
            </a:r>
            <a:r>
              <a:rPr lang="zh-CN" altLang="en-US" sz="1800" dirty="0" smtClean="0"/>
              <a:t>方法不能被重写</a:t>
            </a:r>
            <a:r>
              <a:rPr lang="en-US" sz="1800" dirty="0" smtClean="0">
                <a:ea typeface="黑体" panose="02010609060101010101" pitchFamily="49" charset="-122"/>
              </a:rPr>
              <a:t>(overriding)</a:t>
            </a:r>
            <a:endParaRPr lang="en-US" sz="1800" dirty="0" smtClean="0">
              <a:ea typeface="黑体" panose="02010609060101010101" pitchFamily="49" charset="-122"/>
            </a:endParaRPr>
          </a:p>
          <a:p>
            <a:pPr marL="742950" lvl="1" indent="-285750">
              <a:lnSpc>
                <a:spcPct val="120000"/>
              </a:lnSpc>
              <a:buSzPct val="90000"/>
              <a:buFont typeface="Arial" panose="020B0604020202020204" pitchFamily="34" charset="0"/>
              <a:buNone/>
            </a:pPr>
            <a:r>
              <a:rPr lang="en-US" sz="1800" dirty="0" smtClean="0">
                <a:ea typeface="黑体" panose="02010609060101010101" pitchFamily="49" charset="-122"/>
              </a:rPr>
              <a:t>class </a:t>
            </a:r>
            <a:r>
              <a:rPr lang="en-US" sz="1800" dirty="0" err="1" smtClean="0">
                <a:ea typeface="黑体" panose="02010609060101010101" pitchFamily="49" charset="-122"/>
              </a:rPr>
              <a:t>ChessAlgorithm</a:t>
            </a:r>
            <a:r>
              <a:rPr lang="en-US" sz="1800" dirty="0" smtClean="0">
                <a:ea typeface="黑体" panose="02010609060101010101" pitchFamily="49" charset="-122"/>
              </a:rPr>
              <a:t> {</a:t>
            </a:r>
            <a:endParaRPr lang="en-US" sz="1800" dirty="0" smtClean="0">
              <a:ea typeface="黑体" panose="02010609060101010101" pitchFamily="49" charset="-122"/>
            </a:endParaRPr>
          </a:p>
          <a:p>
            <a:pPr marL="742950" lvl="1" indent="-285750">
              <a:lnSpc>
                <a:spcPct val="120000"/>
              </a:lnSpc>
              <a:buSzPct val="90000"/>
              <a:buFont typeface="Arial" panose="020B0604020202020204" pitchFamily="34" charset="0"/>
              <a:buNone/>
            </a:pPr>
            <a:r>
              <a:rPr lang="en-US" sz="1800" dirty="0" smtClean="0">
                <a:ea typeface="黑体" panose="02010609060101010101" pitchFamily="49" charset="-122"/>
              </a:rPr>
              <a:t>    . . .</a:t>
            </a:r>
            <a:endParaRPr lang="en-US" sz="1800" dirty="0" smtClean="0">
              <a:ea typeface="黑体" panose="02010609060101010101" pitchFamily="49" charset="-122"/>
            </a:endParaRPr>
          </a:p>
          <a:p>
            <a:pPr marL="742950" lvl="1" indent="-285750">
              <a:lnSpc>
                <a:spcPct val="120000"/>
              </a:lnSpc>
              <a:buSzPct val="90000"/>
              <a:buFont typeface="Arial" panose="020B0604020202020204" pitchFamily="34" charset="0"/>
              <a:buNone/>
            </a:pPr>
            <a:r>
              <a:rPr lang="en-US" sz="1800" dirty="0" smtClean="0">
                <a:ea typeface="黑体" panose="02010609060101010101" pitchFamily="49" charset="-122"/>
              </a:rPr>
              <a:t>    final void </a:t>
            </a:r>
            <a:r>
              <a:rPr lang="en-US" sz="1800" dirty="0" err="1" smtClean="0">
                <a:ea typeface="黑体" panose="02010609060101010101" pitchFamily="49" charset="-122"/>
              </a:rPr>
              <a:t>nextMove</a:t>
            </a:r>
            <a:r>
              <a:rPr lang="en-US" sz="1800" dirty="0" smtClean="0">
                <a:ea typeface="黑体" panose="02010609060101010101" pitchFamily="49" charset="-122"/>
              </a:rPr>
              <a:t>(</a:t>
            </a:r>
            <a:r>
              <a:rPr lang="en-US" sz="1800" dirty="0" err="1" smtClean="0">
                <a:ea typeface="黑体" panose="02010609060101010101" pitchFamily="49" charset="-122"/>
              </a:rPr>
              <a:t>ChessPiece</a:t>
            </a:r>
            <a:r>
              <a:rPr lang="en-US" sz="1800" dirty="0" smtClean="0">
                <a:ea typeface="黑体" panose="02010609060101010101" pitchFamily="49" charset="-122"/>
              </a:rPr>
              <a:t> </a:t>
            </a:r>
            <a:r>
              <a:rPr lang="en-US" sz="1800" dirty="0" err="1" smtClean="0">
                <a:ea typeface="黑体" panose="02010609060101010101" pitchFamily="49" charset="-122"/>
              </a:rPr>
              <a:t>pieceMoved</a:t>
            </a:r>
            <a:r>
              <a:rPr lang="en-US" sz="1800" dirty="0" smtClean="0">
                <a:ea typeface="黑体" panose="02010609060101010101" pitchFamily="49" charset="-122"/>
              </a:rPr>
              <a:t>,</a:t>
            </a:r>
            <a:endParaRPr lang="en-US" sz="1800" dirty="0" smtClean="0">
              <a:ea typeface="黑体" panose="02010609060101010101" pitchFamily="49" charset="-122"/>
            </a:endParaRPr>
          </a:p>
          <a:p>
            <a:pPr marL="742950" lvl="1" indent="-285750">
              <a:lnSpc>
                <a:spcPct val="120000"/>
              </a:lnSpc>
              <a:buSzPct val="90000"/>
              <a:buFont typeface="Arial" panose="020B0604020202020204" pitchFamily="34" charset="0"/>
              <a:buNone/>
            </a:pPr>
            <a:r>
              <a:rPr lang="en-US" sz="1800" dirty="0" smtClean="0">
                <a:ea typeface="黑体" panose="02010609060101010101" pitchFamily="49" charset="-122"/>
              </a:rPr>
              <a:t>                        </a:t>
            </a:r>
            <a:r>
              <a:rPr lang="en-US" sz="1800" dirty="0" err="1" smtClean="0">
                <a:ea typeface="黑体" panose="02010609060101010101" pitchFamily="49" charset="-122"/>
              </a:rPr>
              <a:t>BoardLocation</a:t>
            </a:r>
            <a:r>
              <a:rPr lang="en-US" sz="1800" dirty="0" smtClean="0">
                <a:ea typeface="黑体" panose="02010609060101010101" pitchFamily="49" charset="-122"/>
              </a:rPr>
              <a:t> </a:t>
            </a:r>
            <a:r>
              <a:rPr lang="en-US" sz="1800" dirty="0" err="1" smtClean="0">
                <a:ea typeface="黑体" panose="02010609060101010101" pitchFamily="49" charset="-122"/>
              </a:rPr>
              <a:t>newLocation</a:t>
            </a:r>
            <a:r>
              <a:rPr lang="en-US" sz="1800" dirty="0" smtClean="0">
                <a:ea typeface="黑体" panose="02010609060101010101" pitchFamily="49" charset="-122"/>
              </a:rPr>
              <a:t>) {</a:t>
            </a:r>
            <a:endParaRPr lang="en-US" sz="1800" dirty="0" smtClean="0">
              <a:ea typeface="黑体" panose="02010609060101010101" pitchFamily="49" charset="-122"/>
            </a:endParaRPr>
          </a:p>
          <a:p>
            <a:pPr marL="742950" lvl="1" indent="-285750">
              <a:lnSpc>
                <a:spcPct val="120000"/>
              </a:lnSpc>
              <a:buSzPct val="90000"/>
              <a:buFont typeface="Arial" panose="020B0604020202020204" pitchFamily="34" charset="0"/>
              <a:buNone/>
            </a:pPr>
            <a:r>
              <a:rPr lang="en-US" sz="1800" dirty="0" smtClean="0">
                <a:ea typeface="黑体" panose="02010609060101010101" pitchFamily="49" charset="-122"/>
              </a:rPr>
              <a:t>        ...</a:t>
            </a:r>
            <a:endParaRPr lang="en-US" sz="1800" dirty="0" smtClean="0">
              <a:ea typeface="黑体" panose="02010609060101010101" pitchFamily="49" charset="-122"/>
            </a:endParaRPr>
          </a:p>
          <a:p>
            <a:pPr marL="742950" lvl="1" indent="-285750">
              <a:lnSpc>
                <a:spcPct val="120000"/>
              </a:lnSpc>
              <a:buSzPct val="90000"/>
              <a:buFont typeface="Arial" panose="020B0604020202020204" pitchFamily="34" charset="0"/>
              <a:buNone/>
            </a:pPr>
            <a:r>
              <a:rPr lang="en-US" sz="1800" dirty="0" smtClean="0">
                <a:ea typeface="黑体" panose="02010609060101010101" pitchFamily="49" charset="-122"/>
              </a:rPr>
              <a:t>    }</a:t>
            </a:r>
            <a:endParaRPr lang="en-US" sz="1800" dirty="0" smtClean="0">
              <a:ea typeface="黑体" panose="02010609060101010101" pitchFamily="49" charset="-122"/>
            </a:endParaRPr>
          </a:p>
          <a:p>
            <a:pPr marL="742950" lvl="1" indent="-285750">
              <a:lnSpc>
                <a:spcPct val="120000"/>
              </a:lnSpc>
              <a:buSzPct val="90000"/>
              <a:buFont typeface="Arial" panose="020B0604020202020204" pitchFamily="34" charset="0"/>
              <a:buNone/>
            </a:pPr>
            <a:r>
              <a:rPr lang="en-US" sz="1800" dirty="0" smtClean="0">
                <a:ea typeface="黑体" panose="02010609060101010101" pitchFamily="49" charset="-122"/>
              </a:rPr>
              <a:t>    . . .</a:t>
            </a:r>
            <a:endParaRPr lang="en-US" sz="1800" dirty="0" smtClean="0">
              <a:ea typeface="黑体" panose="02010609060101010101" pitchFamily="49" charset="-122"/>
            </a:endParaRPr>
          </a:p>
          <a:p>
            <a:pPr marL="742950" lvl="1" indent="-285750">
              <a:lnSpc>
                <a:spcPct val="120000"/>
              </a:lnSpc>
              <a:buSzPct val="90000"/>
              <a:buFont typeface="Arial" panose="020B0604020202020204" pitchFamily="34" charset="0"/>
              <a:buNone/>
            </a:pPr>
            <a:r>
              <a:rPr lang="en-US" sz="1800" dirty="0" smtClean="0">
                <a:ea typeface="黑体" panose="02010609060101010101" pitchFamily="49" charset="-122"/>
              </a:rPr>
              <a:t>}</a:t>
            </a:r>
            <a:endParaRPr lang="en-US" sz="1800" dirty="0" smtClean="0">
              <a:ea typeface="黑体" panose="02010609060101010101" pitchFamily="49" charset="-122"/>
            </a:endParaRPr>
          </a:p>
        </p:txBody>
      </p:sp>
    </p:spTree>
    <p:custDataLst>
      <p:tags r:id="rId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0241"/>
          <p:cNvSpPr>
            <a:spLocks noGrp="1" noChangeArrowheads="1"/>
          </p:cNvSpPr>
          <p:nvPr>
            <p:ph type="ctrTitle"/>
          </p:nvPr>
        </p:nvSpPr>
        <p:spPr>
          <a:xfrm>
            <a:off x="742950" y="2420888"/>
            <a:ext cx="7772400" cy="1833564"/>
          </a:xfrm>
        </p:spPr>
        <p:txBody>
          <a:bodyPr anchor="ctr">
            <a:normAutofit/>
          </a:bodyPr>
          <a:lstStyle/>
          <a:p>
            <a:pPr fontAlgn="base">
              <a:lnSpc>
                <a:spcPct val="80000"/>
              </a:lnSpc>
              <a:spcAft>
                <a:spcPct val="0"/>
              </a:spcAft>
              <a:defRPr/>
            </a:pPr>
            <a:r>
              <a:rPr lang="en-US" sz="3200" dirty="0">
                <a:solidFill>
                  <a:schemeClr val="accent2"/>
                </a:solidFill>
                <a:effectLst>
                  <a:outerShdw blurRad="38100" dist="38100" dir="2700000">
                    <a:srgbClr val="C0C0C0"/>
                  </a:outerShdw>
                </a:effectLst>
              </a:rPr>
              <a:t>Lesson 3: Classes and Objects (Part 1)</a:t>
            </a:r>
            <a:endParaRPr lang="en-US" sz="3200" dirty="0">
              <a:solidFill>
                <a:schemeClr val="accent2"/>
              </a:solidFill>
              <a:effectLst>
                <a:outerShdw blurRad="38100" dist="38100" dir="2700000">
                  <a:srgbClr val="C0C0C0"/>
                </a:outerShdw>
              </a:effectLst>
            </a:endParaRPr>
          </a:p>
        </p:txBody>
      </p:sp>
      <p:sp>
        <p:nvSpPr>
          <p:cNvPr id="3" name="副标题 2"/>
          <p:cNvSpPr>
            <a:spLocks noGrp="1"/>
          </p:cNvSpPr>
          <p:nvPr>
            <p:ph type="subTitle" idx="1"/>
          </p:nvPr>
        </p:nvSpPr>
        <p:spPr/>
        <p:txBody>
          <a:bodyPr>
            <a:normAutofit/>
          </a:bodyPr>
          <a:lstStyle/>
          <a:p>
            <a:r>
              <a:rPr lang="zh-CN" altLang="en-US" sz="2800" dirty="0">
                <a:latin typeface="微软雅黑" panose="020B0503020204020204" pitchFamily="34" charset="-122"/>
                <a:ea typeface="微软雅黑" panose="020B0503020204020204" pitchFamily="34" charset="-122"/>
              </a:rPr>
              <a:t>面向对象</a:t>
            </a:r>
            <a:r>
              <a:rPr lang="en-US" altLang="zh-CN" sz="2800" dirty="0">
                <a:solidFill>
                  <a:srgbClr val="EAEAEA"/>
                </a:solidFill>
                <a:latin typeface="微软雅黑" panose="020B0503020204020204" pitchFamily="34" charset="-122"/>
                <a:ea typeface="微软雅黑" panose="020B0503020204020204" pitchFamily="34" charset="-122"/>
              </a:rPr>
              <a:t>(</a:t>
            </a:r>
            <a:r>
              <a:rPr lang="zh-CN" altLang="en-US" sz="2800" dirty="0">
                <a:solidFill>
                  <a:srgbClr val="EAEAEA"/>
                </a:solidFill>
                <a:latin typeface="微软雅黑" panose="020B0503020204020204" pitchFamily="34" charset="-122"/>
                <a:ea typeface="微软雅黑" panose="020B0503020204020204" pitchFamily="34" charset="-122"/>
              </a:rPr>
              <a:t>上</a:t>
            </a:r>
            <a:r>
              <a:rPr lang="en-US" altLang="zh-CN" sz="2800" dirty="0">
                <a:solidFill>
                  <a:srgbClr val="EAEAEA"/>
                </a:solidFill>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F7EF1EFC-D1DC-422A-AEEB-33D6438A10CE}" type="slidenum">
              <a:rPr lang="zh-CN" altLang="en-US" dirty="0"/>
            </a:fld>
            <a:endParaRPr lang="zh-CN" altLang="en-US" dirty="0"/>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58372" name="标题 2"/>
          <p:cNvSpPr>
            <a:spLocks noGrp="1" noChangeArrowheads="1"/>
          </p:cNvSpPr>
          <p:nvPr>
            <p:ph type="title"/>
            <p:custDataLst>
              <p:tags r:id="rId3"/>
            </p:custDataLst>
          </p:nvPr>
        </p:nvSpPr>
        <p:spPr/>
        <p:txBody>
          <a:bodyPr/>
          <a:lstStyle/>
          <a:p>
            <a:r>
              <a:rPr lang="zh-CN" altLang="en-US" smtClean="0"/>
              <a:t>类成员变量</a:t>
            </a:r>
            <a:endParaRPr lang="zh-CN" altLang="en-US" smtClean="0"/>
          </a:p>
        </p:txBody>
      </p:sp>
      <p:sp>
        <p:nvSpPr>
          <p:cNvPr id="58373" name="内容占位符 4"/>
          <p:cNvSpPr>
            <a:spLocks noGrp="1" noChangeArrowheads="1"/>
          </p:cNvSpPr>
          <p:nvPr>
            <p:ph idx="1"/>
            <p:custDataLst>
              <p:tags r:id="rId4"/>
            </p:custDataLst>
          </p:nvPr>
        </p:nvSpPr>
        <p:spPr/>
        <p:txBody>
          <a:bodyPr>
            <a:normAutofit fontScale="92500"/>
          </a:bodyPr>
          <a:lstStyle/>
          <a:p>
            <a:pPr marL="342900" indent="-342900">
              <a:lnSpc>
                <a:spcPct val="130000"/>
              </a:lnSpc>
              <a:buClr>
                <a:schemeClr val="hlink"/>
              </a:buClr>
              <a:buFont typeface="Wingdings" panose="05000000000000000000" pitchFamily="2" charset="2"/>
              <a:buChar char="l"/>
            </a:pPr>
            <a:r>
              <a:rPr lang="zh-CN" altLang="en-US" smtClean="0"/>
              <a:t>小结</a:t>
            </a:r>
            <a:endParaRPr lang="zh-CN" altLang="en-US" smtClean="0"/>
          </a:p>
          <a:p>
            <a:pPr marL="742950" lvl="1" indent="-285750">
              <a:lnSpc>
                <a:spcPct val="130000"/>
              </a:lnSpc>
              <a:buFont typeface="Wingdings" panose="05000000000000000000" pitchFamily="2" charset="2"/>
              <a:buChar char="l"/>
            </a:pPr>
            <a:r>
              <a:rPr lang="zh-CN" altLang="en-US" smtClean="0"/>
              <a:t>类</a:t>
            </a:r>
            <a:r>
              <a:rPr lang="en-US" smtClean="0">
                <a:ea typeface="黑体" panose="02010609060101010101" pitchFamily="49" charset="-122"/>
              </a:rPr>
              <a:t>: public, abstract, final, </a:t>
            </a:r>
            <a:r>
              <a:rPr lang="zh-CN" altLang="en-US" smtClean="0"/>
              <a:t>无修饰</a:t>
            </a:r>
            <a:r>
              <a:rPr lang="en-US" smtClean="0">
                <a:ea typeface="黑体" panose="02010609060101010101" pitchFamily="49" charset="-122"/>
              </a:rPr>
              <a:t>, [private]</a:t>
            </a:r>
            <a:endParaRPr lang="en-US" smtClean="0">
              <a:ea typeface="黑体" panose="02010609060101010101" pitchFamily="49" charset="-122"/>
            </a:endParaRPr>
          </a:p>
          <a:p>
            <a:pPr marL="742950" lvl="1" indent="-285750">
              <a:lnSpc>
                <a:spcPct val="130000"/>
              </a:lnSpc>
              <a:buFont typeface="Wingdings" panose="05000000000000000000" pitchFamily="2" charset="2"/>
              <a:buChar char="l"/>
            </a:pPr>
            <a:r>
              <a:rPr lang="zh-CN" altLang="en-US" smtClean="0"/>
              <a:t>类成员</a:t>
            </a:r>
            <a:endParaRPr lang="zh-CN" altLang="en-US" smtClean="0"/>
          </a:p>
          <a:p>
            <a:pPr lvl="2">
              <a:lnSpc>
                <a:spcPct val="130000"/>
              </a:lnSpc>
              <a:buClr>
                <a:schemeClr val="bg2"/>
              </a:buClr>
              <a:buFont typeface="Wingdings" panose="05000000000000000000" pitchFamily="2" charset="2"/>
              <a:buChar char="l"/>
            </a:pPr>
            <a:r>
              <a:rPr lang="en-US" smtClean="0">
                <a:ea typeface="黑体" panose="02010609060101010101" pitchFamily="49" charset="-122"/>
              </a:rPr>
              <a:t>public</a:t>
            </a:r>
            <a:endParaRPr lang="en-US" smtClean="0">
              <a:ea typeface="黑体" panose="02010609060101010101" pitchFamily="49" charset="-122"/>
            </a:endParaRPr>
          </a:p>
          <a:p>
            <a:pPr lvl="2">
              <a:lnSpc>
                <a:spcPct val="130000"/>
              </a:lnSpc>
              <a:buClr>
                <a:schemeClr val="bg2"/>
              </a:buClr>
              <a:buFont typeface="Wingdings" panose="05000000000000000000" pitchFamily="2" charset="2"/>
              <a:buChar char="l"/>
            </a:pPr>
            <a:r>
              <a:rPr lang="en-US" smtClean="0">
                <a:ea typeface="黑体" panose="02010609060101010101" pitchFamily="49" charset="-122"/>
              </a:rPr>
              <a:t>protected</a:t>
            </a:r>
            <a:endParaRPr lang="en-US" smtClean="0">
              <a:ea typeface="黑体" panose="02010609060101010101" pitchFamily="49" charset="-122"/>
            </a:endParaRPr>
          </a:p>
          <a:p>
            <a:pPr lvl="2">
              <a:lnSpc>
                <a:spcPct val="130000"/>
              </a:lnSpc>
              <a:buClr>
                <a:schemeClr val="bg2"/>
              </a:buClr>
              <a:buFont typeface="Wingdings" panose="05000000000000000000" pitchFamily="2" charset="2"/>
              <a:buChar char="l"/>
            </a:pPr>
            <a:r>
              <a:rPr lang="en-US" smtClean="0">
                <a:ea typeface="黑体" panose="02010609060101010101" pitchFamily="49" charset="-122"/>
              </a:rPr>
              <a:t>private</a:t>
            </a:r>
            <a:endParaRPr lang="en-US" smtClean="0">
              <a:ea typeface="黑体" panose="02010609060101010101" pitchFamily="49" charset="-122"/>
            </a:endParaRPr>
          </a:p>
          <a:p>
            <a:pPr lvl="2">
              <a:lnSpc>
                <a:spcPct val="130000"/>
              </a:lnSpc>
              <a:buClr>
                <a:schemeClr val="bg2"/>
              </a:buClr>
              <a:buFont typeface="Wingdings" panose="05000000000000000000" pitchFamily="2" charset="2"/>
              <a:buChar char="l"/>
            </a:pPr>
            <a:r>
              <a:rPr lang="zh-CN" altLang="en-US" smtClean="0"/>
              <a:t>无修饰</a:t>
            </a:r>
            <a:endParaRPr lang="zh-CN" altLang="en-US" smtClean="0"/>
          </a:p>
          <a:p>
            <a:pPr lvl="2">
              <a:lnSpc>
                <a:spcPct val="130000"/>
              </a:lnSpc>
              <a:buClr>
                <a:schemeClr val="bg2"/>
              </a:buClr>
              <a:buFont typeface="Wingdings" panose="05000000000000000000" pitchFamily="2" charset="2"/>
              <a:buChar char="l"/>
            </a:pPr>
            <a:r>
              <a:rPr lang="en-US" smtClean="0">
                <a:ea typeface="黑体" panose="02010609060101010101" pitchFamily="49" charset="-122"/>
              </a:rPr>
              <a:t>static</a:t>
            </a:r>
            <a:endParaRPr lang="en-US" smtClean="0">
              <a:ea typeface="黑体" panose="02010609060101010101" pitchFamily="49" charset="-122"/>
            </a:endParaRPr>
          </a:p>
          <a:p>
            <a:pPr lvl="2">
              <a:lnSpc>
                <a:spcPct val="130000"/>
              </a:lnSpc>
              <a:buClr>
                <a:schemeClr val="bg2"/>
              </a:buClr>
              <a:buFont typeface="Wingdings" panose="05000000000000000000" pitchFamily="2" charset="2"/>
              <a:buChar char="l"/>
            </a:pPr>
            <a:r>
              <a:rPr lang="en-US" smtClean="0">
                <a:ea typeface="黑体" panose="02010609060101010101" pitchFamily="49" charset="-122"/>
              </a:rPr>
              <a:t>final</a:t>
            </a:r>
            <a:endParaRPr lang="en-US" smtClean="0">
              <a:ea typeface="黑体" panose="02010609060101010101" pitchFamily="49" charset="-122"/>
            </a:endParaRPr>
          </a:p>
        </p:txBody>
      </p:sp>
      <p:sp>
        <p:nvSpPr>
          <p:cNvPr id="4" name="灯片编号占位符 3"/>
          <p:cNvSpPr>
            <a:spLocks noGrp="1"/>
          </p:cNvSpPr>
          <p:nvPr>
            <p:ph type="sldNum" sz="quarter" idx="12"/>
          </p:nvPr>
        </p:nvSpPr>
        <p:spPr/>
        <p:txBody>
          <a:bodyPr/>
          <a:lstStyle/>
          <a:p>
            <a:fld id="{5C3E7CCE-790C-41DB-8404-8D32E9AECE45}"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59396" name="标题 2"/>
          <p:cNvSpPr>
            <a:spLocks noGrp="1" noChangeArrowheads="1"/>
          </p:cNvSpPr>
          <p:nvPr>
            <p:ph type="title"/>
            <p:custDataLst>
              <p:tags r:id="rId3"/>
            </p:custDataLst>
          </p:nvPr>
        </p:nvSpPr>
        <p:spPr/>
        <p:txBody>
          <a:bodyPr/>
          <a:lstStyle/>
          <a:p>
            <a:r>
              <a:rPr lang="zh-CN" altLang="en-US" smtClean="0"/>
              <a:t>类成员方法</a:t>
            </a:r>
            <a:endParaRPr lang="zh-CN" altLang="en-US" smtClean="0"/>
          </a:p>
        </p:txBody>
      </p:sp>
      <p:sp>
        <p:nvSpPr>
          <p:cNvPr id="5" name="内容占位符 4"/>
          <p:cNvSpPr>
            <a:spLocks noGrp="1"/>
          </p:cNvSpPr>
          <p:nvPr>
            <p:ph idx="1"/>
            <p:custDataLst>
              <p:tags r:id="rId4"/>
            </p:custDataLst>
          </p:nvPr>
        </p:nvSpPr>
        <p:spPr/>
        <p:txBody>
          <a:bodyPr>
            <a:noAutofit/>
          </a:bodyPr>
          <a:lstStyle/>
          <a:p>
            <a:pPr marL="342900" indent="-342900">
              <a:lnSpc>
                <a:spcPct val="120000"/>
              </a:lnSpc>
              <a:buClr>
                <a:schemeClr val="hlink"/>
              </a:buClr>
              <a:buFont typeface="Wingdings" panose="05000000000000000000" pitchFamily="2" charset="2"/>
              <a:buChar char="l"/>
            </a:pPr>
            <a:r>
              <a:rPr lang="zh-CN" altLang="en-US" sz="2000" dirty="0" smtClean="0"/>
              <a:t>方法</a:t>
            </a:r>
            <a:r>
              <a:rPr lang="en-US" sz="2000" dirty="0" smtClean="0">
                <a:ea typeface="黑体" panose="02010609060101010101" pitchFamily="49" charset="-122"/>
              </a:rPr>
              <a:t>: </a:t>
            </a:r>
            <a:r>
              <a:rPr lang="zh-CN" altLang="en-US" sz="2000" dirty="0" smtClean="0"/>
              <a:t>对象行为的描述</a:t>
            </a:r>
            <a:endParaRPr lang="zh-CN" altLang="en-US" sz="2000" dirty="0" smtClean="0"/>
          </a:p>
          <a:p>
            <a:pPr marL="742950" lvl="1" indent="-285750">
              <a:lnSpc>
                <a:spcPct val="120000"/>
              </a:lnSpc>
              <a:buFont typeface="Wingdings" panose="05000000000000000000" pitchFamily="2" charset="2"/>
              <a:buChar char="l"/>
            </a:pPr>
            <a:r>
              <a:rPr lang="zh-CN" altLang="en-US" sz="1800" dirty="0" smtClean="0"/>
              <a:t>完成某种功能的程序块</a:t>
            </a:r>
            <a:endParaRPr lang="zh-CN" altLang="en-US" sz="1800" dirty="0" smtClean="0"/>
          </a:p>
          <a:p>
            <a:pPr marL="742950" lvl="1" indent="-285750">
              <a:lnSpc>
                <a:spcPct val="120000"/>
              </a:lnSpc>
              <a:buFont typeface="Wingdings" panose="05000000000000000000" pitchFamily="2" charset="2"/>
              <a:buChar char="l"/>
            </a:pPr>
            <a:r>
              <a:rPr lang="zh-CN" altLang="en-US" sz="1800" dirty="0" smtClean="0"/>
              <a:t>定义</a:t>
            </a:r>
            <a:r>
              <a:rPr lang="en-US" sz="1800" dirty="0" smtClean="0">
                <a:ea typeface="黑体" panose="02010609060101010101" pitchFamily="49" charset="-122"/>
              </a:rPr>
              <a:t>: </a:t>
            </a:r>
            <a:endParaRPr lang="en-US" sz="1800" dirty="0" smtClean="0">
              <a:ea typeface="黑体" panose="02010609060101010101" pitchFamily="49" charset="-122"/>
            </a:endParaRPr>
          </a:p>
          <a:p>
            <a:pPr marL="742950" lvl="1" indent="-285750">
              <a:lnSpc>
                <a:spcPct val="120000"/>
              </a:lnSpc>
              <a:buSzPct val="90000"/>
              <a:buFont typeface="Arial" panose="020B0604020202020204" pitchFamily="34" charset="0"/>
              <a:buNone/>
            </a:pPr>
            <a:r>
              <a:rPr lang="en-US" sz="1800" dirty="0" smtClean="0">
                <a:ea typeface="黑体" panose="02010609060101010101" pitchFamily="49" charset="-122"/>
              </a:rPr>
              <a:t>	[</a:t>
            </a:r>
            <a:r>
              <a:rPr lang="zh-CN" altLang="en-US" sz="1800" dirty="0" smtClean="0"/>
              <a:t>访问权限修饰符</a:t>
            </a:r>
            <a:r>
              <a:rPr lang="en-US" sz="1800" dirty="0" smtClean="0">
                <a:ea typeface="黑体" panose="02010609060101010101" pitchFamily="49" charset="-122"/>
              </a:rPr>
              <a:t>] </a:t>
            </a:r>
            <a:r>
              <a:rPr lang="zh-CN" altLang="en-US" sz="1800" dirty="0" smtClean="0"/>
              <a:t>方法返回类型 方法名 </a:t>
            </a:r>
            <a:r>
              <a:rPr lang="en-US" sz="1800" dirty="0" smtClean="0">
                <a:ea typeface="黑体" panose="02010609060101010101" pitchFamily="49" charset="-122"/>
              </a:rPr>
              <a:t>() [throws </a:t>
            </a:r>
            <a:r>
              <a:rPr lang="zh-CN" altLang="en-US" sz="1800" dirty="0" smtClean="0"/>
              <a:t>异常名</a:t>
            </a:r>
            <a:r>
              <a:rPr lang="en-US" sz="1800" dirty="0" smtClean="0">
                <a:ea typeface="黑体" panose="02010609060101010101" pitchFamily="49" charset="-122"/>
              </a:rPr>
              <a:t>] {</a:t>
            </a:r>
            <a:endParaRPr lang="en-US" sz="1800" dirty="0" smtClean="0">
              <a:ea typeface="黑体" panose="02010609060101010101" pitchFamily="49" charset="-122"/>
            </a:endParaRPr>
          </a:p>
          <a:p>
            <a:pPr marL="342900" indent="-342900">
              <a:lnSpc>
                <a:spcPct val="120000"/>
              </a:lnSpc>
              <a:buSzPct val="90000"/>
              <a:buFont typeface="Wingdings" panose="05000000000000000000" pitchFamily="2" charset="2"/>
              <a:buNone/>
            </a:pPr>
            <a:r>
              <a:rPr lang="en-US" sz="2000" dirty="0" smtClean="0">
                <a:ea typeface="黑体" panose="02010609060101010101" pitchFamily="49" charset="-122"/>
              </a:rPr>
              <a:t>			</a:t>
            </a:r>
            <a:r>
              <a:rPr lang="zh-CN" altLang="en-US" sz="2000" dirty="0" smtClean="0"/>
              <a:t>方法体</a:t>
            </a:r>
            <a:r>
              <a:rPr lang="en-US" sz="2000" dirty="0" smtClean="0">
                <a:ea typeface="黑体" panose="02010609060101010101" pitchFamily="49" charset="-122"/>
              </a:rPr>
              <a:t>;</a:t>
            </a:r>
            <a:endParaRPr lang="en-US" sz="2000" dirty="0" smtClean="0">
              <a:ea typeface="黑体" panose="02010609060101010101" pitchFamily="49" charset="-122"/>
            </a:endParaRPr>
          </a:p>
          <a:p>
            <a:pPr marL="342900" indent="-342900">
              <a:lnSpc>
                <a:spcPct val="120000"/>
              </a:lnSpc>
              <a:buSzPct val="90000"/>
              <a:buFont typeface="Wingdings" panose="05000000000000000000" pitchFamily="2" charset="2"/>
              <a:buNone/>
            </a:pPr>
            <a:r>
              <a:rPr lang="en-US" sz="2000" dirty="0" smtClean="0">
                <a:ea typeface="黑体" panose="02010609060101010101" pitchFamily="49" charset="-122"/>
              </a:rPr>
              <a:t>		}</a:t>
            </a:r>
            <a:endParaRPr lang="en-US" sz="2000" dirty="0" smtClean="0">
              <a:ea typeface="黑体" panose="02010609060101010101" pitchFamily="49" charset="-122"/>
            </a:endParaRPr>
          </a:p>
          <a:p>
            <a:pPr marL="342900" indent="-342900">
              <a:lnSpc>
                <a:spcPct val="120000"/>
              </a:lnSpc>
              <a:buClr>
                <a:schemeClr val="hlink"/>
              </a:buClr>
              <a:buFont typeface="Wingdings" panose="05000000000000000000" pitchFamily="2" charset="2"/>
              <a:buChar char="l"/>
            </a:pPr>
            <a:r>
              <a:rPr lang="zh-CN" altLang="en-US" sz="2000" dirty="0" smtClean="0"/>
              <a:t>方法参数的传递</a:t>
            </a:r>
            <a:endParaRPr lang="zh-CN" altLang="en-US" sz="2000" dirty="0" smtClean="0"/>
          </a:p>
          <a:p>
            <a:pPr marL="342900" indent="-342900">
              <a:lnSpc>
                <a:spcPct val="120000"/>
              </a:lnSpc>
              <a:buClr>
                <a:schemeClr val="hlink"/>
              </a:buClr>
              <a:buFont typeface="Wingdings" panose="05000000000000000000" pitchFamily="2" charset="2"/>
              <a:buChar char="l"/>
            </a:pPr>
            <a:r>
              <a:rPr lang="zh-CN" altLang="en-US" sz="2000" dirty="0" smtClean="0"/>
              <a:t>变量的作用域</a:t>
            </a:r>
            <a:endParaRPr lang="zh-CN" altLang="en-US" sz="2000" dirty="0" smtClean="0"/>
          </a:p>
          <a:p>
            <a:pPr marL="342900" indent="-342900">
              <a:lnSpc>
                <a:spcPct val="120000"/>
              </a:lnSpc>
              <a:buClr>
                <a:schemeClr val="hlink"/>
              </a:buClr>
              <a:buFont typeface="Wingdings" panose="05000000000000000000" pitchFamily="2" charset="2"/>
              <a:buChar char="l"/>
            </a:pPr>
            <a:r>
              <a:rPr lang="zh-CN" altLang="en-US" sz="2000" dirty="0" smtClean="0"/>
              <a:t>方法的重载</a:t>
            </a:r>
            <a:r>
              <a:rPr lang="en-US" sz="2000" dirty="0" smtClean="0">
                <a:ea typeface="黑体" panose="02010609060101010101" pitchFamily="49" charset="-122"/>
              </a:rPr>
              <a:t>(overloading)/</a:t>
            </a:r>
            <a:r>
              <a:rPr lang="zh-CN" altLang="en-US" sz="2000" dirty="0" smtClean="0"/>
              <a:t>重写</a:t>
            </a:r>
            <a:r>
              <a:rPr lang="en-US" sz="2000" dirty="0" smtClean="0">
                <a:ea typeface="黑体" panose="02010609060101010101" pitchFamily="49" charset="-122"/>
              </a:rPr>
              <a:t>(overriding)</a:t>
            </a:r>
            <a:endParaRPr lang="en-US" sz="2000" dirty="0" smtClean="0">
              <a:ea typeface="黑体" panose="02010609060101010101" pitchFamily="49" charset="-122"/>
            </a:endParaRPr>
          </a:p>
          <a:p>
            <a:pPr marL="342900" indent="-342900">
              <a:lnSpc>
                <a:spcPct val="120000"/>
              </a:lnSpc>
              <a:buClr>
                <a:schemeClr val="hlink"/>
              </a:buClr>
              <a:buFont typeface="Wingdings" panose="05000000000000000000" pitchFamily="2" charset="2"/>
              <a:buChar char="l"/>
            </a:pPr>
            <a:r>
              <a:rPr lang="zh-CN" altLang="en-US" sz="2000" dirty="0" smtClean="0"/>
              <a:t>方法的递归调用</a:t>
            </a:r>
            <a:endParaRPr lang="zh-CN" altLang="en-US" sz="2000" dirty="0" smtClean="0"/>
          </a:p>
        </p:txBody>
      </p:sp>
      <p:sp>
        <p:nvSpPr>
          <p:cNvPr id="4" name="灯片编号占位符 3"/>
          <p:cNvSpPr>
            <a:spLocks noGrp="1"/>
          </p:cNvSpPr>
          <p:nvPr>
            <p:ph type="sldNum" sz="quarter" idx="12"/>
          </p:nvPr>
        </p:nvSpPr>
        <p:spPr/>
        <p:txBody>
          <a:bodyPr/>
          <a:lstStyle/>
          <a:p>
            <a:fld id="{E7757654-BAC6-42EA-ACD5-AB548197D38D}"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60420" name="标题 2"/>
          <p:cNvSpPr>
            <a:spLocks noGrp="1" noChangeArrowheads="1"/>
          </p:cNvSpPr>
          <p:nvPr>
            <p:ph type="title"/>
            <p:custDataLst>
              <p:tags r:id="rId3"/>
            </p:custDataLst>
          </p:nvPr>
        </p:nvSpPr>
        <p:spPr/>
        <p:txBody>
          <a:bodyPr/>
          <a:lstStyle/>
          <a:p>
            <a:r>
              <a:rPr lang="zh-CN" altLang="en-US" smtClean="0"/>
              <a:t>类成员方法的访问</a:t>
            </a:r>
            <a:endParaRPr lang="zh-CN" altLang="en-US" smtClean="0"/>
          </a:p>
        </p:txBody>
      </p:sp>
      <p:sp>
        <p:nvSpPr>
          <p:cNvPr id="60421" name="内容占位符 4"/>
          <p:cNvSpPr>
            <a:spLocks noGrp="1" noChangeArrowheads="1"/>
          </p:cNvSpPr>
          <p:nvPr>
            <p:ph idx="1"/>
            <p:custDataLst>
              <p:tags r:id="rId4"/>
            </p:custDataLst>
          </p:nvPr>
        </p:nvSpPr>
        <p:spPr/>
        <p:txBody>
          <a:bodyPr>
            <a:normAutofit fontScale="92500" lnSpcReduction="10000"/>
          </a:bodyPr>
          <a:lstStyle/>
          <a:p>
            <a:pPr marL="342900" indent="-342900">
              <a:lnSpc>
                <a:spcPct val="130000"/>
              </a:lnSpc>
              <a:buClr>
                <a:schemeClr val="hlink"/>
              </a:buClr>
              <a:buFont typeface="Wingdings" panose="05000000000000000000" pitchFamily="2" charset="2"/>
              <a:buChar char="l"/>
            </a:pPr>
            <a:r>
              <a:rPr lang="zh-CN" altLang="en-US" smtClean="0"/>
              <a:t>访问控制修饰符</a:t>
            </a:r>
            <a:endParaRPr lang="zh-CN" altLang="en-US" smtClean="0"/>
          </a:p>
          <a:p>
            <a:pPr marL="742950" lvl="1" indent="-285750">
              <a:lnSpc>
                <a:spcPct val="130000"/>
              </a:lnSpc>
              <a:buFont typeface="Wingdings" panose="05000000000000000000" pitchFamily="2" charset="2"/>
              <a:buChar char="l"/>
            </a:pPr>
            <a:r>
              <a:rPr lang="zh-CN" altLang="en-US" smtClean="0"/>
              <a:t>公共访问控制符－</a:t>
            </a:r>
            <a:r>
              <a:rPr lang="en-US" smtClean="0">
                <a:ea typeface="黑体" panose="02010609060101010101" pitchFamily="49" charset="-122"/>
              </a:rPr>
              <a:t>public </a:t>
            </a:r>
            <a:endParaRPr lang="en-US" smtClean="0">
              <a:ea typeface="黑体" panose="02010609060101010101" pitchFamily="49" charset="-122"/>
            </a:endParaRPr>
          </a:p>
          <a:p>
            <a:pPr lvl="2">
              <a:lnSpc>
                <a:spcPct val="130000"/>
              </a:lnSpc>
              <a:buClr>
                <a:schemeClr val="bg2"/>
              </a:buClr>
              <a:buFont typeface="Wingdings" panose="05000000000000000000" pitchFamily="2" charset="2"/>
              <a:buChar char="l"/>
            </a:pPr>
            <a:r>
              <a:rPr lang="zh-CN" altLang="en-US" smtClean="0"/>
              <a:t>被所有类访问</a:t>
            </a:r>
            <a:endParaRPr lang="zh-CN" altLang="en-US" smtClean="0"/>
          </a:p>
          <a:p>
            <a:pPr marL="742950" lvl="1" indent="-285750">
              <a:lnSpc>
                <a:spcPct val="130000"/>
              </a:lnSpc>
              <a:buFont typeface="Wingdings" panose="05000000000000000000" pitchFamily="2" charset="2"/>
              <a:buChar char="l"/>
            </a:pPr>
            <a:r>
              <a:rPr lang="zh-CN" altLang="en-US" smtClean="0"/>
              <a:t>默认访问控制符</a:t>
            </a:r>
            <a:endParaRPr lang="zh-CN" altLang="en-US" smtClean="0"/>
          </a:p>
          <a:p>
            <a:pPr lvl="2">
              <a:lnSpc>
                <a:spcPct val="130000"/>
              </a:lnSpc>
              <a:buClr>
                <a:schemeClr val="bg2"/>
              </a:buClr>
              <a:buFont typeface="Wingdings" panose="05000000000000000000" pitchFamily="2" charset="2"/>
              <a:buChar char="l"/>
            </a:pPr>
            <a:r>
              <a:rPr lang="zh-CN" altLang="en-US" smtClean="0"/>
              <a:t>被同一包中其他类访问</a:t>
            </a:r>
            <a:endParaRPr lang="zh-CN" altLang="en-US" smtClean="0"/>
          </a:p>
          <a:p>
            <a:pPr marL="742950" lvl="1" indent="-285750">
              <a:lnSpc>
                <a:spcPct val="130000"/>
              </a:lnSpc>
              <a:buFont typeface="Wingdings" panose="05000000000000000000" pitchFamily="2" charset="2"/>
              <a:buChar char="l"/>
            </a:pPr>
            <a:r>
              <a:rPr lang="zh-CN" altLang="en-US" smtClean="0"/>
              <a:t>私有访问控制符－ </a:t>
            </a:r>
            <a:r>
              <a:rPr lang="en-US" smtClean="0">
                <a:ea typeface="黑体" panose="02010609060101010101" pitchFamily="49" charset="-122"/>
              </a:rPr>
              <a:t>private</a:t>
            </a:r>
            <a:endParaRPr lang="en-US" smtClean="0">
              <a:ea typeface="黑体" panose="02010609060101010101" pitchFamily="49" charset="-122"/>
            </a:endParaRPr>
          </a:p>
          <a:p>
            <a:pPr lvl="2">
              <a:lnSpc>
                <a:spcPct val="130000"/>
              </a:lnSpc>
              <a:buClr>
                <a:schemeClr val="bg2"/>
              </a:buClr>
              <a:buFont typeface="Wingdings" panose="05000000000000000000" pitchFamily="2" charset="2"/>
              <a:buChar char="l"/>
            </a:pPr>
            <a:r>
              <a:rPr lang="zh-CN" altLang="en-US" smtClean="0"/>
              <a:t>被该类自身访问</a:t>
            </a:r>
            <a:endParaRPr lang="zh-CN" altLang="en-US" smtClean="0"/>
          </a:p>
          <a:p>
            <a:pPr marL="742950" lvl="1" indent="-285750">
              <a:lnSpc>
                <a:spcPct val="130000"/>
              </a:lnSpc>
              <a:buFont typeface="Wingdings" panose="05000000000000000000" pitchFamily="2" charset="2"/>
              <a:buChar char="l"/>
            </a:pPr>
            <a:r>
              <a:rPr lang="zh-CN" altLang="en-US" smtClean="0"/>
              <a:t>保护访问控制符－ </a:t>
            </a:r>
            <a:r>
              <a:rPr lang="en-US" smtClean="0">
                <a:ea typeface="黑体" panose="02010609060101010101" pitchFamily="49" charset="-122"/>
              </a:rPr>
              <a:t>protected</a:t>
            </a:r>
            <a:endParaRPr lang="en-US" smtClean="0">
              <a:ea typeface="黑体" panose="02010609060101010101" pitchFamily="49" charset="-122"/>
            </a:endParaRPr>
          </a:p>
          <a:p>
            <a:pPr lvl="2">
              <a:lnSpc>
                <a:spcPct val="130000"/>
              </a:lnSpc>
              <a:buClr>
                <a:schemeClr val="bg2"/>
              </a:buClr>
              <a:buFont typeface="Wingdings" panose="05000000000000000000" pitchFamily="2" charset="2"/>
              <a:buChar char="l"/>
            </a:pPr>
            <a:r>
              <a:rPr lang="zh-CN" altLang="en-US" smtClean="0"/>
              <a:t>该类自身、同一个包中的其他类、其他包中的子类访问</a:t>
            </a:r>
            <a:endParaRPr lang="zh-CN" altLang="en-US" smtClean="0"/>
          </a:p>
          <a:p>
            <a:pPr marL="742950" lvl="1" indent="-285750">
              <a:lnSpc>
                <a:spcPct val="130000"/>
              </a:lnSpc>
              <a:buFont typeface="Wingdings" panose="05000000000000000000" pitchFamily="2" charset="2"/>
              <a:buChar char="l"/>
            </a:pPr>
            <a:endParaRPr lang="zh-CN" altLang="en-US" smtClean="0"/>
          </a:p>
        </p:txBody>
      </p:sp>
      <p:sp>
        <p:nvSpPr>
          <p:cNvPr id="4" name="灯片编号占位符 3"/>
          <p:cNvSpPr>
            <a:spLocks noGrp="1"/>
          </p:cNvSpPr>
          <p:nvPr>
            <p:ph type="sldNum" sz="quarter" idx="12"/>
          </p:nvPr>
        </p:nvSpPr>
        <p:spPr/>
        <p:txBody>
          <a:bodyPr/>
          <a:lstStyle/>
          <a:p>
            <a:fld id="{3E879202-AA88-4D9E-BF3A-4E05230C2F55}"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61444" name="标题 2"/>
          <p:cNvSpPr>
            <a:spLocks noGrp="1" noChangeArrowheads="1"/>
          </p:cNvSpPr>
          <p:nvPr>
            <p:ph type="title"/>
            <p:custDataLst>
              <p:tags r:id="rId3"/>
            </p:custDataLst>
          </p:nvPr>
        </p:nvSpPr>
        <p:spPr/>
        <p:txBody>
          <a:bodyPr/>
          <a:lstStyle/>
          <a:p>
            <a:r>
              <a:rPr lang="zh-CN" altLang="en-US" smtClean="0"/>
              <a:t>类成员方法的访问</a:t>
            </a:r>
            <a:endParaRPr lang="zh-CN" altLang="en-US" smtClean="0"/>
          </a:p>
        </p:txBody>
      </p:sp>
      <p:sp>
        <p:nvSpPr>
          <p:cNvPr id="5" name="内容占位符 4"/>
          <p:cNvSpPr>
            <a:spLocks noGrp="1"/>
          </p:cNvSpPr>
          <p:nvPr>
            <p:ph idx="1"/>
            <p:custDataLst>
              <p:tags r:id="rId4"/>
            </p:custDataLst>
          </p:nvPr>
        </p:nvSpPr>
        <p:spPr/>
        <p:txBody>
          <a:bodyPr>
            <a:normAutofit/>
          </a:bodyPr>
          <a:lstStyle/>
          <a:p>
            <a:pPr marL="342900" indent="-342900">
              <a:lnSpc>
                <a:spcPct val="120000"/>
              </a:lnSpc>
              <a:buClr>
                <a:schemeClr val="hlink"/>
              </a:buClr>
              <a:buFont typeface="Wingdings" panose="05000000000000000000" pitchFamily="2" charset="2"/>
              <a:buChar char="l"/>
            </a:pPr>
            <a:r>
              <a:rPr lang="zh-CN" altLang="en-US" sz="2400" dirty="0" smtClean="0"/>
              <a:t>非访问控制修符</a:t>
            </a:r>
            <a:endParaRPr lang="zh-CN" altLang="en-US" sz="2400" dirty="0" smtClean="0"/>
          </a:p>
          <a:p>
            <a:pPr marL="742950" lvl="1" indent="-285750">
              <a:lnSpc>
                <a:spcPct val="120000"/>
              </a:lnSpc>
              <a:buFont typeface="Wingdings" panose="05000000000000000000" pitchFamily="2" charset="2"/>
              <a:buChar char="l"/>
            </a:pPr>
            <a:r>
              <a:rPr lang="zh-CN" altLang="en-US" sz="2000" dirty="0" smtClean="0"/>
              <a:t>静态方法</a:t>
            </a:r>
            <a:r>
              <a:rPr lang="en-US" sz="2000" dirty="0" smtClean="0">
                <a:ea typeface="黑体" panose="02010609060101010101" pitchFamily="49" charset="-122"/>
              </a:rPr>
              <a:t>static</a:t>
            </a:r>
            <a:endParaRPr lang="en-US" sz="2000" dirty="0" smtClean="0">
              <a:ea typeface="黑体" panose="02010609060101010101" pitchFamily="49" charset="-122"/>
            </a:endParaRPr>
          </a:p>
          <a:p>
            <a:pPr lvl="2">
              <a:lnSpc>
                <a:spcPct val="120000"/>
              </a:lnSpc>
              <a:buClr>
                <a:schemeClr val="bg2"/>
              </a:buClr>
              <a:buFont typeface="Wingdings" panose="05000000000000000000" pitchFamily="2" charset="2"/>
              <a:buChar char="l"/>
            </a:pPr>
            <a:r>
              <a:rPr lang="zh-CN" altLang="en-US" sz="1800" dirty="0" smtClean="0"/>
              <a:t>属于类的方法</a:t>
            </a:r>
            <a:endParaRPr lang="zh-CN" altLang="en-US" sz="1800" dirty="0" smtClean="0"/>
          </a:p>
          <a:p>
            <a:pPr marL="742950" lvl="1" indent="-285750">
              <a:lnSpc>
                <a:spcPct val="120000"/>
              </a:lnSpc>
              <a:buFont typeface="Wingdings" panose="05000000000000000000" pitchFamily="2" charset="2"/>
              <a:buChar char="l"/>
            </a:pPr>
            <a:r>
              <a:rPr lang="zh-CN" altLang="en-US" sz="2000" dirty="0" smtClean="0"/>
              <a:t>最终方法</a:t>
            </a:r>
            <a:r>
              <a:rPr lang="en-US" sz="2000" dirty="0" smtClean="0">
                <a:ea typeface="黑体" panose="02010609060101010101" pitchFamily="49" charset="-122"/>
              </a:rPr>
              <a:t>final</a:t>
            </a:r>
            <a:endParaRPr lang="en-US" sz="2000" dirty="0" smtClean="0">
              <a:ea typeface="黑体" panose="02010609060101010101" pitchFamily="49" charset="-122"/>
            </a:endParaRPr>
          </a:p>
          <a:p>
            <a:pPr lvl="2">
              <a:lnSpc>
                <a:spcPct val="120000"/>
              </a:lnSpc>
              <a:buClr>
                <a:schemeClr val="bg2"/>
              </a:buClr>
              <a:buFont typeface="Wingdings" panose="05000000000000000000" pitchFamily="2" charset="2"/>
              <a:buChar char="l"/>
            </a:pPr>
            <a:r>
              <a:rPr lang="zh-CN" altLang="en-US" sz="1800" dirty="0" smtClean="0"/>
              <a:t>不能被子类重新定义的方法</a:t>
            </a:r>
            <a:endParaRPr lang="zh-CN" altLang="en-US" sz="1800" dirty="0" smtClean="0"/>
          </a:p>
          <a:p>
            <a:pPr marL="742950" lvl="1" indent="-285750">
              <a:lnSpc>
                <a:spcPct val="120000"/>
              </a:lnSpc>
              <a:buFont typeface="Wingdings" panose="05000000000000000000" pitchFamily="2" charset="2"/>
              <a:buChar char="l"/>
            </a:pPr>
            <a:r>
              <a:rPr lang="zh-CN" altLang="en-US" sz="2000" dirty="0" smtClean="0"/>
              <a:t>抽象方法</a:t>
            </a:r>
            <a:r>
              <a:rPr lang="en-US" sz="2000" dirty="0" smtClean="0">
                <a:ea typeface="黑体" panose="02010609060101010101" pitchFamily="49" charset="-122"/>
              </a:rPr>
              <a:t>abstract</a:t>
            </a:r>
            <a:endParaRPr lang="en-US" sz="2000" dirty="0" smtClean="0">
              <a:ea typeface="黑体" panose="02010609060101010101" pitchFamily="49" charset="-122"/>
            </a:endParaRPr>
          </a:p>
          <a:p>
            <a:pPr lvl="2">
              <a:lnSpc>
                <a:spcPct val="120000"/>
              </a:lnSpc>
              <a:buClr>
                <a:schemeClr val="bg2"/>
              </a:buClr>
              <a:buFont typeface="Wingdings" panose="05000000000000000000" pitchFamily="2" charset="2"/>
              <a:buChar char="l"/>
            </a:pPr>
            <a:r>
              <a:rPr lang="zh-CN" altLang="en-US" sz="1800" dirty="0" smtClean="0"/>
              <a:t>只有方法说明，没有具体实现</a:t>
            </a:r>
            <a:endParaRPr lang="zh-CN" altLang="en-US" sz="1800" dirty="0" smtClean="0"/>
          </a:p>
          <a:p>
            <a:pPr marL="742950" lvl="1" indent="-285750">
              <a:lnSpc>
                <a:spcPct val="120000"/>
              </a:lnSpc>
              <a:buFont typeface="Wingdings" panose="05000000000000000000" pitchFamily="2" charset="2"/>
              <a:buChar char="l"/>
            </a:pPr>
            <a:r>
              <a:rPr lang="zh-CN" altLang="en-US" sz="2000" dirty="0" smtClean="0"/>
              <a:t>本地方法</a:t>
            </a:r>
            <a:r>
              <a:rPr lang="en-US" sz="2000" dirty="0" smtClean="0">
                <a:ea typeface="黑体" panose="02010609060101010101" pitchFamily="49" charset="-122"/>
              </a:rPr>
              <a:t>native</a:t>
            </a:r>
            <a:endParaRPr lang="en-US" sz="2000" dirty="0" smtClean="0">
              <a:ea typeface="黑体" panose="02010609060101010101" pitchFamily="49" charset="-122"/>
            </a:endParaRPr>
          </a:p>
          <a:p>
            <a:pPr lvl="2">
              <a:lnSpc>
                <a:spcPct val="120000"/>
              </a:lnSpc>
              <a:buClr>
                <a:schemeClr val="bg2"/>
              </a:buClr>
              <a:buFont typeface="Wingdings" panose="05000000000000000000" pitchFamily="2" charset="2"/>
              <a:buChar char="l"/>
            </a:pPr>
            <a:r>
              <a:rPr lang="zh-CN" altLang="en-US" sz="1800" dirty="0" smtClean="0"/>
              <a:t>以其他语言实现方法功能</a:t>
            </a:r>
            <a:endParaRPr lang="zh-CN" altLang="en-US" sz="1800" dirty="0" smtClean="0"/>
          </a:p>
          <a:p>
            <a:pPr marL="742950" lvl="1" indent="-285750">
              <a:lnSpc>
                <a:spcPct val="120000"/>
              </a:lnSpc>
              <a:buFont typeface="Wingdings" panose="05000000000000000000" pitchFamily="2" charset="2"/>
              <a:buChar char="l"/>
            </a:pPr>
            <a:r>
              <a:rPr lang="zh-CN" altLang="en-US" sz="2000" dirty="0" smtClean="0"/>
              <a:t>同步方法</a:t>
            </a:r>
            <a:r>
              <a:rPr lang="en-US" sz="2000" dirty="0" smtClean="0">
                <a:ea typeface="黑体" panose="02010609060101010101" pitchFamily="49" charset="-122"/>
              </a:rPr>
              <a:t>synchronized</a:t>
            </a:r>
            <a:endParaRPr lang="en-US" sz="2000" dirty="0" smtClean="0">
              <a:ea typeface="黑体" panose="02010609060101010101" pitchFamily="49" charset="-122"/>
            </a:endParaRPr>
          </a:p>
          <a:p>
            <a:pPr lvl="2">
              <a:lnSpc>
                <a:spcPct val="120000"/>
              </a:lnSpc>
              <a:buClr>
                <a:schemeClr val="bg2"/>
              </a:buClr>
              <a:buFont typeface="Wingdings" panose="05000000000000000000" pitchFamily="2" charset="2"/>
              <a:buChar char="l"/>
            </a:pPr>
            <a:r>
              <a:rPr lang="zh-CN" altLang="en-US" sz="1800" dirty="0" smtClean="0"/>
              <a:t>用于多线程程序中的协调和同步</a:t>
            </a:r>
            <a:endParaRPr lang="zh-CN" altLang="en-US" sz="1800" dirty="0" smtClean="0"/>
          </a:p>
        </p:txBody>
      </p:sp>
      <p:sp>
        <p:nvSpPr>
          <p:cNvPr id="4" name="灯片编号占位符 3"/>
          <p:cNvSpPr>
            <a:spLocks noGrp="1"/>
          </p:cNvSpPr>
          <p:nvPr>
            <p:ph type="sldNum" sz="quarter" idx="12"/>
          </p:nvPr>
        </p:nvSpPr>
        <p:spPr/>
        <p:txBody>
          <a:bodyPr/>
          <a:lstStyle/>
          <a:p>
            <a:fld id="{E41CFC17-00F6-457B-ACC9-45E08E8C77B1}"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59394"/>
          <p:cNvSpPr>
            <a:spLocks noGrp="1" noChangeArrowheads="1"/>
          </p:cNvSpPr>
          <p:nvPr>
            <p:ph type="title"/>
          </p:nvPr>
        </p:nvSpPr>
        <p:spPr/>
        <p:txBody>
          <a:bodyPr anchor="b"/>
          <a:lstStyle/>
          <a:p>
            <a:r>
              <a:rPr lang="zh-CN" altLang="en-US" smtClean="0"/>
              <a:t>成员方法</a:t>
            </a:r>
            <a:endParaRPr lang="zh-CN" altLang="en-US" smtClean="0"/>
          </a:p>
        </p:txBody>
      </p:sp>
      <p:sp>
        <p:nvSpPr>
          <p:cNvPr id="2" name="灯片编号占位符 1"/>
          <p:cNvSpPr>
            <a:spLocks noGrp="1"/>
          </p:cNvSpPr>
          <p:nvPr>
            <p:ph type="sldNum" sz="quarter" idx="12"/>
          </p:nvPr>
        </p:nvSpPr>
        <p:spPr/>
        <p:txBody>
          <a:bodyPr/>
          <a:lstStyle/>
          <a:p>
            <a:fld id="{19D814C1-AFF3-4657-B04E-EE57C41021A7}" type="slidenum">
              <a:rPr lang="zh-CN" altLang="en-US" dirty="0"/>
            </a:fld>
            <a:endParaRPr lang="zh-CN" altLang="en-US" dirty="0"/>
          </a:p>
        </p:txBody>
      </p:sp>
      <p:sp>
        <p:nvSpPr>
          <p:cNvPr id="62465" name="文本占位符 59393"/>
          <p:cNvSpPr>
            <a:spLocks noGrp="1" noChangeArrowheads="1"/>
          </p:cNvSpPr>
          <p:nvPr>
            <p:ph idx="1"/>
          </p:nvPr>
        </p:nvSpPr>
        <p:spPr/>
        <p:txBody>
          <a:bodyPr/>
          <a:lstStyle/>
          <a:p>
            <a:pPr marL="609600" indent="-609600">
              <a:buSzPct val="90000"/>
            </a:pPr>
            <a:r>
              <a:rPr lang="zh-CN" altLang="en-US" sz="3600" smtClean="0"/>
              <a:t>例</a:t>
            </a:r>
            <a:endParaRPr lang="zh-CN" altLang="en-US" smtClean="0">
              <a:solidFill>
                <a:schemeClr val="hlink"/>
              </a:solidFill>
            </a:endParaRPr>
          </a:p>
        </p:txBody>
      </p:sp>
      <p:sp>
        <p:nvSpPr>
          <p:cNvPr id="62467" name="矩形 59395"/>
          <p:cNvSpPr>
            <a:spLocks noChangeArrowheads="1"/>
          </p:cNvSpPr>
          <p:nvPr/>
        </p:nvSpPr>
        <p:spPr bwMode="auto">
          <a:xfrm>
            <a:off x="4038600" y="1828800"/>
            <a:ext cx="5105400" cy="5029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Test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static void main(String args[])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double d_product;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Area myArea;</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myArea = new Area();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d_product = myArea.product();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System.out.println(“myArea</a:t>
            </a:r>
            <a:r>
              <a:rPr lang="zh-CN" altLang="en-US" sz="2400">
                <a:latin typeface="Tahoma" panose="020B0604030504040204" pitchFamily="34" charset="0"/>
                <a:ea typeface="华文中宋" panose="02010600040101010101" pitchFamily="2" charset="-122"/>
              </a:rPr>
              <a:t>的面积是</a:t>
            </a:r>
            <a:r>
              <a:rPr lang="en-US" sz="2400">
                <a:latin typeface="Tahoma" panose="020B0604030504040204" pitchFamily="34" charset="0"/>
                <a:ea typeface="华文中宋" panose="02010600040101010101" pitchFamily="2" charset="-122"/>
              </a:rPr>
              <a:t>: ” + d_product);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62468" name="矩形 59396"/>
          <p:cNvSpPr>
            <a:spLocks noChangeArrowheads="1"/>
          </p:cNvSpPr>
          <p:nvPr/>
        </p:nvSpPr>
        <p:spPr bwMode="auto">
          <a:xfrm>
            <a:off x="0" y="1828800"/>
            <a:ext cx="3810000" cy="5029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Area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double width, height;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setV(double w, double h)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width = w;</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height = h;</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double product()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return width*height;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标题 60418"/>
          <p:cNvSpPr>
            <a:spLocks noGrp="1" noChangeArrowheads="1"/>
          </p:cNvSpPr>
          <p:nvPr>
            <p:ph type="title"/>
          </p:nvPr>
        </p:nvSpPr>
        <p:spPr/>
        <p:txBody>
          <a:bodyPr anchor="b"/>
          <a:lstStyle/>
          <a:p>
            <a:r>
              <a:rPr lang="zh-CN" altLang="en-US" smtClean="0"/>
              <a:t>成员方法</a:t>
            </a:r>
            <a:endParaRPr lang="zh-CN" altLang="en-US" smtClean="0"/>
          </a:p>
        </p:txBody>
      </p:sp>
      <p:sp>
        <p:nvSpPr>
          <p:cNvPr id="2" name="灯片编号占位符 1"/>
          <p:cNvSpPr>
            <a:spLocks noGrp="1"/>
          </p:cNvSpPr>
          <p:nvPr>
            <p:ph type="sldNum" sz="quarter" idx="12"/>
          </p:nvPr>
        </p:nvSpPr>
        <p:spPr/>
        <p:txBody>
          <a:bodyPr/>
          <a:lstStyle/>
          <a:p>
            <a:fld id="{487FC033-80D4-4A46-8797-7CBBE35B71B8}" type="slidenum">
              <a:rPr lang="zh-CN" altLang="en-US" dirty="0"/>
            </a:fld>
            <a:endParaRPr lang="zh-CN" altLang="en-US" dirty="0"/>
          </a:p>
        </p:txBody>
      </p:sp>
      <p:sp>
        <p:nvSpPr>
          <p:cNvPr id="63489" name="文本占位符 60417"/>
          <p:cNvSpPr>
            <a:spLocks noGrp="1" noChangeArrowheads="1"/>
          </p:cNvSpPr>
          <p:nvPr>
            <p:ph idx="1"/>
          </p:nvPr>
        </p:nvSpPr>
        <p:spPr/>
        <p:txBody>
          <a:bodyPr/>
          <a:lstStyle/>
          <a:p>
            <a:pPr marL="609600" indent="-609600">
              <a:buSzPct val="90000"/>
            </a:pPr>
            <a:r>
              <a:rPr lang="zh-CN" altLang="en-US" smtClean="0"/>
              <a:t>方法参数</a:t>
            </a:r>
            <a:endParaRPr lang="zh-CN" altLang="en-US" smtClean="0"/>
          </a:p>
        </p:txBody>
      </p:sp>
      <p:grpSp>
        <p:nvGrpSpPr>
          <p:cNvPr id="60420" name="组合 60419"/>
          <p:cNvGrpSpPr/>
          <p:nvPr/>
        </p:nvGrpSpPr>
        <p:grpSpPr bwMode="auto">
          <a:xfrm>
            <a:off x="0" y="1828800"/>
            <a:ext cx="9144000" cy="5029200"/>
            <a:chOff x="0" y="0"/>
            <a:chExt cx="5760" cy="3168"/>
          </a:xfrm>
        </p:grpSpPr>
        <p:sp>
          <p:nvSpPr>
            <p:cNvPr id="63492" name="矩形 60420"/>
            <p:cNvSpPr>
              <a:spLocks noChangeArrowheads="1"/>
            </p:cNvSpPr>
            <p:nvPr/>
          </p:nvSpPr>
          <p:spPr bwMode="auto">
            <a:xfrm>
              <a:off x="2736" y="0"/>
              <a:ext cx="3024" cy="316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public static void main(String args[])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int x=3, y=4;</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Test p = new Test();</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System.out.println(x + " " + y);</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p.addI(x, y);</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System.out.println(x + " " + y);</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Vector c = new Vector();</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c.addElement("s1");</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c.addElement("s2");</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System.out.println(c.size());</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p.addV(c);</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System.out.println(c.size());</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p:txBody>
        </p:sp>
        <p:sp>
          <p:nvSpPr>
            <p:cNvPr id="63493" name="矩形 60421"/>
            <p:cNvSpPr>
              <a:spLocks noChangeArrowheads="1"/>
            </p:cNvSpPr>
            <p:nvPr/>
          </p:nvSpPr>
          <p:spPr bwMode="auto">
            <a:xfrm>
              <a:off x="0" y="0"/>
              <a:ext cx="2640" cy="316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import java.util.Vector;</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class Test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private void addV(Vector v)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v.addElement("s3");</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private void addI(int i1, int i2)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i1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i2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p:txBody>
        </p:sp>
      </p:grpSp>
      <p:sp>
        <p:nvSpPr>
          <p:cNvPr id="60423" name="矩形 60422"/>
          <p:cNvSpPr>
            <a:spLocks noChangeArrowheads="1"/>
          </p:cNvSpPr>
          <p:nvPr/>
        </p:nvSpPr>
        <p:spPr bwMode="auto">
          <a:xfrm>
            <a:off x="3733800" y="1219200"/>
            <a:ext cx="1752600" cy="609600"/>
          </a:xfrm>
          <a:prstGeom prst="rect">
            <a:avLst/>
          </a:prstGeom>
          <a:solidFill>
            <a:srgbClr val="FF99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latin typeface="Tahoma" panose="020B0604030504040204" pitchFamily="34" charset="0"/>
                <a:ea typeface="华文中宋" panose="02010600040101010101" pitchFamily="2" charset="-122"/>
              </a:rPr>
              <a:t>形参和实参</a:t>
            </a:r>
            <a:endParaRPr lang="zh-CN" altLang="en-US" sz="2400">
              <a:latin typeface="Tahoma" panose="020B0604030504040204" pitchFamily="34" charset="0"/>
              <a:ea typeface="华文中宋" panose="02010600040101010101" pitchFamily="2" charset="-122"/>
            </a:endParaRPr>
          </a:p>
        </p:txBody>
      </p:sp>
      <p:sp>
        <p:nvSpPr>
          <p:cNvPr id="60424" name="矩形 60423"/>
          <p:cNvSpPr>
            <a:spLocks noChangeArrowheads="1"/>
          </p:cNvSpPr>
          <p:nvPr/>
        </p:nvSpPr>
        <p:spPr bwMode="auto">
          <a:xfrm>
            <a:off x="5486400" y="0"/>
            <a:ext cx="2971800" cy="18288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a:latin typeface="Tahoma" panose="020B0604030504040204" pitchFamily="34" charset="0"/>
              </a:rPr>
              <a:t>D:\&gt;java Parameter</a:t>
            </a:r>
            <a:endParaRPr lang="en-US" sz="2400">
              <a:latin typeface="Tahoma" panose="020B0604030504040204" pitchFamily="34" charset="0"/>
            </a:endParaRPr>
          </a:p>
          <a:p>
            <a:r>
              <a:rPr lang="en-US" sz="2400">
                <a:latin typeface="Tahoma" panose="020B0604030504040204" pitchFamily="34" charset="0"/>
              </a:rPr>
              <a:t>3 4</a:t>
            </a:r>
            <a:endParaRPr lang="en-US" sz="2400">
              <a:latin typeface="Tahoma" panose="020B0604030504040204" pitchFamily="34" charset="0"/>
            </a:endParaRPr>
          </a:p>
          <a:p>
            <a:r>
              <a:rPr lang="en-US" sz="2400">
                <a:latin typeface="Tahoma" panose="020B0604030504040204" pitchFamily="34" charset="0"/>
              </a:rPr>
              <a:t>3 4</a:t>
            </a:r>
            <a:endParaRPr lang="en-US" sz="2400">
              <a:latin typeface="Tahoma" panose="020B0604030504040204" pitchFamily="34" charset="0"/>
            </a:endParaRPr>
          </a:p>
          <a:p>
            <a:r>
              <a:rPr lang="en-US" sz="2400">
                <a:latin typeface="Tahoma" panose="020B0604030504040204" pitchFamily="34" charset="0"/>
              </a:rPr>
              <a:t>2</a:t>
            </a:r>
            <a:endParaRPr lang="en-US" sz="2400">
              <a:latin typeface="Tahoma" panose="020B0604030504040204" pitchFamily="34" charset="0"/>
            </a:endParaRPr>
          </a:p>
          <a:p>
            <a:r>
              <a:rPr lang="en-US" sz="2400">
                <a:latin typeface="Tahoma" panose="020B0604030504040204" pitchFamily="34" charset="0"/>
              </a:rPr>
              <a:t>3</a:t>
            </a:r>
            <a:endParaRPr lang="en-US" sz="2400">
              <a:latin typeface="Tahoma" panose="020B0604030504040204" pitchFamily="34" charset="0"/>
            </a:endParaRPr>
          </a:p>
        </p:txBody>
      </p:sp>
      <p:sp>
        <p:nvSpPr>
          <p:cNvPr id="60425" name="矩形 60424"/>
          <p:cNvSpPr>
            <a:spLocks noChangeArrowheads="1"/>
          </p:cNvSpPr>
          <p:nvPr/>
        </p:nvSpPr>
        <p:spPr bwMode="auto">
          <a:xfrm>
            <a:off x="2286000" y="4572000"/>
            <a:ext cx="2895600" cy="1600200"/>
          </a:xfrm>
          <a:prstGeom prst="rect">
            <a:avLst/>
          </a:prstGeom>
          <a:solidFill>
            <a:srgbClr val="FF00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solidFill>
                  <a:srgbClr val="FFFFFF"/>
                </a:solidFill>
                <a:latin typeface="黑体" panose="02010609060101010101" pitchFamily="49" charset="-122"/>
                <a:ea typeface="黑体" panose="02010609060101010101" pitchFamily="49" charset="-122"/>
              </a:rPr>
              <a:t>注意</a:t>
            </a:r>
            <a:r>
              <a:rPr lang="en-US" sz="2400">
                <a:solidFill>
                  <a:srgbClr val="FFFFFF"/>
                </a:solidFill>
                <a:latin typeface="黑体" panose="02010609060101010101" pitchFamily="49" charset="-122"/>
                <a:ea typeface="黑体" panose="02010609060101010101" pitchFamily="49" charset="-122"/>
              </a:rPr>
              <a:t>1: </a:t>
            </a:r>
            <a:r>
              <a:rPr lang="zh-CN" altLang="en-US" sz="2400">
                <a:solidFill>
                  <a:srgbClr val="FFFFFF"/>
                </a:solidFill>
                <a:latin typeface="黑体" panose="02010609060101010101" pitchFamily="49" charset="-122"/>
                <a:ea typeface="黑体" panose="02010609060101010101" pitchFamily="49" charset="-122"/>
              </a:rPr>
              <a:t>类型匹配</a:t>
            </a:r>
            <a:endParaRPr lang="zh-CN" altLang="en-US" sz="2400">
              <a:solidFill>
                <a:srgbClr val="FFFFFF"/>
              </a:solidFill>
              <a:latin typeface="黑体" panose="02010609060101010101" pitchFamily="49" charset="-122"/>
              <a:ea typeface="黑体" panose="02010609060101010101" pitchFamily="49" charset="-122"/>
            </a:endParaRPr>
          </a:p>
          <a:p>
            <a:r>
              <a:rPr lang="zh-CN" altLang="en-US" sz="2400">
                <a:solidFill>
                  <a:srgbClr val="FFFFFF"/>
                </a:solidFill>
                <a:latin typeface="黑体" panose="02010609060101010101" pitchFamily="49" charset="-122"/>
                <a:ea typeface="黑体" panose="02010609060101010101" pitchFamily="49" charset="-122"/>
              </a:rPr>
              <a:t>注意</a:t>
            </a:r>
            <a:r>
              <a:rPr lang="en-US" sz="2400">
                <a:solidFill>
                  <a:srgbClr val="FFFFFF"/>
                </a:solidFill>
                <a:latin typeface="黑体" panose="02010609060101010101" pitchFamily="49" charset="-122"/>
                <a:ea typeface="黑体" panose="02010609060101010101" pitchFamily="49" charset="-122"/>
              </a:rPr>
              <a:t>2:</a:t>
            </a:r>
            <a:endParaRPr lang="en-US" sz="2400">
              <a:solidFill>
                <a:srgbClr val="FFFFFF"/>
              </a:solidFill>
              <a:latin typeface="黑体" panose="02010609060101010101" pitchFamily="49" charset="-122"/>
              <a:ea typeface="黑体" panose="02010609060101010101" pitchFamily="49" charset="-122"/>
            </a:endParaRPr>
          </a:p>
          <a:p>
            <a:r>
              <a:rPr lang="zh-CN" altLang="en-US" sz="2400">
                <a:solidFill>
                  <a:srgbClr val="FFFFFF"/>
                </a:solidFill>
                <a:latin typeface="黑体" panose="02010609060101010101" pitchFamily="49" charset="-122"/>
                <a:ea typeface="黑体" panose="02010609060101010101" pitchFamily="49" charset="-122"/>
              </a:rPr>
              <a:t>基本类型与复合类型</a:t>
            </a:r>
            <a:endParaRPr lang="zh-CN" altLang="en-US" sz="2400">
              <a:solidFill>
                <a:srgbClr val="FFFFFF"/>
              </a:solidFill>
              <a:latin typeface="黑体" panose="02010609060101010101" pitchFamily="49" charset="-122"/>
              <a:ea typeface="黑体" panose="02010609060101010101" pitchFamily="49" charset="-122"/>
            </a:endParaRPr>
          </a:p>
          <a:p>
            <a:r>
              <a:rPr lang="zh-CN" altLang="en-US" sz="2400">
                <a:solidFill>
                  <a:srgbClr val="FFFFFF"/>
                </a:solidFill>
                <a:latin typeface="黑体" panose="02010609060101010101" pitchFamily="49" charset="-122"/>
                <a:ea typeface="黑体" panose="02010609060101010101" pitchFamily="49" charset="-122"/>
              </a:rPr>
              <a:t>参数传递的结果不同</a:t>
            </a:r>
            <a:endParaRPr lang="zh-CN" altLang="en-US" sz="2400">
              <a:solidFill>
                <a:srgbClr val="FFFFFF"/>
              </a:solidFill>
              <a:latin typeface="黑体" panose="02010609060101010101" pitchFamily="49" charset="-122"/>
              <a:ea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0423"/>
                                        </p:tgtEl>
                                        <p:attrNameLst>
                                          <p:attrName>style.visibility</p:attrName>
                                        </p:attrNameLst>
                                      </p:cBhvr>
                                      <p:to>
                                        <p:strVal val="visible"/>
                                      </p:to>
                                    </p:set>
                                    <p:animEffect transition="in" filter="barn(outHorizontal)">
                                      <p:cBhvr>
                                        <p:cTn id="7" dur="500"/>
                                        <p:tgtEl>
                                          <p:spTgt spid="60423"/>
                                        </p:tgtEl>
                                      </p:cBhvr>
                                    </p:animEffect>
                                  </p:childTnLst>
                                  <p:subTnLst>
                                    <p:set>
                                      <p:cBhvr override="childStyle">
                                        <p:cTn dur="1" fill="hold" display="0" masterRel="nextClick" afterEffect="1"/>
                                        <p:tgtEl>
                                          <p:spTgt spid="6042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60420"/>
                                        </p:tgtEl>
                                        <p:attrNameLst>
                                          <p:attrName>style.visibility</p:attrName>
                                        </p:attrNameLst>
                                      </p:cBhvr>
                                      <p:to>
                                        <p:strVal val="visible"/>
                                      </p:to>
                                    </p:set>
                                    <p:animEffect transition="in" filter="barn(outHorizontal)">
                                      <p:cBhvr>
                                        <p:cTn id="12" dur="500"/>
                                        <p:tgtEl>
                                          <p:spTgt spid="604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barn(outHorizontal)">
                                      <p:cBhvr>
                                        <p:cTn id="17" dur="500"/>
                                        <p:tgtEl>
                                          <p:spTgt spid="604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0425"/>
                                        </p:tgtEl>
                                        <p:attrNameLst>
                                          <p:attrName>style.visibility</p:attrName>
                                        </p:attrNameLst>
                                      </p:cBhvr>
                                      <p:to>
                                        <p:strVal val="visible"/>
                                      </p:to>
                                    </p:set>
                                    <p:animEffect transition="in" filter="dissolve">
                                      <p:cBhvr>
                                        <p:cTn id="22" dur="500"/>
                                        <p:tgtEl>
                                          <p:spTgt spid="60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animBg="1"/>
      <p:bldP spid="60424" grpId="0" animBg="1"/>
      <p:bldP spid="6042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FEEDDBC-4882-45CB-BB03-92984DE600E3}" type="slidenum">
              <a:rPr lang="zh-CN" altLang="en-US" dirty="0"/>
            </a:fld>
            <a:endParaRPr lang="zh-CN" altLang="en-US" dirty="0"/>
          </a:p>
        </p:txBody>
      </p:sp>
      <p:sp>
        <p:nvSpPr>
          <p:cNvPr id="64513" name="标题 61441"/>
          <p:cNvSpPr>
            <a:spLocks noGrp="1" noChangeArrowheads="1"/>
          </p:cNvSpPr>
          <p:nvPr>
            <p:ph type="title" idx="4294967295"/>
          </p:nvPr>
        </p:nvSpPr>
        <p:spPr>
          <a:xfrm>
            <a:off x="0" y="0"/>
            <a:ext cx="7886700" cy="914400"/>
          </a:xfrm>
        </p:spPr>
        <p:txBody>
          <a:bodyPr/>
          <a:lstStyle/>
          <a:p>
            <a:r>
              <a:rPr lang="en-US" smtClean="0">
                <a:ea typeface="黑体" panose="02010609060101010101" pitchFamily="49" charset="-122"/>
              </a:rPr>
              <a:t>Java</a:t>
            </a:r>
            <a:r>
              <a:rPr lang="zh-CN" altLang="en-US" smtClean="0"/>
              <a:t>中的引用</a:t>
            </a:r>
            <a:endParaRPr lang="zh-CN" altLang="en-US" smtClean="0"/>
          </a:p>
        </p:txBody>
      </p:sp>
      <p:sp>
        <p:nvSpPr>
          <p:cNvPr id="64514" name="文本占位符 61442"/>
          <p:cNvSpPr>
            <a:spLocks noGrp="1" noChangeArrowheads="1"/>
          </p:cNvSpPr>
          <p:nvPr>
            <p:ph type="body" idx="4294967295"/>
          </p:nvPr>
        </p:nvSpPr>
        <p:spPr>
          <a:xfrm>
            <a:off x="1096328" y="1191578"/>
            <a:ext cx="7094537" cy="4473575"/>
          </a:xfrm>
        </p:spPr>
        <p:txBody>
          <a:bodyPr/>
          <a:lstStyle/>
          <a:p>
            <a:r>
              <a:rPr lang="zh-CN" altLang="en-US" dirty="0" smtClean="0">
                <a:solidFill>
                  <a:schemeClr val="bg2"/>
                </a:solidFill>
              </a:rPr>
              <a:t>在</a:t>
            </a:r>
            <a:r>
              <a:rPr lang="en-US" dirty="0" smtClean="0">
                <a:solidFill>
                  <a:schemeClr val="bg2"/>
                </a:solidFill>
                <a:ea typeface="黑体" panose="02010609060101010101" pitchFamily="49" charset="-122"/>
              </a:rPr>
              <a:t>Java</a:t>
            </a:r>
            <a:r>
              <a:rPr lang="zh-CN" altLang="en-US" dirty="0" smtClean="0">
                <a:solidFill>
                  <a:schemeClr val="bg2"/>
                </a:solidFill>
              </a:rPr>
              <a:t>中 “引用”是指向一个对象在内存中的位置</a:t>
            </a:r>
            <a:r>
              <a:rPr lang="en-US" dirty="0" smtClean="0">
                <a:solidFill>
                  <a:schemeClr val="bg2"/>
                </a:solidFill>
                <a:ea typeface="黑体" panose="02010609060101010101" pitchFamily="49" charset="-122"/>
              </a:rPr>
              <a:t>,</a:t>
            </a:r>
            <a:r>
              <a:rPr lang="zh-CN" altLang="en-US" dirty="0" smtClean="0">
                <a:solidFill>
                  <a:schemeClr val="bg2"/>
                </a:solidFill>
              </a:rPr>
              <a:t>在本质上是一种带有很强的完整性和安全性的限制的指针</a:t>
            </a:r>
            <a:r>
              <a:rPr lang="en-US" dirty="0" smtClean="0">
                <a:solidFill>
                  <a:schemeClr val="bg2"/>
                </a:solidFill>
                <a:ea typeface="黑体" panose="02010609060101010101" pitchFamily="49" charset="-122"/>
              </a:rPr>
              <a:t>.</a:t>
            </a:r>
            <a:endParaRPr lang="en-US" dirty="0" smtClean="0">
              <a:solidFill>
                <a:schemeClr val="bg2"/>
              </a:solidFill>
              <a:ea typeface="黑体" panose="02010609060101010101" pitchFamily="49" charset="-122"/>
            </a:endParaRPr>
          </a:p>
          <a:p>
            <a:r>
              <a:rPr lang="zh-CN" altLang="en-US" dirty="0" smtClean="0">
                <a:solidFill>
                  <a:schemeClr val="bg2"/>
                </a:solidFill>
              </a:rPr>
              <a:t>指针可以有</a:t>
            </a:r>
            <a:r>
              <a:rPr lang="en-US" dirty="0" smtClean="0">
                <a:solidFill>
                  <a:schemeClr val="bg2"/>
                </a:solidFill>
                <a:ea typeface="黑体" panose="02010609060101010101" pitchFamily="49" charset="-122"/>
              </a:rPr>
              <a:t>++,--</a:t>
            </a:r>
            <a:r>
              <a:rPr lang="zh-CN" altLang="en-US" dirty="0" smtClean="0">
                <a:solidFill>
                  <a:schemeClr val="bg2"/>
                </a:solidFill>
              </a:rPr>
              <a:t>运算</a:t>
            </a:r>
            <a:r>
              <a:rPr lang="en-US" dirty="0" smtClean="0">
                <a:solidFill>
                  <a:schemeClr val="bg2"/>
                </a:solidFill>
                <a:ea typeface="黑体" panose="02010609060101010101" pitchFamily="49" charset="-122"/>
              </a:rPr>
              <a:t>,</a:t>
            </a:r>
            <a:r>
              <a:rPr lang="zh-CN" altLang="en-US" dirty="0" smtClean="0">
                <a:solidFill>
                  <a:schemeClr val="bg2"/>
                </a:solidFill>
              </a:rPr>
              <a:t>引用不可以运算</a:t>
            </a:r>
            <a:r>
              <a:rPr lang="en-US" dirty="0" smtClean="0">
                <a:solidFill>
                  <a:schemeClr val="bg2"/>
                </a:solidFill>
                <a:ea typeface="黑体" panose="02010609060101010101" pitchFamily="49" charset="-122"/>
              </a:rPr>
              <a:t>.</a:t>
            </a:r>
            <a:endParaRPr lang="en-US" altLang="en-US" dirty="0" smtClean="0">
              <a:solidFill>
                <a:schemeClr val="bg2"/>
              </a:solidFill>
              <a:ea typeface="黑体" panose="02010609060101010101" pitchFamily="49" charset="-122"/>
            </a:endParaRPr>
          </a:p>
        </p:txBody>
      </p:sp>
      <p:sp>
        <p:nvSpPr>
          <p:cNvPr id="61444" name="矩形 61443"/>
          <p:cNvSpPr>
            <a:spLocks noChangeArrowheads="1"/>
          </p:cNvSpPr>
          <p:nvPr/>
        </p:nvSpPr>
        <p:spPr bwMode="auto">
          <a:xfrm>
            <a:off x="0" y="2420888"/>
            <a:ext cx="9144000" cy="3352800"/>
          </a:xfrm>
          <a:prstGeom prst="rect">
            <a:avLst/>
          </a:prstGeom>
          <a:solidFill>
            <a:srgbClr val="FFFF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b="1" dirty="0">
                <a:latin typeface="Tahoma" panose="020B0604030504040204" pitchFamily="34" charset="0"/>
              </a:rPr>
              <a:t>Pass by Value</a:t>
            </a:r>
            <a:endParaRPr lang="en-US" sz="2400" b="1" dirty="0">
              <a:latin typeface="Tahoma" panose="020B0604030504040204" pitchFamily="34" charset="0"/>
            </a:endParaRPr>
          </a:p>
          <a:p>
            <a:r>
              <a:rPr lang="en-US" sz="2400" dirty="0">
                <a:latin typeface="Tahoma" panose="020B0604030504040204" pitchFamily="34" charset="0"/>
              </a:rPr>
              <a:t>In Java methods, arguments are </a:t>
            </a:r>
            <a:r>
              <a:rPr lang="en-US" sz="2400" i="1" dirty="0">
                <a:latin typeface="Tahoma" panose="020B0604030504040204" pitchFamily="34" charset="0"/>
              </a:rPr>
              <a:t>passed by value</a:t>
            </a:r>
            <a:r>
              <a:rPr lang="en-US" sz="2400" dirty="0">
                <a:latin typeface="Tahoma" panose="020B0604030504040204" pitchFamily="34" charset="0"/>
              </a:rPr>
              <a:t>. When invoked, </a:t>
            </a:r>
            <a:endParaRPr lang="en-US" sz="2400" dirty="0">
              <a:latin typeface="Tahoma" panose="020B0604030504040204" pitchFamily="34" charset="0"/>
            </a:endParaRPr>
          </a:p>
          <a:p>
            <a:r>
              <a:rPr lang="en-US" sz="2400" dirty="0">
                <a:latin typeface="Tahoma" panose="020B0604030504040204" pitchFamily="34" charset="0"/>
              </a:rPr>
              <a:t>the method receives the value of the variable passed in. </a:t>
            </a:r>
            <a:endParaRPr lang="en-US" sz="2400" dirty="0">
              <a:latin typeface="Tahoma" panose="020B0604030504040204" pitchFamily="34" charset="0"/>
            </a:endParaRPr>
          </a:p>
          <a:p>
            <a:r>
              <a:rPr lang="en-US" sz="2400" dirty="0">
                <a:latin typeface="Tahoma" panose="020B0604030504040204" pitchFamily="34" charset="0"/>
              </a:rPr>
              <a:t>When the argument is of primitive type, pass-by-value means </a:t>
            </a:r>
            <a:endParaRPr lang="en-US" sz="2400" dirty="0">
              <a:latin typeface="Tahoma" panose="020B0604030504040204" pitchFamily="34" charset="0"/>
            </a:endParaRPr>
          </a:p>
          <a:p>
            <a:r>
              <a:rPr lang="en-US" sz="2400" dirty="0">
                <a:latin typeface="Tahoma" panose="020B0604030504040204" pitchFamily="34" charset="0"/>
              </a:rPr>
              <a:t>that the method cannot change its value. </a:t>
            </a:r>
            <a:endParaRPr lang="en-US" sz="2400" dirty="0">
              <a:latin typeface="Tahoma" panose="020B0604030504040204" pitchFamily="34" charset="0"/>
            </a:endParaRPr>
          </a:p>
          <a:p>
            <a:r>
              <a:rPr lang="en-US" sz="2400" dirty="0">
                <a:latin typeface="Tahoma" panose="020B0604030504040204" pitchFamily="34" charset="0"/>
              </a:rPr>
              <a:t>When the argument is of reference type, pass-by-value means </a:t>
            </a:r>
            <a:endParaRPr lang="en-US" sz="2400" dirty="0">
              <a:latin typeface="Tahoma" panose="020B0604030504040204" pitchFamily="34" charset="0"/>
            </a:endParaRPr>
          </a:p>
          <a:p>
            <a:r>
              <a:rPr lang="en-US" sz="2400" dirty="0">
                <a:latin typeface="Tahoma" panose="020B0604030504040204" pitchFamily="34" charset="0"/>
              </a:rPr>
              <a:t>that the method cannot change the object reference, </a:t>
            </a:r>
            <a:endParaRPr lang="en-US" sz="2400" dirty="0">
              <a:latin typeface="Tahoma" panose="020B0604030504040204" pitchFamily="34" charset="0"/>
            </a:endParaRPr>
          </a:p>
          <a:p>
            <a:r>
              <a:rPr lang="en-US" sz="2400" dirty="0">
                <a:latin typeface="Tahoma" panose="020B0604030504040204" pitchFamily="34" charset="0"/>
              </a:rPr>
              <a:t>but can invoke the object's methods and </a:t>
            </a:r>
            <a:endParaRPr lang="en-US" sz="2400" dirty="0">
              <a:latin typeface="Tahoma" panose="020B0604030504040204" pitchFamily="34" charset="0"/>
            </a:endParaRPr>
          </a:p>
          <a:p>
            <a:r>
              <a:rPr lang="en-US" sz="2400" dirty="0">
                <a:latin typeface="Tahoma" panose="020B0604030504040204" pitchFamily="34" charset="0"/>
              </a:rPr>
              <a:t>modify the accessible variables within the object. </a:t>
            </a:r>
            <a:endParaRPr lang="en-US"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arn(outHorizontal)">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62465"/>
          <p:cNvSpPr>
            <a:spLocks noGrp="1" noChangeArrowheads="1"/>
          </p:cNvSpPr>
          <p:nvPr>
            <p:ph type="title"/>
          </p:nvPr>
        </p:nvSpPr>
        <p:spPr>
          <a:xfrm>
            <a:off x="1066800" y="0"/>
            <a:ext cx="7772400" cy="1143000"/>
          </a:xfrm>
        </p:spPr>
        <p:txBody>
          <a:bodyPr/>
          <a:lstStyle/>
          <a:p>
            <a:r>
              <a:rPr lang="zh-CN" altLang="en-US" smtClean="0"/>
              <a:t>例：值传递与地址传递</a:t>
            </a:r>
            <a:endParaRPr lang="zh-CN" altLang="en-US" smtClean="0"/>
          </a:p>
        </p:txBody>
      </p:sp>
      <p:sp>
        <p:nvSpPr>
          <p:cNvPr id="62467" name="文本占位符 62466"/>
          <p:cNvSpPr>
            <a:spLocks noGrp="1" noChangeArrowheads="1"/>
          </p:cNvSpPr>
          <p:nvPr>
            <p:ph type="body" idx="1"/>
          </p:nvPr>
        </p:nvSpPr>
        <p:spPr>
          <a:xfrm>
            <a:off x="323850" y="1196975"/>
            <a:ext cx="3402013" cy="4608513"/>
          </a:xfrm>
          <a:solidFill>
            <a:srgbClr val="FFFFFF"/>
          </a:solidFill>
        </p:spPr>
        <p:txBody>
          <a:bodyPr>
            <a:normAutofit lnSpcReduction="10000"/>
          </a:bodyPr>
          <a:lstStyle/>
          <a:p>
            <a:pPr>
              <a:buFont typeface="Wingdings" panose="05000000000000000000" pitchFamily="2" charset="2"/>
              <a:buNone/>
            </a:pPr>
            <a:r>
              <a:rPr lang="en-US" sz="2000" dirty="0" smtClean="0">
                <a:latin typeface="Tahoma" panose="020B0604030504040204" pitchFamily="34" charset="0"/>
                <a:ea typeface="华文中宋" panose="02010600040101010101" pitchFamily="2" charset="-122"/>
              </a:rPr>
              <a:t>public class </a:t>
            </a:r>
            <a:r>
              <a:rPr lang="en-US" sz="2000" dirty="0" err="1" smtClean="0">
                <a:latin typeface="Tahoma" panose="020B0604030504040204" pitchFamily="34" charset="0"/>
                <a:ea typeface="华文中宋" panose="02010600040101010101" pitchFamily="2" charset="-122"/>
              </a:rPr>
              <a:t>PassTest</a:t>
            </a:r>
            <a:r>
              <a:rPr lang="en-US" sz="2000" dirty="0" smtClean="0">
                <a:latin typeface="Tahoma" panose="020B0604030504040204" pitchFamily="34" charset="0"/>
                <a:ea typeface="华文中宋" panose="02010600040101010101" pitchFamily="2" charset="-122"/>
              </a:rPr>
              <a:t> {</a:t>
            </a:r>
            <a:endParaRPr lang="en-US" sz="2000" dirty="0" smtClean="0">
              <a:latin typeface="Tahoma" panose="020B0604030504040204" pitchFamily="34" charset="0"/>
              <a:ea typeface="华文中宋" panose="02010600040101010101" pitchFamily="2" charset="-122"/>
            </a:endParaRPr>
          </a:p>
          <a:p>
            <a:pPr>
              <a:buFont typeface="Wingdings" panose="05000000000000000000" pitchFamily="2" charset="2"/>
              <a:buNone/>
            </a:pPr>
            <a:r>
              <a:rPr lang="en-US" sz="2000" dirty="0" smtClean="0">
                <a:latin typeface="Tahoma" panose="020B0604030504040204" pitchFamily="34" charset="0"/>
                <a:ea typeface="华文中宋" panose="02010600040101010101" pitchFamily="2" charset="-122"/>
              </a:rPr>
              <a:t>  float  </a:t>
            </a:r>
            <a:r>
              <a:rPr lang="en-US" sz="2000" dirty="0" err="1" smtClean="0">
                <a:latin typeface="Tahoma" panose="020B0604030504040204" pitchFamily="34" charset="0"/>
                <a:ea typeface="华文中宋" panose="02010600040101010101" pitchFamily="2" charset="-122"/>
              </a:rPr>
              <a:t>m_float</a:t>
            </a:r>
            <a:r>
              <a:rPr lang="en-US" sz="2000" dirty="0" smtClean="0">
                <a:latin typeface="Tahoma" panose="020B0604030504040204" pitchFamily="34" charset="0"/>
                <a:ea typeface="华文中宋" panose="02010600040101010101" pitchFamily="2" charset="-122"/>
              </a:rPr>
              <a:t> ;</a:t>
            </a:r>
            <a:endParaRPr lang="en-US" sz="2000" dirty="0" smtClean="0">
              <a:latin typeface="Tahoma" panose="020B0604030504040204" pitchFamily="34" charset="0"/>
              <a:ea typeface="华文中宋" panose="02010600040101010101" pitchFamily="2" charset="-122"/>
            </a:endParaRPr>
          </a:p>
          <a:p>
            <a:pPr>
              <a:buFont typeface="Wingdings" panose="05000000000000000000" pitchFamily="2" charset="2"/>
              <a:buNone/>
            </a:pPr>
            <a:r>
              <a:rPr lang="en-US" sz="2000" dirty="0" smtClean="0">
                <a:latin typeface="Tahoma" panose="020B0604030504040204" pitchFamily="34" charset="0"/>
                <a:ea typeface="华文中宋" panose="02010600040101010101" pitchFamily="2" charset="-122"/>
              </a:rPr>
              <a:t>  void change1(</a:t>
            </a:r>
            <a:r>
              <a:rPr lang="en-US" sz="2000" dirty="0" err="1" smtClean="0">
                <a:latin typeface="Tahoma" panose="020B0604030504040204" pitchFamily="34" charset="0"/>
                <a:ea typeface="华文中宋" panose="02010600040101010101" pitchFamily="2" charset="-122"/>
              </a:rPr>
              <a:t>int</a:t>
            </a:r>
            <a:r>
              <a:rPr lang="en-US" sz="2000" dirty="0" smtClean="0">
                <a:latin typeface="Tahoma" panose="020B0604030504040204" pitchFamily="34" charset="0"/>
                <a:ea typeface="华文中宋" panose="02010600040101010101" pitchFamily="2" charset="-122"/>
              </a:rPr>
              <a:t> pi)</a:t>
            </a:r>
            <a:endParaRPr lang="en-US" sz="2000" dirty="0" smtClean="0">
              <a:latin typeface="Tahoma" panose="020B0604030504040204" pitchFamily="34" charset="0"/>
              <a:ea typeface="华文中宋" panose="02010600040101010101" pitchFamily="2" charset="-122"/>
            </a:endParaRPr>
          </a:p>
          <a:p>
            <a:pPr>
              <a:buFont typeface="Wingdings" panose="05000000000000000000" pitchFamily="2" charset="2"/>
              <a:buNone/>
            </a:pPr>
            <a:r>
              <a:rPr lang="en-US" sz="2000" dirty="0" smtClean="0">
                <a:latin typeface="Tahoma" panose="020B0604030504040204" pitchFamily="34" charset="0"/>
                <a:ea typeface="华文中宋" panose="02010600040101010101" pitchFamily="2" charset="-122"/>
              </a:rPr>
              <a:t> {pi = 100; }</a:t>
            </a:r>
            <a:endParaRPr lang="en-US" sz="2000" dirty="0" smtClean="0">
              <a:latin typeface="Tahoma" panose="020B0604030504040204" pitchFamily="34" charset="0"/>
              <a:ea typeface="华文中宋" panose="02010600040101010101" pitchFamily="2" charset="-122"/>
            </a:endParaRPr>
          </a:p>
          <a:p>
            <a:pPr>
              <a:buFont typeface="Wingdings" panose="05000000000000000000" pitchFamily="2" charset="2"/>
              <a:buNone/>
            </a:pPr>
            <a:r>
              <a:rPr lang="en-US" sz="2000" dirty="0" smtClean="0">
                <a:latin typeface="Tahoma" panose="020B0604030504040204" pitchFamily="34" charset="0"/>
                <a:ea typeface="华文中宋" panose="02010600040101010101" pitchFamily="2" charset="-122"/>
              </a:rPr>
              <a:t>  void change2(String </a:t>
            </a:r>
            <a:r>
              <a:rPr lang="en-US" sz="2000" dirty="0" err="1" smtClean="0">
                <a:latin typeface="Tahoma" panose="020B0604030504040204" pitchFamily="34" charset="0"/>
                <a:ea typeface="华文中宋" panose="02010600040101010101" pitchFamily="2" charset="-122"/>
              </a:rPr>
              <a:t>ps</a:t>
            </a:r>
            <a:r>
              <a:rPr lang="en-US" sz="2000" dirty="0" smtClean="0">
                <a:latin typeface="Tahoma" panose="020B0604030504040204" pitchFamily="34" charset="0"/>
                <a:ea typeface="华文中宋" panose="02010600040101010101" pitchFamily="2" charset="-122"/>
              </a:rPr>
              <a:t>) {</a:t>
            </a:r>
            <a:endParaRPr lang="en-US" sz="2000" dirty="0" smtClean="0">
              <a:latin typeface="Tahoma" panose="020B0604030504040204" pitchFamily="34" charset="0"/>
              <a:ea typeface="华文中宋" panose="02010600040101010101" pitchFamily="2" charset="-122"/>
            </a:endParaRPr>
          </a:p>
          <a:p>
            <a:pPr>
              <a:buFont typeface="Wingdings" panose="05000000000000000000" pitchFamily="2" charset="2"/>
              <a:buNone/>
            </a:pPr>
            <a:r>
              <a:rPr lang="en-US" sz="2000" dirty="0" smtClean="0">
                <a:latin typeface="Tahoma" panose="020B0604030504040204" pitchFamily="34" charset="0"/>
                <a:ea typeface="华文中宋" panose="02010600040101010101" pitchFamily="2" charset="-122"/>
              </a:rPr>
              <a:t>	</a:t>
            </a:r>
            <a:r>
              <a:rPr lang="en-US" sz="2000" dirty="0" err="1" smtClean="0">
                <a:latin typeface="Tahoma" panose="020B0604030504040204" pitchFamily="34" charset="0"/>
                <a:ea typeface="华文中宋" panose="02010600040101010101" pitchFamily="2" charset="-122"/>
              </a:rPr>
              <a:t>ps</a:t>
            </a:r>
            <a:r>
              <a:rPr lang="en-US" sz="2000" dirty="0" smtClean="0">
                <a:latin typeface="Tahoma" panose="020B0604030504040204" pitchFamily="34" charset="0"/>
                <a:ea typeface="华文中宋" panose="02010600040101010101" pitchFamily="2" charset="-122"/>
              </a:rPr>
              <a:t>=new String(“Right”) ;  </a:t>
            </a:r>
            <a:endParaRPr lang="en-US" sz="2000" dirty="0" smtClean="0">
              <a:latin typeface="Tahoma" panose="020B0604030504040204" pitchFamily="34" charset="0"/>
              <a:ea typeface="华文中宋" panose="02010600040101010101" pitchFamily="2" charset="-122"/>
            </a:endParaRPr>
          </a:p>
          <a:p>
            <a:pPr>
              <a:buFont typeface="Wingdings" panose="05000000000000000000" pitchFamily="2" charset="2"/>
              <a:buNone/>
            </a:pPr>
            <a:r>
              <a:rPr lang="en-US" sz="2000" dirty="0" smtClean="0">
                <a:latin typeface="Tahoma" panose="020B0604030504040204" pitchFamily="34" charset="0"/>
                <a:ea typeface="华文中宋" panose="02010600040101010101" pitchFamily="2" charset="-122"/>
              </a:rPr>
              <a:t>	}</a:t>
            </a:r>
            <a:endParaRPr lang="en-US" sz="2000" dirty="0" smtClean="0">
              <a:latin typeface="Tahoma" panose="020B0604030504040204" pitchFamily="34" charset="0"/>
              <a:ea typeface="华文中宋" panose="02010600040101010101" pitchFamily="2" charset="-122"/>
            </a:endParaRPr>
          </a:p>
          <a:p>
            <a:pPr>
              <a:buFont typeface="Wingdings" panose="05000000000000000000" pitchFamily="2" charset="2"/>
              <a:buNone/>
            </a:pPr>
            <a:r>
              <a:rPr lang="en-US" sz="2000" dirty="0" smtClean="0">
                <a:latin typeface="Tahoma" panose="020B0604030504040204" pitchFamily="34" charset="0"/>
                <a:ea typeface="华文中宋" panose="02010600040101010101" pitchFamily="2" charset="-122"/>
              </a:rPr>
              <a:t> void change3(</a:t>
            </a:r>
            <a:r>
              <a:rPr lang="en-US" sz="2000" dirty="0" err="1" smtClean="0">
                <a:latin typeface="Tahoma" panose="020B0604030504040204" pitchFamily="34" charset="0"/>
                <a:ea typeface="华文中宋" panose="02010600040101010101" pitchFamily="2" charset="-122"/>
              </a:rPr>
              <a:t>PassTest</a:t>
            </a:r>
            <a:r>
              <a:rPr lang="en-US" sz="2000" dirty="0" smtClean="0">
                <a:latin typeface="Tahoma" panose="020B0604030504040204" pitchFamily="34" charset="0"/>
                <a:ea typeface="华文中宋" panose="02010600040101010101" pitchFamily="2" charset="-122"/>
              </a:rPr>
              <a:t>  </a:t>
            </a:r>
            <a:r>
              <a:rPr lang="en-US" sz="2000" dirty="0" err="1" smtClean="0">
                <a:latin typeface="Tahoma" panose="020B0604030504040204" pitchFamily="34" charset="0"/>
                <a:ea typeface="华文中宋" panose="02010600040101010101" pitchFamily="2" charset="-122"/>
              </a:rPr>
              <a:t>po</a:t>
            </a:r>
            <a:r>
              <a:rPr lang="en-US" sz="2000" dirty="0" smtClean="0">
                <a:latin typeface="Tahoma" panose="020B0604030504040204" pitchFamily="34" charset="0"/>
                <a:ea typeface="华文中宋" panose="02010600040101010101" pitchFamily="2" charset="-122"/>
              </a:rPr>
              <a:t> ) {</a:t>
            </a:r>
            <a:endParaRPr lang="en-US" sz="2000" dirty="0" smtClean="0">
              <a:latin typeface="Tahoma" panose="020B0604030504040204" pitchFamily="34" charset="0"/>
              <a:ea typeface="华文中宋" panose="02010600040101010101" pitchFamily="2" charset="-122"/>
            </a:endParaRPr>
          </a:p>
          <a:p>
            <a:pPr>
              <a:buFont typeface="Wingdings" panose="05000000000000000000" pitchFamily="2" charset="2"/>
              <a:buNone/>
            </a:pPr>
            <a:r>
              <a:rPr lang="en-US" sz="2000" dirty="0" smtClean="0">
                <a:latin typeface="Tahoma" panose="020B0604030504040204" pitchFamily="34" charset="0"/>
                <a:ea typeface="华文中宋" panose="02010600040101010101" pitchFamily="2" charset="-122"/>
              </a:rPr>
              <a:t>          </a:t>
            </a:r>
            <a:r>
              <a:rPr lang="en-US" sz="2000" dirty="0" err="1" smtClean="0">
                <a:latin typeface="Tahoma" panose="020B0604030504040204" pitchFamily="34" charset="0"/>
                <a:ea typeface="华文中宋" panose="02010600040101010101" pitchFamily="2" charset="-122"/>
              </a:rPr>
              <a:t>po.m_float</a:t>
            </a:r>
            <a:r>
              <a:rPr lang="en-US" sz="2000" dirty="0" smtClean="0">
                <a:latin typeface="Tahoma" panose="020B0604030504040204" pitchFamily="34" charset="0"/>
                <a:ea typeface="华文中宋" panose="02010600040101010101" pitchFamily="2" charset="-122"/>
              </a:rPr>
              <a:t>=100.0f ;  </a:t>
            </a:r>
            <a:endParaRPr lang="en-US" sz="2000" dirty="0" smtClean="0">
              <a:latin typeface="Tahoma" panose="020B0604030504040204" pitchFamily="34" charset="0"/>
              <a:ea typeface="华文中宋" panose="02010600040101010101" pitchFamily="2" charset="-122"/>
            </a:endParaRPr>
          </a:p>
          <a:p>
            <a:pPr>
              <a:buFont typeface="Wingdings" panose="05000000000000000000" pitchFamily="2" charset="2"/>
              <a:buNone/>
            </a:pPr>
            <a:r>
              <a:rPr lang="en-US" sz="2000" dirty="0" smtClean="0">
                <a:latin typeface="Tahoma" panose="020B0604030504040204" pitchFamily="34" charset="0"/>
                <a:ea typeface="华文中宋" panose="02010600040101010101" pitchFamily="2" charset="-122"/>
              </a:rPr>
              <a:t>	}</a:t>
            </a:r>
            <a:endParaRPr lang="en-US" sz="2000" dirty="0" smtClean="0">
              <a:latin typeface="Tahoma" panose="020B0604030504040204" pitchFamily="34" charset="0"/>
              <a:ea typeface="华文中宋" panose="02010600040101010101" pitchFamily="2" charset="-122"/>
            </a:endParaRPr>
          </a:p>
          <a:p>
            <a:pPr>
              <a:buFont typeface="Wingdings" panose="05000000000000000000" pitchFamily="2" charset="2"/>
              <a:buNone/>
            </a:pPr>
            <a:r>
              <a:rPr lang="en-US" sz="2800" dirty="0" smtClean="0">
                <a:ea typeface="黑体" panose="02010609060101010101" pitchFamily="49" charset="-122"/>
              </a:rPr>
              <a:t>  </a:t>
            </a:r>
            <a:endParaRPr lang="en-US" sz="2800" dirty="0" smtClean="0">
              <a:ea typeface="黑体" panose="02010609060101010101" pitchFamily="49" charset="-122"/>
            </a:endParaRPr>
          </a:p>
        </p:txBody>
      </p:sp>
      <p:sp>
        <p:nvSpPr>
          <p:cNvPr id="62468" name="矩形 62467"/>
          <p:cNvSpPr>
            <a:spLocks noChangeArrowheads="1"/>
          </p:cNvSpPr>
          <p:nvPr/>
        </p:nvSpPr>
        <p:spPr bwMode="auto">
          <a:xfrm>
            <a:off x="3924300" y="1196975"/>
            <a:ext cx="4906963" cy="4614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hlink"/>
              </a:buClr>
              <a:buSzPct val="80000"/>
              <a:buFont typeface="Wingdings" panose="05000000000000000000" pitchFamily="2" charset="2"/>
              <a:buNone/>
            </a:pPr>
            <a:r>
              <a:rPr lang="en-US" sz="2000" dirty="0">
                <a:latin typeface="Tahoma" panose="020B0604030504040204" pitchFamily="34" charset="0"/>
                <a:ea typeface="华文中宋" panose="02010600040101010101" pitchFamily="2" charset="-122"/>
              </a:rPr>
              <a:t>public static void main(String[] </a:t>
            </a:r>
            <a:r>
              <a:rPr lang="en-US" sz="2000" dirty="0" err="1">
                <a:latin typeface="Tahoma" panose="020B0604030504040204" pitchFamily="34" charset="0"/>
                <a:ea typeface="华文中宋" panose="02010600040101010101" pitchFamily="2" charset="-122"/>
              </a:rPr>
              <a:t>args</a:t>
            </a:r>
            <a:r>
              <a:rPr lang="en-US" sz="2000" dirty="0">
                <a:latin typeface="Tahoma" panose="020B0604030504040204" pitchFamily="34" charset="0"/>
                <a:ea typeface="华文中宋" panose="02010600040101010101" pitchFamily="2" charset="-122"/>
              </a:rPr>
              <a:t>) {</a:t>
            </a:r>
            <a:endParaRPr lang="en-US" sz="2000" dirty="0">
              <a:latin typeface="Tahoma" panose="020B0604030504040204" pitchFamily="34" charset="0"/>
              <a:ea typeface="华文中宋" panose="02010600040101010101" pitchFamily="2" charset="-122"/>
            </a:endParaRPr>
          </a:p>
          <a:p>
            <a:pPr>
              <a:lnSpc>
                <a:spcPct val="80000"/>
              </a:lnSpc>
              <a:spcBef>
                <a:spcPct val="20000"/>
              </a:spcBef>
              <a:buClr>
                <a:schemeClr val="hlink"/>
              </a:buClr>
              <a:buSzPct val="80000"/>
              <a:buFont typeface="Wingdings" panose="05000000000000000000" pitchFamily="2" charset="2"/>
              <a:buNone/>
            </a:pPr>
            <a:r>
              <a:rPr lang="en-US" sz="2000" dirty="0">
                <a:latin typeface="Tahoma" panose="020B0604030504040204" pitchFamily="34" charset="0"/>
                <a:ea typeface="华文中宋" panose="02010600040101010101" pitchFamily="2" charset="-122"/>
              </a:rPr>
              <a:t>    </a:t>
            </a:r>
            <a:r>
              <a:rPr lang="en-US" sz="2000" dirty="0" err="1">
                <a:latin typeface="Tahoma" panose="020B0604030504040204" pitchFamily="34" charset="0"/>
                <a:ea typeface="华文中宋" panose="02010600040101010101" pitchFamily="2" charset="-122"/>
              </a:rPr>
              <a:t>PassTest</a:t>
            </a:r>
            <a:r>
              <a:rPr lang="en-US" sz="2000" dirty="0">
                <a:latin typeface="Tahoma" panose="020B0604030504040204" pitchFamily="34" charset="0"/>
                <a:ea typeface="华文中宋" panose="02010600040101010101" pitchFamily="2" charset="-122"/>
              </a:rPr>
              <a:t>  </a:t>
            </a:r>
            <a:r>
              <a:rPr lang="en-US" sz="2000" dirty="0" err="1">
                <a:latin typeface="Tahoma" panose="020B0604030504040204" pitchFamily="34" charset="0"/>
                <a:ea typeface="华文中宋" panose="02010600040101010101" pitchFamily="2" charset="-122"/>
              </a:rPr>
              <a:t>pt</a:t>
            </a:r>
            <a:r>
              <a:rPr lang="en-US" sz="2000" dirty="0">
                <a:latin typeface="Tahoma" panose="020B0604030504040204" pitchFamily="34" charset="0"/>
                <a:ea typeface="华文中宋" panose="02010600040101010101" pitchFamily="2" charset="-122"/>
              </a:rPr>
              <a:t> = new </a:t>
            </a:r>
            <a:r>
              <a:rPr lang="en-US" sz="2000" dirty="0" err="1">
                <a:latin typeface="Tahoma" panose="020B0604030504040204" pitchFamily="34" charset="0"/>
                <a:ea typeface="华文中宋" panose="02010600040101010101" pitchFamily="2" charset="-122"/>
              </a:rPr>
              <a:t>PassTest</a:t>
            </a:r>
            <a:r>
              <a:rPr lang="en-US" sz="2000" dirty="0">
                <a:latin typeface="Tahoma" panose="020B0604030504040204" pitchFamily="34" charset="0"/>
                <a:ea typeface="华文中宋" panose="02010600040101010101" pitchFamily="2" charset="-122"/>
              </a:rPr>
              <a:t>()  ; </a:t>
            </a:r>
            <a:endParaRPr lang="en-US" sz="2000" dirty="0">
              <a:latin typeface="Tahoma" panose="020B0604030504040204" pitchFamily="34" charset="0"/>
              <a:ea typeface="华文中宋" panose="02010600040101010101" pitchFamily="2" charset="-122"/>
            </a:endParaRPr>
          </a:p>
          <a:p>
            <a:pPr>
              <a:lnSpc>
                <a:spcPct val="80000"/>
              </a:lnSpc>
              <a:spcBef>
                <a:spcPct val="20000"/>
              </a:spcBef>
              <a:buClr>
                <a:schemeClr val="hlink"/>
              </a:buClr>
              <a:buSzPct val="80000"/>
              <a:buFont typeface="Wingdings" panose="05000000000000000000" pitchFamily="2" charset="2"/>
              <a:buNone/>
            </a:pPr>
            <a:r>
              <a:rPr lang="en-US" sz="2000" dirty="0">
                <a:latin typeface="Tahoma" panose="020B0604030504040204" pitchFamily="34" charset="0"/>
                <a:ea typeface="华文中宋" panose="02010600040101010101" pitchFamily="2" charset="-122"/>
              </a:rPr>
              <a:t>	</a:t>
            </a:r>
            <a:r>
              <a:rPr lang="en-US" sz="2000" dirty="0" err="1">
                <a:latin typeface="Tahoma" panose="020B0604030504040204" pitchFamily="34" charset="0"/>
                <a:ea typeface="华文中宋" panose="02010600040101010101" pitchFamily="2" charset="-122"/>
              </a:rPr>
              <a:t>int</a:t>
            </a:r>
            <a:r>
              <a:rPr lang="en-US" sz="2000" dirty="0">
                <a:latin typeface="Tahoma" panose="020B0604030504040204" pitchFamily="34" charset="0"/>
                <a:ea typeface="华文中宋" panose="02010600040101010101" pitchFamily="2" charset="-122"/>
              </a:rPr>
              <a:t>  </a:t>
            </a:r>
            <a:r>
              <a:rPr lang="en-US" sz="2000" dirty="0" err="1">
                <a:latin typeface="Tahoma" panose="020B0604030504040204" pitchFamily="34" charset="0"/>
                <a:ea typeface="华文中宋" panose="02010600040101010101" pitchFamily="2" charset="-122"/>
              </a:rPr>
              <a:t>i</a:t>
            </a:r>
            <a:r>
              <a:rPr lang="en-US" sz="2000" dirty="0">
                <a:latin typeface="Tahoma" panose="020B0604030504040204" pitchFamily="34" charset="0"/>
                <a:ea typeface="华文中宋" panose="02010600040101010101" pitchFamily="2" charset="-122"/>
              </a:rPr>
              <a:t> = 22 ;</a:t>
            </a:r>
            <a:endParaRPr lang="en-US" sz="2000" dirty="0">
              <a:latin typeface="Tahoma" panose="020B0604030504040204" pitchFamily="34" charset="0"/>
              <a:ea typeface="华文中宋" panose="02010600040101010101" pitchFamily="2" charset="-122"/>
            </a:endParaRPr>
          </a:p>
          <a:p>
            <a:pPr>
              <a:lnSpc>
                <a:spcPct val="80000"/>
              </a:lnSpc>
              <a:spcBef>
                <a:spcPct val="20000"/>
              </a:spcBef>
              <a:buClr>
                <a:schemeClr val="hlink"/>
              </a:buClr>
              <a:buSzPct val="80000"/>
              <a:buFont typeface="Wingdings" panose="05000000000000000000" pitchFamily="2" charset="2"/>
              <a:buNone/>
            </a:pPr>
            <a:r>
              <a:rPr lang="en-US" sz="2000" dirty="0">
                <a:latin typeface="Tahoma" panose="020B0604030504040204" pitchFamily="34" charset="0"/>
                <a:ea typeface="华文中宋" panose="02010600040101010101" pitchFamily="2" charset="-122"/>
              </a:rPr>
              <a:t>   pt.change1( </a:t>
            </a:r>
            <a:r>
              <a:rPr lang="en-US" sz="2000" dirty="0" err="1">
                <a:latin typeface="Tahoma" panose="020B0604030504040204" pitchFamily="34" charset="0"/>
                <a:ea typeface="华文中宋" panose="02010600040101010101" pitchFamily="2" charset="-122"/>
              </a:rPr>
              <a:t>i</a:t>
            </a:r>
            <a:r>
              <a:rPr lang="en-US" sz="2000" dirty="0">
                <a:latin typeface="Tahoma" panose="020B0604030504040204" pitchFamily="34" charset="0"/>
                <a:ea typeface="华文中宋" panose="02010600040101010101" pitchFamily="2" charset="-122"/>
              </a:rPr>
              <a:t> )  ;</a:t>
            </a:r>
            <a:endParaRPr lang="en-US" sz="2000" dirty="0">
              <a:latin typeface="Tahoma" panose="020B0604030504040204" pitchFamily="34" charset="0"/>
              <a:ea typeface="华文中宋" panose="02010600040101010101" pitchFamily="2" charset="-122"/>
            </a:endParaRPr>
          </a:p>
          <a:p>
            <a:pPr>
              <a:lnSpc>
                <a:spcPct val="80000"/>
              </a:lnSpc>
              <a:spcBef>
                <a:spcPct val="20000"/>
              </a:spcBef>
              <a:buClr>
                <a:schemeClr val="hlink"/>
              </a:buClr>
              <a:buSzPct val="80000"/>
              <a:buFont typeface="Wingdings" panose="05000000000000000000" pitchFamily="2" charset="2"/>
              <a:buNone/>
            </a:pPr>
            <a:r>
              <a:rPr lang="en-US" sz="2000" dirty="0">
                <a:latin typeface="Tahoma" panose="020B0604030504040204" pitchFamily="34" charset="0"/>
                <a:ea typeface="华文中宋" panose="02010600040101010101" pitchFamily="2" charset="-122"/>
              </a:rPr>
              <a:t>   </a:t>
            </a:r>
            <a:r>
              <a:rPr lang="en-US" sz="2000" dirty="0" err="1">
                <a:latin typeface="Tahoma" panose="020B0604030504040204" pitchFamily="34" charset="0"/>
                <a:ea typeface="华文中宋" panose="02010600040101010101" pitchFamily="2" charset="-122"/>
              </a:rPr>
              <a:t>System.out.println</a:t>
            </a:r>
            <a:r>
              <a:rPr lang="en-US" sz="2000" dirty="0">
                <a:latin typeface="Tahoma" panose="020B0604030504040204" pitchFamily="34" charset="0"/>
                <a:ea typeface="华文中宋" panose="02010600040101010101" pitchFamily="2" charset="-122"/>
              </a:rPr>
              <a:t>(“</a:t>
            </a:r>
            <a:r>
              <a:rPr lang="en-US" sz="2000" dirty="0" err="1">
                <a:latin typeface="Tahoma" panose="020B0604030504040204" pitchFamily="34" charset="0"/>
                <a:ea typeface="华文中宋" panose="02010600040101010101" pitchFamily="2" charset="-122"/>
              </a:rPr>
              <a:t>i</a:t>
            </a:r>
            <a:r>
              <a:rPr lang="en-US" sz="2000" dirty="0">
                <a:latin typeface="Tahoma" panose="020B0604030504040204" pitchFamily="34" charset="0"/>
                <a:ea typeface="华文中宋" panose="02010600040101010101" pitchFamily="2" charset="-122"/>
              </a:rPr>
              <a:t> value is ” + </a:t>
            </a:r>
            <a:r>
              <a:rPr lang="en-US" sz="2000" dirty="0" err="1">
                <a:latin typeface="Tahoma" panose="020B0604030504040204" pitchFamily="34" charset="0"/>
                <a:ea typeface="华文中宋" panose="02010600040101010101" pitchFamily="2" charset="-122"/>
              </a:rPr>
              <a:t>i</a:t>
            </a:r>
            <a:r>
              <a:rPr lang="en-US" sz="2000" dirty="0">
                <a:latin typeface="Tahoma" panose="020B0604030504040204" pitchFamily="34" charset="0"/>
                <a:ea typeface="华文中宋" panose="02010600040101010101" pitchFamily="2" charset="-122"/>
              </a:rPr>
              <a:t>);</a:t>
            </a:r>
            <a:endParaRPr lang="en-US" sz="2000" dirty="0">
              <a:latin typeface="Tahoma" panose="020B0604030504040204" pitchFamily="34" charset="0"/>
              <a:ea typeface="华文中宋" panose="02010600040101010101" pitchFamily="2" charset="-122"/>
            </a:endParaRPr>
          </a:p>
          <a:p>
            <a:pPr>
              <a:lnSpc>
                <a:spcPct val="80000"/>
              </a:lnSpc>
              <a:spcBef>
                <a:spcPct val="20000"/>
              </a:spcBef>
              <a:buClr>
                <a:schemeClr val="hlink"/>
              </a:buClr>
              <a:buSzPct val="80000"/>
              <a:buFont typeface="Wingdings" panose="05000000000000000000" pitchFamily="2" charset="2"/>
              <a:buNone/>
            </a:pPr>
            <a:r>
              <a:rPr lang="en-US" sz="2000" dirty="0">
                <a:latin typeface="Tahoma" panose="020B0604030504040204" pitchFamily="34" charset="0"/>
                <a:ea typeface="华文中宋" panose="02010600040101010101" pitchFamily="2" charset="-122"/>
              </a:rPr>
              <a:t>	String  s = new String( “Hello” ) ;</a:t>
            </a:r>
            <a:endParaRPr lang="en-US" sz="2000" dirty="0">
              <a:latin typeface="Tahoma" panose="020B0604030504040204" pitchFamily="34" charset="0"/>
              <a:ea typeface="华文中宋" panose="02010600040101010101" pitchFamily="2" charset="-122"/>
            </a:endParaRPr>
          </a:p>
          <a:p>
            <a:pPr>
              <a:lnSpc>
                <a:spcPct val="80000"/>
              </a:lnSpc>
              <a:spcBef>
                <a:spcPct val="20000"/>
              </a:spcBef>
              <a:buClr>
                <a:schemeClr val="hlink"/>
              </a:buClr>
              <a:buSzPct val="80000"/>
              <a:buFont typeface="Wingdings" panose="05000000000000000000" pitchFamily="2" charset="2"/>
              <a:buNone/>
            </a:pPr>
            <a:r>
              <a:rPr lang="en-US" sz="2000" dirty="0">
                <a:latin typeface="Tahoma" panose="020B0604030504040204" pitchFamily="34" charset="0"/>
                <a:ea typeface="华文中宋" panose="02010600040101010101" pitchFamily="2" charset="-122"/>
              </a:rPr>
              <a:t>	pt.change2( s ) ;</a:t>
            </a:r>
            <a:endParaRPr lang="en-US" sz="2000" dirty="0">
              <a:latin typeface="Tahoma" panose="020B0604030504040204" pitchFamily="34" charset="0"/>
              <a:ea typeface="华文中宋" panose="02010600040101010101" pitchFamily="2" charset="-122"/>
            </a:endParaRPr>
          </a:p>
          <a:p>
            <a:pPr>
              <a:lnSpc>
                <a:spcPct val="80000"/>
              </a:lnSpc>
              <a:spcBef>
                <a:spcPct val="20000"/>
              </a:spcBef>
              <a:buClr>
                <a:schemeClr val="hlink"/>
              </a:buClr>
              <a:buSzPct val="80000"/>
              <a:buFont typeface="Wingdings" panose="05000000000000000000" pitchFamily="2" charset="2"/>
              <a:buNone/>
            </a:pPr>
            <a:r>
              <a:rPr lang="en-US" sz="2000" dirty="0">
                <a:latin typeface="Tahoma" panose="020B0604030504040204" pitchFamily="34" charset="0"/>
                <a:ea typeface="华文中宋" panose="02010600040101010101" pitchFamily="2" charset="-122"/>
              </a:rPr>
              <a:t>   </a:t>
            </a:r>
            <a:r>
              <a:rPr lang="en-US" sz="2000" dirty="0" err="1">
                <a:latin typeface="Tahoma" panose="020B0604030504040204" pitchFamily="34" charset="0"/>
                <a:ea typeface="华文中宋" panose="02010600040101010101" pitchFamily="2" charset="-122"/>
              </a:rPr>
              <a:t>System.out.println</a:t>
            </a:r>
            <a:r>
              <a:rPr lang="en-US" sz="2000" dirty="0">
                <a:latin typeface="Tahoma" panose="020B0604030504040204" pitchFamily="34" charset="0"/>
                <a:ea typeface="华文中宋" panose="02010600040101010101" pitchFamily="2" charset="-122"/>
              </a:rPr>
              <a:t>(“s value is ” + s);</a:t>
            </a:r>
            <a:endParaRPr lang="en-US" sz="2000" dirty="0">
              <a:latin typeface="Tahoma" panose="020B0604030504040204" pitchFamily="34" charset="0"/>
              <a:ea typeface="华文中宋" panose="02010600040101010101" pitchFamily="2" charset="-122"/>
            </a:endParaRPr>
          </a:p>
          <a:p>
            <a:pPr>
              <a:lnSpc>
                <a:spcPct val="80000"/>
              </a:lnSpc>
              <a:spcBef>
                <a:spcPct val="20000"/>
              </a:spcBef>
              <a:buClr>
                <a:schemeClr val="hlink"/>
              </a:buClr>
              <a:buSzPct val="80000"/>
              <a:buFont typeface="Wingdings" panose="05000000000000000000" pitchFamily="2" charset="2"/>
              <a:buNone/>
            </a:pPr>
            <a:r>
              <a:rPr lang="en-US" sz="2000" dirty="0">
                <a:latin typeface="Tahoma" panose="020B0604030504040204" pitchFamily="34" charset="0"/>
                <a:ea typeface="华文中宋" panose="02010600040101010101" pitchFamily="2" charset="-122"/>
              </a:rPr>
              <a:t>   </a:t>
            </a:r>
            <a:r>
              <a:rPr lang="en-US" sz="2000" dirty="0" err="1">
                <a:latin typeface="Tahoma" panose="020B0604030504040204" pitchFamily="34" charset="0"/>
                <a:ea typeface="华文中宋" panose="02010600040101010101" pitchFamily="2" charset="-122"/>
              </a:rPr>
              <a:t>pt.m_float</a:t>
            </a:r>
            <a:r>
              <a:rPr lang="en-US" sz="2000" dirty="0">
                <a:latin typeface="Tahoma" panose="020B0604030504040204" pitchFamily="34" charset="0"/>
                <a:ea typeface="华文中宋" panose="02010600040101010101" pitchFamily="2" charset="-122"/>
              </a:rPr>
              <a:t> = 22.0F ; </a:t>
            </a:r>
            <a:endParaRPr lang="en-US" sz="2000" dirty="0">
              <a:latin typeface="Tahoma" panose="020B0604030504040204" pitchFamily="34" charset="0"/>
              <a:ea typeface="华文中宋" panose="02010600040101010101" pitchFamily="2" charset="-122"/>
            </a:endParaRPr>
          </a:p>
          <a:p>
            <a:pPr>
              <a:lnSpc>
                <a:spcPct val="80000"/>
              </a:lnSpc>
              <a:spcBef>
                <a:spcPct val="20000"/>
              </a:spcBef>
              <a:buClr>
                <a:schemeClr val="hlink"/>
              </a:buClr>
              <a:buSzPct val="80000"/>
              <a:buFont typeface="Wingdings" panose="05000000000000000000" pitchFamily="2" charset="2"/>
              <a:buNone/>
            </a:pPr>
            <a:r>
              <a:rPr lang="en-US" sz="2000" dirty="0">
                <a:latin typeface="Tahoma" panose="020B0604030504040204" pitchFamily="34" charset="0"/>
                <a:ea typeface="华文中宋" panose="02010600040101010101" pitchFamily="2" charset="-122"/>
              </a:rPr>
              <a:t>   pt.change3(  </a:t>
            </a:r>
            <a:r>
              <a:rPr lang="en-US" sz="2000" dirty="0" err="1">
                <a:latin typeface="Tahoma" panose="020B0604030504040204" pitchFamily="34" charset="0"/>
                <a:ea typeface="华文中宋" panose="02010600040101010101" pitchFamily="2" charset="-122"/>
              </a:rPr>
              <a:t>pt</a:t>
            </a:r>
            <a:r>
              <a:rPr lang="en-US" sz="2000" dirty="0">
                <a:latin typeface="Tahoma" panose="020B0604030504040204" pitchFamily="34" charset="0"/>
                <a:ea typeface="华文中宋" panose="02010600040101010101" pitchFamily="2" charset="-122"/>
              </a:rPr>
              <a:t> ) ;</a:t>
            </a:r>
            <a:endParaRPr lang="en-US" sz="2000" dirty="0">
              <a:latin typeface="Tahoma" panose="020B0604030504040204" pitchFamily="34" charset="0"/>
              <a:ea typeface="华文中宋" panose="02010600040101010101" pitchFamily="2" charset="-122"/>
            </a:endParaRPr>
          </a:p>
          <a:p>
            <a:pPr>
              <a:lnSpc>
                <a:spcPct val="80000"/>
              </a:lnSpc>
              <a:spcBef>
                <a:spcPct val="20000"/>
              </a:spcBef>
              <a:buClr>
                <a:schemeClr val="hlink"/>
              </a:buClr>
              <a:buSzPct val="80000"/>
              <a:buFont typeface="Wingdings" panose="05000000000000000000" pitchFamily="2" charset="2"/>
              <a:buNone/>
            </a:pPr>
            <a:r>
              <a:rPr lang="en-US" sz="2000" dirty="0">
                <a:latin typeface="Tahoma" panose="020B0604030504040204" pitchFamily="34" charset="0"/>
                <a:ea typeface="华文中宋" panose="02010600040101010101" pitchFamily="2" charset="-122"/>
              </a:rPr>
              <a:t>   </a:t>
            </a:r>
            <a:r>
              <a:rPr lang="en-US" sz="2000" dirty="0" err="1">
                <a:latin typeface="Tahoma" panose="020B0604030504040204" pitchFamily="34" charset="0"/>
                <a:ea typeface="华文中宋" panose="02010600040101010101" pitchFamily="2" charset="-122"/>
              </a:rPr>
              <a:t>System.out.println</a:t>
            </a:r>
            <a:r>
              <a:rPr lang="en-US" sz="2000" dirty="0">
                <a:latin typeface="Tahoma" panose="020B0604030504040204" pitchFamily="34" charset="0"/>
                <a:ea typeface="华文中宋" panose="02010600040101010101" pitchFamily="2" charset="-122"/>
              </a:rPr>
              <a:t>(“Current </a:t>
            </a:r>
            <a:r>
              <a:rPr lang="en-US" sz="2000" dirty="0" err="1">
                <a:latin typeface="Tahoma" panose="020B0604030504040204" pitchFamily="34" charset="0"/>
                <a:ea typeface="华文中宋" panose="02010600040101010101" pitchFamily="2" charset="-122"/>
              </a:rPr>
              <a:t>pt.m_float</a:t>
            </a:r>
            <a:r>
              <a:rPr lang="en-US" sz="2000" dirty="0">
                <a:latin typeface="Tahoma" panose="020B0604030504040204" pitchFamily="34" charset="0"/>
                <a:ea typeface="华文中宋" panose="02010600040101010101" pitchFamily="2" charset="-122"/>
              </a:rPr>
              <a:t> is   ” + </a:t>
            </a:r>
            <a:r>
              <a:rPr lang="en-US" sz="2000" dirty="0" err="1">
                <a:latin typeface="Tahoma" panose="020B0604030504040204" pitchFamily="34" charset="0"/>
                <a:ea typeface="华文中宋" panose="02010600040101010101" pitchFamily="2" charset="-122"/>
              </a:rPr>
              <a:t>pt.m_float</a:t>
            </a:r>
            <a:r>
              <a:rPr lang="en-US" sz="2000" dirty="0">
                <a:latin typeface="Tahoma" panose="020B0604030504040204" pitchFamily="34" charset="0"/>
                <a:ea typeface="华文中宋" panose="02010600040101010101" pitchFamily="2" charset="-122"/>
              </a:rPr>
              <a:t>);</a:t>
            </a:r>
            <a:endParaRPr lang="en-US" sz="2000" dirty="0">
              <a:latin typeface="Tahoma" panose="020B0604030504040204" pitchFamily="34" charset="0"/>
              <a:ea typeface="华文中宋" panose="02010600040101010101" pitchFamily="2" charset="-122"/>
            </a:endParaRPr>
          </a:p>
          <a:p>
            <a:pPr>
              <a:lnSpc>
                <a:spcPct val="80000"/>
              </a:lnSpc>
              <a:spcBef>
                <a:spcPct val="20000"/>
              </a:spcBef>
              <a:buClr>
                <a:schemeClr val="hlink"/>
              </a:buClr>
              <a:buSzPct val="80000"/>
              <a:buFont typeface="Wingdings" panose="05000000000000000000" pitchFamily="2" charset="2"/>
              <a:buNone/>
            </a:pPr>
            <a:r>
              <a:rPr lang="en-US" sz="2000" dirty="0">
                <a:latin typeface="Tahoma" panose="020B0604030504040204" pitchFamily="34" charset="0"/>
                <a:ea typeface="华文中宋" panose="02010600040101010101" pitchFamily="2" charset="-122"/>
              </a:rPr>
              <a:t>  }  // main() </a:t>
            </a:r>
            <a:endParaRPr lang="en-US" sz="2000" dirty="0">
              <a:latin typeface="Tahoma" panose="020B0604030504040204" pitchFamily="34" charset="0"/>
              <a:ea typeface="华文中宋" panose="02010600040101010101" pitchFamily="2" charset="-122"/>
            </a:endParaRPr>
          </a:p>
          <a:p>
            <a:pPr>
              <a:lnSpc>
                <a:spcPct val="80000"/>
              </a:lnSpc>
              <a:spcBef>
                <a:spcPct val="20000"/>
              </a:spcBef>
              <a:buClr>
                <a:schemeClr val="hlink"/>
              </a:buClr>
              <a:buSzPct val="80000"/>
              <a:buFont typeface="Wingdings" panose="05000000000000000000" pitchFamily="2" charset="2"/>
              <a:buNone/>
            </a:pPr>
            <a:r>
              <a:rPr lang="en-US" sz="2000" dirty="0">
                <a:latin typeface="Tahoma" panose="020B0604030504040204" pitchFamily="34" charset="0"/>
                <a:ea typeface="华文中宋" panose="02010600040101010101" pitchFamily="2" charset="-122"/>
              </a:rPr>
              <a:t>}  // class</a:t>
            </a:r>
            <a:endParaRPr lang="en-US" sz="2000" dirty="0">
              <a:latin typeface="Tahoma" panose="020B0604030504040204" pitchFamily="34" charset="0"/>
              <a:ea typeface="华文中宋" panose="02010600040101010101" pitchFamily="2" charset="-122"/>
            </a:endParaRPr>
          </a:p>
          <a:p>
            <a:pPr>
              <a:lnSpc>
                <a:spcPct val="80000"/>
              </a:lnSpc>
              <a:spcBef>
                <a:spcPct val="20000"/>
              </a:spcBef>
              <a:buClr>
                <a:schemeClr val="hlink"/>
              </a:buClr>
              <a:buSzPct val="80000"/>
              <a:buFont typeface="Wingdings" panose="05000000000000000000" pitchFamily="2" charset="2"/>
              <a:buNone/>
            </a:pPr>
            <a:r>
              <a:rPr lang="en-US" sz="1600" dirty="0"/>
              <a:t>   </a:t>
            </a:r>
            <a:endParaRPr lang="zh-CN" altLang="en-US" sz="1600" dirty="0"/>
          </a:p>
        </p:txBody>
      </p:sp>
      <p:sp>
        <p:nvSpPr>
          <p:cNvPr id="62469" name="矩形 62468"/>
          <p:cNvSpPr>
            <a:spLocks noChangeArrowheads="1"/>
          </p:cNvSpPr>
          <p:nvPr/>
        </p:nvSpPr>
        <p:spPr bwMode="auto">
          <a:xfrm>
            <a:off x="339090" y="5400562"/>
            <a:ext cx="8305800" cy="130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80000"/>
              <a:buFont typeface="Wingdings" panose="05000000000000000000" pitchFamily="2" charset="2"/>
              <a:buNone/>
            </a:pPr>
            <a:r>
              <a:rPr lang="en-US" sz="2000" dirty="0" err="1">
                <a:latin typeface="Tahoma" panose="020B0604030504040204" pitchFamily="34" charset="0"/>
                <a:ea typeface="华文中宋" panose="02010600040101010101" pitchFamily="2" charset="-122"/>
              </a:rPr>
              <a:t>i</a:t>
            </a:r>
            <a:r>
              <a:rPr lang="en-US" sz="2000" dirty="0">
                <a:latin typeface="Tahoma" panose="020B0604030504040204" pitchFamily="34" charset="0"/>
                <a:ea typeface="华文中宋" panose="02010600040101010101" pitchFamily="2" charset="-122"/>
              </a:rPr>
              <a:t> value is 22</a:t>
            </a:r>
            <a:endParaRPr lang="en-US" sz="2000" dirty="0">
              <a:latin typeface="Tahoma" panose="020B0604030504040204" pitchFamily="34" charset="0"/>
              <a:ea typeface="华文中宋" panose="02010600040101010101" pitchFamily="2" charset="-122"/>
            </a:endParaRPr>
          </a:p>
          <a:p>
            <a:pPr>
              <a:spcBef>
                <a:spcPct val="20000"/>
              </a:spcBef>
              <a:buClr>
                <a:schemeClr val="hlink"/>
              </a:buClr>
              <a:buSzPct val="80000"/>
              <a:buFont typeface="Wingdings" panose="05000000000000000000" pitchFamily="2" charset="2"/>
              <a:buNone/>
            </a:pPr>
            <a:r>
              <a:rPr lang="en-US" sz="2000" dirty="0">
                <a:latin typeface="Tahoma" panose="020B0604030504040204" pitchFamily="34" charset="0"/>
                <a:ea typeface="华文中宋" panose="02010600040101010101" pitchFamily="2" charset="-122"/>
              </a:rPr>
              <a:t>s value is Hello</a:t>
            </a:r>
            <a:endParaRPr lang="en-US" sz="2000" dirty="0">
              <a:latin typeface="Tahoma" panose="020B0604030504040204" pitchFamily="34" charset="0"/>
              <a:ea typeface="华文中宋" panose="02010600040101010101" pitchFamily="2" charset="-122"/>
            </a:endParaRPr>
          </a:p>
          <a:p>
            <a:pPr>
              <a:spcBef>
                <a:spcPct val="20000"/>
              </a:spcBef>
              <a:buClr>
                <a:schemeClr val="hlink"/>
              </a:buClr>
              <a:buSzPct val="80000"/>
              <a:buFont typeface="Wingdings" panose="05000000000000000000" pitchFamily="2" charset="2"/>
              <a:buNone/>
            </a:pPr>
            <a:r>
              <a:rPr lang="en-US" sz="2000" dirty="0">
                <a:latin typeface="Tahoma" panose="020B0604030504040204" pitchFamily="34" charset="0"/>
                <a:ea typeface="华文中宋" panose="02010600040101010101" pitchFamily="2" charset="-122"/>
              </a:rPr>
              <a:t>Current </a:t>
            </a:r>
            <a:r>
              <a:rPr lang="en-US" sz="2000" dirty="0" err="1">
                <a:latin typeface="Tahoma" panose="020B0604030504040204" pitchFamily="34" charset="0"/>
                <a:ea typeface="华文中宋" panose="02010600040101010101" pitchFamily="2" charset="-122"/>
              </a:rPr>
              <a:t>pt.m_float</a:t>
            </a:r>
            <a:r>
              <a:rPr lang="en-US" sz="2000" dirty="0">
                <a:latin typeface="Tahoma" panose="020B0604030504040204" pitchFamily="34" charset="0"/>
                <a:ea typeface="华文中宋" panose="02010600040101010101" pitchFamily="2" charset="-122"/>
              </a:rPr>
              <a:t> is   100.0</a:t>
            </a:r>
            <a:endParaRPr lang="en-US" sz="2000" dirty="0">
              <a:latin typeface="Tahoma" panose="020B0604030504040204" pitchFamily="34" charset="0"/>
              <a:ea typeface="华文中宋" panose="02010600040101010101" pitchFamily="2" charset="-122"/>
            </a:endParaRPr>
          </a:p>
          <a:p>
            <a:pPr>
              <a:spcBef>
                <a:spcPct val="20000"/>
              </a:spcBef>
              <a:buClr>
                <a:schemeClr val="hlink"/>
              </a:buClr>
              <a:buSzPct val="80000"/>
              <a:buFont typeface="Wingdings" panose="05000000000000000000" pitchFamily="2" charset="2"/>
              <a:buNone/>
            </a:pPr>
            <a:endParaRPr lang="zh-CN" altLang="en-US" sz="2000" dirty="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CC321F67-1787-484F-9B88-937967F3EDD3}"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7">
                                            <p:bg/>
                                          </p:spTgt>
                                        </p:tgtEl>
                                        <p:attrNameLst>
                                          <p:attrName>style.visibility</p:attrName>
                                        </p:attrNameLst>
                                      </p:cBhvr>
                                      <p:to>
                                        <p:strVal val="visible"/>
                                      </p:to>
                                    </p:set>
                                    <p:animEffect transition="in" filter="blinds(horizontal)">
                                      <p:cBhvr>
                                        <p:cTn id="7" dur="500"/>
                                        <p:tgtEl>
                                          <p:spTgt spid="62467">
                                            <p:bg/>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11" dur="500"/>
                                        <p:tgtEl>
                                          <p:spTgt spid="62467">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5" dur="500"/>
                                        <p:tgtEl>
                                          <p:spTgt spid="62467">
                                            <p:txEl>
                                              <p:pRg st="1" end="1"/>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9" dur="500"/>
                                        <p:tgtEl>
                                          <p:spTgt spid="62467">
                                            <p:txEl>
                                              <p:pRg st="2" end="2"/>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23" dur="500"/>
                                        <p:tgtEl>
                                          <p:spTgt spid="62467">
                                            <p:txEl>
                                              <p:pRg st="3" end="3"/>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27" dur="500"/>
                                        <p:tgtEl>
                                          <p:spTgt spid="62467">
                                            <p:txEl>
                                              <p:pRg st="4" end="4"/>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62467">
                                            <p:txEl>
                                              <p:pRg st="5" end="5"/>
                                            </p:txEl>
                                          </p:spTgt>
                                        </p:tgtEl>
                                        <p:attrNameLst>
                                          <p:attrName>style.visibility</p:attrName>
                                        </p:attrNameLst>
                                      </p:cBhvr>
                                      <p:to>
                                        <p:strVal val="visible"/>
                                      </p:to>
                                    </p:set>
                                    <p:animEffect transition="in" filter="blinds(horizontal)">
                                      <p:cBhvr>
                                        <p:cTn id="31" dur="500"/>
                                        <p:tgtEl>
                                          <p:spTgt spid="62467">
                                            <p:txEl>
                                              <p:pRg st="5" end="5"/>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62467">
                                            <p:txEl>
                                              <p:pRg st="6" end="6"/>
                                            </p:txEl>
                                          </p:spTgt>
                                        </p:tgtEl>
                                        <p:attrNameLst>
                                          <p:attrName>style.visibility</p:attrName>
                                        </p:attrNameLst>
                                      </p:cBhvr>
                                      <p:to>
                                        <p:strVal val="visible"/>
                                      </p:to>
                                    </p:set>
                                    <p:animEffect transition="in" filter="blinds(horizontal)">
                                      <p:cBhvr>
                                        <p:cTn id="35" dur="500"/>
                                        <p:tgtEl>
                                          <p:spTgt spid="62467">
                                            <p:txEl>
                                              <p:pRg st="6" end="6"/>
                                            </p:txEl>
                                          </p:spTgt>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62467">
                                            <p:txEl>
                                              <p:pRg st="7" end="7"/>
                                            </p:txEl>
                                          </p:spTgt>
                                        </p:tgtEl>
                                        <p:attrNameLst>
                                          <p:attrName>style.visibility</p:attrName>
                                        </p:attrNameLst>
                                      </p:cBhvr>
                                      <p:to>
                                        <p:strVal val="visible"/>
                                      </p:to>
                                    </p:set>
                                    <p:animEffect transition="in" filter="blinds(horizontal)">
                                      <p:cBhvr>
                                        <p:cTn id="39" dur="500"/>
                                        <p:tgtEl>
                                          <p:spTgt spid="62467">
                                            <p:txEl>
                                              <p:pRg st="7" end="7"/>
                                            </p:txEl>
                                          </p:spTgt>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62467">
                                            <p:txEl>
                                              <p:pRg st="8" end="8"/>
                                            </p:txEl>
                                          </p:spTgt>
                                        </p:tgtEl>
                                        <p:attrNameLst>
                                          <p:attrName>style.visibility</p:attrName>
                                        </p:attrNameLst>
                                      </p:cBhvr>
                                      <p:to>
                                        <p:strVal val="visible"/>
                                      </p:to>
                                    </p:set>
                                    <p:animEffect transition="in" filter="blinds(horizontal)">
                                      <p:cBhvr>
                                        <p:cTn id="43" dur="500"/>
                                        <p:tgtEl>
                                          <p:spTgt spid="62467">
                                            <p:txEl>
                                              <p:pRg st="8" end="8"/>
                                            </p:txEl>
                                          </p:spTgt>
                                        </p:tgtEl>
                                      </p:cBhvr>
                                    </p:animEffect>
                                  </p:childTnLst>
                                </p:cTn>
                              </p:par>
                            </p:childTnLst>
                          </p:cTn>
                        </p:par>
                        <p:par>
                          <p:cTn id="44" fill="hold">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62467">
                                            <p:txEl>
                                              <p:pRg st="9" end="9"/>
                                            </p:txEl>
                                          </p:spTgt>
                                        </p:tgtEl>
                                        <p:attrNameLst>
                                          <p:attrName>style.visibility</p:attrName>
                                        </p:attrNameLst>
                                      </p:cBhvr>
                                      <p:to>
                                        <p:strVal val="visible"/>
                                      </p:to>
                                    </p:set>
                                    <p:animEffect transition="in" filter="blinds(horizontal)">
                                      <p:cBhvr>
                                        <p:cTn id="47" dur="500"/>
                                        <p:tgtEl>
                                          <p:spTgt spid="62467">
                                            <p:txEl>
                                              <p:pRg st="9" end="9"/>
                                            </p:txEl>
                                          </p:spTgt>
                                        </p:tgtEl>
                                      </p:cBhvr>
                                    </p:animEffect>
                                  </p:childTnLst>
                                </p:cTn>
                              </p:par>
                            </p:childTnLst>
                          </p:cTn>
                        </p:par>
                        <p:par>
                          <p:cTn id="48" fill="hold">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62467">
                                            <p:txEl>
                                              <p:pRg st="10" end="10"/>
                                            </p:txEl>
                                          </p:spTgt>
                                        </p:tgtEl>
                                        <p:attrNameLst>
                                          <p:attrName>style.visibility</p:attrName>
                                        </p:attrNameLst>
                                      </p:cBhvr>
                                      <p:to>
                                        <p:strVal val="visible"/>
                                      </p:to>
                                    </p:set>
                                    <p:animEffect transition="in" filter="blinds(horizontal)">
                                      <p:cBhvr>
                                        <p:cTn id="51" dur="500"/>
                                        <p:tgtEl>
                                          <p:spTgt spid="62467">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62468"/>
                                        </p:tgtEl>
                                        <p:attrNameLst>
                                          <p:attrName>style.visibility</p:attrName>
                                        </p:attrNameLst>
                                      </p:cBhvr>
                                      <p:to>
                                        <p:strVal val="visible"/>
                                      </p:to>
                                    </p:set>
                                    <p:animEffect transition="in" filter="blinds(horizontal)">
                                      <p:cBhvr>
                                        <p:cTn id="56" dur="500"/>
                                        <p:tgtEl>
                                          <p:spTgt spid="62468"/>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2469"/>
                                        </p:tgtEl>
                                        <p:attrNameLst>
                                          <p:attrName>style.visibility</p:attrName>
                                        </p:attrNameLst>
                                      </p:cBhvr>
                                      <p:to>
                                        <p:strVal val="visible"/>
                                      </p:to>
                                    </p:set>
                                    <p:anim calcmode="lin" valueType="num">
                                      <p:cBhvr additive="base">
                                        <p:cTn id="61" dur="500" fill="hold"/>
                                        <p:tgtEl>
                                          <p:spTgt spid="62469"/>
                                        </p:tgtEl>
                                        <p:attrNameLst>
                                          <p:attrName>ppt_x</p:attrName>
                                        </p:attrNameLst>
                                      </p:cBhvr>
                                      <p:tavLst>
                                        <p:tav tm="0">
                                          <p:val>
                                            <p:strVal val="#ppt_x"/>
                                          </p:val>
                                        </p:tav>
                                        <p:tav tm="100000">
                                          <p:val>
                                            <p:strVal val="#ppt_x"/>
                                          </p:val>
                                        </p:tav>
                                      </p:tavLst>
                                    </p:anim>
                                    <p:anim calcmode="lin" valueType="num">
                                      <p:cBhvr additive="base">
                                        <p:cTn id="62" dur="500" fill="hold"/>
                                        <p:tgtEl>
                                          <p:spTgt spid="624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nimBg="1" build="p"/>
      <p:bldP spid="62468" grpId="0" animBg="1"/>
      <p:bldP spid="6246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矩形 63489"/>
          <p:cNvSpPr>
            <a:spLocks noChangeArrowheads="1"/>
          </p:cNvSpPr>
          <p:nvPr/>
        </p:nvSpPr>
        <p:spPr bwMode="auto">
          <a:xfrm>
            <a:off x="4756150" y="1412875"/>
            <a:ext cx="3200400" cy="4464050"/>
          </a:xfrm>
          <a:prstGeom prst="rect">
            <a:avLst/>
          </a:prstGeom>
          <a:noFill/>
          <a:ln w="9525">
            <a:solidFill>
              <a:schemeClr val="tx1"/>
            </a:solidFill>
            <a:miter lim="800000"/>
          </a:ln>
          <a:effectLst>
            <a:outerShdw dist="107763" dir="189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endParaRPr lang="zh-CN" altLang="en-US" sz="3200">
              <a:latin typeface="Times New Roman" panose="02020603050405020304" pitchFamily="18" charset="0"/>
            </a:endParaRPr>
          </a:p>
          <a:p>
            <a:pPr algn="ctr" eaLnBrk="0" hangingPunct="0"/>
            <a:endParaRPr lang="zh-CN" altLang="en-US" sz="3200">
              <a:latin typeface="Times New Roman" panose="02020603050405020304" pitchFamily="18" charset="0"/>
            </a:endParaRPr>
          </a:p>
          <a:p>
            <a:pPr algn="ctr" eaLnBrk="0" hangingPunct="0"/>
            <a:endParaRPr lang="zh-CN" altLang="en-US" sz="3200">
              <a:latin typeface="Times New Roman" panose="02020603050405020304" pitchFamily="18" charset="0"/>
            </a:endParaRPr>
          </a:p>
          <a:p>
            <a:pPr algn="ctr" eaLnBrk="0" hangingPunct="0"/>
            <a:endParaRPr lang="zh-CN" altLang="en-US" sz="3200">
              <a:latin typeface="Times New Roman" panose="02020603050405020304" pitchFamily="18" charset="0"/>
            </a:endParaRPr>
          </a:p>
          <a:p>
            <a:pPr algn="ctr" eaLnBrk="0" hangingPunct="0"/>
            <a:endParaRPr lang="zh-CN" altLang="en-US" sz="3200">
              <a:latin typeface="Times New Roman" panose="02020603050405020304" pitchFamily="18" charset="0"/>
            </a:endParaRPr>
          </a:p>
          <a:p>
            <a:pPr algn="ctr" eaLnBrk="0" hangingPunct="0"/>
            <a:endParaRPr lang="zh-CN" altLang="en-US" sz="3200">
              <a:latin typeface="Times New Roman" panose="02020603050405020304" pitchFamily="18" charset="0"/>
            </a:endParaRPr>
          </a:p>
          <a:p>
            <a:pPr algn="ctr" eaLnBrk="0" hangingPunct="0"/>
            <a:endParaRPr lang="zh-CN" altLang="en-US" sz="3200">
              <a:latin typeface="Times New Roman" panose="02020603050405020304" pitchFamily="18" charset="0"/>
            </a:endParaRPr>
          </a:p>
        </p:txBody>
      </p:sp>
      <p:sp>
        <p:nvSpPr>
          <p:cNvPr id="66562" name="标题 63490"/>
          <p:cNvSpPr>
            <a:spLocks noGrp="1" noChangeArrowheads="1"/>
          </p:cNvSpPr>
          <p:nvPr>
            <p:ph type="title"/>
          </p:nvPr>
        </p:nvSpPr>
        <p:spPr>
          <a:xfrm>
            <a:off x="407988" y="322263"/>
            <a:ext cx="3786187" cy="592137"/>
          </a:xfrm>
        </p:spPr>
        <p:txBody>
          <a:bodyPr>
            <a:normAutofit fontScale="90000"/>
          </a:bodyPr>
          <a:lstStyle/>
          <a:p>
            <a:r>
              <a:rPr lang="zh-CN" altLang="en-US" sz="3800" dirty="0" smtClean="0"/>
              <a:t>基本类型的值传递</a:t>
            </a:r>
            <a:endParaRPr lang="zh-CN" altLang="en-US" sz="3800" dirty="0" smtClean="0"/>
          </a:p>
        </p:txBody>
      </p:sp>
      <p:sp>
        <p:nvSpPr>
          <p:cNvPr id="66563" name="矩形 63491"/>
          <p:cNvSpPr>
            <a:spLocks noChangeArrowheads="1"/>
          </p:cNvSpPr>
          <p:nvPr/>
        </p:nvSpPr>
        <p:spPr bwMode="auto">
          <a:xfrm>
            <a:off x="2360613" y="2133600"/>
            <a:ext cx="1295400" cy="533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3200">
                <a:latin typeface="Times New Roman" panose="02020603050405020304" pitchFamily="18" charset="0"/>
              </a:rPr>
              <a:t>3.14</a:t>
            </a:r>
            <a:endParaRPr lang="zh-CN" altLang="en-US" sz="3200">
              <a:latin typeface="Times New Roman" panose="02020603050405020304" pitchFamily="18" charset="0"/>
            </a:endParaRPr>
          </a:p>
        </p:txBody>
      </p:sp>
      <p:sp>
        <p:nvSpPr>
          <p:cNvPr id="66564" name="直接连接符 63492"/>
          <p:cNvSpPr>
            <a:spLocks noChangeShapeType="1"/>
          </p:cNvSpPr>
          <p:nvPr/>
        </p:nvSpPr>
        <p:spPr bwMode="auto">
          <a:xfrm>
            <a:off x="611188" y="3581400"/>
            <a:ext cx="80772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6565" name="矩形 63493"/>
          <p:cNvSpPr>
            <a:spLocks noChangeArrowheads="1"/>
          </p:cNvSpPr>
          <p:nvPr/>
        </p:nvSpPr>
        <p:spPr bwMode="auto">
          <a:xfrm>
            <a:off x="2360613" y="4267200"/>
            <a:ext cx="1295400" cy="533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3200">
                <a:latin typeface="Times New Roman" panose="02020603050405020304" pitchFamily="18" charset="0"/>
              </a:rPr>
              <a:t>3.14</a:t>
            </a:r>
            <a:endParaRPr lang="zh-CN" altLang="en-US" sz="3200">
              <a:latin typeface="Times New Roman" panose="02020603050405020304" pitchFamily="18" charset="0"/>
            </a:endParaRPr>
          </a:p>
        </p:txBody>
      </p:sp>
      <p:sp>
        <p:nvSpPr>
          <p:cNvPr id="66566" name="矩形 63494"/>
          <p:cNvSpPr>
            <a:spLocks noChangeArrowheads="1"/>
          </p:cNvSpPr>
          <p:nvPr/>
        </p:nvSpPr>
        <p:spPr bwMode="auto">
          <a:xfrm>
            <a:off x="1751013" y="2133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3200">
                <a:latin typeface="Times New Roman" panose="02020603050405020304" pitchFamily="18" charset="0"/>
              </a:rPr>
              <a:t>A</a:t>
            </a:r>
            <a:endParaRPr lang="en-US" sz="3200">
              <a:latin typeface="Times New Roman" panose="02020603050405020304" pitchFamily="18" charset="0"/>
            </a:endParaRPr>
          </a:p>
        </p:txBody>
      </p:sp>
      <p:sp>
        <p:nvSpPr>
          <p:cNvPr id="66567" name="矩形 63495"/>
          <p:cNvSpPr>
            <a:spLocks noChangeArrowheads="1"/>
          </p:cNvSpPr>
          <p:nvPr/>
        </p:nvSpPr>
        <p:spPr bwMode="auto">
          <a:xfrm>
            <a:off x="1751013" y="42672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3200">
                <a:latin typeface="Times New Roman" panose="02020603050405020304" pitchFamily="18" charset="0"/>
              </a:rPr>
              <a:t>B</a:t>
            </a:r>
            <a:endParaRPr lang="en-US" sz="3200">
              <a:latin typeface="Times New Roman" panose="02020603050405020304" pitchFamily="18" charset="0"/>
            </a:endParaRPr>
          </a:p>
        </p:txBody>
      </p:sp>
      <p:sp>
        <p:nvSpPr>
          <p:cNvPr id="66568" name="直接连接符 63496"/>
          <p:cNvSpPr>
            <a:spLocks noChangeShapeType="1"/>
          </p:cNvSpPr>
          <p:nvPr/>
        </p:nvSpPr>
        <p:spPr bwMode="auto">
          <a:xfrm>
            <a:off x="3046413" y="2590800"/>
            <a:ext cx="0" cy="17526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69" name="矩形 63497"/>
          <p:cNvSpPr>
            <a:spLocks noChangeArrowheads="1"/>
          </p:cNvSpPr>
          <p:nvPr/>
        </p:nvSpPr>
        <p:spPr bwMode="auto">
          <a:xfrm>
            <a:off x="5365750" y="2133600"/>
            <a:ext cx="1219200" cy="533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3200">
                <a:latin typeface="Times New Roman" panose="02020603050405020304" pitchFamily="18" charset="0"/>
              </a:rPr>
              <a:t>0</a:t>
            </a:r>
            <a:r>
              <a:rPr lang="en-US" sz="3200">
                <a:latin typeface="Times New Roman" panose="02020603050405020304" pitchFamily="18" charset="0"/>
              </a:rPr>
              <a:t>x2F</a:t>
            </a:r>
            <a:endParaRPr lang="en-US" sz="3200">
              <a:latin typeface="Times New Roman" panose="02020603050405020304" pitchFamily="18" charset="0"/>
            </a:endParaRPr>
          </a:p>
        </p:txBody>
      </p:sp>
      <p:sp>
        <p:nvSpPr>
          <p:cNvPr id="66570" name="矩形 63498"/>
          <p:cNvSpPr>
            <a:spLocks noChangeArrowheads="1"/>
          </p:cNvSpPr>
          <p:nvPr/>
        </p:nvSpPr>
        <p:spPr bwMode="auto">
          <a:xfrm>
            <a:off x="5365750" y="4267200"/>
            <a:ext cx="1219200" cy="533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3200">
                <a:latin typeface="Times New Roman" panose="02020603050405020304" pitchFamily="18" charset="0"/>
              </a:rPr>
              <a:t>0</a:t>
            </a:r>
            <a:r>
              <a:rPr lang="en-US" sz="3200">
                <a:latin typeface="Times New Roman" panose="02020603050405020304" pitchFamily="18" charset="0"/>
              </a:rPr>
              <a:t>x2F</a:t>
            </a:r>
            <a:endParaRPr lang="en-US" sz="3200">
              <a:latin typeface="Times New Roman" panose="02020603050405020304" pitchFamily="18" charset="0"/>
            </a:endParaRPr>
          </a:p>
        </p:txBody>
      </p:sp>
      <p:sp>
        <p:nvSpPr>
          <p:cNvPr id="66571" name="矩形 63499"/>
          <p:cNvSpPr>
            <a:spLocks noChangeArrowheads="1"/>
          </p:cNvSpPr>
          <p:nvPr/>
        </p:nvSpPr>
        <p:spPr bwMode="auto">
          <a:xfrm>
            <a:off x="4756150" y="2133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3200">
                <a:latin typeface="Times New Roman" panose="02020603050405020304" pitchFamily="18" charset="0"/>
              </a:rPr>
              <a:t>A</a:t>
            </a:r>
            <a:endParaRPr lang="en-US" sz="3200">
              <a:latin typeface="Times New Roman" panose="02020603050405020304" pitchFamily="18" charset="0"/>
            </a:endParaRPr>
          </a:p>
        </p:txBody>
      </p:sp>
      <p:sp>
        <p:nvSpPr>
          <p:cNvPr id="66572" name="矩形 63500"/>
          <p:cNvSpPr>
            <a:spLocks noChangeArrowheads="1"/>
          </p:cNvSpPr>
          <p:nvPr/>
        </p:nvSpPr>
        <p:spPr bwMode="auto">
          <a:xfrm>
            <a:off x="4756150" y="42672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3200">
                <a:latin typeface="Times New Roman" panose="02020603050405020304" pitchFamily="18" charset="0"/>
              </a:rPr>
              <a:t>B</a:t>
            </a:r>
            <a:endParaRPr lang="en-US" sz="3200">
              <a:latin typeface="Times New Roman" panose="02020603050405020304" pitchFamily="18" charset="0"/>
            </a:endParaRPr>
          </a:p>
        </p:txBody>
      </p:sp>
      <p:sp>
        <p:nvSpPr>
          <p:cNvPr id="66573" name="直接连接符 63501"/>
          <p:cNvSpPr>
            <a:spLocks noChangeShapeType="1"/>
          </p:cNvSpPr>
          <p:nvPr/>
        </p:nvSpPr>
        <p:spPr bwMode="auto">
          <a:xfrm>
            <a:off x="5975350" y="2590800"/>
            <a:ext cx="1588" cy="17526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4" name="椭圆 63502"/>
          <p:cNvSpPr>
            <a:spLocks noChangeArrowheads="1"/>
          </p:cNvSpPr>
          <p:nvPr/>
        </p:nvSpPr>
        <p:spPr bwMode="auto">
          <a:xfrm>
            <a:off x="7270750" y="2133600"/>
            <a:ext cx="609600" cy="5334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6575" name="直接连接符 63503"/>
          <p:cNvSpPr>
            <a:spLocks noChangeShapeType="1"/>
          </p:cNvSpPr>
          <p:nvPr/>
        </p:nvSpPr>
        <p:spPr bwMode="auto">
          <a:xfrm>
            <a:off x="6508750" y="2362200"/>
            <a:ext cx="7620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6" name="直接连接符 63504"/>
          <p:cNvSpPr>
            <a:spLocks noChangeShapeType="1"/>
          </p:cNvSpPr>
          <p:nvPr/>
        </p:nvSpPr>
        <p:spPr bwMode="auto">
          <a:xfrm flipV="1">
            <a:off x="6432550" y="2667000"/>
            <a:ext cx="990600" cy="16764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7" name="矩形 63505"/>
          <p:cNvSpPr>
            <a:spLocks noChangeArrowheads="1"/>
          </p:cNvSpPr>
          <p:nvPr/>
        </p:nvSpPr>
        <p:spPr bwMode="auto">
          <a:xfrm>
            <a:off x="1044575" y="1484313"/>
            <a:ext cx="2879725" cy="4392612"/>
          </a:xfrm>
          <a:prstGeom prst="rect">
            <a:avLst/>
          </a:prstGeom>
          <a:noFill/>
          <a:ln w="9525">
            <a:solidFill>
              <a:schemeClr val="tx1"/>
            </a:solidFill>
            <a:miter lim="800000"/>
          </a:ln>
          <a:effectLst>
            <a:outerShdw dist="107763" dir="189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6578" name="矩形 63506"/>
          <p:cNvSpPr>
            <a:spLocks noChangeArrowheads="1"/>
          </p:cNvSpPr>
          <p:nvPr/>
        </p:nvSpPr>
        <p:spPr bwMode="auto">
          <a:xfrm>
            <a:off x="4500563" y="290513"/>
            <a:ext cx="4103687" cy="738187"/>
          </a:xfrm>
          <a:prstGeom prst="rect">
            <a:avLst/>
          </a:prstGeom>
        </p:spPr>
        <p:txBody>
          <a:bodyPr vert="horz" lIns="91440" tIns="45720" rIns="91440" bIns="45720" rtlCol="0" anchor="ctr">
            <a:normAutofit fontScale="90000"/>
          </a:bodyPr>
          <a:lstStyle/>
          <a:p>
            <a:pPr eaLnBrk="1" hangingPunct="1">
              <a:lnSpc>
                <a:spcPct val="90000"/>
              </a:lnSpc>
            </a:pPr>
            <a:r>
              <a:rPr lang="zh-CN" altLang="en-US" sz="3800" dirty="0">
                <a:solidFill>
                  <a:schemeClr val="bg1"/>
                </a:solidFill>
                <a:latin typeface="+mj-lt"/>
                <a:ea typeface="+mj-ea"/>
                <a:cs typeface="+mj-cs"/>
              </a:rPr>
              <a:t>引用类型的地址传递</a:t>
            </a:r>
            <a:endParaRPr lang="zh-CN" altLang="en-US" sz="3800" dirty="0">
              <a:solidFill>
                <a:schemeClr val="bg1"/>
              </a:solidFill>
              <a:latin typeface="+mj-lt"/>
              <a:ea typeface="+mj-ea"/>
              <a:cs typeface="+mj-cs"/>
            </a:endParaRPr>
          </a:p>
        </p:txBody>
      </p:sp>
      <p:sp>
        <p:nvSpPr>
          <p:cNvPr id="2" name="灯片编号占位符 1"/>
          <p:cNvSpPr>
            <a:spLocks noGrp="1"/>
          </p:cNvSpPr>
          <p:nvPr>
            <p:ph type="sldNum" sz="quarter" idx="12"/>
          </p:nvPr>
        </p:nvSpPr>
        <p:spPr/>
        <p:txBody>
          <a:bodyPr/>
          <a:lstStyle/>
          <a:p>
            <a:fld id="{1B1348C4-CFD8-4F00-9552-1FCA38F011AB}" type="slidenum">
              <a:rPr lang="zh-CN" altLang="en-US" dirty="0"/>
            </a:fld>
            <a:endParaRPr lang="zh-CN" altLang="en-US" dirty="0"/>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矩形 64513"/>
          <p:cNvSpPr>
            <a:spLocks noChangeArrowheads="1"/>
          </p:cNvSpPr>
          <p:nvPr/>
        </p:nvSpPr>
        <p:spPr bwMode="auto">
          <a:xfrm>
            <a:off x="1908175" y="549275"/>
            <a:ext cx="5256213" cy="2846388"/>
          </a:xfrm>
          <a:prstGeom prst="rect">
            <a:avLst/>
          </a:prstGeom>
          <a:solidFill>
            <a:srgbClr val="FFFFFF"/>
          </a:solidFill>
          <a:ln w="25400">
            <a:solidFill>
              <a:schemeClr val="tx1"/>
            </a:solidFill>
            <a:miter lim="800000"/>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chemeClr val="tx1"/>
              </a:buClr>
              <a:buSzPct val="80000"/>
            </a:pPr>
            <a:r>
              <a:rPr lang="en-US" sz="2000" b="1">
                <a:latin typeface="黑体" panose="02010609060101010101" pitchFamily="49" charset="-122"/>
                <a:ea typeface="黑体" panose="02010609060101010101" pitchFamily="49" charset="-122"/>
              </a:rPr>
              <a:t>Day obj1=new Day(2002,5,30);</a:t>
            </a:r>
            <a:endParaRPr lang="en-US" sz="2000" b="1">
              <a:latin typeface="黑体" panose="02010609060101010101" pitchFamily="49" charset="-122"/>
              <a:ea typeface="黑体" panose="02010609060101010101" pitchFamily="49" charset="-122"/>
            </a:endParaRPr>
          </a:p>
          <a:p>
            <a:pPr algn="just">
              <a:lnSpc>
                <a:spcPct val="90000"/>
              </a:lnSpc>
              <a:spcBef>
                <a:spcPct val="20000"/>
              </a:spcBef>
              <a:buClr>
                <a:schemeClr val="tx1"/>
              </a:buClr>
              <a:buSzPct val="80000"/>
            </a:pPr>
            <a:r>
              <a:rPr lang="en-US" sz="2000" b="1">
                <a:latin typeface="黑体" panose="02010609060101010101" pitchFamily="49" charset="-122"/>
                <a:ea typeface="黑体" panose="02010609060101010101" pitchFamily="49" charset="-122"/>
              </a:rPr>
              <a:t>Day obj2=new Day(2003,7,23);</a:t>
            </a:r>
            <a:endParaRPr lang="en-US" sz="2000" b="1">
              <a:latin typeface="黑体" panose="02010609060101010101" pitchFamily="49" charset="-122"/>
              <a:ea typeface="黑体" panose="02010609060101010101" pitchFamily="49" charset="-122"/>
            </a:endParaRPr>
          </a:p>
          <a:p>
            <a:pPr algn="just">
              <a:lnSpc>
                <a:spcPct val="90000"/>
              </a:lnSpc>
              <a:spcBef>
                <a:spcPct val="20000"/>
              </a:spcBef>
              <a:buClr>
                <a:schemeClr val="tx1"/>
              </a:buClr>
              <a:buSzPct val="80000"/>
            </a:pPr>
            <a:r>
              <a:rPr lang="en-US" sz="2000" b="1">
                <a:latin typeface="黑体" panose="02010609060101010101" pitchFamily="49" charset="-122"/>
                <a:ea typeface="黑体" panose="02010609060101010101" pitchFamily="49" charset="-122"/>
              </a:rPr>
              <a:t>void swapobj(</a:t>
            </a:r>
            <a:r>
              <a:rPr lang="en-US" sz="2000" b="1">
                <a:solidFill>
                  <a:srgbClr val="CC0000"/>
                </a:solidFill>
                <a:latin typeface="黑体" panose="02010609060101010101" pitchFamily="49" charset="-122"/>
                <a:ea typeface="黑体" panose="02010609060101010101" pitchFamily="49" charset="-122"/>
              </a:rPr>
              <a:t>Day x,Day y</a:t>
            </a:r>
            <a:r>
              <a:rPr lang="en-US" sz="2000" b="1">
                <a:latin typeface="黑体" panose="02010609060101010101" pitchFamily="49" charset="-122"/>
                <a:ea typeface="黑体" panose="02010609060101010101" pitchFamily="49" charset="-122"/>
              </a:rPr>
              <a:t>){</a:t>
            </a:r>
            <a:endParaRPr lang="en-US" sz="2000" b="1">
              <a:latin typeface="黑体" panose="02010609060101010101" pitchFamily="49" charset="-122"/>
              <a:ea typeface="黑体" panose="02010609060101010101" pitchFamily="49" charset="-122"/>
            </a:endParaRPr>
          </a:p>
          <a:p>
            <a:pPr algn="just">
              <a:lnSpc>
                <a:spcPct val="90000"/>
              </a:lnSpc>
              <a:spcBef>
                <a:spcPct val="20000"/>
              </a:spcBef>
              <a:buClr>
                <a:schemeClr val="tx1"/>
              </a:buClr>
              <a:buSzPct val="80000"/>
            </a:pPr>
            <a:r>
              <a:rPr lang="en-US" sz="2000" b="1">
                <a:latin typeface="黑体" panose="02010609060101010101" pitchFamily="49" charset="-122"/>
                <a:ea typeface="黑体" panose="02010609060101010101" pitchFamily="49" charset="-122"/>
              </a:rPr>
              <a:t>   </a:t>
            </a:r>
            <a:r>
              <a:rPr lang="en-US" sz="2000" b="1">
                <a:solidFill>
                  <a:srgbClr val="CC0000"/>
                </a:solidFill>
                <a:latin typeface="黑体" panose="02010609060101010101" pitchFamily="49" charset="-122"/>
                <a:ea typeface="黑体" panose="02010609060101010101" pitchFamily="49" charset="-122"/>
              </a:rPr>
              <a:t>Day temp=y;</a:t>
            </a:r>
            <a:endParaRPr lang="en-US" sz="2000" b="1">
              <a:solidFill>
                <a:srgbClr val="CC0000"/>
              </a:solidFill>
              <a:latin typeface="黑体" panose="02010609060101010101" pitchFamily="49" charset="-122"/>
              <a:ea typeface="黑体" panose="02010609060101010101" pitchFamily="49" charset="-122"/>
            </a:endParaRPr>
          </a:p>
          <a:p>
            <a:pPr algn="just">
              <a:lnSpc>
                <a:spcPct val="90000"/>
              </a:lnSpc>
              <a:spcBef>
                <a:spcPct val="20000"/>
              </a:spcBef>
              <a:buClr>
                <a:schemeClr val="tx1"/>
              </a:buClr>
              <a:buSzPct val="80000"/>
            </a:pPr>
            <a:r>
              <a:rPr lang="en-US" sz="2000" b="1">
                <a:solidFill>
                  <a:srgbClr val="CC0000"/>
                </a:solidFill>
                <a:latin typeface="黑体" panose="02010609060101010101" pitchFamily="49" charset="-122"/>
                <a:ea typeface="黑体" panose="02010609060101010101" pitchFamily="49" charset="-122"/>
              </a:rPr>
              <a:t>   y=x;</a:t>
            </a:r>
            <a:endParaRPr lang="en-US" sz="2000" b="1">
              <a:solidFill>
                <a:srgbClr val="CC0000"/>
              </a:solidFill>
              <a:latin typeface="黑体" panose="02010609060101010101" pitchFamily="49" charset="-122"/>
              <a:ea typeface="黑体" panose="02010609060101010101" pitchFamily="49" charset="-122"/>
            </a:endParaRPr>
          </a:p>
          <a:p>
            <a:pPr algn="just">
              <a:lnSpc>
                <a:spcPct val="90000"/>
              </a:lnSpc>
              <a:spcBef>
                <a:spcPct val="20000"/>
              </a:spcBef>
              <a:buClr>
                <a:schemeClr val="tx1"/>
              </a:buClr>
              <a:buSzPct val="80000"/>
            </a:pPr>
            <a:r>
              <a:rPr lang="en-US" sz="2000" b="1">
                <a:solidFill>
                  <a:srgbClr val="CC0000"/>
                </a:solidFill>
                <a:latin typeface="黑体" panose="02010609060101010101" pitchFamily="49" charset="-122"/>
                <a:ea typeface="黑体" panose="02010609060101010101" pitchFamily="49" charset="-122"/>
              </a:rPr>
              <a:t>   x=temp;</a:t>
            </a:r>
            <a:endParaRPr lang="en-US" sz="2000" b="1">
              <a:solidFill>
                <a:srgbClr val="CC0000"/>
              </a:solidFill>
              <a:latin typeface="黑体" panose="02010609060101010101" pitchFamily="49" charset="-122"/>
              <a:ea typeface="黑体" panose="02010609060101010101" pitchFamily="49" charset="-122"/>
            </a:endParaRPr>
          </a:p>
          <a:p>
            <a:pPr algn="just">
              <a:lnSpc>
                <a:spcPct val="90000"/>
              </a:lnSpc>
              <a:spcBef>
                <a:spcPct val="20000"/>
              </a:spcBef>
              <a:buClr>
                <a:schemeClr val="tx1"/>
              </a:buClr>
              <a:buSzPct val="80000"/>
            </a:pPr>
            <a:r>
              <a:rPr lang="en-US" sz="2000" b="1">
                <a:latin typeface="黑体" panose="02010609060101010101" pitchFamily="49" charset="-122"/>
                <a:ea typeface="黑体" panose="02010609060101010101" pitchFamily="49" charset="-122"/>
              </a:rPr>
              <a:t>} </a:t>
            </a:r>
            <a:endParaRPr lang="en-US" sz="2000" b="1">
              <a:latin typeface="黑体" panose="02010609060101010101" pitchFamily="49" charset="-122"/>
              <a:ea typeface="黑体" panose="02010609060101010101" pitchFamily="49" charset="-122"/>
            </a:endParaRPr>
          </a:p>
          <a:p>
            <a:pPr algn="just">
              <a:lnSpc>
                <a:spcPct val="90000"/>
              </a:lnSpc>
              <a:spcBef>
                <a:spcPct val="20000"/>
              </a:spcBef>
              <a:buClr>
                <a:schemeClr val="tx1"/>
              </a:buClr>
              <a:buSzPct val="80000"/>
            </a:pPr>
            <a:r>
              <a:rPr lang="zh-CN" altLang="en-US" sz="2000" b="1">
                <a:latin typeface="黑体" panose="02010609060101010101" pitchFamily="49" charset="-122"/>
                <a:ea typeface="黑体" panose="02010609060101010101" pitchFamily="49" charset="-122"/>
              </a:rPr>
              <a:t>调用： </a:t>
            </a:r>
            <a:r>
              <a:rPr lang="en-US" sz="2000" b="1">
                <a:latin typeface="黑体" panose="02010609060101010101" pitchFamily="49" charset="-122"/>
                <a:ea typeface="黑体" panose="02010609060101010101" pitchFamily="49" charset="-122"/>
              </a:rPr>
              <a:t>swapobj(obj1, obj2);</a:t>
            </a:r>
            <a:endParaRPr lang="en-US" sz="2000" b="1">
              <a:latin typeface="黑体" panose="02010609060101010101" pitchFamily="49" charset="-122"/>
              <a:ea typeface="黑体" panose="02010609060101010101" pitchFamily="49" charset="-122"/>
            </a:endParaRPr>
          </a:p>
        </p:txBody>
      </p:sp>
      <p:sp>
        <p:nvSpPr>
          <p:cNvPr id="64515" name="椭圆形标注 64514"/>
          <p:cNvSpPr>
            <a:spLocks noChangeArrowheads="1"/>
          </p:cNvSpPr>
          <p:nvPr/>
        </p:nvSpPr>
        <p:spPr bwMode="auto">
          <a:xfrm>
            <a:off x="6516688" y="2205038"/>
            <a:ext cx="2286000" cy="914400"/>
          </a:xfrm>
          <a:prstGeom prst="wedgeEllipseCallout">
            <a:avLst>
              <a:gd name="adj1" fmla="val -89583"/>
              <a:gd name="adj2" fmla="val -141667"/>
            </a:avLst>
          </a:prstGeom>
          <a:solidFill>
            <a:srgbClr val="CC99FF"/>
          </a:solidFill>
          <a:ln w="9525">
            <a:solidFill>
              <a:schemeClr val="tx1"/>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pPr>
            <a:r>
              <a:rPr lang="zh-CN" altLang="en-US" sz="2400" b="1">
                <a:latin typeface="黑体" panose="02010609060101010101" pitchFamily="49" charset="-122"/>
                <a:ea typeface="黑体" panose="02010609060101010101" pitchFamily="49" charset="-122"/>
              </a:rPr>
              <a:t>引用本身</a:t>
            </a:r>
            <a:endParaRPr lang="zh-CN" altLang="en-US" sz="2400" b="1">
              <a:latin typeface="黑体" panose="02010609060101010101" pitchFamily="49" charset="-122"/>
              <a:ea typeface="黑体" panose="02010609060101010101" pitchFamily="49" charset="-122"/>
            </a:endParaRPr>
          </a:p>
          <a:p>
            <a:pPr algn="ctr">
              <a:lnSpc>
                <a:spcPct val="80000"/>
              </a:lnSpc>
              <a:spcBef>
                <a:spcPct val="20000"/>
              </a:spcBef>
            </a:pPr>
            <a:r>
              <a:rPr lang="zh-CN" altLang="en-US" sz="2400" b="1">
                <a:latin typeface="黑体" panose="02010609060101010101" pitchFamily="49" charset="-122"/>
                <a:ea typeface="黑体" panose="02010609060101010101" pitchFamily="49" charset="-122"/>
              </a:rPr>
              <a:t>按值传递</a:t>
            </a:r>
            <a:endParaRPr lang="zh-CN" altLang="en-US" sz="2400" b="1">
              <a:latin typeface="黑体" panose="02010609060101010101" pitchFamily="49" charset="-122"/>
              <a:ea typeface="黑体" panose="02010609060101010101" pitchFamily="49" charset="-122"/>
            </a:endParaRPr>
          </a:p>
        </p:txBody>
      </p:sp>
      <p:grpSp>
        <p:nvGrpSpPr>
          <p:cNvPr id="64516" name="组合 64515"/>
          <p:cNvGrpSpPr/>
          <p:nvPr/>
        </p:nvGrpSpPr>
        <p:grpSpPr bwMode="auto">
          <a:xfrm>
            <a:off x="2627313" y="3429000"/>
            <a:ext cx="3200400" cy="1981200"/>
            <a:chOff x="0" y="0"/>
            <a:chExt cx="2016" cy="1248"/>
          </a:xfrm>
        </p:grpSpPr>
        <p:grpSp>
          <p:nvGrpSpPr>
            <p:cNvPr id="67588" name="组合 64516"/>
            <p:cNvGrpSpPr/>
            <p:nvPr/>
          </p:nvGrpSpPr>
          <p:grpSpPr bwMode="auto">
            <a:xfrm>
              <a:off x="1248" y="0"/>
              <a:ext cx="768" cy="604"/>
              <a:chOff x="0" y="0"/>
              <a:chExt cx="1260" cy="900"/>
            </a:xfrm>
          </p:grpSpPr>
          <p:sp>
            <p:nvSpPr>
              <p:cNvPr id="67589" name="矩形 64517"/>
              <p:cNvSpPr>
                <a:spLocks noChangeArrowheads="1"/>
              </p:cNvSpPr>
              <p:nvPr/>
            </p:nvSpPr>
            <p:spPr bwMode="auto">
              <a:xfrm>
                <a:off x="0" y="0"/>
                <a:ext cx="1260" cy="360"/>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u="sng">
                    <a:latin typeface="黑体" panose="02010609060101010101" pitchFamily="49" charset="-122"/>
                    <a:ea typeface="黑体" panose="02010609060101010101" pitchFamily="49" charset="-122"/>
                  </a:rPr>
                  <a:t>Day</a:t>
                </a:r>
                <a:endParaRPr lang="en-US" u="sng">
                  <a:latin typeface="黑体" panose="02010609060101010101" pitchFamily="49" charset="-122"/>
                  <a:ea typeface="黑体" panose="02010609060101010101" pitchFamily="49" charset="-122"/>
                </a:endParaRPr>
              </a:p>
            </p:txBody>
          </p:sp>
          <p:sp>
            <p:nvSpPr>
              <p:cNvPr id="67590" name="矩形 64518"/>
              <p:cNvSpPr>
                <a:spLocks noChangeArrowheads="1"/>
              </p:cNvSpPr>
              <p:nvPr/>
            </p:nvSpPr>
            <p:spPr bwMode="auto">
              <a:xfrm>
                <a:off x="0" y="360"/>
                <a:ext cx="1260" cy="540"/>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zh-CN" altLang="en-US">
                    <a:latin typeface="黑体" panose="02010609060101010101" pitchFamily="49" charset="-122"/>
                    <a:ea typeface="黑体" panose="02010609060101010101" pitchFamily="49" charset="-122"/>
                  </a:rPr>
                  <a:t>2002,5,30</a:t>
                </a:r>
                <a:endParaRPr lang="zh-CN" altLang="en-US">
                  <a:latin typeface="黑体" panose="02010609060101010101" pitchFamily="49" charset="-122"/>
                  <a:ea typeface="黑体" panose="02010609060101010101" pitchFamily="49" charset="-122"/>
                </a:endParaRPr>
              </a:p>
            </p:txBody>
          </p:sp>
        </p:grpSp>
        <p:grpSp>
          <p:nvGrpSpPr>
            <p:cNvPr id="67591" name="组合 64519"/>
            <p:cNvGrpSpPr/>
            <p:nvPr/>
          </p:nvGrpSpPr>
          <p:grpSpPr bwMode="auto">
            <a:xfrm>
              <a:off x="1248" y="672"/>
              <a:ext cx="768" cy="576"/>
              <a:chOff x="0" y="0"/>
              <a:chExt cx="1260" cy="900"/>
            </a:xfrm>
          </p:grpSpPr>
          <p:sp>
            <p:nvSpPr>
              <p:cNvPr id="67592" name="矩形 64520"/>
              <p:cNvSpPr>
                <a:spLocks noChangeArrowheads="1"/>
              </p:cNvSpPr>
              <p:nvPr/>
            </p:nvSpPr>
            <p:spPr bwMode="auto">
              <a:xfrm>
                <a:off x="0" y="0"/>
                <a:ext cx="1260" cy="360"/>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u="sng">
                    <a:latin typeface="黑体" panose="02010609060101010101" pitchFamily="49" charset="-122"/>
                    <a:ea typeface="黑体" panose="02010609060101010101" pitchFamily="49" charset="-122"/>
                  </a:rPr>
                  <a:t>Day</a:t>
                </a:r>
                <a:endParaRPr lang="en-US" u="sng">
                  <a:latin typeface="黑体" panose="02010609060101010101" pitchFamily="49" charset="-122"/>
                  <a:ea typeface="黑体" panose="02010609060101010101" pitchFamily="49" charset="-122"/>
                </a:endParaRPr>
              </a:p>
            </p:txBody>
          </p:sp>
          <p:sp>
            <p:nvSpPr>
              <p:cNvPr id="67593" name="矩形 64521"/>
              <p:cNvSpPr>
                <a:spLocks noChangeArrowheads="1"/>
              </p:cNvSpPr>
              <p:nvPr/>
            </p:nvSpPr>
            <p:spPr bwMode="auto">
              <a:xfrm>
                <a:off x="0" y="360"/>
                <a:ext cx="1260" cy="540"/>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zh-CN" altLang="en-US">
                    <a:latin typeface="黑体" panose="02010609060101010101" pitchFamily="49" charset="-122"/>
                    <a:ea typeface="黑体" panose="02010609060101010101" pitchFamily="49" charset="-122"/>
                  </a:rPr>
                  <a:t>2003,7,23</a:t>
                </a:r>
                <a:endParaRPr lang="zh-CN" altLang="en-US">
                  <a:latin typeface="黑体" panose="02010609060101010101" pitchFamily="49" charset="-122"/>
                  <a:ea typeface="黑体" panose="02010609060101010101" pitchFamily="49" charset="-122"/>
                </a:endParaRPr>
              </a:p>
            </p:txBody>
          </p:sp>
        </p:grpSp>
        <p:sp>
          <p:nvSpPr>
            <p:cNvPr id="67594" name="文本框 64522"/>
            <p:cNvSpPr txBox="1">
              <a:spLocks noChangeArrowheads="1"/>
            </p:cNvSpPr>
            <p:nvPr/>
          </p:nvSpPr>
          <p:spPr bwMode="auto">
            <a:xfrm>
              <a:off x="0" y="96"/>
              <a:ext cx="432" cy="232"/>
            </a:xfrm>
            <a:prstGeom prst="rect">
              <a:avLst/>
            </a:prstGeom>
            <a:solidFill>
              <a:srgbClr val="FFFFFF"/>
            </a:solidFill>
            <a:ln w="9525">
              <a:solidFill>
                <a:srgbClr val="FFFFFF"/>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a:latin typeface="黑体" panose="02010609060101010101" pitchFamily="49" charset="-122"/>
                  <a:ea typeface="黑体" panose="02010609060101010101" pitchFamily="49" charset="-122"/>
                </a:rPr>
                <a:t>obj1</a:t>
              </a:r>
              <a:endParaRPr lang="en-US">
                <a:latin typeface="黑体" panose="02010609060101010101" pitchFamily="49" charset="-122"/>
                <a:ea typeface="黑体" panose="02010609060101010101" pitchFamily="49" charset="-122"/>
              </a:endParaRPr>
            </a:p>
          </p:txBody>
        </p:sp>
        <p:sp>
          <p:nvSpPr>
            <p:cNvPr id="67595" name="矩形 64523"/>
            <p:cNvSpPr>
              <a:spLocks noChangeArrowheads="1"/>
            </p:cNvSpPr>
            <p:nvPr/>
          </p:nvSpPr>
          <p:spPr bwMode="auto">
            <a:xfrm>
              <a:off x="432" y="96"/>
              <a:ext cx="432" cy="18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1600"/>
                <a:t>1010</a:t>
              </a:r>
              <a:endParaRPr lang="en-US" sz="1600"/>
            </a:p>
          </p:txBody>
        </p:sp>
        <p:sp>
          <p:nvSpPr>
            <p:cNvPr id="67596" name="文本框 64524"/>
            <p:cNvSpPr txBox="1">
              <a:spLocks noChangeArrowheads="1"/>
            </p:cNvSpPr>
            <p:nvPr/>
          </p:nvSpPr>
          <p:spPr bwMode="auto">
            <a:xfrm>
              <a:off x="0" y="420"/>
              <a:ext cx="600" cy="184"/>
            </a:xfrm>
            <a:prstGeom prst="rect">
              <a:avLst/>
            </a:prstGeom>
            <a:solidFill>
              <a:srgbClr val="FFFFFF"/>
            </a:solidFill>
            <a:ln w="9525">
              <a:solidFill>
                <a:srgbClr val="FFFFFF"/>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a:latin typeface="黑体" panose="02010609060101010101" pitchFamily="49" charset="-122"/>
                  <a:ea typeface="黑体" panose="02010609060101010101" pitchFamily="49" charset="-122"/>
                </a:rPr>
                <a:t>obj2</a:t>
              </a:r>
              <a:endParaRPr lang="en-US">
                <a:latin typeface="黑体" panose="02010609060101010101" pitchFamily="49" charset="-122"/>
                <a:ea typeface="黑体" panose="02010609060101010101" pitchFamily="49" charset="-122"/>
              </a:endParaRPr>
            </a:p>
          </p:txBody>
        </p:sp>
        <p:sp>
          <p:nvSpPr>
            <p:cNvPr id="67597" name="矩形 64525"/>
            <p:cNvSpPr>
              <a:spLocks noChangeArrowheads="1"/>
            </p:cNvSpPr>
            <p:nvPr/>
          </p:nvSpPr>
          <p:spPr bwMode="auto">
            <a:xfrm>
              <a:off x="432" y="432"/>
              <a:ext cx="432" cy="18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1600"/>
                <a:t>1020</a:t>
              </a:r>
              <a:endParaRPr lang="en-US" sz="1600"/>
            </a:p>
          </p:txBody>
        </p:sp>
        <p:sp>
          <p:nvSpPr>
            <p:cNvPr id="67598" name="直接连接符 64526"/>
            <p:cNvSpPr>
              <a:spLocks noChangeShapeType="1"/>
            </p:cNvSpPr>
            <p:nvPr/>
          </p:nvSpPr>
          <p:spPr bwMode="auto">
            <a:xfrm>
              <a:off x="864" y="528"/>
              <a:ext cx="384" cy="395"/>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9" name="直接连接符 64527"/>
            <p:cNvSpPr>
              <a:spLocks noChangeShapeType="1"/>
            </p:cNvSpPr>
            <p:nvPr/>
          </p:nvSpPr>
          <p:spPr bwMode="auto">
            <a:xfrm>
              <a:off x="864" y="192"/>
              <a:ext cx="384"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4529" name="组合 64528"/>
          <p:cNvGrpSpPr/>
          <p:nvPr/>
        </p:nvGrpSpPr>
        <p:grpSpPr bwMode="auto">
          <a:xfrm>
            <a:off x="2536572" y="3928269"/>
            <a:ext cx="2057400" cy="1525588"/>
            <a:chOff x="0" y="0"/>
            <a:chExt cx="1296" cy="961"/>
          </a:xfrm>
        </p:grpSpPr>
        <p:grpSp>
          <p:nvGrpSpPr>
            <p:cNvPr id="67601" name="组合 64529"/>
            <p:cNvGrpSpPr/>
            <p:nvPr/>
          </p:nvGrpSpPr>
          <p:grpSpPr bwMode="auto">
            <a:xfrm>
              <a:off x="0" y="509"/>
              <a:ext cx="912" cy="212"/>
              <a:chOff x="0" y="0"/>
              <a:chExt cx="912" cy="212"/>
            </a:xfrm>
          </p:grpSpPr>
          <p:sp>
            <p:nvSpPr>
              <p:cNvPr id="67602" name="文本框 64530"/>
              <p:cNvSpPr txBox="1">
                <a:spLocks noChangeArrowheads="1"/>
              </p:cNvSpPr>
              <p:nvPr/>
            </p:nvSpPr>
            <p:spPr bwMode="auto">
              <a:xfrm>
                <a:off x="0" y="0"/>
                <a:ext cx="576" cy="184"/>
              </a:xfrm>
              <a:prstGeom prst="rect">
                <a:avLst/>
              </a:prstGeom>
              <a:solidFill>
                <a:srgbClr val="FFFFFF"/>
              </a:solidFill>
              <a:ln w="9525">
                <a:solidFill>
                  <a:srgbClr val="FFFFFF"/>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atin typeface="黑体" panose="02010609060101010101" pitchFamily="49" charset="-122"/>
                    <a:ea typeface="黑体" panose="02010609060101010101" pitchFamily="49" charset="-122"/>
                  </a:rPr>
                  <a:t>x</a:t>
                </a:r>
                <a:endParaRPr lang="en-US">
                  <a:latin typeface="黑体" panose="02010609060101010101" pitchFamily="49" charset="-122"/>
                  <a:ea typeface="黑体" panose="02010609060101010101" pitchFamily="49" charset="-122"/>
                </a:endParaRPr>
              </a:p>
            </p:txBody>
          </p:sp>
          <p:sp>
            <p:nvSpPr>
              <p:cNvPr id="67603" name="矩形 64531"/>
              <p:cNvSpPr>
                <a:spLocks noChangeArrowheads="1"/>
              </p:cNvSpPr>
              <p:nvPr/>
            </p:nvSpPr>
            <p:spPr bwMode="auto">
              <a:xfrm>
                <a:off x="480" y="28"/>
                <a:ext cx="432" cy="18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dirty="0" smtClean="0"/>
                  <a:t>1010</a:t>
                </a:r>
                <a:endParaRPr lang="zh-CN" altLang="en-US" sz="1600" dirty="0"/>
              </a:p>
            </p:txBody>
          </p:sp>
        </p:grpSp>
        <p:grpSp>
          <p:nvGrpSpPr>
            <p:cNvPr id="67604" name="组合 64532"/>
            <p:cNvGrpSpPr/>
            <p:nvPr/>
          </p:nvGrpSpPr>
          <p:grpSpPr bwMode="auto">
            <a:xfrm>
              <a:off x="192" y="777"/>
              <a:ext cx="720" cy="184"/>
              <a:chOff x="0" y="0"/>
              <a:chExt cx="720" cy="184"/>
            </a:xfrm>
          </p:grpSpPr>
          <p:sp>
            <p:nvSpPr>
              <p:cNvPr id="67605" name="文本框 64533"/>
              <p:cNvSpPr txBox="1">
                <a:spLocks noChangeArrowheads="1"/>
              </p:cNvSpPr>
              <p:nvPr/>
            </p:nvSpPr>
            <p:spPr bwMode="auto">
              <a:xfrm>
                <a:off x="0" y="0"/>
                <a:ext cx="288" cy="184"/>
              </a:xfrm>
              <a:prstGeom prst="rect">
                <a:avLst/>
              </a:prstGeom>
              <a:solidFill>
                <a:srgbClr val="FFFFFF"/>
              </a:solidFill>
              <a:ln w="9525">
                <a:solidFill>
                  <a:srgbClr val="FFFFFF"/>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a:latin typeface="黑体" panose="02010609060101010101" pitchFamily="49" charset="-122"/>
                    <a:ea typeface="黑体" panose="02010609060101010101" pitchFamily="49" charset="-122"/>
                  </a:rPr>
                  <a:t>y</a:t>
                </a:r>
                <a:endParaRPr lang="en-US">
                  <a:latin typeface="黑体" panose="02010609060101010101" pitchFamily="49" charset="-122"/>
                  <a:ea typeface="黑体" panose="02010609060101010101" pitchFamily="49" charset="-122"/>
                </a:endParaRPr>
              </a:p>
            </p:txBody>
          </p:sp>
          <p:sp>
            <p:nvSpPr>
              <p:cNvPr id="67606" name="矩形 64534"/>
              <p:cNvSpPr>
                <a:spLocks noChangeArrowheads="1"/>
              </p:cNvSpPr>
              <p:nvPr/>
            </p:nvSpPr>
            <p:spPr bwMode="auto">
              <a:xfrm>
                <a:off x="288" y="0"/>
                <a:ext cx="432" cy="18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dirty="0" smtClean="0"/>
                  <a:t>1020</a:t>
                </a:r>
                <a:endParaRPr lang="zh-CN" altLang="en-US" sz="1600" dirty="0"/>
              </a:p>
            </p:txBody>
          </p:sp>
        </p:grpSp>
        <p:sp>
          <p:nvSpPr>
            <p:cNvPr id="67607" name="直接连接符 64535"/>
            <p:cNvSpPr>
              <a:spLocks noChangeShapeType="1"/>
            </p:cNvSpPr>
            <p:nvPr/>
          </p:nvSpPr>
          <p:spPr bwMode="auto">
            <a:xfrm flipV="1">
              <a:off x="912" y="0"/>
              <a:ext cx="384" cy="633"/>
            </a:xfrm>
            <a:prstGeom prst="line">
              <a:avLst/>
            </a:prstGeom>
            <a:noFill/>
            <a:ln w="25400">
              <a:solidFill>
                <a:srgbClr val="CC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8" name="直接连接符 64536"/>
            <p:cNvSpPr>
              <a:spLocks noChangeShapeType="1"/>
            </p:cNvSpPr>
            <p:nvPr/>
          </p:nvSpPr>
          <p:spPr bwMode="auto">
            <a:xfrm>
              <a:off x="912" y="825"/>
              <a:ext cx="384" cy="0"/>
            </a:xfrm>
            <a:prstGeom prst="line">
              <a:avLst/>
            </a:prstGeom>
            <a:noFill/>
            <a:ln w="25400">
              <a:solidFill>
                <a:srgbClr val="CC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4538" name="文本框 64537"/>
          <p:cNvSpPr txBox="1">
            <a:spLocks noChangeArrowheads="1"/>
          </p:cNvSpPr>
          <p:nvPr/>
        </p:nvSpPr>
        <p:spPr bwMode="auto">
          <a:xfrm>
            <a:off x="2860675" y="5751513"/>
            <a:ext cx="297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lang="zh-CN" altLang="en-US" sz="2000" b="1">
                <a:latin typeface="黑体" panose="02010609060101010101" pitchFamily="49" charset="-122"/>
                <a:ea typeface="黑体" panose="02010609060101010101" pitchFamily="49" charset="-122"/>
              </a:rPr>
              <a:t>调用</a:t>
            </a:r>
            <a:r>
              <a:rPr lang="en-US" sz="2000" b="1">
                <a:latin typeface="黑体" panose="02010609060101010101" pitchFamily="49" charset="-122"/>
                <a:ea typeface="黑体" panose="02010609060101010101" pitchFamily="49" charset="-122"/>
              </a:rPr>
              <a:t>swapobj(obj1,obj2)</a:t>
            </a:r>
            <a:endParaRPr lang="zh-CN" altLang="en-US" sz="2000" b="1">
              <a:latin typeface="黑体" panose="02010609060101010101" pitchFamily="49" charset="-122"/>
              <a:ea typeface="黑体" panose="02010609060101010101" pitchFamily="49" charset="-122"/>
            </a:endParaRPr>
          </a:p>
        </p:txBody>
      </p:sp>
      <p:grpSp>
        <p:nvGrpSpPr>
          <p:cNvPr id="64539" name="组合 64538"/>
          <p:cNvGrpSpPr/>
          <p:nvPr/>
        </p:nvGrpSpPr>
        <p:grpSpPr bwMode="auto">
          <a:xfrm>
            <a:off x="2536572" y="4171157"/>
            <a:ext cx="2057400" cy="1282700"/>
            <a:chOff x="0" y="0"/>
            <a:chExt cx="1296" cy="808"/>
          </a:xfrm>
        </p:grpSpPr>
        <p:grpSp>
          <p:nvGrpSpPr>
            <p:cNvPr id="67611" name="组合 64539"/>
            <p:cNvGrpSpPr/>
            <p:nvPr/>
          </p:nvGrpSpPr>
          <p:grpSpPr bwMode="auto">
            <a:xfrm>
              <a:off x="0" y="356"/>
              <a:ext cx="912" cy="212"/>
              <a:chOff x="0" y="0"/>
              <a:chExt cx="912" cy="212"/>
            </a:xfrm>
          </p:grpSpPr>
          <p:sp>
            <p:nvSpPr>
              <p:cNvPr id="67612" name="文本框 64540"/>
              <p:cNvSpPr txBox="1">
                <a:spLocks noChangeArrowheads="1"/>
              </p:cNvSpPr>
              <p:nvPr/>
            </p:nvSpPr>
            <p:spPr bwMode="auto">
              <a:xfrm>
                <a:off x="0" y="0"/>
                <a:ext cx="576" cy="184"/>
              </a:xfrm>
              <a:prstGeom prst="rect">
                <a:avLst/>
              </a:prstGeom>
              <a:solidFill>
                <a:srgbClr val="FFFFFF"/>
              </a:solidFill>
              <a:ln w="9525">
                <a:solidFill>
                  <a:srgbClr val="FFFFFF"/>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atin typeface="黑体" panose="02010609060101010101" pitchFamily="49" charset="-122"/>
                    <a:ea typeface="黑体" panose="02010609060101010101" pitchFamily="49" charset="-122"/>
                  </a:rPr>
                  <a:t>x</a:t>
                </a:r>
                <a:endParaRPr lang="en-US">
                  <a:latin typeface="黑体" panose="02010609060101010101" pitchFamily="49" charset="-122"/>
                  <a:ea typeface="黑体" panose="02010609060101010101" pitchFamily="49" charset="-122"/>
                </a:endParaRPr>
              </a:p>
            </p:txBody>
          </p:sp>
          <p:sp>
            <p:nvSpPr>
              <p:cNvPr id="67613" name="矩形 64541"/>
              <p:cNvSpPr>
                <a:spLocks noChangeArrowheads="1"/>
              </p:cNvSpPr>
              <p:nvPr/>
            </p:nvSpPr>
            <p:spPr bwMode="auto">
              <a:xfrm>
                <a:off x="480" y="28"/>
                <a:ext cx="432" cy="18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1600" dirty="0" smtClean="0"/>
                  <a:t>1020</a:t>
                </a:r>
                <a:endParaRPr lang="en-US" sz="1600" dirty="0"/>
              </a:p>
            </p:txBody>
          </p:sp>
        </p:grpSp>
        <p:grpSp>
          <p:nvGrpSpPr>
            <p:cNvPr id="67614" name="组合 64542"/>
            <p:cNvGrpSpPr/>
            <p:nvPr/>
          </p:nvGrpSpPr>
          <p:grpSpPr bwMode="auto">
            <a:xfrm>
              <a:off x="192" y="624"/>
              <a:ext cx="720" cy="184"/>
              <a:chOff x="0" y="0"/>
              <a:chExt cx="720" cy="184"/>
            </a:xfrm>
          </p:grpSpPr>
          <p:sp>
            <p:nvSpPr>
              <p:cNvPr id="67615" name="文本框 64543"/>
              <p:cNvSpPr txBox="1">
                <a:spLocks noChangeArrowheads="1"/>
              </p:cNvSpPr>
              <p:nvPr/>
            </p:nvSpPr>
            <p:spPr bwMode="auto">
              <a:xfrm>
                <a:off x="0" y="0"/>
                <a:ext cx="288" cy="184"/>
              </a:xfrm>
              <a:prstGeom prst="rect">
                <a:avLst/>
              </a:prstGeom>
              <a:solidFill>
                <a:srgbClr val="FFFFFF"/>
              </a:solidFill>
              <a:ln w="9525">
                <a:solidFill>
                  <a:srgbClr val="FFFFFF"/>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a:latin typeface="黑体" panose="02010609060101010101" pitchFamily="49" charset="-122"/>
                    <a:ea typeface="黑体" panose="02010609060101010101" pitchFamily="49" charset="-122"/>
                  </a:rPr>
                  <a:t>y</a:t>
                </a:r>
                <a:endParaRPr lang="en-US">
                  <a:latin typeface="黑体" panose="02010609060101010101" pitchFamily="49" charset="-122"/>
                  <a:ea typeface="黑体" panose="02010609060101010101" pitchFamily="49" charset="-122"/>
                </a:endParaRPr>
              </a:p>
            </p:txBody>
          </p:sp>
          <p:sp>
            <p:nvSpPr>
              <p:cNvPr id="67616" name="矩形 64544"/>
              <p:cNvSpPr>
                <a:spLocks noChangeArrowheads="1"/>
              </p:cNvSpPr>
              <p:nvPr/>
            </p:nvSpPr>
            <p:spPr bwMode="auto">
              <a:xfrm>
                <a:off x="288" y="0"/>
                <a:ext cx="432" cy="18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1600" dirty="0" smtClean="0"/>
                  <a:t>1010</a:t>
                </a:r>
                <a:endParaRPr lang="zh-CN" altLang="en-US" sz="1600" dirty="0"/>
              </a:p>
            </p:txBody>
          </p:sp>
        </p:grpSp>
        <p:sp>
          <p:nvSpPr>
            <p:cNvPr id="67617" name="直接连接符 64545"/>
            <p:cNvSpPr>
              <a:spLocks noChangeShapeType="1"/>
            </p:cNvSpPr>
            <p:nvPr/>
          </p:nvSpPr>
          <p:spPr bwMode="auto">
            <a:xfrm>
              <a:off x="912" y="480"/>
              <a:ext cx="384" cy="0"/>
            </a:xfrm>
            <a:prstGeom prst="line">
              <a:avLst/>
            </a:prstGeom>
            <a:noFill/>
            <a:ln w="25400">
              <a:solidFill>
                <a:srgbClr val="CC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8" name="直接连接符 64546"/>
            <p:cNvSpPr>
              <a:spLocks noChangeShapeType="1"/>
            </p:cNvSpPr>
            <p:nvPr/>
          </p:nvSpPr>
          <p:spPr bwMode="auto">
            <a:xfrm flipV="1">
              <a:off x="912" y="0"/>
              <a:ext cx="384" cy="672"/>
            </a:xfrm>
            <a:prstGeom prst="line">
              <a:avLst/>
            </a:prstGeom>
            <a:noFill/>
            <a:ln w="25400">
              <a:solidFill>
                <a:srgbClr val="CC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fld id="{129DC7D2-5C5B-45D4-AC13-41556F895298}"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452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645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nimBg="1"/>
      <p:bldP spid="645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4340" name="标题 2"/>
          <p:cNvSpPr>
            <a:spLocks noGrp="1" noChangeArrowheads="1"/>
          </p:cNvSpPr>
          <p:nvPr>
            <p:ph type="title"/>
            <p:custDataLst>
              <p:tags r:id="rId3"/>
            </p:custDataLst>
          </p:nvPr>
        </p:nvSpPr>
        <p:spPr/>
        <p:txBody>
          <a:bodyPr/>
          <a:lstStyle/>
          <a:p>
            <a:r>
              <a:rPr lang="zh-CN" altLang="en-US" smtClean="0"/>
              <a:t>面向对象特征（上）</a:t>
            </a:r>
            <a:endParaRPr lang="zh-CN" altLang="en-US" smtClean="0"/>
          </a:p>
        </p:txBody>
      </p:sp>
      <p:sp>
        <p:nvSpPr>
          <p:cNvPr id="5" name="内容占位符 4"/>
          <p:cNvSpPr>
            <a:spLocks noGrp="1"/>
          </p:cNvSpPr>
          <p:nvPr>
            <p:ph idx="1"/>
            <p:custDataLst>
              <p:tags r:id="rId4"/>
            </p:custDataLst>
          </p:nvPr>
        </p:nvSpPr>
        <p:spPr/>
        <p:txBody>
          <a:bodyPr>
            <a:normAutofit fontScale="60000" lnSpcReduction="20000"/>
          </a:bodyPr>
          <a:lstStyle/>
          <a:p>
            <a:pPr marL="342900" indent="-342900" fontAlgn="auto">
              <a:lnSpc>
                <a:spcPct val="150000"/>
              </a:lnSpc>
              <a:buClr>
                <a:schemeClr val="hlink"/>
              </a:buClr>
              <a:buFont typeface="Wingdings" panose="05000000000000000000" pitchFamily="2" charset="2"/>
              <a:buChar char="l"/>
            </a:pPr>
            <a:r>
              <a:rPr lang="en-US" altLang="x-none" noProof="1" smtClean="0"/>
              <a:t>【</a:t>
            </a:r>
            <a:r>
              <a:rPr lang="zh-CN" altLang="en-US" noProof="1" smtClean="0"/>
              <a:t>学习目标</a:t>
            </a:r>
            <a:r>
              <a:rPr lang="en-US" altLang="x-none" noProof="1" smtClean="0"/>
              <a:t>】</a:t>
            </a:r>
            <a:br>
              <a:rPr lang="en-US" altLang="x-none" dirty="0" smtClean="0"/>
            </a:br>
            <a:r>
              <a:rPr lang="zh-CN" altLang="en-US" noProof="1" smtClean="0"/>
              <a:t>　　本讲主要讲述</a:t>
            </a:r>
            <a:r>
              <a:rPr lang="en-US" altLang="x-none" noProof="1" smtClean="0"/>
              <a:t>java</a:t>
            </a:r>
            <a:r>
              <a:rPr lang="zh-CN" altLang="en-US" noProof="1" smtClean="0"/>
              <a:t>语言的面向对象技术，包括面向对象的基本概念、面向对象的程序设计方法及</a:t>
            </a:r>
            <a:r>
              <a:rPr lang="en-US" altLang="x-none" noProof="1" smtClean="0"/>
              <a:t>java</a:t>
            </a:r>
            <a:r>
              <a:rPr lang="zh-CN" altLang="en-US" noProof="1" smtClean="0"/>
              <a:t>中的类、包、对象及其面向对象的特性。通过本讲的学习，同学们可以使用面向对象技术编写</a:t>
            </a:r>
            <a:r>
              <a:rPr lang="en-US" altLang="x-none" noProof="1" smtClean="0"/>
              <a:t>java</a:t>
            </a:r>
            <a:r>
              <a:rPr lang="zh-CN" altLang="en-US" noProof="1" smtClean="0"/>
              <a:t>程序。</a:t>
            </a:r>
            <a:endParaRPr lang="zh-CN" altLang="en-US" noProof="1" smtClean="0"/>
          </a:p>
          <a:p>
            <a:pPr marL="342900" indent="-342900" fontAlgn="auto">
              <a:lnSpc>
                <a:spcPct val="150000"/>
              </a:lnSpc>
              <a:buClr>
                <a:schemeClr val="hlink"/>
              </a:buClr>
              <a:buFont typeface="Wingdings" panose="05000000000000000000" pitchFamily="2" charset="2"/>
              <a:buChar char="l"/>
            </a:pPr>
            <a:r>
              <a:rPr lang="en-US" altLang="x-none" noProof="1" smtClean="0"/>
              <a:t>【</a:t>
            </a:r>
            <a:r>
              <a:rPr lang="zh-CN" altLang="en-US" noProof="1" smtClean="0"/>
              <a:t>学习指南</a:t>
            </a:r>
            <a:r>
              <a:rPr lang="en-US" altLang="x-none" noProof="1" smtClean="0"/>
              <a:t>】</a:t>
            </a:r>
            <a:br>
              <a:rPr lang="en-US" altLang="x-none" dirty="0" smtClean="0"/>
            </a:br>
            <a:r>
              <a:rPr lang="zh-CN" altLang="en-US" noProof="1" smtClean="0"/>
              <a:t>　　应深刻理解各知识点的概念，使用上一讲的编程基础知识及面向对象技术，编写简单的</a:t>
            </a:r>
            <a:r>
              <a:rPr lang="en-US" altLang="x-none" noProof="1" smtClean="0"/>
              <a:t>java</a:t>
            </a:r>
            <a:r>
              <a:rPr lang="zh-CN" altLang="en-US" noProof="1" smtClean="0"/>
              <a:t>类，由浅至深，养成风格良好的编程习惯。</a:t>
            </a:r>
            <a:endParaRPr lang="zh-CN" altLang="en-US" noProof="1" smtClean="0"/>
          </a:p>
          <a:p>
            <a:pPr marL="342900" indent="-342900" fontAlgn="auto">
              <a:lnSpc>
                <a:spcPct val="150000"/>
              </a:lnSpc>
              <a:buClr>
                <a:schemeClr val="hlink"/>
              </a:buClr>
              <a:buFont typeface="Wingdings" panose="05000000000000000000" pitchFamily="2" charset="2"/>
              <a:buChar char="l"/>
            </a:pPr>
            <a:r>
              <a:rPr lang="en-US" altLang="x-none" noProof="1" smtClean="0"/>
              <a:t>【</a:t>
            </a:r>
            <a:r>
              <a:rPr lang="zh-CN" altLang="en-US" noProof="1" smtClean="0"/>
              <a:t>参考书</a:t>
            </a:r>
            <a:r>
              <a:rPr lang="en-US" altLang="x-none" noProof="1" smtClean="0"/>
              <a:t>】</a:t>
            </a:r>
            <a:endParaRPr lang="en-US" altLang="x-none" noProof="1" smtClean="0"/>
          </a:p>
          <a:p>
            <a:pPr lvl="1" fontAlgn="auto">
              <a:lnSpc>
                <a:spcPct val="150000"/>
              </a:lnSpc>
              <a:buFont typeface="Arial" panose="020B0604020202020204" pitchFamily="34" charset="0"/>
              <a:buNone/>
            </a:pPr>
            <a:r>
              <a:rPr lang="en-US" altLang="x-none" noProof="1" smtClean="0"/>
              <a:t>《Java</a:t>
            </a:r>
            <a:r>
              <a:rPr lang="zh-CN" altLang="en-US" noProof="1" smtClean="0"/>
              <a:t>编程思想</a:t>
            </a:r>
            <a:r>
              <a:rPr lang="en-US" altLang="x-none" noProof="1" smtClean="0"/>
              <a:t>》</a:t>
            </a:r>
            <a:r>
              <a:rPr lang="zh-CN" altLang="en-US" noProof="1" smtClean="0"/>
              <a:t>，</a:t>
            </a:r>
            <a:r>
              <a:rPr lang="en-US" altLang="x-none" noProof="1" smtClean="0"/>
              <a:t>4</a:t>
            </a:r>
            <a:r>
              <a:rPr lang="en-US" altLang="x-none" baseline="30000" noProof="1" smtClean="0"/>
              <a:t>th</a:t>
            </a:r>
            <a:r>
              <a:rPr lang="zh-CN" altLang="en-US" noProof="1" smtClean="0"/>
              <a:t>，第</a:t>
            </a:r>
            <a:r>
              <a:rPr lang="en-US" altLang="x-none" noProof="1" smtClean="0"/>
              <a:t>5,6,7,8</a:t>
            </a:r>
            <a:r>
              <a:rPr lang="zh-CN" altLang="en-US" noProof="1" smtClean="0"/>
              <a:t>章</a:t>
            </a:r>
            <a:endParaRPr lang="zh-CN" altLang="en-US" noProof="1" smtClean="0"/>
          </a:p>
          <a:p>
            <a:pPr lvl="1" fontAlgn="auto">
              <a:lnSpc>
                <a:spcPct val="150000"/>
              </a:lnSpc>
              <a:buFont typeface="Arial" panose="020B0604020202020204" pitchFamily="34" charset="0"/>
              <a:buNone/>
            </a:pPr>
            <a:r>
              <a:rPr lang="en-US" altLang="x-none" noProof="1" smtClean="0"/>
              <a:t>《</a:t>
            </a:r>
            <a:r>
              <a:rPr lang="zh-CN" altLang="en-US" noProof="1" smtClean="0"/>
              <a:t>疯狂</a:t>
            </a:r>
            <a:r>
              <a:rPr lang="en-US" altLang="x-none" noProof="1" smtClean="0"/>
              <a:t>Java</a:t>
            </a:r>
            <a:r>
              <a:rPr lang="zh-CN" altLang="en-US" noProof="1" smtClean="0"/>
              <a:t>讲义</a:t>
            </a:r>
            <a:r>
              <a:rPr lang="en-US" altLang="x-none" noProof="1" smtClean="0"/>
              <a:t>》</a:t>
            </a:r>
            <a:r>
              <a:rPr lang="zh-CN" altLang="en-US" noProof="1" smtClean="0"/>
              <a:t>，第</a:t>
            </a:r>
            <a:r>
              <a:rPr lang="en-US" altLang="x-none" noProof="1" smtClean="0"/>
              <a:t>5</a:t>
            </a:r>
            <a:r>
              <a:rPr lang="zh-CN" altLang="en-US" noProof="1" smtClean="0"/>
              <a:t>章</a:t>
            </a:r>
            <a:endParaRPr lang="zh-CN" altLang="en-US" noProof="1" smtClean="0"/>
          </a:p>
          <a:p>
            <a:pPr fontAlgn="auto">
              <a:lnSpc>
                <a:spcPct val="150000"/>
              </a:lnSpc>
              <a:buFont typeface="Wingdings" panose="05000000000000000000" pitchFamily="2" charset="2"/>
              <a:buNone/>
            </a:pPr>
            <a:endParaRPr lang="zh-CN" altLang="en-US" noProof="1" smtClean="0"/>
          </a:p>
        </p:txBody>
      </p:sp>
      <p:sp>
        <p:nvSpPr>
          <p:cNvPr id="4" name="灯片编号占位符 3"/>
          <p:cNvSpPr>
            <a:spLocks noGrp="1"/>
          </p:cNvSpPr>
          <p:nvPr>
            <p:ph type="sldNum" sz="quarter" idx="12"/>
          </p:nvPr>
        </p:nvSpPr>
        <p:spPr/>
        <p:txBody>
          <a:bodyPr/>
          <a:lstStyle/>
          <a:p>
            <a:fld id="{A4A821E5-04A0-41DE-A315-452A82984B37}"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 name="灯片编号占位符 3"/>
          <p:cNvSpPr>
            <a:spLocks noGrp="1"/>
          </p:cNvSpPr>
          <p:nvPr>
            <p:ph type="sldNum" sz="quarter" idx="12"/>
          </p:nvPr>
        </p:nvSpPr>
        <p:spPr/>
        <p:txBody>
          <a:bodyPr/>
          <a:lstStyle/>
          <a:p>
            <a:fld id="{D1D281B7-3FB7-447B-A3B0-CDAB0EAA191E}" type="slidenum">
              <a:rPr lang="zh-CN" altLang="en-US" dirty="0"/>
            </a:fld>
            <a:endParaRPr lang="zh-CN" altLang="en-US" dirty="0"/>
          </a:p>
        </p:txBody>
      </p:sp>
      <p:sp>
        <p:nvSpPr>
          <p:cNvPr id="68612" name="标题 2"/>
          <p:cNvSpPr>
            <a:spLocks noGrp="1" noChangeArrowheads="1"/>
          </p:cNvSpPr>
          <p:nvPr>
            <p:ph type="title"/>
            <p:custDataLst>
              <p:tags r:id="rId3"/>
            </p:custDataLst>
          </p:nvPr>
        </p:nvSpPr>
        <p:spPr/>
        <p:txBody>
          <a:bodyPr/>
          <a:lstStyle/>
          <a:p>
            <a:r>
              <a:rPr lang="zh-CN" altLang="en-US" dirty="0" smtClean="0"/>
              <a:t>成员方法</a:t>
            </a:r>
            <a:endParaRPr lang="zh-CN" altLang="en-US" dirty="0" smtClean="0"/>
          </a:p>
        </p:txBody>
      </p:sp>
      <p:sp>
        <p:nvSpPr>
          <p:cNvPr id="5" name="内容占位符 4"/>
          <p:cNvSpPr>
            <a:spLocks noGrp="1"/>
          </p:cNvSpPr>
          <p:nvPr>
            <p:ph idx="1"/>
            <p:custDataLst>
              <p:tags r:id="rId4"/>
            </p:custDataLst>
          </p:nvPr>
        </p:nvSpPr>
        <p:spPr>
          <a:xfrm>
            <a:off x="1420813" y="1763713"/>
            <a:ext cx="7094537" cy="4473575"/>
          </a:xfrm>
        </p:spPr>
        <p:txBody>
          <a:bodyPr>
            <a:normAutofit/>
          </a:bodyPr>
          <a:lstStyle/>
          <a:p>
            <a:pPr marL="342900" indent="-342900">
              <a:lnSpc>
                <a:spcPct val="150000"/>
              </a:lnSpc>
              <a:buClr>
                <a:schemeClr val="hlink"/>
              </a:buClr>
              <a:buFont typeface="Wingdings" panose="05000000000000000000" pitchFamily="2" charset="2"/>
              <a:buChar char="l"/>
            </a:pPr>
            <a:r>
              <a:rPr lang="zh-CN" altLang="en-US" sz="1400" smtClean="0"/>
              <a:t>方法的重载</a:t>
            </a:r>
            <a:r>
              <a:rPr lang="en-US" sz="1400" smtClean="0">
                <a:ea typeface="黑体" panose="02010609060101010101" pitchFamily="49" charset="-122"/>
              </a:rPr>
              <a:t>(overload)</a:t>
            </a:r>
            <a:endParaRPr lang="en-US" sz="1400" smtClean="0">
              <a:ea typeface="黑体" panose="02010609060101010101" pitchFamily="49" charset="-122"/>
            </a:endParaRPr>
          </a:p>
          <a:p>
            <a:pPr marL="742950" lvl="1" indent="-285750">
              <a:lnSpc>
                <a:spcPct val="150000"/>
              </a:lnSpc>
              <a:buFont typeface="Wingdings" panose="05000000000000000000" pitchFamily="2" charset="2"/>
              <a:buChar char="l"/>
            </a:pPr>
            <a:r>
              <a:rPr lang="zh-CN" altLang="en-US" sz="1200" smtClean="0"/>
              <a:t>方法名相同，但方法的参数不同</a:t>
            </a:r>
            <a:endParaRPr lang="zh-CN" altLang="en-US" sz="1200" smtClean="0"/>
          </a:p>
          <a:p>
            <a:pPr marL="342900" indent="-342900">
              <a:lnSpc>
                <a:spcPct val="150000"/>
              </a:lnSpc>
              <a:buSzPct val="90000"/>
              <a:buFont typeface="Wingdings" panose="05000000000000000000" pitchFamily="2" charset="2"/>
              <a:buNone/>
            </a:pPr>
            <a:r>
              <a:rPr lang="zh-CN" altLang="en-US" sz="1400" smtClean="0"/>
              <a:t>方法描述     方法名</a:t>
            </a:r>
            <a:r>
              <a:rPr lang="en-US" sz="1400" smtClean="0">
                <a:ea typeface="黑体" panose="02010609060101010101" pitchFamily="49" charset="-122"/>
              </a:rPr>
              <a:t>(</a:t>
            </a:r>
            <a:r>
              <a:rPr lang="zh-CN" altLang="en-US" sz="1400" smtClean="0"/>
              <a:t>标识符</a:t>
            </a:r>
            <a:r>
              <a:rPr lang="en-US" sz="1400" smtClean="0">
                <a:ea typeface="黑体" panose="02010609060101010101" pitchFamily="49" charset="-122"/>
              </a:rPr>
              <a:t>)    </a:t>
            </a:r>
            <a:r>
              <a:rPr lang="zh-CN" altLang="en-US" sz="1400" smtClean="0"/>
              <a:t>参数类型	  方法返回值 </a:t>
            </a:r>
            <a:endParaRPr lang="zh-CN" altLang="en-US" sz="1400" smtClean="0"/>
          </a:p>
          <a:p>
            <a:pPr marL="342900" indent="-342900">
              <a:lnSpc>
                <a:spcPct val="150000"/>
              </a:lnSpc>
              <a:buSzPct val="90000"/>
              <a:buFont typeface="Wingdings" panose="05000000000000000000" pitchFamily="2" charset="2"/>
              <a:buNone/>
            </a:pPr>
            <a:r>
              <a:rPr lang="zh-CN" altLang="en-US" sz="1400" smtClean="0"/>
              <a:t>绝对值        </a:t>
            </a:r>
            <a:r>
              <a:rPr lang="en-US" sz="1400" smtClean="0">
                <a:ea typeface="黑体" panose="02010609060101010101" pitchFamily="49" charset="-122"/>
              </a:rPr>
              <a:t>abs(a)                 int             int</a:t>
            </a:r>
            <a:endParaRPr lang="en-US" sz="1400" smtClean="0">
              <a:ea typeface="黑体" panose="02010609060101010101" pitchFamily="49" charset="-122"/>
            </a:endParaRPr>
          </a:p>
          <a:p>
            <a:pPr marL="342900" indent="-342900">
              <a:lnSpc>
                <a:spcPct val="150000"/>
              </a:lnSpc>
              <a:buSzPct val="90000"/>
              <a:buFont typeface="Wingdings" panose="05000000000000000000" pitchFamily="2" charset="2"/>
              <a:buNone/>
            </a:pPr>
            <a:r>
              <a:rPr lang="zh-CN" altLang="en-US" sz="1400" smtClean="0"/>
              <a:t>绝对值        </a:t>
            </a:r>
            <a:r>
              <a:rPr lang="en-US" sz="1400" smtClean="0">
                <a:ea typeface="黑体" panose="02010609060101010101" pitchFamily="49" charset="-122"/>
              </a:rPr>
              <a:t>abs(a)                 long          long</a:t>
            </a:r>
            <a:endParaRPr lang="en-US" sz="1400" smtClean="0">
              <a:ea typeface="黑体" panose="02010609060101010101" pitchFamily="49" charset="-122"/>
            </a:endParaRPr>
          </a:p>
          <a:p>
            <a:pPr marL="342900" indent="-342900">
              <a:lnSpc>
                <a:spcPct val="150000"/>
              </a:lnSpc>
              <a:buSzPct val="90000"/>
              <a:buFont typeface="Wingdings" panose="05000000000000000000" pitchFamily="2" charset="2"/>
              <a:buNone/>
            </a:pPr>
            <a:r>
              <a:rPr lang="zh-CN" altLang="en-US" sz="1400" smtClean="0"/>
              <a:t>绝对值        </a:t>
            </a:r>
            <a:r>
              <a:rPr lang="en-US" sz="1400" smtClean="0">
                <a:ea typeface="黑体" panose="02010609060101010101" pitchFamily="49" charset="-122"/>
              </a:rPr>
              <a:t>abs(a)                 float          float</a:t>
            </a:r>
            <a:endParaRPr lang="en-US" sz="1400" smtClean="0">
              <a:ea typeface="黑体" panose="02010609060101010101" pitchFamily="49" charset="-122"/>
            </a:endParaRPr>
          </a:p>
          <a:p>
            <a:pPr marL="342900" indent="-342900">
              <a:lnSpc>
                <a:spcPct val="150000"/>
              </a:lnSpc>
              <a:buSzPct val="90000"/>
              <a:buFont typeface="Wingdings" panose="05000000000000000000" pitchFamily="2" charset="2"/>
              <a:buNone/>
            </a:pPr>
            <a:r>
              <a:rPr lang="en-US" sz="1400" smtClean="0">
                <a:ea typeface="黑体" panose="02010609060101010101" pitchFamily="49" charset="-122"/>
              </a:rPr>
              <a:t>… …            … …                   … …          … …</a:t>
            </a:r>
            <a:endParaRPr lang="en-US" sz="1400" smtClean="0">
              <a:ea typeface="黑体" panose="02010609060101010101" pitchFamily="49" charset="-122"/>
            </a:endParaRPr>
          </a:p>
          <a:p>
            <a:pPr marL="342900" indent="-342900">
              <a:lnSpc>
                <a:spcPct val="150000"/>
              </a:lnSpc>
              <a:buSzPct val="90000"/>
              <a:buFont typeface="Wingdings" panose="05000000000000000000" pitchFamily="2" charset="2"/>
              <a:buNone/>
            </a:pPr>
            <a:r>
              <a:rPr lang="en-US" sz="1400" smtClean="0">
                <a:ea typeface="黑体" panose="02010609060101010101" pitchFamily="49" charset="-122"/>
              </a:rPr>
              <a:t>public static int abs(int a) </a:t>
            </a:r>
            <a:endParaRPr lang="en-US" sz="1400" smtClean="0">
              <a:ea typeface="黑体" panose="02010609060101010101" pitchFamily="49" charset="-122"/>
            </a:endParaRPr>
          </a:p>
          <a:p>
            <a:pPr marL="342900" indent="-342900">
              <a:lnSpc>
                <a:spcPct val="150000"/>
              </a:lnSpc>
              <a:buSzPct val="90000"/>
              <a:buFont typeface="Wingdings" panose="05000000000000000000" pitchFamily="2" charset="2"/>
              <a:buNone/>
            </a:pPr>
            <a:r>
              <a:rPr lang="en-US" sz="1400" smtClean="0">
                <a:ea typeface="黑体" panose="02010609060101010101" pitchFamily="49" charset="-122"/>
              </a:rPr>
              <a:t>public static long abs(long a) </a:t>
            </a:r>
            <a:endParaRPr lang="en-US" sz="1400" smtClean="0">
              <a:ea typeface="黑体" panose="02010609060101010101" pitchFamily="49" charset="-122"/>
            </a:endParaRPr>
          </a:p>
          <a:p>
            <a:pPr marL="342900" indent="-342900">
              <a:lnSpc>
                <a:spcPct val="150000"/>
              </a:lnSpc>
              <a:buSzPct val="90000"/>
              <a:buFont typeface="Wingdings" panose="05000000000000000000" pitchFamily="2" charset="2"/>
              <a:buNone/>
            </a:pPr>
            <a:r>
              <a:rPr lang="en-US" sz="1400" smtClean="0">
                <a:ea typeface="黑体" panose="02010609060101010101" pitchFamily="49" charset="-122"/>
              </a:rPr>
              <a:t>public static float abs(float a)</a:t>
            </a:r>
            <a:endParaRPr lang="en-US" sz="1400" smtClean="0">
              <a:ea typeface="黑体" panose="02010609060101010101" pitchFamily="49" charset="-122"/>
            </a:endParaRPr>
          </a:p>
        </p:txBody>
      </p:sp>
    </p:spTree>
    <p:custDataLst>
      <p:tags r:id="rId5"/>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矩形 66561"/>
          <p:cNvSpPr>
            <a:spLocks noChangeArrowheads="1"/>
          </p:cNvSpPr>
          <p:nvPr/>
        </p:nvSpPr>
        <p:spPr bwMode="auto">
          <a:xfrm>
            <a:off x="457200" y="274638"/>
            <a:ext cx="8229600" cy="1143000"/>
          </a:xfrm>
          <a:prstGeom prst="rect">
            <a:avLst/>
          </a:prstGeom>
        </p:spPr>
        <p:txBody>
          <a:bodyPr vert="horz" lIns="91440" tIns="45720" rIns="91440" bIns="45720" rtlCol="0" anchor="ctr">
            <a:normAutofit/>
          </a:bodyPr>
          <a:lstStyle/>
          <a:p>
            <a:pPr eaLnBrk="1" hangingPunct="1">
              <a:lnSpc>
                <a:spcPct val="90000"/>
              </a:lnSpc>
            </a:pPr>
            <a:r>
              <a:rPr lang="zh-CN" altLang="en-US" sz="3600" dirty="0">
                <a:solidFill>
                  <a:schemeClr val="bg1"/>
                </a:solidFill>
                <a:latin typeface="+mj-lt"/>
                <a:ea typeface="+mj-ea"/>
                <a:cs typeface="+mj-cs"/>
              </a:rPr>
              <a:t>方法重载</a:t>
            </a:r>
            <a:endParaRPr lang="zh-CN" altLang="en-US" sz="3600" dirty="0">
              <a:solidFill>
                <a:schemeClr val="bg1"/>
              </a:solidFill>
              <a:latin typeface="+mj-lt"/>
              <a:ea typeface="+mj-ea"/>
              <a:cs typeface="+mj-cs"/>
            </a:endParaRPr>
          </a:p>
        </p:txBody>
      </p:sp>
      <p:sp>
        <p:nvSpPr>
          <p:cNvPr id="69634" name="矩形 66562"/>
          <p:cNvSpPr>
            <a:spLocks noChangeArrowheads="1"/>
          </p:cNvSpPr>
          <p:nvPr/>
        </p:nvSpPr>
        <p:spPr bwMode="auto">
          <a:xfrm>
            <a:off x="493713" y="1371600"/>
            <a:ext cx="8193087" cy="4724400"/>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28600" indent="-228600" eaLnBrk="1" hangingPunct="1">
              <a:lnSpc>
                <a:spcPct val="90000"/>
              </a:lnSpc>
              <a:spcBef>
                <a:spcPts val="1000"/>
              </a:spcBef>
              <a:buClr>
                <a:schemeClr val="accent1"/>
              </a:buClr>
              <a:buSzPct val="80000"/>
              <a:buFont typeface="Wingdings" panose="05000000000000000000" pitchFamily="2" charset="2"/>
              <a:buChar char=""/>
            </a:pPr>
            <a:r>
              <a:rPr lang="zh-CN" altLang="en-US" sz="2800" dirty="0">
                <a:solidFill>
                  <a:schemeClr val="bg2"/>
                </a:solidFill>
                <a:latin typeface="+mn-lt"/>
                <a:ea typeface="+mn-ea"/>
              </a:rPr>
              <a:t>方法重载也是</a:t>
            </a:r>
            <a:r>
              <a:rPr lang="en-US" sz="2800" dirty="0">
                <a:solidFill>
                  <a:schemeClr val="bg2"/>
                </a:solidFill>
                <a:latin typeface="+mn-lt"/>
                <a:ea typeface="+mn-ea"/>
              </a:rPr>
              <a:t>Java</a:t>
            </a:r>
            <a:r>
              <a:rPr lang="zh-CN" altLang="en-US" sz="2800" dirty="0">
                <a:solidFill>
                  <a:schemeClr val="bg2"/>
                </a:solidFill>
                <a:latin typeface="+mn-lt"/>
                <a:ea typeface="+mn-ea"/>
              </a:rPr>
              <a:t>实现多态性机制的一种方式。</a:t>
            </a:r>
            <a:endParaRPr lang="zh-CN" altLang="en-US" sz="2800" dirty="0">
              <a:solidFill>
                <a:schemeClr val="bg2"/>
              </a:solidFill>
              <a:latin typeface="+mn-lt"/>
              <a:ea typeface="+mn-ea"/>
            </a:endParaRPr>
          </a:p>
          <a:p>
            <a:pPr marL="228600" indent="-228600" eaLnBrk="1" hangingPunct="1">
              <a:lnSpc>
                <a:spcPct val="90000"/>
              </a:lnSpc>
              <a:spcBef>
                <a:spcPts val="1000"/>
              </a:spcBef>
              <a:buClr>
                <a:schemeClr val="accent1"/>
              </a:buClr>
              <a:buSzPct val="80000"/>
              <a:buFont typeface="Wingdings" panose="05000000000000000000" pitchFamily="2" charset="2"/>
              <a:buChar char=""/>
            </a:pPr>
            <a:r>
              <a:rPr lang="zh-CN" altLang="en-US" sz="2800" dirty="0">
                <a:solidFill>
                  <a:schemeClr val="bg2"/>
                </a:solidFill>
                <a:latin typeface="+mn-lt"/>
                <a:ea typeface="+mn-ea"/>
              </a:rPr>
              <a:t>同一个类中多个方法有相同的名字，不同的参数列表，这种情况称为方法重载</a:t>
            </a:r>
            <a:r>
              <a:rPr lang="en-US" sz="2800" dirty="0">
                <a:solidFill>
                  <a:schemeClr val="bg2"/>
                </a:solidFill>
                <a:latin typeface="+mn-lt"/>
                <a:ea typeface="+mn-ea"/>
              </a:rPr>
              <a:t>。</a:t>
            </a:r>
            <a:endParaRPr lang="en-US" sz="2800" dirty="0">
              <a:solidFill>
                <a:schemeClr val="bg2"/>
              </a:solidFill>
              <a:latin typeface="+mn-lt"/>
              <a:ea typeface="+mn-ea"/>
            </a:endParaRPr>
          </a:p>
          <a:p>
            <a:pPr>
              <a:spcBef>
                <a:spcPct val="20000"/>
              </a:spcBef>
              <a:buClr>
                <a:schemeClr val="tx1"/>
              </a:buClr>
              <a:buSzPct val="80000"/>
              <a:buFont typeface="Wingdings" panose="05000000000000000000" pitchFamily="2" charset="2"/>
              <a:buChar char="•"/>
            </a:pPr>
            <a:endParaRPr lang="en-US" altLang="en-US" sz="3200" dirty="0">
              <a:solidFill>
                <a:schemeClr val="bg2"/>
              </a:solidFill>
            </a:endParaRPr>
          </a:p>
        </p:txBody>
      </p:sp>
      <p:sp>
        <p:nvSpPr>
          <p:cNvPr id="2" name="灯片编号占位符 1"/>
          <p:cNvSpPr>
            <a:spLocks noGrp="1"/>
          </p:cNvSpPr>
          <p:nvPr>
            <p:ph type="sldNum" sz="quarter" idx="12"/>
          </p:nvPr>
        </p:nvSpPr>
        <p:spPr/>
        <p:txBody>
          <a:bodyPr/>
          <a:lstStyle/>
          <a:p>
            <a:fld id="{36EAB506-6499-4AA5-8224-CDC2E06F4275}" type="slidenum">
              <a:rPr lang="zh-CN" altLang="en-US" dirty="0"/>
            </a:fld>
            <a:endParaRPr lang="zh-CN" altLang="en-US" dirty="0"/>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67585"/>
          <p:cNvSpPr>
            <a:spLocks noGrp="1" noChangeArrowheads="1"/>
          </p:cNvSpPr>
          <p:nvPr>
            <p:ph type="title"/>
          </p:nvPr>
        </p:nvSpPr>
        <p:spPr>
          <a:xfrm>
            <a:off x="228600" y="0"/>
            <a:ext cx="8540750" cy="1143000"/>
          </a:xfrm>
        </p:spPr>
        <p:txBody>
          <a:bodyPr/>
          <a:lstStyle/>
          <a:p>
            <a:r>
              <a:rPr lang="zh-CN" altLang="en-US" dirty="0" smtClean="0"/>
              <a:t>方法重载示例</a:t>
            </a:r>
            <a:endParaRPr lang="en-US" dirty="0" smtClean="0">
              <a:ea typeface="黑体" panose="02010609060101010101" pitchFamily="49" charset="-122"/>
            </a:endParaRPr>
          </a:p>
        </p:txBody>
      </p:sp>
      <p:sp>
        <p:nvSpPr>
          <p:cNvPr id="70658" name="文本占位符 67586"/>
          <p:cNvSpPr>
            <a:spLocks noGrp="1" noChangeArrowheads="1"/>
          </p:cNvSpPr>
          <p:nvPr>
            <p:ph type="body" idx="1"/>
          </p:nvPr>
        </p:nvSpPr>
        <p:spPr>
          <a:xfrm>
            <a:off x="539750" y="1341438"/>
            <a:ext cx="7543800" cy="4648200"/>
          </a:xfrm>
          <a:ln w="25400">
            <a:solidFill>
              <a:schemeClr val="tx1"/>
            </a:solidFill>
            <a:miter lim="800000"/>
          </a:ln>
        </p:spPr>
        <p:txBody>
          <a:bodyPr>
            <a:normAutofit fontScale="92500" lnSpcReduction="20000"/>
          </a:bodyPr>
          <a:lstStyle/>
          <a:p>
            <a:pPr algn="just">
              <a:buSzPct val="80000"/>
              <a:buFont typeface="Wingdings" panose="05000000000000000000" pitchFamily="2" charset="2"/>
              <a:buNone/>
            </a:pPr>
            <a:r>
              <a:rPr lang="en-US" sz="2000" b="1" smtClean="0">
                <a:latin typeface="Courier New" panose="02070309020205020404" pitchFamily="49" charset="0"/>
                <a:ea typeface="黑体" panose="02010609060101010101" pitchFamily="49" charset="-122"/>
              </a:rPr>
              <a:t>class Calculation {</a:t>
            </a:r>
            <a:endParaRPr lang="en-US" sz="2000" b="1" smtClean="0">
              <a:ea typeface="Batang" panose="02030600000101010101" pitchFamily="18" charset="-127"/>
            </a:endParaRPr>
          </a:p>
          <a:p>
            <a:pPr algn="just">
              <a:buSzPct val="80000"/>
              <a:buFont typeface="Wingdings" panose="05000000000000000000" pitchFamily="2" charset="2"/>
              <a:buNone/>
            </a:pPr>
            <a:r>
              <a:rPr lang="en-US" sz="2000" b="1" smtClean="0">
                <a:latin typeface="Courier New" panose="02070309020205020404" pitchFamily="49" charset="0"/>
                <a:ea typeface="黑体" panose="02010609060101010101" pitchFamily="49" charset="-122"/>
              </a:rPr>
              <a:t>  </a:t>
            </a:r>
            <a:r>
              <a:rPr lang="en-US" sz="2000" b="1" smtClean="0">
                <a:solidFill>
                  <a:srgbClr val="CC0000"/>
                </a:solidFill>
                <a:latin typeface="Courier New" panose="02070309020205020404" pitchFamily="49" charset="0"/>
                <a:ea typeface="黑体" panose="02010609060101010101" pitchFamily="49" charset="-122"/>
              </a:rPr>
              <a:t>public void add( int a, int b)</a:t>
            </a:r>
            <a:r>
              <a:rPr lang="en-US" sz="2000" b="1" smtClean="0">
                <a:latin typeface="Courier New" panose="02070309020205020404" pitchFamily="49" charset="0"/>
                <a:ea typeface="黑体" panose="02010609060101010101" pitchFamily="49" charset="-122"/>
              </a:rPr>
              <a:t> {</a:t>
            </a:r>
            <a:endParaRPr lang="en-US" sz="2000" b="1" smtClean="0">
              <a:ea typeface="Batang" panose="02030600000101010101" pitchFamily="18" charset="-127"/>
            </a:endParaRPr>
          </a:p>
          <a:p>
            <a:pPr algn="just">
              <a:buSzPct val="80000"/>
              <a:buFont typeface="Wingdings" panose="05000000000000000000" pitchFamily="2" charset="2"/>
              <a:buNone/>
            </a:pPr>
            <a:r>
              <a:rPr lang="en-US" sz="2000" b="1" smtClean="0">
                <a:latin typeface="Courier New" panose="02070309020205020404" pitchFamily="49" charset="0"/>
                <a:ea typeface="黑体" panose="02010609060101010101" pitchFamily="49" charset="-122"/>
              </a:rPr>
              <a:t>   int c = a + b;</a:t>
            </a:r>
            <a:endParaRPr lang="en-US" sz="2000" b="1" smtClean="0">
              <a:ea typeface="Batang" panose="02030600000101010101" pitchFamily="18" charset="-127"/>
            </a:endParaRPr>
          </a:p>
          <a:p>
            <a:pPr algn="just">
              <a:buSzPct val="80000"/>
              <a:buFont typeface="Wingdings" panose="05000000000000000000" pitchFamily="2" charset="2"/>
              <a:buNone/>
            </a:pPr>
            <a:r>
              <a:rPr lang="en-GB" altLang="en-US" sz="2000" b="1" smtClean="0">
                <a:latin typeface="Courier New" panose="02070309020205020404" pitchFamily="49" charset="0"/>
                <a:ea typeface="黑体" panose="02010609060101010101" pitchFamily="49" charset="-122"/>
              </a:rPr>
              <a:t>   System.out.println("</a:t>
            </a:r>
            <a:r>
              <a:rPr lang="zh-CN" altLang="en-US" sz="2000" b="1" smtClean="0">
                <a:latin typeface="宋体" panose="02010600030101010101" pitchFamily="2" charset="-122"/>
                <a:ea typeface="宋体" panose="02010600030101010101" pitchFamily="2" charset="-122"/>
              </a:rPr>
              <a:t>两个整数相加得 </a:t>
            </a:r>
            <a:r>
              <a:rPr lang="zh-CN" altLang="en-US" sz="2000" b="1" smtClean="0">
                <a:latin typeface="Courier New" panose="02070309020205020404" pitchFamily="49" charset="0"/>
              </a:rPr>
              <a:t>"+ </a:t>
            </a:r>
            <a:r>
              <a:rPr lang="en-GB" altLang="en-US" sz="2000" b="1" smtClean="0">
                <a:latin typeface="Courier New" panose="02070309020205020404" pitchFamily="49" charset="0"/>
                <a:ea typeface="黑体" panose="02010609060101010101" pitchFamily="49" charset="-122"/>
              </a:rPr>
              <a:t>c);</a:t>
            </a:r>
            <a:endParaRPr lang="en-GB" altLang="en-US" sz="2000" b="1" smtClean="0">
              <a:ea typeface="Batang" panose="02030600000101010101" pitchFamily="18" charset="-127"/>
            </a:endParaRPr>
          </a:p>
          <a:p>
            <a:pPr algn="just">
              <a:buSzPct val="80000"/>
              <a:buFont typeface="Wingdings" panose="05000000000000000000" pitchFamily="2" charset="2"/>
              <a:buNone/>
            </a:pPr>
            <a:r>
              <a:rPr lang="en-US" sz="2000" b="1" smtClean="0">
                <a:latin typeface="Courier New" panose="02070309020205020404" pitchFamily="49" charset="0"/>
                <a:ea typeface="黑体" panose="02010609060101010101" pitchFamily="49" charset="-122"/>
              </a:rPr>
              <a:t>  }</a:t>
            </a:r>
            <a:endParaRPr lang="en-US" sz="2000" b="1" smtClean="0">
              <a:ea typeface="Batang" panose="02030600000101010101" pitchFamily="18" charset="-127"/>
            </a:endParaRPr>
          </a:p>
          <a:p>
            <a:pPr algn="just">
              <a:buSzPct val="80000"/>
              <a:buFont typeface="Wingdings" panose="05000000000000000000" pitchFamily="2" charset="2"/>
              <a:buNone/>
            </a:pPr>
            <a:r>
              <a:rPr lang="en-US" sz="2000" b="1" smtClean="0">
                <a:latin typeface="Courier New" panose="02070309020205020404" pitchFamily="49" charset="0"/>
                <a:ea typeface="黑体" panose="02010609060101010101" pitchFamily="49" charset="-122"/>
              </a:rPr>
              <a:t>  </a:t>
            </a:r>
            <a:r>
              <a:rPr lang="en-US" sz="2000" b="1" smtClean="0">
                <a:solidFill>
                  <a:srgbClr val="CC0000"/>
                </a:solidFill>
                <a:latin typeface="Courier New" panose="02070309020205020404" pitchFamily="49" charset="0"/>
                <a:ea typeface="黑体" panose="02010609060101010101" pitchFamily="49" charset="-122"/>
              </a:rPr>
              <a:t>public void add( float a, float b)</a:t>
            </a:r>
            <a:r>
              <a:rPr lang="en-US" sz="2000" b="1" smtClean="0">
                <a:latin typeface="Courier New" panose="02070309020205020404" pitchFamily="49" charset="0"/>
                <a:ea typeface="黑体" panose="02010609060101010101" pitchFamily="49" charset="-122"/>
              </a:rPr>
              <a:t>{</a:t>
            </a:r>
            <a:endParaRPr lang="en-US" sz="2000" b="1" smtClean="0">
              <a:ea typeface="Batang" panose="02030600000101010101" pitchFamily="18" charset="-127"/>
            </a:endParaRPr>
          </a:p>
          <a:p>
            <a:pPr algn="just">
              <a:buSzPct val="80000"/>
              <a:buFont typeface="Wingdings" panose="05000000000000000000" pitchFamily="2" charset="2"/>
              <a:buNone/>
            </a:pPr>
            <a:r>
              <a:rPr lang="en-US" sz="2000" b="1" smtClean="0">
                <a:latin typeface="Courier New" panose="02070309020205020404" pitchFamily="49" charset="0"/>
                <a:ea typeface="黑体" panose="02010609060101010101" pitchFamily="49" charset="-122"/>
              </a:rPr>
              <a:t>    float c = a + b;</a:t>
            </a:r>
            <a:endParaRPr lang="en-US" sz="2000" b="1" smtClean="0">
              <a:ea typeface="Batang" panose="02030600000101010101" pitchFamily="18" charset="-127"/>
            </a:endParaRPr>
          </a:p>
          <a:p>
            <a:pPr algn="just">
              <a:buSzPct val="80000"/>
              <a:buFont typeface="Wingdings" panose="05000000000000000000" pitchFamily="2" charset="2"/>
              <a:buNone/>
            </a:pPr>
            <a:r>
              <a:rPr lang="en-US" sz="2000" b="1" smtClean="0">
                <a:latin typeface="Courier New" panose="02070309020205020404" pitchFamily="49" charset="0"/>
                <a:ea typeface="黑体" panose="02010609060101010101" pitchFamily="49" charset="-122"/>
              </a:rPr>
              <a:t>    System.out.println(</a:t>
            </a:r>
            <a:r>
              <a:rPr lang="en-GB" altLang="en-US" sz="2000" b="1" smtClean="0">
                <a:latin typeface="Courier New" panose="02070309020205020404" pitchFamily="49" charset="0"/>
                <a:ea typeface="黑体" panose="02010609060101010101" pitchFamily="49" charset="-122"/>
              </a:rPr>
              <a:t>"</a:t>
            </a:r>
            <a:r>
              <a:rPr lang="zh-CN" altLang="en-US" sz="2000" b="1" smtClean="0">
                <a:latin typeface="宋体" panose="02010600030101010101" pitchFamily="2" charset="-122"/>
                <a:ea typeface="宋体" panose="02010600030101010101" pitchFamily="2" charset="-122"/>
              </a:rPr>
              <a:t>两个浮点数相加得</a:t>
            </a:r>
            <a:r>
              <a:rPr lang="zh-CN" altLang="en-US" sz="2000" b="1" smtClean="0">
                <a:latin typeface="Courier New" panose="02070309020205020404" pitchFamily="49" charset="0"/>
              </a:rPr>
              <a:t>"+</a:t>
            </a:r>
            <a:r>
              <a:rPr lang="en-US" sz="2000" b="1" smtClean="0">
                <a:latin typeface="Courier New" panose="02070309020205020404" pitchFamily="49" charset="0"/>
                <a:ea typeface="黑体" panose="02010609060101010101" pitchFamily="49" charset="-122"/>
              </a:rPr>
              <a:t>c);</a:t>
            </a:r>
            <a:endParaRPr lang="en-GB" altLang="en-US" sz="2000" b="1" smtClean="0">
              <a:ea typeface="Batang" panose="02030600000101010101" pitchFamily="18" charset="-127"/>
            </a:endParaRPr>
          </a:p>
          <a:p>
            <a:pPr algn="just">
              <a:buSzPct val="80000"/>
              <a:buFont typeface="Wingdings" panose="05000000000000000000" pitchFamily="2" charset="2"/>
              <a:buNone/>
            </a:pPr>
            <a:r>
              <a:rPr lang="en-US" sz="2000" b="1" smtClean="0">
                <a:latin typeface="Courier New" panose="02070309020205020404" pitchFamily="49" charset="0"/>
                <a:ea typeface="黑体" panose="02010609060101010101" pitchFamily="49" charset="-122"/>
              </a:rPr>
              <a:t>  }</a:t>
            </a:r>
            <a:endParaRPr lang="en-US" sz="2000" b="1" smtClean="0">
              <a:ea typeface="Batang" panose="02030600000101010101" pitchFamily="18" charset="-127"/>
            </a:endParaRPr>
          </a:p>
          <a:p>
            <a:pPr algn="just">
              <a:buSzPct val="80000"/>
              <a:buFont typeface="Wingdings" panose="05000000000000000000" pitchFamily="2" charset="2"/>
              <a:buNone/>
            </a:pPr>
            <a:r>
              <a:rPr lang="en-US" sz="2000" b="1" smtClean="0">
                <a:latin typeface="Courier New" panose="02070309020205020404" pitchFamily="49" charset="0"/>
                <a:ea typeface="黑体" panose="02010609060101010101" pitchFamily="49" charset="-122"/>
              </a:rPr>
              <a:t>  </a:t>
            </a:r>
            <a:r>
              <a:rPr lang="en-US" sz="2000" b="1" smtClean="0">
                <a:solidFill>
                  <a:srgbClr val="CC0000"/>
                </a:solidFill>
                <a:latin typeface="Courier New" panose="02070309020205020404" pitchFamily="49" charset="0"/>
                <a:ea typeface="黑体" panose="02010609060101010101" pitchFamily="49" charset="-122"/>
              </a:rPr>
              <a:t>public void add( String a, String b)</a:t>
            </a:r>
            <a:r>
              <a:rPr lang="en-US" sz="2000" b="1" smtClean="0">
                <a:latin typeface="Courier New" panose="02070309020205020404" pitchFamily="49" charset="0"/>
                <a:ea typeface="黑体" panose="02010609060101010101" pitchFamily="49" charset="-122"/>
              </a:rPr>
              <a:t> {</a:t>
            </a:r>
            <a:endParaRPr lang="en-US" sz="2000" b="1" smtClean="0">
              <a:ea typeface="Batang" panose="02030600000101010101" pitchFamily="18" charset="-127"/>
            </a:endParaRPr>
          </a:p>
          <a:p>
            <a:pPr algn="just">
              <a:buSzPct val="80000"/>
              <a:buFont typeface="Wingdings" panose="05000000000000000000" pitchFamily="2" charset="2"/>
              <a:buNone/>
            </a:pPr>
            <a:r>
              <a:rPr lang="en-US" sz="2000" b="1" smtClean="0">
                <a:latin typeface="Courier New" panose="02070309020205020404" pitchFamily="49" charset="0"/>
                <a:ea typeface="黑体" panose="02010609060101010101" pitchFamily="49" charset="-122"/>
              </a:rPr>
              <a:t>    String c = a + b;</a:t>
            </a:r>
            <a:endParaRPr lang="en-US" sz="2000" b="1" smtClean="0">
              <a:ea typeface="Batang" panose="02030600000101010101" pitchFamily="18" charset="-127"/>
            </a:endParaRPr>
          </a:p>
          <a:p>
            <a:pPr algn="just">
              <a:buSzPct val="80000"/>
              <a:buFont typeface="Wingdings" panose="05000000000000000000" pitchFamily="2" charset="2"/>
              <a:buNone/>
            </a:pPr>
            <a:r>
              <a:rPr lang="en-GB" altLang="en-US" sz="2000" b="1" smtClean="0">
                <a:latin typeface="Courier New" panose="02070309020205020404" pitchFamily="49" charset="0"/>
                <a:ea typeface="黑体" panose="02010609060101010101" pitchFamily="49" charset="-122"/>
              </a:rPr>
              <a:t>    System.out.println("</a:t>
            </a:r>
            <a:r>
              <a:rPr lang="zh-CN" altLang="en-US" sz="2000" b="1" smtClean="0">
                <a:latin typeface="宋体" panose="02010600030101010101" pitchFamily="2" charset="-122"/>
                <a:ea typeface="宋体" panose="02010600030101010101" pitchFamily="2" charset="-122"/>
              </a:rPr>
              <a:t>两个字符串相加得 </a:t>
            </a:r>
            <a:r>
              <a:rPr lang="zh-CN" altLang="en-US" sz="2000" b="1" smtClean="0">
                <a:latin typeface="Courier New" panose="02070309020205020404" pitchFamily="49" charset="0"/>
              </a:rPr>
              <a:t>"+ </a:t>
            </a:r>
            <a:r>
              <a:rPr lang="en-GB" altLang="en-US" sz="2000" b="1" smtClean="0">
                <a:latin typeface="Courier New" panose="02070309020205020404" pitchFamily="49" charset="0"/>
                <a:ea typeface="黑体" panose="02010609060101010101" pitchFamily="49" charset="-122"/>
              </a:rPr>
              <a:t>c);</a:t>
            </a:r>
            <a:endParaRPr lang="en-GB" altLang="en-US" sz="2000" b="1" smtClean="0">
              <a:ea typeface="Batang" panose="02030600000101010101" pitchFamily="18" charset="-127"/>
            </a:endParaRPr>
          </a:p>
          <a:p>
            <a:pPr algn="just">
              <a:buSzPct val="80000"/>
              <a:buFont typeface="Wingdings" panose="05000000000000000000" pitchFamily="2" charset="2"/>
              <a:buNone/>
            </a:pPr>
            <a:r>
              <a:rPr lang="en-US" sz="2000" b="1" smtClean="0">
                <a:latin typeface="Courier New" panose="02070309020205020404" pitchFamily="49" charset="0"/>
                <a:ea typeface="黑体" panose="02010609060101010101" pitchFamily="49" charset="-122"/>
              </a:rPr>
              <a:t>  }</a:t>
            </a:r>
            <a:endParaRPr lang="en-US" sz="2000" b="1" smtClean="0">
              <a:ea typeface="Batang" panose="02030600000101010101" pitchFamily="18" charset="-127"/>
            </a:endParaRPr>
          </a:p>
          <a:p>
            <a:pPr>
              <a:buSzPct val="80000"/>
              <a:buFont typeface="Wingdings" panose="05000000000000000000" pitchFamily="2" charset="2"/>
              <a:buNone/>
            </a:pPr>
            <a:r>
              <a:rPr lang="en-US" sz="2000" b="1" smtClean="0">
                <a:latin typeface="Courier New" panose="02070309020205020404" pitchFamily="49" charset="0"/>
                <a:ea typeface="黑体" panose="02010609060101010101" pitchFamily="49" charset="-122"/>
              </a:rPr>
              <a:t>}</a:t>
            </a:r>
            <a:r>
              <a:rPr lang="en-US" sz="2000" b="1" smtClean="0">
                <a:ea typeface="黑体" panose="02010609060101010101" pitchFamily="49" charset="-122"/>
              </a:rPr>
              <a:t> </a:t>
            </a:r>
            <a:endParaRPr lang="en-US" sz="2000" b="1" smtClean="0">
              <a:ea typeface="黑体" panose="02010609060101010101" pitchFamily="49" charset="-122"/>
            </a:endParaRPr>
          </a:p>
        </p:txBody>
      </p:sp>
      <p:sp>
        <p:nvSpPr>
          <p:cNvPr id="67588" name="矩形 67587"/>
          <p:cNvSpPr>
            <a:spLocks noChangeArrowheads="1"/>
          </p:cNvSpPr>
          <p:nvPr/>
        </p:nvSpPr>
        <p:spPr bwMode="auto">
          <a:xfrm>
            <a:off x="4427538" y="2708275"/>
            <a:ext cx="4191000" cy="3276600"/>
          </a:xfrm>
          <a:prstGeom prst="rect">
            <a:avLst/>
          </a:prstGeom>
          <a:solidFill>
            <a:srgbClr val="CCFFFF"/>
          </a:solidFill>
          <a:ln w="76200" cmpd="tri">
            <a:solidFill>
              <a:schemeClr val="tx1"/>
            </a:solidFill>
            <a:miter lim="800000"/>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chemeClr val="tx1"/>
              </a:buClr>
              <a:buSzPct val="80000"/>
            </a:pPr>
            <a:r>
              <a:rPr lang="en-US" sz="2000" b="1">
                <a:latin typeface="Courier New" panose="02070309020205020404" pitchFamily="49" charset="0"/>
              </a:rPr>
              <a:t>class CalculationDemo {</a:t>
            </a:r>
            <a:endParaRPr lang="en-US" sz="2000" b="1">
              <a:latin typeface="Times New Roman" panose="02020603050405020304" pitchFamily="18" charset="0"/>
              <a:ea typeface="Batang" panose="02030600000101010101" pitchFamily="18" charset="-127"/>
            </a:endParaRPr>
          </a:p>
          <a:p>
            <a:pPr algn="just">
              <a:lnSpc>
                <a:spcPct val="90000"/>
              </a:lnSpc>
              <a:spcBef>
                <a:spcPct val="20000"/>
              </a:spcBef>
              <a:buClr>
                <a:schemeClr val="tx1"/>
              </a:buClr>
              <a:buSzPct val="80000"/>
            </a:pPr>
            <a:r>
              <a:rPr lang="en-US" sz="2000" b="1">
                <a:latin typeface="Courier New" panose="02070309020205020404" pitchFamily="49" charset="0"/>
              </a:rPr>
              <a:t> public static void main(String args[]) {</a:t>
            </a:r>
            <a:endParaRPr lang="en-US" sz="2000" b="1">
              <a:latin typeface="Times New Roman" panose="02020603050405020304" pitchFamily="18" charset="0"/>
              <a:ea typeface="Batang" panose="02030600000101010101" pitchFamily="18" charset="-127"/>
            </a:endParaRPr>
          </a:p>
          <a:p>
            <a:pPr algn="just">
              <a:lnSpc>
                <a:spcPct val="90000"/>
              </a:lnSpc>
              <a:spcBef>
                <a:spcPct val="20000"/>
              </a:spcBef>
              <a:buClr>
                <a:schemeClr val="tx1"/>
              </a:buClr>
              <a:buSzPct val="80000"/>
            </a:pPr>
            <a:r>
              <a:rPr lang="en-US" sz="2000" b="1">
                <a:latin typeface="Courier New" panose="02070309020205020404" pitchFamily="49" charset="0"/>
              </a:rPr>
              <a:t>	Calculation c = new Calculation();</a:t>
            </a:r>
            <a:endParaRPr lang="en-US" sz="2000" b="1">
              <a:latin typeface="Times New Roman" panose="02020603050405020304" pitchFamily="18" charset="0"/>
              <a:ea typeface="Batang" panose="02030600000101010101" pitchFamily="18" charset="-127"/>
            </a:endParaRPr>
          </a:p>
          <a:p>
            <a:pPr algn="just">
              <a:lnSpc>
                <a:spcPct val="90000"/>
              </a:lnSpc>
              <a:spcBef>
                <a:spcPct val="20000"/>
              </a:spcBef>
              <a:buClr>
                <a:schemeClr val="tx1"/>
              </a:buClr>
              <a:buSzPct val="80000"/>
            </a:pPr>
            <a:r>
              <a:rPr lang="en-US" sz="2000" b="1">
                <a:latin typeface="Courier New" panose="02070309020205020404" pitchFamily="49" charset="0"/>
              </a:rPr>
              <a:t>	c.add(10,20);</a:t>
            </a:r>
            <a:endParaRPr lang="en-US" sz="2000" b="1">
              <a:latin typeface="Times New Roman" panose="02020603050405020304" pitchFamily="18" charset="0"/>
              <a:ea typeface="Batang" panose="02030600000101010101" pitchFamily="18" charset="-127"/>
            </a:endParaRPr>
          </a:p>
          <a:p>
            <a:pPr algn="just">
              <a:lnSpc>
                <a:spcPct val="90000"/>
              </a:lnSpc>
              <a:spcBef>
                <a:spcPct val="20000"/>
              </a:spcBef>
              <a:buClr>
                <a:schemeClr val="tx1"/>
              </a:buClr>
              <a:buSzPct val="80000"/>
            </a:pPr>
            <a:r>
              <a:rPr lang="en-US" sz="2000" b="1">
                <a:latin typeface="Courier New" panose="02070309020205020404" pitchFamily="49" charset="0"/>
              </a:rPr>
              <a:t>	c.add(40.0</a:t>
            </a:r>
            <a:r>
              <a:rPr lang="en-US" sz="2000" b="1">
                <a:solidFill>
                  <a:srgbClr val="FF3300"/>
                </a:solidFill>
                <a:latin typeface="Courier New" panose="02070309020205020404" pitchFamily="49" charset="0"/>
              </a:rPr>
              <a:t>F</a:t>
            </a:r>
            <a:r>
              <a:rPr lang="en-US" sz="2000" b="1">
                <a:latin typeface="Courier New" panose="02070309020205020404" pitchFamily="49" charset="0"/>
              </a:rPr>
              <a:t>, 35.65</a:t>
            </a:r>
            <a:r>
              <a:rPr lang="en-US" sz="2000" b="1">
                <a:solidFill>
                  <a:srgbClr val="FF3300"/>
                </a:solidFill>
                <a:latin typeface="Courier New" panose="02070309020205020404" pitchFamily="49" charset="0"/>
              </a:rPr>
              <a:t>F</a:t>
            </a:r>
            <a:r>
              <a:rPr lang="en-US" sz="2000" b="1">
                <a:latin typeface="Courier New" panose="02070309020205020404" pitchFamily="49" charset="0"/>
              </a:rPr>
              <a:t>);</a:t>
            </a:r>
            <a:endParaRPr lang="en-US" sz="2000" b="1">
              <a:latin typeface="Times New Roman" panose="02020603050405020304" pitchFamily="18" charset="0"/>
              <a:ea typeface="Batang" panose="02030600000101010101" pitchFamily="18" charset="-127"/>
            </a:endParaRPr>
          </a:p>
          <a:p>
            <a:pPr algn="just">
              <a:lnSpc>
                <a:spcPct val="90000"/>
              </a:lnSpc>
              <a:spcBef>
                <a:spcPct val="20000"/>
              </a:spcBef>
              <a:buClr>
                <a:schemeClr val="tx1"/>
              </a:buClr>
              <a:buSzPct val="80000"/>
            </a:pPr>
            <a:r>
              <a:rPr lang="en-US" sz="2000" b="1">
                <a:latin typeface="Times New Roman" panose="02020603050405020304" pitchFamily="18" charset="0"/>
                <a:ea typeface="Batang" panose="02030600000101010101" pitchFamily="18" charset="-127"/>
              </a:rPr>
              <a:t>     </a:t>
            </a:r>
            <a:r>
              <a:rPr lang="en-US" sz="2000" b="1">
                <a:latin typeface="Courier New" panose="02070309020205020404" pitchFamily="49" charset="0"/>
              </a:rPr>
              <a:t>c.add(</a:t>
            </a:r>
            <a:r>
              <a:rPr lang="en-GB" altLang="en-US" sz="2000" b="1">
                <a:latin typeface="Courier New" panose="02070309020205020404" pitchFamily="49" charset="0"/>
              </a:rPr>
              <a:t>"</a:t>
            </a:r>
            <a:r>
              <a:rPr lang="zh-CN" altLang="en-US" sz="2000" b="1">
                <a:latin typeface="宋体" panose="02010600030101010101" pitchFamily="2" charset="-122"/>
              </a:rPr>
              <a:t>早上</a:t>
            </a:r>
            <a:r>
              <a:rPr lang="zh-CN" altLang="en-US" sz="2000" b="1">
                <a:latin typeface="Courier New" panose="02070309020205020404" pitchFamily="49" charset="0"/>
              </a:rPr>
              <a:t>", "</a:t>
            </a:r>
            <a:r>
              <a:rPr lang="zh-CN" altLang="en-US" sz="2000" b="1">
                <a:latin typeface="宋体" panose="02010600030101010101" pitchFamily="2" charset="-122"/>
              </a:rPr>
              <a:t>好</a:t>
            </a:r>
            <a:r>
              <a:rPr lang="zh-CN" altLang="en-US" sz="2000" b="1">
                <a:latin typeface="Courier New" panose="02070309020205020404" pitchFamily="49" charset="0"/>
              </a:rPr>
              <a:t>");</a:t>
            </a:r>
            <a:endParaRPr lang="zh-CN" altLang="en-US" sz="2000" b="1">
              <a:latin typeface="Times New Roman" panose="02020603050405020304" pitchFamily="18" charset="0"/>
              <a:ea typeface="Batang" panose="02030600000101010101" pitchFamily="18" charset="-127"/>
            </a:endParaRPr>
          </a:p>
          <a:p>
            <a:pPr algn="just">
              <a:lnSpc>
                <a:spcPct val="90000"/>
              </a:lnSpc>
              <a:spcBef>
                <a:spcPct val="20000"/>
              </a:spcBef>
              <a:buClr>
                <a:schemeClr val="tx1"/>
              </a:buClr>
              <a:buSzPct val="80000"/>
            </a:pPr>
            <a:r>
              <a:rPr lang="zh-CN" altLang="en-US" sz="2000" b="1">
                <a:latin typeface="Courier New" panose="02070309020205020404" pitchFamily="49" charset="0"/>
              </a:rPr>
              <a:t> }</a:t>
            </a:r>
            <a:endParaRPr lang="zh-CN" altLang="en-US" sz="2000" b="1">
              <a:latin typeface="Times New Roman" panose="02020603050405020304" pitchFamily="18" charset="0"/>
              <a:ea typeface="Batang" panose="02030600000101010101" pitchFamily="18" charset="-127"/>
            </a:endParaRPr>
          </a:p>
          <a:p>
            <a:pPr algn="just">
              <a:lnSpc>
                <a:spcPct val="90000"/>
              </a:lnSpc>
              <a:spcBef>
                <a:spcPct val="20000"/>
              </a:spcBef>
              <a:buClr>
                <a:schemeClr val="tx1"/>
              </a:buClr>
              <a:buSzPct val="80000"/>
            </a:pPr>
            <a:r>
              <a:rPr lang="zh-CN" altLang="en-US" sz="2000" b="1">
                <a:latin typeface="Courier New" panose="02070309020205020404" pitchFamily="49" charset="0"/>
              </a:rPr>
              <a:t>}</a:t>
            </a:r>
            <a:r>
              <a:rPr lang="zh-CN" altLang="en-US" sz="2000" b="1">
                <a:latin typeface="Bookman" pitchFamily="2" charset="0"/>
              </a:rPr>
              <a:t> </a:t>
            </a:r>
            <a:endParaRPr lang="en-US" sz="2000" b="1">
              <a:latin typeface="Bookman" pitchFamily="2" charset="0"/>
            </a:endParaRPr>
          </a:p>
        </p:txBody>
      </p:sp>
      <p:sp>
        <p:nvSpPr>
          <p:cNvPr id="67589" name="椭圆形标注 67588"/>
          <p:cNvSpPr>
            <a:spLocks noChangeArrowheads="1"/>
          </p:cNvSpPr>
          <p:nvPr/>
        </p:nvSpPr>
        <p:spPr bwMode="auto">
          <a:xfrm>
            <a:off x="5791200" y="5562600"/>
            <a:ext cx="2514600" cy="914400"/>
          </a:xfrm>
          <a:prstGeom prst="wedgeEllipseCallout">
            <a:avLst>
              <a:gd name="adj1" fmla="val -69130"/>
              <a:gd name="adj2" fmla="val -81597"/>
            </a:avLst>
          </a:prstGeom>
          <a:solidFill>
            <a:srgbClr val="CC99FF"/>
          </a:solidFill>
          <a:ln w="9525">
            <a:solidFill>
              <a:schemeClr val="tx1"/>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pPr>
            <a:r>
              <a:rPr lang="zh-CN" altLang="en-US" sz="2400" b="1">
                <a:ea typeface="楷体_GB2312" pitchFamily="1" charset="-122"/>
              </a:rPr>
              <a:t>编译器决定调用版本</a:t>
            </a:r>
            <a:endParaRPr lang="zh-CN" altLang="en-US" sz="2400" b="1">
              <a:ea typeface="楷体_GB2312" pitchFamily="1" charset="-122"/>
            </a:endParaRPr>
          </a:p>
        </p:txBody>
      </p:sp>
      <p:sp>
        <p:nvSpPr>
          <p:cNvPr id="2" name="灯片编号占位符 1"/>
          <p:cNvSpPr>
            <a:spLocks noGrp="1"/>
          </p:cNvSpPr>
          <p:nvPr>
            <p:ph type="sldNum" sz="quarter" idx="12"/>
          </p:nvPr>
        </p:nvSpPr>
        <p:spPr/>
        <p:txBody>
          <a:bodyPr/>
          <a:lstStyle/>
          <a:p>
            <a:fld id="{FDD5C911-5CEF-4CA1-96CE-8B850A2587AA}"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wipe(right)">
                                      <p:cBhvr>
                                        <p:cTn id="7" dur="500"/>
                                        <p:tgtEl>
                                          <p:spTgt spid="675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wipe(left)">
                                      <p:cBhvr>
                                        <p:cTn id="12"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nimBg="1"/>
      <p:bldP spid="6758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矩形 68609"/>
          <p:cNvSpPr>
            <a:spLocks noChangeArrowheads="1"/>
          </p:cNvSpPr>
          <p:nvPr/>
        </p:nvSpPr>
        <p:spPr bwMode="auto">
          <a:xfrm>
            <a:off x="457200" y="274638"/>
            <a:ext cx="8229600" cy="1143000"/>
          </a:xfrm>
          <a:prstGeom prst="rect">
            <a:avLst/>
          </a:prstGeom>
        </p:spPr>
        <p:txBody>
          <a:bodyPr vert="horz" lIns="91440" tIns="45720" rIns="91440" bIns="45720" rtlCol="0" anchor="ctr">
            <a:normAutofit/>
          </a:bodyPr>
          <a:lstStyle/>
          <a:p>
            <a:pPr eaLnBrk="1" hangingPunct="1">
              <a:lnSpc>
                <a:spcPct val="90000"/>
              </a:lnSpc>
            </a:pPr>
            <a:r>
              <a:rPr lang="zh-CN" altLang="en-US" sz="3600" dirty="0">
                <a:solidFill>
                  <a:schemeClr val="bg1"/>
                </a:solidFill>
                <a:latin typeface="+mj-lt"/>
                <a:ea typeface="+mj-ea"/>
                <a:cs typeface="+mj-cs"/>
              </a:rPr>
              <a:t>方法重载</a:t>
            </a:r>
            <a:endParaRPr lang="zh-CN" altLang="en-US" sz="3600" dirty="0">
              <a:solidFill>
                <a:schemeClr val="bg1"/>
              </a:solidFill>
              <a:latin typeface="+mj-lt"/>
              <a:ea typeface="+mj-ea"/>
              <a:cs typeface="+mj-cs"/>
            </a:endParaRPr>
          </a:p>
        </p:txBody>
      </p:sp>
      <p:sp>
        <p:nvSpPr>
          <p:cNvPr id="71682" name="矩形 68610"/>
          <p:cNvSpPr>
            <a:spLocks noChangeArrowheads="1"/>
          </p:cNvSpPr>
          <p:nvPr/>
        </p:nvSpPr>
        <p:spPr bwMode="auto">
          <a:xfrm>
            <a:off x="493713" y="1371600"/>
            <a:ext cx="819308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28600" indent="-228600" eaLnBrk="1" hangingPunct="1">
              <a:lnSpc>
                <a:spcPct val="90000"/>
              </a:lnSpc>
              <a:spcBef>
                <a:spcPts val="1000"/>
              </a:spcBef>
              <a:buClr>
                <a:schemeClr val="accent1"/>
              </a:buClr>
              <a:buSzPct val="80000"/>
              <a:buFont typeface="Wingdings" panose="05000000000000000000" pitchFamily="2" charset="2"/>
              <a:buChar char=""/>
            </a:pPr>
            <a:r>
              <a:rPr lang="zh-CN" altLang="en-US" sz="2800" dirty="0">
                <a:solidFill>
                  <a:schemeClr val="bg2"/>
                </a:solidFill>
                <a:latin typeface="+mn-lt"/>
                <a:ea typeface="+mn-ea"/>
              </a:rPr>
              <a:t>重载方法调用时，编译器根据参数的类型和数量来确定实际调用哪个重载方法</a:t>
            </a:r>
            <a:endParaRPr lang="zh-CN" altLang="en-US" sz="2800" dirty="0">
              <a:solidFill>
                <a:schemeClr val="bg2"/>
              </a:solidFill>
              <a:latin typeface="+mn-lt"/>
              <a:ea typeface="+mn-ea"/>
            </a:endParaRPr>
          </a:p>
          <a:p>
            <a:pPr marL="400050" lvl="2" indent="-228600" eaLnBrk="1" hangingPunct="1">
              <a:lnSpc>
                <a:spcPct val="90000"/>
              </a:lnSpc>
              <a:spcBef>
                <a:spcPts val="1000"/>
              </a:spcBef>
              <a:buClr>
                <a:schemeClr val="accent1"/>
              </a:buClr>
              <a:buSzPct val="70000"/>
              <a:buFont typeface="Wingdings" panose="05000000000000000000" pitchFamily="2" charset="2"/>
              <a:buChar char=""/>
            </a:pPr>
            <a:r>
              <a:rPr lang="zh-CN" altLang="en-US" sz="2400" dirty="0">
                <a:solidFill>
                  <a:schemeClr val="bg2"/>
                </a:solidFill>
                <a:latin typeface="+mn-lt"/>
                <a:ea typeface="+mn-ea"/>
              </a:rPr>
              <a:t>返回类型不同并不足以构成方法重载（相同参数但是不同返回类型编译不通过）。</a:t>
            </a:r>
            <a:endParaRPr lang="zh-CN" altLang="en-US" sz="2400" dirty="0">
              <a:solidFill>
                <a:schemeClr val="bg2"/>
              </a:solidFill>
              <a:latin typeface="+mn-lt"/>
              <a:ea typeface="+mn-ea"/>
            </a:endParaRPr>
          </a:p>
          <a:p>
            <a:pPr marL="228600" indent="-228600" eaLnBrk="1" hangingPunct="1">
              <a:lnSpc>
                <a:spcPct val="90000"/>
              </a:lnSpc>
              <a:spcBef>
                <a:spcPts val="1000"/>
              </a:spcBef>
              <a:buClr>
                <a:schemeClr val="accent1"/>
              </a:buClr>
              <a:buSzPct val="80000"/>
              <a:buFont typeface="Wingdings" panose="05000000000000000000" pitchFamily="2" charset="2"/>
              <a:buChar char=""/>
            </a:pPr>
            <a:endParaRPr lang="zh-CN" altLang="en-US" sz="2400" dirty="0">
              <a:solidFill>
                <a:schemeClr val="bg2"/>
              </a:solidFill>
              <a:latin typeface="+mn-lt"/>
              <a:ea typeface="+mn-ea"/>
            </a:endParaRPr>
          </a:p>
        </p:txBody>
      </p:sp>
      <p:sp>
        <p:nvSpPr>
          <p:cNvPr id="68612" name="矩形 68611"/>
          <p:cNvSpPr>
            <a:spLocks noChangeArrowheads="1"/>
          </p:cNvSpPr>
          <p:nvPr/>
        </p:nvSpPr>
        <p:spPr bwMode="auto">
          <a:xfrm>
            <a:off x="4427538" y="2708275"/>
            <a:ext cx="4191000" cy="3276600"/>
          </a:xfrm>
          <a:prstGeom prst="rect">
            <a:avLst/>
          </a:prstGeom>
          <a:solidFill>
            <a:srgbClr val="CCFFFF"/>
          </a:solidFill>
          <a:ln w="76200" cmpd="tri">
            <a:solidFill>
              <a:schemeClr val="tx1"/>
            </a:solidFill>
            <a:miter lim="800000"/>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chemeClr val="tx1"/>
              </a:buClr>
              <a:buSzPct val="80000"/>
            </a:pPr>
            <a:r>
              <a:rPr lang="en-US" sz="2000" b="1">
                <a:latin typeface="Courier New" panose="02070309020205020404" pitchFamily="49" charset="0"/>
              </a:rPr>
              <a:t>class OverLoadDemo {</a:t>
            </a:r>
            <a:endParaRPr lang="en-US" sz="2000" b="1">
              <a:latin typeface="Times New Roman" panose="02020603050405020304" pitchFamily="18" charset="0"/>
              <a:ea typeface="Batang" panose="02030600000101010101" pitchFamily="18" charset="-127"/>
            </a:endParaRPr>
          </a:p>
          <a:p>
            <a:pPr algn="just">
              <a:lnSpc>
                <a:spcPct val="90000"/>
              </a:lnSpc>
              <a:spcBef>
                <a:spcPct val="20000"/>
              </a:spcBef>
              <a:buClr>
                <a:schemeClr val="tx1"/>
              </a:buClr>
              <a:buSzPct val="80000"/>
            </a:pPr>
            <a:r>
              <a:rPr lang="en-US" sz="2000" b="1">
                <a:latin typeface="Courier New" panose="02070309020205020404" pitchFamily="49" charset="0"/>
              </a:rPr>
              <a:t>  int i;</a:t>
            </a:r>
            <a:endParaRPr lang="en-US" sz="2000" b="1">
              <a:latin typeface="Courier New" panose="02070309020205020404" pitchFamily="49" charset="0"/>
            </a:endParaRPr>
          </a:p>
          <a:p>
            <a:pPr algn="just">
              <a:lnSpc>
                <a:spcPct val="90000"/>
              </a:lnSpc>
              <a:spcBef>
                <a:spcPct val="20000"/>
              </a:spcBef>
              <a:buClr>
                <a:schemeClr val="tx1"/>
              </a:buClr>
              <a:buSzPct val="80000"/>
            </a:pPr>
            <a:r>
              <a:rPr lang="en-US" sz="2000" b="1">
                <a:latin typeface="Courier New" panose="02070309020205020404" pitchFamily="49" charset="0"/>
              </a:rPr>
              <a:t>  void geti()</a:t>
            </a:r>
            <a:endParaRPr lang="en-US" sz="2000" b="1">
              <a:latin typeface="Courier New" panose="02070309020205020404" pitchFamily="49" charset="0"/>
            </a:endParaRPr>
          </a:p>
          <a:p>
            <a:pPr algn="just">
              <a:lnSpc>
                <a:spcPct val="90000"/>
              </a:lnSpc>
              <a:spcBef>
                <a:spcPct val="20000"/>
              </a:spcBef>
              <a:buClr>
                <a:schemeClr val="tx1"/>
              </a:buClr>
              <a:buSzPct val="80000"/>
            </a:pPr>
            <a:r>
              <a:rPr lang="en-US" sz="2000" b="1">
                <a:latin typeface="Courier New" panose="02070309020205020404" pitchFamily="49" charset="0"/>
              </a:rPr>
              <a:t>  {    i=1;</a:t>
            </a:r>
            <a:endParaRPr lang="en-US" sz="2000" b="1">
              <a:latin typeface="Courier New" panose="02070309020205020404" pitchFamily="49" charset="0"/>
            </a:endParaRPr>
          </a:p>
          <a:p>
            <a:pPr algn="just">
              <a:lnSpc>
                <a:spcPct val="90000"/>
              </a:lnSpc>
              <a:spcBef>
                <a:spcPct val="20000"/>
              </a:spcBef>
              <a:buClr>
                <a:schemeClr val="tx1"/>
              </a:buClr>
              <a:buSzPct val="80000"/>
            </a:pPr>
            <a:r>
              <a:rPr lang="en-US" sz="2000" b="1">
                <a:latin typeface="Courier New" panose="02070309020205020404" pitchFamily="49" charset="0"/>
              </a:rPr>
              <a:t>  }</a:t>
            </a:r>
            <a:endParaRPr lang="en-US" sz="2000" b="1">
              <a:latin typeface="Courier New" panose="02070309020205020404" pitchFamily="49" charset="0"/>
            </a:endParaRPr>
          </a:p>
          <a:p>
            <a:pPr algn="just">
              <a:lnSpc>
                <a:spcPct val="90000"/>
              </a:lnSpc>
              <a:spcBef>
                <a:spcPct val="20000"/>
              </a:spcBef>
              <a:buClr>
                <a:schemeClr val="tx1"/>
              </a:buClr>
              <a:buSzPct val="80000"/>
            </a:pPr>
            <a:r>
              <a:rPr lang="en-US" sz="2000" b="1">
                <a:latin typeface="Courier New" panose="02070309020205020404" pitchFamily="49" charset="0"/>
              </a:rPr>
              <a:t>  int geti()</a:t>
            </a:r>
            <a:endParaRPr lang="en-US" sz="2000" b="1">
              <a:latin typeface="Courier New" panose="02070309020205020404" pitchFamily="49" charset="0"/>
            </a:endParaRPr>
          </a:p>
          <a:p>
            <a:pPr algn="just">
              <a:lnSpc>
                <a:spcPct val="90000"/>
              </a:lnSpc>
              <a:spcBef>
                <a:spcPct val="20000"/>
              </a:spcBef>
              <a:buClr>
                <a:schemeClr val="tx1"/>
              </a:buClr>
              <a:buSzPct val="80000"/>
            </a:pPr>
            <a:r>
              <a:rPr lang="en-US" sz="2000" b="1">
                <a:latin typeface="Courier New" panose="02070309020205020404" pitchFamily="49" charset="0"/>
              </a:rPr>
              <a:t>  { return i;}</a:t>
            </a:r>
            <a:endParaRPr lang="en-US" sz="2000" b="1">
              <a:latin typeface="Courier New" panose="02070309020205020404" pitchFamily="49" charset="0"/>
            </a:endParaRPr>
          </a:p>
          <a:p>
            <a:pPr algn="just">
              <a:lnSpc>
                <a:spcPct val="90000"/>
              </a:lnSpc>
              <a:spcBef>
                <a:spcPct val="20000"/>
              </a:spcBef>
              <a:buClr>
                <a:schemeClr val="tx1"/>
              </a:buClr>
              <a:buSzPct val="80000"/>
            </a:pPr>
            <a:r>
              <a:rPr lang="zh-CN" altLang="en-US" sz="2000" b="1">
                <a:latin typeface="Courier New" panose="02070309020205020404" pitchFamily="49" charset="0"/>
              </a:rPr>
              <a:t>}</a:t>
            </a:r>
            <a:r>
              <a:rPr lang="zh-CN" altLang="en-US" sz="2000" b="1">
                <a:latin typeface="Bookman" pitchFamily="2" charset="0"/>
              </a:rPr>
              <a:t> </a:t>
            </a:r>
            <a:endParaRPr lang="zh-CN" altLang="en-US" sz="2000" b="1">
              <a:latin typeface="Bookman" pitchFamily="2" charset="0"/>
            </a:endParaRPr>
          </a:p>
          <a:p>
            <a:pPr algn="just">
              <a:lnSpc>
                <a:spcPct val="90000"/>
              </a:lnSpc>
              <a:spcBef>
                <a:spcPct val="20000"/>
              </a:spcBef>
              <a:buClr>
                <a:schemeClr val="tx1"/>
              </a:buClr>
              <a:buSzPct val="80000"/>
            </a:pPr>
            <a:r>
              <a:rPr lang="en-US" b="1">
                <a:solidFill>
                  <a:srgbClr val="FF3300"/>
                </a:solidFill>
              </a:rPr>
              <a:t>Duplicate method geti() in type OverLoadDemo</a:t>
            </a:r>
            <a:r>
              <a:rPr lang="en-US"/>
              <a:t> </a:t>
            </a:r>
            <a:endParaRPr lang="en-US"/>
          </a:p>
        </p:txBody>
      </p:sp>
      <p:sp>
        <p:nvSpPr>
          <p:cNvPr id="2" name="灯片编号占位符 1"/>
          <p:cNvSpPr>
            <a:spLocks noGrp="1"/>
          </p:cNvSpPr>
          <p:nvPr>
            <p:ph type="sldNum" sz="quarter" idx="12"/>
          </p:nvPr>
        </p:nvSpPr>
        <p:spPr/>
        <p:txBody>
          <a:bodyPr/>
          <a:lstStyle/>
          <a:p>
            <a:fld id="{81D42E63-FC20-4040-BCCD-A945E1022DAE}"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wipe(right)">
                                      <p:cBhvr>
                                        <p:cTn id="7"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 name="灯片编号占位符 3"/>
          <p:cNvSpPr>
            <a:spLocks noGrp="1"/>
          </p:cNvSpPr>
          <p:nvPr>
            <p:ph type="sldNum" sz="quarter" idx="12"/>
          </p:nvPr>
        </p:nvSpPr>
        <p:spPr/>
        <p:txBody>
          <a:bodyPr/>
          <a:lstStyle/>
          <a:p>
            <a:fld id="{44DAE905-DF58-44A5-BBEE-4F47CE49B56F}" type="slidenum">
              <a:rPr lang="zh-CN" altLang="en-US" dirty="0"/>
            </a:fld>
            <a:endParaRPr lang="zh-CN" altLang="en-US" dirty="0"/>
          </a:p>
        </p:txBody>
      </p:sp>
      <p:sp>
        <p:nvSpPr>
          <p:cNvPr id="72708" name="标题 2"/>
          <p:cNvSpPr>
            <a:spLocks noGrp="1" noChangeArrowheads="1"/>
          </p:cNvSpPr>
          <p:nvPr>
            <p:ph type="title"/>
            <p:custDataLst>
              <p:tags r:id="rId3"/>
            </p:custDataLst>
          </p:nvPr>
        </p:nvSpPr>
        <p:spPr/>
        <p:txBody>
          <a:bodyPr/>
          <a:lstStyle/>
          <a:p>
            <a:r>
              <a:rPr lang="zh-CN" altLang="en-US" smtClean="0"/>
              <a:t>构造方法</a:t>
            </a:r>
            <a:endParaRPr lang="zh-CN" altLang="en-US" smtClean="0"/>
          </a:p>
        </p:txBody>
      </p:sp>
      <p:sp>
        <p:nvSpPr>
          <p:cNvPr id="72709" name="内容占位符 4"/>
          <p:cNvSpPr>
            <a:spLocks noGrp="1" noChangeArrowheads="1"/>
          </p:cNvSpPr>
          <p:nvPr>
            <p:ph idx="1"/>
            <p:custDataLst>
              <p:tags r:id="rId4"/>
            </p:custDataLst>
          </p:nvPr>
        </p:nvSpPr>
        <p:spPr>
          <a:xfrm>
            <a:off x="1420813" y="1763713"/>
            <a:ext cx="7094537" cy="4473575"/>
          </a:xfrm>
        </p:spPr>
        <p:txBody>
          <a:bodyPr>
            <a:normAutofit fontScale="70000" lnSpcReduction="20000"/>
          </a:bodyPr>
          <a:lstStyle/>
          <a:p>
            <a:pPr marL="342900" indent="-342900">
              <a:lnSpc>
                <a:spcPct val="150000"/>
              </a:lnSpc>
              <a:buClr>
                <a:schemeClr val="hlink"/>
              </a:buClr>
              <a:buFont typeface="Wingdings" panose="05000000000000000000" pitchFamily="2" charset="2"/>
              <a:buChar char="l"/>
            </a:pPr>
            <a:r>
              <a:rPr lang="zh-CN" altLang="en-US" smtClean="0"/>
              <a:t>创建对象</a:t>
            </a:r>
            <a:r>
              <a:rPr lang="en-US" smtClean="0">
                <a:ea typeface="黑体" panose="02010609060101010101" pitchFamily="49" charset="-122"/>
              </a:rPr>
              <a:t>/</a:t>
            </a:r>
            <a:r>
              <a:rPr lang="zh-CN" altLang="en-US" smtClean="0"/>
              <a:t>实例化对象</a:t>
            </a:r>
            <a:r>
              <a:rPr lang="en-US" smtClean="0">
                <a:ea typeface="黑体" panose="02010609060101010101" pitchFamily="49" charset="-122"/>
              </a:rPr>
              <a:t>—new  </a:t>
            </a:r>
            <a:endParaRPr lang="en-US" smtClean="0">
              <a:ea typeface="黑体" panose="02010609060101010101" pitchFamily="49" charset="-122"/>
            </a:endParaRPr>
          </a:p>
          <a:p>
            <a:pPr marL="990600" lvl="1" indent="-533400">
              <a:lnSpc>
                <a:spcPct val="150000"/>
              </a:lnSpc>
              <a:buSzPct val="90000"/>
              <a:buFont typeface="Arial" panose="020B0604020202020204" pitchFamily="34" charset="0"/>
              <a:buNone/>
            </a:pPr>
            <a:r>
              <a:rPr lang="zh-CN" altLang="en-US" smtClean="0"/>
              <a:t>例</a:t>
            </a:r>
            <a:r>
              <a:rPr lang="en-US" smtClean="0">
                <a:ea typeface="黑体" panose="02010609060101010101" pitchFamily="49" charset="-122"/>
              </a:rPr>
              <a:t>1: Apple a = new Apple();  (</a:t>
            </a:r>
            <a:r>
              <a:rPr lang="zh-CN" altLang="en-US" smtClean="0"/>
              <a:t>创建对象</a:t>
            </a:r>
            <a:r>
              <a:rPr lang="en-US" smtClean="0">
                <a:ea typeface="黑体" panose="02010609060101010101" pitchFamily="49" charset="-122"/>
              </a:rPr>
              <a:t>)</a:t>
            </a:r>
            <a:endParaRPr lang="en-US" smtClean="0">
              <a:ea typeface="黑体" panose="02010609060101010101" pitchFamily="49" charset="-122"/>
            </a:endParaRPr>
          </a:p>
          <a:p>
            <a:pPr marL="990600" lvl="1" indent="-533400">
              <a:lnSpc>
                <a:spcPct val="150000"/>
              </a:lnSpc>
              <a:buSzPct val="90000"/>
              <a:buFont typeface="Arial" panose="020B0604020202020204" pitchFamily="34" charset="0"/>
              <a:buNone/>
            </a:pPr>
            <a:r>
              <a:rPr lang="zh-CN" altLang="en-US" smtClean="0"/>
              <a:t>例</a:t>
            </a:r>
            <a:r>
              <a:rPr lang="en-US" smtClean="0">
                <a:ea typeface="黑体" panose="02010609060101010101" pitchFamily="49" charset="-122"/>
              </a:rPr>
              <a:t>2: Apple a;                       (</a:t>
            </a:r>
            <a:r>
              <a:rPr lang="zh-CN" altLang="en-US" smtClean="0"/>
              <a:t>对象的说明</a:t>
            </a:r>
            <a:r>
              <a:rPr lang="en-US" smtClean="0">
                <a:ea typeface="黑体" panose="02010609060101010101" pitchFamily="49" charset="-122"/>
              </a:rPr>
              <a:t>)</a:t>
            </a:r>
            <a:endParaRPr lang="en-US" smtClean="0">
              <a:ea typeface="黑体" panose="02010609060101010101" pitchFamily="49" charset="-122"/>
            </a:endParaRPr>
          </a:p>
          <a:p>
            <a:pPr marL="990600" lvl="1" indent="-533400">
              <a:lnSpc>
                <a:spcPct val="150000"/>
              </a:lnSpc>
              <a:buSzPct val="90000"/>
              <a:buFont typeface="Arial" panose="020B0604020202020204" pitchFamily="34" charset="0"/>
              <a:buNone/>
            </a:pPr>
            <a:r>
              <a:rPr lang="en-US" smtClean="0">
                <a:ea typeface="黑体" panose="02010609060101010101" pitchFamily="49" charset="-122"/>
              </a:rPr>
              <a:t>	  a = new Apple();           (</a:t>
            </a:r>
            <a:r>
              <a:rPr lang="zh-CN" altLang="en-US" smtClean="0"/>
              <a:t>实例化对象</a:t>
            </a:r>
            <a:r>
              <a:rPr lang="en-US" smtClean="0">
                <a:ea typeface="黑体" panose="02010609060101010101" pitchFamily="49" charset="-122"/>
              </a:rPr>
              <a:t>)</a:t>
            </a:r>
            <a:endParaRPr lang="en-US" smtClean="0">
              <a:ea typeface="黑体" panose="02010609060101010101" pitchFamily="49" charset="-122"/>
            </a:endParaRPr>
          </a:p>
          <a:p>
            <a:pPr marL="990600" lvl="1" indent="-533400">
              <a:lnSpc>
                <a:spcPct val="150000"/>
              </a:lnSpc>
              <a:buSzPct val="90000"/>
              <a:buFont typeface="Wingdings" panose="05000000000000000000" pitchFamily="2" charset="2"/>
              <a:buAutoNum type="arabicPeriod"/>
            </a:pPr>
            <a:r>
              <a:rPr lang="zh-CN" altLang="en-US" smtClean="0"/>
              <a:t>对象的实例化通过构造方法</a:t>
            </a:r>
            <a:r>
              <a:rPr lang="en-US" smtClean="0">
                <a:ea typeface="黑体" panose="02010609060101010101" pitchFamily="49" charset="-122"/>
              </a:rPr>
              <a:t>(constructor)</a:t>
            </a:r>
            <a:r>
              <a:rPr lang="zh-CN" altLang="en-US" smtClean="0"/>
              <a:t>来实现</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构造方法的名字与类名相同</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构造方法没有返回值</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构造方法可以有多个，构成方法的重载</a:t>
            </a:r>
            <a:r>
              <a:rPr lang="en-US" smtClean="0">
                <a:ea typeface="黑体" panose="02010609060101010101" pitchFamily="49" charset="-122"/>
              </a:rPr>
              <a:t>(overload)</a:t>
            </a:r>
            <a:endParaRPr lang="en-US" smtClean="0">
              <a:ea typeface="黑体" panose="02010609060101010101" pitchFamily="49" charset="-122"/>
            </a:endParaRPr>
          </a:p>
        </p:txBody>
      </p:sp>
    </p:spTree>
    <p:custDataLst>
      <p:tags r:id="rId5"/>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29" name="文本占位符 70657"/>
          <p:cNvSpPr>
            <a:spLocks noGrp="1" noChangeArrowheads="1"/>
          </p:cNvSpPr>
          <p:nvPr>
            <p:ph type="body" idx="1"/>
          </p:nvPr>
        </p:nvSpPr>
        <p:spPr>
          <a:xfrm>
            <a:off x="533400" y="1219200"/>
            <a:ext cx="7924800" cy="609600"/>
          </a:xfrm>
        </p:spPr>
        <p:txBody>
          <a:bodyPr/>
          <a:lstStyle/>
          <a:p>
            <a:pPr marL="609600" indent="-609600">
              <a:buSzPct val="90000"/>
            </a:pPr>
            <a:r>
              <a:rPr lang="zh-CN" altLang="en-US" smtClean="0"/>
              <a:t>例</a:t>
            </a:r>
            <a:r>
              <a:rPr lang="en-US" smtClean="0">
                <a:ea typeface="黑体" panose="02010609060101010101" pitchFamily="49" charset="-122"/>
              </a:rPr>
              <a:t>: </a:t>
            </a:r>
            <a:r>
              <a:rPr lang="zh-CN" altLang="en-US" smtClean="0"/>
              <a:t>对象的实例化和初始化</a:t>
            </a:r>
            <a:endParaRPr lang="zh-CN" altLang="en-US" smtClean="0"/>
          </a:p>
        </p:txBody>
      </p:sp>
      <p:grpSp>
        <p:nvGrpSpPr>
          <p:cNvPr id="70659" name="组合 70658"/>
          <p:cNvGrpSpPr/>
          <p:nvPr/>
        </p:nvGrpSpPr>
        <p:grpSpPr bwMode="auto">
          <a:xfrm>
            <a:off x="0" y="1828800"/>
            <a:ext cx="9144000" cy="5029200"/>
            <a:chOff x="0" y="0"/>
            <a:chExt cx="5760" cy="3168"/>
          </a:xfrm>
        </p:grpSpPr>
        <p:sp>
          <p:nvSpPr>
            <p:cNvPr id="73731" name="矩形 70659"/>
            <p:cNvSpPr>
              <a:spLocks noChangeArrowheads="1"/>
            </p:cNvSpPr>
            <p:nvPr/>
          </p:nvSpPr>
          <p:spPr bwMode="auto">
            <a:xfrm>
              <a:off x="2736" y="0"/>
              <a:ext cx="3024" cy="316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class jex6_8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static void main(String args[])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Qangle q1 = new Qangle();</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Qangle q2 = new Qangle(20, 50);</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Qangle q3 = new Qangle(q1);</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System.out.println(q1.width() +“ ” 				+q1.height());</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System.out.println(q2.width() +“ ” 				+q2.height());</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System.out.println(q3.width() +“ ” 				+q3.height());</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p:txBody>
        </p:sp>
        <p:sp>
          <p:nvSpPr>
            <p:cNvPr id="73732" name="矩形 70660"/>
            <p:cNvSpPr>
              <a:spLocks noChangeArrowheads="1"/>
            </p:cNvSpPr>
            <p:nvPr/>
          </p:nvSpPr>
          <p:spPr bwMode="auto">
            <a:xfrm>
              <a:off x="0" y="0"/>
              <a:ext cx="2640" cy="316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class Qangle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int a, h;</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Qangle ()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 = 10; h = 20;</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Qangle(int x, int y)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 = x; h = y;</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Qangle(Qangle r)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 = r.width();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h = r.height();</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int width() { return a;}</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int height() {return h;}</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p:txBody>
        </p:sp>
      </p:grpSp>
      <p:sp>
        <p:nvSpPr>
          <p:cNvPr id="70662" name="矩形 70661"/>
          <p:cNvSpPr>
            <a:spLocks noChangeArrowheads="1"/>
          </p:cNvSpPr>
          <p:nvPr/>
        </p:nvSpPr>
        <p:spPr bwMode="auto">
          <a:xfrm>
            <a:off x="3200400" y="2667000"/>
            <a:ext cx="1524000" cy="1828800"/>
          </a:xfrm>
          <a:prstGeom prst="rect">
            <a:avLst/>
          </a:prstGeom>
          <a:solidFill>
            <a:srgbClr val="99CCFF"/>
          </a:solidFill>
          <a:ln w="9525">
            <a:solidFill>
              <a:schemeClr val="tx1"/>
            </a:solidFill>
            <a:miter lim="800000"/>
          </a:ln>
        </p:spPr>
        <p:txBody>
          <a:bodyPr wrap="none" anchor="ct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latin typeface="Tahoma" panose="020B0604030504040204" pitchFamily="34" charset="0"/>
                <a:ea typeface="华文中宋" panose="02010600040101010101" pitchFamily="2" charset="-122"/>
              </a:rPr>
              <a:t>输出结果</a:t>
            </a: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buFont typeface="Arial" panose="020B0604020202020204" pitchFamily="34" charset="0"/>
              <a:buAutoNum type="arabicPlain" startAt="10"/>
            </a:pPr>
            <a:r>
              <a:rPr lang="en-US" sz="2400">
                <a:latin typeface="Tahoma" panose="020B0604030504040204" pitchFamily="34" charset="0"/>
                <a:ea typeface="华文中宋" panose="02010600040101010101" pitchFamily="2" charset="-122"/>
              </a:rPr>
              <a:t> 20</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20  50</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10  20</a:t>
            </a:r>
            <a:endParaRPr lang="en-US" sz="2400">
              <a:latin typeface="Tahoma" panose="020B0604030504040204" pitchFamily="34" charset="0"/>
              <a:ea typeface="华文中宋" panose="02010600040101010101" pitchFamily="2" charset="-122"/>
            </a:endParaRPr>
          </a:p>
        </p:txBody>
      </p:sp>
      <p:sp>
        <p:nvSpPr>
          <p:cNvPr id="73734" name="标题 70662"/>
          <p:cNvSpPr>
            <a:spLocks noGrp="1" noChangeArrowheads="1"/>
          </p:cNvSpPr>
          <p:nvPr>
            <p:ph type="title"/>
          </p:nvPr>
        </p:nvSpPr>
        <p:spPr/>
        <p:txBody>
          <a:bodyPr anchor="b"/>
          <a:lstStyle/>
          <a:p>
            <a:r>
              <a:rPr lang="zh-CN" altLang="en-US" smtClean="0"/>
              <a:t>构造方法</a:t>
            </a:r>
            <a:endParaRPr lang="zh-CN" altLang="en-US" smtClean="0"/>
          </a:p>
        </p:txBody>
      </p:sp>
      <p:sp>
        <p:nvSpPr>
          <p:cNvPr id="2" name="灯片编号占位符 1"/>
          <p:cNvSpPr>
            <a:spLocks noGrp="1"/>
          </p:cNvSpPr>
          <p:nvPr>
            <p:ph type="sldNum" sz="quarter" idx="12"/>
          </p:nvPr>
        </p:nvSpPr>
        <p:spPr/>
        <p:txBody>
          <a:bodyPr/>
          <a:lstStyle/>
          <a:p>
            <a:fld id="{3D719D2C-A7E5-47F1-BB71-0FE3605C34DA}"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barn(outHorizontal)">
                                      <p:cBhvr>
                                        <p:cTn id="7" dur="500"/>
                                        <p:tgtEl>
                                          <p:spTgt spid="7065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0662"/>
                                        </p:tgtEl>
                                        <p:attrNameLst>
                                          <p:attrName>style.visibility</p:attrName>
                                        </p:attrNameLst>
                                      </p:cBhvr>
                                      <p:to>
                                        <p:strVal val="visible"/>
                                      </p:to>
                                    </p:set>
                                    <p:animEffect transition="in" filter="barn(outHorizontal)">
                                      <p:cBhvr>
                                        <p:cTn id="12" dur="5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3" name="文本占位符 71681"/>
          <p:cNvSpPr>
            <a:spLocks noGrp="1" noChangeArrowheads="1"/>
          </p:cNvSpPr>
          <p:nvPr>
            <p:ph type="body" idx="1"/>
          </p:nvPr>
        </p:nvSpPr>
        <p:spPr>
          <a:xfrm>
            <a:off x="533400" y="1219200"/>
            <a:ext cx="7924800" cy="685800"/>
          </a:xfrm>
        </p:spPr>
        <p:txBody>
          <a:bodyPr/>
          <a:lstStyle/>
          <a:p>
            <a:pPr marL="609600" indent="-609600">
              <a:buSzPct val="90000"/>
            </a:pPr>
            <a:r>
              <a:rPr lang="zh-CN" altLang="en-US" sz="3600" smtClean="0"/>
              <a:t>再谈方法的重载</a:t>
            </a:r>
            <a:r>
              <a:rPr lang="en-US" sz="3600" smtClean="0">
                <a:ea typeface="黑体" panose="02010609060101010101" pitchFamily="49" charset="-122"/>
              </a:rPr>
              <a:t>(overload)</a:t>
            </a:r>
            <a:endParaRPr lang="en-US" sz="2800" smtClean="0">
              <a:ea typeface="黑体" panose="02010609060101010101" pitchFamily="49" charset="-122"/>
            </a:endParaRPr>
          </a:p>
        </p:txBody>
      </p:sp>
      <p:sp>
        <p:nvSpPr>
          <p:cNvPr id="74754" name="标题 71682"/>
          <p:cNvSpPr>
            <a:spLocks noGrp="1" noChangeArrowheads="1"/>
          </p:cNvSpPr>
          <p:nvPr>
            <p:ph type="title"/>
          </p:nvPr>
        </p:nvSpPr>
        <p:spPr/>
        <p:txBody>
          <a:bodyPr anchor="b"/>
          <a:lstStyle/>
          <a:p>
            <a:r>
              <a:rPr lang="zh-CN" altLang="en-US" smtClean="0"/>
              <a:t>构造方法</a:t>
            </a:r>
            <a:endParaRPr lang="zh-CN" altLang="en-US" smtClean="0"/>
          </a:p>
        </p:txBody>
      </p:sp>
      <p:sp>
        <p:nvSpPr>
          <p:cNvPr id="71684" name="矩形 71683"/>
          <p:cNvSpPr>
            <a:spLocks noChangeArrowheads="1"/>
          </p:cNvSpPr>
          <p:nvPr/>
        </p:nvSpPr>
        <p:spPr bwMode="auto">
          <a:xfrm>
            <a:off x="0" y="1981200"/>
            <a:ext cx="4495800" cy="4876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Tree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height;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Tree()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prt(“Planting a seeding”);</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height = 0;</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Tree(int i)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prt(“Creating new Tree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that is ” + i + “ feet tall”);</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height = i;</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p:txBody>
      </p:sp>
      <p:sp>
        <p:nvSpPr>
          <p:cNvPr id="71685" name="矩形 71684"/>
          <p:cNvSpPr>
            <a:spLocks noChangeArrowheads="1"/>
          </p:cNvSpPr>
          <p:nvPr/>
        </p:nvSpPr>
        <p:spPr bwMode="auto">
          <a:xfrm>
            <a:off x="4572000" y="1981200"/>
            <a:ext cx="4572000" cy="4876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ea typeface="华文中宋" panose="02010600040101010101" pitchFamily="2" charset="-122"/>
              </a:rPr>
              <a:t>      </a:t>
            </a:r>
            <a:r>
              <a:rPr lang="en-US" sz="2400">
                <a:latin typeface="Tahoma" panose="020B0604030504040204" pitchFamily="34" charset="0"/>
                <a:ea typeface="华文中宋" panose="02010600040101010101" pitchFamily="2" charset="-122"/>
              </a:rPr>
              <a:t>void info()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prt(“Tree is ” + height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feet height”);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info(String 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prt(s + “: Tree is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height +“ feet height”);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static void prt(String 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System.out.println(s);</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71686" name="矩形 71685"/>
          <p:cNvSpPr>
            <a:spLocks noChangeArrowheads="1"/>
          </p:cNvSpPr>
          <p:nvPr/>
        </p:nvSpPr>
        <p:spPr bwMode="auto">
          <a:xfrm>
            <a:off x="1447800" y="0"/>
            <a:ext cx="4276725" cy="3141663"/>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a:latin typeface="Tahoma" panose="020B0604030504040204" pitchFamily="34" charset="0"/>
                <a:ea typeface="华文中宋" panose="02010600040101010101" pitchFamily="2" charset="-122"/>
              </a:rPr>
              <a:t>for (int i =0; i &lt; 5; i++) {</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    Tree t = new Tree(i);</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    t.info();</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    t.info(“my tree”);</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new Tree();</a:t>
            </a:r>
            <a:endParaRPr 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D3510EF4-A188-4E35-9896-95468049EDA8}"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arn(outHorizontal)">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barn(outHorizontal)">
                                      <p:cBhvr>
                                        <p:cTn id="12" dur="500"/>
                                        <p:tgtEl>
                                          <p:spTgt spid="7168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1686"/>
                                        </p:tgtEl>
                                        <p:attrNameLst>
                                          <p:attrName>style.visibility</p:attrName>
                                        </p:attrNameLst>
                                      </p:cBhvr>
                                      <p:to>
                                        <p:strVal val="visible"/>
                                      </p:to>
                                    </p:set>
                                    <p:animEffect transition="in" filter="checkerboard(across)">
                                      <p:cBhvr>
                                        <p:cTn id="17"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nimBg="1"/>
      <p:bldP spid="71685" grpId="0" animBg="1"/>
      <p:bldP spid="71686"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文本占位符 72705"/>
          <p:cNvSpPr>
            <a:spLocks noGrp="1" noChangeArrowheads="1"/>
          </p:cNvSpPr>
          <p:nvPr>
            <p:ph type="body" idx="1"/>
          </p:nvPr>
        </p:nvSpPr>
        <p:spPr>
          <a:xfrm>
            <a:off x="457200" y="1219200"/>
            <a:ext cx="8458200" cy="5181600"/>
          </a:xfrm>
        </p:spPr>
        <p:txBody>
          <a:bodyPr/>
          <a:lstStyle/>
          <a:p>
            <a:pPr marL="609600" indent="-609600">
              <a:buSzPct val="90000"/>
            </a:pPr>
            <a:r>
              <a:rPr lang="zh-CN" altLang="en-US" smtClean="0"/>
              <a:t>默认构造方法</a:t>
            </a:r>
            <a:endParaRPr lang="zh-CN" altLang="en-US" smtClean="0"/>
          </a:p>
          <a:p>
            <a:pPr marL="990600" lvl="1" indent="-533400">
              <a:buSzPct val="90000"/>
              <a:buFont typeface="Arial" panose="020B0604020202020204" pitchFamily="34" charset="0"/>
              <a:buNone/>
            </a:pPr>
            <a:r>
              <a:rPr lang="zh-CN" altLang="en-US" smtClean="0"/>
              <a:t>例 </a:t>
            </a:r>
            <a:r>
              <a:rPr lang="en-US" smtClean="0">
                <a:ea typeface="黑体" panose="02010609060101010101" pitchFamily="49" charset="-122"/>
              </a:rPr>
              <a:t>class Apple {</a:t>
            </a:r>
            <a:endParaRPr lang="en-US" smtClean="0">
              <a:ea typeface="黑体" panose="02010609060101010101" pitchFamily="49" charset="-122"/>
            </a:endParaRPr>
          </a:p>
          <a:p>
            <a:pPr marL="990600" lvl="1" indent="-533400">
              <a:buSzPct val="90000"/>
              <a:buFont typeface="Arial" panose="020B0604020202020204" pitchFamily="34" charset="0"/>
              <a:buNone/>
            </a:pPr>
            <a:r>
              <a:rPr lang="en-US" smtClean="0">
                <a:ea typeface="黑体" panose="02010609060101010101" pitchFamily="49" charset="-122"/>
              </a:rPr>
              <a:t>		int color;  </a:t>
            </a:r>
            <a:endParaRPr lang="en-US" smtClean="0">
              <a:ea typeface="黑体" panose="02010609060101010101" pitchFamily="49" charset="-122"/>
            </a:endParaRPr>
          </a:p>
          <a:p>
            <a:pPr marL="990600" lvl="1" indent="-533400">
              <a:buSzPct val="90000"/>
              <a:buFont typeface="Arial" panose="020B0604020202020204" pitchFamily="34" charset="0"/>
              <a:buNone/>
            </a:pPr>
            <a:r>
              <a:rPr lang="en-US" smtClean="0">
                <a:ea typeface="黑体" panose="02010609060101010101" pitchFamily="49" charset="-122"/>
              </a:rPr>
              <a:t>	}</a:t>
            </a:r>
            <a:endParaRPr lang="en-US" smtClean="0">
              <a:ea typeface="黑体" panose="02010609060101010101" pitchFamily="49" charset="-122"/>
            </a:endParaRPr>
          </a:p>
          <a:p>
            <a:pPr marL="990600" lvl="1" indent="-533400">
              <a:buSzPct val="90000"/>
              <a:buFont typeface="Arial" panose="020B0604020202020204" pitchFamily="34" charset="0"/>
              <a:buNone/>
            </a:pPr>
            <a:r>
              <a:rPr lang="en-US" smtClean="0">
                <a:ea typeface="黑体" panose="02010609060101010101" pitchFamily="49" charset="-122"/>
              </a:rPr>
              <a:t>	Apple  a = new Apple();</a:t>
            </a:r>
            <a:endParaRPr lang="en-US" smtClean="0">
              <a:ea typeface="黑体" panose="02010609060101010101" pitchFamily="49" charset="-122"/>
            </a:endParaRPr>
          </a:p>
          <a:p>
            <a:pPr marL="609600" indent="-609600">
              <a:buSzPct val="90000"/>
            </a:pPr>
            <a:r>
              <a:rPr lang="zh-CN" altLang="en-US" smtClean="0"/>
              <a:t>对象实例的判断</a:t>
            </a:r>
            <a:r>
              <a:rPr lang="en-US" smtClean="0">
                <a:ea typeface="黑体" panose="02010609060101010101" pitchFamily="49" charset="-122"/>
              </a:rPr>
              <a:t>: </a:t>
            </a:r>
            <a:r>
              <a:rPr lang="en-US" smtClean="0">
                <a:solidFill>
                  <a:schemeClr val="hlink"/>
                </a:solidFill>
                <a:ea typeface="黑体" panose="02010609060101010101" pitchFamily="49" charset="-122"/>
              </a:rPr>
              <a:t>null</a:t>
            </a:r>
            <a:endParaRPr lang="en-US" smtClean="0">
              <a:solidFill>
                <a:schemeClr val="hlink"/>
              </a:solidFill>
              <a:ea typeface="黑体" panose="02010609060101010101" pitchFamily="49" charset="-122"/>
            </a:endParaRPr>
          </a:p>
          <a:p>
            <a:pPr marL="990600" lvl="1" indent="-533400">
              <a:buSzPct val="90000"/>
              <a:buFont typeface="Arial" panose="020B0604020202020204" pitchFamily="34" charset="0"/>
              <a:buNone/>
            </a:pPr>
            <a:r>
              <a:rPr lang="zh-CN" altLang="en-US" smtClean="0"/>
              <a:t>例 </a:t>
            </a:r>
            <a:r>
              <a:rPr lang="en-US" smtClean="0">
                <a:ea typeface="黑体" panose="02010609060101010101" pitchFamily="49" charset="-122"/>
              </a:rPr>
              <a:t>Apple a;</a:t>
            </a:r>
            <a:endParaRPr lang="en-US" smtClean="0">
              <a:ea typeface="黑体" panose="02010609060101010101" pitchFamily="49" charset="-122"/>
            </a:endParaRPr>
          </a:p>
          <a:p>
            <a:pPr marL="990600" lvl="1" indent="-533400">
              <a:buSzPct val="90000"/>
              <a:buFont typeface="Arial" panose="020B0604020202020204" pitchFamily="34" charset="0"/>
              <a:buNone/>
            </a:pPr>
            <a:r>
              <a:rPr lang="en-US" smtClean="0">
                <a:ea typeface="黑体" panose="02010609060101010101" pitchFamily="49" charset="-122"/>
              </a:rPr>
              <a:t>    if (a == null) </a:t>
            </a:r>
            <a:endParaRPr lang="en-US" smtClean="0">
              <a:ea typeface="黑体" panose="02010609060101010101" pitchFamily="49" charset="-122"/>
            </a:endParaRPr>
          </a:p>
          <a:p>
            <a:pPr marL="990600" lvl="1" indent="-533400">
              <a:buSzPct val="90000"/>
              <a:buFont typeface="Arial" panose="020B0604020202020204" pitchFamily="34" charset="0"/>
              <a:buNone/>
            </a:pPr>
            <a:r>
              <a:rPr lang="en-US" smtClean="0">
                <a:ea typeface="黑体" panose="02010609060101010101" pitchFamily="49" charset="-122"/>
              </a:rPr>
              <a:t>		System.out.println(“Day dream”);</a:t>
            </a:r>
            <a:endParaRPr lang="en-US" smtClean="0">
              <a:ea typeface="黑体" panose="02010609060101010101" pitchFamily="49" charset="-122"/>
            </a:endParaRPr>
          </a:p>
          <a:p>
            <a:pPr marL="990600" lvl="1" indent="-533400">
              <a:buSzPct val="90000"/>
              <a:buFont typeface="Arial" panose="020B0604020202020204" pitchFamily="34" charset="0"/>
              <a:buNone/>
            </a:pPr>
            <a:endParaRPr lang="zh-CN" altLang="en-US" smtClean="0"/>
          </a:p>
        </p:txBody>
      </p:sp>
      <p:sp>
        <p:nvSpPr>
          <p:cNvPr id="75778" name="标题 72706"/>
          <p:cNvSpPr>
            <a:spLocks noGrp="1" noChangeArrowheads="1"/>
          </p:cNvSpPr>
          <p:nvPr>
            <p:ph type="title"/>
          </p:nvPr>
        </p:nvSpPr>
        <p:spPr/>
        <p:txBody>
          <a:bodyPr anchor="b"/>
          <a:lstStyle/>
          <a:p>
            <a:r>
              <a:rPr lang="zh-CN" altLang="en-US" smtClean="0"/>
              <a:t>构造方法</a:t>
            </a:r>
            <a:endParaRPr lang="zh-CN" altLang="en-US" smtClean="0"/>
          </a:p>
        </p:txBody>
      </p:sp>
      <p:sp>
        <p:nvSpPr>
          <p:cNvPr id="72708" name="矩形 72707"/>
          <p:cNvSpPr>
            <a:spLocks noChangeArrowheads="1"/>
          </p:cNvSpPr>
          <p:nvPr/>
        </p:nvSpPr>
        <p:spPr bwMode="auto">
          <a:xfrm>
            <a:off x="5105400" y="1981200"/>
            <a:ext cx="3048000" cy="12192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latin typeface="Tahoma" panose="020B0604030504040204" pitchFamily="34" charset="0"/>
                <a:ea typeface="华文中宋" panose="02010600040101010101" pitchFamily="2" charset="-122"/>
              </a:rPr>
              <a:t>运行时系统自动赋予</a:t>
            </a:r>
            <a:endParaRPr lang="zh-CN" altLang="en-US" sz="2400">
              <a:latin typeface="Tahoma" panose="020B0604030504040204" pitchFamily="34" charset="0"/>
              <a:ea typeface="华文中宋" panose="02010600040101010101" pitchFamily="2" charset="-122"/>
            </a:endParaRPr>
          </a:p>
          <a:p>
            <a:r>
              <a:rPr lang="zh-CN" altLang="en-US" sz="2400">
                <a:latin typeface="Tahoma" panose="020B0604030504040204" pitchFamily="34" charset="0"/>
                <a:ea typeface="华文中宋" panose="02010600040101010101" pitchFamily="2" charset="-122"/>
              </a:rPr>
              <a:t>一个空构造函数</a:t>
            </a:r>
            <a:endParaRPr lang="zh-CN" altLang="en-US" sz="2400">
              <a:latin typeface="Tahoma" panose="020B0604030504040204" pitchFamily="34" charset="0"/>
              <a:ea typeface="华文中宋" panose="02010600040101010101" pitchFamily="2" charset="-122"/>
            </a:endParaRPr>
          </a:p>
          <a:p>
            <a:r>
              <a:rPr lang="zh-CN" altLang="en-US" sz="2400">
                <a:latin typeface="Tahoma" panose="020B0604030504040204" pitchFamily="34" charset="0"/>
                <a:ea typeface="华文中宋" panose="02010600040101010101" pitchFamily="2" charset="-122"/>
              </a:rPr>
              <a:t>如 </a:t>
            </a:r>
            <a:r>
              <a:rPr lang="en-US" sz="2400">
                <a:latin typeface="Tahoma" panose="020B0604030504040204" pitchFamily="34" charset="0"/>
                <a:ea typeface="华文中宋" panose="02010600040101010101" pitchFamily="2" charset="-122"/>
              </a:rPr>
              <a:t>Apple() { }</a:t>
            </a:r>
            <a:endParaRPr 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0C01B8CE-8E6C-4E71-8021-16F484C0CDD0}"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blinds(horizontal)">
                                      <p:cBhvr>
                                        <p:cTn id="7" dur="500"/>
                                        <p:tgtEl>
                                          <p:spTgt spid="7270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2706">
                                            <p:txEl>
                                              <p:pRg st="1" end="1"/>
                                            </p:txEl>
                                          </p:spTgt>
                                        </p:tgtEl>
                                        <p:attrNameLst>
                                          <p:attrName>style.visibility</p:attrName>
                                        </p:attrNameLst>
                                      </p:cBhvr>
                                      <p:to>
                                        <p:strVal val="visible"/>
                                      </p:to>
                                    </p:set>
                                    <p:animEffect transition="in" filter="blinds(horizontal)">
                                      <p:cBhvr>
                                        <p:cTn id="10" dur="500"/>
                                        <p:tgtEl>
                                          <p:spTgt spid="7270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2706">
                                            <p:txEl>
                                              <p:pRg st="2" end="2"/>
                                            </p:txEl>
                                          </p:spTgt>
                                        </p:tgtEl>
                                        <p:attrNameLst>
                                          <p:attrName>style.visibility</p:attrName>
                                        </p:attrNameLst>
                                      </p:cBhvr>
                                      <p:to>
                                        <p:strVal val="visible"/>
                                      </p:to>
                                    </p:set>
                                    <p:animEffect transition="in" filter="blinds(horizontal)">
                                      <p:cBhvr>
                                        <p:cTn id="13" dur="500"/>
                                        <p:tgtEl>
                                          <p:spTgt spid="72706">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2706">
                                            <p:txEl>
                                              <p:pRg st="3" end="3"/>
                                            </p:txEl>
                                          </p:spTgt>
                                        </p:tgtEl>
                                        <p:attrNameLst>
                                          <p:attrName>style.visibility</p:attrName>
                                        </p:attrNameLst>
                                      </p:cBhvr>
                                      <p:to>
                                        <p:strVal val="visible"/>
                                      </p:to>
                                    </p:set>
                                    <p:animEffect transition="in" filter="blinds(horizontal)">
                                      <p:cBhvr>
                                        <p:cTn id="16" dur="500"/>
                                        <p:tgtEl>
                                          <p:spTgt spid="72706">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2706">
                                            <p:txEl>
                                              <p:pRg st="4" end="4"/>
                                            </p:txEl>
                                          </p:spTgt>
                                        </p:tgtEl>
                                        <p:attrNameLst>
                                          <p:attrName>style.visibility</p:attrName>
                                        </p:attrNameLst>
                                      </p:cBhvr>
                                      <p:to>
                                        <p:strVal val="visible"/>
                                      </p:to>
                                    </p:set>
                                    <p:animEffect transition="in" filter="blinds(horizontal)">
                                      <p:cBhvr>
                                        <p:cTn id="19" dur="500"/>
                                        <p:tgtEl>
                                          <p:spTgt spid="7270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2706">
                                            <p:txEl>
                                              <p:pRg st="5" end="5"/>
                                            </p:txEl>
                                          </p:spTgt>
                                        </p:tgtEl>
                                        <p:attrNameLst>
                                          <p:attrName>style.visibility</p:attrName>
                                        </p:attrNameLst>
                                      </p:cBhvr>
                                      <p:to>
                                        <p:strVal val="visible"/>
                                      </p:to>
                                    </p:set>
                                    <p:animEffect transition="in" filter="blinds(horizontal)">
                                      <p:cBhvr>
                                        <p:cTn id="24" dur="500"/>
                                        <p:tgtEl>
                                          <p:spTgt spid="72706">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2706">
                                            <p:txEl>
                                              <p:pRg st="6" end="6"/>
                                            </p:txEl>
                                          </p:spTgt>
                                        </p:tgtEl>
                                        <p:attrNameLst>
                                          <p:attrName>style.visibility</p:attrName>
                                        </p:attrNameLst>
                                      </p:cBhvr>
                                      <p:to>
                                        <p:strVal val="visible"/>
                                      </p:to>
                                    </p:set>
                                    <p:animEffect transition="in" filter="blinds(horizontal)">
                                      <p:cBhvr>
                                        <p:cTn id="27" dur="500"/>
                                        <p:tgtEl>
                                          <p:spTgt spid="72706">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72706">
                                            <p:txEl>
                                              <p:pRg st="7" end="7"/>
                                            </p:txEl>
                                          </p:spTgt>
                                        </p:tgtEl>
                                        <p:attrNameLst>
                                          <p:attrName>style.visibility</p:attrName>
                                        </p:attrNameLst>
                                      </p:cBhvr>
                                      <p:to>
                                        <p:strVal val="visible"/>
                                      </p:to>
                                    </p:set>
                                    <p:animEffect transition="in" filter="blinds(horizontal)">
                                      <p:cBhvr>
                                        <p:cTn id="30" dur="500"/>
                                        <p:tgtEl>
                                          <p:spTgt spid="72706">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72706">
                                            <p:txEl>
                                              <p:pRg st="8" end="8"/>
                                            </p:txEl>
                                          </p:spTgt>
                                        </p:tgtEl>
                                        <p:attrNameLst>
                                          <p:attrName>style.visibility</p:attrName>
                                        </p:attrNameLst>
                                      </p:cBhvr>
                                      <p:to>
                                        <p:strVal val="visible"/>
                                      </p:to>
                                    </p:set>
                                    <p:animEffect transition="in" filter="blinds(horizontal)">
                                      <p:cBhvr>
                                        <p:cTn id="33" dur="500"/>
                                        <p:tgtEl>
                                          <p:spTgt spid="72706">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72708"/>
                                        </p:tgtEl>
                                        <p:attrNameLst>
                                          <p:attrName>style.visibility</p:attrName>
                                        </p:attrNameLst>
                                      </p:cBhvr>
                                      <p:to>
                                        <p:strVal val="visible"/>
                                      </p:to>
                                    </p:set>
                                    <p:animEffect transition="in" filter="checkerboard(across)">
                                      <p:cBhvr>
                                        <p:cTn id="38" dur="5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uild="p"/>
      <p:bldP spid="72708"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1" name="文本占位符 73729"/>
          <p:cNvSpPr>
            <a:spLocks noGrp="1" noChangeArrowheads="1"/>
          </p:cNvSpPr>
          <p:nvPr>
            <p:ph type="body" idx="1"/>
          </p:nvPr>
        </p:nvSpPr>
        <p:spPr>
          <a:xfrm>
            <a:off x="533400" y="1219200"/>
            <a:ext cx="7924800" cy="685800"/>
          </a:xfrm>
        </p:spPr>
        <p:txBody>
          <a:bodyPr/>
          <a:lstStyle/>
          <a:p>
            <a:pPr marL="609600" indent="-609600">
              <a:buSzPct val="90000"/>
            </a:pPr>
            <a:r>
              <a:rPr lang="zh-CN" altLang="en-US" smtClean="0"/>
              <a:t>再谈构造方法</a:t>
            </a:r>
            <a:endParaRPr lang="zh-CN" altLang="en-US" smtClean="0"/>
          </a:p>
        </p:txBody>
      </p:sp>
      <p:sp>
        <p:nvSpPr>
          <p:cNvPr id="76802" name="标题 73730"/>
          <p:cNvSpPr>
            <a:spLocks noGrp="1" noChangeArrowheads="1"/>
          </p:cNvSpPr>
          <p:nvPr>
            <p:ph type="title"/>
          </p:nvPr>
        </p:nvSpPr>
        <p:spPr/>
        <p:txBody>
          <a:bodyPr anchor="b"/>
          <a:lstStyle/>
          <a:p>
            <a:r>
              <a:rPr lang="zh-CN" altLang="en-US" smtClean="0"/>
              <a:t>构造方法</a:t>
            </a:r>
            <a:endParaRPr lang="zh-CN" altLang="en-US" smtClean="0"/>
          </a:p>
        </p:txBody>
      </p:sp>
      <p:sp>
        <p:nvSpPr>
          <p:cNvPr id="73732" name="矩形 73731"/>
          <p:cNvSpPr>
            <a:spLocks noChangeArrowheads="1"/>
          </p:cNvSpPr>
          <p:nvPr/>
        </p:nvSpPr>
        <p:spPr bwMode="auto">
          <a:xfrm>
            <a:off x="1143000" y="1905000"/>
            <a:ext cx="6096000" cy="4038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ea typeface="华文中宋" panose="02010600040101010101" pitchFamily="2" charset="-122"/>
              </a:rPr>
              <a:t> </a:t>
            </a:r>
            <a:r>
              <a:rPr lang="en-US" sz="2400">
                <a:latin typeface="Tahoma" panose="020B0604030504040204" pitchFamily="34" charset="0"/>
                <a:ea typeface="华文中宋" panose="02010600040101010101" pitchFamily="2" charset="-122"/>
              </a:rPr>
              <a:t>class Cmethod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Cmethod (boolean b)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static void main (String args[])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Cmethod c1 = new Cmethod();</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Cmethod c2 = new Cmethod(false);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p:txBody>
      </p:sp>
      <p:sp>
        <p:nvSpPr>
          <p:cNvPr id="73733" name="矩形 73732"/>
          <p:cNvSpPr>
            <a:spLocks noChangeArrowheads="1"/>
          </p:cNvSpPr>
          <p:nvPr/>
        </p:nvSpPr>
        <p:spPr bwMode="auto">
          <a:xfrm>
            <a:off x="1219200" y="1905000"/>
            <a:ext cx="6096000" cy="40386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ea typeface="华文中宋" panose="02010600040101010101" pitchFamily="2" charset="-122"/>
              </a:rPr>
              <a:t> </a:t>
            </a:r>
            <a:r>
              <a:rPr lang="en-US" sz="2400">
                <a:latin typeface="Tahoma" panose="020B0604030504040204" pitchFamily="34" charset="0"/>
                <a:ea typeface="华文中宋" panose="02010600040101010101" pitchFamily="2" charset="-122"/>
              </a:rPr>
              <a:t>class Cmethod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Cmethod (boolean b)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static void main (String args[])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//Cmethod c1 = new Cmethod();</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Cmethod c2 = new Cmethod(false);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p:txBody>
      </p:sp>
      <p:sp>
        <p:nvSpPr>
          <p:cNvPr id="73734" name="矩形 73733"/>
          <p:cNvSpPr>
            <a:spLocks noChangeArrowheads="1"/>
          </p:cNvSpPr>
          <p:nvPr/>
        </p:nvSpPr>
        <p:spPr bwMode="auto">
          <a:xfrm>
            <a:off x="1371600" y="1905000"/>
            <a:ext cx="6096000" cy="403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ea typeface="华文中宋" panose="02010600040101010101" pitchFamily="2" charset="-122"/>
              </a:rPr>
              <a:t> </a:t>
            </a:r>
            <a:r>
              <a:rPr lang="en-US" sz="2400">
                <a:latin typeface="Tahoma" panose="020B0604030504040204" pitchFamily="34" charset="0"/>
                <a:ea typeface="华文中宋" panose="02010600040101010101" pitchFamily="2" charset="-122"/>
              </a:rPr>
              <a:t>class Cmethod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Cmethod (boolean b)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Cmethod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static void main (String args[])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Cmethod c1 = new Cmethod();</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Cmethod c2 = new Cmethod(false);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p:txBody>
      </p:sp>
      <p:sp>
        <p:nvSpPr>
          <p:cNvPr id="73735" name="矩形 73734"/>
          <p:cNvSpPr>
            <a:spLocks noChangeArrowheads="1"/>
          </p:cNvSpPr>
          <p:nvPr/>
        </p:nvSpPr>
        <p:spPr bwMode="auto">
          <a:xfrm>
            <a:off x="3886200" y="838200"/>
            <a:ext cx="5257800" cy="990600"/>
          </a:xfrm>
          <a:prstGeom prst="rect">
            <a:avLst/>
          </a:prstGeom>
          <a:solidFill>
            <a:srgbClr val="FF99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latin typeface="Tahoma" panose="020B0604030504040204" pitchFamily="34" charset="0"/>
                <a:ea typeface="华文中宋" panose="02010600040101010101" pitchFamily="2" charset="-122"/>
              </a:rPr>
              <a:t>运行时系统自动赋予一个空构造方法，</a:t>
            </a:r>
            <a:endParaRPr lang="zh-CN" altLang="en-US" sz="2400">
              <a:latin typeface="Tahoma" panose="020B0604030504040204" pitchFamily="34" charset="0"/>
              <a:ea typeface="华文中宋" panose="02010600040101010101" pitchFamily="2" charset="-122"/>
            </a:endParaRPr>
          </a:p>
          <a:p>
            <a:r>
              <a:rPr lang="zh-CN" altLang="en-US" sz="2400">
                <a:latin typeface="Tahoma" panose="020B0604030504040204" pitchFamily="34" charset="0"/>
                <a:ea typeface="华文中宋" panose="02010600040101010101" pitchFamily="2" charset="-122"/>
              </a:rPr>
              <a:t>仅仅当该类没定义构造方法的情况下</a:t>
            </a:r>
            <a:endParaRPr lang="zh-CN" alt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43A5A3E5-45B0-4917-A336-2D228AC049D8}"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arn(outHorizontal)">
                                      <p:cBhvr>
                                        <p:cTn id="7" dur="500"/>
                                        <p:tgtEl>
                                          <p:spTgt spid="7373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3735"/>
                                        </p:tgtEl>
                                        <p:attrNameLst>
                                          <p:attrName>style.visibility</p:attrName>
                                        </p:attrNameLst>
                                      </p:cBhvr>
                                      <p:to>
                                        <p:strVal val="visible"/>
                                      </p:to>
                                    </p:set>
                                    <p:animEffect transition="in" filter="checkerboard(across)">
                                      <p:cBhvr>
                                        <p:cTn id="12" dur="500"/>
                                        <p:tgtEl>
                                          <p:spTgt spid="737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3733"/>
                                        </p:tgtEl>
                                        <p:attrNameLst>
                                          <p:attrName>style.visibility</p:attrName>
                                        </p:attrNameLst>
                                      </p:cBhvr>
                                      <p:to>
                                        <p:strVal val="visible"/>
                                      </p:to>
                                    </p:set>
                                    <p:animEffect transition="in" filter="barn(outHorizontal)">
                                      <p:cBhvr>
                                        <p:cTn id="17" dur="500"/>
                                        <p:tgtEl>
                                          <p:spTgt spid="7373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73734"/>
                                        </p:tgtEl>
                                        <p:attrNameLst>
                                          <p:attrName>style.visibility</p:attrName>
                                        </p:attrNameLst>
                                      </p:cBhvr>
                                      <p:to>
                                        <p:strVal val="visible"/>
                                      </p:to>
                                    </p:set>
                                    <p:animEffect transition="in" filter="barn(outHorizontal)">
                                      <p:cBhvr>
                                        <p:cTn id="22" dur="500"/>
                                        <p:tgtEl>
                                          <p:spTgt spid="73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P spid="73733" grpId="0" animBg="1"/>
      <p:bldP spid="73734" grpId="0" animBg="1"/>
      <p:bldP spid="7373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74753"/>
          <p:cNvSpPr>
            <a:spLocks noGrp="1" noChangeArrowheads="1"/>
          </p:cNvSpPr>
          <p:nvPr>
            <p:ph type="title"/>
          </p:nvPr>
        </p:nvSpPr>
        <p:spPr/>
        <p:txBody>
          <a:bodyPr/>
          <a:lstStyle/>
          <a:p>
            <a:r>
              <a:rPr lang="en-US" smtClean="0">
                <a:ea typeface="黑体" panose="02010609060101010101" pitchFamily="49" charset="-122"/>
              </a:rPr>
              <a:t>static</a:t>
            </a:r>
            <a:r>
              <a:rPr lang="zh-CN" altLang="en-US" smtClean="0"/>
              <a:t>变量的初始化</a:t>
            </a:r>
            <a:endParaRPr lang="zh-CN" altLang="en-US" smtClean="0"/>
          </a:p>
        </p:txBody>
      </p:sp>
      <p:sp>
        <p:nvSpPr>
          <p:cNvPr id="74755" name="矩形 74754"/>
          <p:cNvSpPr>
            <a:spLocks noChangeArrowheads="1"/>
          </p:cNvSpPr>
          <p:nvPr/>
        </p:nvSpPr>
        <p:spPr bwMode="auto">
          <a:xfrm>
            <a:off x="457200" y="1143000"/>
            <a:ext cx="6553200" cy="4419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Smember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static int i = 100;</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static boolean b = true;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char c = ‘t’;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Smember()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static void main(String args[])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Smember m1 = new Smember();</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Smember m2 = new Smember();</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p:txBody>
      </p:sp>
      <p:sp>
        <p:nvSpPr>
          <p:cNvPr id="74756" name="矩形 74755"/>
          <p:cNvSpPr>
            <a:spLocks noChangeArrowheads="1"/>
          </p:cNvSpPr>
          <p:nvPr/>
        </p:nvSpPr>
        <p:spPr bwMode="auto">
          <a:xfrm>
            <a:off x="4648200" y="1143000"/>
            <a:ext cx="4343400" cy="1295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400">
                <a:solidFill>
                  <a:schemeClr val="bg1"/>
                </a:solidFill>
                <a:latin typeface="Tahoma" panose="020B0604030504040204" pitchFamily="34" charset="0"/>
                <a:ea typeface="华文中宋" panose="02010600040101010101" pitchFamily="2" charset="-122"/>
              </a:rPr>
              <a:t>不论产生多少个对象，</a:t>
            </a:r>
            <a:endParaRPr lang="zh-CN" altLang="en-US" sz="24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zh-CN" altLang="en-US" sz="2400">
                <a:solidFill>
                  <a:schemeClr val="bg1"/>
                </a:solidFill>
                <a:latin typeface="Tahoma" panose="020B0604030504040204" pitchFamily="34" charset="0"/>
                <a:ea typeface="华文中宋" panose="02010600040101010101" pitchFamily="2" charset="-122"/>
              </a:rPr>
              <a:t>属于类的静态变量只有一份，</a:t>
            </a:r>
            <a:endParaRPr lang="zh-CN" altLang="en-US" sz="24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zh-CN" altLang="en-US" sz="2400">
                <a:solidFill>
                  <a:schemeClr val="bg1"/>
                </a:solidFill>
                <a:latin typeface="Tahoma" panose="020B0604030504040204" pitchFamily="34" charset="0"/>
                <a:ea typeface="华文中宋" panose="02010600040101010101" pitchFamily="2" charset="-122"/>
              </a:rPr>
              <a:t>即只占有一份存储空间</a:t>
            </a:r>
            <a:endParaRPr lang="zh-CN" altLang="en-US" sz="2400">
              <a:solidFill>
                <a:schemeClr val="bg1"/>
              </a:solidFill>
              <a:latin typeface="Tahoma" panose="020B0604030504040204" pitchFamily="34" charset="0"/>
              <a:ea typeface="华文中宋" panose="02010600040101010101" pitchFamily="2" charset="-122"/>
            </a:endParaRPr>
          </a:p>
        </p:txBody>
      </p:sp>
      <p:sp>
        <p:nvSpPr>
          <p:cNvPr id="74757" name="矩形 74756"/>
          <p:cNvSpPr>
            <a:spLocks noChangeArrowheads="1"/>
          </p:cNvSpPr>
          <p:nvPr/>
        </p:nvSpPr>
        <p:spPr bwMode="auto">
          <a:xfrm>
            <a:off x="457200" y="1143000"/>
            <a:ext cx="8534400" cy="55626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Smember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static int i;    static boolean b;</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static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 = 100;</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b = true;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System.out.println(“In static block”);</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char c = ‘t’;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Smember() { System.out.println(“In constructor”);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static void main(String args[])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Smember m1 = new Smember();</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Smember m2 = new Smember();</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p:txBody>
      </p:sp>
      <p:sp>
        <p:nvSpPr>
          <p:cNvPr id="74758" name="矩形 74757"/>
          <p:cNvSpPr>
            <a:spLocks noChangeArrowheads="1"/>
          </p:cNvSpPr>
          <p:nvPr/>
        </p:nvSpPr>
        <p:spPr bwMode="auto">
          <a:xfrm>
            <a:off x="5435600" y="1125538"/>
            <a:ext cx="3581400" cy="1905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800">
                <a:solidFill>
                  <a:srgbClr val="000000"/>
                </a:solidFill>
                <a:latin typeface="Tahoma" panose="020B0604030504040204" pitchFamily="34" charset="0"/>
                <a:ea typeface="华文中宋" panose="02010600040101010101" pitchFamily="2" charset="-122"/>
              </a:rPr>
              <a:t>输出结果</a:t>
            </a:r>
            <a:endParaRPr lang="zh-CN" altLang="en-US" sz="2800">
              <a:solidFill>
                <a:srgbClr val="000000"/>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800">
                <a:solidFill>
                  <a:srgbClr val="000000"/>
                </a:solidFill>
                <a:latin typeface="Tahoma" panose="020B0604030504040204" pitchFamily="34" charset="0"/>
                <a:ea typeface="华文中宋" panose="02010600040101010101" pitchFamily="2" charset="-122"/>
              </a:rPr>
              <a:t>In static block</a:t>
            </a:r>
            <a:endParaRPr lang="en-US" sz="2800">
              <a:solidFill>
                <a:srgbClr val="000000"/>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800">
                <a:solidFill>
                  <a:srgbClr val="000000"/>
                </a:solidFill>
                <a:latin typeface="Tahoma" panose="020B0604030504040204" pitchFamily="34" charset="0"/>
                <a:ea typeface="华文中宋" panose="02010600040101010101" pitchFamily="2" charset="-122"/>
              </a:rPr>
              <a:t>In constructor</a:t>
            </a:r>
            <a:endParaRPr lang="en-US" sz="2800">
              <a:solidFill>
                <a:srgbClr val="000000"/>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800">
                <a:solidFill>
                  <a:srgbClr val="000000"/>
                </a:solidFill>
                <a:latin typeface="Tahoma" panose="020B0604030504040204" pitchFamily="34" charset="0"/>
                <a:ea typeface="华文中宋" panose="02010600040101010101" pitchFamily="2" charset="-122"/>
              </a:rPr>
              <a:t>In constructor</a:t>
            </a:r>
            <a:endParaRPr lang="en-US" sz="2800">
              <a:solidFill>
                <a:srgbClr val="000000"/>
              </a:solidFill>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D04800C6-E76E-4737-9C74-028DA144BA61}"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arn(outHorizontal)">
                                      <p:cBhvr>
                                        <p:cTn id="7" dur="500"/>
                                        <p:tgtEl>
                                          <p:spTgt spid="7475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barn(outHorizontal)">
                                      <p:cBhvr>
                                        <p:cTn id="12" dur="500"/>
                                        <p:tgtEl>
                                          <p:spTgt spid="7475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4757"/>
                                        </p:tgtEl>
                                        <p:attrNameLst>
                                          <p:attrName>style.visibility</p:attrName>
                                        </p:attrNameLst>
                                      </p:cBhvr>
                                      <p:to>
                                        <p:strVal val="visible"/>
                                      </p:to>
                                    </p:set>
                                    <p:animEffect transition="in" filter="barn(outHorizontal)">
                                      <p:cBhvr>
                                        <p:cTn id="17" dur="500"/>
                                        <p:tgtEl>
                                          <p:spTgt spid="7475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74758"/>
                                        </p:tgtEl>
                                        <p:attrNameLst>
                                          <p:attrName>style.visibility</p:attrName>
                                        </p:attrNameLst>
                                      </p:cBhvr>
                                      <p:to>
                                        <p:strVal val="visible"/>
                                      </p:to>
                                    </p:set>
                                    <p:animEffect transition="in" filter="barn(outHorizontal)">
                                      <p:cBhvr>
                                        <p:cTn id="22" dur="5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nimBg="1"/>
      <p:bldP spid="74756" grpId="0" animBg="1"/>
      <p:bldP spid="74757" grpId="0" animBg="1"/>
      <p:bldP spid="747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5364" name="标题 2"/>
          <p:cNvSpPr>
            <a:spLocks noGrp="1" noChangeArrowheads="1"/>
          </p:cNvSpPr>
          <p:nvPr>
            <p:ph type="title"/>
            <p:custDataLst>
              <p:tags r:id="rId3"/>
            </p:custDataLst>
          </p:nvPr>
        </p:nvSpPr>
        <p:spPr/>
        <p:txBody>
          <a:bodyPr/>
          <a:lstStyle/>
          <a:p>
            <a:r>
              <a:rPr lang="zh-CN" altLang="en-US" smtClean="0"/>
              <a:t>第三讲</a:t>
            </a:r>
            <a:r>
              <a:rPr lang="en-US" smtClean="0">
                <a:ea typeface="黑体" panose="02010609060101010101" pitchFamily="49" charset="-122"/>
              </a:rPr>
              <a:t> </a:t>
            </a:r>
            <a:r>
              <a:rPr lang="zh-CN" altLang="en-US" smtClean="0"/>
              <a:t>面向对象（上）</a:t>
            </a:r>
            <a:endParaRPr lang="zh-CN" altLang="en-US" smtClean="0"/>
          </a:p>
        </p:txBody>
      </p:sp>
      <p:sp>
        <p:nvSpPr>
          <p:cNvPr id="15365" name="内容占位符 4"/>
          <p:cNvSpPr>
            <a:spLocks noGrp="1" noChangeArrowheads="1"/>
          </p:cNvSpPr>
          <p:nvPr>
            <p:ph idx="1"/>
            <p:custDataLst>
              <p:tags r:id="rId4"/>
            </p:custDataLst>
          </p:nvPr>
        </p:nvSpPr>
        <p:spPr/>
        <p:txBody>
          <a:bodyPr/>
          <a:lstStyle/>
          <a:p>
            <a:pPr marL="609600" indent="-609600" eaLnBrk="0" hangingPunct="0">
              <a:lnSpc>
                <a:spcPct val="150000"/>
              </a:lnSpc>
              <a:buSzPct val="90000"/>
              <a:buFont typeface="Wingdings" panose="05000000000000000000" pitchFamily="2" charset="2"/>
              <a:buAutoNum type="arabicPeriod"/>
            </a:pPr>
            <a:r>
              <a:rPr lang="zh-CN" altLang="en-US" smtClean="0"/>
              <a:t>基本概念</a:t>
            </a:r>
            <a:endParaRPr lang="zh-CN" altLang="en-US" smtClean="0"/>
          </a:p>
          <a:p>
            <a:pPr marL="609600" indent="-609600" eaLnBrk="0" hangingPunct="0">
              <a:lnSpc>
                <a:spcPct val="150000"/>
              </a:lnSpc>
              <a:buSzPct val="90000"/>
              <a:buFont typeface="Wingdings" panose="05000000000000000000" pitchFamily="2" charset="2"/>
              <a:buAutoNum type="arabicPeriod"/>
            </a:pPr>
            <a:r>
              <a:rPr lang="zh-CN" altLang="en-US" smtClean="0"/>
              <a:t>类的定义</a:t>
            </a:r>
            <a:endParaRPr lang="zh-CN" altLang="en-US" smtClean="0"/>
          </a:p>
          <a:p>
            <a:pPr marL="609600" indent="-609600" eaLnBrk="0" hangingPunct="0">
              <a:lnSpc>
                <a:spcPct val="150000"/>
              </a:lnSpc>
              <a:buSzPct val="90000"/>
              <a:buFont typeface="Wingdings" panose="05000000000000000000" pitchFamily="2" charset="2"/>
              <a:buAutoNum type="arabicPeriod"/>
            </a:pPr>
            <a:r>
              <a:rPr lang="zh-CN" altLang="en-US" smtClean="0"/>
              <a:t>对象</a:t>
            </a:r>
            <a:endParaRPr lang="zh-CN" altLang="en-US" smtClean="0"/>
          </a:p>
          <a:p>
            <a:pPr marL="609600" indent="-609600" eaLnBrk="0" hangingPunct="0">
              <a:lnSpc>
                <a:spcPct val="150000"/>
              </a:lnSpc>
              <a:buSzPct val="90000"/>
              <a:buFont typeface="Wingdings" panose="05000000000000000000" pitchFamily="2" charset="2"/>
              <a:buAutoNum type="arabicPeriod"/>
            </a:pPr>
            <a:r>
              <a:rPr lang="zh-CN" altLang="en-US" smtClean="0"/>
              <a:t>类的继承和多态</a:t>
            </a:r>
            <a:endParaRPr lang="zh-CN" altLang="en-US" smtClean="0"/>
          </a:p>
          <a:p>
            <a:pPr marL="609600" indent="-609600" eaLnBrk="0" hangingPunct="0">
              <a:lnSpc>
                <a:spcPct val="150000"/>
              </a:lnSpc>
              <a:buSzPct val="90000"/>
              <a:buFont typeface="Wingdings" panose="05000000000000000000" pitchFamily="2" charset="2"/>
              <a:buAutoNum type="arabicPeriod"/>
            </a:pPr>
            <a:r>
              <a:rPr lang="zh-CN" altLang="en-US" smtClean="0"/>
              <a:t>接口和包</a:t>
            </a:r>
            <a:endParaRPr lang="zh-CN" altLang="en-US" smtClean="0"/>
          </a:p>
        </p:txBody>
      </p:sp>
      <p:sp>
        <p:nvSpPr>
          <p:cNvPr id="4" name="灯片编号占位符 3"/>
          <p:cNvSpPr>
            <a:spLocks noGrp="1"/>
          </p:cNvSpPr>
          <p:nvPr>
            <p:ph type="sldNum" sz="quarter" idx="12"/>
          </p:nvPr>
        </p:nvSpPr>
        <p:spPr/>
        <p:txBody>
          <a:bodyPr/>
          <a:lstStyle/>
          <a:p>
            <a:fld id="{924CC172-3D1D-4ED0-B0AD-A7F8712202F5}"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49" name="文本占位符 75777"/>
          <p:cNvSpPr>
            <a:spLocks noGrp="1" noChangeArrowheads="1"/>
          </p:cNvSpPr>
          <p:nvPr>
            <p:ph type="body" idx="1"/>
          </p:nvPr>
        </p:nvSpPr>
        <p:spPr>
          <a:xfrm>
            <a:off x="457200" y="1219200"/>
            <a:ext cx="8458200" cy="1143000"/>
          </a:xfrm>
        </p:spPr>
        <p:txBody>
          <a:bodyPr/>
          <a:lstStyle/>
          <a:p>
            <a:pPr marL="609600" indent="-609600">
              <a:buSzPct val="90000"/>
            </a:pPr>
            <a:r>
              <a:rPr lang="zh-CN" altLang="en-US" sz="3600" smtClean="0"/>
              <a:t>方法的重写</a:t>
            </a:r>
            <a:r>
              <a:rPr lang="en-US" sz="3600" smtClean="0">
                <a:ea typeface="黑体" panose="02010609060101010101" pitchFamily="49" charset="-122"/>
              </a:rPr>
              <a:t>(overriding)</a:t>
            </a:r>
            <a:endParaRPr lang="en-US" sz="3600" smtClean="0">
              <a:ea typeface="黑体" panose="02010609060101010101" pitchFamily="49" charset="-122"/>
            </a:endParaRPr>
          </a:p>
          <a:p>
            <a:pPr marL="990600" lvl="1" indent="-533400">
              <a:buSzPct val="90000"/>
            </a:pPr>
            <a:r>
              <a:rPr lang="zh-CN" altLang="en-US" sz="3200" smtClean="0"/>
              <a:t>子类重写父类的方法</a:t>
            </a:r>
            <a:endParaRPr lang="zh-CN" altLang="en-US" sz="2400" smtClean="0"/>
          </a:p>
        </p:txBody>
      </p:sp>
      <p:sp>
        <p:nvSpPr>
          <p:cNvPr id="78850" name="标题 75778"/>
          <p:cNvSpPr>
            <a:spLocks noGrp="1" noChangeArrowheads="1"/>
          </p:cNvSpPr>
          <p:nvPr>
            <p:ph type="title"/>
          </p:nvPr>
        </p:nvSpPr>
        <p:spPr/>
        <p:txBody>
          <a:bodyPr anchor="b"/>
          <a:lstStyle/>
          <a:p>
            <a:r>
              <a:rPr lang="zh-CN" altLang="en-US" smtClean="0"/>
              <a:t>成员方法</a:t>
            </a:r>
            <a:endParaRPr lang="zh-CN" altLang="en-US" smtClean="0"/>
          </a:p>
        </p:txBody>
      </p:sp>
      <p:sp>
        <p:nvSpPr>
          <p:cNvPr id="75780" name="矩形 75779"/>
          <p:cNvSpPr>
            <a:spLocks noChangeArrowheads="1"/>
          </p:cNvSpPr>
          <p:nvPr/>
        </p:nvSpPr>
        <p:spPr bwMode="auto">
          <a:xfrm>
            <a:off x="533400" y="2438400"/>
            <a:ext cx="3581400" cy="2895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Father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display(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75781" name="矩形 75780"/>
          <p:cNvSpPr>
            <a:spLocks noChangeArrowheads="1"/>
          </p:cNvSpPr>
          <p:nvPr/>
        </p:nvSpPr>
        <p:spPr bwMode="auto">
          <a:xfrm>
            <a:off x="4419600" y="2438400"/>
            <a:ext cx="3810000" cy="2895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Son extends Father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display()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75782" name="矩形 75781"/>
          <p:cNvSpPr>
            <a:spLocks noChangeArrowheads="1"/>
          </p:cNvSpPr>
          <p:nvPr/>
        </p:nvSpPr>
        <p:spPr bwMode="auto">
          <a:xfrm>
            <a:off x="533400" y="5334000"/>
            <a:ext cx="3581400" cy="10668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a:latin typeface="Tahoma" panose="020B0604030504040204" pitchFamily="34" charset="0"/>
                <a:ea typeface="华文中宋" panose="02010600040101010101" pitchFamily="2" charset="-122"/>
              </a:rPr>
              <a:t>Father f = new Father();</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f.display();</a:t>
            </a:r>
            <a:endParaRPr lang="en-US" sz="2400">
              <a:latin typeface="Tahoma" panose="020B0604030504040204" pitchFamily="34" charset="0"/>
              <a:ea typeface="华文中宋" panose="02010600040101010101" pitchFamily="2" charset="-122"/>
            </a:endParaRPr>
          </a:p>
        </p:txBody>
      </p:sp>
      <p:sp>
        <p:nvSpPr>
          <p:cNvPr id="75783" name="矩形 75782"/>
          <p:cNvSpPr>
            <a:spLocks noChangeArrowheads="1"/>
          </p:cNvSpPr>
          <p:nvPr/>
        </p:nvSpPr>
        <p:spPr bwMode="auto">
          <a:xfrm>
            <a:off x="4419600" y="5334000"/>
            <a:ext cx="3810000" cy="10668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a:latin typeface="Tahoma" panose="020B0604030504040204" pitchFamily="34" charset="0"/>
                <a:ea typeface="华文中宋" panose="02010600040101010101" pitchFamily="2" charset="-122"/>
              </a:rPr>
              <a:t>Son s = new Son();</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s.display();</a:t>
            </a:r>
            <a:endParaRPr lang="en-US" sz="2400">
              <a:latin typeface="Tahoma" panose="020B0604030504040204" pitchFamily="34" charset="0"/>
              <a:ea typeface="华文中宋" panose="02010600040101010101" pitchFamily="2" charset="-122"/>
            </a:endParaRPr>
          </a:p>
        </p:txBody>
      </p:sp>
      <p:sp>
        <p:nvSpPr>
          <p:cNvPr id="75784" name="矩形 75783"/>
          <p:cNvSpPr>
            <a:spLocks noChangeArrowheads="1"/>
          </p:cNvSpPr>
          <p:nvPr/>
        </p:nvSpPr>
        <p:spPr bwMode="auto">
          <a:xfrm>
            <a:off x="755650" y="2636838"/>
            <a:ext cx="3581400" cy="2895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Father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r>
              <a:rPr lang="en-US" sz="2400">
                <a:solidFill>
                  <a:srgbClr val="FF3300"/>
                </a:solidFill>
                <a:latin typeface="Tahoma" panose="020B0604030504040204" pitchFamily="34" charset="0"/>
                <a:ea typeface="华文中宋" panose="02010600040101010101" pitchFamily="2" charset="-122"/>
              </a:rPr>
              <a:t>void </a:t>
            </a:r>
            <a:r>
              <a:rPr lang="en-US" sz="2400">
                <a:latin typeface="Tahoma" panose="020B0604030504040204" pitchFamily="34" charset="0"/>
                <a:ea typeface="华文中宋" panose="02010600040101010101" pitchFamily="2" charset="-122"/>
              </a:rPr>
              <a:t>display(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75785" name="矩形 75784"/>
          <p:cNvSpPr>
            <a:spLocks noChangeArrowheads="1"/>
          </p:cNvSpPr>
          <p:nvPr/>
        </p:nvSpPr>
        <p:spPr bwMode="auto">
          <a:xfrm>
            <a:off x="4356100" y="2636838"/>
            <a:ext cx="3810000" cy="2895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Son extends Father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r>
              <a:rPr lang="en-US" sz="2400">
                <a:solidFill>
                  <a:srgbClr val="FF3300"/>
                </a:solidFill>
                <a:latin typeface="Tahoma" panose="020B0604030504040204" pitchFamily="34" charset="0"/>
                <a:ea typeface="华文中宋" panose="02010600040101010101" pitchFamily="2" charset="-122"/>
              </a:rPr>
              <a:t>int</a:t>
            </a:r>
            <a:r>
              <a:rPr lang="en-US" sz="2400">
                <a:latin typeface="Tahoma" panose="020B0604030504040204" pitchFamily="34" charset="0"/>
                <a:ea typeface="华文中宋" panose="02010600040101010101" pitchFamily="2" charset="-122"/>
              </a:rPr>
              <a:t> display()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75786" name="矩形 75785"/>
          <p:cNvSpPr>
            <a:spLocks noChangeArrowheads="1"/>
          </p:cNvSpPr>
          <p:nvPr/>
        </p:nvSpPr>
        <p:spPr bwMode="auto">
          <a:xfrm>
            <a:off x="4635500" y="5549900"/>
            <a:ext cx="3810000" cy="10668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000">
                <a:solidFill>
                  <a:srgbClr val="FF3300"/>
                </a:solidFill>
              </a:rPr>
              <a:t>The return type is</a:t>
            </a:r>
            <a:endParaRPr lang="en-US" sz="2000">
              <a:solidFill>
                <a:srgbClr val="FF3300"/>
              </a:solidFill>
            </a:endParaRPr>
          </a:p>
          <a:p>
            <a:r>
              <a:rPr lang="en-US" sz="2000">
                <a:solidFill>
                  <a:srgbClr val="FF3300"/>
                </a:solidFill>
              </a:rPr>
              <a:t> incompatible with father.getit()</a:t>
            </a:r>
            <a:endParaRPr lang="en-US" sz="2000">
              <a:solidFill>
                <a:srgbClr val="FF3300"/>
              </a:solidFill>
            </a:endParaRPr>
          </a:p>
        </p:txBody>
      </p:sp>
      <p:sp>
        <p:nvSpPr>
          <p:cNvPr id="75787" name="矩形 75786"/>
          <p:cNvSpPr>
            <a:spLocks noChangeArrowheads="1"/>
          </p:cNvSpPr>
          <p:nvPr/>
        </p:nvSpPr>
        <p:spPr bwMode="auto">
          <a:xfrm>
            <a:off x="611188" y="2781300"/>
            <a:ext cx="3581400" cy="2895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Father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private </a:t>
            </a:r>
            <a:r>
              <a:rPr lang="en-US" sz="2400">
                <a:solidFill>
                  <a:srgbClr val="FF3300"/>
                </a:solidFill>
                <a:latin typeface="Tahoma" panose="020B0604030504040204" pitchFamily="34" charset="0"/>
                <a:ea typeface="华文中宋" panose="02010600040101010101" pitchFamily="2" charset="-122"/>
              </a:rPr>
              <a:t>void </a:t>
            </a:r>
            <a:r>
              <a:rPr lang="en-US" sz="2400">
                <a:latin typeface="Tahoma" panose="020B0604030504040204" pitchFamily="34" charset="0"/>
                <a:ea typeface="华文中宋" panose="02010600040101010101" pitchFamily="2" charset="-122"/>
              </a:rPr>
              <a:t>display(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E8A073DE-5F41-41F8-A99A-78C86095DDF1}"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barn(outHorizontal)">
                                      <p:cBhvr>
                                        <p:cTn id="7" dur="500"/>
                                        <p:tgtEl>
                                          <p:spTgt spid="7578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barn(outHorizontal)">
                                      <p:cBhvr>
                                        <p:cTn id="12" dur="500"/>
                                        <p:tgtEl>
                                          <p:spTgt spid="7578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5782"/>
                                        </p:tgtEl>
                                        <p:attrNameLst>
                                          <p:attrName>style.visibility</p:attrName>
                                        </p:attrNameLst>
                                      </p:cBhvr>
                                      <p:to>
                                        <p:strVal val="visible"/>
                                      </p:to>
                                    </p:set>
                                    <p:animEffect transition="in" filter="barn(outHorizontal)">
                                      <p:cBhvr>
                                        <p:cTn id="17" dur="500"/>
                                        <p:tgtEl>
                                          <p:spTgt spid="7578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75783"/>
                                        </p:tgtEl>
                                        <p:attrNameLst>
                                          <p:attrName>style.visibility</p:attrName>
                                        </p:attrNameLst>
                                      </p:cBhvr>
                                      <p:to>
                                        <p:strVal val="visible"/>
                                      </p:to>
                                    </p:set>
                                    <p:animEffect transition="in" filter="barn(outHorizontal)">
                                      <p:cBhvr>
                                        <p:cTn id="22" dur="500"/>
                                        <p:tgtEl>
                                          <p:spTgt spid="7578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75784"/>
                                        </p:tgtEl>
                                        <p:attrNameLst>
                                          <p:attrName>style.visibility</p:attrName>
                                        </p:attrNameLst>
                                      </p:cBhvr>
                                      <p:to>
                                        <p:strVal val="visible"/>
                                      </p:to>
                                    </p:set>
                                    <p:animEffect transition="in" filter="barn(outHorizontal)">
                                      <p:cBhvr>
                                        <p:cTn id="27" dur="500"/>
                                        <p:tgtEl>
                                          <p:spTgt spid="7578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75785"/>
                                        </p:tgtEl>
                                        <p:attrNameLst>
                                          <p:attrName>style.visibility</p:attrName>
                                        </p:attrNameLst>
                                      </p:cBhvr>
                                      <p:to>
                                        <p:strVal val="visible"/>
                                      </p:to>
                                    </p:set>
                                    <p:animEffect transition="in" filter="barn(outHorizontal)">
                                      <p:cBhvr>
                                        <p:cTn id="32" dur="500"/>
                                        <p:tgtEl>
                                          <p:spTgt spid="7578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75786"/>
                                        </p:tgtEl>
                                        <p:attrNameLst>
                                          <p:attrName>style.visibility</p:attrName>
                                        </p:attrNameLst>
                                      </p:cBhvr>
                                      <p:to>
                                        <p:strVal val="visible"/>
                                      </p:to>
                                    </p:set>
                                    <p:animEffect transition="in" filter="barn(outHorizontal)">
                                      <p:cBhvr>
                                        <p:cTn id="37" dur="500"/>
                                        <p:tgtEl>
                                          <p:spTgt spid="7578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75787"/>
                                        </p:tgtEl>
                                        <p:attrNameLst>
                                          <p:attrName>style.visibility</p:attrName>
                                        </p:attrNameLst>
                                      </p:cBhvr>
                                      <p:to>
                                        <p:strVal val="visible"/>
                                      </p:to>
                                    </p:set>
                                    <p:animEffect transition="in" filter="barn(outHorizontal)">
                                      <p:cBhvr>
                                        <p:cTn id="42" dur="500"/>
                                        <p:tgtEl>
                                          <p:spTgt spid="75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nimBg="1"/>
      <p:bldP spid="75781" grpId="0" animBg="1"/>
      <p:bldP spid="75782" grpId="0" animBg="1"/>
      <p:bldP spid="75783" grpId="0" animBg="1"/>
      <p:bldP spid="75784" grpId="0" animBg="1"/>
      <p:bldP spid="75785" grpId="0" animBg="1"/>
      <p:bldP spid="75786" grpId="0" animBg="1"/>
      <p:bldP spid="7578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 name="灯片编号占位符 3"/>
          <p:cNvSpPr>
            <a:spLocks noGrp="1"/>
          </p:cNvSpPr>
          <p:nvPr>
            <p:ph type="sldNum" sz="quarter" idx="12"/>
          </p:nvPr>
        </p:nvSpPr>
        <p:spPr/>
        <p:txBody>
          <a:bodyPr/>
          <a:lstStyle/>
          <a:p>
            <a:fld id="{A750A6EC-51FD-4230-823E-529EBD0F7BC2}" type="slidenum">
              <a:rPr lang="zh-CN" altLang="en-US" dirty="0"/>
            </a:fld>
            <a:endParaRPr lang="zh-CN" altLang="en-US" dirty="0"/>
          </a:p>
        </p:txBody>
      </p:sp>
      <p:sp>
        <p:nvSpPr>
          <p:cNvPr id="79876" name="标题 2"/>
          <p:cNvSpPr>
            <a:spLocks noGrp="1" noChangeArrowheads="1"/>
          </p:cNvSpPr>
          <p:nvPr>
            <p:ph type="title"/>
            <p:custDataLst>
              <p:tags r:id="rId3"/>
            </p:custDataLst>
          </p:nvPr>
        </p:nvSpPr>
        <p:spPr/>
        <p:txBody>
          <a:bodyPr/>
          <a:lstStyle/>
          <a:p>
            <a:r>
              <a:rPr lang="zh-CN" altLang="en-US" smtClean="0"/>
              <a:t>抽象类</a:t>
            </a:r>
            <a:r>
              <a:rPr lang="en-US" smtClean="0">
                <a:ea typeface="黑体" panose="02010609060101010101" pitchFamily="49" charset="-122"/>
              </a:rPr>
              <a:t>(abstract class)</a:t>
            </a:r>
            <a:endParaRPr lang="en-US" smtClean="0">
              <a:ea typeface="黑体" panose="02010609060101010101" pitchFamily="49" charset="-122"/>
            </a:endParaRPr>
          </a:p>
        </p:txBody>
      </p:sp>
      <p:sp>
        <p:nvSpPr>
          <p:cNvPr id="79877" name="内容占位符 4"/>
          <p:cNvSpPr>
            <a:spLocks noGrp="1" noChangeArrowheads="1"/>
          </p:cNvSpPr>
          <p:nvPr>
            <p:ph idx="1"/>
            <p:custDataLst>
              <p:tags r:id="rId4"/>
            </p:custDataLst>
          </p:nvPr>
        </p:nvSpPr>
        <p:spPr>
          <a:xfrm>
            <a:off x="1420813" y="1763713"/>
            <a:ext cx="7094537" cy="4473575"/>
          </a:xfrm>
        </p:spPr>
        <p:txBody>
          <a:bodyPr>
            <a:normAutofit fontScale="77500" lnSpcReduction="20000"/>
          </a:bodyPr>
          <a:lstStyle/>
          <a:p>
            <a:pPr marL="342900" indent="-342900">
              <a:lnSpc>
                <a:spcPct val="130000"/>
              </a:lnSpc>
              <a:buClr>
                <a:schemeClr val="hlink"/>
              </a:buClr>
              <a:buFont typeface="Wingdings" panose="05000000000000000000" pitchFamily="2" charset="2"/>
              <a:buChar char="l"/>
            </a:pPr>
            <a:r>
              <a:rPr lang="zh-CN" altLang="en-US" smtClean="0"/>
              <a:t>一个未完成的类</a:t>
            </a:r>
            <a:endParaRPr lang="zh-CN" altLang="en-US" smtClean="0"/>
          </a:p>
          <a:p>
            <a:pPr marL="342900" indent="-342900">
              <a:lnSpc>
                <a:spcPct val="130000"/>
              </a:lnSpc>
              <a:buClr>
                <a:schemeClr val="hlink"/>
              </a:buClr>
              <a:buFont typeface="Wingdings" panose="05000000000000000000" pitchFamily="2" charset="2"/>
              <a:buChar char="l"/>
            </a:pPr>
            <a:r>
              <a:rPr lang="zh-CN" altLang="en-US" smtClean="0"/>
              <a:t>仅仅抽象类可以包含抽象方法</a:t>
            </a:r>
            <a:r>
              <a:rPr lang="en-US" smtClean="0">
                <a:ea typeface="黑体" panose="02010609060101010101" pitchFamily="49" charset="-122"/>
              </a:rPr>
              <a:t>(abstract methods)</a:t>
            </a:r>
            <a:endParaRPr lang="en-US" smtClean="0">
              <a:ea typeface="黑体" panose="02010609060101010101" pitchFamily="49" charset="-122"/>
            </a:endParaRPr>
          </a:p>
          <a:p>
            <a:pPr marL="342900" indent="-342900">
              <a:lnSpc>
                <a:spcPct val="130000"/>
              </a:lnSpc>
              <a:buClr>
                <a:schemeClr val="hlink"/>
              </a:buClr>
              <a:buFont typeface="Wingdings" panose="05000000000000000000" pitchFamily="2" charset="2"/>
              <a:buChar char="l"/>
            </a:pPr>
            <a:r>
              <a:rPr lang="zh-CN" altLang="en-US" smtClean="0"/>
              <a:t>抽象方法</a:t>
            </a:r>
            <a:r>
              <a:rPr lang="en-US" smtClean="0">
                <a:ea typeface="黑体" panose="02010609060101010101" pitchFamily="49" charset="-122"/>
              </a:rPr>
              <a:t>: </a:t>
            </a:r>
            <a:r>
              <a:rPr lang="zh-CN" altLang="en-US" smtClean="0"/>
              <a:t>仅仅申明了方法，但未实现</a:t>
            </a:r>
            <a:endParaRPr lang="zh-CN" altLang="en-US" smtClean="0"/>
          </a:p>
          <a:p>
            <a:pPr marL="742950" lvl="1" indent="-285750">
              <a:lnSpc>
                <a:spcPct val="130000"/>
              </a:lnSpc>
              <a:buFont typeface="Wingdings" panose="05000000000000000000" pitchFamily="2" charset="2"/>
              <a:buChar char="l"/>
            </a:pPr>
            <a:r>
              <a:rPr lang="zh-CN" altLang="en-US" smtClean="0"/>
              <a:t>有访问修饰词</a:t>
            </a:r>
            <a:endParaRPr lang="zh-CN" altLang="en-US" smtClean="0"/>
          </a:p>
          <a:p>
            <a:pPr marL="742950" lvl="1" indent="-285750">
              <a:lnSpc>
                <a:spcPct val="130000"/>
              </a:lnSpc>
              <a:buFont typeface="Wingdings" panose="05000000000000000000" pitchFamily="2" charset="2"/>
              <a:buChar char="l"/>
            </a:pPr>
            <a:r>
              <a:rPr lang="zh-CN" altLang="en-US" smtClean="0"/>
              <a:t>返回值类型</a:t>
            </a:r>
            <a:endParaRPr lang="zh-CN" altLang="en-US" smtClean="0"/>
          </a:p>
          <a:p>
            <a:pPr marL="742950" lvl="1" indent="-285750">
              <a:lnSpc>
                <a:spcPct val="130000"/>
              </a:lnSpc>
              <a:buFont typeface="Wingdings" panose="05000000000000000000" pitchFamily="2" charset="2"/>
              <a:buChar char="l"/>
            </a:pPr>
            <a:r>
              <a:rPr lang="zh-CN" altLang="en-US" smtClean="0"/>
              <a:t>方法名</a:t>
            </a:r>
            <a:endParaRPr lang="zh-CN" altLang="en-US" smtClean="0"/>
          </a:p>
          <a:p>
            <a:pPr marL="742950" lvl="1" indent="-285750">
              <a:lnSpc>
                <a:spcPct val="130000"/>
              </a:lnSpc>
              <a:buFont typeface="Wingdings" panose="05000000000000000000" pitchFamily="2" charset="2"/>
              <a:buChar char="l"/>
            </a:pPr>
            <a:r>
              <a:rPr lang="zh-CN" altLang="en-US" smtClean="0"/>
              <a:t>参数列表</a:t>
            </a:r>
            <a:endParaRPr lang="zh-CN" altLang="en-US" smtClean="0"/>
          </a:p>
          <a:p>
            <a:pPr marL="742950" lvl="1" indent="-285750">
              <a:lnSpc>
                <a:spcPct val="130000"/>
              </a:lnSpc>
              <a:buFont typeface="Wingdings" panose="05000000000000000000" pitchFamily="2" charset="2"/>
              <a:buChar char="l"/>
            </a:pPr>
            <a:r>
              <a:rPr lang="zh-CN" altLang="en-US" smtClean="0"/>
              <a:t>无方法体</a:t>
            </a:r>
            <a:endParaRPr lang="zh-CN" altLang="en-US" smtClean="0"/>
          </a:p>
        </p:txBody>
      </p:sp>
    </p:spTree>
    <p:custDataLst>
      <p:tags r:id="rId5"/>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77825"/>
          <p:cNvSpPr>
            <a:spLocks noGrp="1" noChangeArrowheads="1"/>
          </p:cNvSpPr>
          <p:nvPr>
            <p:ph type="title"/>
          </p:nvPr>
        </p:nvSpPr>
        <p:spPr/>
        <p:txBody>
          <a:bodyPr/>
          <a:lstStyle/>
          <a:p>
            <a:r>
              <a:rPr lang="zh-CN" altLang="en-US" smtClean="0"/>
              <a:t>抽象类</a:t>
            </a:r>
            <a:r>
              <a:rPr lang="en-US" smtClean="0">
                <a:ea typeface="黑体" panose="02010609060101010101" pitchFamily="49" charset="-122"/>
              </a:rPr>
              <a:t>(abstract class)</a:t>
            </a:r>
            <a:endParaRPr lang="en-US" smtClean="0">
              <a:ea typeface="黑体" panose="02010609060101010101" pitchFamily="49" charset="-122"/>
            </a:endParaRPr>
          </a:p>
        </p:txBody>
      </p:sp>
      <p:sp>
        <p:nvSpPr>
          <p:cNvPr id="77827" name="矩形 77826"/>
          <p:cNvSpPr>
            <a:spLocks noChangeArrowheads="1"/>
          </p:cNvSpPr>
          <p:nvPr/>
        </p:nvSpPr>
        <p:spPr bwMode="auto">
          <a:xfrm>
            <a:off x="457200" y="0"/>
            <a:ext cx="6096000" cy="35814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abstract class Point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x = 1, y = 1;</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move(int dx, int dy)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x += dx;</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y += dy;</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alert();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abstract void alert();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77828" name="矩形 77827"/>
          <p:cNvSpPr>
            <a:spLocks noChangeArrowheads="1"/>
          </p:cNvSpPr>
          <p:nvPr/>
        </p:nvSpPr>
        <p:spPr bwMode="auto">
          <a:xfrm>
            <a:off x="457200" y="3810000"/>
            <a:ext cx="6096000" cy="12954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abstract class ColoredPoint extends Point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color;</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77829" name="矩形 77828"/>
          <p:cNvSpPr>
            <a:spLocks noChangeArrowheads="1"/>
          </p:cNvSpPr>
          <p:nvPr/>
        </p:nvSpPr>
        <p:spPr bwMode="auto">
          <a:xfrm>
            <a:off x="457200" y="5334000"/>
            <a:ext cx="6096000" cy="12954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SimplePoint extends Point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alert()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77830" name="矩形 77829"/>
          <p:cNvSpPr>
            <a:spLocks noChangeArrowheads="1"/>
          </p:cNvSpPr>
          <p:nvPr/>
        </p:nvSpPr>
        <p:spPr bwMode="auto">
          <a:xfrm>
            <a:off x="5486400" y="1981200"/>
            <a:ext cx="3657600" cy="1447800"/>
          </a:xfrm>
          <a:prstGeom prst="rect">
            <a:avLst/>
          </a:prstGeom>
          <a:solidFill>
            <a:srgbClr val="FF99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latin typeface="Tahoma" panose="020B0604030504040204" pitchFamily="34" charset="0"/>
                <a:ea typeface="华文中宋" panose="02010600040101010101" pitchFamily="2" charset="-122"/>
              </a:rPr>
              <a:t>抽象方法</a:t>
            </a:r>
            <a:r>
              <a:rPr lang="en-US" sz="2400">
                <a:latin typeface="Tahoma" panose="020B0604030504040204" pitchFamily="34" charset="0"/>
                <a:ea typeface="华文中宋" panose="02010600040101010101" pitchFamily="2" charset="-122"/>
              </a:rPr>
              <a:t>: </a:t>
            </a:r>
            <a:r>
              <a:rPr lang="zh-CN" altLang="en-US" sz="2400">
                <a:latin typeface="Tahoma" panose="020B0604030504040204" pitchFamily="34" charset="0"/>
                <a:ea typeface="华文中宋" panose="02010600040101010101" pitchFamily="2" charset="-122"/>
              </a:rPr>
              <a:t>有访问修饰词、</a:t>
            </a:r>
            <a:endParaRPr lang="zh-CN" altLang="en-US" sz="2400">
              <a:latin typeface="Tahoma" panose="020B0604030504040204" pitchFamily="34" charset="0"/>
              <a:ea typeface="华文中宋" panose="02010600040101010101" pitchFamily="2" charset="-122"/>
            </a:endParaRPr>
          </a:p>
          <a:p>
            <a:r>
              <a:rPr lang="zh-CN" altLang="en-US" sz="2400">
                <a:latin typeface="Tahoma" panose="020B0604030504040204" pitchFamily="34" charset="0"/>
                <a:ea typeface="华文中宋" panose="02010600040101010101" pitchFamily="2" charset="-122"/>
              </a:rPr>
              <a:t>返回值类型、方法名和</a:t>
            </a:r>
            <a:endParaRPr lang="zh-CN" altLang="en-US" sz="2400">
              <a:latin typeface="Tahoma" panose="020B0604030504040204" pitchFamily="34" charset="0"/>
              <a:ea typeface="华文中宋" panose="02010600040101010101" pitchFamily="2" charset="-122"/>
            </a:endParaRPr>
          </a:p>
          <a:p>
            <a:r>
              <a:rPr lang="zh-CN" altLang="en-US" sz="2400">
                <a:latin typeface="Tahoma" panose="020B0604030504040204" pitchFamily="34" charset="0"/>
                <a:ea typeface="华文中宋" panose="02010600040101010101" pitchFamily="2" charset="-122"/>
              </a:rPr>
              <a:t>参数列表，无方法体</a:t>
            </a:r>
            <a:endParaRPr lang="zh-CN" alt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17C10718-C1B4-47FB-990E-EC05A80C6A3C}"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barn(outHorizontal)">
                                      <p:cBhvr>
                                        <p:cTn id="7" dur="500"/>
                                        <p:tgtEl>
                                          <p:spTgt spid="778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7828"/>
                                        </p:tgtEl>
                                        <p:attrNameLst>
                                          <p:attrName>style.visibility</p:attrName>
                                        </p:attrNameLst>
                                      </p:cBhvr>
                                      <p:to>
                                        <p:strVal val="visible"/>
                                      </p:to>
                                    </p:set>
                                    <p:animEffect transition="in" filter="barn(outHorizontal)">
                                      <p:cBhvr>
                                        <p:cTn id="12" dur="500"/>
                                        <p:tgtEl>
                                          <p:spTgt spid="7782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7829"/>
                                        </p:tgtEl>
                                        <p:attrNameLst>
                                          <p:attrName>style.visibility</p:attrName>
                                        </p:attrNameLst>
                                      </p:cBhvr>
                                      <p:to>
                                        <p:strVal val="visible"/>
                                      </p:to>
                                    </p:set>
                                    <p:animEffect transition="in" filter="barn(outHorizontal)">
                                      <p:cBhvr>
                                        <p:cTn id="17" dur="500"/>
                                        <p:tgtEl>
                                          <p:spTgt spid="7782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7830"/>
                                        </p:tgtEl>
                                        <p:attrNameLst>
                                          <p:attrName>style.visibility</p:attrName>
                                        </p:attrNameLst>
                                      </p:cBhvr>
                                      <p:to>
                                        <p:strVal val="visible"/>
                                      </p:to>
                                    </p:set>
                                    <p:animEffect transition="in" filter="checkerboard(across)">
                                      <p:cBhvr>
                                        <p:cTn id="22" dur="500"/>
                                        <p:tgtEl>
                                          <p:spTgt spid="7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nimBg="1"/>
      <p:bldP spid="77828" grpId="0" animBg="1"/>
      <p:bldP spid="77829" grpId="0" animBg="1"/>
      <p:bldP spid="7783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78849"/>
          <p:cNvSpPr>
            <a:spLocks noGrp="1" noChangeArrowheads="1"/>
          </p:cNvSpPr>
          <p:nvPr>
            <p:ph type="title"/>
          </p:nvPr>
        </p:nvSpPr>
        <p:spPr/>
        <p:txBody>
          <a:bodyPr/>
          <a:lstStyle/>
          <a:p>
            <a:r>
              <a:rPr lang="zh-CN" altLang="en-US" smtClean="0"/>
              <a:t>抽象类</a:t>
            </a:r>
            <a:r>
              <a:rPr lang="en-US" smtClean="0">
                <a:ea typeface="黑体" panose="02010609060101010101" pitchFamily="49" charset="-122"/>
              </a:rPr>
              <a:t>(abstract class)</a:t>
            </a:r>
            <a:endParaRPr lang="en-US" smtClean="0">
              <a:ea typeface="黑体" panose="02010609060101010101" pitchFamily="49" charset="-122"/>
            </a:endParaRPr>
          </a:p>
        </p:txBody>
      </p:sp>
      <p:sp>
        <p:nvSpPr>
          <p:cNvPr id="81922" name="文本占位符 78850"/>
          <p:cNvSpPr>
            <a:spLocks noGrp="1" noChangeArrowheads="1"/>
          </p:cNvSpPr>
          <p:nvPr>
            <p:ph type="body" idx="1"/>
          </p:nvPr>
        </p:nvSpPr>
        <p:spPr>
          <a:xfrm>
            <a:off x="457200" y="1219200"/>
            <a:ext cx="8458200" cy="2133600"/>
          </a:xfrm>
        </p:spPr>
        <p:txBody>
          <a:bodyPr/>
          <a:lstStyle/>
          <a:p>
            <a:pPr marL="609600" indent="-609600">
              <a:buSzPct val="90000"/>
            </a:pPr>
            <a:r>
              <a:rPr lang="zh-CN" altLang="en-US" smtClean="0"/>
              <a:t>抽象类不能被实例化，例</a:t>
            </a:r>
            <a:r>
              <a:rPr lang="en-US" smtClean="0">
                <a:ea typeface="黑体" panose="02010609060101010101" pitchFamily="49" charset="-122"/>
              </a:rPr>
              <a:t>Point p = new Point(); </a:t>
            </a:r>
            <a:endParaRPr lang="en-US" smtClean="0">
              <a:ea typeface="黑体" panose="02010609060101010101" pitchFamily="49" charset="-122"/>
            </a:endParaRPr>
          </a:p>
          <a:p>
            <a:pPr marL="609600" indent="-609600">
              <a:buSzPct val="90000"/>
            </a:pPr>
            <a:r>
              <a:rPr lang="zh-CN" altLang="en-US" smtClean="0"/>
              <a:t>子类继承抽象类时，必须重写抽象方法，否则仍为抽象类</a:t>
            </a:r>
            <a:endParaRPr lang="zh-CN" altLang="en-US" smtClean="0"/>
          </a:p>
        </p:txBody>
      </p:sp>
      <p:sp>
        <p:nvSpPr>
          <p:cNvPr id="78852" name="矩形 78851"/>
          <p:cNvSpPr>
            <a:spLocks noChangeArrowheads="1"/>
          </p:cNvSpPr>
          <p:nvPr/>
        </p:nvSpPr>
        <p:spPr bwMode="auto">
          <a:xfrm>
            <a:off x="152400" y="3124200"/>
            <a:ext cx="6096000" cy="35814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abstract class Point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x = 1, y = 1;</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move(int dx, int dy)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x += dx;</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y += dy;</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alert();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abstract void alert();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78853" name="矩形 78852"/>
          <p:cNvSpPr>
            <a:spLocks noChangeArrowheads="1"/>
          </p:cNvSpPr>
          <p:nvPr/>
        </p:nvSpPr>
        <p:spPr bwMode="auto">
          <a:xfrm>
            <a:off x="228600" y="0"/>
            <a:ext cx="6096000" cy="12954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abstract class ColoredPoint extends Point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color;</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78854" name="矩形 78853"/>
          <p:cNvSpPr>
            <a:spLocks noChangeArrowheads="1"/>
          </p:cNvSpPr>
          <p:nvPr/>
        </p:nvSpPr>
        <p:spPr bwMode="auto">
          <a:xfrm>
            <a:off x="4419600" y="2743200"/>
            <a:ext cx="4724400" cy="12954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SimplePoint extends Point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alert()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78855" name="矩形 78854"/>
          <p:cNvSpPr>
            <a:spLocks noChangeArrowheads="1"/>
          </p:cNvSpPr>
          <p:nvPr/>
        </p:nvSpPr>
        <p:spPr bwMode="auto">
          <a:xfrm>
            <a:off x="4953000" y="4495800"/>
            <a:ext cx="4191000"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a:latin typeface="Tahoma" panose="020B0604030504040204" pitchFamily="34" charset="0"/>
                <a:ea typeface="华文中宋" panose="02010600040101010101" pitchFamily="2" charset="-122"/>
              </a:rPr>
              <a:t>Point p = new SimplePoint();</a:t>
            </a:r>
            <a:endParaRPr 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F76EC5E0-3FEB-418D-A35A-FFDF925C6C00}"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arn(outHorizontal)">
                                      <p:cBhvr>
                                        <p:cTn id="7" dur="500"/>
                                        <p:tgtEl>
                                          <p:spTgt spid="7885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barn(outHorizontal)">
                                      <p:cBhvr>
                                        <p:cTn id="12" dur="500"/>
                                        <p:tgtEl>
                                          <p:spTgt spid="7885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8854"/>
                                        </p:tgtEl>
                                        <p:attrNameLst>
                                          <p:attrName>style.visibility</p:attrName>
                                        </p:attrNameLst>
                                      </p:cBhvr>
                                      <p:to>
                                        <p:strVal val="visible"/>
                                      </p:to>
                                    </p:set>
                                    <p:animEffect transition="in" filter="barn(outHorizontal)">
                                      <p:cBhvr>
                                        <p:cTn id="17" dur="500"/>
                                        <p:tgtEl>
                                          <p:spTgt spid="7885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8855"/>
                                        </p:tgtEl>
                                        <p:attrNameLst>
                                          <p:attrName>style.visibility</p:attrName>
                                        </p:attrNameLst>
                                      </p:cBhvr>
                                      <p:to>
                                        <p:strVal val="visible"/>
                                      </p:to>
                                    </p:set>
                                    <p:animEffect transition="in" filter="checkerboard(across)">
                                      <p:cBhvr>
                                        <p:cTn id="22" dur="500"/>
                                        <p:tgtEl>
                                          <p:spTgt spid="78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P spid="78853" grpId="0" animBg="1"/>
      <p:bldP spid="78854" grpId="0" animBg="1"/>
      <p:bldP spid="7885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 name="灯片编号占位符 3"/>
          <p:cNvSpPr>
            <a:spLocks noGrp="1"/>
          </p:cNvSpPr>
          <p:nvPr>
            <p:ph type="sldNum" sz="quarter" idx="12"/>
          </p:nvPr>
        </p:nvSpPr>
        <p:spPr/>
        <p:txBody>
          <a:bodyPr/>
          <a:lstStyle/>
          <a:p>
            <a:fld id="{5857A76D-5182-4256-AC58-BCF2704BBE7F}" type="slidenum">
              <a:rPr lang="zh-CN" altLang="en-US" dirty="0"/>
            </a:fld>
            <a:endParaRPr lang="zh-CN" altLang="en-US" dirty="0"/>
          </a:p>
        </p:txBody>
      </p:sp>
      <p:sp>
        <p:nvSpPr>
          <p:cNvPr id="82948" name="标题 2"/>
          <p:cNvSpPr>
            <a:spLocks noGrp="1" noChangeArrowheads="1"/>
          </p:cNvSpPr>
          <p:nvPr>
            <p:ph type="title"/>
            <p:custDataLst>
              <p:tags r:id="rId3"/>
            </p:custDataLst>
          </p:nvPr>
        </p:nvSpPr>
        <p:spPr/>
        <p:txBody>
          <a:bodyPr/>
          <a:lstStyle/>
          <a:p>
            <a:r>
              <a:rPr lang="zh-CN" altLang="en-US" smtClean="0"/>
              <a:t>第三讲</a:t>
            </a:r>
            <a:r>
              <a:rPr lang="en-US" smtClean="0">
                <a:ea typeface="黑体" panose="02010609060101010101" pitchFamily="49" charset="-122"/>
              </a:rPr>
              <a:t> </a:t>
            </a:r>
            <a:r>
              <a:rPr lang="zh-CN" altLang="en-US" smtClean="0"/>
              <a:t>面向对象（上）</a:t>
            </a:r>
            <a:endParaRPr lang="zh-CN" altLang="en-US" smtClean="0"/>
          </a:p>
        </p:txBody>
      </p:sp>
      <p:sp>
        <p:nvSpPr>
          <p:cNvPr id="82949" name="内容占位符 4"/>
          <p:cNvSpPr>
            <a:spLocks noGrp="1" noChangeArrowheads="1"/>
          </p:cNvSpPr>
          <p:nvPr>
            <p:ph idx="1"/>
            <p:custDataLst>
              <p:tags r:id="rId4"/>
            </p:custDataLst>
          </p:nvPr>
        </p:nvSpPr>
        <p:spPr>
          <a:xfrm>
            <a:off x="1420813" y="1763713"/>
            <a:ext cx="7094537" cy="4473575"/>
          </a:xfrm>
        </p:spPr>
        <p:txBody>
          <a:bodyPr/>
          <a:lstStyle/>
          <a:p>
            <a:pPr marL="609600" indent="-609600">
              <a:lnSpc>
                <a:spcPct val="150000"/>
              </a:lnSpc>
              <a:buSzPct val="90000"/>
              <a:buFont typeface="Wingdings" panose="05000000000000000000" pitchFamily="2" charset="2"/>
              <a:buAutoNum type="arabicPeriod"/>
            </a:pPr>
            <a:r>
              <a:rPr lang="zh-CN" altLang="en-US" smtClean="0"/>
              <a:t>基本概念</a:t>
            </a:r>
            <a:endParaRPr lang="zh-CN" altLang="en-US" smtClean="0"/>
          </a:p>
          <a:p>
            <a:pPr marL="609600" indent="-609600">
              <a:lnSpc>
                <a:spcPct val="150000"/>
              </a:lnSpc>
              <a:buSzPct val="90000"/>
              <a:buFont typeface="Wingdings" panose="05000000000000000000" pitchFamily="2" charset="2"/>
              <a:buAutoNum type="arabicPeriod"/>
            </a:pPr>
            <a:r>
              <a:rPr lang="zh-CN" altLang="en-US" smtClean="0"/>
              <a:t>类的定义</a:t>
            </a:r>
            <a:endParaRPr lang="zh-CN" altLang="en-US" smtClean="0"/>
          </a:p>
          <a:p>
            <a:pPr marL="609600" indent="-609600">
              <a:lnSpc>
                <a:spcPct val="150000"/>
              </a:lnSpc>
              <a:buSzPct val="90000"/>
              <a:buFont typeface="Wingdings" panose="05000000000000000000" pitchFamily="2" charset="2"/>
              <a:buAutoNum type="arabicPeriod"/>
            </a:pPr>
            <a:r>
              <a:rPr lang="zh-CN" altLang="en-US" smtClean="0"/>
              <a:t>对象</a:t>
            </a:r>
            <a:endParaRPr lang="zh-CN" altLang="en-US" smtClean="0"/>
          </a:p>
          <a:p>
            <a:pPr marL="609600" indent="-609600">
              <a:lnSpc>
                <a:spcPct val="150000"/>
              </a:lnSpc>
              <a:buSzPct val="90000"/>
              <a:buFont typeface="Wingdings" panose="05000000000000000000" pitchFamily="2" charset="2"/>
              <a:buAutoNum type="arabicPeriod"/>
            </a:pPr>
            <a:r>
              <a:rPr lang="zh-CN" altLang="en-US" smtClean="0"/>
              <a:t>类的继承和多态</a:t>
            </a:r>
            <a:endParaRPr lang="zh-CN" altLang="en-US" smtClean="0"/>
          </a:p>
          <a:p>
            <a:pPr marL="609600" indent="-609600">
              <a:lnSpc>
                <a:spcPct val="150000"/>
              </a:lnSpc>
              <a:buSzPct val="90000"/>
              <a:buFont typeface="Wingdings" panose="05000000000000000000" pitchFamily="2" charset="2"/>
              <a:buAutoNum type="arabicPeriod"/>
            </a:pPr>
            <a:r>
              <a:rPr lang="zh-CN" altLang="en-US" smtClean="0"/>
              <a:t>接口和包</a:t>
            </a:r>
            <a:endParaRPr lang="zh-CN" altLang="en-US" smtClean="0"/>
          </a:p>
        </p:txBody>
      </p:sp>
    </p:spTree>
    <p:custDataLst>
      <p:tags r:id="rId5"/>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 name="灯片编号占位符 3"/>
          <p:cNvSpPr>
            <a:spLocks noGrp="1"/>
          </p:cNvSpPr>
          <p:nvPr>
            <p:ph type="sldNum" sz="quarter" idx="12"/>
          </p:nvPr>
        </p:nvSpPr>
        <p:spPr/>
        <p:txBody>
          <a:bodyPr/>
          <a:lstStyle/>
          <a:p>
            <a:fld id="{D2D5032E-CBD3-4077-93E9-64B929B6B5DC}" type="slidenum">
              <a:rPr lang="zh-CN" altLang="en-US" dirty="0"/>
            </a:fld>
            <a:endParaRPr lang="zh-CN" altLang="en-US" dirty="0"/>
          </a:p>
        </p:txBody>
      </p:sp>
      <p:sp>
        <p:nvSpPr>
          <p:cNvPr id="83972" name="标题 2"/>
          <p:cNvSpPr>
            <a:spLocks noGrp="1" noChangeArrowheads="1"/>
          </p:cNvSpPr>
          <p:nvPr>
            <p:ph type="title"/>
            <p:custDataLst>
              <p:tags r:id="rId3"/>
            </p:custDataLst>
          </p:nvPr>
        </p:nvSpPr>
        <p:spPr/>
        <p:txBody>
          <a:bodyPr/>
          <a:lstStyle/>
          <a:p>
            <a:r>
              <a:rPr lang="zh-CN" altLang="en-US" smtClean="0"/>
              <a:t>对象</a:t>
            </a:r>
            <a:endParaRPr lang="zh-CN" altLang="en-US" smtClean="0"/>
          </a:p>
        </p:txBody>
      </p:sp>
      <p:sp>
        <p:nvSpPr>
          <p:cNvPr id="5" name="内容占位符 4"/>
          <p:cNvSpPr>
            <a:spLocks noGrp="1"/>
          </p:cNvSpPr>
          <p:nvPr>
            <p:ph idx="1"/>
            <p:custDataLst>
              <p:tags r:id="rId4"/>
            </p:custDataLst>
          </p:nvPr>
        </p:nvSpPr>
        <p:spPr>
          <a:xfrm>
            <a:off x="1420813" y="1040448"/>
            <a:ext cx="7094537" cy="4473575"/>
          </a:xfrm>
        </p:spPr>
        <p:txBody>
          <a:bodyPr>
            <a:noAutofit/>
          </a:bodyPr>
          <a:lstStyle/>
          <a:p>
            <a:pPr marL="342900" indent="-342900">
              <a:lnSpc>
                <a:spcPct val="100000"/>
              </a:lnSpc>
              <a:buClr>
                <a:schemeClr val="hlink"/>
              </a:buClr>
              <a:buFont typeface="Wingdings" panose="05000000000000000000" pitchFamily="2" charset="2"/>
              <a:buChar char="l"/>
            </a:pPr>
            <a:r>
              <a:rPr lang="zh-CN" altLang="en-US" sz="2400" smtClean="0"/>
              <a:t>引用对象的变量</a:t>
            </a:r>
            <a:endParaRPr lang="zh-CN" altLang="en-US" sz="2400" smtClean="0"/>
          </a:p>
          <a:p>
            <a:pPr marL="742950" lvl="1" indent="-285750">
              <a:lnSpc>
                <a:spcPct val="100000"/>
              </a:lnSpc>
              <a:buFont typeface="Wingdings" panose="05000000000000000000" pitchFamily="2" charset="2"/>
              <a:buChar char="l"/>
            </a:pPr>
            <a:r>
              <a:rPr lang="zh-CN" altLang="en-US" sz="2000" smtClean="0"/>
              <a:t>格式</a:t>
            </a:r>
            <a:r>
              <a:rPr lang="en-US" sz="2000" smtClean="0">
                <a:ea typeface="黑体" panose="02010609060101010101" pitchFamily="49" charset="-122"/>
              </a:rPr>
              <a:t>: </a:t>
            </a:r>
            <a:r>
              <a:rPr lang="zh-CN" altLang="en-US" sz="2000" smtClean="0"/>
              <a:t>对象名</a:t>
            </a:r>
            <a:r>
              <a:rPr lang="en-US" sz="2000" smtClean="0">
                <a:ea typeface="黑体" panose="02010609060101010101" pitchFamily="49" charset="-122"/>
              </a:rPr>
              <a:t>.</a:t>
            </a:r>
            <a:r>
              <a:rPr lang="zh-CN" altLang="en-US" sz="2000" smtClean="0"/>
              <a:t>变量名</a:t>
            </a:r>
            <a:endParaRPr lang="zh-CN" altLang="en-US" sz="2000" smtClean="0"/>
          </a:p>
          <a:p>
            <a:pPr marL="342900" indent="-342900">
              <a:lnSpc>
                <a:spcPct val="100000"/>
              </a:lnSpc>
              <a:buClr>
                <a:schemeClr val="hlink"/>
              </a:buClr>
              <a:buFont typeface="Wingdings" panose="05000000000000000000" pitchFamily="2" charset="2"/>
              <a:buChar char="l"/>
            </a:pPr>
            <a:r>
              <a:rPr lang="zh-CN" altLang="en-US" sz="2400" smtClean="0"/>
              <a:t>引用对象的方法</a:t>
            </a:r>
            <a:endParaRPr lang="zh-CN" altLang="en-US" sz="2400" smtClean="0"/>
          </a:p>
          <a:p>
            <a:pPr marL="742950" lvl="1" indent="-285750">
              <a:lnSpc>
                <a:spcPct val="100000"/>
              </a:lnSpc>
              <a:buFont typeface="Wingdings" panose="05000000000000000000" pitchFamily="2" charset="2"/>
              <a:buChar char="l"/>
            </a:pPr>
            <a:r>
              <a:rPr lang="zh-CN" altLang="en-US" sz="2000" smtClean="0"/>
              <a:t>格式</a:t>
            </a:r>
            <a:r>
              <a:rPr lang="en-US" sz="2000" smtClean="0">
                <a:ea typeface="黑体" panose="02010609060101010101" pitchFamily="49" charset="-122"/>
              </a:rPr>
              <a:t>: </a:t>
            </a:r>
            <a:r>
              <a:rPr lang="zh-CN" altLang="en-US" sz="2000" smtClean="0"/>
              <a:t>对象名</a:t>
            </a:r>
            <a:r>
              <a:rPr lang="en-US" sz="2000" smtClean="0">
                <a:ea typeface="黑体" panose="02010609060101010101" pitchFamily="49" charset="-122"/>
              </a:rPr>
              <a:t>.</a:t>
            </a:r>
            <a:r>
              <a:rPr lang="zh-CN" altLang="en-US" sz="2000" smtClean="0"/>
              <a:t>方法名</a:t>
            </a:r>
            <a:endParaRPr lang="zh-CN" altLang="en-US" sz="2000" smtClean="0"/>
          </a:p>
          <a:p>
            <a:pPr marL="342900" indent="-342900">
              <a:lnSpc>
                <a:spcPct val="100000"/>
              </a:lnSpc>
              <a:buClr>
                <a:schemeClr val="hlink"/>
              </a:buClr>
              <a:buFont typeface="Wingdings" panose="05000000000000000000" pitchFamily="2" charset="2"/>
              <a:buChar char="l"/>
            </a:pPr>
            <a:r>
              <a:rPr lang="zh-CN" altLang="en-US" sz="2400" smtClean="0"/>
              <a:t>例</a:t>
            </a:r>
            <a:r>
              <a:rPr lang="en-US" sz="2400" smtClean="0">
                <a:ea typeface="黑体" panose="02010609060101010101" pitchFamily="49" charset="-122"/>
              </a:rPr>
              <a:t>1</a:t>
            </a:r>
            <a:endParaRPr lang="en-US" sz="2400" smtClean="0">
              <a:ea typeface="黑体" panose="02010609060101010101" pitchFamily="49" charset="-122"/>
            </a:endParaRPr>
          </a:p>
          <a:p>
            <a:pPr marL="742950" lvl="1" indent="-285750">
              <a:lnSpc>
                <a:spcPct val="100000"/>
              </a:lnSpc>
              <a:buFont typeface="Wingdings" panose="05000000000000000000" pitchFamily="2" charset="2"/>
              <a:buChar char="l"/>
            </a:pPr>
            <a:r>
              <a:rPr lang="en-US" sz="2000" smtClean="0">
                <a:ea typeface="黑体" panose="02010609060101010101" pitchFamily="49" charset="-122"/>
              </a:rPr>
              <a:t>Vector v = new Vector();</a:t>
            </a:r>
            <a:endParaRPr lang="en-US" sz="2000" smtClean="0">
              <a:ea typeface="黑体" panose="02010609060101010101" pitchFamily="49" charset="-122"/>
            </a:endParaRPr>
          </a:p>
          <a:p>
            <a:pPr marL="742950" lvl="1" indent="-285750">
              <a:lnSpc>
                <a:spcPct val="100000"/>
              </a:lnSpc>
              <a:buFont typeface="Wingdings" panose="05000000000000000000" pitchFamily="2" charset="2"/>
              <a:buChar char="l"/>
            </a:pPr>
            <a:r>
              <a:rPr lang="en-US" sz="2000" smtClean="0">
                <a:ea typeface="黑体" panose="02010609060101010101" pitchFamily="49" charset="-122"/>
              </a:rPr>
              <a:t>v.addElement(“hello world”);</a:t>
            </a:r>
            <a:endParaRPr lang="en-US" sz="2000" smtClean="0">
              <a:ea typeface="黑体" panose="02010609060101010101" pitchFamily="49" charset="-122"/>
            </a:endParaRPr>
          </a:p>
          <a:p>
            <a:pPr marL="342900" indent="-342900">
              <a:lnSpc>
                <a:spcPct val="100000"/>
              </a:lnSpc>
              <a:buClr>
                <a:schemeClr val="hlink"/>
              </a:buClr>
              <a:buFont typeface="Wingdings" panose="05000000000000000000" pitchFamily="2" charset="2"/>
              <a:buChar char="l"/>
            </a:pPr>
            <a:r>
              <a:rPr lang="zh-CN" altLang="en-US" sz="2400" smtClean="0"/>
              <a:t>例</a:t>
            </a:r>
            <a:r>
              <a:rPr lang="en-US" sz="2400" smtClean="0">
                <a:ea typeface="黑体" panose="02010609060101010101" pitchFamily="49" charset="-122"/>
              </a:rPr>
              <a:t>2</a:t>
            </a:r>
            <a:endParaRPr lang="en-US" sz="2400" smtClean="0">
              <a:ea typeface="黑体" panose="02010609060101010101" pitchFamily="49" charset="-122"/>
            </a:endParaRPr>
          </a:p>
          <a:p>
            <a:pPr marL="742950" lvl="1" indent="-285750">
              <a:lnSpc>
                <a:spcPct val="100000"/>
              </a:lnSpc>
              <a:buFont typeface="Wingdings" panose="05000000000000000000" pitchFamily="2" charset="2"/>
              <a:buChar char="l"/>
            </a:pPr>
            <a:r>
              <a:rPr lang="en-US" sz="2000" smtClean="0">
                <a:ea typeface="黑体" panose="02010609060101010101" pitchFamily="49" charset="-122"/>
              </a:rPr>
              <a:t>int a[]= {1, 2, 3, 4, 5};  </a:t>
            </a:r>
            <a:endParaRPr lang="en-US" sz="2000" smtClean="0">
              <a:ea typeface="黑体" panose="02010609060101010101" pitchFamily="49" charset="-122"/>
            </a:endParaRPr>
          </a:p>
          <a:p>
            <a:pPr marL="742950" lvl="1" indent="-285750">
              <a:lnSpc>
                <a:spcPct val="100000"/>
              </a:lnSpc>
              <a:buFont typeface="Wingdings" panose="05000000000000000000" pitchFamily="2" charset="2"/>
              <a:buChar char="l"/>
            </a:pPr>
            <a:r>
              <a:rPr lang="en-US" sz="2000" smtClean="0">
                <a:ea typeface="黑体" panose="02010609060101010101" pitchFamily="49" charset="-122"/>
              </a:rPr>
              <a:t>int size = a.length;</a:t>
            </a:r>
            <a:endParaRPr lang="en-US" sz="2000" smtClean="0">
              <a:ea typeface="黑体" panose="02010609060101010101" pitchFamily="49" charset="-122"/>
            </a:endParaRPr>
          </a:p>
          <a:p>
            <a:pPr marL="342900" indent="-342900">
              <a:lnSpc>
                <a:spcPct val="100000"/>
              </a:lnSpc>
              <a:buClr>
                <a:schemeClr val="hlink"/>
              </a:buClr>
              <a:buFont typeface="Wingdings" panose="05000000000000000000" pitchFamily="2" charset="2"/>
              <a:buChar char="l"/>
            </a:pPr>
            <a:r>
              <a:rPr lang="zh-CN" altLang="en-US" sz="2400" smtClean="0"/>
              <a:t>例</a:t>
            </a:r>
            <a:r>
              <a:rPr lang="en-US" sz="2400" smtClean="0">
                <a:ea typeface="黑体" panose="02010609060101010101" pitchFamily="49" charset="-122"/>
              </a:rPr>
              <a:t>3</a:t>
            </a:r>
            <a:endParaRPr lang="en-US" sz="2400" smtClean="0">
              <a:ea typeface="黑体" panose="02010609060101010101" pitchFamily="49" charset="-122"/>
            </a:endParaRPr>
          </a:p>
          <a:p>
            <a:pPr marL="742950" lvl="1" indent="-285750">
              <a:lnSpc>
                <a:spcPct val="100000"/>
              </a:lnSpc>
              <a:buFont typeface="Wingdings" panose="05000000000000000000" pitchFamily="2" charset="2"/>
              <a:buChar char="l"/>
            </a:pPr>
            <a:r>
              <a:rPr lang="en-US" sz="2000" smtClean="0">
                <a:ea typeface="黑体" panose="02010609060101010101" pitchFamily="49" charset="-122"/>
              </a:rPr>
              <a:t>System.out.println();</a:t>
            </a:r>
            <a:endParaRPr lang="en-US" sz="2000" smtClean="0">
              <a:ea typeface="黑体" panose="02010609060101010101" pitchFamily="49" charset="-122"/>
            </a:endParaRPr>
          </a:p>
        </p:txBody>
      </p:sp>
    </p:spTree>
    <p:custDataLst>
      <p:tags r:id="rId5"/>
    </p:custData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81921"/>
          <p:cNvSpPr>
            <a:spLocks noGrp="1" noChangeArrowheads="1"/>
          </p:cNvSpPr>
          <p:nvPr>
            <p:ph type="title"/>
          </p:nvPr>
        </p:nvSpPr>
        <p:spPr/>
        <p:txBody>
          <a:bodyPr/>
          <a:lstStyle/>
          <a:p>
            <a:r>
              <a:rPr lang="zh-CN" altLang="en-US" smtClean="0"/>
              <a:t>对象</a:t>
            </a:r>
            <a:endParaRPr lang="zh-CN" altLang="en-US" smtClean="0"/>
          </a:p>
        </p:txBody>
      </p:sp>
      <p:sp>
        <p:nvSpPr>
          <p:cNvPr id="84994" name="文本占位符 81922"/>
          <p:cNvSpPr>
            <a:spLocks noGrp="1" noChangeArrowheads="1"/>
          </p:cNvSpPr>
          <p:nvPr>
            <p:ph type="body" idx="1"/>
          </p:nvPr>
        </p:nvSpPr>
        <p:spPr>
          <a:xfrm>
            <a:off x="457200" y="1219200"/>
            <a:ext cx="8497888" cy="609600"/>
          </a:xfrm>
        </p:spPr>
        <p:txBody>
          <a:bodyPr/>
          <a:lstStyle/>
          <a:p>
            <a:pPr marL="609600" indent="-609600">
              <a:buSzPct val="90000"/>
            </a:pPr>
            <a:r>
              <a:rPr lang="zh-CN" altLang="en-US" smtClean="0"/>
              <a:t>通过对象引用对象的成员变量和成员方法</a:t>
            </a:r>
            <a:endParaRPr lang="zh-CN" altLang="en-US" smtClean="0"/>
          </a:p>
        </p:txBody>
      </p:sp>
      <p:sp>
        <p:nvSpPr>
          <p:cNvPr id="81924" name="矩形 81923"/>
          <p:cNvSpPr>
            <a:spLocks noChangeArrowheads="1"/>
          </p:cNvSpPr>
          <p:nvPr/>
        </p:nvSpPr>
        <p:spPr bwMode="auto">
          <a:xfrm>
            <a:off x="228600" y="1905000"/>
            <a:ext cx="5334000" cy="4495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Qangle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a, h;</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Qangle () {a = 10; h = 20;}</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Qangle(int x, int y) {a = x; h = y;}</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Qangle(Qangle r)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 = r.width();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h = r.height();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set(int x, int y) { a=x; h =y;}</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81925" name="矩形 81924"/>
          <p:cNvSpPr>
            <a:spLocks noChangeArrowheads="1"/>
          </p:cNvSpPr>
          <p:nvPr/>
        </p:nvSpPr>
        <p:spPr bwMode="auto">
          <a:xfrm>
            <a:off x="5791200" y="1905000"/>
            <a:ext cx="3048000" cy="4495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chemeClr val="hlink"/>
              </a:buClr>
              <a:buFont typeface="Wingdings" panose="05000000000000000000" pitchFamily="2" charset="2"/>
              <a:buChar char="§"/>
            </a:pPr>
            <a:r>
              <a:rPr lang="en-US" sz="2400">
                <a:latin typeface="Tahoma" panose="020B0604030504040204" pitchFamily="34" charset="0"/>
                <a:ea typeface="华文中宋" panose="02010600040101010101" pitchFamily="2" charset="-122"/>
              </a:rPr>
              <a:t>q1.set(30, 40);</a:t>
            </a:r>
            <a:endParaRPr lang="en-US" sz="2400">
              <a:latin typeface="Tahoma" panose="020B0604030504040204" pitchFamily="34" charset="0"/>
              <a:ea typeface="华文中宋" panose="02010600040101010101" pitchFamily="2" charset="-122"/>
            </a:endParaRPr>
          </a:p>
          <a:p>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Char char="§"/>
            </a:pPr>
            <a:r>
              <a:rPr lang="en-US" sz="2400">
                <a:latin typeface="Tahoma" panose="020B0604030504040204" pitchFamily="34" charset="0"/>
                <a:ea typeface="华文中宋" panose="02010600040101010101" pitchFamily="2" charset="-122"/>
              </a:rPr>
              <a:t>q1.a = 30;</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Char char="§"/>
            </a:pPr>
            <a:r>
              <a:rPr lang="en-US" sz="2400">
                <a:latin typeface="Tahoma" panose="020B0604030504040204" pitchFamily="34" charset="0"/>
                <a:ea typeface="华文中宋" panose="02010600040101010101" pitchFamily="2" charset="-122"/>
              </a:rPr>
              <a:t>q1.h = 40;</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Char char="§"/>
            </a:pP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zh-CN" altLang="en-US" sz="2400">
                <a:latin typeface="Tahoma" panose="020B0604030504040204" pitchFamily="34" charset="0"/>
                <a:ea typeface="华文中宋" panose="02010600040101010101" pitchFamily="2" charset="-122"/>
              </a:rPr>
              <a:t>目的相同</a:t>
            </a:r>
            <a:endParaRPr lang="zh-CN" alt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zh-CN" altLang="en-US" sz="2400">
                <a:latin typeface="Tahoma" panose="020B0604030504040204" pitchFamily="34" charset="0"/>
                <a:ea typeface="华文中宋" panose="02010600040101010101" pitchFamily="2" charset="-122"/>
              </a:rPr>
              <a:t>第一方式更安全、</a:t>
            </a:r>
            <a:endParaRPr lang="zh-CN" alt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zh-CN" altLang="en-US" sz="2400">
                <a:latin typeface="Tahoma" panose="020B0604030504040204" pitchFamily="34" charset="0"/>
                <a:ea typeface="华文中宋" panose="02010600040101010101" pitchFamily="2" charset="-122"/>
              </a:rPr>
              <a:t>更面向对象</a:t>
            </a:r>
            <a:r>
              <a:rPr lang="en-US" sz="2400">
                <a:latin typeface="Tahoma" panose="020B0604030504040204" pitchFamily="34" charset="0"/>
                <a:ea typeface="华文中宋" panose="02010600040101010101" pitchFamily="2" charset="-122"/>
              </a:rPr>
              <a:t>(</a:t>
            </a:r>
            <a:r>
              <a:rPr lang="zh-CN" altLang="en-US" sz="2400">
                <a:latin typeface="Tahoma" panose="020B0604030504040204" pitchFamily="34" charset="0"/>
                <a:ea typeface="华文中宋" panose="02010600040101010101" pitchFamily="2" charset="-122"/>
              </a:rPr>
              <a:t>数据封装</a:t>
            </a: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zh-CN" altLang="en-US" sz="2400">
                <a:latin typeface="Tahoma" panose="020B0604030504040204" pitchFamily="34" charset="0"/>
                <a:ea typeface="华文中宋" panose="02010600040101010101" pitchFamily="2" charset="-122"/>
              </a:rPr>
              <a:t>直接操纵变量</a:t>
            </a:r>
            <a:endParaRPr lang="zh-CN" alt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1CFBB13A-6AE9-412D-910F-FB5D54F64880}"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barn(outHorizontal)">
                                      <p:cBhvr>
                                        <p:cTn id="7" dur="500"/>
                                        <p:tgtEl>
                                          <p:spTgt spid="8192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1925"/>
                                        </p:tgtEl>
                                        <p:attrNameLst>
                                          <p:attrName>style.visibility</p:attrName>
                                        </p:attrNameLst>
                                      </p:cBhvr>
                                      <p:to>
                                        <p:strVal val="visible"/>
                                      </p:to>
                                    </p:set>
                                    <p:animEffect transition="in" filter="checkerboard(across)">
                                      <p:cBhvr>
                                        <p:cTn id="12" dur="500"/>
                                        <p:tgtEl>
                                          <p:spTgt spid="81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P spid="81925"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7" name="标题 82945"/>
          <p:cNvSpPr>
            <a:spLocks noGrp="1" noChangeArrowheads="1"/>
          </p:cNvSpPr>
          <p:nvPr>
            <p:ph type="title"/>
          </p:nvPr>
        </p:nvSpPr>
        <p:spPr/>
        <p:txBody>
          <a:bodyPr/>
          <a:lstStyle/>
          <a:p>
            <a:r>
              <a:rPr lang="zh-CN" altLang="en-US" smtClean="0"/>
              <a:t>对象的释放</a:t>
            </a:r>
            <a:endParaRPr lang="zh-CN" altLang="en-US" smtClean="0"/>
          </a:p>
        </p:txBody>
      </p:sp>
      <p:sp>
        <p:nvSpPr>
          <p:cNvPr id="82947" name="文本占位符 82946"/>
          <p:cNvSpPr>
            <a:spLocks noGrp="1" noChangeArrowheads="1"/>
          </p:cNvSpPr>
          <p:nvPr>
            <p:ph type="body" idx="1"/>
          </p:nvPr>
        </p:nvSpPr>
        <p:spPr>
          <a:xfrm>
            <a:off x="457200" y="1219200"/>
            <a:ext cx="8458200" cy="5486400"/>
          </a:xfrm>
        </p:spPr>
        <p:txBody>
          <a:bodyPr/>
          <a:lstStyle/>
          <a:p>
            <a:pPr marL="609600" indent="-609600">
              <a:buSzPct val="90000"/>
            </a:pPr>
            <a:r>
              <a:rPr lang="zh-CN" altLang="en-US" smtClean="0"/>
              <a:t>将对象从内存中清除</a:t>
            </a:r>
            <a:endParaRPr lang="zh-CN" altLang="en-US" smtClean="0"/>
          </a:p>
          <a:p>
            <a:pPr marL="609600" indent="-609600">
              <a:buSzPct val="90000"/>
            </a:pPr>
            <a:r>
              <a:rPr lang="zh-CN" altLang="en-US" smtClean="0"/>
              <a:t>内存的管理</a:t>
            </a:r>
            <a:r>
              <a:rPr lang="en-US" smtClean="0">
                <a:ea typeface="黑体" panose="02010609060101010101" pitchFamily="49" charset="-122"/>
              </a:rPr>
              <a:t>(</a:t>
            </a:r>
            <a:r>
              <a:rPr lang="zh-CN" altLang="en-US" smtClean="0"/>
              <a:t>枯燥、容易出错</a:t>
            </a:r>
            <a:r>
              <a:rPr lang="en-US" smtClean="0">
                <a:ea typeface="黑体" panose="02010609060101010101" pitchFamily="49" charset="-122"/>
              </a:rPr>
              <a:t>)</a:t>
            </a:r>
            <a:endParaRPr lang="en-US" smtClean="0">
              <a:ea typeface="黑体" panose="02010609060101010101" pitchFamily="49" charset="-122"/>
            </a:endParaRPr>
          </a:p>
          <a:p>
            <a:pPr marL="609600" indent="-609600">
              <a:buSzPct val="90000"/>
            </a:pPr>
            <a:r>
              <a:rPr lang="zh-CN" altLang="en-US" smtClean="0"/>
              <a:t>垃圾回收</a:t>
            </a:r>
            <a:r>
              <a:rPr lang="en-US" smtClean="0">
                <a:ea typeface="黑体" panose="02010609060101010101" pitchFamily="49" charset="-122"/>
              </a:rPr>
              <a:t>(Garbage Collection)</a:t>
            </a:r>
            <a:endParaRPr lang="en-US" smtClean="0">
              <a:ea typeface="黑体" panose="02010609060101010101" pitchFamily="49" charset="-122"/>
            </a:endParaRPr>
          </a:p>
          <a:p>
            <a:pPr marL="609600" indent="-609600">
              <a:buSzPct val="90000"/>
            </a:pPr>
            <a:r>
              <a:rPr lang="zh-CN" altLang="en-US" smtClean="0"/>
              <a:t>垃圾搜集器</a:t>
            </a:r>
            <a:r>
              <a:rPr lang="en-US" smtClean="0">
                <a:ea typeface="黑体" panose="02010609060101010101" pitchFamily="49" charset="-122"/>
              </a:rPr>
              <a:t>(Garbage Collector)</a:t>
            </a:r>
            <a:endParaRPr lang="en-US" smtClean="0">
              <a:ea typeface="黑体" panose="02010609060101010101" pitchFamily="49" charset="-122"/>
            </a:endParaRPr>
          </a:p>
          <a:p>
            <a:pPr marL="990600" lvl="1" indent="-533400">
              <a:buSzPct val="90000"/>
            </a:pPr>
            <a:r>
              <a:rPr lang="zh-CN" altLang="en-US" smtClean="0"/>
              <a:t>周期性地释放不再被引用的对象，自动完成</a:t>
            </a:r>
            <a:endParaRPr lang="zh-CN" altLang="en-US" smtClean="0"/>
          </a:p>
          <a:p>
            <a:pPr marL="990600" lvl="1" indent="-533400">
              <a:buSzPct val="90000"/>
            </a:pPr>
            <a:r>
              <a:rPr lang="zh-CN" altLang="en-US" smtClean="0"/>
              <a:t>手动完成，</a:t>
            </a:r>
            <a:r>
              <a:rPr lang="en-US" smtClean="0">
                <a:ea typeface="黑体" panose="02010609060101010101" pitchFamily="49" charset="-122"/>
              </a:rPr>
              <a:t>System.gc();</a:t>
            </a:r>
            <a:endParaRPr lang="en-US" smtClean="0">
              <a:ea typeface="黑体" panose="02010609060101010101" pitchFamily="49" charset="-122"/>
            </a:endParaRPr>
          </a:p>
          <a:p>
            <a:pPr marL="990600" lvl="1" indent="-533400">
              <a:buSzPct val="90000"/>
            </a:pPr>
            <a:r>
              <a:rPr lang="en-US" smtClean="0">
                <a:ea typeface="黑体" panose="02010609060101010101" pitchFamily="49" charset="-122"/>
              </a:rPr>
              <a:t>public static void gc() -- Runs the garbage collector. </a:t>
            </a:r>
            <a:endParaRPr lang="en-US" smtClean="0">
              <a:ea typeface="黑体" panose="02010609060101010101" pitchFamily="49" charset="-122"/>
            </a:endParaRPr>
          </a:p>
        </p:txBody>
      </p:sp>
      <p:sp>
        <p:nvSpPr>
          <p:cNvPr id="82948" name="矩形 82947"/>
          <p:cNvSpPr>
            <a:spLocks noChangeArrowheads="1"/>
          </p:cNvSpPr>
          <p:nvPr/>
        </p:nvSpPr>
        <p:spPr bwMode="auto">
          <a:xfrm>
            <a:off x="0" y="0"/>
            <a:ext cx="9144000" cy="2286000"/>
          </a:xfrm>
          <a:prstGeom prst="rect">
            <a:avLst/>
          </a:prstGeom>
          <a:solidFill>
            <a:srgbClr val="99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a:latin typeface="Tahoma" panose="020B0604030504040204" pitchFamily="34" charset="0"/>
              </a:rPr>
              <a:t>The Java platform allows you to create as many objects </a:t>
            </a:r>
            <a:endParaRPr lang="en-US" sz="2400">
              <a:latin typeface="Tahoma" panose="020B0604030504040204" pitchFamily="34" charset="0"/>
            </a:endParaRPr>
          </a:p>
          <a:p>
            <a:r>
              <a:rPr lang="en-US" sz="2400">
                <a:latin typeface="Tahoma" panose="020B0604030504040204" pitchFamily="34" charset="0"/>
              </a:rPr>
              <a:t>as you want (limited, of course, by what your system can handle), </a:t>
            </a:r>
            <a:endParaRPr lang="en-US" sz="2400">
              <a:latin typeface="Tahoma" panose="020B0604030504040204" pitchFamily="34" charset="0"/>
            </a:endParaRPr>
          </a:p>
          <a:p>
            <a:r>
              <a:rPr lang="en-US" sz="2400">
                <a:latin typeface="Tahoma" panose="020B0604030504040204" pitchFamily="34" charset="0"/>
              </a:rPr>
              <a:t>and you don't have to worry about destroying them. </a:t>
            </a:r>
            <a:endParaRPr lang="en-US" sz="2400">
              <a:latin typeface="Tahoma" panose="020B0604030504040204" pitchFamily="34" charset="0"/>
            </a:endParaRPr>
          </a:p>
          <a:p>
            <a:r>
              <a:rPr lang="en-US" sz="2400">
                <a:latin typeface="Tahoma" panose="020B0604030504040204" pitchFamily="34" charset="0"/>
              </a:rPr>
              <a:t>The Java runtime environment deletes objects </a:t>
            </a:r>
            <a:endParaRPr lang="en-US" sz="2400">
              <a:latin typeface="Tahoma" panose="020B0604030504040204" pitchFamily="34" charset="0"/>
            </a:endParaRPr>
          </a:p>
          <a:p>
            <a:r>
              <a:rPr lang="en-US" sz="2400">
                <a:latin typeface="Tahoma" panose="020B0604030504040204" pitchFamily="34" charset="0"/>
              </a:rPr>
              <a:t>when it determines that they are no longer being used. </a:t>
            </a:r>
            <a:endParaRPr lang="en-US" sz="2400">
              <a:latin typeface="Tahoma" panose="020B0604030504040204" pitchFamily="34" charset="0"/>
            </a:endParaRPr>
          </a:p>
          <a:p>
            <a:r>
              <a:rPr lang="en-US" sz="2400">
                <a:latin typeface="Tahoma" panose="020B0604030504040204" pitchFamily="34" charset="0"/>
              </a:rPr>
              <a:t>This process is called </a:t>
            </a:r>
            <a:r>
              <a:rPr lang="en-US" sz="2400" i="1">
                <a:solidFill>
                  <a:schemeClr val="hlink"/>
                </a:solidFill>
                <a:latin typeface="Tahoma" panose="020B0604030504040204" pitchFamily="34" charset="0"/>
              </a:rPr>
              <a:t>garbage collection</a:t>
            </a:r>
            <a:r>
              <a:rPr lang="en-US" sz="2400">
                <a:latin typeface="Tahoma" panose="020B0604030504040204" pitchFamily="34" charset="0"/>
              </a:rPr>
              <a:t>. </a:t>
            </a:r>
            <a:endParaRPr lang="en-US" sz="2400">
              <a:latin typeface="Tahoma" panose="020B0604030504040204" pitchFamily="34" charset="0"/>
            </a:endParaRPr>
          </a:p>
        </p:txBody>
      </p:sp>
      <p:sp>
        <p:nvSpPr>
          <p:cNvPr id="2" name="灯片编号占位符 1"/>
          <p:cNvSpPr>
            <a:spLocks noGrp="1"/>
          </p:cNvSpPr>
          <p:nvPr>
            <p:ph type="sldNum" sz="quarter" idx="12"/>
          </p:nvPr>
        </p:nvSpPr>
        <p:spPr/>
        <p:txBody>
          <a:bodyPr/>
          <a:lstStyle/>
          <a:p>
            <a:fld id="{1CC39176-1BE9-440A-B181-950F03A09CB7}"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barn(outHorizontal)">
                                      <p:cBhvr>
                                        <p:cTn id="7" dur="500"/>
                                        <p:tgtEl>
                                          <p:spTgt spid="8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barn(outHorizontal)">
                                      <p:cBhvr>
                                        <p:cTn id="12" dur="500"/>
                                        <p:tgtEl>
                                          <p:spTgt spid="82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Effect transition="in" filter="barn(outHorizontal)">
                                      <p:cBhvr>
                                        <p:cTn id="17" dur="500"/>
                                        <p:tgtEl>
                                          <p:spTgt spid="82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82947">
                                            <p:txEl>
                                              <p:pRg st="3" end="3"/>
                                            </p:txEl>
                                          </p:spTgt>
                                        </p:tgtEl>
                                        <p:attrNameLst>
                                          <p:attrName>style.visibility</p:attrName>
                                        </p:attrNameLst>
                                      </p:cBhvr>
                                      <p:to>
                                        <p:strVal val="visible"/>
                                      </p:to>
                                    </p:set>
                                    <p:animEffect transition="in" filter="barn(outHorizontal)">
                                      <p:cBhvr>
                                        <p:cTn id="22" dur="500"/>
                                        <p:tgtEl>
                                          <p:spTgt spid="82947">
                                            <p:txEl>
                                              <p:pRg st="3" end="3"/>
                                            </p:txEl>
                                          </p:spTgt>
                                        </p:tgtEl>
                                      </p:cBhvr>
                                    </p:animEffect>
                                  </p:childTnLst>
                                </p:cTn>
                              </p:par>
                              <p:par>
                                <p:cTn id="23" presetID="16" presetClass="entr" presetSubtype="42" fill="hold" grpId="0" nodeType="withEffect">
                                  <p:stCondLst>
                                    <p:cond delay="0"/>
                                  </p:stCondLst>
                                  <p:childTnLst>
                                    <p:set>
                                      <p:cBhvr>
                                        <p:cTn id="24" dur="1" fill="hold">
                                          <p:stCondLst>
                                            <p:cond delay="0"/>
                                          </p:stCondLst>
                                        </p:cTn>
                                        <p:tgtEl>
                                          <p:spTgt spid="82947">
                                            <p:txEl>
                                              <p:pRg st="4" end="4"/>
                                            </p:txEl>
                                          </p:spTgt>
                                        </p:tgtEl>
                                        <p:attrNameLst>
                                          <p:attrName>style.visibility</p:attrName>
                                        </p:attrNameLst>
                                      </p:cBhvr>
                                      <p:to>
                                        <p:strVal val="visible"/>
                                      </p:to>
                                    </p:set>
                                    <p:animEffect transition="in" filter="barn(outHorizontal)">
                                      <p:cBhvr>
                                        <p:cTn id="25" dur="500"/>
                                        <p:tgtEl>
                                          <p:spTgt spid="82947">
                                            <p:txEl>
                                              <p:pRg st="4" end="4"/>
                                            </p:txEl>
                                          </p:spTgt>
                                        </p:tgtEl>
                                      </p:cBhvr>
                                    </p:animEffect>
                                  </p:childTnLst>
                                </p:cTn>
                              </p:par>
                              <p:par>
                                <p:cTn id="26" presetID="16" presetClass="entr" presetSubtype="42" fill="hold" grpId="0" nodeType="withEffect">
                                  <p:stCondLst>
                                    <p:cond delay="0"/>
                                  </p:stCondLst>
                                  <p:childTnLst>
                                    <p:set>
                                      <p:cBhvr>
                                        <p:cTn id="27" dur="1" fill="hold">
                                          <p:stCondLst>
                                            <p:cond delay="0"/>
                                          </p:stCondLst>
                                        </p:cTn>
                                        <p:tgtEl>
                                          <p:spTgt spid="82947">
                                            <p:txEl>
                                              <p:pRg st="5" end="5"/>
                                            </p:txEl>
                                          </p:spTgt>
                                        </p:tgtEl>
                                        <p:attrNameLst>
                                          <p:attrName>style.visibility</p:attrName>
                                        </p:attrNameLst>
                                      </p:cBhvr>
                                      <p:to>
                                        <p:strVal val="visible"/>
                                      </p:to>
                                    </p:set>
                                    <p:animEffect transition="in" filter="barn(outHorizontal)">
                                      <p:cBhvr>
                                        <p:cTn id="28" dur="500"/>
                                        <p:tgtEl>
                                          <p:spTgt spid="82947">
                                            <p:txEl>
                                              <p:pRg st="5" end="5"/>
                                            </p:txEl>
                                          </p:spTgt>
                                        </p:tgtEl>
                                      </p:cBhvr>
                                    </p:animEffect>
                                  </p:childTnLst>
                                </p:cTn>
                              </p:par>
                              <p:par>
                                <p:cTn id="29" presetID="16" presetClass="entr" presetSubtype="42" fill="hold" grpId="0" nodeType="withEffect">
                                  <p:stCondLst>
                                    <p:cond delay="0"/>
                                  </p:stCondLst>
                                  <p:childTnLst>
                                    <p:set>
                                      <p:cBhvr>
                                        <p:cTn id="30" dur="1" fill="hold">
                                          <p:stCondLst>
                                            <p:cond delay="0"/>
                                          </p:stCondLst>
                                        </p:cTn>
                                        <p:tgtEl>
                                          <p:spTgt spid="82947">
                                            <p:txEl>
                                              <p:pRg st="6" end="6"/>
                                            </p:txEl>
                                          </p:spTgt>
                                        </p:tgtEl>
                                        <p:attrNameLst>
                                          <p:attrName>style.visibility</p:attrName>
                                        </p:attrNameLst>
                                      </p:cBhvr>
                                      <p:to>
                                        <p:strVal val="visible"/>
                                      </p:to>
                                    </p:set>
                                    <p:animEffect transition="in" filter="barn(outHorizontal)">
                                      <p:cBhvr>
                                        <p:cTn id="31" dur="500"/>
                                        <p:tgtEl>
                                          <p:spTgt spid="8294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82948"/>
                                        </p:tgtEl>
                                        <p:attrNameLst>
                                          <p:attrName>style.visibility</p:attrName>
                                        </p:attrNameLst>
                                      </p:cBhvr>
                                      <p:to>
                                        <p:strVal val="visible"/>
                                      </p:to>
                                    </p:set>
                                    <p:animEffect transition="in" filter="barn(outHorizontal)">
                                      <p:cBhvr>
                                        <p:cTn id="36"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P spid="8294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83969"/>
          <p:cNvSpPr>
            <a:spLocks noGrp="1" noChangeArrowheads="1"/>
          </p:cNvSpPr>
          <p:nvPr>
            <p:ph type="title"/>
          </p:nvPr>
        </p:nvSpPr>
        <p:spPr/>
        <p:txBody>
          <a:bodyPr/>
          <a:lstStyle/>
          <a:p>
            <a:r>
              <a:rPr lang="zh-CN" altLang="en-US" smtClean="0"/>
              <a:t>对象的使用</a:t>
            </a:r>
            <a:endParaRPr lang="zh-CN" altLang="en-US" smtClean="0"/>
          </a:p>
        </p:txBody>
      </p:sp>
      <p:sp>
        <p:nvSpPr>
          <p:cNvPr id="87042" name="文本占位符 83970"/>
          <p:cNvSpPr>
            <a:spLocks noGrp="1" noChangeArrowheads="1"/>
          </p:cNvSpPr>
          <p:nvPr>
            <p:ph type="body" idx="1"/>
          </p:nvPr>
        </p:nvSpPr>
        <p:spPr>
          <a:xfrm>
            <a:off x="533400" y="1143000"/>
            <a:ext cx="8077200" cy="1219200"/>
          </a:xfrm>
        </p:spPr>
        <p:txBody>
          <a:bodyPr/>
          <a:lstStyle/>
          <a:p>
            <a:pPr marL="609600" indent="-609600">
              <a:buSzPct val="90000"/>
            </a:pPr>
            <a:r>
              <a:rPr lang="zh-CN" altLang="en-US" smtClean="0"/>
              <a:t>访问对象的私有</a:t>
            </a:r>
            <a:r>
              <a:rPr lang="en-US" smtClean="0">
                <a:ea typeface="黑体" panose="02010609060101010101" pitchFamily="49" charset="-122"/>
              </a:rPr>
              <a:t>(private)</a:t>
            </a:r>
            <a:r>
              <a:rPr lang="zh-CN" altLang="en-US" smtClean="0"/>
              <a:t>成员</a:t>
            </a:r>
            <a:endParaRPr lang="zh-CN" altLang="en-US" smtClean="0"/>
          </a:p>
          <a:p>
            <a:pPr marL="990600" lvl="1" indent="-533400">
              <a:buSzPct val="90000"/>
            </a:pPr>
            <a:r>
              <a:rPr lang="zh-CN" altLang="en-US" smtClean="0"/>
              <a:t>通过定义一个公共方法来实现</a:t>
            </a:r>
            <a:endParaRPr lang="zh-CN" altLang="en-US" smtClean="0"/>
          </a:p>
        </p:txBody>
      </p:sp>
      <p:sp>
        <p:nvSpPr>
          <p:cNvPr id="83972" name="矩形 83971"/>
          <p:cNvSpPr>
            <a:spLocks noChangeArrowheads="1"/>
          </p:cNvSpPr>
          <p:nvPr/>
        </p:nvSpPr>
        <p:spPr bwMode="auto">
          <a:xfrm>
            <a:off x="0" y="2286000"/>
            <a:ext cx="4953000" cy="43434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Student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private String name;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private String id;</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Student(String s1, String s2) {name = s1; id = s2;}</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String getName() {return name;}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setName(String s) {name=s;}</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83973" name="矩形 83972"/>
          <p:cNvSpPr>
            <a:spLocks noChangeArrowheads="1"/>
          </p:cNvSpPr>
          <p:nvPr/>
        </p:nvSpPr>
        <p:spPr bwMode="auto">
          <a:xfrm>
            <a:off x="5105400" y="2286000"/>
            <a:ext cx="4038600" cy="43434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Student st = new </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	  Student(“aloha”, “001”);</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String n = st.getName();</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st.setName(“csma”);</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n = st.getName();</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38457CC2-03F5-4E30-ABDC-458E5063CB1D}"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barn(outHorizontal)">
                                      <p:cBhvr>
                                        <p:cTn id="7" dur="500"/>
                                        <p:tgtEl>
                                          <p:spTgt spid="839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3973"/>
                                        </p:tgtEl>
                                        <p:attrNameLst>
                                          <p:attrName>style.visibility</p:attrName>
                                        </p:attrNameLst>
                                      </p:cBhvr>
                                      <p:to>
                                        <p:strVal val="visible"/>
                                      </p:to>
                                    </p:set>
                                    <p:animEffect transition="in" filter="checkerboard(across)">
                                      <p:cBhvr>
                                        <p:cTn id="12" dur="500"/>
                                        <p:tgtEl>
                                          <p:spTgt spid="8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nimBg="1"/>
      <p:bldP spid="8397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 name="灯片编号占位符 3"/>
          <p:cNvSpPr>
            <a:spLocks noGrp="1"/>
          </p:cNvSpPr>
          <p:nvPr>
            <p:ph type="sldNum" sz="quarter" idx="12"/>
          </p:nvPr>
        </p:nvSpPr>
        <p:spPr/>
        <p:txBody>
          <a:bodyPr/>
          <a:lstStyle/>
          <a:p>
            <a:fld id="{B460B845-B11E-4672-BBBE-2864C7AFB7D3}" type="slidenum">
              <a:rPr lang="zh-CN" altLang="en-US" dirty="0"/>
            </a:fld>
            <a:endParaRPr lang="zh-CN" altLang="en-US" dirty="0"/>
          </a:p>
        </p:txBody>
      </p:sp>
      <p:sp>
        <p:nvSpPr>
          <p:cNvPr id="88068" name="标题 2"/>
          <p:cNvSpPr>
            <a:spLocks noGrp="1" noChangeArrowheads="1"/>
          </p:cNvSpPr>
          <p:nvPr>
            <p:ph type="title"/>
            <p:custDataLst>
              <p:tags r:id="rId3"/>
            </p:custDataLst>
          </p:nvPr>
        </p:nvSpPr>
        <p:spPr/>
        <p:txBody>
          <a:bodyPr/>
          <a:lstStyle/>
          <a:p>
            <a:r>
              <a:rPr lang="zh-CN" altLang="en-US" smtClean="0"/>
              <a:t>对象的使用</a:t>
            </a:r>
            <a:endParaRPr lang="zh-CN" altLang="en-US" smtClean="0"/>
          </a:p>
        </p:txBody>
      </p:sp>
      <p:sp>
        <p:nvSpPr>
          <p:cNvPr id="5" name="内容占位符 4"/>
          <p:cNvSpPr>
            <a:spLocks noGrp="1"/>
          </p:cNvSpPr>
          <p:nvPr>
            <p:ph idx="1"/>
            <p:custDataLst>
              <p:tags r:id="rId4"/>
            </p:custDataLst>
          </p:nvPr>
        </p:nvSpPr>
        <p:spPr>
          <a:xfrm>
            <a:off x="1420813" y="1763713"/>
            <a:ext cx="7094537" cy="4473575"/>
          </a:xfrm>
        </p:spPr>
        <p:txBody>
          <a:bodyPr>
            <a:normAutofit/>
          </a:bodyPr>
          <a:lstStyle/>
          <a:p>
            <a:pPr marL="342900" indent="-342900">
              <a:lnSpc>
                <a:spcPct val="150000"/>
              </a:lnSpc>
              <a:buClr>
                <a:schemeClr val="hlink"/>
              </a:buClr>
              <a:buFont typeface="Wingdings" panose="05000000000000000000" pitchFamily="2" charset="2"/>
              <a:buChar char="l"/>
            </a:pPr>
            <a:r>
              <a:rPr lang="zh-CN" altLang="en-US" sz="1900" smtClean="0"/>
              <a:t>对象作为方法的参数</a:t>
            </a:r>
            <a:endParaRPr lang="zh-CN" altLang="en-US" sz="1900" smtClean="0"/>
          </a:p>
          <a:p>
            <a:pPr marL="342900" indent="-342900">
              <a:lnSpc>
                <a:spcPct val="150000"/>
              </a:lnSpc>
              <a:buSzPct val="90000"/>
              <a:buFont typeface="Wingdings" panose="05000000000000000000" pitchFamily="2" charset="2"/>
              <a:buNone/>
            </a:pPr>
            <a:r>
              <a:rPr lang="en-US" sz="1900" smtClean="0">
                <a:ea typeface="黑体" panose="02010609060101010101" pitchFamily="49" charset="-122"/>
              </a:rPr>
              <a:t>[</a:t>
            </a:r>
            <a:r>
              <a:rPr lang="zh-CN" altLang="en-US" sz="1900" smtClean="0"/>
              <a:t>访问权限修饰符</a:t>
            </a:r>
            <a:r>
              <a:rPr lang="en-US" sz="1900" smtClean="0">
                <a:ea typeface="黑体" panose="02010609060101010101" pitchFamily="49" charset="-122"/>
              </a:rPr>
              <a:t>] </a:t>
            </a:r>
            <a:r>
              <a:rPr lang="zh-CN" altLang="en-US" sz="1900" smtClean="0"/>
              <a:t>方法返回类型 方法名</a:t>
            </a:r>
            <a:r>
              <a:rPr lang="en-US" sz="1900" smtClean="0">
                <a:ea typeface="黑体" panose="02010609060101010101" pitchFamily="49" charset="-122"/>
              </a:rPr>
              <a:t>(</a:t>
            </a:r>
            <a:r>
              <a:rPr lang="zh-CN" altLang="en-US" sz="1900" smtClean="0"/>
              <a:t>参数</a:t>
            </a:r>
            <a:r>
              <a:rPr lang="en-US" sz="1900" smtClean="0">
                <a:ea typeface="黑体" panose="02010609060101010101" pitchFamily="49" charset="-122"/>
              </a:rPr>
              <a:t>) [throws </a:t>
            </a:r>
            <a:r>
              <a:rPr lang="zh-CN" altLang="en-US" sz="1900" smtClean="0"/>
              <a:t>异常名</a:t>
            </a:r>
            <a:r>
              <a:rPr lang="en-US" sz="1900" smtClean="0">
                <a:ea typeface="黑体" panose="02010609060101010101" pitchFamily="49" charset="-122"/>
              </a:rPr>
              <a:t>]{</a:t>
            </a:r>
            <a:endParaRPr lang="en-US" sz="1900" smtClean="0">
              <a:ea typeface="黑体" panose="02010609060101010101" pitchFamily="49" charset="-122"/>
            </a:endParaRPr>
          </a:p>
          <a:p>
            <a:pPr marL="342900" indent="-342900">
              <a:lnSpc>
                <a:spcPct val="150000"/>
              </a:lnSpc>
              <a:buSzPct val="90000"/>
              <a:buFont typeface="Wingdings" panose="05000000000000000000" pitchFamily="2" charset="2"/>
              <a:buNone/>
            </a:pPr>
            <a:r>
              <a:rPr lang="en-US" sz="1900" smtClean="0">
                <a:ea typeface="黑体" panose="02010609060101010101" pitchFamily="49" charset="-122"/>
              </a:rPr>
              <a:t>	</a:t>
            </a:r>
            <a:r>
              <a:rPr lang="zh-CN" altLang="en-US" sz="1900" smtClean="0"/>
              <a:t>方法体</a:t>
            </a:r>
            <a:r>
              <a:rPr lang="en-US" sz="1900" smtClean="0">
                <a:ea typeface="黑体" panose="02010609060101010101" pitchFamily="49" charset="-122"/>
              </a:rPr>
              <a:t>;</a:t>
            </a:r>
            <a:endParaRPr lang="en-US" sz="1900" smtClean="0">
              <a:ea typeface="黑体" panose="02010609060101010101" pitchFamily="49" charset="-122"/>
            </a:endParaRPr>
          </a:p>
          <a:p>
            <a:pPr marL="342900" indent="-342900">
              <a:lnSpc>
                <a:spcPct val="150000"/>
              </a:lnSpc>
              <a:buSzPct val="90000"/>
              <a:buFont typeface="Wingdings" panose="05000000000000000000" pitchFamily="2" charset="2"/>
              <a:buNone/>
            </a:pPr>
            <a:r>
              <a:rPr lang="en-US" sz="1900" smtClean="0">
                <a:ea typeface="黑体" panose="02010609060101010101" pitchFamily="49" charset="-122"/>
              </a:rPr>
              <a:t>}</a:t>
            </a:r>
            <a:endParaRPr lang="en-US" sz="1900" smtClean="0">
              <a:ea typeface="黑体" panose="02010609060101010101" pitchFamily="49" charset="-122"/>
            </a:endParaRPr>
          </a:p>
          <a:p>
            <a:pPr marL="342900" indent="-342900">
              <a:lnSpc>
                <a:spcPct val="150000"/>
              </a:lnSpc>
              <a:buClr>
                <a:schemeClr val="hlink"/>
              </a:buClr>
              <a:buFont typeface="Wingdings" panose="05000000000000000000" pitchFamily="2" charset="2"/>
              <a:buChar char="l"/>
            </a:pPr>
            <a:r>
              <a:rPr lang="zh-CN" altLang="en-US" sz="1900" smtClean="0"/>
              <a:t>参数</a:t>
            </a:r>
            <a:r>
              <a:rPr lang="en-US" sz="1900" smtClean="0">
                <a:ea typeface="黑体" panose="02010609060101010101" pitchFamily="49" charset="-122"/>
              </a:rPr>
              <a:t>: </a:t>
            </a:r>
            <a:r>
              <a:rPr lang="zh-CN" altLang="en-US" sz="1900" smtClean="0"/>
              <a:t>类型 变量名</a:t>
            </a:r>
            <a:r>
              <a:rPr lang="en-US" sz="1900" smtClean="0">
                <a:ea typeface="黑体" panose="02010609060101010101" pitchFamily="49" charset="-122"/>
              </a:rPr>
              <a:t>, … …</a:t>
            </a:r>
            <a:endParaRPr lang="en-US" sz="1900" smtClean="0">
              <a:ea typeface="黑体" panose="02010609060101010101" pitchFamily="49" charset="-122"/>
            </a:endParaRPr>
          </a:p>
          <a:p>
            <a:pPr marL="342900" indent="-342900">
              <a:lnSpc>
                <a:spcPct val="150000"/>
              </a:lnSpc>
              <a:buClr>
                <a:schemeClr val="hlink"/>
              </a:buClr>
              <a:buFont typeface="Wingdings" panose="05000000000000000000" pitchFamily="2" charset="2"/>
              <a:buChar char="l"/>
            </a:pPr>
            <a:r>
              <a:rPr lang="zh-CN" altLang="en-US" sz="1900" smtClean="0"/>
              <a:t>类型</a:t>
            </a:r>
            <a:r>
              <a:rPr lang="en-US" sz="1900" smtClean="0">
                <a:ea typeface="黑体" panose="02010609060101010101" pitchFamily="49" charset="-122"/>
              </a:rPr>
              <a:t>: </a:t>
            </a:r>
            <a:r>
              <a:rPr lang="zh-CN" altLang="en-US" sz="1900" smtClean="0"/>
              <a:t>基本数据类型</a:t>
            </a:r>
            <a:r>
              <a:rPr lang="en-US" sz="1900" smtClean="0">
                <a:ea typeface="黑体" panose="02010609060101010101" pitchFamily="49" charset="-122"/>
              </a:rPr>
              <a:t>/</a:t>
            </a:r>
            <a:r>
              <a:rPr lang="zh-CN" altLang="en-US" sz="1900" smtClean="0"/>
              <a:t>复合类型</a:t>
            </a:r>
            <a:r>
              <a:rPr lang="en-US" sz="1900" smtClean="0">
                <a:ea typeface="黑体" panose="02010609060101010101" pitchFamily="49" charset="-122"/>
              </a:rPr>
              <a:t>(</a:t>
            </a:r>
            <a:r>
              <a:rPr lang="zh-CN" altLang="en-US" sz="1900" smtClean="0"/>
              <a:t>对象</a:t>
            </a:r>
            <a:r>
              <a:rPr lang="en-US" sz="1900" smtClean="0">
                <a:ea typeface="黑体" panose="02010609060101010101" pitchFamily="49" charset="-122"/>
              </a:rPr>
              <a:t>)</a:t>
            </a:r>
            <a:endParaRPr lang="en-US" sz="1900" smtClean="0">
              <a:ea typeface="黑体" panose="02010609060101010101" pitchFamily="49" charset="-122"/>
            </a:endParaRPr>
          </a:p>
          <a:p>
            <a:pPr marL="342900" indent="-342900">
              <a:lnSpc>
                <a:spcPct val="150000"/>
              </a:lnSpc>
              <a:buClr>
                <a:schemeClr val="hlink"/>
              </a:buClr>
              <a:buFont typeface="Wingdings" panose="05000000000000000000" pitchFamily="2" charset="2"/>
              <a:buChar char="l"/>
            </a:pPr>
            <a:r>
              <a:rPr lang="zh-CN" altLang="en-US" sz="1900" smtClean="0"/>
              <a:t>参数的传递</a:t>
            </a:r>
            <a:endParaRPr lang="zh-CN" altLang="en-US" sz="1900" smtClean="0"/>
          </a:p>
          <a:p>
            <a:pPr marL="742950" lvl="1" indent="-285750">
              <a:lnSpc>
                <a:spcPct val="150000"/>
              </a:lnSpc>
              <a:buFont typeface="Wingdings" panose="05000000000000000000" pitchFamily="2" charset="2"/>
              <a:buChar char="l"/>
            </a:pPr>
            <a:r>
              <a:rPr lang="en-US" sz="1600" smtClean="0">
                <a:ea typeface="黑体" panose="02010609060101010101" pitchFamily="49" charset="-122"/>
              </a:rPr>
              <a:t>Pass by value</a:t>
            </a:r>
            <a:endParaRPr lang="en-US" sz="1600" smtClean="0">
              <a:ea typeface="黑体" panose="02010609060101010101" pitchFamily="49" charset="-122"/>
            </a:endParaRPr>
          </a:p>
          <a:p>
            <a:pPr marL="742950" lvl="1" indent="-285750">
              <a:lnSpc>
                <a:spcPct val="150000"/>
              </a:lnSpc>
              <a:buFont typeface="Wingdings" panose="05000000000000000000" pitchFamily="2" charset="2"/>
              <a:buChar char="l"/>
            </a:pPr>
            <a:endParaRPr lang="en-US" sz="1600" smtClean="0">
              <a:ea typeface="黑体" panose="02010609060101010101" pitchFamily="49" charset="-122"/>
            </a:endParaRPr>
          </a:p>
          <a:p>
            <a:pPr marL="742950" lvl="1" indent="-285750">
              <a:lnSpc>
                <a:spcPct val="150000"/>
              </a:lnSpc>
              <a:buSzPct val="90000"/>
              <a:buFont typeface="Arial" panose="020B0604020202020204" pitchFamily="34" charset="0"/>
              <a:buNone/>
            </a:pPr>
            <a:endParaRPr lang="en-US" sz="1600" smtClean="0">
              <a:ea typeface="黑体" panose="02010609060101010101" pitchFamily="49" charset="-122"/>
            </a:endParaRPr>
          </a:p>
        </p:txBody>
      </p:sp>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6388" name="标题 2"/>
          <p:cNvSpPr>
            <a:spLocks noGrp="1" noChangeArrowheads="1"/>
          </p:cNvSpPr>
          <p:nvPr>
            <p:ph type="title"/>
            <p:custDataLst>
              <p:tags r:id="rId3"/>
            </p:custDataLst>
          </p:nvPr>
        </p:nvSpPr>
        <p:spPr/>
        <p:txBody>
          <a:bodyPr/>
          <a:lstStyle/>
          <a:p>
            <a:r>
              <a:rPr lang="zh-CN" altLang="en-US" smtClean="0"/>
              <a:t>基本概念</a:t>
            </a:r>
            <a:endParaRPr lang="zh-CN" altLang="en-US" smtClean="0"/>
          </a:p>
        </p:txBody>
      </p:sp>
      <p:sp>
        <p:nvSpPr>
          <p:cNvPr id="16389" name="内容占位符 4"/>
          <p:cNvSpPr>
            <a:spLocks noGrp="1" noChangeArrowheads="1"/>
          </p:cNvSpPr>
          <p:nvPr>
            <p:ph idx="1"/>
            <p:custDataLst>
              <p:tags r:id="rId4"/>
            </p:custDataLst>
          </p:nvPr>
        </p:nvSpPr>
        <p:spPr/>
        <p:txBody>
          <a:bodyPr>
            <a:normAutofit fontScale="92500" lnSpcReduction="20000"/>
          </a:bodyPr>
          <a:lstStyle/>
          <a:p>
            <a:pPr marL="342900" indent="-342900">
              <a:lnSpc>
                <a:spcPct val="120000"/>
              </a:lnSpc>
              <a:buClr>
                <a:schemeClr val="hlink"/>
              </a:buClr>
              <a:buFont typeface="Wingdings" panose="05000000000000000000" pitchFamily="2" charset="2"/>
              <a:buChar char="l"/>
            </a:pPr>
            <a:r>
              <a:rPr lang="zh-CN" altLang="en-US" smtClean="0"/>
              <a:t>什么是编程语言</a:t>
            </a:r>
            <a:r>
              <a:rPr lang="en-US" smtClean="0">
                <a:ea typeface="黑体" panose="02010609060101010101" pitchFamily="49" charset="-122"/>
              </a:rPr>
              <a:t>?</a:t>
            </a:r>
            <a:endParaRPr lang="en-US" smtClean="0">
              <a:ea typeface="黑体" panose="02010609060101010101" pitchFamily="49" charset="-122"/>
            </a:endParaRPr>
          </a:p>
          <a:p>
            <a:pPr marL="742950" lvl="1" indent="-285750">
              <a:lnSpc>
                <a:spcPct val="120000"/>
              </a:lnSpc>
              <a:buFont typeface="Wingdings" panose="05000000000000000000" pitchFamily="2" charset="2"/>
              <a:buChar char="l"/>
            </a:pPr>
            <a:r>
              <a:rPr lang="zh-CN" altLang="en-US" smtClean="0"/>
              <a:t>人和计算机进行交流的工具和手段</a:t>
            </a:r>
            <a:endParaRPr lang="zh-CN" altLang="en-US" smtClean="0"/>
          </a:p>
          <a:p>
            <a:pPr marL="342900" indent="-342900">
              <a:lnSpc>
                <a:spcPct val="120000"/>
              </a:lnSpc>
              <a:buClr>
                <a:schemeClr val="hlink"/>
              </a:buClr>
              <a:buFont typeface="Wingdings" panose="05000000000000000000" pitchFamily="2" charset="2"/>
              <a:buChar char="l"/>
            </a:pPr>
            <a:r>
              <a:rPr lang="zh-CN" altLang="en-US" smtClean="0"/>
              <a:t>编程语言的发展</a:t>
            </a:r>
            <a:endParaRPr lang="zh-CN" altLang="en-US" smtClean="0"/>
          </a:p>
          <a:p>
            <a:pPr marL="742950" lvl="1" indent="-285750">
              <a:lnSpc>
                <a:spcPct val="120000"/>
              </a:lnSpc>
              <a:buFont typeface="Wingdings" panose="05000000000000000000" pitchFamily="2" charset="2"/>
              <a:buChar char="l"/>
            </a:pPr>
            <a:r>
              <a:rPr lang="zh-CN" altLang="en-US" smtClean="0"/>
              <a:t>机器语言</a:t>
            </a:r>
            <a:r>
              <a:rPr lang="en-US" smtClean="0">
                <a:ea typeface="黑体" panose="02010609060101010101" pitchFamily="49" charset="-122"/>
              </a:rPr>
              <a:t>: 0101001</a:t>
            </a:r>
            <a:endParaRPr lang="en-US" smtClean="0">
              <a:ea typeface="黑体" panose="02010609060101010101" pitchFamily="49" charset="-122"/>
            </a:endParaRPr>
          </a:p>
          <a:p>
            <a:pPr marL="742950" lvl="1" indent="-285750">
              <a:lnSpc>
                <a:spcPct val="120000"/>
              </a:lnSpc>
              <a:buFont typeface="Wingdings" panose="05000000000000000000" pitchFamily="2" charset="2"/>
              <a:buChar char="l"/>
            </a:pPr>
            <a:r>
              <a:rPr lang="zh-CN" altLang="en-US" smtClean="0"/>
              <a:t>汇编语言</a:t>
            </a:r>
            <a:r>
              <a:rPr lang="en-US" smtClean="0">
                <a:ea typeface="黑体" panose="02010609060101010101" pitchFamily="49" charset="-122"/>
              </a:rPr>
              <a:t>: mov, push, add, call</a:t>
            </a:r>
            <a:endParaRPr lang="en-US" smtClean="0">
              <a:ea typeface="黑体" panose="02010609060101010101" pitchFamily="49" charset="-122"/>
            </a:endParaRPr>
          </a:p>
          <a:p>
            <a:pPr marL="742950" lvl="1" indent="-285750">
              <a:lnSpc>
                <a:spcPct val="120000"/>
              </a:lnSpc>
              <a:buFont typeface="Wingdings" panose="05000000000000000000" pitchFamily="2" charset="2"/>
              <a:buChar char="l"/>
            </a:pPr>
            <a:r>
              <a:rPr lang="zh-CN" altLang="en-US" smtClean="0"/>
              <a:t>第三代语言</a:t>
            </a:r>
            <a:r>
              <a:rPr lang="en-US" smtClean="0">
                <a:ea typeface="黑体" panose="02010609060101010101" pitchFamily="49" charset="-122"/>
              </a:rPr>
              <a:t>: </a:t>
            </a:r>
            <a:r>
              <a:rPr lang="zh-CN" altLang="en-US" smtClean="0"/>
              <a:t>高级语言</a:t>
            </a:r>
            <a:r>
              <a:rPr lang="en-US" smtClean="0">
                <a:ea typeface="黑体" panose="02010609060101010101" pitchFamily="49" charset="-122"/>
              </a:rPr>
              <a:t>,</a:t>
            </a:r>
            <a:r>
              <a:rPr lang="zh-CN" altLang="en-US" smtClean="0"/>
              <a:t>以</a:t>
            </a:r>
            <a:r>
              <a:rPr lang="en-US" smtClean="0">
                <a:ea typeface="黑体" panose="02010609060101010101" pitchFamily="49" charset="-122"/>
              </a:rPr>
              <a:t>C</a:t>
            </a:r>
            <a:r>
              <a:rPr lang="zh-CN" altLang="en-US" smtClean="0"/>
              <a:t>语言为代表</a:t>
            </a:r>
            <a:r>
              <a:rPr lang="en-US" smtClean="0">
                <a:ea typeface="黑体" panose="02010609060101010101" pitchFamily="49" charset="-122"/>
              </a:rPr>
              <a:t>,</a:t>
            </a:r>
            <a:r>
              <a:rPr lang="zh-CN" altLang="en-US" smtClean="0"/>
              <a:t>过程式编程语言</a:t>
            </a:r>
            <a:r>
              <a:rPr lang="en-US" smtClean="0">
                <a:ea typeface="黑体" panose="02010609060101010101" pitchFamily="49" charset="-122"/>
              </a:rPr>
              <a:t>(Procedural Programming Language)</a:t>
            </a:r>
            <a:endParaRPr lang="en-US" smtClean="0">
              <a:ea typeface="黑体" panose="02010609060101010101" pitchFamily="49" charset="-122"/>
            </a:endParaRPr>
          </a:p>
          <a:p>
            <a:pPr marL="742950" lvl="1" indent="-285750">
              <a:lnSpc>
                <a:spcPct val="120000"/>
              </a:lnSpc>
              <a:buFont typeface="Wingdings" panose="05000000000000000000" pitchFamily="2" charset="2"/>
              <a:buChar char="l"/>
            </a:pPr>
            <a:r>
              <a:rPr lang="zh-CN" altLang="en-US" smtClean="0"/>
              <a:t>第四代语言</a:t>
            </a:r>
            <a:r>
              <a:rPr lang="en-US" smtClean="0">
                <a:ea typeface="黑体" panose="02010609060101010101" pitchFamily="49" charset="-122"/>
              </a:rPr>
              <a:t>: </a:t>
            </a:r>
            <a:r>
              <a:rPr lang="zh-CN" altLang="en-US" smtClean="0"/>
              <a:t>非过程化</a:t>
            </a:r>
            <a:r>
              <a:rPr lang="en-US" smtClean="0">
                <a:ea typeface="黑体" panose="02010609060101010101" pitchFamily="49" charset="-122"/>
              </a:rPr>
              <a:t>/</a:t>
            </a:r>
            <a:r>
              <a:rPr lang="zh-CN" altLang="en-US" smtClean="0"/>
              <a:t>面向对象的编程语言</a:t>
            </a:r>
            <a:endParaRPr lang="zh-CN" altLang="en-US" smtClean="0"/>
          </a:p>
          <a:p>
            <a:pPr marL="742950" lvl="1" indent="-285750">
              <a:lnSpc>
                <a:spcPct val="120000"/>
              </a:lnSpc>
              <a:buFont typeface="Wingdings" panose="05000000000000000000" pitchFamily="2" charset="2"/>
              <a:buChar char="l"/>
            </a:pPr>
            <a:r>
              <a:rPr lang="zh-CN" altLang="en-US" smtClean="0"/>
              <a:t>语言的发展</a:t>
            </a:r>
            <a:r>
              <a:rPr lang="en-US" smtClean="0">
                <a:ea typeface="黑体" panose="02010609060101010101" pitchFamily="49" charset="-122"/>
              </a:rPr>
              <a:t>: </a:t>
            </a:r>
            <a:r>
              <a:rPr lang="zh-CN" altLang="en-US" smtClean="0"/>
              <a:t>抽象的过程</a:t>
            </a:r>
            <a:endParaRPr lang="zh-CN" altLang="en-US" smtClean="0"/>
          </a:p>
        </p:txBody>
      </p:sp>
      <p:sp>
        <p:nvSpPr>
          <p:cNvPr id="4" name="灯片编号占位符 3"/>
          <p:cNvSpPr>
            <a:spLocks noGrp="1"/>
          </p:cNvSpPr>
          <p:nvPr>
            <p:ph type="sldNum" sz="quarter" idx="12"/>
          </p:nvPr>
        </p:nvSpPr>
        <p:spPr/>
        <p:txBody>
          <a:bodyPr/>
          <a:lstStyle/>
          <a:p>
            <a:fld id="{92882B10-2351-4E02-B7BB-CBF23E7A7AFB}"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 name="灯片编号占位符 3"/>
          <p:cNvSpPr>
            <a:spLocks noGrp="1"/>
          </p:cNvSpPr>
          <p:nvPr>
            <p:ph type="sldNum" sz="quarter" idx="12"/>
          </p:nvPr>
        </p:nvSpPr>
        <p:spPr/>
        <p:txBody>
          <a:bodyPr/>
          <a:lstStyle/>
          <a:p>
            <a:fld id="{119D899F-3832-4082-B3FB-53E60FA3162A}" type="slidenum">
              <a:rPr lang="zh-CN" altLang="en-US" dirty="0"/>
            </a:fld>
            <a:endParaRPr lang="zh-CN" altLang="en-US" dirty="0"/>
          </a:p>
        </p:txBody>
      </p:sp>
      <p:sp>
        <p:nvSpPr>
          <p:cNvPr id="89092" name="标题 2"/>
          <p:cNvSpPr>
            <a:spLocks noGrp="1" noChangeArrowheads="1"/>
          </p:cNvSpPr>
          <p:nvPr>
            <p:ph type="title"/>
            <p:custDataLst>
              <p:tags r:id="rId3"/>
            </p:custDataLst>
          </p:nvPr>
        </p:nvSpPr>
        <p:spPr/>
        <p:txBody>
          <a:bodyPr/>
          <a:lstStyle/>
          <a:p>
            <a:r>
              <a:rPr lang="zh-CN" altLang="en-US" smtClean="0"/>
              <a:t>对象的使用</a:t>
            </a:r>
            <a:endParaRPr lang="zh-CN" altLang="en-US" smtClean="0"/>
          </a:p>
        </p:txBody>
      </p:sp>
      <p:sp>
        <p:nvSpPr>
          <p:cNvPr id="5" name="内容占位符 4"/>
          <p:cNvSpPr>
            <a:spLocks noGrp="1"/>
          </p:cNvSpPr>
          <p:nvPr>
            <p:ph idx="1"/>
            <p:custDataLst>
              <p:tags r:id="rId4"/>
            </p:custDataLst>
          </p:nvPr>
        </p:nvSpPr>
        <p:spPr>
          <a:xfrm>
            <a:off x="1420813" y="1763713"/>
            <a:ext cx="7094537" cy="4473575"/>
          </a:xfrm>
        </p:spPr>
        <p:txBody>
          <a:bodyPr>
            <a:normAutofit/>
          </a:bodyPr>
          <a:lstStyle/>
          <a:p>
            <a:pPr marL="342900" indent="-342900">
              <a:lnSpc>
                <a:spcPct val="120000"/>
              </a:lnSpc>
              <a:buClr>
                <a:schemeClr val="hlink"/>
              </a:buClr>
              <a:buFont typeface="Wingdings" panose="05000000000000000000" pitchFamily="2" charset="2"/>
              <a:buChar char="l"/>
            </a:pPr>
            <a:r>
              <a:rPr lang="zh-CN" altLang="en-US" sz="2200" smtClean="0"/>
              <a:t>对象的访问</a:t>
            </a:r>
            <a:endParaRPr lang="zh-CN" altLang="en-US" sz="2200" smtClean="0"/>
          </a:p>
          <a:p>
            <a:pPr marL="742950" lvl="1" indent="-285750">
              <a:lnSpc>
                <a:spcPct val="120000"/>
              </a:lnSpc>
              <a:buFont typeface="Wingdings" panose="05000000000000000000" pitchFamily="2" charset="2"/>
              <a:buChar char="l"/>
            </a:pPr>
            <a:r>
              <a:rPr lang="zh-CN" altLang="en-US" sz="1800" smtClean="0"/>
              <a:t>对象作为方法的返回值</a:t>
            </a:r>
            <a:endParaRPr lang="zh-CN" altLang="en-US" sz="1800" smtClean="0"/>
          </a:p>
          <a:p>
            <a:pPr marL="342900" indent="-342900">
              <a:lnSpc>
                <a:spcPct val="120000"/>
              </a:lnSpc>
              <a:buSzPct val="90000"/>
              <a:buFont typeface="Wingdings" panose="05000000000000000000" pitchFamily="2" charset="2"/>
              <a:buNone/>
            </a:pPr>
            <a:r>
              <a:rPr lang="en-US" sz="2200" smtClean="0">
                <a:ea typeface="黑体" panose="02010609060101010101" pitchFamily="49" charset="-122"/>
              </a:rPr>
              <a:t>[</a:t>
            </a:r>
            <a:r>
              <a:rPr lang="zh-CN" altLang="en-US" sz="2200" smtClean="0"/>
              <a:t>访问权限修饰符</a:t>
            </a:r>
            <a:r>
              <a:rPr lang="en-US" sz="2200" smtClean="0">
                <a:ea typeface="黑体" panose="02010609060101010101" pitchFamily="49" charset="-122"/>
              </a:rPr>
              <a:t>] </a:t>
            </a:r>
            <a:r>
              <a:rPr lang="zh-CN" altLang="en-US" sz="2200" smtClean="0"/>
              <a:t>方法返回类型 方法名</a:t>
            </a:r>
            <a:r>
              <a:rPr lang="en-US" sz="2200" smtClean="0">
                <a:ea typeface="黑体" panose="02010609060101010101" pitchFamily="49" charset="-122"/>
              </a:rPr>
              <a:t>(</a:t>
            </a:r>
            <a:r>
              <a:rPr lang="zh-CN" altLang="en-US" sz="2200" smtClean="0"/>
              <a:t>参数</a:t>
            </a:r>
            <a:r>
              <a:rPr lang="en-US" sz="2200" smtClean="0">
                <a:ea typeface="黑体" panose="02010609060101010101" pitchFamily="49" charset="-122"/>
              </a:rPr>
              <a:t>) [throws </a:t>
            </a:r>
            <a:r>
              <a:rPr lang="zh-CN" altLang="en-US" sz="2200" smtClean="0"/>
              <a:t>异常名</a:t>
            </a:r>
            <a:r>
              <a:rPr lang="en-US" sz="2200" smtClean="0">
                <a:ea typeface="黑体" panose="02010609060101010101" pitchFamily="49" charset="-122"/>
              </a:rPr>
              <a:t>]{</a:t>
            </a:r>
            <a:endParaRPr lang="en-US" sz="2200" smtClean="0">
              <a:ea typeface="黑体" panose="02010609060101010101" pitchFamily="49" charset="-122"/>
            </a:endParaRPr>
          </a:p>
          <a:p>
            <a:pPr marL="342900" indent="-342900">
              <a:lnSpc>
                <a:spcPct val="120000"/>
              </a:lnSpc>
              <a:buSzPct val="90000"/>
              <a:buFont typeface="Wingdings" panose="05000000000000000000" pitchFamily="2" charset="2"/>
              <a:buNone/>
            </a:pPr>
            <a:r>
              <a:rPr lang="en-US" sz="2200" smtClean="0">
                <a:ea typeface="黑体" panose="02010609060101010101" pitchFamily="49" charset="-122"/>
              </a:rPr>
              <a:t>	</a:t>
            </a:r>
            <a:r>
              <a:rPr lang="zh-CN" altLang="en-US" sz="2200" smtClean="0"/>
              <a:t>方法体</a:t>
            </a:r>
            <a:r>
              <a:rPr lang="en-US" sz="2200" smtClean="0">
                <a:ea typeface="黑体" panose="02010609060101010101" pitchFamily="49" charset="-122"/>
              </a:rPr>
              <a:t>;</a:t>
            </a:r>
            <a:endParaRPr lang="en-US" sz="2200" smtClean="0">
              <a:ea typeface="黑体" panose="02010609060101010101" pitchFamily="49" charset="-122"/>
            </a:endParaRPr>
          </a:p>
          <a:p>
            <a:pPr marL="342900" indent="-342900">
              <a:lnSpc>
                <a:spcPct val="120000"/>
              </a:lnSpc>
              <a:buSzPct val="90000"/>
              <a:buFont typeface="Wingdings" panose="05000000000000000000" pitchFamily="2" charset="2"/>
              <a:buNone/>
            </a:pPr>
            <a:r>
              <a:rPr lang="en-US" sz="2200" smtClean="0">
                <a:ea typeface="黑体" panose="02010609060101010101" pitchFamily="49" charset="-122"/>
              </a:rPr>
              <a:t>}</a:t>
            </a:r>
            <a:endParaRPr lang="en-US" sz="2200" smtClean="0">
              <a:ea typeface="黑体" panose="02010609060101010101" pitchFamily="49" charset="-122"/>
            </a:endParaRPr>
          </a:p>
          <a:p>
            <a:pPr marL="742950" lvl="1" indent="-285750">
              <a:lnSpc>
                <a:spcPct val="120000"/>
              </a:lnSpc>
              <a:buFont typeface="Wingdings" panose="05000000000000000000" pitchFamily="2" charset="2"/>
              <a:buChar char="l"/>
            </a:pPr>
            <a:r>
              <a:rPr lang="zh-CN" altLang="en-US" sz="1800" smtClean="0"/>
              <a:t>返回类型</a:t>
            </a:r>
            <a:endParaRPr lang="zh-CN" altLang="en-US" sz="1800" smtClean="0"/>
          </a:p>
          <a:p>
            <a:pPr lvl="2">
              <a:lnSpc>
                <a:spcPct val="120000"/>
              </a:lnSpc>
              <a:buClr>
                <a:schemeClr val="bg2"/>
              </a:buClr>
              <a:buFont typeface="Wingdings" panose="05000000000000000000" pitchFamily="2" charset="2"/>
              <a:buChar char="l"/>
            </a:pPr>
            <a:r>
              <a:rPr lang="zh-CN" altLang="en-US" sz="1600" smtClean="0"/>
              <a:t>有返回值</a:t>
            </a:r>
            <a:r>
              <a:rPr lang="en-US" sz="1600" smtClean="0">
                <a:ea typeface="黑体" panose="02010609060101010101" pitchFamily="49" charset="-122"/>
              </a:rPr>
              <a:t>: </a:t>
            </a:r>
            <a:r>
              <a:rPr lang="zh-CN" altLang="en-US" sz="1600" smtClean="0"/>
              <a:t>基本数据类型</a:t>
            </a:r>
            <a:r>
              <a:rPr lang="en-US" sz="1600" smtClean="0">
                <a:ea typeface="黑体" panose="02010609060101010101" pitchFamily="49" charset="-122"/>
              </a:rPr>
              <a:t>/</a:t>
            </a:r>
            <a:r>
              <a:rPr lang="zh-CN" altLang="en-US" sz="1600" smtClean="0"/>
              <a:t>复合类型</a:t>
            </a:r>
            <a:r>
              <a:rPr lang="en-US" sz="1600" smtClean="0">
                <a:ea typeface="黑体" panose="02010609060101010101" pitchFamily="49" charset="-122"/>
              </a:rPr>
              <a:t>(</a:t>
            </a:r>
            <a:r>
              <a:rPr lang="zh-CN" altLang="en-US" sz="1600" smtClean="0"/>
              <a:t>对象</a:t>
            </a:r>
            <a:r>
              <a:rPr lang="en-US" sz="1600" smtClean="0">
                <a:ea typeface="黑体" panose="02010609060101010101" pitchFamily="49" charset="-122"/>
              </a:rPr>
              <a:t>)</a:t>
            </a:r>
            <a:endParaRPr lang="en-US" sz="1600" smtClean="0">
              <a:ea typeface="黑体" panose="02010609060101010101" pitchFamily="49" charset="-122"/>
            </a:endParaRPr>
          </a:p>
          <a:p>
            <a:pPr lvl="2">
              <a:lnSpc>
                <a:spcPct val="120000"/>
              </a:lnSpc>
              <a:buClr>
                <a:schemeClr val="bg2"/>
              </a:buClr>
              <a:buFont typeface="Wingdings" panose="05000000000000000000" pitchFamily="2" charset="2"/>
              <a:buChar char="l"/>
            </a:pPr>
            <a:r>
              <a:rPr lang="zh-CN" altLang="en-US" sz="1600" smtClean="0"/>
              <a:t>无返回值</a:t>
            </a:r>
            <a:r>
              <a:rPr lang="en-US" sz="1600" smtClean="0">
                <a:ea typeface="黑体" panose="02010609060101010101" pitchFamily="49" charset="-122"/>
              </a:rPr>
              <a:t>: void</a:t>
            </a:r>
            <a:endParaRPr lang="en-US" sz="1600" smtClean="0">
              <a:ea typeface="黑体" panose="02010609060101010101" pitchFamily="49" charset="-122"/>
            </a:endParaRPr>
          </a:p>
          <a:p>
            <a:pPr marL="742950" lvl="1" indent="-285750">
              <a:lnSpc>
                <a:spcPct val="120000"/>
              </a:lnSpc>
              <a:buFont typeface="Wingdings" panose="05000000000000000000" pitchFamily="2" charset="2"/>
              <a:buChar char="l"/>
            </a:pPr>
            <a:endParaRPr lang="en-US" sz="1800" smtClean="0">
              <a:ea typeface="黑体" panose="02010609060101010101" pitchFamily="49" charset="-122"/>
            </a:endParaRPr>
          </a:p>
          <a:p>
            <a:pPr marL="742950" lvl="1" indent="-285750">
              <a:lnSpc>
                <a:spcPct val="120000"/>
              </a:lnSpc>
              <a:buSzPct val="90000"/>
              <a:buFont typeface="Arial" panose="020B0604020202020204" pitchFamily="34" charset="0"/>
              <a:buNone/>
            </a:pPr>
            <a:endParaRPr lang="en-US" sz="1800" smtClean="0">
              <a:ea typeface="黑体" panose="02010609060101010101" pitchFamily="49" charset="-122"/>
            </a:endParaRPr>
          </a:p>
        </p:txBody>
      </p:sp>
    </p:spTree>
    <p:custDataLst>
      <p:tags r:id="rId5"/>
    </p:custData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 name="灯片编号占位符 3"/>
          <p:cNvSpPr>
            <a:spLocks noGrp="1"/>
          </p:cNvSpPr>
          <p:nvPr>
            <p:ph type="sldNum" sz="quarter" idx="12"/>
          </p:nvPr>
        </p:nvSpPr>
        <p:spPr/>
        <p:txBody>
          <a:bodyPr/>
          <a:lstStyle/>
          <a:p>
            <a:fld id="{B35B0F9A-8025-433D-B307-D3B34EF13C9D}" type="slidenum">
              <a:rPr lang="zh-CN" altLang="en-US" dirty="0"/>
            </a:fld>
            <a:endParaRPr lang="zh-CN" altLang="en-US" dirty="0"/>
          </a:p>
        </p:txBody>
      </p:sp>
      <p:sp>
        <p:nvSpPr>
          <p:cNvPr id="90116" name="标题 2"/>
          <p:cNvSpPr>
            <a:spLocks noGrp="1" noChangeArrowheads="1"/>
          </p:cNvSpPr>
          <p:nvPr>
            <p:ph type="title"/>
            <p:custDataLst>
              <p:tags r:id="rId3"/>
            </p:custDataLst>
          </p:nvPr>
        </p:nvSpPr>
        <p:spPr/>
        <p:txBody>
          <a:bodyPr/>
          <a:lstStyle/>
          <a:p>
            <a:r>
              <a:rPr lang="zh-CN" altLang="en-US" smtClean="0"/>
              <a:t>对象的使用</a:t>
            </a:r>
            <a:endParaRPr lang="zh-CN" altLang="en-US" smtClean="0"/>
          </a:p>
        </p:txBody>
      </p:sp>
      <p:sp>
        <p:nvSpPr>
          <p:cNvPr id="5" name="内容占位符 4"/>
          <p:cNvSpPr>
            <a:spLocks noGrp="1"/>
          </p:cNvSpPr>
          <p:nvPr>
            <p:ph idx="1"/>
            <p:custDataLst>
              <p:tags r:id="rId4"/>
            </p:custDataLst>
          </p:nvPr>
        </p:nvSpPr>
        <p:spPr>
          <a:xfrm>
            <a:off x="1420813" y="1763713"/>
            <a:ext cx="7094537" cy="4473575"/>
          </a:xfrm>
        </p:spPr>
        <p:txBody>
          <a:bodyPr>
            <a:normAutofit fontScale="77500" lnSpcReduction="20000"/>
          </a:bodyPr>
          <a:lstStyle/>
          <a:p>
            <a:pPr marL="342900" indent="-342900">
              <a:lnSpc>
                <a:spcPct val="150000"/>
              </a:lnSpc>
              <a:buClr>
                <a:schemeClr val="hlink"/>
              </a:buClr>
              <a:buFont typeface="Wingdings" panose="05000000000000000000" pitchFamily="2" charset="2"/>
              <a:buChar char="l"/>
            </a:pPr>
            <a:r>
              <a:rPr lang="zh-CN" altLang="en-US" smtClean="0"/>
              <a:t>对象作为方法的返回值</a:t>
            </a:r>
            <a:endParaRPr lang="zh-CN" altLang="en-US" smtClean="0"/>
          </a:p>
          <a:p>
            <a:pPr marL="342900" indent="-342900">
              <a:lnSpc>
                <a:spcPct val="150000"/>
              </a:lnSpc>
              <a:buClr>
                <a:schemeClr val="hlink"/>
              </a:buClr>
              <a:buFont typeface="Wingdings" panose="05000000000000000000" pitchFamily="2" charset="2"/>
              <a:buChar char="l"/>
            </a:pPr>
            <a:r>
              <a:rPr lang="zh-CN" altLang="en-US" smtClean="0"/>
              <a:t>例</a:t>
            </a:r>
            <a:r>
              <a:rPr lang="en-US" smtClean="0">
                <a:ea typeface="黑体" panose="02010609060101010101" pitchFamily="49" charset="-122"/>
              </a:rPr>
              <a:t>: </a:t>
            </a:r>
            <a:r>
              <a:rPr lang="zh-CN" altLang="en-US" smtClean="0"/>
              <a:t>求两点坐标之间的中点坐标</a:t>
            </a:r>
            <a:endParaRPr lang="zh-CN" altLang="en-US" smtClean="0"/>
          </a:p>
          <a:p>
            <a:pPr marL="742950" lvl="1" indent="-285750">
              <a:lnSpc>
                <a:spcPct val="150000"/>
              </a:lnSpc>
              <a:buFont typeface="Wingdings" panose="05000000000000000000" pitchFamily="2" charset="2"/>
              <a:buChar char="l"/>
            </a:pPr>
            <a:r>
              <a:rPr lang="zh-CN" altLang="en-US" smtClean="0"/>
              <a:t>思路</a:t>
            </a:r>
            <a:r>
              <a:rPr lang="en-US" smtClean="0">
                <a:ea typeface="黑体" panose="02010609060101010101" pitchFamily="49" charset="-122"/>
              </a:rPr>
              <a:t>: (x1, y1) </a:t>
            </a:r>
            <a:r>
              <a:rPr lang="zh-CN" altLang="en-US" smtClean="0"/>
              <a:t>和</a:t>
            </a:r>
            <a:r>
              <a:rPr lang="en-US" smtClean="0">
                <a:ea typeface="黑体" panose="02010609060101010101" pitchFamily="49" charset="-122"/>
              </a:rPr>
              <a:t>(x2, y2)</a:t>
            </a:r>
            <a:r>
              <a:rPr lang="en-US" smtClean="0">
                <a:ea typeface="黑体" panose="02010609060101010101" pitchFamily="49" charset="-122"/>
                <a:sym typeface="Wingdings" panose="05000000000000000000" pitchFamily="2" charset="2"/>
              </a:rPr>
              <a:t>(x, y)</a:t>
            </a:r>
            <a:endParaRPr lang="en-US" smtClean="0">
              <a:ea typeface="黑体" panose="02010609060101010101" pitchFamily="49" charset="-122"/>
              <a:sym typeface="Wingdings" panose="05000000000000000000" pitchFamily="2" charset="2"/>
            </a:endParaRPr>
          </a:p>
          <a:p>
            <a:pPr marL="742950" lvl="1" indent="-285750">
              <a:lnSpc>
                <a:spcPct val="150000"/>
              </a:lnSpc>
              <a:buFont typeface="Wingdings" panose="05000000000000000000" pitchFamily="2" charset="2"/>
              <a:buChar char="l"/>
            </a:pPr>
            <a:r>
              <a:rPr lang="en-US" smtClean="0">
                <a:ea typeface="黑体" panose="02010609060101010101" pitchFamily="49" charset="-122"/>
              </a:rPr>
              <a:t>x=(x1+x2)/2, y=(y1+y2)/2</a:t>
            </a:r>
            <a:endParaRPr lang="en-US" smtClean="0">
              <a:ea typeface="黑体" panose="02010609060101010101" pitchFamily="49" charset="-122"/>
            </a:endParaRPr>
          </a:p>
          <a:p>
            <a:pPr marL="742950" lvl="1" indent="-285750">
              <a:lnSpc>
                <a:spcPct val="150000"/>
              </a:lnSpc>
              <a:buFont typeface="Wingdings" panose="05000000000000000000" pitchFamily="2" charset="2"/>
              <a:buChar char="l"/>
            </a:pPr>
            <a:endParaRPr lang="en-US" smtClean="0">
              <a:ea typeface="黑体" panose="02010609060101010101" pitchFamily="49" charset="-122"/>
            </a:endParaRPr>
          </a:p>
          <a:p>
            <a:pPr marL="742950" lvl="1" indent="-285750">
              <a:lnSpc>
                <a:spcPct val="150000"/>
              </a:lnSpc>
              <a:buFont typeface="Wingdings" panose="05000000000000000000" pitchFamily="2" charset="2"/>
              <a:buChar char="l"/>
            </a:pPr>
            <a:r>
              <a:rPr lang="en-US" smtClean="0">
                <a:ea typeface="黑体" panose="02010609060101010101" pitchFamily="49" charset="-122"/>
              </a:rPr>
              <a:t>Spot  s1 = new Spot(2, 3);</a:t>
            </a:r>
            <a:endParaRPr lang="en-US" smtClean="0">
              <a:ea typeface="黑体" panose="02010609060101010101" pitchFamily="49" charset="-122"/>
            </a:endParaRPr>
          </a:p>
          <a:p>
            <a:pPr marL="742950" lvl="1" indent="-285750">
              <a:lnSpc>
                <a:spcPct val="150000"/>
              </a:lnSpc>
              <a:buFont typeface="Wingdings" panose="05000000000000000000" pitchFamily="2" charset="2"/>
              <a:buChar char="l"/>
            </a:pPr>
            <a:r>
              <a:rPr lang="en-US" smtClean="0">
                <a:ea typeface="黑体" panose="02010609060101010101" pitchFamily="49" charset="-122"/>
              </a:rPr>
              <a:t>Spot  s2 = new Spot(4, 5);</a:t>
            </a:r>
            <a:endParaRPr lang="en-US" smtClean="0">
              <a:ea typeface="黑体" panose="02010609060101010101" pitchFamily="49" charset="-122"/>
            </a:endParaRPr>
          </a:p>
          <a:p>
            <a:pPr marL="742950" lvl="1" indent="-285750">
              <a:lnSpc>
                <a:spcPct val="150000"/>
              </a:lnSpc>
              <a:buFont typeface="Wingdings" panose="05000000000000000000" pitchFamily="2" charset="2"/>
              <a:buChar char="l"/>
            </a:pPr>
            <a:r>
              <a:rPr lang="en-US" smtClean="0">
                <a:ea typeface="黑体" panose="02010609060101010101" pitchFamily="49" charset="-122"/>
              </a:rPr>
              <a:t>Spot  s   = s1.midSpot(s2);</a:t>
            </a:r>
            <a:endParaRPr lang="en-US" smtClean="0">
              <a:ea typeface="黑体" panose="02010609060101010101" pitchFamily="49" charset="-122"/>
            </a:endParaRPr>
          </a:p>
          <a:p>
            <a:pPr marL="742950" lvl="1" indent="-285750">
              <a:lnSpc>
                <a:spcPct val="150000"/>
              </a:lnSpc>
              <a:buSzPct val="90000"/>
              <a:buFont typeface="Arial" panose="020B0604020202020204" pitchFamily="34" charset="0"/>
              <a:buNone/>
            </a:pPr>
            <a:endParaRPr lang="en-US" smtClean="0">
              <a:ea typeface="黑体" panose="02010609060101010101" pitchFamily="49" charset="-122"/>
            </a:endParaRPr>
          </a:p>
        </p:txBody>
      </p:sp>
    </p:spTree>
    <p:custDataLst>
      <p:tags r:id="rId5"/>
    </p:custData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88065"/>
          <p:cNvSpPr>
            <a:spLocks noGrp="1" noChangeArrowheads="1"/>
          </p:cNvSpPr>
          <p:nvPr>
            <p:ph type="title"/>
          </p:nvPr>
        </p:nvSpPr>
        <p:spPr/>
        <p:txBody>
          <a:bodyPr/>
          <a:lstStyle/>
          <a:p>
            <a:r>
              <a:rPr lang="zh-CN" altLang="en-US" smtClean="0"/>
              <a:t>对象的使用</a:t>
            </a:r>
            <a:endParaRPr lang="zh-CN" altLang="en-US" smtClean="0"/>
          </a:p>
        </p:txBody>
      </p:sp>
      <p:sp>
        <p:nvSpPr>
          <p:cNvPr id="91138" name="文本占位符 88066"/>
          <p:cNvSpPr>
            <a:spLocks noGrp="1" noChangeArrowheads="1"/>
          </p:cNvSpPr>
          <p:nvPr>
            <p:ph type="body" idx="1"/>
          </p:nvPr>
        </p:nvSpPr>
        <p:spPr>
          <a:xfrm>
            <a:off x="457200" y="1143000"/>
            <a:ext cx="8458200" cy="1219200"/>
          </a:xfrm>
        </p:spPr>
        <p:txBody>
          <a:bodyPr/>
          <a:lstStyle/>
          <a:p>
            <a:pPr marL="609600" indent="-609600">
              <a:buSzPct val="90000"/>
            </a:pPr>
            <a:r>
              <a:rPr lang="zh-CN" altLang="en-US" smtClean="0"/>
              <a:t>数组</a:t>
            </a:r>
            <a:r>
              <a:rPr lang="en-US" smtClean="0">
                <a:ea typeface="黑体" panose="02010609060101010101" pitchFamily="49" charset="-122"/>
              </a:rPr>
              <a:t>: </a:t>
            </a:r>
            <a:r>
              <a:rPr lang="zh-CN" altLang="en-US" smtClean="0"/>
              <a:t>类型相同的一列元素</a:t>
            </a:r>
            <a:endParaRPr lang="zh-CN" altLang="en-US" smtClean="0"/>
          </a:p>
          <a:p>
            <a:pPr marL="609600" indent="-609600">
              <a:buSzPct val="90000"/>
            </a:pPr>
            <a:r>
              <a:rPr lang="zh-CN" altLang="en-US" smtClean="0"/>
              <a:t>简单的数组</a:t>
            </a:r>
            <a:endParaRPr lang="zh-CN" altLang="en-US" sz="2800" smtClean="0"/>
          </a:p>
        </p:txBody>
      </p:sp>
      <p:sp>
        <p:nvSpPr>
          <p:cNvPr id="88068" name="矩形 88067"/>
          <p:cNvSpPr>
            <a:spLocks noChangeArrowheads="1"/>
          </p:cNvSpPr>
          <p:nvPr/>
        </p:nvSpPr>
        <p:spPr bwMode="auto">
          <a:xfrm>
            <a:off x="990600" y="2438400"/>
            <a:ext cx="6705600" cy="4038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public class ArrayDemo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static void main(String[] args)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anArray  = new int[10];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for (int i = 0; i &lt; </a:t>
            </a:r>
            <a:r>
              <a:rPr lang="en-US" sz="2400">
                <a:solidFill>
                  <a:schemeClr val="hlink"/>
                </a:solidFill>
                <a:latin typeface="Tahoma" panose="020B0604030504040204" pitchFamily="34" charset="0"/>
                <a:ea typeface="华文中宋" panose="02010600040101010101" pitchFamily="2" charset="-122"/>
              </a:rPr>
              <a:t>anArray.length</a:t>
            </a:r>
            <a:r>
              <a:rPr lang="en-US" sz="2400">
                <a:latin typeface="Tahoma" panose="020B0604030504040204" pitchFamily="34" charset="0"/>
                <a:ea typeface="华文中宋" panose="02010600040101010101" pitchFamily="2" charset="-122"/>
              </a:rPr>
              <a:t>; i++)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anArray[i] = i;</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System.out.print(anArray[i] +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System.out.println();</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07590AE3-82BD-4A5F-A9C4-36CD9BC5C6DD}"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barn(outHorizontal)">
                                      <p:cBhvr>
                                        <p:cTn id="7"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89089"/>
          <p:cNvSpPr>
            <a:spLocks noGrp="1" noChangeArrowheads="1"/>
          </p:cNvSpPr>
          <p:nvPr>
            <p:ph type="title"/>
          </p:nvPr>
        </p:nvSpPr>
        <p:spPr/>
        <p:txBody>
          <a:bodyPr/>
          <a:lstStyle/>
          <a:p>
            <a:r>
              <a:rPr lang="zh-CN" altLang="en-US" smtClean="0"/>
              <a:t>对象的使用</a:t>
            </a:r>
            <a:endParaRPr lang="zh-CN" altLang="en-US" smtClean="0"/>
          </a:p>
        </p:txBody>
      </p:sp>
      <p:sp>
        <p:nvSpPr>
          <p:cNvPr id="92162" name="文本占位符 89090"/>
          <p:cNvSpPr>
            <a:spLocks noGrp="1" noChangeArrowheads="1"/>
          </p:cNvSpPr>
          <p:nvPr>
            <p:ph type="body" idx="1"/>
          </p:nvPr>
        </p:nvSpPr>
        <p:spPr>
          <a:xfrm>
            <a:off x="457200" y="1143000"/>
            <a:ext cx="8458200" cy="762000"/>
          </a:xfrm>
        </p:spPr>
        <p:txBody>
          <a:bodyPr/>
          <a:lstStyle/>
          <a:p>
            <a:pPr marL="609600" indent="-609600">
              <a:buSzPct val="90000"/>
            </a:pPr>
            <a:r>
              <a:rPr lang="zh-CN" altLang="en-US" smtClean="0"/>
              <a:t>对象数组</a:t>
            </a:r>
            <a:endParaRPr lang="zh-CN" altLang="en-US" sz="2800" smtClean="0"/>
          </a:p>
        </p:txBody>
      </p:sp>
      <p:sp>
        <p:nvSpPr>
          <p:cNvPr id="89092" name="矩形 89091"/>
          <p:cNvSpPr>
            <a:spLocks noChangeArrowheads="1"/>
          </p:cNvSpPr>
          <p:nvPr/>
        </p:nvSpPr>
        <p:spPr bwMode="auto">
          <a:xfrm>
            <a:off x="685800" y="1828800"/>
            <a:ext cx="6705600" cy="4419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Test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static void main(String args[])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a[] = new int[5];</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for (int </a:t>
            </a:r>
            <a:r>
              <a:rPr lang="en-US" sz="2400">
                <a:solidFill>
                  <a:schemeClr val="hlink"/>
                </a:solidFill>
                <a:latin typeface="Tahoma" panose="020B0604030504040204" pitchFamily="34" charset="0"/>
                <a:ea typeface="华文中宋" panose="02010600040101010101" pitchFamily="2" charset="-122"/>
              </a:rPr>
              <a:t>i</a:t>
            </a:r>
            <a:r>
              <a:rPr lang="en-US" sz="2400">
                <a:latin typeface="Tahoma" panose="020B0604030504040204" pitchFamily="34" charset="0"/>
                <a:ea typeface="华文中宋" panose="02010600040101010101" pitchFamily="2" charset="-122"/>
              </a:rPr>
              <a:t> = 0; </a:t>
            </a:r>
            <a:r>
              <a:rPr lang="en-US" sz="2400">
                <a:solidFill>
                  <a:schemeClr val="hlink"/>
                </a:solidFill>
                <a:latin typeface="Tahoma" panose="020B0604030504040204" pitchFamily="34" charset="0"/>
                <a:ea typeface="华文中宋" panose="02010600040101010101" pitchFamily="2" charset="-122"/>
              </a:rPr>
              <a:t>i </a:t>
            </a:r>
            <a:r>
              <a:rPr lang="en-US" sz="2400">
                <a:latin typeface="Tahoma" panose="020B0604030504040204" pitchFamily="34" charset="0"/>
                <a:ea typeface="华文中宋" panose="02010600040101010101" pitchFamily="2" charset="-122"/>
              </a:rPr>
              <a:t>&lt; </a:t>
            </a:r>
            <a:r>
              <a:rPr lang="en-US" sz="2400">
                <a:solidFill>
                  <a:schemeClr val="hlink"/>
                </a:solidFill>
                <a:latin typeface="Tahoma" panose="020B0604030504040204" pitchFamily="34" charset="0"/>
                <a:ea typeface="华文中宋" panose="02010600040101010101" pitchFamily="2" charset="-122"/>
              </a:rPr>
              <a:t>a.length</a:t>
            </a:r>
            <a:r>
              <a:rPr lang="en-US" sz="2400">
                <a:latin typeface="Tahoma" panose="020B0604030504040204" pitchFamily="34" charset="0"/>
                <a:ea typeface="华文中宋" panose="02010600040101010101" pitchFamily="2" charset="-122"/>
              </a:rPr>
              <a:t>; </a:t>
            </a:r>
            <a:r>
              <a:rPr lang="en-US" sz="2400">
                <a:solidFill>
                  <a:schemeClr val="hlink"/>
                </a:solidFill>
                <a:latin typeface="Tahoma" panose="020B0604030504040204" pitchFamily="34" charset="0"/>
                <a:ea typeface="华文中宋" panose="02010600040101010101" pitchFamily="2" charset="-122"/>
              </a:rPr>
              <a:t>i</a:t>
            </a: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System.out.println(a[</a:t>
            </a:r>
            <a:r>
              <a:rPr lang="en-US" sz="2400">
                <a:solidFill>
                  <a:schemeClr val="hlink"/>
                </a:solidFill>
                <a:latin typeface="Tahoma" panose="020B0604030504040204" pitchFamily="34" charset="0"/>
                <a:ea typeface="华文中宋" panose="02010600040101010101" pitchFamily="2" charset="-122"/>
              </a:rPr>
              <a:t>i</a:t>
            </a: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String s[] = new String[5];</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for (int </a:t>
            </a:r>
            <a:r>
              <a:rPr lang="en-US" sz="2400">
                <a:solidFill>
                  <a:schemeClr val="tx2"/>
                </a:solidFill>
                <a:latin typeface="Tahoma" panose="020B0604030504040204" pitchFamily="34" charset="0"/>
                <a:ea typeface="华文中宋" panose="02010600040101010101" pitchFamily="2" charset="-122"/>
              </a:rPr>
              <a:t>i</a:t>
            </a:r>
            <a:r>
              <a:rPr lang="en-US" sz="2400">
                <a:latin typeface="Tahoma" panose="020B0604030504040204" pitchFamily="34" charset="0"/>
                <a:ea typeface="华文中宋" panose="02010600040101010101" pitchFamily="2" charset="-122"/>
              </a:rPr>
              <a:t> = 0; </a:t>
            </a:r>
            <a:r>
              <a:rPr lang="en-US" sz="2400">
                <a:solidFill>
                  <a:schemeClr val="tx2"/>
                </a:solidFill>
                <a:latin typeface="Tahoma" panose="020B0604030504040204" pitchFamily="34" charset="0"/>
                <a:ea typeface="华文中宋" panose="02010600040101010101" pitchFamily="2" charset="-122"/>
              </a:rPr>
              <a:t>i</a:t>
            </a:r>
            <a:r>
              <a:rPr lang="en-US" sz="2400">
                <a:latin typeface="Tahoma" panose="020B0604030504040204" pitchFamily="34" charset="0"/>
                <a:ea typeface="华文中宋" panose="02010600040101010101" pitchFamily="2" charset="-122"/>
              </a:rPr>
              <a:t> &lt; </a:t>
            </a:r>
            <a:r>
              <a:rPr lang="en-US" sz="2400">
                <a:solidFill>
                  <a:schemeClr val="hlink"/>
                </a:solidFill>
                <a:latin typeface="Tahoma" panose="020B0604030504040204" pitchFamily="34" charset="0"/>
                <a:ea typeface="华文中宋" panose="02010600040101010101" pitchFamily="2" charset="-122"/>
              </a:rPr>
              <a:t>s.length</a:t>
            </a:r>
            <a:r>
              <a:rPr lang="en-US" sz="2400">
                <a:latin typeface="Tahoma" panose="020B0604030504040204" pitchFamily="34" charset="0"/>
                <a:ea typeface="华文中宋" panose="02010600040101010101" pitchFamily="2" charset="-122"/>
              </a:rPr>
              <a:t>; </a:t>
            </a:r>
            <a:r>
              <a:rPr lang="en-US" sz="2400">
                <a:solidFill>
                  <a:schemeClr val="folHlink"/>
                </a:solidFill>
                <a:latin typeface="Tahoma" panose="020B0604030504040204" pitchFamily="34" charset="0"/>
                <a:ea typeface="华文中宋" panose="02010600040101010101" pitchFamily="2" charset="-122"/>
              </a:rPr>
              <a:t>i</a:t>
            </a: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System.out.println(s[</a:t>
            </a:r>
            <a:r>
              <a:rPr lang="en-US" sz="2400">
                <a:solidFill>
                  <a:schemeClr val="tx2"/>
                </a:solidFill>
                <a:latin typeface="Tahoma" panose="020B0604030504040204" pitchFamily="34" charset="0"/>
                <a:ea typeface="华文中宋" panose="02010600040101010101" pitchFamily="2" charset="-122"/>
              </a:rPr>
              <a:t>i</a:t>
            </a: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89093" name="矩形 89092"/>
          <p:cNvSpPr>
            <a:spLocks noChangeArrowheads="1"/>
          </p:cNvSpPr>
          <p:nvPr/>
        </p:nvSpPr>
        <p:spPr bwMode="auto">
          <a:xfrm>
            <a:off x="2514600" y="4648200"/>
            <a:ext cx="4724400" cy="533400"/>
          </a:xfrm>
          <a:prstGeom prst="rect">
            <a:avLst/>
          </a:prstGeom>
          <a:solidFill>
            <a:srgbClr val="66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en-US" sz="2400">
                <a:solidFill>
                  <a:schemeClr val="bg1"/>
                </a:solidFill>
                <a:latin typeface="Tahoma" panose="020B0604030504040204" pitchFamily="34" charset="0"/>
                <a:ea typeface="华文中宋" panose="02010600040101010101" pitchFamily="2" charset="-122"/>
              </a:rPr>
              <a:t>System.out.println(s[i].length());</a:t>
            </a:r>
            <a:endParaRPr lang="en-US" sz="2400">
              <a:solidFill>
                <a:schemeClr val="bg1"/>
              </a:solidFill>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6F2F5EFE-AF05-4B0B-A42F-C50692CF587E}"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092"/>
                                        </p:tgtEl>
                                        <p:attrNameLst>
                                          <p:attrName>style.visibility</p:attrName>
                                        </p:attrNameLst>
                                      </p:cBhvr>
                                      <p:to>
                                        <p:strVal val="visible"/>
                                      </p:to>
                                    </p:set>
                                    <p:animEffect transition="in" filter="barn(outHorizontal)">
                                      <p:cBhvr>
                                        <p:cTn id="7" dur="500"/>
                                        <p:tgtEl>
                                          <p:spTgt spid="8909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9093"/>
                                        </p:tgtEl>
                                        <p:attrNameLst>
                                          <p:attrName>style.visibility</p:attrName>
                                        </p:attrNameLst>
                                      </p:cBhvr>
                                      <p:to>
                                        <p:strVal val="visible"/>
                                      </p:to>
                                    </p:set>
                                    <p:animEffect transition="in" filter="checkerboard(across)">
                                      <p:cBhvr>
                                        <p:cTn id="12"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nimBg="1"/>
      <p:bldP spid="8909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90113"/>
          <p:cNvSpPr>
            <a:spLocks noGrp="1" noChangeArrowheads="1"/>
          </p:cNvSpPr>
          <p:nvPr>
            <p:ph type="title"/>
          </p:nvPr>
        </p:nvSpPr>
        <p:spPr/>
        <p:txBody>
          <a:bodyPr/>
          <a:lstStyle/>
          <a:p>
            <a:r>
              <a:rPr lang="zh-CN" altLang="en-US" smtClean="0"/>
              <a:t>对象的使用</a:t>
            </a:r>
            <a:endParaRPr lang="zh-CN" altLang="en-US" smtClean="0"/>
          </a:p>
        </p:txBody>
      </p:sp>
      <p:sp>
        <p:nvSpPr>
          <p:cNvPr id="93186" name="文本占位符 90114"/>
          <p:cNvSpPr>
            <a:spLocks noGrp="1" noChangeArrowheads="1"/>
          </p:cNvSpPr>
          <p:nvPr>
            <p:ph type="body" idx="1"/>
          </p:nvPr>
        </p:nvSpPr>
        <p:spPr>
          <a:xfrm>
            <a:off x="457200" y="1143000"/>
            <a:ext cx="8458200" cy="685800"/>
          </a:xfrm>
        </p:spPr>
        <p:txBody>
          <a:bodyPr/>
          <a:lstStyle/>
          <a:p>
            <a:pPr marL="609600" indent="-609600">
              <a:buSzPct val="90000"/>
            </a:pPr>
            <a:r>
              <a:rPr lang="zh-CN" altLang="en-US" smtClean="0"/>
              <a:t>对象数组</a:t>
            </a:r>
            <a:endParaRPr lang="zh-CN" altLang="en-US" smtClean="0"/>
          </a:p>
        </p:txBody>
      </p:sp>
      <p:sp>
        <p:nvSpPr>
          <p:cNvPr id="90116" name="矩形 90115"/>
          <p:cNvSpPr>
            <a:spLocks noChangeArrowheads="1"/>
          </p:cNvSpPr>
          <p:nvPr/>
        </p:nvSpPr>
        <p:spPr bwMode="auto">
          <a:xfrm>
            <a:off x="0" y="1828800"/>
            <a:ext cx="4953000" cy="4495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Student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private String name;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private String id;</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Student (String s1, String s2) {  name = s1; id = s2;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String getName() {return name;}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setName (String s) { name=s;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display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System.out.println(name + 		“ ”+id);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90117" name="矩形 90116"/>
          <p:cNvSpPr>
            <a:spLocks noChangeArrowheads="1"/>
          </p:cNvSpPr>
          <p:nvPr/>
        </p:nvSpPr>
        <p:spPr bwMode="auto">
          <a:xfrm>
            <a:off x="5105400" y="1828800"/>
            <a:ext cx="4038600" cy="4495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Student st[] = new </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	  Student[10];</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for (int i = 0; i &lt; st.length; </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				i++) {</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	st[i] = new Student(…);</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for (int i = 0; i &lt; st.length; </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				i++) {</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	st[i].display();</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endParaRPr lang="zh-CN" alt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E71BA965-E87C-40EF-9306-451F8C6E622F}"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barn(outHorizontal)">
                                      <p:cBhvr>
                                        <p:cTn id="7" dur="500"/>
                                        <p:tgtEl>
                                          <p:spTgt spid="901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0117"/>
                                        </p:tgtEl>
                                        <p:attrNameLst>
                                          <p:attrName>style.visibility</p:attrName>
                                        </p:attrNameLst>
                                      </p:cBhvr>
                                      <p:to>
                                        <p:strVal val="visible"/>
                                      </p:to>
                                    </p:set>
                                    <p:animEffect transition="in" filter="checkerboard(across)">
                                      <p:cBhvr>
                                        <p:cTn id="12" dur="500"/>
                                        <p:tgtEl>
                                          <p:spTgt spid="9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animBg="1"/>
      <p:bldP spid="9011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91137"/>
          <p:cNvSpPr>
            <a:spLocks noGrp="1" noChangeArrowheads="1"/>
          </p:cNvSpPr>
          <p:nvPr>
            <p:ph type="title"/>
          </p:nvPr>
        </p:nvSpPr>
        <p:spPr/>
        <p:txBody>
          <a:bodyPr/>
          <a:lstStyle/>
          <a:p>
            <a:r>
              <a:rPr lang="zh-CN" altLang="en-US" smtClean="0"/>
              <a:t>对象的使用</a:t>
            </a:r>
            <a:endParaRPr lang="zh-CN" altLang="en-US" smtClean="0"/>
          </a:p>
        </p:txBody>
      </p:sp>
      <p:sp>
        <p:nvSpPr>
          <p:cNvPr id="94210" name="文本占位符 91138"/>
          <p:cNvSpPr>
            <a:spLocks noGrp="1" noChangeArrowheads="1"/>
          </p:cNvSpPr>
          <p:nvPr>
            <p:ph type="body" idx="1"/>
          </p:nvPr>
        </p:nvSpPr>
        <p:spPr>
          <a:xfrm>
            <a:off x="457200" y="1143000"/>
            <a:ext cx="8458200" cy="762000"/>
          </a:xfrm>
        </p:spPr>
        <p:txBody>
          <a:bodyPr/>
          <a:lstStyle/>
          <a:p>
            <a:pPr marL="609600" indent="-609600">
              <a:buSzPct val="90000"/>
            </a:pPr>
            <a:r>
              <a:rPr lang="zh-CN" altLang="en-US" smtClean="0"/>
              <a:t>对象作为另一个对象的成员变量</a:t>
            </a:r>
            <a:endParaRPr lang="zh-CN" altLang="en-US" sz="2800" smtClean="0"/>
          </a:p>
        </p:txBody>
      </p:sp>
      <p:sp>
        <p:nvSpPr>
          <p:cNvPr id="91140" name="矩形 91139"/>
          <p:cNvSpPr>
            <a:spLocks noChangeArrowheads="1"/>
          </p:cNvSpPr>
          <p:nvPr/>
        </p:nvSpPr>
        <p:spPr bwMode="auto">
          <a:xfrm>
            <a:off x="0" y="1828800"/>
            <a:ext cx="4114800" cy="4419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MobilePhone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private String type;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private Watch w;</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MobilePhone (String s)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type = 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setWatch(Watch a)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w = a;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long getTime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return w.getTime();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91141" name="矩形 91140"/>
          <p:cNvSpPr>
            <a:spLocks noChangeArrowheads="1"/>
          </p:cNvSpPr>
          <p:nvPr/>
        </p:nvSpPr>
        <p:spPr bwMode="auto">
          <a:xfrm>
            <a:off x="4343400" y="1828800"/>
            <a:ext cx="4800600" cy="1752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class Watch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long getTime()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return System.currentTimeMillis();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p:txBody>
      </p:sp>
      <p:sp>
        <p:nvSpPr>
          <p:cNvPr id="91142" name="矩形 91141"/>
          <p:cNvSpPr>
            <a:spLocks noChangeArrowheads="1"/>
          </p:cNvSpPr>
          <p:nvPr/>
        </p:nvSpPr>
        <p:spPr bwMode="auto">
          <a:xfrm>
            <a:off x="4343400" y="3810000"/>
            <a:ext cx="4800600" cy="24384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MobilePhone mp = new </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                MobilePhone(“nokia”);</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Watch w = new Watch();</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mp.setWatch(w);</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long l = mp.getTime();</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endParaRPr lang="zh-CN" altLang="en-US" sz="2400">
              <a:latin typeface="Tahoma" panose="020B0604030504040204" pitchFamily="34" charset="0"/>
              <a:ea typeface="华文中宋" panose="02010600040101010101" pitchFamily="2" charset="-122"/>
            </a:endParaRPr>
          </a:p>
        </p:txBody>
      </p:sp>
      <p:sp>
        <p:nvSpPr>
          <p:cNvPr id="91143" name="矩形 91142"/>
          <p:cNvSpPr>
            <a:spLocks noChangeArrowheads="1"/>
          </p:cNvSpPr>
          <p:nvPr/>
        </p:nvSpPr>
        <p:spPr bwMode="auto">
          <a:xfrm>
            <a:off x="395288" y="44450"/>
            <a:ext cx="8610600" cy="12192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public static long </a:t>
            </a:r>
            <a:r>
              <a:rPr lang="en-US" sz="2400" b="1">
                <a:latin typeface="Tahoma" panose="020B0604030504040204" pitchFamily="34" charset="0"/>
                <a:ea typeface="华文中宋" panose="02010600040101010101" pitchFamily="2" charset="-122"/>
              </a:rPr>
              <a:t>currentTimeMillis</a:t>
            </a: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solidFill>
                  <a:schemeClr val="bg2"/>
                </a:solidFill>
                <a:latin typeface="Tahoma" panose="020B0604030504040204" pitchFamily="34" charset="0"/>
                <a:ea typeface="华文中宋" panose="02010600040101010101" pitchFamily="2" charset="-122"/>
              </a:rPr>
              <a:t>the difference, measured in milliseconds, </a:t>
            </a:r>
            <a:endParaRPr lang="en-US" sz="2400">
              <a:solidFill>
                <a:schemeClr val="bg2"/>
              </a:solidFill>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solidFill>
                  <a:schemeClr val="bg2"/>
                </a:solidFill>
                <a:latin typeface="Tahoma" panose="020B0604030504040204" pitchFamily="34" charset="0"/>
                <a:ea typeface="华文中宋" panose="02010600040101010101" pitchFamily="2" charset="-122"/>
              </a:rPr>
              <a:t>between the current time and midnight, January 1, 1970 UTC</a:t>
            </a:r>
            <a:endParaRPr lang="en-US" sz="2400">
              <a:solidFill>
                <a:schemeClr val="bg2"/>
              </a:solidFill>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08014194-9907-4CF7-96D2-99B1ED83B0F1}"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barn(outHorizontal)">
                                      <p:cBhvr>
                                        <p:cTn id="7" dur="500"/>
                                        <p:tgtEl>
                                          <p:spTgt spid="9114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1141"/>
                                        </p:tgtEl>
                                        <p:attrNameLst>
                                          <p:attrName>style.visibility</p:attrName>
                                        </p:attrNameLst>
                                      </p:cBhvr>
                                      <p:to>
                                        <p:strVal val="visible"/>
                                      </p:to>
                                    </p:set>
                                    <p:animEffect transition="in" filter="barn(outHorizontal)">
                                      <p:cBhvr>
                                        <p:cTn id="12" dur="500"/>
                                        <p:tgtEl>
                                          <p:spTgt spid="9114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1142"/>
                                        </p:tgtEl>
                                        <p:attrNameLst>
                                          <p:attrName>style.visibility</p:attrName>
                                        </p:attrNameLst>
                                      </p:cBhvr>
                                      <p:to>
                                        <p:strVal val="visible"/>
                                      </p:to>
                                    </p:set>
                                    <p:animEffect transition="in" filter="checkerboard(across)">
                                      <p:cBhvr>
                                        <p:cTn id="17" dur="500"/>
                                        <p:tgtEl>
                                          <p:spTgt spid="9114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1143"/>
                                        </p:tgtEl>
                                        <p:attrNameLst>
                                          <p:attrName>style.visibility</p:attrName>
                                        </p:attrNameLst>
                                      </p:cBhvr>
                                      <p:to>
                                        <p:strVal val="visible"/>
                                      </p:to>
                                    </p:set>
                                    <p:animEffect transition="in" filter="checkerboard(across)">
                                      <p:cBhvr>
                                        <p:cTn id="22" dur="500"/>
                                        <p:tgtEl>
                                          <p:spTgt spid="9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nimBg="1"/>
      <p:bldP spid="91141" grpId="0" animBg="1"/>
      <p:bldP spid="91142" grpId="0" animBg="1"/>
      <p:bldP spid="9114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92161"/>
          <p:cNvSpPr>
            <a:spLocks noGrp="1" noChangeArrowheads="1"/>
          </p:cNvSpPr>
          <p:nvPr>
            <p:ph type="title"/>
          </p:nvPr>
        </p:nvSpPr>
        <p:spPr/>
        <p:txBody>
          <a:bodyPr/>
          <a:lstStyle/>
          <a:p>
            <a:r>
              <a:rPr lang="zh-CN" altLang="en-US" smtClean="0"/>
              <a:t>对象的使用</a:t>
            </a:r>
            <a:endParaRPr lang="zh-CN" altLang="en-US" smtClean="0"/>
          </a:p>
        </p:txBody>
      </p:sp>
      <p:sp>
        <p:nvSpPr>
          <p:cNvPr id="95234" name="文本占位符 92162"/>
          <p:cNvSpPr>
            <a:spLocks noGrp="1" noChangeArrowheads="1"/>
          </p:cNvSpPr>
          <p:nvPr>
            <p:ph type="body" idx="1"/>
          </p:nvPr>
        </p:nvSpPr>
        <p:spPr>
          <a:xfrm>
            <a:off x="457200" y="1143000"/>
            <a:ext cx="8458200" cy="1752600"/>
          </a:xfrm>
        </p:spPr>
        <p:txBody>
          <a:bodyPr/>
          <a:lstStyle/>
          <a:p>
            <a:pPr marL="609600" indent="-609600">
              <a:buSzPct val="90000"/>
            </a:pPr>
            <a:r>
              <a:rPr lang="zh-CN" altLang="en-US" smtClean="0"/>
              <a:t>关键词 </a:t>
            </a:r>
            <a:r>
              <a:rPr lang="en-US" smtClean="0">
                <a:ea typeface="黑体" panose="02010609060101010101" pitchFamily="49" charset="-122"/>
              </a:rPr>
              <a:t>this</a:t>
            </a:r>
            <a:endParaRPr lang="en-US" smtClean="0">
              <a:ea typeface="黑体" panose="02010609060101010101" pitchFamily="49" charset="-122"/>
            </a:endParaRPr>
          </a:p>
          <a:p>
            <a:pPr marL="990600" lvl="1" indent="-533400">
              <a:buSzPct val="90000"/>
            </a:pPr>
            <a:r>
              <a:rPr lang="en-US" smtClean="0">
                <a:ea typeface="黑体" panose="02010609060101010101" pitchFamily="49" charset="-122"/>
              </a:rPr>
              <a:t>this</a:t>
            </a:r>
            <a:r>
              <a:rPr lang="zh-CN" altLang="en-US" smtClean="0"/>
              <a:t>指当前对象</a:t>
            </a:r>
            <a:endParaRPr lang="zh-CN" altLang="en-US" smtClean="0"/>
          </a:p>
          <a:p>
            <a:pPr marL="990600" lvl="1" indent="-533400">
              <a:buSzPct val="90000"/>
            </a:pPr>
            <a:r>
              <a:rPr lang="zh-CN" altLang="en-US" smtClean="0"/>
              <a:t>应用</a:t>
            </a:r>
            <a:r>
              <a:rPr lang="en-US" smtClean="0">
                <a:ea typeface="黑体" panose="02010609060101010101" pitchFamily="49" charset="-122"/>
              </a:rPr>
              <a:t>1: </a:t>
            </a:r>
            <a:r>
              <a:rPr lang="zh-CN" altLang="en-US" smtClean="0"/>
              <a:t>加强程序可读性</a:t>
            </a:r>
            <a:r>
              <a:rPr lang="en-US" smtClean="0">
                <a:ea typeface="黑体" panose="02010609060101010101" pitchFamily="49" charset="-122"/>
              </a:rPr>
              <a:t>(</a:t>
            </a:r>
            <a:r>
              <a:rPr lang="zh-CN" altLang="en-US" smtClean="0"/>
              <a:t>有时</a:t>
            </a:r>
            <a:r>
              <a:rPr lang="en-US" smtClean="0">
                <a:ea typeface="黑体" panose="02010609060101010101" pitchFamily="49" charset="-122"/>
              </a:rPr>
              <a:t>this</a:t>
            </a:r>
            <a:r>
              <a:rPr lang="zh-CN" altLang="en-US" smtClean="0"/>
              <a:t>可有可无</a:t>
            </a:r>
            <a:r>
              <a:rPr lang="en-US" smtClean="0">
                <a:ea typeface="黑体" panose="02010609060101010101" pitchFamily="49" charset="-122"/>
              </a:rPr>
              <a:t>)</a:t>
            </a:r>
            <a:endParaRPr lang="en-US" smtClean="0">
              <a:ea typeface="黑体" panose="02010609060101010101" pitchFamily="49" charset="-122"/>
            </a:endParaRPr>
          </a:p>
        </p:txBody>
      </p:sp>
      <p:sp>
        <p:nvSpPr>
          <p:cNvPr id="92164" name="矩形 92163"/>
          <p:cNvSpPr>
            <a:spLocks noChangeArrowheads="1"/>
          </p:cNvSpPr>
          <p:nvPr/>
        </p:nvSpPr>
        <p:spPr bwMode="auto">
          <a:xfrm>
            <a:off x="827088" y="2852738"/>
            <a:ext cx="7543800" cy="288131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Demo1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double i,j;</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Demo1(double i, double j)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r>
              <a:rPr lang="en-US" sz="2400">
                <a:solidFill>
                  <a:schemeClr val="hlink"/>
                </a:solidFill>
                <a:latin typeface="Tahoma" panose="020B0604030504040204" pitchFamily="34" charset="0"/>
                <a:ea typeface="华文中宋" panose="02010600040101010101" pitchFamily="2" charset="-122"/>
              </a:rPr>
              <a:t>this</a:t>
            </a:r>
            <a:r>
              <a:rPr lang="en-US" sz="2400">
                <a:latin typeface="Tahoma" panose="020B0604030504040204" pitchFamily="34" charset="0"/>
                <a:ea typeface="华文中宋" panose="02010600040101010101" pitchFamily="2" charset="-122"/>
              </a:rPr>
              <a:t>.i=i; </a:t>
            </a:r>
            <a:r>
              <a:rPr lang="en-US" sz="2400">
                <a:solidFill>
                  <a:schemeClr val="hlink"/>
                </a:solidFill>
                <a:latin typeface="Tahoma" panose="020B0604030504040204" pitchFamily="34" charset="0"/>
                <a:ea typeface="华文中宋" panose="02010600040101010101" pitchFamily="2" charset="-122"/>
              </a:rPr>
              <a:t>this</a:t>
            </a:r>
            <a:r>
              <a:rPr lang="en-US" sz="2400">
                <a:latin typeface="Tahoma" panose="020B0604030504040204" pitchFamily="34" charset="0"/>
                <a:ea typeface="华文中宋" panose="02010600040101010101" pitchFamily="2" charset="-122"/>
              </a:rPr>
              <a:t>.j=j;</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C489D6C7-A9B0-4461-A1CD-6DCC9FDCFB30}"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barn(outHorizontal)">
                                      <p:cBhvr>
                                        <p:cTn id="7"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93185"/>
          <p:cNvSpPr>
            <a:spLocks noGrp="1" noChangeArrowheads="1"/>
          </p:cNvSpPr>
          <p:nvPr>
            <p:ph type="title"/>
          </p:nvPr>
        </p:nvSpPr>
        <p:spPr/>
        <p:txBody>
          <a:bodyPr/>
          <a:lstStyle/>
          <a:p>
            <a:r>
              <a:rPr lang="zh-CN" altLang="en-US" smtClean="0"/>
              <a:t>对象的使用</a:t>
            </a:r>
            <a:endParaRPr lang="zh-CN" altLang="en-US" smtClean="0"/>
          </a:p>
        </p:txBody>
      </p:sp>
      <p:sp>
        <p:nvSpPr>
          <p:cNvPr id="96258" name="文本占位符 93186"/>
          <p:cNvSpPr>
            <a:spLocks noGrp="1" noChangeArrowheads="1"/>
          </p:cNvSpPr>
          <p:nvPr>
            <p:ph type="body" idx="1"/>
          </p:nvPr>
        </p:nvSpPr>
        <p:spPr>
          <a:xfrm>
            <a:off x="457200" y="1143000"/>
            <a:ext cx="8458200" cy="838200"/>
          </a:xfrm>
        </p:spPr>
        <p:txBody>
          <a:bodyPr/>
          <a:lstStyle/>
          <a:p>
            <a:pPr marL="609600" indent="-609600">
              <a:buSzPct val="90000"/>
            </a:pPr>
            <a:r>
              <a:rPr lang="zh-CN" altLang="en-US" smtClean="0"/>
              <a:t>例</a:t>
            </a:r>
            <a:r>
              <a:rPr lang="en-US" smtClean="0">
                <a:ea typeface="黑体" panose="02010609060101010101" pitchFamily="49" charset="-122"/>
              </a:rPr>
              <a:t>1: Demo1.java (</a:t>
            </a:r>
            <a:r>
              <a:rPr lang="zh-CN" altLang="en-US" smtClean="0"/>
              <a:t>调用变量</a:t>
            </a:r>
            <a:r>
              <a:rPr lang="en-US" smtClean="0">
                <a:ea typeface="黑体" panose="02010609060101010101" pitchFamily="49" charset="-122"/>
              </a:rPr>
              <a:t>)</a:t>
            </a:r>
            <a:endParaRPr lang="en-US" sz="2800" smtClean="0">
              <a:ea typeface="黑体" panose="02010609060101010101" pitchFamily="49" charset="-122"/>
            </a:endParaRPr>
          </a:p>
        </p:txBody>
      </p:sp>
      <p:sp>
        <p:nvSpPr>
          <p:cNvPr id="93188" name="矩形 93187"/>
          <p:cNvSpPr>
            <a:spLocks noChangeArrowheads="1"/>
          </p:cNvSpPr>
          <p:nvPr/>
        </p:nvSpPr>
        <p:spPr bwMode="auto">
          <a:xfrm>
            <a:off x="838200" y="1752600"/>
            <a:ext cx="7543800" cy="51054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Demo1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double x, y;</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Demo1(double i, double j)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r>
              <a:rPr lang="en-US" sz="2400">
                <a:solidFill>
                  <a:schemeClr val="hlink"/>
                </a:solidFill>
                <a:latin typeface="Tahoma" panose="020B0604030504040204" pitchFamily="34" charset="0"/>
                <a:ea typeface="华文中宋" panose="02010600040101010101" pitchFamily="2" charset="-122"/>
              </a:rPr>
              <a:t>this</a:t>
            </a:r>
            <a:r>
              <a:rPr lang="en-US" sz="2400">
                <a:latin typeface="Tahoma" panose="020B0604030504040204" pitchFamily="34" charset="0"/>
                <a:ea typeface="华文中宋" panose="02010600040101010101" pitchFamily="2" charset="-122"/>
              </a:rPr>
              <a:t>.x=i; </a:t>
            </a:r>
            <a:r>
              <a:rPr lang="en-US" sz="2400">
                <a:solidFill>
                  <a:schemeClr val="hlink"/>
                </a:solidFill>
                <a:latin typeface="Tahoma" panose="020B0604030504040204" pitchFamily="34" charset="0"/>
                <a:ea typeface="华文中宋" panose="02010600040101010101" pitchFamily="2" charset="-122"/>
              </a:rPr>
              <a:t>this</a:t>
            </a:r>
            <a:r>
              <a:rPr lang="en-US" sz="2400">
                <a:latin typeface="Tahoma" panose="020B0604030504040204" pitchFamily="34" charset="0"/>
                <a:ea typeface="华文中宋" panose="02010600040101010101" pitchFamily="2" charset="-122"/>
              </a:rPr>
              <a:t>.y=j;</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double ave()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return (x+y)/2;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static void main(String args[])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Demo1 d = new Demo1(3, 4);</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System.out.println(d.ave());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C7D71C43-409F-4B6C-9466-E14B7090529F}"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barn(outHorizontal)">
                                      <p:cBhvr>
                                        <p:cTn id="7"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94209"/>
          <p:cNvSpPr>
            <a:spLocks noGrp="1" noChangeArrowheads="1"/>
          </p:cNvSpPr>
          <p:nvPr>
            <p:ph type="title"/>
          </p:nvPr>
        </p:nvSpPr>
        <p:spPr/>
        <p:txBody>
          <a:bodyPr/>
          <a:lstStyle/>
          <a:p>
            <a:r>
              <a:rPr lang="zh-CN" altLang="en-US" smtClean="0"/>
              <a:t>对象的使用</a:t>
            </a:r>
            <a:endParaRPr lang="zh-CN" altLang="en-US" smtClean="0"/>
          </a:p>
        </p:txBody>
      </p:sp>
      <p:sp>
        <p:nvSpPr>
          <p:cNvPr id="97282" name="文本占位符 94210"/>
          <p:cNvSpPr>
            <a:spLocks noGrp="1" noChangeArrowheads="1"/>
          </p:cNvSpPr>
          <p:nvPr>
            <p:ph type="body" idx="1"/>
          </p:nvPr>
        </p:nvSpPr>
        <p:spPr>
          <a:xfrm>
            <a:off x="457200" y="1143000"/>
            <a:ext cx="8458200" cy="762000"/>
          </a:xfrm>
        </p:spPr>
        <p:txBody>
          <a:bodyPr/>
          <a:lstStyle/>
          <a:p>
            <a:pPr marL="609600" indent="-609600">
              <a:buSzPct val="90000"/>
            </a:pPr>
            <a:r>
              <a:rPr lang="zh-CN" altLang="en-US" smtClean="0"/>
              <a:t>例</a:t>
            </a:r>
            <a:r>
              <a:rPr lang="en-US" smtClean="0">
                <a:ea typeface="黑体" panose="02010609060101010101" pitchFamily="49" charset="-122"/>
              </a:rPr>
              <a:t>2: Demo2.java (</a:t>
            </a:r>
            <a:r>
              <a:rPr lang="zh-CN" altLang="en-US" smtClean="0"/>
              <a:t>调用方法</a:t>
            </a:r>
            <a:r>
              <a:rPr lang="en-US" smtClean="0">
                <a:ea typeface="黑体" panose="02010609060101010101" pitchFamily="49" charset="-122"/>
              </a:rPr>
              <a:t>)</a:t>
            </a:r>
            <a:endParaRPr lang="en-US" sz="2800" smtClean="0">
              <a:ea typeface="黑体" panose="02010609060101010101" pitchFamily="49" charset="-122"/>
            </a:endParaRPr>
          </a:p>
        </p:txBody>
      </p:sp>
      <p:sp>
        <p:nvSpPr>
          <p:cNvPr id="94212" name="矩形 94211"/>
          <p:cNvSpPr>
            <a:spLocks noChangeArrowheads="1"/>
          </p:cNvSpPr>
          <p:nvPr/>
        </p:nvSpPr>
        <p:spPr bwMode="auto">
          <a:xfrm>
            <a:off x="838200" y="1752600"/>
            <a:ext cx="7543800" cy="4648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Demo2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x, y, z;</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Demo2(int a, int b) {x =a; y=b; this.sort(a, b);}</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sort(int a, int b)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if (x &lt; y) { t=x; x=y; y=t}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C717DB7D-AADD-4854-AB66-0925CB760E7B}"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barn(outHorizontal)">
                                      <p:cBhvr>
                                        <p:cTn id="7"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95233"/>
          <p:cNvSpPr>
            <a:spLocks noGrp="1" noChangeArrowheads="1"/>
          </p:cNvSpPr>
          <p:nvPr>
            <p:ph type="title"/>
          </p:nvPr>
        </p:nvSpPr>
        <p:spPr/>
        <p:txBody>
          <a:bodyPr/>
          <a:lstStyle/>
          <a:p>
            <a:r>
              <a:rPr lang="zh-CN" altLang="en-US" smtClean="0"/>
              <a:t>对象的使用</a:t>
            </a:r>
            <a:endParaRPr lang="zh-CN" altLang="en-US" smtClean="0"/>
          </a:p>
        </p:txBody>
      </p:sp>
      <p:sp>
        <p:nvSpPr>
          <p:cNvPr id="98306" name="文本占位符 95234"/>
          <p:cNvSpPr>
            <a:spLocks noGrp="1" noChangeArrowheads="1"/>
          </p:cNvSpPr>
          <p:nvPr>
            <p:ph type="body" idx="1"/>
          </p:nvPr>
        </p:nvSpPr>
        <p:spPr>
          <a:xfrm>
            <a:off x="457200" y="1143000"/>
            <a:ext cx="8458200" cy="762000"/>
          </a:xfrm>
        </p:spPr>
        <p:txBody>
          <a:bodyPr/>
          <a:lstStyle/>
          <a:p>
            <a:pPr marL="609600" indent="-609600">
              <a:buSzPct val="90000"/>
            </a:pPr>
            <a:r>
              <a:rPr lang="zh-CN" altLang="en-US" smtClean="0"/>
              <a:t>例</a:t>
            </a:r>
            <a:r>
              <a:rPr lang="en-US" smtClean="0">
                <a:ea typeface="黑体" panose="02010609060101010101" pitchFamily="49" charset="-122"/>
              </a:rPr>
              <a:t>3: Demo3.java (</a:t>
            </a:r>
            <a:r>
              <a:rPr lang="zh-CN" altLang="en-US" smtClean="0"/>
              <a:t>调用方法</a:t>
            </a:r>
            <a:r>
              <a:rPr lang="en-US" smtClean="0">
                <a:ea typeface="黑体" panose="02010609060101010101" pitchFamily="49" charset="-122"/>
              </a:rPr>
              <a:t>)</a:t>
            </a:r>
            <a:endParaRPr lang="en-US" sz="2800" smtClean="0">
              <a:ea typeface="黑体" panose="02010609060101010101" pitchFamily="49" charset="-122"/>
            </a:endParaRPr>
          </a:p>
        </p:txBody>
      </p:sp>
      <p:sp>
        <p:nvSpPr>
          <p:cNvPr id="95236" name="矩形 95235"/>
          <p:cNvSpPr>
            <a:spLocks noChangeArrowheads="1"/>
          </p:cNvSpPr>
          <p:nvPr/>
        </p:nvSpPr>
        <p:spPr bwMode="auto">
          <a:xfrm>
            <a:off x="838200" y="1752600"/>
            <a:ext cx="7543800" cy="4648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Demo3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x, y;</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Demo3(int a, int b) {x =a; y=b;}</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change (int i, int j)	{x=i; y=j; this.sort();}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sort()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if (x &lt; y) { t=x; x=y; y=t}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E29FCAF4-E798-4818-87B6-4960C42DC073}"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barn(outHorizontal)">
                                      <p:cBhvr>
                                        <p:cTn id="7" dur="500"/>
                                        <p:tgtEl>
                                          <p:spTgt spid="9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7412" name="标题 2"/>
          <p:cNvSpPr>
            <a:spLocks noGrp="1" noChangeArrowheads="1"/>
          </p:cNvSpPr>
          <p:nvPr>
            <p:ph type="title"/>
            <p:custDataLst>
              <p:tags r:id="rId3"/>
            </p:custDataLst>
          </p:nvPr>
        </p:nvSpPr>
        <p:spPr/>
        <p:txBody>
          <a:bodyPr/>
          <a:lstStyle/>
          <a:p>
            <a:r>
              <a:rPr lang="zh-CN" altLang="en-US" smtClean="0"/>
              <a:t>基本概念</a:t>
            </a:r>
            <a:endParaRPr lang="zh-CN" altLang="en-US" smtClean="0"/>
          </a:p>
        </p:txBody>
      </p:sp>
      <p:sp>
        <p:nvSpPr>
          <p:cNvPr id="5" name="内容占位符 4"/>
          <p:cNvSpPr>
            <a:spLocks noGrp="1"/>
          </p:cNvSpPr>
          <p:nvPr>
            <p:ph idx="1"/>
            <p:custDataLst>
              <p:tags r:id="rId4"/>
            </p:custDataLst>
          </p:nvPr>
        </p:nvSpPr>
        <p:spPr/>
        <p:txBody>
          <a:bodyPr>
            <a:noAutofit/>
          </a:bodyPr>
          <a:lstStyle/>
          <a:p>
            <a:pPr marL="342900" indent="-342900">
              <a:lnSpc>
                <a:spcPct val="150000"/>
              </a:lnSpc>
              <a:buClr>
                <a:schemeClr val="hlink"/>
              </a:buClr>
              <a:buFont typeface="Wingdings" panose="05000000000000000000" pitchFamily="2" charset="2"/>
              <a:buChar char="l"/>
            </a:pPr>
            <a:r>
              <a:rPr lang="zh-CN" altLang="en-US" sz="2000" dirty="0" smtClean="0"/>
              <a:t>面向对象</a:t>
            </a:r>
            <a:r>
              <a:rPr lang="en-US" sz="2000" dirty="0" smtClean="0">
                <a:ea typeface="黑体" panose="02010609060101010101" pitchFamily="49" charset="-122"/>
              </a:rPr>
              <a:t>(Object Oriented-OO) </a:t>
            </a:r>
            <a:endParaRPr lang="en-US" sz="2000" dirty="0" smtClean="0">
              <a:ea typeface="黑体" panose="02010609060101010101" pitchFamily="49" charset="-122"/>
            </a:endParaRPr>
          </a:p>
          <a:p>
            <a:pPr marL="742950" lvl="1" indent="-285750">
              <a:lnSpc>
                <a:spcPct val="150000"/>
              </a:lnSpc>
              <a:buFont typeface="Wingdings" panose="05000000000000000000" pitchFamily="2" charset="2"/>
              <a:buChar char="l"/>
            </a:pPr>
            <a:r>
              <a:rPr lang="zh-CN" altLang="en-US" sz="1800" dirty="0" smtClean="0"/>
              <a:t>面向对象编程</a:t>
            </a:r>
            <a:r>
              <a:rPr lang="en-US" sz="1800" dirty="0" smtClean="0">
                <a:ea typeface="黑体" panose="02010609060101010101" pitchFamily="49" charset="-122"/>
              </a:rPr>
              <a:t>(Object Oriented Programming-OOP)</a:t>
            </a:r>
            <a:endParaRPr lang="en-US" sz="1800" dirty="0" smtClean="0">
              <a:ea typeface="黑体" panose="02010609060101010101" pitchFamily="49" charset="-122"/>
            </a:endParaRPr>
          </a:p>
          <a:p>
            <a:pPr marL="742950" lvl="1" indent="-285750">
              <a:lnSpc>
                <a:spcPct val="150000"/>
              </a:lnSpc>
              <a:buFont typeface="Wingdings" panose="05000000000000000000" pitchFamily="2" charset="2"/>
              <a:buChar char="l"/>
            </a:pPr>
            <a:r>
              <a:rPr lang="zh-CN" altLang="en-US" sz="1800" dirty="0" smtClean="0"/>
              <a:t>面向对象是一种软件开发的方法，“面向对象的分析与设计” </a:t>
            </a:r>
            <a:r>
              <a:rPr lang="en-US" sz="1800" dirty="0" smtClean="0">
                <a:ea typeface="黑体" panose="02010609060101010101" pitchFamily="49" charset="-122"/>
              </a:rPr>
              <a:t>(OOA&amp;OOD)</a:t>
            </a:r>
            <a:endParaRPr lang="en-US" sz="1800" dirty="0" smtClean="0">
              <a:ea typeface="黑体" panose="02010609060101010101" pitchFamily="49" charset="-122"/>
            </a:endParaRPr>
          </a:p>
          <a:p>
            <a:pPr marL="742950" lvl="1" indent="-285750">
              <a:lnSpc>
                <a:spcPct val="150000"/>
              </a:lnSpc>
              <a:buFont typeface="Wingdings" panose="05000000000000000000" pitchFamily="2" charset="2"/>
              <a:buChar char="l"/>
            </a:pPr>
            <a:r>
              <a:rPr lang="zh-CN" altLang="en-US" sz="1800" dirty="0" smtClean="0"/>
              <a:t>第一个面向对象的语言</a:t>
            </a:r>
            <a:r>
              <a:rPr lang="en-US" sz="1800" dirty="0" smtClean="0">
                <a:ea typeface="黑体" panose="02010609060101010101" pitchFamily="49" charset="-122"/>
              </a:rPr>
              <a:t>: Simula-67</a:t>
            </a:r>
            <a:endParaRPr lang="en-US" sz="1800" dirty="0" smtClean="0">
              <a:ea typeface="黑体" panose="02010609060101010101" pitchFamily="49" charset="-122"/>
            </a:endParaRPr>
          </a:p>
          <a:p>
            <a:pPr marL="742950" lvl="1" indent="-285750">
              <a:lnSpc>
                <a:spcPct val="150000"/>
              </a:lnSpc>
              <a:buFont typeface="Wingdings" panose="05000000000000000000" pitchFamily="2" charset="2"/>
              <a:buChar char="l"/>
            </a:pPr>
            <a:r>
              <a:rPr lang="zh-CN" altLang="en-US" sz="1800" dirty="0" smtClean="0"/>
              <a:t>第一个成功的面向对象编程语言</a:t>
            </a:r>
            <a:r>
              <a:rPr lang="en-US" sz="1800" dirty="0" smtClean="0">
                <a:ea typeface="黑体" panose="02010609060101010101" pitchFamily="49" charset="-122"/>
              </a:rPr>
              <a:t>: Smalltalk</a:t>
            </a:r>
            <a:endParaRPr lang="en-US" sz="1800" dirty="0" smtClean="0">
              <a:ea typeface="黑体" panose="02010609060101010101" pitchFamily="49" charset="-122"/>
            </a:endParaRPr>
          </a:p>
          <a:p>
            <a:pPr marL="742950" lvl="1" indent="-285750">
              <a:lnSpc>
                <a:spcPct val="150000"/>
              </a:lnSpc>
              <a:buFont typeface="Wingdings" panose="05000000000000000000" pitchFamily="2" charset="2"/>
              <a:buChar char="l"/>
            </a:pPr>
            <a:r>
              <a:rPr lang="en-US" sz="1800" dirty="0" smtClean="0">
                <a:ea typeface="黑体" panose="02010609060101010101" pitchFamily="49" charset="-122"/>
              </a:rPr>
              <a:t>C++, JAVA, C#, PERL</a:t>
            </a:r>
            <a:r>
              <a:rPr lang="zh-CN" altLang="en-US" sz="1800" dirty="0" smtClean="0"/>
              <a:t>等</a:t>
            </a:r>
            <a:endParaRPr lang="zh-CN" altLang="en-US" sz="1800" dirty="0" smtClean="0"/>
          </a:p>
          <a:p>
            <a:pPr marL="742950" lvl="1" indent="-285750">
              <a:lnSpc>
                <a:spcPct val="150000"/>
              </a:lnSpc>
              <a:buSzPct val="90000"/>
              <a:buFont typeface="Wingdings" panose="05000000000000000000" pitchFamily="2" charset="2"/>
              <a:buAutoNum type="arabicPeriod"/>
            </a:pPr>
            <a:r>
              <a:rPr lang="zh-CN" altLang="en-US" sz="1800" dirty="0" smtClean="0"/>
              <a:t>用客观世界中描述事物的方法来描述程序中要解决的问题</a:t>
            </a:r>
            <a:endParaRPr lang="zh-CN" altLang="en-US" sz="1800" dirty="0" smtClean="0"/>
          </a:p>
          <a:p>
            <a:pPr marL="742950" lvl="1" indent="-285750">
              <a:lnSpc>
                <a:spcPct val="150000"/>
              </a:lnSpc>
              <a:buSzPct val="90000"/>
              <a:buFont typeface="Wingdings" panose="05000000000000000000" pitchFamily="2" charset="2"/>
              <a:buAutoNum type="arabicPeriod"/>
            </a:pPr>
            <a:r>
              <a:rPr lang="zh-CN" altLang="en-US" sz="1800" dirty="0" smtClean="0"/>
              <a:t>万事万物都是对象</a:t>
            </a:r>
            <a:endParaRPr lang="zh-CN" altLang="en-US" sz="1800" dirty="0" smtClean="0"/>
          </a:p>
          <a:p>
            <a:pPr marL="742950" lvl="1" indent="-285750">
              <a:lnSpc>
                <a:spcPct val="150000"/>
              </a:lnSpc>
              <a:buSzPct val="90000"/>
              <a:buFont typeface="Wingdings" panose="05000000000000000000" pitchFamily="2" charset="2"/>
              <a:buAutoNum type="arabicPeriod"/>
            </a:pPr>
            <a:r>
              <a:rPr lang="zh-CN" altLang="en-US" sz="1800" dirty="0" smtClean="0"/>
              <a:t>程序便是成堆的对象，彼此通过消息的传递，请求其他对象进行工作 </a:t>
            </a:r>
            <a:endParaRPr lang="zh-CN" altLang="en-US" sz="1800" dirty="0" smtClean="0"/>
          </a:p>
        </p:txBody>
      </p:sp>
      <p:sp>
        <p:nvSpPr>
          <p:cNvPr id="4" name="灯片编号占位符 3"/>
          <p:cNvSpPr>
            <a:spLocks noGrp="1"/>
          </p:cNvSpPr>
          <p:nvPr>
            <p:ph type="sldNum" sz="quarter" idx="12"/>
          </p:nvPr>
        </p:nvSpPr>
        <p:spPr/>
        <p:txBody>
          <a:bodyPr/>
          <a:lstStyle/>
          <a:p>
            <a:fld id="{02C237F6-BC97-4D36-8454-6A1B816D73CC}"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96257"/>
          <p:cNvSpPr>
            <a:spLocks noGrp="1" noChangeArrowheads="1"/>
          </p:cNvSpPr>
          <p:nvPr>
            <p:ph type="title"/>
          </p:nvPr>
        </p:nvSpPr>
        <p:spPr/>
        <p:txBody>
          <a:bodyPr/>
          <a:lstStyle/>
          <a:p>
            <a:r>
              <a:rPr lang="zh-CN" altLang="en-US" smtClean="0"/>
              <a:t>对象的使用</a:t>
            </a:r>
            <a:endParaRPr lang="zh-CN" altLang="en-US" smtClean="0"/>
          </a:p>
        </p:txBody>
      </p:sp>
      <p:sp>
        <p:nvSpPr>
          <p:cNvPr id="99330" name="文本占位符 96258"/>
          <p:cNvSpPr>
            <a:spLocks noGrp="1" noChangeArrowheads="1"/>
          </p:cNvSpPr>
          <p:nvPr>
            <p:ph type="body" idx="1"/>
          </p:nvPr>
        </p:nvSpPr>
        <p:spPr>
          <a:xfrm>
            <a:off x="304800" y="1143000"/>
            <a:ext cx="8610600" cy="5486400"/>
          </a:xfrm>
        </p:spPr>
        <p:txBody>
          <a:bodyPr/>
          <a:lstStyle/>
          <a:p>
            <a:pPr marL="609600" indent="-609600">
              <a:buSzPct val="90000"/>
            </a:pPr>
            <a:r>
              <a:rPr lang="zh-CN" altLang="en-US" smtClean="0"/>
              <a:t>关键词 </a:t>
            </a:r>
            <a:r>
              <a:rPr lang="en-US" smtClean="0">
                <a:ea typeface="黑体" panose="02010609060101010101" pitchFamily="49" charset="-122"/>
              </a:rPr>
              <a:t>this</a:t>
            </a:r>
            <a:endParaRPr lang="en-US" smtClean="0">
              <a:ea typeface="黑体" panose="02010609060101010101" pitchFamily="49" charset="-122"/>
            </a:endParaRPr>
          </a:p>
          <a:p>
            <a:pPr marL="990600" lvl="1" indent="-533400">
              <a:buSzPct val="90000"/>
            </a:pPr>
            <a:r>
              <a:rPr lang="en-US" smtClean="0">
                <a:ea typeface="黑体" panose="02010609060101010101" pitchFamily="49" charset="-122"/>
              </a:rPr>
              <a:t>this</a:t>
            </a:r>
            <a:r>
              <a:rPr lang="zh-CN" altLang="en-US" smtClean="0"/>
              <a:t>指当前对象</a:t>
            </a:r>
            <a:endParaRPr lang="zh-CN" altLang="en-US" smtClean="0"/>
          </a:p>
          <a:p>
            <a:pPr marL="990600" lvl="1" indent="-533400">
              <a:buSzPct val="90000"/>
            </a:pPr>
            <a:r>
              <a:rPr lang="zh-CN" altLang="en-US" smtClean="0"/>
              <a:t>应用</a:t>
            </a:r>
            <a:r>
              <a:rPr lang="en-US" smtClean="0">
                <a:ea typeface="黑体" panose="02010609060101010101" pitchFamily="49" charset="-122"/>
              </a:rPr>
              <a:t>2: </a:t>
            </a:r>
            <a:r>
              <a:rPr lang="zh-CN" altLang="en-US" smtClean="0"/>
              <a:t>对</a:t>
            </a:r>
            <a:r>
              <a:rPr lang="zh-CN" altLang="en-US" smtClean="0">
                <a:solidFill>
                  <a:schemeClr val="hlink"/>
                </a:solidFill>
              </a:rPr>
              <a:t>同一个对象</a:t>
            </a:r>
            <a:r>
              <a:rPr lang="zh-CN" altLang="en-US" smtClean="0"/>
              <a:t>执行多次方法调用</a:t>
            </a:r>
            <a:endParaRPr lang="zh-CN" altLang="en-US" sz="2400" smtClean="0"/>
          </a:p>
        </p:txBody>
      </p:sp>
      <p:sp>
        <p:nvSpPr>
          <p:cNvPr id="96260" name="矩形 96259"/>
          <p:cNvSpPr>
            <a:spLocks noChangeArrowheads="1"/>
          </p:cNvSpPr>
          <p:nvPr/>
        </p:nvSpPr>
        <p:spPr bwMode="auto">
          <a:xfrm>
            <a:off x="1219200" y="2819400"/>
            <a:ext cx="4876800" cy="4038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Leaf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i = 0;</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Leaf increment()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return this;</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void print()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System.out.println(“i=” + i);</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96261" name="矩形 96260"/>
          <p:cNvSpPr>
            <a:spLocks noChangeArrowheads="1"/>
          </p:cNvSpPr>
          <p:nvPr/>
        </p:nvSpPr>
        <p:spPr bwMode="auto">
          <a:xfrm>
            <a:off x="1143000" y="1219200"/>
            <a:ext cx="6781800" cy="9906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Leaf x = new Leaf();</a:t>
            </a:r>
            <a:endParaRPr lang="en-US" sz="2400">
              <a:latin typeface="Tahoma" panose="020B0604030504040204" pitchFamily="34" charset="0"/>
              <a:ea typeface="华文中宋" panose="02010600040101010101" pitchFamily="2" charset="-122"/>
            </a:endParaRPr>
          </a:p>
          <a:p>
            <a:pPr>
              <a:buClr>
                <a:schemeClr val="hlink"/>
              </a:buClr>
              <a:buFont typeface="Wingdings" panose="05000000000000000000" pitchFamily="2" charset="2"/>
              <a:buNone/>
            </a:pPr>
            <a:r>
              <a:rPr lang="en-US" sz="2400">
                <a:latin typeface="Tahoma" panose="020B0604030504040204" pitchFamily="34" charset="0"/>
                <a:ea typeface="华文中宋" panose="02010600040101010101" pitchFamily="2" charset="-122"/>
              </a:rPr>
              <a:t>x.increment().increment().increment().print();</a:t>
            </a:r>
            <a:endParaRPr 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102B70C4-EF4A-40AA-8B49-04BD1C50A8B4}"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arn(outHorizontal)">
                                      <p:cBhvr>
                                        <p:cTn id="7" dur="500"/>
                                        <p:tgtEl>
                                          <p:spTgt spid="9626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6261"/>
                                        </p:tgtEl>
                                        <p:attrNameLst>
                                          <p:attrName>style.visibility</p:attrName>
                                        </p:attrNameLst>
                                      </p:cBhvr>
                                      <p:to>
                                        <p:strVal val="visible"/>
                                      </p:to>
                                    </p:set>
                                    <p:animEffect transition="in" filter="checkerboard(across)">
                                      <p:cBhvr>
                                        <p:cTn id="12"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nimBg="1"/>
      <p:bldP spid="9626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97281"/>
          <p:cNvSpPr>
            <a:spLocks noGrp="1" noChangeArrowheads="1"/>
          </p:cNvSpPr>
          <p:nvPr>
            <p:ph type="title"/>
          </p:nvPr>
        </p:nvSpPr>
        <p:spPr/>
        <p:txBody>
          <a:bodyPr/>
          <a:lstStyle/>
          <a:p>
            <a:r>
              <a:rPr lang="zh-CN" altLang="en-US" smtClean="0"/>
              <a:t>对象的使用</a:t>
            </a:r>
            <a:endParaRPr lang="zh-CN" altLang="en-US" smtClean="0"/>
          </a:p>
        </p:txBody>
      </p:sp>
      <p:sp>
        <p:nvSpPr>
          <p:cNvPr id="100354" name="文本占位符 97282"/>
          <p:cNvSpPr>
            <a:spLocks noGrp="1" noChangeArrowheads="1"/>
          </p:cNvSpPr>
          <p:nvPr>
            <p:ph type="body" idx="1"/>
          </p:nvPr>
        </p:nvSpPr>
        <p:spPr>
          <a:xfrm>
            <a:off x="304800" y="1143000"/>
            <a:ext cx="8610600" cy="5486400"/>
          </a:xfrm>
        </p:spPr>
        <p:txBody>
          <a:bodyPr/>
          <a:lstStyle/>
          <a:p>
            <a:pPr marL="609600" indent="-609600">
              <a:buSzPct val="90000"/>
            </a:pPr>
            <a:r>
              <a:rPr lang="zh-CN" altLang="en-US" smtClean="0"/>
              <a:t>关键词 </a:t>
            </a:r>
            <a:r>
              <a:rPr lang="en-US" smtClean="0">
                <a:ea typeface="黑体" panose="02010609060101010101" pitchFamily="49" charset="-122"/>
              </a:rPr>
              <a:t>this</a:t>
            </a:r>
            <a:endParaRPr lang="en-US" smtClean="0">
              <a:ea typeface="黑体" panose="02010609060101010101" pitchFamily="49" charset="-122"/>
            </a:endParaRPr>
          </a:p>
          <a:p>
            <a:pPr marL="990600" lvl="1" indent="-533400">
              <a:buSzPct val="90000"/>
            </a:pPr>
            <a:r>
              <a:rPr lang="en-US" smtClean="0">
                <a:ea typeface="黑体" panose="02010609060101010101" pitchFamily="49" charset="-122"/>
              </a:rPr>
              <a:t>this</a:t>
            </a:r>
            <a:r>
              <a:rPr lang="zh-CN" altLang="en-US" smtClean="0"/>
              <a:t>指当前对象</a:t>
            </a:r>
            <a:endParaRPr lang="zh-CN" altLang="en-US" smtClean="0"/>
          </a:p>
          <a:p>
            <a:pPr marL="990600" lvl="1" indent="-533400">
              <a:buSzPct val="90000"/>
            </a:pPr>
            <a:r>
              <a:rPr lang="zh-CN" altLang="en-US" smtClean="0"/>
              <a:t>应用</a:t>
            </a:r>
            <a:r>
              <a:rPr lang="en-US" smtClean="0">
                <a:ea typeface="黑体" panose="02010609060101010101" pitchFamily="49" charset="-122"/>
              </a:rPr>
              <a:t>3: </a:t>
            </a:r>
            <a:r>
              <a:rPr lang="zh-CN" altLang="en-US" smtClean="0"/>
              <a:t>在一个构造函数中调用另一个构造函数</a:t>
            </a:r>
            <a:endParaRPr lang="zh-CN" altLang="en-US" sz="2400" smtClean="0"/>
          </a:p>
        </p:txBody>
      </p:sp>
      <p:sp>
        <p:nvSpPr>
          <p:cNvPr id="97284" name="矩形 97283"/>
          <p:cNvSpPr>
            <a:spLocks noChangeArrowheads="1"/>
          </p:cNvSpPr>
          <p:nvPr/>
        </p:nvSpPr>
        <p:spPr bwMode="auto">
          <a:xfrm>
            <a:off x="228600" y="2819400"/>
            <a:ext cx="3810000" cy="4038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class Flower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String name;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int price;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Flower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this("tulip", 10);</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Flower (String s, int i)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name = s;</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price = i;</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p:txBody>
      </p:sp>
      <p:sp>
        <p:nvSpPr>
          <p:cNvPr id="97285" name="矩形 97284"/>
          <p:cNvSpPr>
            <a:spLocks noChangeArrowheads="1"/>
          </p:cNvSpPr>
          <p:nvPr/>
        </p:nvSpPr>
        <p:spPr bwMode="auto">
          <a:xfrm>
            <a:off x="4267200" y="2819400"/>
            <a:ext cx="4724400" cy="4038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ea typeface="华文中宋" panose="02010600040101010101" pitchFamily="2" charset="-122"/>
              </a:rPr>
              <a:t>      </a:t>
            </a:r>
            <a:r>
              <a:rPr lang="en-US" sz="2400">
                <a:latin typeface="Tahoma" panose="020B0604030504040204" pitchFamily="34" charset="0"/>
                <a:ea typeface="华文中宋" panose="02010600040101010101" pitchFamily="2" charset="-122"/>
              </a:rPr>
              <a:t>void print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System.out.println(name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 " " + price);</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public static void main(String</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args[]){</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Flower f = new Flower();</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f.print();</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    }</a:t>
            </a:r>
            <a:endParaRPr 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FF1E4388-BCF9-4424-85CE-ED581B0D0C86}"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barn(outHorizontal)">
                                      <p:cBhvr>
                                        <p:cTn id="7" dur="500"/>
                                        <p:tgtEl>
                                          <p:spTgt spid="9728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7285"/>
                                        </p:tgtEl>
                                        <p:attrNameLst>
                                          <p:attrName>style.visibility</p:attrName>
                                        </p:attrNameLst>
                                      </p:cBhvr>
                                      <p:to>
                                        <p:strVal val="visible"/>
                                      </p:to>
                                    </p:set>
                                    <p:animEffect transition="in" filter="barn(outHorizontal)">
                                      <p:cBhvr>
                                        <p:cTn id="12" dur="500"/>
                                        <p:tgtEl>
                                          <p:spTgt spid="97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nimBg="1"/>
      <p:bldP spid="9728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 name="灯片编号占位符 3"/>
          <p:cNvSpPr>
            <a:spLocks noGrp="1"/>
          </p:cNvSpPr>
          <p:nvPr>
            <p:ph type="sldNum" sz="quarter" idx="12"/>
          </p:nvPr>
        </p:nvSpPr>
        <p:spPr/>
        <p:txBody>
          <a:bodyPr/>
          <a:lstStyle/>
          <a:p>
            <a:fld id="{38B28144-5CFC-4A55-8727-7BC8345B4E8F}" type="slidenum">
              <a:rPr lang="zh-CN" altLang="en-US" dirty="0"/>
            </a:fld>
            <a:endParaRPr lang="zh-CN" altLang="en-US" dirty="0"/>
          </a:p>
        </p:txBody>
      </p:sp>
      <p:sp>
        <p:nvSpPr>
          <p:cNvPr id="101380" name="标题 2"/>
          <p:cNvSpPr>
            <a:spLocks noGrp="1" noChangeArrowheads="1"/>
          </p:cNvSpPr>
          <p:nvPr>
            <p:ph type="title"/>
            <p:custDataLst>
              <p:tags r:id="rId3"/>
            </p:custDataLst>
          </p:nvPr>
        </p:nvSpPr>
        <p:spPr/>
        <p:txBody>
          <a:bodyPr/>
          <a:lstStyle/>
          <a:p>
            <a:r>
              <a:rPr lang="zh-CN" altLang="en-US" smtClean="0"/>
              <a:t>类的继承</a:t>
            </a:r>
            <a:endParaRPr lang="zh-CN" altLang="en-US" smtClean="0"/>
          </a:p>
        </p:txBody>
      </p:sp>
      <p:sp>
        <p:nvSpPr>
          <p:cNvPr id="101381" name="内容占位符 4"/>
          <p:cNvSpPr>
            <a:spLocks noGrp="1" noChangeArrowheads="1"/>
          </p:cNvSpPr>
          <p:nvPr>
            <p:ph idx="1"/>
            <p:custDataLst>
              <p:tags r:id="rId4"/>
            </p:custDataLst>
          </p:nvPr>
        </p:nvSpPr>
        <p:spPr>
          <a:xfrm>
            <a:off x="1420813" y="1763713"/>
            <a:ext cx="7094537" cy="4473575"/>
          </a:xfrm>
        </p:spPr>
        <p:txBody>
          <a:bodyPr>
            <a:normAutofit fontScale="85000" lnSpcReduction="20000"/>
          </a:bodyPr>
          <a:lstStyle/>
          <a:p>
            <a:pPr marL="342900" indent="-342900">
              <a:lnSpc>
                <a:spcPct val="150000"/>
              </a:lnSpc>
              <a:buClr>
                <a:schemeClr val="hlink"/>
              </a:buClr>
              <a:buFont typeface="Wingdings" panose="05000000000000000000" pitchFamily="2" charset="2"/>
              <a:buChar char="l"/>
            </a:pPr>
            <a:r>
              <a:rPr lang="zh-CN" altLang="en-US" smtClean="0"/>
              <a:t>父类与子类的关系 </a:t>
            </a:r>
            <a:r>
              <a:rPr lang="en-US" smtClean="0">
                <a:ea typeface="黑体" panose="02010609060101010101" pitchFamily="49" charset="-122"/>
              </a:rPr>
              <a:t>(extends)</a:t>
            </a:r>
            <a:endParaRPr lang="en-US" smtClean="0">
              <a:ea typeface="黑体" panose="02010609060101010101" pitchFamily="49" charset="-122"/>
            </a:endParaRPr>
          </a:p>
          <a:p>
            <a:pPr marL="342900" indent="-342900">
              <a:lnSpc>
                <a:spcPct val="150000"/>
              </a:lnSpc>
              <a:buClr>
                <a:schemeClr val="hlink"/>
              </a:buClr>
              <a:buFont typeface="Wingdings" panose="05000000000000000000" pitchFamily="2" charset="2"/>
              <a:buChar char="l"/>
            </a:pPr>
            <a:r>
              <a:rPr lang="zh-CN" altLang="en-US" smtClean="0"/>
              <a:t>基本内容</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子类可调用父类的方法和变量</a:t>
            </a:r>
            <a:r>
              <a:rPr lang="en-US" smtClean="0">
                <a:ea typeface="黑体" panose="02010609060101010101" pitchFamily="49" charset="-122"/>
              </a:rPr>
              <a:t>,</a:t>
            </a:r>
            <a:r>
              <a:rPr lang="zh-CN" altLang="en-US" smtClean="0"/>
              <a:t>子类可增加父类中没有的方法和变量</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子类可重新定义父类的静态</a:t>
            </a:r>
            <a:r>
              <a:rPr lang="en-US" smtClean="0">
                <a:ea typeface="黑体" panose="02010609060101010101" pitchFamily="49" charset="-122"/>
              </a:rPr>
              <a:t>/</a:t>
            </a:r>
            <a:r>
              <a:rPr lang="zh-CN" altLang="en-US" smtClean="0"/>
              <a:t>实例变量</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子类可重新定义父类的静态</a:t>
            </a:r>
            <a:r>
              <a:rPr lang="en-US" smtClean="0">
                <a:ea typeface="黑体" panose="02010609060101010101" pitchFamily="49" charset="-122"/>
              </a:rPr>
              <a:t>/</a:t>
            </a:r>
            <a:r>
              <a:rPr lang="zh-CN" altLang="en-US" smtClean="0"/>
              <a:t>实例方法</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继承中的构造方法</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类成员访问修饰符与继承的关系</a:t>
            </a:r>
            <a:endParaRPr lang="zh-CN" altLang="en-US" smtClean="0"/>
          </a:p>
        </p:txBody>
      </p:sp>
    </p:spTree>
    <p:custDataLst>
      <p:tags r:id="rId5"/>
    </p:custData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99329"/>
          <p:cNvSpPr>
            <a:spLocks noGrp="1" noChangeArrowheads="1"/>
          </p:cNvSpPr>
          <p:nvPr>
            <p:ph type="title"/>
          </p:nvPr>
        </p:nvSpPr>
        <p:spPr/>
        <p:txBody>
          <a:bodyPr/>
          <a:lstStyle/>
          <a:p>
            <a:r>
              <a:rPr lang="zh-CN" altLang="en-US" smtClean="0"/>
              <a:t>类的继承</a:t>
            </a:r>
            <a:endParaRPr lang="zh-CN" altLang="en-US" smtClean="0"/>
          </a:p>
        </p:txBody>
      </p:sp>
      <p:sp>
        <p:nvSpPr>
          <p:cNvPr id="102402" name="文本占位符 99330"/>
          <p:cNvSpPr>
            <a:spLocks noGrp="1" noChangeArrowheads="1"/>
          </p:cNvSpPr>
          <p:nvPr>
            <p:ph type="body" idx="1"/>
          </p:nvPr>
        </p:nvSpPr>
        <p:spPr>
          <a:xfrm>
            <a:off x="457200" y="1143000"/>
            <a:ext cx="8458200" cy="1371600"/>
          </a:xfrm>
        </p:spPr>
        <p:txBody>
          <a:bodyPr/>
          <a:lstStyle/>
          <a:p>
            <a:pPr marL="609600" indent="-609600">
              <a:buSzPct val="90000"/>
            </a:pPr>
            <a:r>
              <a:rPr lang="zh-CN" altLang="en-US" smtClean="0"/>
              <a:t>子类可调用父类的方法和变量</a:t>
            </a:r>
            <a:endParaRPr lang="zh-CN" altLang="en-US" smtClean="0"/>
          </a:p>
          <a:p>
            <a:pPr marL="609600" indent="-609600">
              <a:buSzPct val="90000"/>
            </a:pPr>
            <a:r>
              <a:rPr lang="zh-CN" altLang="en-US" smtClean="0"/>
              <a:t>子类可增加父类中没有的方法和变量</a:t>
            </a:r>
            <a:endParaRPr lang="zh-CN" altLang="en-US" smtClean="0"/>
          </a:p>
        </p:txBody>
      </p:sp>
      <p:sp>
        <p:nvSpPr>
          <p:cNvPr id="99332" name="矩形 99331"/>
          <p:cNvSpPr>
            <a:spLocks noChangeArrowheads="1"/>
          </p:cNvSpPr>
          <p:nvPr/>
        </p:nvSpPr>
        <p:spPr bwMode="auto">
          <a:xfrm>
            <a:off x="152400" y="2590800"/>
            <a:ext cx="5410200" cy="1752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class Vehicle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String brand;</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void setB(String s) { brand = s;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void showB() { System.out.println(brand);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p:txBody>
      </p:sp>
      <p:sp>
        <p:nvSpPr>
          <p:cNvPr id="99333" name="矩形 99332"/>
          <p:cNvSpPr>
            <a:spLocks noChangeArrowheads="1"/>
          </p:cNvSpPr>
          <p:nvPr/>
        </p:nvSpPr>
        <p:spPr bwMode="auto">
          <a:xfrm>
            <a:off x="152400" y="4419600"/>
            <a:ext cx="5410200" cy="17526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class Bus extends Vehicle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int gas;</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void setG(int g) { gas = g;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void showG() { System.out.println(gas);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p:txBody>
      </p:sp>
      <p:sp>
        <p:nvSpPr>
          <p:cNvPr id="99334" name="矩形 99333"/>
          <p:cNvSpPr>
            <a:spLocks noChangeArrowheads="1"/>
          </p:cNvSpPr>
          <p:nvPr/>
        </p:nvSpPr>
        <p:spPr bwMode="auto">
          <a:xfrm>
            <a:off x="5562600" y="2590800"/>
            <a:ext cx="3429000" cy="1981200"/>
          </a:xfrm>
          <a:prstGeom prst="rect">
            <a:avLst/>
          </a:prstGeom>
          <a:solidFill>
            <a:srgbClr val="FF99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a:latin typeface="Tahoma" panose="020B0604030504040204" pitchFamily="34" charset="0"/>
                <a:ea typeface="华文中宋" panose="02010600040101010101" pitchFamily="2" charset="-122"/>
              </a:rPr>
              <a:t>Bus b = new Bus();</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b.setB(“audi”);      //**</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b.setG(100);</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b.showB();           //**</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b.showG();</a:t>
            </a:r>
            <a:endParaRPr lang="en-US" sz="2400">
              <a:latin typeface="Tahoma" panose="020B0604030504040204" pitchFamily="34" charset="0"/>
              <a:ea typeface="华文中宋" panose="02010600040101010101" pitchFamily="2" charset="-122"/>
            </a:endParaRPr>
          </a:p>
        </p:txBody>
      </p:sp>
      <p:sp>
        <p:nvSpPr>
          <p:cNvPr id="99335" name="矩形 99334"/>
          <p:cNvSpPr>
            <a:spLocks noChangeArrowheads="1"/>
          </p:cNvSpPr>
          <p:nvPr/>
        </p:nvSpPr>
        <p:spPr bwMode="auto">
          <a:xfrm>
            <a:off x="4800600" y="0"/>
            <a:ext cx="4343400" cy="1600200"/>
          </a:xfrm>
          <a:prstGeom prst="rect">
            <a:avLst/>
          </a:prstGeom>
          <a:solidFill>
            <a:srgbClr val="CCFF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latin typeface="Tahoma" panose="020B0604030504040204" pitchFamily="34" charset="0"/>
                <a:ea typeface="华文中宋" panose="02010600040101010101" pitchFamily="2" charset="-122"/>
              </a:rPr>
              <a:t>子类继承父类的方法和变量，</a:t>
            </a:r>
            <a:endParaRPr lang="zh-CN" altLang="en-US" sz="2400">
              <a:latin typeface="Tahoma" panose="020B0604030504040204" pitchFamily="34" charset="0"/>
              <a:ea typeface="华文中宋" panose="02010600040101010101" pitchFamily="2" charset="-122"/>
            </a:endParaRPr>
          </a:p>
          <a:p>
            <a:r>
              <a:rPr lang="zh-CN" altLang="en-US" sz="2400">
                <a:latin typeface="Tahoma" panose="020B0604030504040204" pitchFamily="34" charset="0"/>
                <a:ea typeface="华文中宋" panose="02010600040101010101" pitchFamily="2" charset="-122"/>
              </a:rPr>
              <a:t>则这些方法和变量就属于子类，</a:t>
            </a:r>
            <a:endParaRPr lang="zh-CN" altLang="en-US" sz="2400">
              <a:latin typeface="Tahoma" panose="020B0604030504040204" pitchFamily="34" charset="0"/>
              <a:ea typeface="华文中宋" panose="02010600040101010101" pitchFamily="2" charset="-122"/>
            </a:endParaRPr>
          </a:p>
          <a:p>
            <a:r>
              <a:rPr lang="zh-CN" altLang="en-US" sz="2400">
                <a:latin typeface="Tahoma" panose="020B0604030504040204" pitchFamily="34" charset="0"/>
                <a:ea typeface="华文中宋" panose="02010600040101010101" pitchFamily="2" charset="-122"/>
              </a:rPr>
              <a:t>则子类对象对这些方法和变量</a:t>
            </a:r>
            <a:endParaRPr lang="zh-CN" altLang="en-US" sz="2400">
              <a:latin typeface="Tahoma" panose="020B0604030504040204" pitchFamily="34" charset="0"/>
              <a:ea typeface="华文中宋" panose="02010600040101010101" pitchFamily="2" charset="-122"/>
            </a:endParaRPr>
          </a:p>
          <a:p>
            <a:r>
              <a:rPr lang="zh-CN" altLang="en-US" sz="2400">
                <a:latin typeface="Tahoma" panose="020B0604030504040204" pitchFamily="34" charset="0"/>
                <a:ea typeface="华文中宋" panose="02010600040101010101" pitchFamily="2" charset="-122"/>
              </a:rPr>
              <a:t>的调用是显而易见的</a:t>
            </a:r>
            <a:endParaRPr lang="zh-CN" alt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1B16E87C-9E84-495E-9709-3DC5DD2E3A30}"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barn(outHorizontal)">
                                      <p:cBhvr>
                                        <p:cTn id="7" dur="500"/>
                                        <p:tgtEl>
                                          <p:spTgt spid="993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9333"/>
                                        </p:tgtEl>
                                        <p:attrNameLst>
                                          <p:attrName>style.visibility</p:attrName>
                                        </p:attrNameLst>
                                      </p:cBhvr>
                                      <p:to>
                                        <p:strVal val="visible"/>
                                      </p:to>
                                    </p:set>
                                    <p:animEffect transition="in" filter="barn(outHorizontal)">
                                      <p:cBhvr>
                                        <p:cTn id="12" dur="500"/>
                                        <p:tgtEl>
                                          <p:spTgt spid="9933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9334"/>
                                        </p:tgtEl>
                                        <p:attrNameLst>
                                          <p:attrName>style.visibility</p:attrName>
                                        </p:attrNameLst>
                                      </p:cBhvr>
                                      <p:to>
                                        <p:strVal val="visible"/>
                                      </p:to>
                                    </p:set>
                                    <p:animEffect transition="in" filter="checkerboard(across)">
                                      <p:cBhvr>
                                        <p:cTn id="17" dur="500"/>
                                        <p:tgtEl>
                                          <p:spTgt spid="9933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9335"/>
                                        </p:tgtEl>
                                        <p:attrNameLst>
                                          <p:attrName>style.visibility</p:attrName>
                                        </p:attrNameLst>
                                      </p:cBhvr>
                                      <p:to>
                                        <p:strVal val="visible"/>
                                      </p:to>
                                    </p:set>
                                    <p:animEffect transition="in" filter="checkerboard(across)">
                                      <p:cBhvr>
                                        <p:cTn id="22" dur="500"/>
                                        <p:tgtEl>
                                          <p:spTgt spid="99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p:bldP spid="99333" grpId="0" animBg="1"/>
      <p:bldP spid="99334" grpId="0" animBg="1"/>
      <p:bldP spid="99335"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5" name="标题 100353"/>
          <p:cNvSpPr>
            <a:spLocks noGrp="1" noChangeArrowheads="1"/>
          </p:cNvSpPr>
          <p:nvPr>
            <p:ph type="title"/>
          </p:nvPr>
        </p:nvSpPr>
        <p:spPr/>
        <p:txBody>
          <a:bodyPr/>
          <a:lstStyle/>
          <a:p>
            <a:r>
              <a:rPr lang="zh-CN" altLang="en-US" smtClean="0"/>
              <a:t>类的继承</a:t>
            </a:r>
            <a:endParaRPr lang="zh-CN" altLang="en-US" smtClean="0"/>
          </a:p>
        </p:txBody>
      </p:sp>
      <p:sp>
        <p:nvSpPr>
          <p:cNvPr id="103426" name="文本占位符 100354"/>
          <p:cNvSpPr>
            <a:spLocks noGrp="1" noChangeArrowheads="1"/>
          </p:cNvSpPr>
          <p:nvPr>
            <p:ph type="body" idx="1"/>
          </p:nvPr>
        </p:nvSpPr>
        <p:spPr>
          <a:xfrm>
            <a:off x="457200" y="1143000"/>
            <a:ext cx="8458200" cy="1600200"/>
          </a:xfrm>
        </p:spPr>
        <p:txBody>
          <a:bodyPr/>
          <a:lstStyle/>
          <a:p>
            <a:pPr marL="609600" indent="-609600">
              <a:buSzPct val="90000"/>
            </a:pPr>
            <a:r>
              <a:rPr lang="zh-CN" altLang="en-US" sz="2800" smtClean="0"/>
              <a:t>子类可</a:t>
            </a:r>
            <a:r>
              <a:rPr lang="zh-CN" altLang="en-US" sz="2800" smtClean="0">
                <a:solidFill>
                  <a:schemeClr val="hlink"/>
                </a:solidFill>
              </a:rPr>
              <a:t>重新定义</a:t>
            </a:r>
            <a:r>
              <a:rPr lang="zh-CN" altLang="en-US" sz="2800" smtClean="0"/>
              <a:t>父类中已有的变量</a:t>
            </a:r>
            <a:endParaRPr lang="zh-CN" altLang="en-US" sz="2800" smtClean="0"/>
          </a:p>
          <a:p>
            <a:pPr marL="990600" lvl="1" indent="-533400">
              <a:buSzPct val="90000"/>
            </a:pPr>
            <a:r>
              <a:rPr lang="zh-CN" altLang="en-US" sz="2400" smtClean="0"/>
              <a:t>父类中同名的变量无效</a:t>
            </a:r>
            <a:r>
              <a:rPr lang="en-US" sz="2400" smtClean="0">
                <a:ea typeface="黑体" panose="02010609060101010101" pitchFamily="49" charset="-122"/>
              </a:rPr>
              <a:t>(</a:t>
            </a:r>
            <a:r>
              <a:rPr lang="zh-CN" altLang="en-US" sz="2400" smtClean="0"/>
              <a:t>隐藏</a:t>
            </a:r>
            <a:r>
              <a:rPr lang="en-US" sz="2400" smtClean="0">
                <a:ea typeface="黑体" panose="02010609060101010101" pitchFamily="49" charset="-122"/>
              </a:rPr>
              <a:t>)</a:t>
            </a:r>
            <a:endParaRPr lang="en-US" sz="2400" smtClean="0">
              <a:ea typeface="黑体" panose="02010609060101010101" pitchFamily="49" charset="-122"/>
            </a:endParaRPr>
          </a:p>
          <a:p>
            <a:pPr marL="990600" lvl="1" indent="-533400">
              <a:buSzPct val="90000"/>
            </a:pPr>
            <a:r>
              <a:rPr lang="zh-CN" altLang="en-US" sz="2400" smtClean="0"/>
              <a:t>通过“</a:t>
            </a:r>
            <a:r>
              <a:rPr lang="en-US" sz="2400" smtClean="0">
                <a:ea typeface="黑体" panose="02010609060101010101" pitchFamily="49" charset="-122"/>
              </a:rPr>
              <a:t>super.</a:t>
            </a:r>
            <a:r>
              <a:rPr lang="zh-CN" altLang="en-US" sz="2400" smtClean="0"/>
              <a:t>变量名” 和父类名</a:t>
            </a:r>
            <a:r>
              <a:rPr lang="en-US" sz="2400" smtClean="0">
                <a:ea typeface="黑体" panose="02010609060101010101" pitchFamily="49" charset="-122"/>
              </a:rPr>
              <a:t>.</a:t>
            </a:r>
            <a:r>
              <a:rPr lang="zh-CN" altLang="en-US" sz="2400" smtClean="0"/>
              <a:t>变量名</a:t>
            </a:r>
            <a:r>
              <a:rPr lang="en-US" sz="2400" smtClean="0">
                <a:ea typeface="黑体" panose="02010609060101010101" pitchFamily="49" charset="-122"/>
              </a:rPr>
              <a:t>(static</a:t>
            </a:r>
            <a:r>
              <a:rPr lang="zh-CN" altLang="en-US" sz="2400" smtClean="0"/>
              <a:t>变量</a:t>
            </a:r>
            <a:r>
              <a:rPr lang="en-US" sz="2400" smtClean="0">
                <a:ea typeface="黑体" panose="02010609060101010101" pitchFamily="49" charset="-122"/>
              </a:rPr>
              <a:t>)</a:t>
            </a:r>
            <a:r>
              <a:rPr lang="zh-CN" altLang="en-US" sz="2400" smtClean="0"/>
              <a:t>引用</a:t>
            </a:r>
            <a:endParaRPr lang="zh-CN" altLang="en-US" sz="2400" smtClean="0"/>
          </a:p>
        </p:txBody>
      </p:sp>
      <p:sp>
        <p:nvSpPr>
          <p:cNvPr id="100356" name="矩形 100355"/>
          <p:cNvSpPr>
            <a:spLocks noChangeArrowheads="1"/>
          </p:cNvSpPr>
          <p:nvPr/>
        </p:nvSpPr>
        <p:spPr bwMode="auto">
          <a:xfrm>
            <a:off x="0" y="0"/>
            <a:ext cx="3048000" cy="16764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class A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int i=256, j =64;</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static int k = 32;</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final float e = 2.718f;</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p:txBody>
      </p:sp>
      <p:sp>
        <p:nvSpPr>
          <p:cNvPr id="100357" name="矩形 100356"/>
          <p:cNvSpPr>
            <a:spLocks noChangeArrowheads="1"/>
          </p:cNvSpPr>
          <p:nvPr/>
        </p:nvSpPr>
        <p:spPr bwMode="auto">
          <a:xfrm>
            <a:off x="838200" y="2743200"/>
            <a:ext cx="5410200" cy="3733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class B extends A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char j=‘x’;</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final double k =5;</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static int e =321;</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void show() {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System.out.println(i + “ “ + j + “ “ +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k + “ “ + e);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void showA() {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System.out.println(super.j + “ “ + A.k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 “ “ + super.e);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p:txBody>
      </p:sp>
      <p:sp>
        <p:nvSpPr>
          <p:cNvPr id="100358" name="矩形 100357"/>
          <p:cNvSpPr>
            <a:spLocks noChangeArrowheads="1"/>
          </p:cNvSpPr>
          <p:nvPr/>
        </p:nvSpPr>
        <p:spPr bwMode="auto">
          <a:xfrm>
            <a:off x="3048000" y="0"/>
            <a:ext cx="3048000" cy="16764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a:latin typeface="Tahoma" panose="020B0604030504040204" pitchFamily="34" charset="0"/>
                <a:ea typeface="华文中宋" panose="02010600040101010101" pitchFamily="2" charset="-122"/>
              </a:rPr>
              <a:t>B b = new B();</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b.show(); </a:t>
            </a:r>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b.showA();</a:t>
            </a:r>
            <a:endParaRPr lang="en-US" sz="2400">
              <a:latin typeface="Tahoma" panose="020B0604030504040204" pitchFamily="34" charset="0"/>
              <a:ea typeface="华文中宋" panose="02010600040101010101" pitchFamily="2" charset="-122"/>
            </a:endParaRPr>
          </a:p>
        </p:txBody>
      </p:sp>
      <p:sp>
        <p:nvSpPr>
          <p:cNvPr id="100359" name="矩形 100358"/>
          <p:cNvSpPr>
            <a:spLocks noChangeArrowheads="1"/>
          </p:cNvSpPr>
          <p:nvPr/>
        </p:nvSpPr>
        <p:spPr bwMode="auto">
          <a:xfrm>
            <a:off x="6096000" y="0"/>
            <a:ext cx="3048000" cy="1676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cene3d>
              <a:camera prst="orthographicFront"/>
              <a:lightRig rig="threePt" dir="t"/>
            </a:scene3d>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a:solidFill>
                  <a:schemeClr val="tx1"/>
                </a:solidFill>
                <a:effectLst>
                  <a:outerShdw blurRad="38100" dist="19050" dir="2700000" algn="tl" rotWithShape="0">
                    <a:schemeClr val="dk1">
                      <a:alpha val="40000"/>
                    </a:schemeClr>
                  </a:outerShdw>
                </a:effectLst>
                <a:latin typeface="Tahoma" panose="020B0604030504040204" pitchFamily="34" charset="0"/>
                <a:ea typeface="华文中宋" panose="02010600040101010101" pitchFamily="2" charset="-122"/>
              </a:rPr>
              <a:t>256 x 5.0 321</a:t>
            </a:r>
            <a:endParaRPr lang="en-US" sz="2400">
              <a:solidFill>
                <a:schemeClr val="tx1"/>
              </a:solidFill>
              <a:effectLst>
                <a:outerShdw blurRad="38100" dist="19050" dir="2700000" algn="tl" rotWithShape="0">
                  <a:schemeClr val="dk1">
                    <a:alpha val="40000"/>
                  </a:schemeClr>
                </a:outerShdw>
              </a:effectLst>
              <a:latin typeface="Tahoma" panose="020B0604030504040204" pitchFamily="34" charset="0"/>
              <a:ea typeface="华文中宋" panose="02010600040101010101" pitchFamily="2" charset="-122"/>
            </a:endParaRPr>
          </a:p>
          <a:p>
            <a:r>
              <a:rPr lang="en-US" sz="2400">
                <a:solidFill>
                  <a:schemeClr val="tx1"/>
                </a:solidFill>
                <a:effectLst>
                  <a:outerShdw blurRad="38100" dist="19050" dir="2700000" algn="tl" rotWithShape="0">
                    <a:schemeClr val="dk1">
                      <a:alpha val="40000"/>
                    </a:schemeClr>
                  </a:outerShdw>
                </a:effectLst>
                <a:latin typeface="Tahoma" panose="020B0604030504040204" pitchFamily="34" charset="0"/>
                <a:ea typeface="华文中宋" panose="02010600040101010101" pitchFamily="2" charset="-122"/>
              </a:rPr>
              <a:t>64 32 2.718</a:t>
            </a:r>
            <a:endParaRPr lang="en-US" sz="2400">
              <a:solidFill>
                <a:schemeClr val="tx1"/>
              </a:solidFill>
              <a:effectLst>
                <a:outerShdw blurRad="38100" dist="19050" dir="2700000" algn="tl" rotWithShape="0">
                  <a:schemeClr val="dk1">
                    <a:alpha val="40000"/>
                  </a:schemeClr>
                </a:outerShdw>
              </a:effectLst>
              <a:latin typeface="Tahoma" panose="020B0604030504040204" pitchFamily="34" charset="0"/>
              <a:ea typeface="华文中宋" panose="02010600040101010101" pitchFamily="2" charset="-122"/>
            </a:endParaRPr>
          </a:p>
        </p:txBody>
      </p:sp>
      <p:sp>
        <p:nvSpPr>
          <p:cNvPr id="100360" name="矩形 100359"/>
          <p:cNvSpPr>
            <a:spLocks noChangeArrowheads="1"/>
          </p:cNvSpPr>
          <p:nvPr/>
        </p:nvSpPr>
        <p:spPr bwMode="auto">
          <a:xfrm>
            <a:off x="6400800" y="2743200"/>
            <a:ext cx="2057400" cy="2743200"/>
          </a:xfrm>
          <a:prstGeom prst="rect">
            <a:avLst/>
          </a:prstGeom>
          <a:solidFill>
            <a:srgbClr val="CCFF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400">
                <a:latin typeface="Tahoma" panose="020B0604030504040204" pitchFamily="34" charset="0"/>
                <a:ea typeface="华文中宋" panose="02010600040101010101" pitchFamily="2" charset="-122"/>
              </a:rPr>
              <a:t>this.</a:t>
            </a:r>
            <a:r>
              <a:rPr lang="zh-CN" altLang="en-US" sz="2400">
                <a:latin typeface="Tahoma" panose="020B0604030504040204" pitchFamily="34" charset="0"/>
                <a:ea typeface="华文中宋" panose="02010600040101010101" pitchFamily="2" charset="-122"/>
              </a:rPr>
              <a:t>变量名</a:t>
            </a:r>
            <a:endParaRPr lang="zh-CN" alt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this.</a:t>
            </a:r>
            <a:r>
              <a:rPr lang="zh-CN" altLang="en-US" sz="2400">
                <a:latin typeface="Tahoma" panose="020B0604030504040204" pitchFamily="34" charset="0"/>
                <a:ea typeface="华文中宋" panose="02010600040101010101" pitchFamily="2" charset="-122"/>
              </a:rPr>
              <a:t>方法名</a:t>
            </a:r>
            <a:endParaRPr lang="zh-CN" alt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this()</a:t>
            </a:r>
            <a:endParaRPr lang="en-US" sz="2400">
              <a:latin typeface="Tahoma" panose="020B0604030504040204" pitchFamily="34" charset="0"/>
              <a:ea typeface="华文中宋" panose="02010600040101010101" pitchFamily="2" charset="-122"/>
            </a:endParaRPr>
          </a:p>
          <a:p>
            <a:endParaRPr 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super.</a:t>
            </a:r>
            <a:r>
              <a:rPr lang="zh-CN" altLang="en-US" sz="2400">
                <a:latin typeface="Tahoma" panose="020B0604030504040204" pitchFamily="34" charset="0"/>
                <a:ea typeface="华文中宋" panose="02010600040101010101" pitchFamily="2" charset="-122"/>
              </a:rPr>
              <a:t>变量名</a:t>
            </a:r>
            <a:endParaRPr lang="zh-CN" alt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super.</a:t>
            </a:r>
            <a:r>
              <a:rPr lang="zh-CN" altLang="en-US" sz="2400">
                <a:latin typeface="Tahoma" panose="020B0604030504040204" pitchFamily="34" charset="0"/>
                <a:ea typeface="华文中宋" panose="02010600040101010101" pitchFamily="2" charset="-122"/>
              </a:rPr>
              <a:t>方法名</a:t>
            </a:r>
            <a:endParaRPr lang="zh-CN" altLang="en-US" sz="2400">
              <a:latin typeface="Tahoma" panose="020B0604030504040204" pitchFamily="34" charset="0"/>
              <a:ea typeface="华文中宋" panose="02010600040101010101" pitchFamily="2" charset="-122"/>
            </a:endParaRPr>
          </a:p>
          <a:p>
            <a:r>
              <a:rPr lang="en-US" sz="2400">
                <a:latin typeface="Tahoma" panose="020B0604030504040204" pitchFamily="34" charset="0"/>
                <a:ea typeface="华文中宋" panose="02010600040101010101" pitchFamily="2" charset="-122"/>
              </a:rPr>
              <a:t>super()</a:t>
            </a:r>
            <a:endParaRPr 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7826443D-D437-4E5B-A685-8EBC06603001}"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0357"/>
                                        </p:tgtEl>
                                        <p:attrNameLst>
                                          <p:attrName>style.visibility</p:attrName>
                                        </p:attrNameLst>
                                      </p:cBhvr>
                                      <p:to>
                                        <p:strVal val="visible"/>
                                      </p:to>
                                    </p:set>
                                    <p:animEffect transition="in" filter="barn(outHorizontal)">
                                      <p:cBhvr>
                                        <p:cTn id="7" dur="500"/>
                                        <p:tgtEl>
                                          <p:spTgt spid="10035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0356"/>
                                        </p:tgtEl>
                                        <p:attrNameLst>
                                          <p:attrName>style.visibility</p:attrName>
                                        </p:attrNameLst>
                                      </p:cBhvr>
                                      <p:to>
                                        <p:strVal val="visible"/>
                                      </p:to>
                                    </p:set>
                                    <p:animEffect transition="in" filter="barn(outHorizontal)">
                                      <p:cBhvr>
                                        <p:cTn id="12" dur="500"/>
                                        <p:tgtEl>
                                          <p:spTgt spid="10035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00358"/>
                                        </p:tgtEl>
                                        <p:attrNameLst>
                                          <p:attrName>style.visibility</p:attrName>
                                        </p:attrNameLst>
                                      </p:cBhvr>
                                      <p:to>
                                        <p:strVal val="visible"/>
                                      </p:to>
                                    </p:set>
                                    <p:animEffect transition="in" filter="barn(outHorizontal)">
                                      <p:cBhvr>
                                        <p:cTn id="17" dur="500"/>
                                        <p:tgtEl>
                                          <p:spTgt spid="10035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00359"/>
                                        </p:tgtEl>
                                        <p:attrNameLst>
                                          <p:attrName>style.visibility</p:attrName>
                                        </p:attrNameLst>
                                      </p:cBhvr>
                                      <p:to>
                                        <p:strVal val="visible"/>
                                      </p:to>
                                    </p:set>
                                    <p:animEffect transition="in" filter="barn(outHorizontal)">
                                      <p:cBhvr>
                                        <p:cTn id="22" dur="500"/>
                                        <p:tgtEl>
                                          <p:spTgt spid="10035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00360"/>
                                        </p:tgtEl>
                                        <p:attrNameLst>
                                          <p:attrName>style.visibility</p:attrName>
                                        </p:attrNameLst>
                                      </p:cBhvr>
                                      <p:to>
                                        <p:strVal val="visible"/>
                                      </p:to>
                                    </p:set>
                                    <p:animEffect transition="in" filter="barn(outHorizontal)">
                                      <p:cBhvr>
                                        <p:cTn id="27" dur="500"/>
                                        <p:tgtEl>
                                          <p:spTgt spid="100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animBg="1"/>
      <p:bldP spid="100357" grpId="0" animBg="1"/>
      <p:bldP spid="100358" grpId="0" animBg="1"/>
      <p:bldP spid="100359" grpId="0" bldLvl="0" animBg="1"/>
      <p:bldP spid="100360"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49" name="文本占位符 101377"/>
          <p:cNvSpPr>
            <a:spLocks noGrp="1" noChangeArrowheads="1"/>
          </p:cNvSpPr>
          <p:nvPr>
            <p:ph type="body" idx="1"/>
          </p:nvPr>
        </p:nvSpPr>
        <p:spPr>
          <a:xfrm>
            <a:off x="533400" y="1219200"/>
            <a:ext cx="7924800" cy="685800"/>
          </a:xfrm>
        </p:spPr>
        <p:txBody>
          <a:bodyPr/>
          <a:lstStyle/>
          <a:p>
            <a:pPr marL="609600" indent="-609600">
              <a:buSzPct val="90000"/>
            </a:pPr>
            <a:r>
              <a:rPr lang="zh-CN" altLang="en-US" smtClean="0"/>
              <a:t>继承中的</a:t>
            </a:r>
            <a:r>
              <a:rPr lang="en-US" smtClean="0">
                <a:ea typeface="黑体" panose="02010609060101010101" pitchFamily="49" charset="-122"/>
              </a:rPr>
              <a:t>super</a:t>
            </a:r>
            <a:r>
              <a:rPr lang="zh-CN" altLang="en-US" smtClean="0"/>
              <a:t>对象</a:t>
            </a:r>
            <a:endParaRPr lang="zh-CN" altLang="en-US" smtClean="0"/>
          </a:p>
        </p:txBody>
      </p:sp>
      <p:sp>
        <p:nvSpPr>
          <p:cNvPr id="104450" name="标题 101378"/>
          <p:cNvSpPr>
            <a:spLocks noGrp="1" noChangeArrowheads="1"/>
          </p:cNvSpPr>
          <p:nvPr>
            <p:ph type="title"/>
          </p:nvPr>
        </p:nvSpPr>
        <p:spPr/>
        <p:txBody>
          <a:bodyPr anchor="b"/>
          <a:lstStyle/>
          <a:p>
            <a:r>
              <a:rPr lang="zh-CN" altLang="en-US" smtClean="0"/>
              <a:t>类的继承</a:t>
            </a:r>
            <a:endParaRPr lang="zh-CN" altLang="en-US" smtClean="0"/>
          </a:p>
        </p:txBody>
      </p:sp>
      <p:sp>
        <p:nvSpPr>
          <p:cNvPr id="104451" name="矩形 101379"/>
          <p:cNvSpPr>
            <a:spLocks noChangeArrowheads="1"/>
          </p:cNvSpPr>
          <p:nvPr/>
        </p:nvSpPr>
        <p:spPr bwMode="auto">
          <a:xfrm>
            <a:off x="762000" y="2286000"/>
            <a:ext cx="1447800" cy="914400"/>
          </a:xfrm>
          <a:prstGeom prst="rect">
            <a:avLst/>
          </a:prstGeom>
          <a:solidFill>
            <a:srgbClr val="C0C0C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zh-CN" altLang="en-US" sz="2800">
                <a:latin typeface="Tahoma" panose="020B0604030504040204" pitchFamily="34" charset="0"/>
                <a:ea typeface="华文中宋" panose="02010600040101010101" pitchFamily="2" charset="-122"/>
              </a:rPr>
              <a:t>父类</a:t>
            </a:r>
            <a:endParaRPr lang="zh-CN" altLang="en-US" sz="2800">
              <a:latin typeface="Tahoma" panose="020B0604030504040204" pitchFamily="34" charset="0"/>
              <a:ea typeface="华文中宋" panose="02010600040101010101" pitchFamily="2" charset="-122"/>
            </a:endParaRPr>
          </a:p>
        </p:txBody>
      </p:sp>
      <p:sp>
        <p:nvSpPr>
          <p:cNvPr id="104452" name="矩形 101380"/>
          <p:cNvSpPr>
            <a:spLocks noChangeArrowheads="1"/>
          </p:cNvSpPr>
          <p:nvPr/>
        </p:nvSpPr>
        <p:spPr bwMode="auto">
          <a:xfrm>
            <a:off x="762000" y="3886200"/>
            <a:ext cx="1447800" cy="914400"/>
          </a:xfrm>
          <a:prstGeom prst="rect">
            <a:avLst/>
          </a:prstGeom>
          <a:solidFill>
            <a:srgbClr val="CC99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zh-CN" altLang="en-US" sz="2800">
                <a:latin typeface="Tahoma" panose="020B0604030504040204" pitchFamily="34" charset="0"/>
                <a:ea typeface="华文中宋" panose="02010600040101010101" pitchFamily="2" charset="-122"/>
              </a:rPr>
              <a:t>子类</a:t>
            </a:r>
            <a:endParaRPr lang="zh-CN" altLang="en-US" sz="2800">
              <a:latin typeface="Tahoma" panose="020B0604030504040204" pitchFamily="34" charset="0"/>
              <a:ea typeface="华文中宋" panose="02010600040101010101" pitchFamily="2" charset="-122"/>
            </a:endParaRPr>
          </a:p>
        </p:txBody>
      </p:sp>
      <p:grpSp>
        <p:nvGrpSpPr>
          <p:cNvPr id="104453" name="组合 101381"/>
          <p:cNvGrpSpPr/>
          <p:nvPr/>
        </p:nvGrpSpPr>
        <p:grpSpPr bwMode="auto">
          <a:xfrm>
            <a:off x="1409700" y="3200400"/>
            <a:ext cx="152400" cy="685800"/>
            <a:chOff x="0" y="0"/>
            <a:chExt cx="96" cy="432"/>
          </a:xfrm>
        </p:grpSpPr>
        <p:sp>
          <p:nvSpPr>
            <p:cNvPr id="104454" name="流程图: 摘录 101382"/>
            <p:cNvSpPr>
              <a:spLocks noChangeArrowheads="1"/>
            </p:cNvSpPr>
            <p:nvPr/>
          </p:nvSpPr>
          <p:spPr bwMode="auto">
            <a:xfrm>
              <a:off x="0" y="0"/>
              <a:ext cx="96" cy="144"/>
            </a:xfrm>
            <a:prstGeom prst="flowChartExtract">
              <a:avLst/>
            </a:prstGeom>
            <a:solidFill>
              <a:schemeClr val="folHlink"/>
            </a:solidFill>
            <a:ln w="9525">
              <a:solidFill>
                <a:schemeClr val="tx1"/>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455" name="直接连接符 101383"/>
            <p:cNvSpPr>
              <a:spLocks noChangeShapeType="1"/>
            </p:cNvSpPr>
            <p:nvPr/>
          </p:nvSpPr>
          <p:spPr bwMode="auto">
            <a:xfrm>
              <a:off x="48" y="144"/>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01385" name="组合 101384"/>
          <p:cNvGrpSpPr/>
          <p:nvPr/>
        </p:nvGrpSpPr>
        <p:grpSpPr bwMode="auto">
          <a:xfrm>
            <a:off x="2362200" y="4191000"/>
            <a:ext cx="2819400" cy="838200"/>
            <a:chOff x="0" y="0"/>
            <a:chExt cx="1776" cy="528"/>
          </a:xfrm>
        </p:grpSpPr>
        <p:sp>
          <p:nvSpPr>
            <p:cNvPr id="104457" name="任意多边形 101385"/>
            <p:cNvSpPr>
              <a:spLocks noChangeArrowheads="1"/>
            </p:cNvSpPr>
            <p:nvPr/>
          </p:nvSpPr>
          <p:spPr bwMode="auto">
            <a:xfrm>
              <a:off x="96" y="0"/>
              <a:ext cx="1680" cy="144"/>
            </a:xfrm>
            <a:custGeom>
              <a:avLst/>
              <a:gdLst>
                <a:gd name="T0" fmla="*/ 16200 w 21600"/>
                <a:gd name="T1" fmla="*/ 0 h 21600"/>
                <a:gd name="T2" fmla="*/ 16200 w 21600"/>
                <a:gd name="T3" fmla="*/ 5400 h 21600"/>
                <a:gd name="T4" fmla="*/ 3375 w 21600"/>
                <a:gd name="T5" fmla="*/ 5400 h 21600"/>
                <a:gd name="T6" fmla="*/ 3375 w 21600"/>
                <a:gd name="T7" fmla="*/ 16200 h 21600"/>
                <a:gd name="T8" fmla="*/ 16200 w 21600"/>
                <a:gd name="T9" fmla="*/ 16200 h 21600"/>
                <a:gd name="T10" fmla="*/ 16200 w 21600"/>
                <a:gd name="T11" fmla="*/ 21600 h 21600"/>
                <a:gd name="T12" fmla="*/ 21600 w 21600"/>
                <a:gd name="T13" fmla="*/ 10800 h 21600"/>
                <a:gd name="T14" fmla="*/ 1350 w 21600"/>
                <a:gd name="T15" fmla="*/ 5400 h 21600"/>
                <a:gd name="T16" fmla="*/ 1350 w 21600"/>
                <a:gd name="T17" fmla="*/ 16200 h 21600"/>
                <a:gd name="T18" fmla="*/ 2700 w 21600"/>
                <a:gd name="T19" fmla="*/ 16200 h 21600"/>
                <a:gd name="T20" fmla="*/ 2700 w 21600"/>
                <a:gd name="T21" fmla="*/ 5400 h 21600"/>
                <a:gd name="T22" fmla="*/ 0 w 21600"/>
                <a:gd name="T23" fmla="*/ 5400 h 21600"/>
                <a:gd name="T24" fmla="*/ 0 w 21600"/>
                <a:gd name="T25" fmla="*/ 16200 h 21600"/>
                <a:gd name="T26" fmla="*/ 675 w 21600"/>
                <a:gd name="T27" fmla="*/ 16200 h 21600"/>
                <a:gd name="T28" fmla="*/ 675 w 21600"/>
                <a:gd name="T29" fmla="*/ 54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458" name="矩形 101386"/>
            <p:cNvSpPr>
              <a:spLocks noChangeArrowheads="1"/>
            </p:cNvSpPr>
            <p:nvPr/>
          </p:nvSpPr>
          <p:spPr bwMode="auto">
            <a:xfrm>
              <a:off x="0" y="192"/>
              <a:ext cx="17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ea typeface="华文中宋" panose="02010600040101010101" pitchFamily="2" charset="-122"/>
                </a:rPr>
                <a:t>实例化一个子类对象</a:t>
              </a:r>
              <a:endParaRPr lang="zh-CN" altLang="en-US" sz="2400">
                <a:latin typeface="Tahoma" panose="020B0604030504040204" pitchFamily="34" charset="0"/>
                <a:ea typeface="华文中宋" panose="02010600040101010101" pitchFamily="2" charset="-122"/>
              </a:endParaRPr>
            </a:p>
          </p:txBody>
        </p:sp>
      </p:grpSp>
      <p:grpSp>
        <p:nvGrpSpPr>
          <p:cNvPr id="101388" name="组合 101387"/>
          <p:cNvGrpSpPr/>
          <p:nvPr/>
        </p:nvGrpSpPr>
        <p:grpSpPr bwMode="auto">
          <a:xfrm>
            <a:off x="5410200" y="3200400"/>
            <a:ext cx="1981200" cy="2209800"/>
            <a:chOff x="0" y="0"/>
            <a:chExt cx="1248" cy="1392"/>
          </a:xfrm>
        </p:grpSpPr>
        <p:sp>
          <p:nvSpPr>
            <p:cNvPr id="104460" name="椭圆 101388"/>
            <p:cNvSpPr>
              <a:spLocks noChangeArrowheads="1"/>
            </p:cNvSpPr>
            <p:nvPr/>
          </p:nvSpPr>
          <p:spPr bwMode="auto">
            <a:xfrm>
              <a:off x="0" y="480"/>
              <a:ext cx="1008" cy="432"/>
            </a:xfrm>
            <a:prstGeom prst="ellipse">
              <a:avLst/>
            </a:prstGeom>
            <a:solidFill>
              <a:srgbClr val="CC99FF"/>
            </a:solidFill>
            <a:ln w="9525">
              <a:solidFill>
                <a:schemeClr val="tx1"/>
              </a:solidFill>
              <a:rou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461" name="椭圆 101389"/>
            <p:cNvSpPr>
              <a:spLocks noChangeArrowheads="1"/>
            </p:cNvSpPr>
            <p:nvPr/>
          </p:nvSpPr>
          <p:spPr bwMode="auto">
            <a:xfrm>
              <a:off x="480" y="576"/>
              <a:ext cx="528" cy="240"/>
            </a:xfrm>
            <a:prstGeom prst="ellipse">
              <a:avLst/>
            </a:prstGeom>
            <a:solidFill>
              <a:srgbClr val="C0C0C0"/>
            </a:solidFill>
            <a:ln w="9525">
              <a:solidFill>
                <a:schemeClr val="tx1"/>
              </a:solidFill>
              <a:rou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462" name="矩形 101390"/>
            <p:cNvSpPr>
              <a:spLocks noChangeArrowheads="1"/>
            </p:cNvSpPr>
            <p:nvPr/>
          </p:nvSpPr>
          <p:spPr bwMode="auto">
            <a:xfrm>
              <a:off x="96" y="1008"/>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en-US" sz="2800">
                  <a:latin typeface="Tahoma" panose="020B0604030504040204" pitchFamily="34" charset="0"/>
                  <a:ea typeface="华文中宋" panose="02010600040101010101" pitchFamily="2" charset="-122"/>
                </a:rPr>
                <a:t>this</a:t>
              </a:r>
              <a:endParaRPr lang="en-US" sz="2800">
                <a:latin typeface="Tahoma" panose="020B0604030504040204" pitchFamily="34" charset="0"/>
                <a:ea typeface="华文中宋" panose="02010600040101010101" pitchFamily="2" charset="-122"/>
              </a:endParaRPr>
            </a:p>
          </p:txBody>
        </p:sp>
        <p:sp>
          <p:nvSpPr>
            <p:cNvPr id="104463" name="直接连接符 101391"/>
            <p:cNvSpPr>
              <a:spLocks noChangeShapeType="1"/>
            </p:cNvSpPr>
            <p:nvPr/>
          </p:nvSpPr>
          <p:spPr bwMode="auto">
            <a:xfrm>
              <a:off x="480" y="816"/>
              <a:ext cx="0" cy="24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464" name="矩形 101392"/>
            <p:cNvSpPr>
              <a:spLocks noChangeArrowheads="1"/>
            </p:cNvSpPr>
            <p:nvPr/>
          </p:nvSpPr>
          <p:spPr bwMode="auto">
            <a:xfrm>
              <a:off x="384" y="0"/>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en-US" sz="2800">
                  <a:latin typeface="Tahoma" panose="020B0604030504040204" pitchFamily="34" charset="0"/>
                  <a:ea typeface="华文中宋" panose="02010600040101010101" pitchFamily="2" charset="-122"/>
                </a:rPr>
                <a:t>super</a:t>
              </a:r>
              <a:endParaRPr lang="en-US" sz="2800">
                <a:latin typeface="Tahoma" panose="020B0604030504040204" pitchFamily="34" charset="0"/>
                <a:ea typeface="华文中宋" panose="02010600040101010101" pitchFamily="2" charset="-122"/>
              </a:endParaRPr>
            </a:p>
          </p:txBody>
        </p:sp>
        <p:sp>
          <p:nvSpPr>
            <p:cNvPr id="104465" name="直接连接符 101393"/>
            <p:cNvSpPr>
              <a:spLocks noChangeShapeType="1"/>
            </p:cNvSpPr>
            <p:nvPr/>
          </p:nvSpPr>
          <p:spPr bwMode="auto">
            <a:xfrm>
              <a:off x="816" y="384"/>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1395" name="矩形 101394"/>
          <p:cNvSpPr>
            <a:spLocks noChangeArrowheads="1"/>
          </p:cNvSpPr>
          <p:nvPr/>
        </p:nvSpPr>
        <p:spPr bwMode="auto">
          <a:xfrm>
            <a:off x="6019800" y="2514600"/>
            <a:ext cx="167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ea typeface="华文中宋" panose="02010600040101010101" pitchFamily="2" charset="-122"/>
              </a:rPr>
              <a:t>调用父类的</a:t>
            </a:r>
            <a:endParaRPr lang="zh-CN" alt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ea typeface="华文中宋" panose="02010600040101010101" pitchFamily="2" charset="-122"/>
              </a:rPr>
              <a:t>变量和方法</a:t>
            </a:r>
            <a:endParaRPr lang="zh-CN" altLang="en-US" sz="2400">
              <a:latin typeface="Tahoma" panose="020B0604030504040204" pitchFamily="34" charset="0"/>
              <a:ea typeface="华文中宋" panose="02010600040101010101" pitchFamily="2" charset="-122"/>
            </a:endParaRPr>
          </a:p>
        </p:txBody>
      </p:sp>
      <p:sp>
        <p:nvSpPr>
          <p:cNvPr id="101396" name="矩形 101395"/>
          <p:cNvSpPr>
            <a:spLocks noChangeArrowheads="1"/>
          </p:cNvSpPr>
          <p:nvPr/>
        </p:nvSpPr>
        <p:spPr bwMode="auto">
          <a:xfrm>
            <a:off x="5562600" y="5334000"/>
            <a:ext cx="167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ea typeface="华文中宋" panose="02010600040101010101" pitchFamily="2" charset="-122"/>
              </a:rPr>
              <a:t>调用子类的</a:t>
            </a:r>
            <a:endParaRPr lang="zh-CN" alt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ea typeface="华文中宋" panose="02010600040101010101" pitchFamily="2" charset="-122"/>
              </a:rPr>
              <a:t>变量和方法</a:t>
            </a:r>
            <a:endParaRPr lang="zh-CN" altLang="en-US" sz="24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BBD4392B-3B5C-4A02-849D-BC2CB49F80F0}"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01385"/>
                                        </p:tgtEl>
                                        <p:attrNameLst>
                                          <p:attrName>style.visibility</p:attrName>
                                        </p:attrNameLst>
                                      </p:cBhvr>
                                      <p:to>
                                        <p:strVal val="visible"/>
                                      </p:to>
                                    </p:set>
                                    <p:animEffect transition="in" filter="barn(outHorizontal)">
                                      <p:cBhvr>
                                        <p:cTn id="7" dur="500"/>
                                        <p:tgtEl>
                                          <p:spTgt spid="10138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01388"/>
                                        </p:tgtEl>
                                        <p:attrNameLst>
                                          <p:attrName>style.visibility</p:attrName>
                                        </p:attrNameLst>
                                      </p:cBhvr>
                                      <p:to>
                                        <p:strVal val="visible"/>
                                      </p:to>
                                    </p:set>
                                    <p:animEffect transition="in" filter="barn(outHorizontal)">
                                      <p:cBhvr>
                                        <p:cTn id="12" dur="500"/>
                                        <p:tgtEl>
                                          <p:spTgt spid="10138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01395"/>
                                        </p:tgtEl>
                                        <p:attrNameLst>
                                          <p:attrName>style.visibility</p:attrName>
                                        </p:attrNameLst>
                                      </p:cBhvr>
                                      <p:to>
                                        <p:strVal val="visible"/>
                                      </p:to>
                                    </p:set>
                                    <p:animEffect transition="in" filter="barn(outHorizontal)">
                                      <p:cBhvr>
                                        <p:cTn id="17" dur="500"/>
                                        <p:tgtEl>
                                          <p:spTgt spid="10139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01396"/>
                                        </p:tgtEl>
                                        <p:attrNameLst>
                                          <p:attrName>style.visibility</p:attrName>
                                        </p:attrNameLst>
                                      </p:cBhvr>
                                      <p:to>
                                        <p:strVal val="visible"/>
                                      </p:to>
                                    </p:set>
                                    <p:animEffect transition="in" filter="barn(outHorizontal)">
                                      <p:cBhvr>
                                        <p:cTn id="22" dur="500"/>
                                        <p:tgtEl>
                                          <p:spTgt spid="101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5" grpId="0"/>
      <p:bldP spid="10139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 name="灯片编号占位符 3"/>
          <p:cNvSpPr>
            <a:spLocks noGrp="1"/>
          </p:cNvSpPr>
          <p:nvPr>
            <p:ph type="sldNum" sz="quarter" idx="12"/>
          </p:nvPr>
        </p:nvSpPr>
        <p:spPr/>
        <p:txBody>
          <a:bodyPr/>
          <a:lstStyle/>
          <a:p>
            <a:fld id="{594F62A2-D530-472F-BD92-4DD74246C61D}" type="slidenum">
              <a:rPr lang="zh-CN" altLang="en-US" dirty="0"/>
            </a:fld>
            <a:endParaRPr lang="zh-CN" altLang="en-US" dirty="0"/>
          </a:p>
        </p:txBody>
      </p:sp>
      <p:sp>
        <p:nvSpPr>
          <p:cNvPr id="105476" name="标题 2"/>
          <p:cNvSpPr>
            <a:spLocks noGrp="1" noChangeArrowheads="1"/>
          </p:cNvSpPr>
          <p:nvPr>
            <p:ph type="title"/>
            <p:custDataLst>
              <p:tags r:id="rId3"/>
            </p:custDataLst>
          </p:nvPr>
        </p:nvSpPr>
        <p:spPr/>
        <p:txBody>
          <a:bodyPr/>
          <a:lstStyle/>
          <a:p>
            <a:r>
              <a:rPr lang="zh-CN" altLang="en-US" smtClean="0"/>
              <a:t>类的继承</a:t>
            </a:r>
            <a:endParaRPr lang="zh-CN" altLang="en-US" smtClean="0"/>
          </a:p>
        </p:txBody>
      </p:sp>
      <p:sp>
        <p:nvSpPr>
          <p:cNvPr id="105477" name="内容占位符 4"/>
          <p:cNvSpPr>
            <a:spLocks noGrp="1" noChangeArrowheads="1"/>
          </p:cNvSpPr>
          <p:nvPr>
            <p:ph idx="1"/>
            <p:custDataLst>
              <p:tags r:id="rId4"/>
            </p:custDataLst>
          </p:nvPr>
        </p:nvSpPr>
        <p:spPr>
          <a:xfrm>
            <a:off x="1420813" y="1763713"/>
            <a:ext cx="7094537" cy="4473575"/>
          </a:xfrm>
        </p:spPr>
        <p:txBody>
          <a:bodyPr>
            <a:normAutofit fontScale="85000" lnSpcReduction="10000"/>
          </a:bodyPr>
          <a:lstStyle/>
          <a:p>
            <a:pPr marL="342900" indent="-342900">
              <a:lnSpc>
                <a:spcPct val="150000"/>
              </a:lnSpc>
              <a:buClr>
                <a:schemeClr val="hlink"/>
              </a:buClr>
              <a:buFont typeface="Wingdings" panose="05000000000000000000" pitchFamily="2" charset="2"/>
              <a:buChar char="l"/>
            </a:pPr>
            <a:r>
              <a:rPr lang="zh-CN" altLang="en-US" smtClean="0"/>
              <a:t>类成员访问修饰符与继承的关系</a:t>
            </a:r>
            <a:endParaRPr lang="zh-CN" altLang="en-US" smtClean="0"/>
          </a:p>
          <a:p>
            <a:pPr marL="742950" lvl="1" indent="-285750">
              <a:lnSpc>
                <a:spcPct val="150000"/>
              </a:lnSpc>
              <a:buFont typeface="Wingdings" panose="05000000000000000000" pitchFamily="2" charset="2"/>
              <a:buChar char="l"/>
            </a:pPr>
            <a:r>
              <a:rPr lang="zh-CN" altLang="en-US" smtClean="0"/>
              <a:t>私有的</a:t>
            </a:r>
            <a:r>
              <a:rPr lang="en-US" smtClean="0">
                <a:ea typeface="黑体" panose="02010609060101010101" pitchFamily="49" charset="-122"/>
              </a:rPr>
              <a:t>(private)</a:t>
            </a:r>
            <a:r>
              <a:rPr lang="zh-CN" altLang="en-US" smtClean="0"/>
              <a:t>类成员不能被子类继承</a:t>
            </a:r>
            <a:endParaRPr lang="zh-CN" altLang="en-US" smtClean="0"/>
          </a:p>
          <a:p>
            <a:pPr marL="742950" lvl="1" indent="-285750">
              <a:lnSpc>
                <a:spcPct val="150000"/>
              </a:lnSpc>
              <a:buFont typeface="Wingdings" panose="05000000000000000000" pitchFamily="2" charset="2"/>
              <a:buChar char="l"/>
            </a:pPr>
            <a:r>
              <a:rPr lang="zh-CN" altLang="en-US" smtClean="0"/>
              <a:t>公共的</a:t>
            </a:r>
            <a:r>
              <a:rPr lang="en-US" smtClean="0">
                <a:ea typeface="黑体" panose="02010609060101010101" pitchFamily="49" charset="-122"/>
              </a:rPr>
              <a:t>(public)</a:t>
            </a:r>
            <a:r>
              <a:rPr lang="zh-CN" altLang="en-US" smtClean="0"/>
              <a:t>和保护性的</a:t>
            </a:r>
            <a:r>
              <a:rPr lang="en-US" smtClean="0">
                <a:ea typeface="黑体" panose="02010609060101010101" pitchFamily="49" charset="-122"/>
              </a:rPr>
              <a:t>(protected)</a:t>
            </a:r>
            <a:r>
              <a:rPr lang="zh-CN" altLang="en-US" smtClean="0"/>
              <a:t>类成员能被子类继承，且子类和父类可以属于不同的包</a:t>
            </a:r>
            <a:endParaRPr lang="zh-CN" altLang="en-US" smtClean="0"/>
          </a:p>
          <a:p>
            <a:pPr marL="742950" lvl="1" indent="-285750">
              <a:lnSpc>
                <a:spcPct val="150000"/>
              </a:lnSpc>
              <a:buFont typeface="Wingdings" panose="05000000000000000000" pitchFamily="2" charset="2"/>
              <a:buChar char="l"/>
            </a:pPr>
            <a:r>
              <a:rPr lang="zh-CN" altLang="en-US" smtClean="0"/>
              <a:t>无修饰的父类成员，仅在本包中才能被子类继承</a:t>
            </a:r>
            <a:endParaRPr lang="zh-CN" altLang="en-US" smtClean="0"/>
          </a:p>
          <a:p>
            <a:pPr marL="742950" lvl="1" indent="-285750">
              <a:lnSpc>
                <a:spcPct val="150000"/>
              </a:lnSpc>
              <a:buFont typeface="Wingdings" panose="05000000000000000000" pitchFamily="2" charset="2"/>
              <a:buChar char="l"/>
            </a:pPr>
            <a:r>
              <a:rPr lang="zh-CN" altLang="en-US" smtClean="0"/>
              <a:t>构造函数不是类成员，所以不被继承</a:t>
            </a:r>
            <a:endParaRPr lang="zh-CN" altLang="en-US" smtClean="0"/>
          </a:p>
        </p:txBody>
      </p:sp>
    </p:spTree>
    <p:custDataLst>
      <p:tags r:id="rId5"/>
    </p:custData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03425"/>
          <p:cNvSpPr>
            <a:spLocks noGrp="1" noChangeArrowheads="1"/>
          </p:cNvSpPr>
          <p:nvPr>
            <p:ph type="title"/>
          </p:nvPr>
        </p:nvSpPr>
        <p:spPr/>
        <p:txBody>
          <a:bodyPr/>
          <a:lstStyle/>
          <a:p>
            <a:r>
              <a:rPr lang="zh-CN" altLang="en-US" smtClean="0"/>
              <a:t>类的继承</a:t>
            </a:r>
            <a:endParaRPr lang="zh-CN" altLang="en-US" smtClean="0"/>
          </a:p>
        </p:txBody>
      </p:sp>
      <p:sp>
        <p:nvSpPr>
          <p:cNvPr id="106498" name="文本占位符 103426"/>
          <p:cNvSpPr>
            <a:spLocks noGrp="1" noChangeArrowheads="1"/>
          </p:cNvSpPr>
          <p:nvPr>
            <p:ph type="body" idx="1"/>
          </p:nvPr>
        </p:nvSpPr>
        <p:spPr>
          <a:xfrm>
            <a:off x="533400" y="1219200"/>
            <a:ext cx="8458200" cy="5105400"/>
          </a:xfrm>
        </p:spPr>
        <p:txBody>
          <a:bodyPr/>
          <a:lstStyle/>
          <a:p>
            <a:pPr marL="609600" indent="-609600">
              <a:buSzPct val="90000"/>
            </a:pPr>
            <a:r>
              <a:rPr lang="zh-CN" altLang="en-US" smtClean="0"/>
              <a:t>子类对象与父类对象</a:t>
            </a:r>
            <a:endParaRPr lang="zh-CN" altLang="en-US" smtClean="0"/>
          </a:p>
          <a:p>
            <a:pPr marL="990600" lvl="1" indent="-533400">
              <a:buSzPct val="90000"/>
              <a:buFont typeface="Arial" panose="020B0604020202020204" pitchFamily="34" charset="0"/>
              <a:buNone/>
            </a:pPr>
            <a:r>
              <a:rPr lang="en-US" sz="2400" smtClean="0">
                <a:ea typeface="黑体" panose="02010609060101010101" pitchFamily="49" charset="-122"/>
              </a:rPr>
              <a:t>Classroom c = new MMClassroom();</a:t>
            </a:r>
            <a:endParaRPr lang="en-US" sz="2400" smtClean="0">
              <a:ea typeface="黑体" panose="02010609060101010101" pitchFamily="49" charset="-122"/>
            </a:endParaRPr>
          </a:p>
          <a:p>
            <a:pPr marL="990600" lvl="1" indent="-533400">
              <a:buSzPct val="90000"/>
              <a:buFont typeface="Arial" panose="020B0604020202020204" pitchFamily="34" charset="0"/>
              <a:buNone/>
            </a:pPr>
            <a:r>
              <a:rPr lang="en-US" sz="2400" smtClean="0">
                <a:ea typeface="黑体" panose="02010609060101010101" pitchFamily="49" charset="-122"/>
              </a:rPr>
              <a:t>(</a:t>
            </a:r>
            <a:r>
              <a:rPr lang="zh-CN" altLang="en-US" sz="2400" smtClean="0"/>
              <a:t>等价于</a:t>
            </a:r>
            <a:r>
              <a:rPr lang="en-US" sz="2400" smtClean="0">
                <a:ea typeface="黑体" panose="02010609060101010101" pitchFamily="49" charset="-122"/>
              </a:rPr>
              <a:t>)</a:t>
            </a:r>
            <a:endParaRPr lang="en-US" sz="2400" smtClean="0">
              <a:ea typeface="黑体" panose="02010609060101010101" pitchFamily="49" charset="-122"/>
            </a:endParaRPr>
          </a:p>
          <a:p>
            <a:pPr marL="990600" lvl="1" indent="-533400">
              <a:buSzPct val="90000"/>
              <a:buFont typeface="Arial" panose="020B0604020202020204" pitchFamily="34" charset="0"/>
              <a:buNone/>
            </a:pPr>
            <a:r>
              <a:rPr lang="en-US" sz="2400" smtClean="0">
                <a:ea typeface="黑体" panose="02010609060101010101" pitchFamily="49" charset="-122"/>
              </a:rPr>
              <a:t>MMClassroom c1 = new MMClassroom();</a:t>
            </a:r>
            <a:endParaRPr lang="en-US" sz="2400" smtClean="0">
              <a:ea typeface="黑体" panose="02010609060101010101" pitchFamily="49" charset="-122"/>
            </a:endParaRPr>
          </a:p>
          <a:p>
            <a:pPr marL="990600" lvl="1" indent="-533400">
              <a:buSzPct val="90000"/>
              <a:buFont typeface="Arial" panose="020B0604020202020204" pitchFamily="34" charset="0"/>
              <a:buNone/>
            </a:pPr>
            <a:r>
              <a:rPr lang="en-US" sz="2400" smtClean="0">
                <a:ea typeface="黑体" panose="02010609060101010101" pitchFamily="49" charset="-122"/>
              </a:rPr>
              <a:t>Classroom c = c1;</a:t>
            </a:r>
            <a:endParaRPr lang="en-US" sz="2400" smtClean="0">
              <a:ea typeface="黑体" panose="02010609060101010101" pitchFamily="49" charset="-122"/>
            </a:endParaRPr>
          </a:p>
          <a:p>
            <a:pPr marL="990600" lvl="1" indent="-533400">
              <a:buSzPct val="90000"/>
              <a:buFont typeface="Arial" panose="020B0604020202020204" pitchFamily="34" charset="0"/>
              <a:buNone/>
            </a:pPr>
            <a:r>
              <a:rPr lang="zh-CN" altLang="en-US" sz="2400" smtClean="0"/>
              <a:t>子类对象可以被视为其父类的一个对象</a:t>
            </a:r>
            <a:endParaRPr lang="zh-CN" altLang="en-US" sz="2400" smtClean="0"/>
          </a:p>
          <a:p>
            <a:pPr marL="990600" lvl="1" indent="-533400">
              <a:buSzPct val="90000"/>
              <a:buFont typeface="Arial" panose="020B0604020202020204" pitchFamily="34" charset="0"/>
              <a:buNone/>
            </a:pPr>
            <a:endParaRPr lang="zh-CN" altLang="en-US" sz="2400" smtClean="0"/>
          </a:p>
          <a:p>
            <a:pPr marL="990600" lvl="1" indent="-533400">
              <a:buSzPct val="90000"/>
              <a:buFont typeface="Arial" panose="020B0604020202020204" pitchFamily="34" charset="0"/>
              <a:buNone/>
            </a:pPr>
            <a:r>
              <a:rPr lang="zh-CN" altLang="en-US" sz="2400" smtClean="0"/>
              <a:t>父类对象不能当作某一个子类对象</a:t>
            </a:r>
            <a:endParaRPr lang="zh-CN" altLang="en-US" sz="2400" smtClean="0"/>
          </a:p>
          <a:p>
            <a:pPr marL="990600" lvl="1" indent="-533400">
              <a:buSzPct val="90000"/>
            </a:pPr>
            <a:endParaRPr lang="zh-CN" altLang="en-US" sz="2400" smtClean="0"/>
          </a:p>
        </p:txBody>
      </p:sp>
      <p:grpSp>
        <p:nvGrpSpPr>
          <p:cNvPr id="106499" name="组合 103427"/>
          <p:cNvGrpSpPr/>
          <p:nvPr/>
        </p:nvGrpSpPr>
        <p:grpSpPr bwMode="auto">
          <a:xfrm>
            <a:off x="6553200" y="1676400"/>
            <a:ext cx="2362200" cy="2514600"/>
            <a:chOff x="0" y="0"/>
            <a:chExt cx="1488" cy="1584"/>
          </a:xfrm>
        </p:grpSpPr>
        <p:sp>
          <p:nvSpPr>
            <p:cNvPr id="106500" name="矩形 103428"/>
            <p:cNvSpPr>
              <a:spLocks noChangeArrowheads="1"/>
            </p:cNvSpPr>
            <p:nvPr/>
          </p:nvSpPr>
          <p:spPr bwMode="auto">
            <a:xfrm>
              <a:off x="168" y="0"/>
              <a:ext cx="1152" cy="576"/>
            </a:xfrm>
            <a:prstGeom prst="rect">
              <a:avLst/>
            </a:prstGeom>
            <a:solidFill>
              <a:srgbClr val="C0C0C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en-US" sz="2800">
                  <a:latin typeface="Tahoma" panose="020B0604030504040204" pitchFamily="34" charset="0"/>
                  <a:ea typeface="华文中宋" panose="02010600040101010101" pitchFamily="2" charset="-122"/>
                </a:rPr>
                <a:t>Classroom</a:t>
              </a:r>
              <a:endParaRPr lang="en-US" sz="2800">
                <a:latin typeface="Tahoma" panose="020B0604030504040204" pitchFamily="34" charset="0"/>
                <a:ea typeface="华文中宋" panose="02010600040101010101" pitchFamily="2" charset="-122"/>
              </a:endParaRPr>
            </a:p>
          </p:txBody>
        </p:sp>
        <p:sp>
          <p:nvSpPr>
            <p:cNvPr id="106501" name="矩形 103429"/>
            <p:cNvSpPr>
              <a:spLocks noChangeArrowheads="1"/>
            </p:cNvSpPr>
            <p:nvPr/>
          </p:nvSpPr>
          <p:spPr bwMode="auto">
            <a:xfrm>
              <a:off x="0" y="1008"/>
              <a:ext cx="1488" cy="576"/>
            </a:xfrm>
            <a:prstGeom prst="rect">
              <a:avLst/>
            </a:prstGeom>
            <a:solidFill>
              <a:srgbClr val="CC99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en-US" sz="2800">
                  <a:latin typeface="Tahoma" panose="020B0604030504040204" pitchFamily="34" charset="0"/>
                  <a:ea typeface="华文中宋" panose="02010600040101010101" pitchFamily="2" charset="-122"/>
                </a:rPr>
                <a:t>MMClassroom</a:t>
              </a:r>
              <a:endParaRPr lang="en-US" sz="2800">
                <a:latin typeface="Tahoma" panose="020B0604030504040204" pitchFamily="34" charset="0"/>
                <a:ea typeface="华文中宋" panose="02010600040101010101" pitchFamily="2" charset="-122"/>
              </a:endParaRPr>
            </a:p>
          </p:txBody>
        </p:sp>
        <p:grpSp>
          <p:nvGrpSpPr>
            <p:cNvPr id="106502" name="组合 103430"/>
            <p:cNvGrpSpPr/>
            <p:nvPr/>
          </p:nvGrpSpPr>
          <p:grpSpPr bwMode="auto">
            <a:xfrm>
              <a:off x="696" y="576"/>
              <a:ext cx="96" cy="432"/>
              <a:chOff x="0" y="0"/>
              <a:chExt cx="96" cy="432"/>
            </a:xfrm>
          </p:grpSpPr>
          <p:sp>
            <p:nvSpPr>
              <p:cNvPr id="106503" name="流程图: 摘录 103431"/>
              <p:cNvSpPr>
                <a:spLocks noChangeArrowheads="1"/>
              </p:cNvSpPr>
              <p:nvPr/>
            </p:nvSpPr>
            <p:spPr bwMode="auto">
              <a:xfrm>
                <a:off x="0" y="0"/>
                <a:ext cx="96" cy="144"/>
              </a:xfrm>
              <a:prstGeom prst="flowChartExtract">
                <a:avLst/>
              </a:prstGeom>
              <a:solidFill>
                <a:schemeClr val="folHlink"/>
              </a:solidFill>
              <a:ln w="9525">
                <a:solidFill>
                  <a:schemeClr val="tx1"/>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6504" name="直接连接符 103432"/>
              <p:cNvSpPr>
                <a:spLocks noChangeShapeType="1"/>
              </p:cNvSpPr>
              <p:nvPr/>
            </p:nvSpPr>
            <p:spPr bwMode="auto">
              <a:xfrm>
                <a:off x="48" y="144"/>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2" name="灯片编号占位符 1"/>
          <p:cNvSpPr>
            <a:spLocks noGrp="1"/>
          </p:cNvSpPr>
          <p:nvPr>
            <p:ph type="sldNum" sz="quarter" idx="12"/>
          </p:nvPr>
        </p:nvSpPr>
        <p:spPr/>
        <p:txBody>
          <a:bodyPr/>
          <a:lstStyle/>
          <a:p>
            <a:fld id="{AFA93E9E-DCAC-442C-874B-F9F7AD3006A1}" type="slidenum">
              <a:rPr lang="zh-CN" altLang="en-US" dirty="0"/>
            </a:fld>
            <a:endParaRPr lang="zh-CN" altLang="en-US" dirty="0"/>
          </a:p>
        </p:txBody>
      </p:sp>
    </p:spTree>
    <p:custDataLst>
      <p:tags r:id="rId1"/>
    </p:custData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1" name="文本占位符 104449"/>
          <p:cNvSpPr>
            <a:spLocks noGrp="1" noChangeArrowheads="1"/>
          </p:cNvSpPr>
          <p:nvPr>
            <p:ph type="body" idx="1"/>
          </p:nvPr>
        </p:nvSpPr>
        <p:spPr>
          <a:xfrm>
            <a:off x="533400" y="1219200"/>
            <a:ext cx="7924800" cy="685800"/>
          </a:xfrm>
        </p:spPr>
        <p:txBody>
          <a:bodyPr/>
          <a:lstStyle/>
          <a:p>
            <a:pPr marL="609600" indent="-609600">
              <a:buSzPct val="90000"/>
            </a:pPr>
            <a:r>
              <a:rPr lang="zh-CN" altLang="en-US" smtClean="0"/>
              <a:t>继承与组合</a:t>
            </a:r>
            <a:endParaRPr lang="zh-CN" altLang="en-US" smtClean="0"/>
          </a:p>
        </p:txBody>
      </p:sp>
      <p:sp>
        <p:nvSpPr>
          <p:cNvPr id="107522" name="标题 104450"/>
          <p:cNvSpPr>
            <a:spLocks noGrp="1" noChangeArrowheads="1"/>
          </p:cNvSpPr>
          <p:nvPr>
            <p:ph type="title"/>
          </p:nvPr>
        </p:nvSpPr>
        <p:spPr/>
        <p:txBody>
          <a:bodyPr anchor="b"/>
          <a:lstStyle/>
          <a:p>
            <a:r>
              <a:rPr lang="zh-CN" altLang="en-US" smtClean="0"/>
              <a:t>类的继承</a:t>
            </a:r>
            <a:endParaRPr lang="zh-CN" altLang="en-US" smtClean="0"/>
          </a:p>
        </p:txBody>
      </p:sp>
      <p:sp>
        <p:nvSpPr>
          <p:cNvPr id="104452" name="矩形 104451"/>
          <p:cNvSpPr>
            <a:spLocks noChangeArrowheads="1"/>
          </p:cNvSpPr>
          <p:nvPr/>
        </p:nvSpPr>
        <p:spPr bwMode="auto">
          <a:xfrm>
            <a:off x="0" y="0"/>
            <a:ext cx="3733800" cy="1752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class Engine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void start()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void rev(){}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void stop()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p:txBody>
      </p:sp>
      <p:sp>
        <p:nvSpPr>
          <p:cNvPr id="104453" name="矩形 104452"/>
          <p:cNvSpPr>
            <a:spLocks noChangeArrowheads="1"/>
          </p:cNvSpPr>
          <p:nvPr/>
        </p:nvSpPr>
        <p:spPr bwMode="auto">
          <a:xfrm>
            <a:off x="0" y="1828800"/>
            <a:ext cx="3733800" cy="1143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class Wheel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void inflate(int i)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p:txBody>
      </p:sp>
      <p:sp>
        <p:nvSpPr>
          <p:cNvPr id="104454" name="矩形 104453"/>
          <p:cNvSpPr>
            <a:spLocks noChangeArrowheads="1"/>
          </p:cNvSpPr>
          <p:nvPr/>
        </p:nvSpPr>
        <p:spPr bwMode="auto">
          <a:xfrm>
            <a:off x="4267200" y="0"/>
            <a:ext cx="4876800" cy="5105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public class Car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Engine engine = new Engine();</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Wheel[] wheel = new Wheel[4];</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Door left = new Door();</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Door right = new Door();</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Car()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for (int  i =0; i &lt; 4; i++)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wheel[i] = new Wheel();</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static void main(String args[])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Car car = new Car();</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car.left.window.rollup();</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car.wheel[0].inflate(72);</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p:txBody>
      </p:sp>
      <p:sp>
        <p:nvSpPr>
          <p:cNvPr id="104455" name="矩形 104454"/>
          <p:cNvSpPr>
            <a:spLocks noChangeArrowheads="1"/>
          </p:cNvSpPr>
          <p:nvPr/>
        </p:nvSpPr>
        <p:spPr bwMode="auto">
          <a:xfrm>
            <a:off x="0" y="5105400"/>
            <a:ext cx="3733800" cy="1371600"/>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class Window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void rollup()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void rolldown()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p:txBody>
      </p:sp>
      <p:sp>
        <p:nvSpPr>
          <p:cNvPr id="104456" name="矩形 104455"/>
          <p:cNvSpPr>
            <a:spLocks noChangeArrowheads="1"/>
          </p:cNvSpPr>
          <p:nvPr/>
        </p:nvSpPr>
        <p:spPr bwMode="auto">
          <a:xfrm>
            <a:off x="0" y="3048000"/>
            <a:ext cx="3733800" cy="1981200"/>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class Door {</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Window window = new Window();</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void open(){}</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	public void close(){}</a:t>
            </a:r>
            <a:endParaRPr lang="en-US" sz="20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p:txBody>
      </p:sp>
      <p:sp>
        <p:nvSpPr>
          <p:cNvPr id="104457" name="矩形 104456"/>
          <p:cNvSpPr>
            <a:spLocks noChangeArrowheads="1"/>
          </p:cNvSpPr>
          <p:nvPr/>
        </p:nvSpPr>
        <p:spPr bwMode="auto">
          <a:xfrm>
            <a:off x="3657600" y="1828800"/>
            <a:ext cx="3352800" cy="685800"/>
          </a:xfrm>
          <a:prstGeom prst="rect">
            <a:avLst/>
          </a:prstGeom>
          <a:solidFill>
            <a:srgbClr val="FF99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latin typeface="Tahoma" panose="020B0604030504040204" pitchFamily="34" charset="0"/>
                <a:ea typeface="华文中宋" panose="02010600040101010101" pitchFamily="2" charset="-122"/>
              </a:rPr>
              <a:t>组合</a:t>
            </a:r>
            <a:r>
              <a:rPr lang="en-US" sz="2800">
                <a:latin typeface="Tahoma" panose="020B0604030504040204" pitchFamily="34" charset="0"/>
                <a:ea typeface="华文中宋" panose="02010600040101010101" pitchFamily="2" charset="-122"/>
              </a:rPr>
              <a:t>: </a:t>
            </a:r>
            <a:r>
              <a:rPr lang="zh-CN" altLang="en-US" sz="2800">
                <a:latin typeface="Tahoma" panose="020B0604030504040204" pitchFamily="34" charset="0"/>
                <a:ea typeface="华文中宋" panose="02010600040101010101" pitchFamily="2" charset="-122"/>
              </a:rPr>
              <a:t>有一个 </a:t>
            </a:r>
            <a:r>
              <a:rPr lang="en-US" sz="2800">
                <a:latin typeface="Tahoma" panose="020B0604030504040204" pitchFamily="34" charset="0"/>
                <a:ea typeface="华文中宋" panose="02010600040101010101" pitchFamily="2" charset="-122"/>
              </a:rPr>
              <a:t>(has-a)</a:t>
            </a:r>
            <a:endParaRPr lang="en-US" sz="2800">
              <a:latin typeface="Tahoma" panose="020B0604030504040204" pitchFamily="34" charset="0"/>
              <a:ea typeface="华文中宋" panose="02010600040101010101" pitchFamily="2" charset="-122"/>
            </a:endParaRPr>
          </a:p>
        </p:txBody>
      </p:sp>
      <p:sp>
        <p:nvSpPr>
          <p:cNvPr id="104458" name="矩形 104457"/>
          <p:cNvSpPr>
            <a:spLocks noChangeArrowheads="1"/>
          </p:cNvSpPr>
          <p:nvPr/>
        </p:nvSpPr>
        <p:spPr bwMode="auto">
          <a:xfrm>
            <a:off x="3657600" y="2514600"/>
            <a:ext cx="3352800" cy="685800"/>
          </a:xfrm>
          <a:prstGeom prst="rect">
            <a:avLst/>
          </a:prstGeom>
          <a:solidFill>
            <a:srgbClr val="FF99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latin typeface="Tahoma" panose="020B0604030504040204" pitchFamily="34" charset="0"/>
                <a:ea typeface="华文中宋" panose="02010600040101010101" pitchFamily="2" charset="-122"/>
              </a:rPr>
              <a:t>继承</a:t>
            </a:r>
            <a:r>
              <a:rPr lang="en-US" sz="2800">
                <a:latin typeface="Tahoma" panose="020B0604030504040204" pitchFamily="34" charset="0"/>
                <a:ea typeface="华文中宋" panose="02010600040101010101" pitchFamily="2" charset="-122"/>
              </a:rPr>
              <a:t>: </a:t>
            </a:r>
            <a:r>
              <a:rPr lang="zh-CN" altLang="en-US" sz="2800">
                <a:latin typeface="Tahoma" panose="020B0604030504040204" pitchFamily="34" charset="0"/>
                <a:ea typeface="华文中宋" panose="02010600040101010101" pitchFamily="2" charset="-122"/>
              </a:rPr>
              <a:t>是一个 </a:t>
            </a:r>
            <a:r>
              <a:rPr lang="en-US" sz="2800">
                <a:latin typeface="Tahoma" panose="020B0604030504040204" pitchFamily="34" charset="0"/>
                <a:ea typeface="华文中宋" panose="02010600040101010101" pitchFamily="2" charset="-122"/>
              </a:rPr>
              <a:t>(is-a)</a:t>
            </a:r>
            <a:endParaRPr lang="en-US" sz="280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9DAF1E09-3A1E-4CE4-9F0C-F547B78EEE00}"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barn(outHorizontal)">
                                      <p:cBhvr>
                                        <p:cTn id="7" dur="500"/>
                                        <p:tgtEl>
                                          <p:spTgt spid="10445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Effect transition="in" filter="barn(outHorizontal)">
                                      <p:cBhvr>
                                        <p:cTn id="12" dur="500"/>
                                        <p:tgtEl>
                                          <p:spTgt spid="10445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04456"/>
                                        </p:tgtEl>
                                        <p:attrNameLst>
                                          <p:attrName>style.visibility</p:attrName>
                                        </p:attrNameLst>
                                      </p:cBhvr>
                                      <p:to>
                                        <p:strVal val="visible"/>
                                      </p:to>
                                    </p:set>
                                    <p:animEffect transition="in" filter="barn(outHorizontal)">
                                      <p:cBhvr>
                                        <p:cTn id="17" dur="500"/>
                                        <p:tgtEl>
                                          <p:spTgt spid="10445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04455"/>
                                        </p:tgtEl>
                                        <p:attrNameLst>
                                          <p:attrName>style.visibility</p:attrName>
                                        </p:attrNameLst>
                                      </p:cBhvr>
                                      <p:to>
                                        <p:strVal val="visible"/>
                                      </p:to>
                                    </p:set>
                                    <p:animEffect transition="in" filter="barn(outHorizontal)">
                                      <p:cBhvr>
                                        <p:cTn id="22" dur="500"/>
                                        <p:tgtEl>
                                          <p:spTgt spid="10445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04454"/>
                                        </p:tgtEl>
                                        <p:attrNameLst>
                                          <p:attrName>style.visibility</p:attrName>
                                        </p:attrNameLst>
                                      </p:cBhvr>
                                      <p:to>
                                        <p:strVal val="visible"/>
                                      </p:to>
                                    </p:set>
                                    <p:animEffect transition="in" filter="barn(outHorizontal)">
                                      <p:cBhvr>
                                        <p:cTn id="27" dur="500"/>
                                        <p:tgtEl>
                                          <p:spTgt spid="10445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04457"/>
                                        </p:tgtEl>
                                        <p:attrNameLst>
                                          <p:attrName>style.visibility</p:attrName>
                                        </p:attrNameLst>
                                      </p:cBhvr>
                                      <p:to>
                                        <p:strVal val="visible"/>
                                      </p:to>
                                    </p:set>
                                    <p:animEffect transition="in" filter="checkerboard(across)">
                                      <p:cBhvr>
                                        <p:cTn id="32" dur="500"/>
                                        <p:tgtEl>
                                          <p:spTgt spid="10445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04458"/>
                                        </p:tgtEl>
                                        <p:attrNameLst>
                                          <p:attrName>style.visibility</p:attrName>
                                        </p:attrNameLst>
                                      </p:cBhvr>
                                      <p:to>
                                        <p:strVal val="visible"/>
                                      </p:to>
                                    </p:set>
                                    <p:animEffect transition="in" filter="checkerboard(across)">
                                      <p:cBhvr>
                                        <p:cTn id="37" dur="500"/>
                                        <p:tgtEl>
                                          <p:spTgt spid="104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nimBg="1"/>
      <p:bldP spid="104453" grpId="0" animBg="1"/>
      <p:bldP spid="104454" grpId="0" animBg="1"/>
      <p:bldP spid="104455" grpId="0" animBg="1"/>
      <p:bldP spid="104456" grpId="0" animBg="1"/>
      <p:bldP spid="104457" grpId="0" animBg="1"/>
      <p:bldP spid="10445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文本占位符 105473"/>
          <p:cNvSpPr>
            <a:spLocks noGrp="1" noChangeArrowheads="1"/>
          </p:cNvSpPr>
          <p:nvPr>
            <p:ph type="body" idx="1"/>
          </p:nvPr>
        </p:nvSpPr>
        <p:spPr>
          <a:xfrm>
            <a:off x="457200" y="620713"/>
            <a:ext cx="8229600" cy="4530725"/>
          </a:xfrm>
        </p:spPr>
        <p:txBody>
          <a:bodyPr/>
          <a:lstStyle/>
          <a:p>
            <a:r>
              <a:rPr lang="zh-CN" altLang="en-US" smtClean="0"/>
              <a:t>继承与组合：</a:t>
            </a:r>
            <a:endParaRPr lang="zh-CN" altLang="en-US" smtClean="0"/>
          </a:p>
        </p:txBody>
      </p:sp>
      <p:grpSp>
        <p:nvGrpSpPr>
          <p:cNvPr id="108546" name="组合 105474"/>
          <p:cNvGrpSpPr/>
          <p:nvPr/>
        </p:nvGrpSpPr>
        <p:grpSpPr bwMode="auto">
          <a:xfrm>
            <a:off x="1600200" y="1687513"/>
            <a:ext cx="5867400" cy="3948112"/>
            <a:chOff x="0" y="0"/>
            <a:chExt cx="3696" cy="2487"/>
          </a:xfrm>
        </p:grpSpPr>
        <p:sp>
          <p:nvSpPr>
            <p:cNvPr id="108547" name="矩形 105475"/>
            <p:cNvSpPr>
              <a:spLocks noChangeAspect="1" noChangeArrowheads="1"/>
            </p:cNvSpPr>
            <p:nvPr/>
          </p:nvSpPr>
          <p:spPr bwMode="auto">
            <a:xfrm>
              <a:off x="1700" y="402"/>
              <a:ext cx="1233" cy="276"/>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548" name="矩形 105476"/>
            <p:cNvSpPr>
              <a:spLocks noChangeAspect="1" noChangeArrowheads="1"/>
            </p:cNvSpPr>
            <p:nvPr/>
          </p:nvSpPr>
          <p:spPr bwMode="auto">
            <a:xfrm>
              <a:off x="1700" y="118"/>
              <a:ext cx="1233" cy="279"/>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549" name="矩形 105477"/>
            <p:cNvSpPr>
              <a:spLocks noChangeAspect="1" noChangeArrowheads="1"/>
            </p:cNvSpPr>
            <p:nvPr/>
          </p:nvSpPr>
          <p:spPr bwMode="auto">
            <a:xfrm>
              <a:off x="1824" y="144"/>
              <a:ext cx="1003"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2000" i="1">
                  <a:solidFill>
                    <a:srgbClr val="000000"/>
                  </a:solidFill>
                </a:rPr>
                <a:t>Abstract Actor</a:t>
              </a:r>
              <a:endParaRPr lang="en-US" sz="2000" i="1">
                <a:solidFill>
                  <a:srgbClr val="000000"/>
                </a:solidFill>
              </a:endParaRPr>
            </a:p>
          </p:txBody>
        </p:sp>
        <p:sp>
          <p:nvSpPr>
            <p:cNvPr id="108550" name="矩形 105478"/>
            <p:cNvSpPr>
              <a:spLocks noChangeAspect="1" noChangeArrowheads="1"/>
            </p:cNvSpPr>
            <p:nvPr/>
          </p:nvSpPr>
          <p:spPr bwMode="auto">
            <a:xfrm>
              <a:off x="1776" y="428"/>
              <a:ext cx="691"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sz="2000" i="1">
                  <a:solidFill>
                    <a:srgbClr val="000000"/>
                  </a:solidFill>
                </a:rPr>
                <a:t>act()</a:t>
              </a:r>
              <a:endParaRPr lang="en-US" sz="2000" i="1">
                <a:solidFill>
                  <a:srgbClr val="000000"/>
                </a:solidFill>
              </a:endParaRPr>
            </a:p>
          </p:txBody>
        </p:sp>
        <p:sp>
          <p:nvSpPr>
            <p:cNvPr id="108551" name="直接连接符 105479"/>
            <p:cNvSpPr>
              <a:spLocks noChangeShapeType="1"/>
            </p:cNvSpPr>
            <p:nvPr/>
          </p:nvSpPr>
          <p:spPr bwMode="auto">
            <a:xfrm flipV="1">
              <a:off x="2256" y="864"/>
              <a:ext cx="0" cy="24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52" name="任意多边形 105480"/>
            <p:cNvSpPr>
              <a:spLocks noChangeAspect="1" noChangeArrowheads="1"/>
            </p:cNvSpPr>
            <p:nvPr/>
          </p:nvSpPr>
          <p:spPr bwMode="auto">
            <a:xfrm>
              <a:off x="2160" y="672"/>
              <a:ext cx="174" cy="174"/>
            </a:xfrm>
            <a:custGeom>
              <a:avLst/>
              <a:gdLst>
                <a:gd name="T0" fmla="*/ 105 w 210"/>
                <a:gd name="T1" fmla="*/ 0 h 284"/>
                <a:gd name="T2" fmla="*/ 210 w 210"/>
                <a:gd name="T3" fmla="*/ 284 h 284"/>
                <a:gd name="T4" fmla="*/ 0 w 210"/>
                <a:gd name="T5" fmla="*/ 284 h 284"/>
                <a:gd name="T6" fmla="*/ 105 w 210"/>
                <a:gd name="T7" fmla="*/ 0 h 284"/>
              </a:gdLst>
              <a:ahLst/>
              <a:cxnLst>
                <a:cxn ang="0">
                  <a:pos x="T0" y="T1"/>
                </a:cxn>
                <a:cxn ang="0">
                  <a:pos x="T2" y="T3"/>
                </a:cxn>
                <a:cxn ang="0">
                  <a:pos x="T4" y="T5"/>
                </a:cxn>
                <a:cxn ang="0">
                  <a:pos x="T6" y="T7"/>
                </a:cxn>
              </a:cxnLst>
              <a:rect l="0" t="0" r="r" b="b"/>
              <a:pathLst>
                <a:path w="210" h="284">
                  <a:moveTo>
                    <a:pt x="105" y="0"/>
                  </a:moveTo>
                  <a:lnTo>
                    <a:pt x="210" y="284"/>
                  </a:lnTo>
                  <a:lnTo>
                    <a:pt x="0" y="284"/>
                  </a:lnTo>
                  <a:lnTo>
                    <a:pt x="105" y="0"/>
                  </a:lnTo>
                  <a:close/>
                </a:path>
              </a:pathLst>
            </a:custGeom>
            <a:solidFill>
              <a:srgbClr val="FFFF99"/>
            </a:solidFill>
            <a:ln w="0">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553" name="直接连接符 105481"/>
            <p:cNvSpPr>
              <a:spLocks noChangeAspect="1" noChangeShapeType="1"/>
            </p:cNvSpPr>
            <p:nvPr/>
          </p:nvSpPr>
          <p:spPr bwMode="auto">
            <a:xfrm>
              <a:off x="1022" y="317"/>
              <a:ext cx="669"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54" name="直接连接符 105482"/>
            <p:cNvSpPr>
              <a:spLocks noChangeAspect="1" noChangeShapeType="1"/>
            </p:cNvSpPr>
            <p:nvPr/>
          </p:nvSpPr>
          <p:spPr bwMode="auto">
            <a:xfrm>
              <a:off x="1440" y="1104"/>
              <a:ext cx="166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55" name="直接连接符 105483"/>
            <p:cNvSpPr>
              <a:spLocks noChangeAspect="1" noChangeShapeType="1"/>
            </p:cNvSpPr>
            <p:nvPr/>
          </p:nvSpPr>
          <p:spPr bwMode="auto">
            <a:xfrm flipH="1">
              <a:off x="3084" y="1107"/>
              <a:ext cx="0" cy="36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56" name="直接连接符 105484"/>
            <p:cNvSpPr>
              <a:spLocks noChangeAspect="1" noChangeShapeType="1"/>
            </p:cNvSpPr>
            <p:nvPr/>
          </p:nvSpPr>
          <p:spPr bwMode="auto">
            <a:xfrm flipH="1">
              <a:off x="1437" y="1107"/>
              <a:ext cx="0" cy="3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57" name="矩形 105485"/>
            <p:cNvSpPr>
              <a:spLocks noChangeAspect="1" noChangeArrowheads="1"/>
            </p:cNvSpPr>
            <p:nvPr/>
          </p:nvSpPr>
          <p:spPr bwMode="auto">
            <a:xfrm>
              <a:off x="0" y="669"/>
              <a:ext cx="990" cy="584"/>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558" name="矩形 105486"/>
            <p:cNvSpPr>
              <a:spLocks noChangeAspect="1" noChangeArrowheads="1"/>
            </p:cNvSpPr>
            <p:nvPr/>
          </p:nvSpPr>
          <p:spPr bwMode="auto">
            <a:xfrm>
              <a:off x="0" y="385"/>
              <a:ext cx="990" cy="279"/>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559" name="矩形 105487"/>
            <p:cNvSpPr>
              <a:spLocks noChangeAspect="1" noChangeArrowheads="1"/>
            </p:cNvSpPr>
            <p:nvPr/>
          </p:nvSpPr>
          <p:spPr bwMode="auto">
            <a:xfrm>
              <a:off x="98" y="400"/>
              <a:ext cx="766"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sz="2000">
                  <a:solidFill>
                    <a:srgbClr val="000000"/>
                  </a:solidFill>
                </a:rPr>
                <a:t>Actor a;</a:t>
              </a:r>
              <a:endParaRPr lang="en-US" sz="2000">
                <a:solidFill>
                  <a:srgbClr val="000000"/>
                </a:solidFill>
              </a:endParaRPr>
            </a:p>
          </p:txBody>
        </p:sp>
        <p:sp>
          <p:nvSpPr>
            <p:cNvPr id="108560" name="矩形 105488"/>
            <p:cNvSpPr>
              <a:spLocks noChangeAspect="1" noChangeArrowheads="1"/>
            </p:cNvSpPr>
            <p:nvPr/>
          </p:nvSpPr>
          <p:spPr bwMode="auto">
            <a:xfrm>
              <a:off x="67" y="708"/>
              <a:ext cx="631"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sz="2000">
                  <a:solidFill>
                    <a:srgbClr val="000000"/>
                  </a:solidFill>
                </a:rPr>
                <a:t>change()</a:t>
              </a:r>
              <a:endParaRPr lang="en-US" sz="2000">
                <a:solidFill>
                  <a:srgbClr val="000000"/>
                </a:solidFill>
              </a:endParaRPr>
            </a:p>
          </p:txBody>
        </p:sp>
        <p:sp>
          <p:nvSpPr>
            <p:cNvPr id="108561" name="矩形 105489"/>
            <p:cNvSpPr>
              <a:spLocks noChangeAspect="1" noChangeArrowheads="1"/>
            </p:cNvSpPr>
            <p:nvPr/>
          </p:nvSpPr>
          <p:spPr bwMode="auto">
            <a:xfrm>
              <a:off x="64" y="964"/>
              <a:ext cx="284"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sz="2000">
                  <a:solidFill>
                    <a:srgbClr val="000000"/>
                  </a:solidFill>
                </a:rPr>
                <a:t>go()</a:t>
              </a:r>
              <a:endParaRPr lang="en-US" sz="2000">
                <a:solidFill>
                  <a:srgbClr val="000000"/>
                </a:solidFill>
              </a:endParaRPr>
            </a:p>
          </p:txBody>
        </p:sp>
        <p:sp>
          <p:nvSpPr>
            <p:cNvPr id="108562" name="矩形 105490"/>
            <p:cNvSpPr>
              <a:spLocks noChangeAspect="1" noChangeArrowheads="1"/>
            </p:cNvSpPr>
            <p:nvPr/>
          </p:nvSpPr>
          <p:spPr bwMode="auto">
            <a:xfrm>
              <a:off x="0" y="104"/>
              <a:ext cx="990" cy="279"/>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563" name="矩形 105491"/>
            <p:cNvSpPr>
              <a:spLocks noChangeAspect="1" noChangeArrowheads="1"/>
            </p:cNvSpPr>
            <p:nvPr/>
          </p:nvSpPr>
          <p:spPr bwMode="auto">
            <a:xfrm>
              <a:off x="48" y="121"/>
              <a:ext cx="912"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2000">
                  <a:solidFill>
                    <a:srgbClr val="000000"/>
                  </a:solidFill>
                </a:rPr>
                <a:t>Stage</a:t>
              </a:r>
              <a:endParaRPr lang="en-US" sz="2000">
                <a:solidFill>
                  <a:srgbClr val="000000"/>
                </a:solidFill>
              </a:endParaRPr>
            </a:p>
          </p:txBody>
        </p:sp>
        <p:sp>
          <p:nvSpPr>
            <p:cNvPr id="108564" name="矩形 105492"/>
            <p:cNvSpPr>
              <a:spLocks noChangeAspect="1" noChangeArrowheads="1"/>
            </p:cNvSpPr>
            <p:nvPr/>
          </p:nvSpPr>
          <p:spPr bwMode="auto">
            <a:xfrm>
              <a:off x="1153" y="0"/>
              <a:ext cx="107" cy="23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2400">
                  <a:solidFill>
                    <a:srgbClr val="000099"/>
                  </a:solidFill>
                </a:rPr>
                <a:t>a</a:t>
              </a:r>
              <a:endParaRPr lang="en-US" sz="2400">
                <a:solidFill>
                  <a:srgbClr val="000099"/>
                </a:solidFill>
              </a:endParaRPr>
            </a:p>
          </p:txBody>
        </p:sp>
        <p:sp>
          <p:nvSpPr>
            <p:cNvPr id="108565" name="矩形 105493"/>
            <p:cNvSpPr>
              <a:spLocks noChangeAspect="1" noChangeArrowheads="1"/>
            </p:cNvSpPr>
            <p:nvPr/>
          </p:nvSpPr>
          <p:spPr bwMode="auto">
            <a:xfrm>
              <a:off x="830" y="1741"/>
              <a:ext cx="1232" cy="276"/>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566" name="矩形 105494"/>
            <p:cNvSpPr>
              <a:spLocks noChangeAspect="1" noChangeArrowheads="1"/>
            </p:cNvSpPr>
            <p:nvPr/>
          </p:nvSpPr>
          <p:spPr bwMode="auto">
            <a:xfrm>
              <a:off x="830" y="1457"/>
              <a:ext cx="1232" cy="279"/>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567" name="矩形 105495"/>
            <p:cNvSpPr>
              <a:spLocks noChangeAspect="1" noChangeArrowheads="1"/>
            </p:cNvSpPr>
            <p:nvPr/>
          </p:nvSpPr>
          <p:spPr bwMode="auto">
            <a:xfrm>
              <a:off x="1035" y="1488"/>
              <a:ext cx="836"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2000">
                  <a:solidFill>
                    <a:srgbClr val="000000"/>
                  </a:solidFill>
                </a:rPr>
                <a:t>HappyActor</a:t>
              </a:r>
              <a:endParaRPr lang="en-US" sz="2000">
                <a:solidFill>
                  <a:srgbClr val="000000"/>
                </a:solidFill>
              </a:endParaRPr>
            </a:p>
          </p:txBody>
        </p:sp>
        <p:sp>
          <p:nvSpPr>
            <p:cNvPr id="108568" name="矩形 105496"/>
            <p:cNvSpPr>
              <a:spLocks noChangeAspect="1" noChangeArrowheads="1"/>
            </p:cNvSpPr>
            <p:nvPr/>
          </p:nvSpPr>
          <p:spPr bwMode="auto">
            <a:xfrm>
              <a:off x="1056" y="1776"/>
              <a:ext cx="682"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sz="2000">
                  <a:solidFill>
                    <a:srgbClr val="000000"/>
                  </a:solidFill>
                </a:rPr>
                <a:t>act()</a:t>
              </a:r>
              <a:endParaRPr lang="en-US" sz="2000">
                <a:solidFill>
                  <a:srgbClr val="000000"/>
                </a:solidFill>
              </a:endParaRPr>
            </a:p>
          </p:txBody>
        </p:sp>
        <p:sp>
          <p:nvSpPr>
            <p:cNvPr id="108569" name="矩形 105497"/>
            <p:cNvSpPr>
              <a:spLocks noChangeAspect="1" noChangeArrowheads="1"/>
            </p:cNvSpPr>
            <p:nvPr/>
          </p:nvSpPr>
          <p:spPr bwMode="auto">
            <a:xfrm>
              <a:off x="2464" y="1754"/>
              <a:ext cx="1232" cy="276"/>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570" name="矩形 105498"/>
            <p:cNvSpPr>
              <a:spLocks noChangeAspect="1" noChangeArrowheads="1"/>
            </p:cNvSpPr>
            <p:nvPr/>
          </p:nvSpPr>
          <p:spPr bwMode="auto">
            <a:xfrm>
              <a:off x="2464" y="1470"/>
              <a:ext cx="1232" cy="279"/>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571" name="矩形 105499"/>
            <p:cNvSpPr>
              <a:spLocks noChangeAspect="1" noChangeArrowheads="1"/>
            </p:cNvSpPr>
            <p:nvPr/>
          </p:nvSpPr>
          <p:spPr bwMode="auto">
            <a:xfrm>
              <a:off x="2759" y="1536"/>
              <a:ext cx="658"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2000">
                  <a:solidFill>
                    <a:srgbClr val="000000"/>
                  </a:solidFill>
                </a:rPr>
                <a:t>SadActor</a:t>
              </a:r>
              <a:endParaRPr lang="en-US" sz="2000">
                <a:solidFill>
                  <a:srgbClr val="000000"/>
                </a:solidFill>
              </a:endParaRPr>
            </a:p>
          </p:txBody>
        </p:sp>
        <p:sp>
          <p:nvSpPr>
            <p:cNvPr id="108572" name="矩形 105500"/>
            <p:cNvSpPr>
              <a:spLocks noChangeAspect="1" noChangeArrowheads="1"/>
            </p:cNvSpPr>
            <p:nvPr/>
          </p:nvSpPr>
          <p:spPr bwMode="auto">
            <a:xfrm>
              <a:off x="2592" y="1783"/>
              <a:ext cx="636"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2000">
                  <a:solidFill>
                    <a:srgbClr val="000000"/>
                  </a:solidFill>
                </a:rPr>
                <a:t>act()</a:t>
              </a:r>
              <a:endParaRPr lang="en-US" sz="2000">
                <a:solidFill>
                  <a:srgbClr val="000000"/>
                </a:solidFill>
              </a:endParaRPr>
            </a:p>
          </p:txBody>
        </p:sp>
        <p:sp>
          <p:nvSpPr>
            <p:cNvPr id="108573" name="任意多边形 105501"/>
            <p:cNvSpPr>
              <a:spLocks noChangeAspect="1" noChangeArrowheads="1"/>
            </p:cNvSpPr>
            <p:nvPr/>
          </p:nvSpPr>
          <p:spPr bwMode="auto">
            <a:xfrm>
              <a:off x="164" y="2142"/>
              <a:ext cx="922" cy="345"/>
            </a:xfrm>
            <a:custGeom>
              <a:avLst/>
              <a:gdLst>
                <a:gd name="T0" fmla="*/ 0 w 116"/>
                <a:gd name="T1" fmla="*/ 0 h 41"/>
                <a:gd name="T2" fmla="*/ 104 w 116"/>
                <a:gd name="T3" fmla="*/ 0 h 41"/>
                <a:gd name="T4" fmla="*/ 116 w 116"/>
                <a:gd name="T5" fmla="*/ 12 h 41"/>
                <a:gd name="T6" fmla="*/ 116 w 116"/>
                <a:gd name="T7" fmla="*/ 41 h 41"/>
                <a:gd name="T8" fmla="*/ 0 w 116"/>
                <a:gd name="T9" fmla="*/ 41 h 41"/>
                <a:gd name="T10" fmla="*/ 0 w 116"/>
                <a:gd name="T11" fmla="*/ 0 h 41"/>
              </a:gdLst>
              <a:ahLst/>
              <a:cxnLst>
                <a:cxn ang="0">
                  <a:pos x="T0" y="T1"/>
                </a:cxn>
                <a:cxn ang="0">
                  <a:pos x="T2" y="T3"/>
                </a:cxn>
                <a:cxn ang="0">
                  <a:pos x="T4" y="T5"/>
                </a:cxn>
                <a:cxn ang="0">
                  <a:pos x="T6" y="T7"/>
                </a:cxn>
                <a:cxn ang="0">
                  <a:pos x="T8" y="T9"/>
                </a:cxn>
                <a:cxn ang="0">
                  <a:pos x="T10" y="T11"/>
                </a:cxn>
              </a:cxnLst>
              <a:rect l="0" t="0" r="r" b="b"/>
              <a:pathLst>
                <a:path w="116" h="41">
                  <a:moveTo>
                    <a:pt x="0" y="0"/>
                  </a:moveTo>
                  <a:lnTo>
                    <a:pt x="104" y="0"/>
                  </a:lnTo>
                  <a:lnTo>
                    <a:pt x="116" y="12"/>
                  </a:lnTo>
                  <a:lnTo>
                    <a:pt x="116" y="41"/>
                  </a:lnTo>
                  <a:lnTo>
                    <a:pt x="0" y="41"/>
                  </a:lnTo>
                  <a:lnTo>
                    <a:pt x="0" y="0"/>
                  </a:lnTo>
                </a:path>
              </a:pathLst>
            </a:custGeom>
            <a:solidFill>
              <a:srgbClr val="FFFF99"/>
            </a:solidFill>
            <a:ln w="0">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574" name="任意多边形 105502"/>
            <p:cNvSpPr>
              <a:spLocks noChangeAspect="1" noChangeArrowheads="1"/>
            </p:cNvSpPr>
            <p:nvPr/>
          </p:nvSpPr>
          <p:spPr bwMode="auto">
            <a:xfrm>
              <a:off x="995" y="2142"/>
              <a:ext cx="112" cy="114"/>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solidFill>
              <a:srgbClr val="FFFF99"/>
            </a:solidFill>
            <a:ln w="0">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575" name="矩形 105503"/>
            <p:cNvSpPr>
              <a:spLocks noChangeAspect="1" noChangeArrowheads="1"/>
            </p:cNvSpPr>
            <p:nvPr/>
          </p:nvSpPr>
          <p:spPr bwMode="auto">
            <a:xfrm>
              <a:off x="247" y="2154"/>
              <a:ext cx="597" cy="23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sz="2400">
                  <a:solidFill>
                    <a:srgbClr val="000000"/>
                  </a:solidFill>
                </a:rPr>
                <a:t>a.act();</a:t>
              </a:r>
              <a:endParaRPr lang="en-US" sz="2400">
                <a:solidFill>
                  <a:srgbClr val="000000"/>
                </a:solidFill>
              </a:endParaRPr>
            </a:p>
          </p:txBody>
        </p:sp>
        <p:sp>
          <p:nvSpPr>
            <p:cNvPr id="108576" name="椭圆 105504"/>
            <p:cNvSpPr>
              <a:spLocks noChangeAspect="1" noChangeArrowheads="1"/>
            </p:cNvSpPr>
            <p:nvPr/>
          </p:nvSpPr>
          <p:spPr bwMode="auto">
            <a:xfrm>
              <a:off x="620" y="1067"/>
              <a:ext cx="76" cy="76"/>
            </a:xfrm>
            <a:prstGeom prst="ellipse">
              <a:avLst/>
            </a:prstGeom>
            <a:solidFill>
              <a:srgbClr val="FFFF99"/>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8577" name="直接连接符 105505"/>
            <p:cNvSpPr>
              <a:spLocks noChangeAspect="1" noChangeShapeType="1"/>
            </p:cNvSpPr>
            <p:nvPr/>
          </p:nvSpPr>
          <p:spPr bwMode="auto">
            <a:xfrm>
              <a:off x="647" y="1147"/>
              <a:ext cx="0" cy="1031"/>
            </a:xfrm>
            <a:prstGeom prst="line">
              <a:avLst/>
            </a:prstGeom>
            <a:noFill/>
            <a:ln w="9525" cap="rnd">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fld id="{F8AF5913-3708-4DDE-B132-13E405318D6F}" type="slidenum">
              <a:rPr lang="zh-CN" altLang="en-US" dirty="0"/>
            </a:fld>
            <a:endParaRPr lang="zh-CN" altLang="en-US" dirty="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8436" name="标题 2"/>
          <p:cNvSpPr>
            <a:spLocks noGrp="1" noChangeArrowheads="1"/>
          </p:cNvSpPr>
          <p:nvPr>
            <p:ph type="title"/>
            <p:custDataLst>
              <p:tags r:id="rId3"/>
            </p:custDataLst>
          </p:nvPr>
        </p:nvSpPr>
        <p:spPr/>
        <p:txBody>
          <a:bodyPr/>
          <a:lstStyle/>
          <a:p>
            <a:r>
              <a:rPr lang="zh-CN" altLang="en-US" smtClean="0"/>
              <a:t>基本概念</a:t>
            </a:r>
            <a:endParaRPr lang="zh-CN" altLang="en-US" smtClean="0"/>
          </a:p>
        </p:txBody>
      </p:sp>
      <p:sp>
        <p:nvSpPr>
          <p:cNvPr id="18437" name="内容占位符 4"/>
          <p:cNvSpPr>
            <a:spLocks noGrp="1" noChangeArrowheads="1"/>
          </p:cNvSpPr>
          <p:nvPr>
            <p:ph idx="1"/>
            <p:custDataLst>
              <p:tags r:id="rId4"/>
            </p:custDataLst>
          </p:nvPr>
        </p:nvSpPr>
        <p:spPr/>
        <p:txBody>
          <a:bodyPr/>
          <a:lstStyle/>
          <a:p>
            <a:pPr marL="342900" indent="-342900">
              <a:lnSpc>
                <a:spcPct val="150000"/>
              </a:lnSpc>
              <a:buClr>
                <a:schemeClr val="hlink"/>
              </a:buClr>
              <a:buFont typeface="Wingdings" panose="05000000000000000000" pitchFamily="2" charset="2"/>
              <a:buChar char="l"/>
            </a:pPr>
            <a:r>
              <a:rPr lang="zh-CN" altLang="en-US" smtClean="0"/>
              <a:t>五个基本概念</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对象</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类</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封装性</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继承性</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多态性</a:t>
            </a:r>
            <a:endParaRPr lang="zh-CN" altLang="en-US" smtClean="0"/>
          </a:p>
        </p:txBody>
      </p:sp>
      <p:sp>
        <p:nvSpPr>
          <p:cNvPr id="4" name="灯片编号占位符 3"/>
          <p:cNvSpPr>
            <a:spLocks noGrp="1"/>
          </p:cNvSpPr>
          <p:nvPr>
            <p:ph type="sldNum" sz="quarter" idx="12"/>
          </p:nvPr>
        </p:nvSpPr>
        <p:spPr/>
        <p:txBody>
          <a:bodyPr/>
          <a:lstStyle/>
          <a:p>
            <a:fld id="{0DCA37D5-5058-422A-9514-E23E13ADE044}"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 name="灯片编号占位符 3"/>
          <p:cNvSpPr>
            <a:spLocks noGrp="1"/>
          </p:cNvSpPr>
          <p:nvPr>
            <p:ph type="sldNum" sz="quarter" idx="12"/>
          </p:nvPr>
        </p:nvSpPr>
        <p:spPr/>
        <p:txBody>
          <a:bodyPr/>
          <a:lstStyle/>
          <a:p>
            <a:fld id="{EDC7C9FC-4602-4F2E-A905-9D20955167DA}" type="slidenum">
              <a:rPr lang="zh-CN" altLang="en-US" dirty="0"/>
            </a:fld>
            <a:endParaRPr lang="zh-CN" altLang="en-US" dirty="0"/>
          </a:p>
        </p:txBody>
      </p:sp>
      <p:sp>
        <p:nvSpPr>
          <p:cNvPr id="109572" name="标题 2"/>
          <p:cNvSpPr>
            <a:spLocks noGrp="1" noChangeArrowheads="1"/>
          </p:cNvSpPr>
          <p:nvPr>
            <p:ph type="title"/>
            <p:custDataLst>
              <p:tags r:id="rId3"/>
            </p:custDataLst>
          </p:nvPr>
        </p:nvSpPr>
        <p:spPr/>
        <p:txBody>
          <a:bodyPr/>
          <a:lstStyle/>
          <a:p>
            <a:r>
              <a:rPr lang="zh-CN" altLang="en-US" smtClean="0"/>
              <a:t>例：</a:t>
            </a:r>
            <a:r>
              <a:rPr lang="en-US" smtClean="0">
                <a:ea typeface="黑体" panose="02010609060101010101" pitchFamily="49" charset="-122"/>
              </a:rPr>
              <a:t>Transmogrify.java</a:t>
            </a:r>
            <a:endParaRPr lang="en-US" smtClean="0">
              <a:ea typeface="黑体" panose="02010609060101010101" pitchFamily="49" charset="-122"/>
            </a:endParaRPr>
          </a:p>
        </p:txBody>
      </p:sp>
      <p:sp>
        <p:nvSpPr>
          <p:cNvPr id="109573" name="内容占位符 4"/>
          <p:cNvSpPr>
            <a:spLocks noGrp="1" noChangeArrowheads="1"/>
          </p:cNvSpPr>
          <p:nvPr>
            <p:ph idx="1"/>
            <p:custDataLst>
              <p:tags r:id="rId4"/>
            </p:custDataLst>
          </p:nvPr>
        </p:nvSpPr>
        <p:spPr/>
        <p:txBody>
          <a:bodyPr>
            <a:normAutofit fontScale="92500"/>
          </a:bodyPr>
          <a:lstStyle/>
          <a:p>
            <a:pPr marL="0" indent="0">
              <a:lnSpc>
                <a:spcPct val="150000"/>
              </a:lnSpc>
              <a:buNone/>
            </a:pPr>
            <a:r>
              <a:rPr lang="en-US" smtClean="0">
                <a:ea typeface="黑体" panose="02010609060101010101" pitchFamily="49" charset="-122"/>
              </a:rPr>
              <a:t>abstract class Actor {</a:t>
            </a:r>
            <a:endParaRPr lang="en-US" smtClean="0">
              <a:ea typeface="黑体" panose="02010609060101010101" pitchFamily="49" charset="-122"/>
            </a:endParaRPr>
          </a:p>
          <a:p>
            <a:pPr marL="0" indent="0">
              <a:lnSpc>
                <a:spcPct val="150000"/>
              </a:lnSpc>
              <a:buNone/>
            </a:pPr>
            <a:r>
              <a:rPr lang="en-US" smtClean="0">
                <a:ea typeface="黑体" panose="02010609060101010101" pitchFamily="49" charset="-122"/>
              </a:rPr>
              <a:t>	abstract void act();</a:t>
            </a:r>
            <a:endParaRPr lang="en-US" smtClean="0">
              <a:ea typeface="黑体" panose="02010609060101010101" pitchFamily="49" charset="-122"/>
            </a:endParaRPr>
          </a:p>
          <a:p>
            <a:pPr marL="0" indent="0">
              <a:lnSpc>
                <a:spcPct val="150000"/>
              </a:lnSpc>
              <a:buNone/>
            </a:pPr>
            <a:r>
              <a:rPr lang="en-US" smtClean="0">
                <a:ea typeface="黑体" panose="02010609060101010101" pitchFamily="49" charset="-122"/>
              </a:rPr>
              <a:t>	void method1() {</a:t>
            </a:r>
            <a:endParaRPr lang="en-US" smtClean="0">
              <a:ea typeface="黑体" panose="02010609060101010101" pitchFamily="49" charset="-122"/>
            </a:endParaRPr>
          </a:p>
          <a:p>
            <a:pPr marL="0" indent="0">
              <a:lnSpc>
                <a:spcPct val="150000"/>
              </a:lnSpc>
              <a:buNone/>
            </a:pPr>
            <a:r>
              <a:rPr lang="en-US" smtClean="0">
                <a:ea typeface="黑体" panose="02010609060101010101" pitchFamily="49" charset="-122"/>
              </a:rPr>
              <a:t>		System.out.println("Hi, Java");</a:t>
            </a:r>
            <a:endParaRPr lang="en-US" smtClean="0">
              <a:ea typeface="黑体" panose="02010609060101010101" pitchFamily="49" charset="-122"/>
            </a:endParaRPr>
          </a:p>
          <a:p>
            <a:pPr marL="0" indent="0">
              <a:lnSpc>
                <a:spcPct val="150000"/>
              </a:lnSpc>
              <a:buNone/>
            </a:pPr>
            <a:r>
              <a:rPr lang="en-US" smtClean="0">
                <a:ea typeface="黑体" panose="02010609060101010101" pitchFamily="49" charset="-122"/>
              </a:rPr>
              <a:t>	}</a:t>
            </a:r>
            <a:endParaRPr lang="en-US" smtClean="0">
              <a:ea typeface="黑体" panose="02010609060101010101" pitchFamily="49" charset="-122"/>
            </a:endParaRPr>
          </a:p>
          <a:p>
            <a:pPr marL="0" indent="0">
              <a:lnSpc>
                <a:spcPct val="150000"/>
              </a:lnSpc>
              <a:buNone/>
            </a:pPr>
            <a:r>
              <a:rPr lang="en-US" smtClean="0">
                <a:ea typeface="黑体" panose="02010609060101010101" pitchFamily="49" charset="-122"/>
              </a:rPr>
              <a:t>}</a:t>
            </a:r>
            <a:endParaRPr lang="en-US" smtClean="0">
              <a:ea typeface="黑体" panose="02010609060101010101" pitchFamily="49" charset="-122"/>
            </a:endParaRPr>
          </a:p>
        </p:txBody>
      </p:sp>
    </p:spTree>
    <p:custDataLst>
      <p:tags r:id="rId5"/>
    </p:custData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文本占位符 107521"/>
          <p:cNvSpPr>
            <a:spLocks noGrp="1" noChangeArrowheads="1"/>
          </p:cNvSpPr>
          <p:nvPr>
            <p:ph type="body" idx="1"/>
          </p:nvPr>
        </p:nvSpPr>
        <p:spPr>
          <a:xfrm>
            <a:off x="1042988" y="692150"/>
            <a:ext cx="7283450" cy="5903913"/>
          </a:xfrm>
        </p:spPr>
        <p:txBody>
          <a:bodyPr>
            <a:normAutofit fontScale="77500" lnSpcReduction="20000"/>
          </a:bodyPr>
          <a:lstStyle/>
          <a:p>
            <a:pPr>
              <a:lnSpc>
                <a:spcPct val="80000"/>
              </a:lnSpc>
              <a:buFont typeface="Wingdings" panose="05000000000000000000" pitchFamily="2" charset="2"/>
              <a:buNone/>
            </a:pPr>
            <a:r>
              <a:rPr lang="en-US" smtClean="0">
                <a:ea typeface="黑体" panose="02010609060101010101" pitchFamily="49" charset="-122"/>
              </a:rPr>
              <a:t>class HappyActor extends Actor {</a:t>
            </a:r>
            <a:endParaRPr lang="en-US" smtClean="0">
              <a:ea typeface="黑体" panose="02010609060101010101" pitchFamily="49" charset="-122"/>
            </a:endParaRPr>
          </a:p>
          <a:p>
            <a:pPr>
              <a:lnSpc>
                <a:spcPct val="80000"/>
              </a:lnSpc>
              <a:buFont typeface="Wingdings" panose="05000000000000000000" pitchFamily="2" charset="2"/>
              <a:buNone/>
            </a:pPr>
            <a:r>
              <a:rPr lang="en-US" smtClean="0">
                <a:ea typeface="黑体" panose="02010609060101010101" pitchFamily="49" charset="-122"/>
              </a:rPr>
              <a:t>	public void act() {</a:t>
            </a:r>
            <a:endParaRPr lang="en-US" smtClean="0">
              <a:ea typeface="黑体" panose="02010609060101010101" pitchFamily="49" charset="-122"/>
            </a:endParaRPr>
          </a:p>
          <a:p>
            <a:pPr>
              <a:lnSpc>
                <a:spcPct val="80000"/>
              </a:lnSpc>
              <a:buFont typeface="Wingdings" panose="05000000000000000000" pitchFamily="2" charset="2"/>
              <a:buNone/>
            </a:pPr>
            <a:r>
              <a:rPr lang="en-US" smtClean="0">
                <a:ea typeface="黑体" panose="02010609060101010101" pitchFamily="49" charset="-122"/>
              </a:rPr>
              <a:t>		System.out.println("HappyActor");</a:t>
            </a:r>
            <a:endParaRPr lang="en-US" smtClean="0">
              <a:ea typeface="黑体" panose="02010609060101010101" pitchFamily="49" charset="-122"/>
            </a:endParaRPr>
          </a:p>
          <a:p>
            <a:pPr>
              <a:lnSpc>
                <a:spcPct val="80000"/>
              </a:lnSpc>
              <a:buFont typeface="Wingdings" panose="05000000000000000000" pitchFamily="2" charset="2"/>
              <a:buNone/>
            </a:pPr>
            <a:r>
              <a:rPr lang="en-US" smtClean="0">
                <a:ea typeface="黑体" panose="02010609060101010101" pitchFamily="49" charset="-122"/>
              </a:rPr>
              <a:t>	}</a:t>
            </a:r>
            <a:endParaRPr lang="en-US" smtClean="0">
              <a:ea typeface="黑体" panose="02010609060101010101" pitchFamily="49" charset="-122"/>
            </a:endParaRPr>
          </a:p>
          <a:p>
            <a:pPr>
              <a:lnSpc>
                <a:spcPct val="80000"/>
              </a:lnSpc>
              <a:buFont typeface="Wingdings" panose="05000000000000000000" pitchFamily="2" charset="2"/>
              <a:buNone/>
            </a:pPr>
            <a:r>
              <a:rPr lang="en-US" smtClean="0">
                <a:ea typeface="黑体" panose="02010609060101010101" pitchFamily="49" charset="-122"/>
              </a:rPr>
              <a:t>	public void smile() {</a:t>
            </a:r>
            <a:endParaRPr lang="en-US" smtClean="0">
              <a:ea typeface="黑体" panose="02010609060101010101" pitchFamily="49" charset="-122"/>
            </a:endParaRPr>
          </a:p>
          <a:p>
            <a:pPr>
              <a:lnSpc>
                <a:spcPct val="80000"/>
              </a:lnSpc>
              <a:buFont typeface="Wingdings" panose="05000000000000000000" pitchFamily="2" charset="2"/>
              <a:buNone/>
            </a:pPr>
            <a:r>
              <a:rPr lang="en-US" smtClean="0">
                <a:ea typeface="黑体" panose="02010609060101010101" pitchFamily="49" charset="-122"/>
              </a:rPr>
              <a:t>		System.out.println("SMILE");</a:t>
            </a:r>
            <a:endParaRPr lang="en-US" smtClean="0">
              <a:ea typeface="黑体" panose="02010609060101010101" pitchFamily="49" charset="-122"/>
            </a:endParaRPr>
          </a:p>
          <a:p>
            <a:pPr>
              <a:lnSpc>
                <a:spcPct val="80000"/>
              </a:lnSpc>
              <a:buFont typeface="Wingdings" panose="05000000000000000000" pitchFamily="2" charset="2"/>
              <a:buNone/>
            </a:pPr>
            <a:r>
              <a:rPr lang="en-US" smtClean="0">
                <a:ea typeface="黑体" panose="02010609060101010101" pitchFamily="49" charset="-122"/>
              </a:rPr>
              <a:t>	}</a:t>
            </a:r>
            <a:endParaRPr lang="en-US" smtClean="0">
              <a:ea typeface="黑体" panose="02010609060101010101" pitchFamily="49" charset="-122"/>
            </a:endParaRPr>
          </a:p>
          <a:p>
            <a:pPr>
              <a:lnSpc>
                <a:spcPct val="80000"/>
              </a:lnSpc>
              <a:buFont typeface="Wingdings" panose="05000000000000000000" pitchFamily="2" charset="2"/>
              <a:buNone/>
            </a:pPr>
            <a:r>
              <a:rPr lang="en-US" smtClean="0">
                <a:ea typeface="黑体" panose="02010609060101010101" pitchFamily="49" charset="-122"/>
              </a:rPr>
              <a:t>}</a:t>
            </a:r>
            <a:endParaRPr lang="en-US" smtClean="0">
              <a:ea typeface="黑体" panose="02010609060101010101" pitchFamily="49" charset="-122"/>
            </a:endParaRPr>
          </a:p>
          <a:p>
            <a:pPr>
              <a:lnSpc>
                <a:spcPct val="80000"/>
              </a:lnSpc>
              <a:buFont typeface="Wingdings" panose="05000000000000000000" pitchFamily="2" charset="2"/>
              <a:buNone/>
            </a:pPr>
            <a:r>
              <a:rPr lang="en-US" smtClean="0">
                <a:ea typeface="黑体" panose="02010609060101010101" pitchFamily="49" charset="-122"/>
              </a:rPr>
              <a:t>class SadActor extends Actor {</a:t>
            </a:r>
            <a:endParaRPr lang="en-US" smtClean="0">
              <a:ea typeface="黑体" panose="02010609060101010101" pitchFamily="49" charset="-122"/>
            </a:endParaRPr>
          </a:p>
          <a:p>
            <a:pPr>
              <a:lnSpc>
                <a:spcPct val="80000"/>
              </a:lnSpc>
              <a:buFont typeface="Wingdings" panose="05000000000000000000" pitchFamily="2" charset="2"/>
              <a:buNone/>
            </a:pPr>
            <a:r>
              <a:rPr lang="en-US" smtClean="0">
                <a:ea typeface="黑体" panose="02010609060101010101" pitchFamily="49" charset="-122"/>
              </a:rPr>
              <a:t>	public void act() {</a:t>
            </a:r>
            <a:endParaRPr lang="en-US" smtClean="0">
              <a:ea typeface="黑体" panose="02010609060101010101" pitchFamily="49" charset="-122"/>
            </a:endParaRPr>
          </a:p>
          <a:p>
            <a:pPr>
              <a:lnSpc>
                <a:spcPct val="80000"/>
              </a:lnSpc>
              <a:buFont typeface="Wingdings" panose="05000000000000000000" pitchFamily="2" charset="2"/>
              <a:buNone/>
            </a:pPr>
            <a:r>
              <a:rPr lang="en-US" smtClean="0">
                <a:ea typeface="黑体" panose="02010609060101010101" pitchFamily="49" charset="-122"/>
              </a:rPr>
              <a:t>		System.out.println("SadActor");</a:t>
            </a:r>
            <a:endParaRPr lang="en-US" smtClean="0">
              <a:ea typeface="黑体" panose="02010609060101010101" pitchFamily="49" charset="-122"/>
            </a:endParaRPr>
          </a:p>
          <a:p>
            <a:pPr>
              <a:lnSpc>
                <a:spcPct val="80000"/>
              </a:lnSpc>
              <a:buFont typeface="Wingdings" panose="05000000000000000000" pitchFamily="2" charset="2"/>
              <a:buNone/>
            </a:pPr>
            <a:r>
              <a:rPr lang="en-US" smtClean="0">
                <a:ea typeface="黑体" panose="02010609060101010101" pitchFamily="49" charset="-122"/>
              </a:rPr>
              <a:t>	}</a:t>
            </a:r>
            <a:endParaRPr lang="en-US" smtClean="0">
              <a:ea typeface="黑体" panose="02010609060101010101" pitchFamily="49" charset="-122"/>
            </a:endParaRPr>
          </a:p>
          <a:p>
            <a:pPr>
              <a:lnSpc>
                <a:spcPct val="80000"/>
              </a:lnSpc>
              <a:buFont typeface="Wingdings" panose="05000000000000000000" pitchFamily="2" charset="2"/>
              <a:buNone/>
            </a:pPr>
            <a:r>
              <a:rPr lang="en-US" smtClean="0">
                <a:ea typeface="黑体" panose="02010609060101010101" pitchFamily="49" charset="-122"/>
              </a:rPr>
              <a:t>	public void cry() {</a:t>
            </a:r>
            <a:endParaRPr lang="en-US" smtClean="0">
              <a:ea typeface="黑体" panose="02010609060101010101" pitchFamily="49" charset="-122"/>
            </a:endParaRPr>
          </a:p>
          <a:p>
            <a:pPr>
              <a:lnSpc>
                <a:spcPct val="80000"/>
              </a:lnSpc>
              <a:buFont typeface="Wingdings" panose="05000000000000000000" pitchFamily="2" charset="2"/>
              <a:buNone/>
            </a:pPr>
            <a:r>
              <a:rPr lang="en-US" smtClean="0">
                <a:ea typeface="黑体" panose="02010609060101010101" pitchFamily="49" charset="-122"/>
              </a:rPr>
              <a:t>		System.out.println("CRY");</a:t>
            </a:r>
            <a:endParaRPr lang="en-US" smtClean="0">
              <a:ea typeface="黑体" panose="02010609060101010101" pitchFamily="49" charset="-122"/>
            </a:endParaRPr>
          </a:p>
          <a:p>
            <a:pPr>
              <a:lnSpc>
                <a:spcPct val="80000"/>
              </a:lnSpc>
              <a:buFont typeface="Wingdings" panose="05000000000000000000" pitchFamily="2" charset="2"/>
              <a:buNone/>
            </a:pPr>
            <a:r>
              <a:rPr lang="en-US" smtClean="0">
                <a:ea typeface="黑体" panose="02010609060101010101" pitchFamily="49" charset="-122"/>
              </a:rPr>
              <a:t>	}</a:t>
            </a:r>
            <a:endParaRPr lang="en-US" smtClean="0">
              <a:ea typeface="黑体" panose="02010609060101010101" pitchFamily="49" charset="-122"/>
            </a:endParaRPr>
          </a:p>
          <a:p>
            <a:pPr>
              <a:lnSpc>
                <a:spcPct val="80000"/>
              </a:lnSpc>
              <a:buFont typeface="Wingdings" panose="05000000000000000000" pitchFamily="2" charset="2"/>
              <a:buNone/>
            </a:pPr>
            <a:r>
              <a:rPr lang="en-US" smtClean="0">
                <a:ea typeface="黑体" panose="02010609060101010101" pitchFamily="49" charset="-122"/>
              </a:rPr>
              <a:t>}</a:t>
            </a:r>
            <a:endParaRPr lang="zh-CN" altLang="en-US" smtClean="0"/>
          </a:p>
        </p:txBody>
      </p:sp>
      <p:sp>
        <p:nvSpPr>
          <p:cNvPr id="2" name="灯片编号占位符 1"/>
          <p:cNvSpPr>
            <a:spLocks noGrp="1"/>
          </p:cNvSpPr>
          <p:nvPr>
            <p:ph type="sldNum" sz="quarter" idx="12"/>
          </p:nvPr>
        </p:nvSpPr>
        <p:spPr/>
        <p:txBody>
          <a:bodyPr/>
          <a:lstStyle/>
          <a:p>
            <a:fld id="{EA1A072C-BEA1-41F9-89EA-BDEA81592D01}" type="slidenum">
              <a:rPr lang="zh-CN" altLang="en-US" dirty="0"/>
            </a:fld>
            <a:endParaRPr lang="zh-CN" altLang="en-US" dirty="0"/>
          </a:p>
        </p:txBody>
      </p:sp>
    </p:spTree>
    <p:custDataLst>
      <p:tags r:id="rId1"/>
    </p:custData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 name="灯片编号占位符 3"/>
          <p:cNvSpPr>
            <a:spLocks noGrp="1"/>
          </p:cNvSpPr>
          <p:nvPr>
            <p:ph type="sldNum" sz="quarter" idx="12"/>
          </p:nvPr>
        </p:nvSpPr>
        <p:spPr/>
        <p:txBody>
          <a:bodyPr/>
          <a:lstStyle/>
          <a:p>
            <a:fld id="{B8C3500B-5941-4DB7-AFB7-27ED51BD2F42}" type="slidenum">
              <a:rPr lang="zh-CN" altLang="en-US" dirty="0"/>
            </a:fld>
            <a:endParaRPr lang="zh-CN" altLang="en-US" dirty="0"/>
          </a:p>
        </p:txBody>
      </p:sp>
      <p:sp>
        <p:nvSpPr>
          <p:cNvPr id="5" name="内容占位符 4"/>
          <p:cNvSpPr>
            <a:spLocks noGrp="1"/>
          </p:cNvSpPr>
          <p:nvPr>
            <p:ph idx="1"/>
            <p:custDataLst>
              <p:tags r:id="rId3"/>
            </p:custDataLst>
          </p:nvPr>
        </p:nvSpPr>
        <p:spPr/>
        <p:txBody>
          <a:bodyPr>
            <a:noAutofit/>
          </a:bodyPr>
          <a:lstStyle/>
          <a:p>
            <a:pPr marL="0" indent="0" fontAlgn="auto">
              <a:lnSpc>
                <a:spcPct val="100000"/>
              </a:lnSpc>
              <a:buNone/>
            </a:pPr>
            <a:r>
              <a:rPr lang="en-US" altLang="x-none" noProof="1" smtClean="0"/>
              <a:t>class Stage {</a:t>
            </a:r>
            <a:endParaRPr lang="en-US" altLang="x-none" noProof="1" smtClean="0"/>
          </a:p>
          <a:p>
            <a:pPr marL="0" indent="0" fontAlgn="auto">
              <a:lnSpc>
                <a:spcPct val="100000"/>
              </a:lnSpc>
              <a:buNone/>
            </a:pPr>
            <a:r>
              <a:rPr lang="en-US" altLang="x-none" noProof="1" smtClean="0"/>
              <a:t>	Actor a = new HappyActor();</a:t>
            </a:r>
            <a:endParaRPr lang="en-US" altLang="x-none" sz="3600" noProof="1" smtClean="0"/>
          </a:p>
          <a:p>
            <a:pPr marL="0" indent="0" fontAlgn="auto">
              <a:lnSpc>
                <a:spcPct val="100000"/>
              </a:lnSpc>
              <a:buNone/>
            </a:pPr>
            <a:r>
              <a:rPr lang="en-US" altLang="x-none" noProof="1" smtClean="0"/>
              <a:t>	void change() {</a:t>
            </a:r>
            <a:endParaRPr lang="en-US" altLang="x-none" noProof="1" smtClean="0"/>
          </a:p>
          <a:p>
            <a:pPr marL="0" indent="0" fontAlgn="auto">
              <a:lnSpc>
                <a:spcPct val="100000"/>
              </a:lnSpc>
              <a:buNone/>
            </a:pPr>
            <a:r>
              <a:rPr lang="en-US" altLang="x-none" noProof="1" smtClean="0"/>
              <a:t>		a = new SadActor();</a:t>
            </a:r>
            <a:endParaRPr lang="en-US" altLang="x-none" noProof="1" smtClean="0"/>
          </a:p>
          <a:p>
            <a:pPr marL="0" indent="0" fontAlgn="auto">
              <a:lnSpc>
                <a:spcPct val="100000"/>
              </a:lnSpc>
              <a:buNone/>
            </a:pPr>
            <a:r>
              <a:rPr lang="en-US" altLang="x-none" noProof="1" smtClean="0"/>
              <a:t>	}</a:t>
            </a:r>
            <a:endParaRPr lang="en-US" altLang="x-none" sz="3600" noProof="1" smtClean="0"/>
          </a:p>
          <a:p>
            <a:pPr marL="0" indent="0" fontAlgn="auto">
              <a:lnSpc>
                <a:spcPct val="100000"/>
              </a:lnSpc>
              <a:buNone/>
            </a:pPr>
            <a:r>
              <a:rPr lang="en-US" altLang="x-none" noProof="1" smtClean="0"/>
              <a:t>	void go() {</a:t>
            </a:r>
            <a:endParaRPr lang="en-US" altLang="x-none" noProof="1" smtClean="0"/>
          </a:p>
          <a:p>
            <a:pPr marL="0" indent="0" fontAlgn="auto">
              <a:lnSpc>
                <a:spcPct val="100000"/>
              </a:lnSpc>
              <a:buNone/>
            </a:pPr>
            <a:r>
              <a:rPr lang="en-US" altLang="x-none" noProof="1" smtClean="0"/>
              <a:t>		a.act();</a:t>
            </a:r>
            <a:endParaRPr lang="en-US" altLang="x-none" noProof="1" smtClean="0"/>
          </a:p>
          <a:p>
            <a:pPr marL="0" indent="0" fontAlgn="auto">
              <a:lnSpc>
                <a:spcPct val="100000"/>
              </a:lnSpc>
              <a:buNone/>
            </a:pPr>
            <a:r>
              <a:rPr lang="en-US" altLang="x-none" noProof="1" smtClean="0"/>
              <a:t>	}</a:t>
            </a:r>
            <a:endParaRPr lang="en-US" altLang="x-none" noProof="1" smtClean="0"/>
          </a:p>
          <a:p>
            <a:pPr marL="0" indent="0" fontAlgn="auto">
              <a:lnSpc>
                <a:spcPct val="100000"/>
              </a:lnSpc>
              <a:buNone/>
            </a:pPr>
            <a:r>
              <a:rPr lang="en-US" altLang="x-none" noProof="1" smtClean="0"/>
              <a:t>}</a:t>
            </a:r>
            <a:endParaRPr lang="en-US" altLang="x-none" noProof="1" smtClean="0"/>
          </a:p>
        </p:txBody>
      </p:sp>
    </p:spTree>
    <p:custDataLst>
      <p:tags r:id="rId4"/>
    </p:custData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 name="灯片编号占位符 3"/>
          <p:cNvSpPr>
            <a:spLocks noGrp="1"/>
          </p:cNvSpPr>
          <p:nvPr>
            <p:ph type="sldNum" sz="quarter" idx="12"/>
          </p:nvPr>
        </p:nvSpPr>
        <p:spPr/>
        <p:txBody>
          <a:bodyPr/>
          <a:lstStyle/>
          <a:p>
            <a:fld id="{0C627B03-5249-492E-8E6F-87E32E0907A3}" type="slidenum">
              <a:rPr lang="zh-CN" altLang="en-US" dirty="0"/>
            </a:fld>
            <a:endParaRPr lang="zh-CN" altLang="en-US" dirty="0"/>
          </a:p>
        </p:txBody>
      </p:sp>
      <p:sp>
        <p:nvSpPr>
          <p:cNvPr id="5" name="内容占位符 4"/>
          <p:cNvSpPr>
            <a:spLocks noGrp="1"/>
          </p:cNvSpPr>
          <p:nvPr>
            <p:ph idx="1"/>
            <p:custDataLst>
              <p:tags r:id="rId3"/>
            </p:custDataLst>
          </p:nvPr>
        </p:nvSpPr>
        <p:spPr/>
        <p:txBody>
          <a:bodyPr>
            <a:normAutofit fontScale="82500" lnSpcReduction="10000"/>
          </a:bodyPr>
          <a:lstStyle/>
          <a:p>
            <a:pPr marL="0" indent="0" fontAlgn="auto">
              <a:lnSpc>
                <a:spcPct val="100000"/>
              </a:lnSpc>
              <a:buNone/>
            </a:pPr>
            <a:r>
              <a:rPr lang="en-US" altLang="x-none" noProof="1" smtClean="0"/>
              <a:t>public class Transmogrify {</a:t>
            </a:r>
            <a:endParaRPr lang="en-US" altLang="x-none" noProof="1" smtClean="0"/>
          </a:p>
          <a:p>
            <a:pPr marL="0" indent="0" fontAlgn="auto">
              <a:lnSpc>
                <a:spcPct val="100000"/>
              </a:lnSpc>
              <a:buNone/>
            </a:pPr>
            <a:r>
              <a:rPr lang="en-US" altLang="x-none" noProof="1" smtClean="0"/>
              <a:t>	</a:t>
            </a:r>
            <a:endParaRPr lang="en-US" altLang="x-none" noProof="1" smtClean="0"/>
          </a:p>
          <a:p>
            <a:pPr marL="0" indent="0" fontAlgn="auto">
              <a:lnSpc>
                <a:spcPct val="100000"/>
              </a:lnSpc>
              <a:buNone/>
            </a:pPr>
            <a:r>
              <a:rPr lang="en-US" altLang="x-none" noProof="1" smtClean="0"/>
              <a:t>	public static void main(String[] args) {</a:t>
            </a:r>
            <a:endParaRPr lang="en-US" altLang="x-none" noProof="1" smtClean="0"/>
          </a:p>
          <a:p>
            <a:pPr marL="0" indent="0" fontAlgn="auto">
              <a:lnSpc>
                <a:spcPct val="100000"/>
              </a:lnSpc>
              <a:buNone/>
            </a:pPr>
            <a:r>
              <a:rPr lang="en-US" altLang="x-none" noProof="1" smtClean="0"/>
              <a:t>		Actor a1 = new HappyActor();</a:t>
            </a:r>
            <a:endParaRPr lang="en-US" altLang="x-none" noProof="1" smtClean="0"/>
          </a:p>
          <a:p>
            <a:pPr marL="0" indent="0" fontAlgn="auto">
              <a:lnSpc>
                <a:spcPct val="100000"/>
              </a:lnSpc>
              <a:buNone/>
            </a:pPr>
            <a:r>
              <a:rPr lang="en-US" altLang="x-none" noProof="1" smtClean="0"/>
              <a:t>		Actor a2 = new SadActor();</a:t>
            </a:r>
            <a:endParaRPr lang="en-US" altLang="x-none" noProof="1" smtClean="0"/>
          </a:p>
          <a:p>
            <a:pPr marL="0" indent="0" fontAlgn="auto">
              <a:lnSpc>
                <a:spcPct val="100000"/>
              </a:lnSpc>
              <a:buNone/>
            </a:pPr>
            <a:r>
              <a:rPr lang="en-US" altLang="x-none" noProof="1" smtClean="0"/>
              <a:t>		if (a1 instanceof HappyActor)</a:t>
            </a:r>
            <a:endParaRPr lang="en-US" altLang="x-none" noProof="1" smtClean="0"/>
          </a:p>
          <a:p>
            <a:pPr marL="0" indent="0" fontAlgn="auto">
              <a:lnSpc>
                <a:spcPct val="100000"/>
              </a:lnSpc>
              <a:buNone/>
            </a:pPr>
            <a:r>
              <a:rPr lang="en-US" altLang="x-none" noProof="1" smtClean="0"/>
              <a:t>			((HappyActor) a1).smile();</a:t>
            </a:r>
            <a:endParaRPr lang="en-US" altLang="x-none" noProof="1" smtClean="0"/>
          </a:p>
          <a:p>
            <a:pPr marL="0" indent="0" fontAlgn="auto">
              <a:lnSpc>
                <a:spcPct val="100000"/>
              </a:lnSpc>
              <a:buNone/>
            </a:pPr>
            <a:r>
              <a:rPr lang="en-US" altLang="x-none" noProof="1" smtClean="0"/>
              <a:t>		a2.act();</a:t>
            </a:r>
            <a:endParaRPr lang="en-US" altLang="x-none" noProof="1" smtClean="0"/>
          </a:p>
          <a:p>
            <a:pPr marL="0" indent="0" fontAlgn="auto">
              <a:lnSpc>
                <a:spcPct val="100000"/>
              </a:lnSpc>
              <a:buNone/>
            </a:pPr>
            <a:r>
              <a:rPr lang="en-US" altLang="x-none" noProof="1" smtClean="0"/>
              <a:t>	}</a:t>
            </a:r>
            <a:endParaRPr lang="en-US" altLang="x-none" noProof="1" smtClean="0"/>
          </a:p>
          <a:p>
            <a:pPr marL="0" indent="0" fontAlgn="auto">
              <a:lnSpc>
                <a:spcPct val="100000"/>
              </a:lnSpc>
              <a:buNone/>
            </a:pPr>
            <a:r>
              <a:rPr lang="en-US" altLang="x-none" noProof="1" smtClean="0"/>
              <a:t>} </a:t>
            </a:r>
            <a:endParaRPr lang="en-US" altLang="x-none" noProof="1" smtClean="0"/>
          </a:p>
        </p:txBody>
      </p:sp>
      <p:sp>
        <p:nvSpPr>
          <p:cNvPr id="2" name="标题 1"/>
          <p:cNvSpPr>
            <a:spLocks noGrp="1"/>
          </p:cNvSpPr>
          <p:nvPr>
            <p:ph type="title"/>
          </p:nvPr>
        </p:nvSpPr>
        <p:spPr/>
        <p:txBody>
          <a:bodyPr/>
          <a:lstStyle/>
          <a:p>
            <a:endParaRPr lang="zh-CN" altLang="en-US"/>
          </a:p>
        </p:txBody>
      </p:sp>
    </p:spTree>
    <p:custDataLst>
      <p:tags r:id="rId4"/>
    </p:custData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 name="灯片编号占位符 3"/>
          <p:cNvSpPr>
            <a:spLocks noGrp="1"/>
          </p:cNvSpPr>
          <p:nvPr>
            <p:ph type="sldNum" sz="quarter" idx="12"/>
          </p:nvPr>
        </p:nvSpPr>
        <p:spPr/>
        <p:txBody>
          <a:bodyPr/>
          <a:lstStyle/>
          <a:p>
            <a:fld id="{867B71AD-0BA6-46D9-B268-34BAC4FC12D3}" type="slidenum">
              <a:rPr lang="zh-CN" altLang="en-US" dirty="0"/>
            </a:fld>
            <a:endParaRPr lang="zh-CN" altLang="en-US" dirty="0"/>
          </a:p>
        </p:txBody>
      </p:sp>
      <p:sp>
        <p:nvSpPr>
          <p:cNvPr id="113668" name="标题 2"/>
          <p:cNvSpPr>
            <a:spLocks noGrp="1" noChangeArrowheads="1"/>
          </p:cNvSpPr>
          <p:nvPr>
            <p:ph type="title"/>
            <p:custDataLst>
              <p:tags r:id="rId3"/>
            </p:custDataLst>
          </p:nvPr>
        </p:nvSpPr>
        <p:spPr/>
        <p:txBody>
          <a:bodyPr/>
          <a:lstStyle/>
          <a:p>
            <a:r>
              <a:rPr lang="zh-CN" altLang="en-US" smtClean="0"/>
              <a:t>小结</a:t>
            </a:r>
            <a:r>
              <a:rPr lang="en-US" smtClean="0">
                <a:ea typeface="黑体" panose="02010609060101010101" pitchFamily="49" charset="-122"/>
              </a:rPr>
              <a:t>(1)</a:t>
            </a:r>
            <a:endParaRPr lang="en-US" smtClean="0">
              <a:ea typeface="黑体" panose="02010609060101010101" pitchFamily="49" charset="-122"/>
            </a:endParaRPr>
          </a:p>
        </p:txBody>
      </p:sp>
      <p:sp>
        <p:nvSpPr>
          <p:cNvPr id="5" name="内容占位符 4"/>
          <p:cNvSpPr>
            <a:spLocks noGrp="1"/>
          </p:cNvSpPr>
          <p:nvPr>
            <p:ph idx="1"/>
            <p:custDataLst>
              <p:tags r:id="rId4"/>
            </p:custDataLst>
          </p:nvPr>
        </p:nvSpPr>
        <p:spPr>
          <a:xfrm>
            <a:off x="1420813" y="1763713"/>
            <a:ext cx="7094537" cy="4473575"/>
          </a:xfrm>
        </p:spPr>
        <p:txBody>
          <a:bodyPr>
            <a:normAutofit/>
          </a:bodyPr>
          <a:lstStyle/>
          <a:p>
            <a:pPr marL="342900" indent="-342900">
              <a:lnSpc>
                <a:spcPct val="150000"/>
              </a:lnSpc>
              <a:buClr>
                <a:schemeClr val="hlink"/>
              </a:buClr>
              <a:buFont typeface="Wingdings" panose="05000000000000000000" pitchFamily="2" charset="2"/>
              <a:buChar char="l"/>
            </a:pPr>
            <a:r>
              <a:rPr lang="zh-CN" altLang="en-US" sz="1700" smtClean="0"/>
              <a:t>类的继承</a:t>
            </a:r>
            <a:endParaRPr lang="zh-CN" altLang="en-US" sz="1700" smtClean="0"/>
          </a:p>
          <a:p>
            <a:pPr marL="742950" lvl="1" indent="-285750">
              <a:lnSpc>
                <a:spcPct val="150000"/>
              </a:lnSpc>
              <a:buFont typeface="Wingdings" panose="05000000000000000000" pitchFamily="2" charset="2"/>
              <a:buChar char="l"/>
            </a:pPr>
            <a:r>
              <a:rPr lang="zh-CN" altLang="en-US" sz="1400" smtClean="0"/>
              <a:t>重写</a:t>
            </a:r>
            <a:r>
              <a:rPr lang="en-US" sz="1400" smtClean="0">
                <a:ea typeface="黑体" panose="02010609060101010101" pitchFamily="49" charset="-122"/>
              </a:rPr>
              <a:t>: </a:t>
            </a:r>
            <a:r>
              <a:rPr lang="zh-CN" altLang="en-US" sz="1400" smtClean="0"/>
              <a:t>子类和父类的方法名、返回类型和参数相同，与重载</a:t>
            </a:r>
            <a:r>
              <a:rPr lang="en-US" sz="1400" smtClean="0">
                <a:ea typeface="黑体" panose="02010609060101010101" pitchFamily="49" charset="-122"/>
              </a:rPr>
              <a:t>(overload)</a:t>
            </a:r>
            <a:r>
              <a:rPr lang="zh-CN" altLang="en-US" sz="1400" smtClean="0"/>
              <a:t>的区别</a:t>
            </a:r>
            <a:endParaRPr lang="zh-CN" altLang="en-US" sz="1400" smtClean="0"/>
          </a:p>
          <a:p>
            <a:pPr marL="742950" lvl="1" indent="-285750">
              <a:lnSpc>
                <a:spcPct val="150000"/>
              </a:lnSpc>
              <a:buFont typeface="Wingdings" panose="05000000000000000000" pitchFamily="2" charset="2"/>
              <a:buChar char="l"/>
            </a:pPr>
            <a:r>
              <a:rPr lang="zh-CN" altLang="en-US" sz="1400" smtClean="0"/>
              <a:t>如果是实例方法，则称为子类重写</a:t>
            </a:r>
            <a:r>
              <a:rPr lang="en-US" sz="1400" smtClean="0">
                <a:ea typeface="黑体" panose="02010609060101010101" pitchFamily="49" charset="-122"/>
              </a:rPr>
              <a:t>(overriding)</a:t>
            </a:r>
            <a:r>
              <a:rPr lang="zh-CN" altLang="en-US" sz="1400" smtClean="0"/>
              <a:t>父类的实例方法</a:t>
            </a:r>
            <a:endParaRPr lang="zh-CN" altLang="en-US" sz="1400" smtClean="0"/>
          </a:p>
          <a:p>
            <a:pPr marL="742950" lvl="1" indent="-285750">
              <a:lnSpc>
                <a:spcPct val="150000"/>
              </a:lnSpc>
              <a:buFont typeface="Wingdings" panose="05000000000000000000" pitchFamily="2" charset="2"/>
              <a:buChar char="l"/>
            </a:pPr>
            <a:r>
              <a:rPr lang="zh-CN" altLang="en-US" sz="1400" smtClean="0"/>
              <a:t>如果是类方法，则称为子类隐藏父类的类方法</a:t>
            </a:r>
            <a:r>
              <a:rPr lang="en-US" sz="1400" smtClean="0">
                <a:ea typeface="黑体" panose="02010609060101010101" pitchFamily="49" charset="-122"/>
              </a:rPr>
              <a:t>(static)</a:t>
            </a:r>
            <a:endParaRPr lang="en-US" sz="1400" smtClean="0">
              <a:ea typeface="黑体" panose="02010609060101010101" pitchFamily="49" charset="-122"/>
            </a:endParaRPr>
          </a:p>
          <a:p>
            <a:pPr marL="742950" lvl="1" indent="-285750">
              <a:lnSpc>
                <a:spcPct val="150000"/>
              </a:lnSpc>
              <a:buFont typeface="Wingdings" panose="05000000000000000000" pitchFamily="2" charset="2"/>
              <a:buChar char="l"/>
            </a:pPr>
            <a:r>
              <a:rPr lang="zh-CN" altLang="en-US" sz="1400" smtClean="0"/>
              <a:t>实例方法不能重写静态方法</a:t>
            </a:r>
            <a:endParaRPr lang="zh-CN" altLang="en-US" sz="1400" smtClean="0"/>
          </a:p>
          <a:p>
            <a:pPr marL="742950" lvl="1" indent="-285750">
              <a:lnSpc>
                <a:spcPct val="150000"/>
              </a:lnSpc>
              <a:buFont typeface="Wingdings" panose="05000000000000000000" pitchFamily="2" charset="2"/>
              <a:buChar char="l"/>
            </a:pPr>
            <a:r>
              <a:rPr lang="zh-CN" altLang="en-US" sz="1400" smtClean="0"/>
              <a:t>静态方法不能重写实例方法</a:t>
            </a:r>
            <a:endParaRPr lang="zh-CN" altLang="en-US" sz="1400" smtClean="0"/>
          </a:p>
          <a:p>
            <a:pPr marL="742950" lvl="1" indent="-285750">
              <a:lnSpc>
                <a:spcPct val="150000"/>
              </a:lnSpc>
              <a:buFont typeface="Wingdings" panose="05000000000000000000" pitchFamily="2" charset="2"/>
              <a:buChar char="l"/>
            </a:pPr>
            <a:r>
              <a:rPr lang="en-US" sz="1400" smtClean="0">
                <a:ea typeface="黑体" panose="02010609060101010101" pitchFamily="49" charset="-122"/>
              </a:rPr>
              <a:t>final/private</a:t>
            </a:r>
            <a:r>
              <a:rPr lang="zh-CN" altLang="en-US" sz="1400" smtClean="0"/>
              <a:t>方法不能被重写或隐藏</a:t>
            </a:r>
            <a:endParaRPr lang="zh-CN" altLang="en-US" sz="1400" smtClean="0"/>
          </a:p>
          <a:p>
            <a:pPr marL="742950" lvl="1" indent="-285750">
              <a:lnSpc>
                <a:spcPct val="150000"/>
              </a:lnSpc>
              <a:buFont typeface="Wingdings" panose="05000000000000000000" pitchFamily="2" charset="2"/>
              <a:buChar char="l"/>
            </a:pPr>
            <a:endParaRPr lang="zh-CN" altLang="en-US" sz="1400" smtClean="0"/>
          </a:p>
          <a:p>
            <a:pPr marL="742950" lvl="1" indent="-285750">
              <a:lnSpc>
                <a:spcPct val="150000"/>
              </a:lnSpc>
              <a:buSzPct val="90000"/>
              <a:buFont typeface="Arial" panose="020B0604020202020204" pitchFamily="34" charset="0"/>
              <a:buNone/>
            </a:pPr>
            <a:r>
              <a:rPr lang="zh-CN" altLang="en-US" sz="1400" smtClean="0"/>
              <a:t>注</a:t>
            </a:r>
            <a:r>
              <a:rPr lang="en-US" sz="1400" smtClean="0">
                <a:ea typeface="黑体" panose="02010609060101010101" pitchFamily="49" charset="-122"/>
              </a:rPr>
              <a:t>: </a:t>
            </a:r>
            <a:r>
              <a:rPr lang="zh-CN" altLang="en-US" sz="1400" smtClean="0"/>
              <a:t>实例变量可隐藏静态变量</a:t>
            </a:r>
            <a:endParaRPr lang="zh-CN" altLang="en-US" sz="1400" smtClean="0"/>
          </a:p>
          <a:p>
            <a:pPr marL="742950" lvl="1" indent="-285750">
              <a:lnSpc>
                <a:spcPct val="150000"/>
              </a:lnSpc>
              <a:buSzPct val="90000"/>
              <a:buFont typeface="Arial" panose="020B0604020202020204" pitchFamily="34" charset="0"/>
              <a:buNone/>
            </a:pPr>
            <a:r>
              <a:rPr lang="zh-CN" altLang="en-US" sz="1400" smtClean="0"/>
              <a:t>     静态变量可隐藏实例变量</a:t>
            </a:r>
            <a:endParaRPr lang="zh-CN" altLang="en-US" sz="1400" smtClean="0"/>
          </a:p>
        </p:txBody>
      </p:sp>
    </p:spTree>
    <p:custDataLst>
      <p:tags r:id="rId5"/>
    </p:custData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111617"/>
          <p:cNvSpPr>
            <a:spLocks noGrp="1" noChangeArrowheads="1"/>
          </p:cNvSpPr>
          <p:nvPr>
            <p:ph type="title"/>
          </p:nvPr>
        </p:nvSpPr>
        <p:spPr/>
        <p:txBody>
          <a:bodyPr/>
          <a:lstStyle/>
          <a:p>
            <a:r>
              <a:rPr lang="zh-CN" altLang="en-US" smtClean="0"/>
              <a:t>小结</a:t>
            </a:r>
            <a:r>
              <a:rPr lang="en-US" smtClean="0">
                <a:ea typeface="黑体" panose="02010609060101010101" pitchFamily="49" charset="-122"/>
              </a:rPr>
              <a:t>(2)</a:t>
            </a:r>
            <a:endParaRPr lang="zh-CN" altLang="en-US" smtClean="0"/>
          </a:p>
        </p:txBody>
      </p:sp>
      <p:sp>
        <p:nvSpPr>
          <p:cNvPr id="114690" name="文本占位符 111618"/>
          <p:cNvSpPr>
            <a:spLocks noGrp="1" noChangeArrowheads="1"/>
          </p:cNvSpPr>
          <p:nvPr>
            <p:ph type="body" sz="half" idx="4294967295"/>
          </p:nvPr>
        </p:nvSpPr>
        <p:spPr>
          <a:xfrm>
            <a:off x="609600" y="1600200"/>
            <a:ext cx="3889375" cy="4419600"/>
          </a:xfrm>
        </p:spPr>
        <p:txBody>
          <a:bodyPr/>
          <a:lstStyle/>
          <a:p>
            <a:r>
              <a:rPr lang="zh-CN" altLang="en-US" sz="2800" smtClean="0"/>
              <a:t>高级访问控制总结</a:t>
            </a:r>
            <a:endParaRPr lang="zh-CN" altLang="en-US" sz="2800" smtClean="0"/>
          </a:p>
        </p:txBody>
      </p:sp>
      <p:graphicFrame>
        <p:nvGraphicFramePr>
          <p:cNvPr id="111620" name="内容占位符 111619"/>
          <p:cNvGraphicFramePr>
            <a:graphicFrameLocks noGrp="1"/>
          </p:cNvGraphicFramePr>
          <p:nvPr>
            <p:ph sz="half" idx="4294967295"/>
          </p:nvPr>
        </p:nvGraphicFramePr>
        <p:xfrm>
          <a:off x="620713" y="2701925"/>
          <a:ext cx="7762875" cy="3405188"/>
        </p:xfrm>
        <a:graphic>
          <a:graphicData uri="http://schemas.openxmlformats.org/drawingml/2006/table">
            <a:tbl>
              <a:tblPr/>
              <a:tblGrid>
                <a:gridCol w="1941513"/>
                <a:gridCol w="1365250"/>
                <a:gridCol w="1436687"/>
                <a:gridCol w="1581150"/>
                <a:gridCol w="1438275"/>
              </a:tblGrid>
              <a:tr h="930552">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000">
                          <a:latin typeface="宋体" panose="02010600030101010101" pitchFamily="2" charset="-122"/>
                        </a:rPr>
                        <a:t>访问控制</a:t>
                      </a:r>
                      <a:endParaRPr lang="zh-CN" altLang="en-US" sz="2000">
                        <a:latin typeface="宋体" panose="02010600030101010101" pitchFamily="2" charset="-122"/>
                      </a:endParaRPr>
                    </a:p>
                  </a:txBody>
                  <a:tcPr marL="90000" marR="90000" marT="46814" marB="46814"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9CCFF">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x-none" sz="2000" dirty="0"/>
                        <a:t>private</a:t>
                      </a:r>
                      <a:r>
                        <a:rPr lang="zh-CN" altLang="en-US" sz="2000" dirty="0">
                          <a:latin typeface="宋体" panose="02010600030101010101" pitchFamily="2" charset="-122"/>
                        </a:rPr>
                        <a:t>成员</a:t>
                      </a:r>
                      <a:endParaRPr lang="zh-CN" altLang="en-US" sz="2000" dirty="0">
                        <a:latin typeface="宋体" panose="02010600030101010101" pitchFamily="2" charset="-122"/>
                      </a:endParaRPr>
                    </a:p>
                  </a:txBody>
                  <a:tcPr marL="90000" marR="90000" marT="46814" marB="4681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9CCFF">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000">
                          <a:latin typeface="宋体" panose="02010600030101010101" pitchFamily="2" charset="-122"/>
                        </a:rPr>
                        <a:t>缺省的成员</a:t>
                      </a:r>
                      <a:endParaRPr lang="zh-CN" altLang="en-US" sz="2000">
                        <a:latin typeface="宋体" panose="02010600030101010101" pitchFamily="2" charset="-122"/>
                      </a:endParaRPr>
                    </a:p>
                  </a:txBody>
                  <a:tcPr marL="90000" marR="90000" marT="46814" marB="4681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9CCFF">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x-none" sz="2000" dirty="0"/>
                        <a:t>protected</a:t>
                      </a:r>
                      <a:r>
                        <a:rPr lang="zh-CN" altLang="en-US" sz="2000" dirty="0">
                          <a:latin typeface="宋体" panose="02010600030101010101" pitchFamily="2" charset="-122"/>
                        </a:rPr>
                        <a:t>成员</a:t>
                      </a:r>
                      <a:endParaRPr lang="zh-CN" altLang="en-US" sz="2000" dirty="0">
                        <a:latin typeface="宋体" panose="02010600030101010101" pitchFamily="2" charset="-122"/>
                      </a:endParaRPr>
                    </a:p>
                  </a:txBody>
                  <a:tcPr marL="90000" marR="90000" marT="46814" marB="4681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9CCFF">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x-none" sz="2000" dirty="0"/>
                        <a:t>public</a:t>
                      </a:r>
                      <a:r>
                        <a:rPr lang="zh-CN" altLang="en-US" sz="2000" dirty="0">
                          <a:latin typeface="宋体" panose="02010600030101010101" pitchFamily="2" charset="-122"/>
                        </a:rPr>
                        <a:t>成员</a:t>
                      </a:r>
                      <a:endParaRPr lang="zh-CN" altLang="en-US" sz="2000" dirty="0">
                        <a:latin typeface="宋体" panose="02010600030101010101" pitchFamily="2" charset="-122"/>
                      </a:endParaRPr>
                    </a:p>
                  </a:txBody>
                  <a:tcPr marL="90000" marR="90000" marT="46814" marB="46814"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9CCFF">
                        <a:alpha val="100000"/>
                      </a:srgbClr>
                    </a:solidFill>
                  </a:tcPr>
                </a:tc>
              </a:tr>
              <a:tr h="606606">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a:latin typeface="宋体" panose="02010600030101010101" pitchFamily="2" charset="-122"/>
                        </a:rPr>
                        <a:t>同一类中成员</a:t>
                      </a:r>
                      <a:endParaRPr lang="zh-CN" altLang="en-US" sz="2000">
                        <a:latin typeface="宋体" panose="02010600030101010101" pitchFamily="2" charset="-122"/>
                      </a:endParaRPr>
                    </a:p>
                  </a:txBody>
                  <a:tcPr marL="90000" marR="90000" marT="46814" marB="46814"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sym typeface="Symbol" panose="05050102010706020507" pitchFamily="2" charset="2"/>
                        </a:rPr>
                        <a:t></a:t>
                      </a:r>
                      <a:endParaRPr lang="zh-CN" altLang="en-US" sz="2400">
                        <a:sym typeface="Symbol" panose="05050102010706020507" pitchFamily="2" charset="2"/>
                      </a:endParaRPr>
                    </a:p>
                  </a:txBody>
                  <a:tcPr marL="90000" marR="90000" marT="46814" marB="4681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sym typeface="Symbol" panose="05050102010706020507" pitchFamily="2" charset="2"/>
                        </a:rPr>
                        <a:t></a:t>
                      </a:r>
                      <a:endParaRPr lang="zh-CN" altLang="en-US" sz="2400">
                        <a:sym typeface="Symbol" panose="05050102010706020507" pitchFamily="2" charset="2"/>
                      </a:endParaRPr>
                    </a:p>
                  </a:txBody>
                  <a:tcPr marL="90000" marR="90000" marT="46814" marB="4681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sym typeface="Symbol" panose="05050102010706020507" pitchFamily="2" charset="2"/>
                        </a:rPr>
                        <a:t></a:t>
                      </a:r>
                      <a:endParaRPr lang="zh-CN" altLang="en-US" sz="2400">
                        <a:sym typeface="Symbol" panose="05050102010706020507" pitchFamily="2" charset="2"/>
                      </a:endParaRPr>
                    </a:p>
                  </a:txBody>
                  <a:tcPr marL="90000" marR="90000" marT="46814" marB="4681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sym typeface="Symbol" panose="05050102010706020507" pitchFamily="2" charset="2"/>
                        </a:rPr>
                        <a:t></a:t>
                      </a:r>
                      <a:endParaRPr lang="zh-CN" altLang="en-US" sz="2400">
                        <a:sym typeface="Symbol" panose="05050102010706020507" pitchFamily="2" charset="2"/>
                      </a:endParaRPr>
                    </a:p>
                  </a:txBody>
                  <a:tcPr marL="90000" marR="90000" marT="46814" marB="46814"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3473">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a:latin typeface="宋体" panose="02010600030101010101" pitchFamily="2" charset="-122"/>
                        </a:rPr>
                        <a:t>同一包中其他类</a:t>
                      </a:r>
                      <a:endParaRPr lang="zh-CN" altLang="en-US" sz="2000">
                        <a:latin typeface="宋体" panose="02010600030101010101" pitchFamily="2" charset="-122"/>
                      </a:endParaRPr>
                    </a:p>
                  </a:txBody>
                  <a:tcPr marL="90000" marR="90000" marT="46814" marB="46814"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t>×</a:t>
                      </a:r>
                      <a:endParaRPr lang="zh-CN" altLang="en-US" sz="2400"/>
                    </a:p>
                  </a:txBody>
                  <a:tcPr marL="90000" marR="90000" marT="46814" marB="4681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sym typeface="Symbol" panose="05050102010706020507" pitchFamily="2" charset="2"/>
                        </a:rPr>
                        <a:t></a:t>
                      </a:r>
                      <a:endParaRPr lang="zh-CN" altLang="en-US" sz="2400">
                        <a:sym typeface="Symbol" panose="05050102010706020507" pitchFamily="2" charset="2"/>
                      </a:endParaRPr>
                    </a:p>
                  </a:txBody>
                  <a:tcPr marL="90000" marR="90000" marT="46814" marB="4681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sym typeface="Symbol" panose="05050102010706020507" pitchFamily="2" charset="2"/>
                        </a:rPr>
                        <a:t></a:t>
                      </a:r>
                      <a:endParaRPr lang="zh-CN" altLang="en-US" sz="2400">
                        <a:sym typeface="Symbol" panose="05050102010706020507" pitchFamily="2" charset="2"/>
                      </a:endParaRPr>
                    </a:p>
                  </a:txBody>
                  <a:tcPr marL="90000" marR="90000" marT="46814" marB="4681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sym typeface="Symbol" panose="05050102010706020507" pitchFamily="2" charset="2"/>
                        </a:rPr>
                        <a:t></a:t>
                      </a:r>
                      <a:endParaRPr lang="zh-CN" altLang="en-US" sz="2400">
                        <a:sym typeface="Symbol" panose="05050102010706020507" pitchFamily="2" charset="2"/>
                      </a:endParaRPr>
                    </a:p>
                  </a:txBody>
                  <a:tcPr marL="90000" marR="90000" marT="46814" marB="46814"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9497">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a:latin typeface="宋体" panose="02010600030101010101" pitchFamily="2" charset="-122"/>
                        </a:rPr>
                        <a:t>不同包中子类 </a:t>
                      </a:r>
                      <a:endParaRPr lang="zh-CN" altLang="en-US" sz="2000">
                        <a:latin typeface="宋体" panose="02010600030101010101" pitchFamily="2" charset="-122"/>
                      </a:endParaRPr>
                    </a:p>
                  </a:txBody>
                  <a:tcPr marL="90000" marR="90000" marT="46814" marB="46814"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t>×</a:t>
                      </a:r>
                      <a:endParaRPr lang="zh-CN" altLang="en-US" sz="2400"/>
                    </a:p>
                  </a:txBody>
                  <a:tcPr marL="90000" marR="90000" marT="46814" marB="4681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t>×</a:t>
                      </a:r>
                      <a:endParaRPr lang="zh-CN" altLang="en-US" sz="2400"/>
                    </a:p>
                  </a:txBody>
                  <a:tcPr marL="90000" marR="90000" marT="46814" marB="4681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sym typeface="Symbol" panose="05050102010706020507" pitchFamily="2" charset="2"/>
                        </a:rPr>
                        <a:t></a:t>
                      </a:r>
                      <a:endParaRPr lang="zh-CN" altLang="en-US" sz="2400">
                        <a:sym typeface="Symbol" panose="05050102010706020507" pitchFamily="2" charset="2"/>
                      </a:endParaRPr>
                    </a:p>
                  </a:txBody>
                  <a:tcPr marL="90000" marR="90000" marT="46814" marB="4681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sym typeface="Symbol" panose="05050102010706020507" pitchFamily="2" charset="2"/>
                        </a:rPr>
                        <a:t></a:t>
                      </a:r>
                      <a:endParaRPr lang="zh-CN" altLang="en-US" sz="2400">
                        <a:sym typeface="Symbol" panose="05050102010706020507" pitchFamily="2" charset="2"/>
                      </a:endParaRPr>
                    </a:p>
                  </a:txBody>
                  <a:tcPr marL="90000" marR="90000" marT="46814" marB="46814"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5060">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a:latin typeface="宋体" panose="02010600030101010101" pitchFamily="2" charset="-122"/>
                        </a:rPr>
                        <a:t>不同包中非子类 </a:t>
                      </a:r>
                      <a:endParaRPr lang="zh-CN" altLang="en-US" sz="2000">
                        <a:latin typeface="宋体" panose="02010600030101010101" pitchFamily="2" charset="-122"/>
                      </a:endParaRPr>
                    </a:p>
                  </a:txBody>
                  <a:tcPr marL="90000" marR="90000" marT="46814" marB="46814"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t>×</a:t>
                      </a:r>
                      <a:endParaRPr lang="zh-CN" altLang="en-US" sz="2400"/>
                    </a:p>
                  </a:txBody>
                  <a:tcPr marL="90000" marR="90000" marT="46814" marB="4681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t>×</a:t>
                      </a:r>
                      <a:endParaRPr lang="zh-CN" altLang="en-US" sz="2400"/>
                    </a:p>
                  </a:txBody>
                  <a:tcPr marL="90000" marR="90000" marT="46814" marB="4681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t>×</a:t>
                      </a:r>
                      <a:endParaRPr lang="zh-CN" altLang="en-US" sz="2400"/>
                    </a:p>
                  </a:txBody>
                  <a:tcPr marL="90000" marR="90000" marT="46814" marB="4681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400">
                          <a:sym typeface="Symbol" panose="05050102010706020507" pitchFamily="2" charset="2"/>
                        </a:rPr>
                        <a:t></a:t>
                      </a:r>
                      <a:endParaRPr lang="zh-CN" altLang="en-US" sz="2400">
                        <a:sym typeface="Symbol" panose="05050102010706020507" pitchFamily="2" charset="2"/>
                      </a:endParaRPr>
                    </a:p>
                  </a:txBody>
                  <a:tcPr marL="90000" marR="90000" marT="46814" marB="46814"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fld id="{8BE01215-4828-4524-979C-D6EB67B72D37}" type="slidenum">
              <a:rPr lang="zh-CN" altLang="en-US" dirty="0"/>
            </a:fld>
            <a:endParaRPr lang="zh-CN" altLang="en-US" dirty="0"/>
          </a:p>
        </p:txBody>
      </p:sp>
    </p:spTree>
    <p:custDataLst>
      <p:tags r:id="rId1"/>
    </p:custData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 name="灯片编号占位符 3"/>
          <p:cNvSpPr>
            <a:spLocks noGrp="1"/>
          </p:cNvSpPr>
          <p:nvPr>
            <p:ph type="sldNum" sz="quarter" idx="12"/>
          </p:nvPr>
        </p:nvSpPr>
        <p:spPr/>
        <p:txBody>
          <a:bodyPr/>
          <a:lstStyle/>
          <a:p>
            <a:fld id="{9480BDC0-5DEA-4A24-896B-0C1C0F4F9D1F}" type="slidenum">
              <a:rPr lang="zh-CN" altLang="en-US" dirty="0"/>
            </a:fld>
            <a:endParaRPr lang="zh-CN" altLang="en-US" dirty="0"/>
          </a:p>
        </p:txBody>
      </p:sp>
      <p:sp>
        <p:nvSpPr>
          <p:cNvPr id="115716" name="标题 2"/>
          <p:cNvSpPr>
            <a:spLocks noGrp="1" noChangeArrowheads="1"/>
          </p:cNvSpPr>
          <p:nvPr>
            <p:ph type="title"/>
            <p:custDataLst>
              <p:tags r:id="rId3"/>
            </p:custDataLst>
          </p:nvPr>
        </p:nvSpPr>
        <p:spPr/>
        <p:txBody>
          <a:bodyPr/>
          <a:lstStyle/>
          <a:p>
            <a:r>
              <a:rPr lang="zh-CN" altLang="en-US" smtClean="0"/>
              <a:t>小结</a:t>
            </a:r>
            <a:r>
              <a:rPr lang="en-US" smtClean="0">
                <a:ea typeface="黑体" panose="02010609060101010101" pitchFamily="49" charset="-122"/>
              </a:rPr>
              <a:t>(3)</a:t>
            </a:r>
            <a:endParaRPr lang="en-US" smtClean="0">
              <a:ea typeface="黑体" panose="02010609060101010101" pitchFamily="49" charset="-122"/>
            </a:endParaRPr>
          </a:p>
        </p:txBody>
      </p:sp>
      <p:sp>
        <p:nvSpPr>
          <p:cNvPr id="5" name="内容占位符 4"/>
          <p:cNvSpPr>
            <a:spLocks noGrp="1"/>
          </p:cNvSpPr>
          <p:nvPr>
            <p:ph idx="1"/>
            <p:custDataLst>
              <p:tags r:id="rId4"/>
            </p:custDataLst>
          </p:nvPr>
        </p:nvSpPr>
        <p:spPr>
          <a:xfrm>
            <a:off x="1420813" y="1763713"/>
            <a:ext cx="7094537" cy="4473575"/>
          </a:xfrm>
        </p:spPr>
        <p:txBody>
          <a:bodyPr>
            <a:normAutofit/>
          </a:bodyPr>
          <a:lstStyle/>
          <a:p>
            <a:pPr marL="342900" indent="-342900">
              <a:lnSpc>
                <a:spcPct val="150000"/>
              </a:lnSpc>
              <a:spcBef>
                <a:spcPct val="25000"/>
              </a:spcBef>
              <a:buClr>
                <a:schemeClr val="hlink"/>
              </a:buClr>
              <a:buFont typeface="Wingdings" panose="05000000000000000000" pitchFamily="2" charset="2"/>
              <a:buChar char="l"/>
            </a:pPr>
            <a:r>
              <a:rPr lang="zh-CN" altLang="en-US" sz="1700" smtClean="0"/>
              <a:t>封装性</a:t>
            </a:r>
            <a:endParaRPr lang="zh-CN" altLang="en-US" sz="1700" smtClean="0"/>
          </a:p>
          <a:p>
            <a:pPr marL="742950" lvl="1" indent="-285750">
              <a:lnSpc>
                <a:spcPct val="150000"/>
              </a:lnSpc>
              <a:spcBef>
                <a:spcPct val="25000"/>
              </a:spcBef>
              <a:buFont typeface="Wingdings" panose="05000000000000000000" pitchFamily="2" charset="2"/>
              <a:buChar char="l"/>
            </a:pPr>
            <a:r>
              <a:rPr lang="zh-CN" altLang="en-US" sz="1400" smtClean="0"/>
              <a:t>对象就是对一组变量和相关方法的封装，其中变量表明了对象的状态，方法表明了对象具有的行为。通过对象的封装，实现了模块化和信息隐藏。通过对类的成员施以一定的访问权限，实现了类中成员的信息隐藏。</a:t>
            </a:r>
            <a:endParaRPr lang="zh-CN" altLang="en-US" sz="1400" smtClean="0"/>
          </a:p>
          <a:p>
            <a:pPr marL="342900" indent="-342900">
              <a:lnSpc>
                <a:spcPct val="150000"/>
              </a:lnSpc>
              <a:spcBef>
                <a:spcPct val="25000"/>
              </a:spcBef>
              <a:buClr>
                <a:schemeClr val="hlink"/>
              </a:buClr>
              <a:buFont typeface="Wingdings" panose="05000000000000000000" pitchFamily="2" charset="2"/>
              <a:buChar char="l"/>
            </a:pPr>
            <a:r>
              <a:rPr lang="zh-CN" altLang="en-US" sz="1700" smtClean="0"/>
              <a:t>继承性</a:t>
            </a:r>
            <a:endParaRPr lang="zh-CN" altLang="en-US" sz="1700" smtClean="0"/>
          </a:p>
          <a:p>
            <a:pPr marL="742950" lvl="1" indent="-285750">
              <a:lnSpc>
                <a:spcPct val="150000"/>
              </a:lnSpc>
              <a:spcBef>
                <a:spcPct val="25000"/>
              </a:spcBef>
              <a:buFont typeface="Wingdings" panose="05000000000000000000" pitchFamily="2" charset="2"/>
              <a:buChar char="l"/>
            </a:pPr>
            <a:r>
              <a:rPr lang="zh-CN" altLang="en-US" sz="1400" smtClean="0"/>
              <a:t>通过继承实现代码复用。</a:t>
            </a:r>
            <a:r>
              <a:rPr lang="en-US" sz="1400" smtClean="0">
                <a:ea typeface="黑体" panose="02010609060101010101" pitchFamily="49" charset="-122"/>
              </a:rPr>
              <a:t>Java</a:t>
            </a:r>
            <a:r>
              <a:rPr lang="zh-CN" altLang="en-US" sz="1400" smtClean="0"/>
              <a:t>中所有的类都是通过直接或间接地继承</a:t>
            </a:r>
            <a:r>
              <a:rPr lang="en-US" sz="1400" smtClean="0">
                <a:ea typeface="黑体" panose="02010609060101010101" pitchFamily="49" charset="-122"/>
              </a:rPr>
              <a:t>Object</a:t>
            </a:r>
            <a:r>
              <a:rPr lang="zh-CN" altLang="en-US" sz="1400" smtClean="0"/>
              <a:t>类得到的。</a:t>
            </a:r>
            <a:endParaRPr lang="zh-CN" altLang="en-US" sz="1400" smtClean="0"/>
          </a:p>
          <a:p>
            <a:pPr marL="742950" lvl="1" indent="-285750">
              <a:lnSpc>
                <a:spcPct val="150000"/>
              </a:lnSpc>
              <a:spcBef>
                <a:spcPct val="25000"/>
              </a:spcBef>
              <a:buFont typeface="Wingdings" panose="05000000000000000000" pitchFamily="2" charset="2"/>
              <a:buChar char="l"/>
            </a:pPr>
            <a:r>
              <a:rPr lang="zh-CN" altLang="en-US" sz="1400" smtClean="0"/>
              <a:t>继承而得到的类称为子类，被继承的类称为父类。</a:t>
            </a:r>
            <a:endParaRPr lang="zh-CN" altLang="en-US" sz="1400" smtClean="0"/>
          </a:p>
          <a:p>
            <a:pPr marL="742950" lvl="1" indent="-285750">
              <a:lnSpc>
                <a:spcPct val="150000"/>
              </a:lnSpc>
              <a:spcBef>
                <a:spcPct val="25000"/>
              </a:spcBef>
              <a:buFont typeface="Wingdings" panose="05000000000000000000" pitchFamily="2" charset="2"/>
              <a:buChar char="l"/>
            </a:pPr>
            <a:r>
              <a:rPr lang="zh-CN" altLang="en-US" sz="1400" smtClean="0"/>
              <a:t>子类可以重写父类方法及命名与父类同名的成员变量。</a:t>
            </a:r>
            <a:endParaRPr lang="zh-CN" altLang="en-US" sz="1400" smtClean="0"/>
          </a:p>
          <a:p>
            <a:pPr marL="742950" lvl="1" indent="-285750">
              <a:lnSpc>
                <a:spcPct val="150000"/>
              </a:lnSpc>
              <a:spcBef>
                <a:spcPct val="25000"/>
              </a:spcBef>
              <a:buFont typeface="Wingdings" panose="05000000000000000000" pitchFamily="2" charset="2"/>
              <a:buChar char="l"/>
            </a:pPr>
            <a:r>
              <a:rPr lang="en-US" sz="1400" smtClean="0">
                <a:ea typeface="黑体" panose="02010609060101010101" pitchFamily="49" charset="-122"/>
              </a:rPr>
              <a:t>Java</a:t>
            </a:r>
            <a:r>
              <a:rPr lang="zh-CN" altLang="en-US" sz="1400" smtClean="0"/>
              <a:t>不支持多重继承，即一个类从多个超类派生</a:t>
            </a:r>
            <a:endParaRPr lang="zh-CN" altLang="en-US" sz="1400" smtClean="0"/>
          </a:p>
        </p:txBody>
      </p:sp>
    </p:spTree>
    <p:custDataLst>
      <p:tags r:id="rId5"/>
    </p:custData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113665"/>
          <p:cNvSpPr>
            <a:spLocks noGrp="1" noChangeArrowheads="1"/>
          </p:cNvSpPr>
          <p:nvPr>
            <p:ph type="title"/>
          </p:nvPr>
        </p:nvSpPr>
        <p:spPr/>
        <p:txBody>
          <a:bodyPr/>
          <a:lstStyle/>
          <a:p>
            <a:r>
              <a:rPr lang="zh-CN" altLang="en-US" smtClean="0">
                <a:latin typeface="黑体" panose="02010609060101010101" pitchFamily="49" charset="-122"/>
              </a:rPr>
              <a:t>小结</a:t>
            </a:r>
            <a:r>
              <a:rPr lang="en-US" smtClean="0">
                <a:latin typeface="黑体" panose="02010609060101010101" pitchFamily="49" charset="-122"/>
                <a:ea typeface="黑体" panose="02010609060101010101" pitchFamily="49" charset="-122"/>
              </a:rPr>
              <a:t>(4)</a:t>
            </a:r>
            <a:endParaRPr lang="en-US" smtClean="0">
              <a:latin typeface="黑体" panose="02010609060101010101" pitchFamily="49" charset="-122"/>
              <a:ea typeface="黑体" panose="02010609060101010101" pitchFamily="49" charset="-122"/>
            </a:endParaRPr>
          </a:p>
        </p:txBody>
      </p:sp>
      <p:sp>
        <p:nvSpPr>
          <p:cNvPr id="116738" name="文本占位符 113666"/>
          <p:cNvSpPr>
            <a:spLocks noGrp="1" noChangeArrowheads="1"/>
          </p:cNvSpPr>
          <p:nvPr>
            <p:ph type="body" idx="1"/>
          </p:nvPr>
        </p:nvSpPr>
        <p:spPr>
          <a:xfrm>
            <a:off x="468313" y="1052513"/>
            <a:ext cx="8305800" cy="3024187"/>
          </a:xfrm>
        </p:spPr>
        <p:txBody>
          <a:bodyPr/>
          <a:lstStyle/>
          <a:p>
            <a:pPr>
              <a:lnSpc>
                <a:spcPct val="80000"/>
              </a:lnSpc>
            </a:pPr>
            <a:r>
              <a:rPr lang="zh-CN" altLang="en-US" sz="2800" b="1" smtClean="0">
                <a:latin typeface="黑体" panose="02010609060101010101" pitchFamily="49" charset="-122"/>
              </a:rPr>
              <a:t>多态性</a:t>
            </a:r>
            <a:endParaRPr lang="zh-CN" altLang="en-US" sz="2800" b="1" smtClean="0">
              <a:latin typeface="黑体" panose="02010609060101010101" pitchFamily="49" charset="-122"/>
            </a:endParaRPr>
          </a:p>
          <a:p>
            <a:pPr lvl="1">
              <a:lnSpc>
                <a:spcPct val="80000"/>
              </a:lnSpc>
            </a:pPr>
            <a:r>
              <a:rPr lang="zh-CN" altLang="en-US" sz="2400" smtClean="0">
                <a:latin typeface="黑体" panose="02010609060101010101" pitchFamily="49" charset="-122"/>
              </a:rPr>
              <a:t>编译时多态</a:t>
            </a:r>
            <a:br>
              <a:rPr lang="zh-CN" altLang="en-US" sz="2400" smtClean="0">
                <a:latin typeface="黑体" panose="02010609060101010101" pitchFamily="49" charset="-122"/>
              </a:rPr>
            </a:br>
            <a:r>
              <a:rPr lang="zh-CN" altLang="en-US" sz="2400" smtClean="0">
                <a:latin typeface="黑体" panose="02010609060101010101" pitchFamily="49" charset="-122"/>
              </a:rPr>
              <a:t>在编译阶段，具体调用哪个被重载的方法，编译器会根据参数的不同来静态确定调用相应的方法。</a:t>
            </a:r>
            <a:endParaRPr lang="zh-CN" altLang="en-US" sz="2400" smtClean="0">
              <a:latin typeface="黑体" panose="02010609060101010101" pitchFamily="49" charset="-122"/>
            </a:endParaRPr>
          </a:p>
          <a:p>
            <a:pPr lvl="1">
              <a:lnSpc>
                <a:spcPct val="80000"/>
              </a:lnSpc>
            </a:pPr>
            <a:r>
              <a:rPr lang="zh-CN" altLang="en-US" sz="2400" smtClean="0">
                <a:latin typeface="黑体" panose="02010609060101010101" pitchFamily="49" charset="-122"/>
              </a:rPr>
              <a:t>运行时多态</a:t>
            </a:r>
            <a:br>
              <a:rPr lang="zh-CN" altLang="en-US" sz="2400" smtClean="0">
                <a:latin typeface="黑体" panose="02010609060101010101" pitchFamily="49" charset="-122"/>
              </a:rPr>
            </a:br>
            <a:r>
              <a:rPr lang="zh-CN" altLang="en-US" sz="2400" smtClean="0">
                <a:latin typeface="黑体" panose="02010609060101010101" pitchFamily="49" charset="-122"/>
              </a:rPr>
              <a:t>由于子类继承了父类所有的属性（私有的除外），所以子类对象可以作为父类对象使用。程序中凡是使用父类对象的地方，都可以用子类对象来代替。一个对象可以通过引用子类的实例来调用子类的方法。</a:t>
            </a:r>
            <a:endParaRPr lang="zh-CN" altLang="en-US" sz="2400" smtClean="0">
              <a:latin typeface="黑体" panose="02010609060101010101" pitchFamily="49" charset="-122"/>
            </a:endParaRPr>
          </a:p>
          <a:p>
            <a:pPr>
              <a:lnSpc>
                <a:spcPct val="80000"/>
              </a:lnSpc>
              <a:buFont typeface="Wingdings" panose="05000000000000000000" pitchFamily="2" charset="2"/>
              <a:buNone/>
            </a:pPr>
            <a:endParaRPr lang="zh-CN" altLang="en-US" smtClean="0">
              <a:latin typeface="黑体" panose="02010609060101010101" pitchFamily="49" charset="-122"/>
            </a:endParaRPr>
          </a:p>
        </p:txBody>
      </p:sp>
      <p:sp>
        <p:nvSpPr>
          <p:cNvPr id="116739" name="矩形 113667"/>
          <p:cNvSpPr>
            <a:spLocks noChangeArrowheads="1"/>
          </p:cNvSpPr>
          <p:nvPr/>
        </p:nvSpPr>
        <p:spPr bwMode="auto">
          <a:xfrm>
            <a:off x="212725" y="4508500"/>
            <a:ext cx="89312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黑体" panose="02010609060101010101" pitchFamily="49" charset="-122"/>
                <a:ea typeface="黑体" panose="02010609060101010101" pitchFamily="49" charset="-122"/>
              </a:rPr>
              <a:t>重写方法的调用原则</a:t>
            </a:r>
            <a:r>
              <a:rPr lang="zh-CN" altLang="en-US" sz="2000">
                <a:latin typeface="黑体" panose="02010609060101010101" pitchFamily="49" charset="-122"/>
                <a:ea typeface="黑体" panose="02010609060101010101" pitchFamily="49" charset="-122"/>
              </a:rPr>
              <a:t>：</a:t>
            </a:r>
            <a:endParaRPr lang="zh-CN" altLang="en-US" sz="2000">
              <a:latin typeface="黑体" panose="02010609060101010101" pitchFamily="49" charset="-122"/>
              <a:ea typeface="黑体" panose="02010609060101010101" pitchFamily="49" charset="-122"/>
            </a:endParaRPr>
          </a:p>
          <a:p>
            <a:r>
              <a:rPr lang="en-US" sz="2000">
                <a:latin typeface="黑体" panose="02010609060101010101" pitchFamily="49" charset="-122"/>
                <a:ea typeface="黑体" panose="02010609060101010101" pitchFamily="49" charset="-122"/>
              </a:rPr>
              <a:t>java</a:t>
            </a:r>
            <a:r>
              <a:rPr lang="zh-CN" altLang="en-US" sz="2000">
                <a:latin typeface="黑体" panose="02010609060101010101" pitchFamily="49" charset="-122"/>
                <a:ea typeface="黑体" panose="02010609060101010101" pitchFamily="49" charset="-122"/>
              </a:rPr>
              <a:t>运行时系统根据调用该方法的实例，来决定调用哪个方法。对子类的一个实例，如果子类重写了父类的方法，则运行时系统调用子类的方法；如果子类继承了父类的方法（未重写），则运行时系统调用父类的方法。</a:t>
            </a:r>
            <a:br>
              <a:rPr lang="zh-CN" altLang="en-US" sz="2000">
                <a:latin typeface="黑体" panose="02010609060101010101" pitchFamily="49" charset="-122"/>
                <a:ea typeface="黑体" panose="02010609060101010101" pitchFamily="49" charset="-122"/>
              </a:rPr>
            </a:br>
            <a:endParaRPr lang="zh-CN" altLang="en-US" sz="20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fld id="{E740D076-8621-424B-BD01-BC7D2865E6DB}" type="slidenum">
              <a:rPr lang="zh-CN" altLang="en-US" dirty="0"/>
            </a:fld>
            <a:endParaRPr lang="zh-CN" altLang="en-US" dirty="0"/>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86"/>
</p:tagLst>
</file>

<file path=ppt/tags/tag1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0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0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0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0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06.xml><?xml version="1.0" encoding="utf-8"?>
<p:tagLst xmlns:p="http://schemas.openxmlformats.org/presentationml/2006/main">
  <p:tag name="KSO_WM_TEMPLATE_CATEGORY" val="custom"/>
  <p:tag name="KSO_WM_TEMPLATE_INDEX" val="286"/>
</p:tagLst>
</file>

<file path=ppt/tags/tag107.xml><?xml version="1.0" encoding="utf-8"?>
<p:tagLst xmlns:p="http://schemas.openxmlformats.org/presentationml/2006/main">
  <p:tag name="KSO_WM_TEMPLATE_CATEGORY" val="custom"/>
  <p:tag name="KSO_WM_TEMPLATE_INDEX" val="286"/>
</p:tagLst>
</file>

<file path=ppt/tags/tag108.xml><?xml version="1.0" encoding="utf-8"?>
<p:tagLst xmlns:p="http://schemas.openxmlformats.org/presentationml/2006/main">
  <p:tag name="KSO_WM_TEMPLATE_CATEGORY" val="custom"/>
  <p:tag name="KSO_WM_TEMPLATE_INDEX" val="286"/>
</p:tagLst>
</file>

<file path=ppt/tags/tag109.xml><?xml version="1.0" encoding="utf-8"?>
<p:tagLst xmlns:p="http://schemas.openxmlformats.org/presentationml/2006/main">
  <p:tag name="KSO_WM_TEMPLATE_CATEGORY" val="custom"/>
  <p:tag name="KSO_WM_TEMPLATE_INDEX" val="286"/>
</p:tagLst>
</file>

<file path=ppt/tags/tag1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10.xml><?xml version="1.0" encoding="utf-8"?>
<p:tagLst xmlns:p="http://schemas.openxmlformats.org/presentationml/2006/main">
  <p:tag name="KSO_WM_TEMPLATE_CATEGORY" val="custom"/>
  <p:tag name="KSO_WM_TEMPLATE_INDEX" val="286"/>
</p:tagLst>
</file>

<file path=ppt/tags/tag11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1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1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1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16.xml><?xml version="1.0" encoding="utf-8"?>
<p:tagLst xmlns:p="http://schemas.openxmlformats.org/presentationml/2006/main">
  <p:tag name="KSO_WM_TEMPLATE_CATEGORY" val="custom"/>
  <p:tag name="KSO_WM_TEMPLATE_INDEX" val="286"/>
</p:tagLst>
</file>

<file path=ppt/tags/tag11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1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1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2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2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22.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23.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2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2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2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2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2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3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3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32.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33.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3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3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3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3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3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4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4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42.xml><?xml version="1.0" encoding="utf-8"?>
<p:tagLst xmlns:p="http://schemas.openxmlformats.org/presentationml/2006/main">
  <p:tag name="KSO_WM_TEMPLATE_CATEGORY" val="custom"/>
  <p:tag name="KSO_WM_TEMPLATE_INDEX" val="286"/>
</p:tagLst>
</file>

<file path=ppt/tags/tag143.xml><?xml version="1.0" encoding="utf-8"?>
<p:tagLst xmlns:p="http://schemas.openxmlformats.org/presentationml/2006/main">
  <p:tag name="KSO_WM_TEMPLATE_CATEGORY" val="custom"/>
  <p:tag name="KSO_WM_TEMPLATE_INDEX" val="286"/>
</p:tagLst>
</file>

<file path=ppt/tags/tag144.xml><?xml version="1.0" encoding="utf-8"?>
<p:tagLst xmlns:p="http://schemas.openxmlformats.org/presentationml/2006/main">
  <p:tag name="KSO_WM_TEMPLATE_CATEGORY" val="custom"/>
  <p:tag name="KSO_WM_TEMPLATE_INDEX" val="286"/>
</p:tagLst>
</file>

<file path=ppt/tags/tag145.xml><?xml version="1.0" encoding="utf-8"?>
<p:tagLst xmlns:p="http://schemas.openxmlformats.org/presentationml/2006/main">
  <p:tag name="KSO_WM_TEMPLATE_CATEGORY" val="custom"/>
  <p:tag name="KSO_WM_TEMPLATE_INDEX" val="286"/>
</p:tagLst>
</file>

<file path=ppt/tags/tag146.xml><?xml version="1.0" encoding="utf-8"?>
<p:tagLst xmlns:p="http://schemas.openxmlformats.org/presentationml/2006/main">
  <p:tag name="KSO_WM_TEMPLATE_CATEGORY" val="custom"/>
  <p:tag name="KSO_WM_TEMPLATE_INDEX" val="286"/>
</p:tagLst>
</file>

<file path=ppt/tags/tag147.xml><?xml version="1.0" encoding="utf-8"?>
<p:tagLst xmlns:p="http://schemas.openxmlformats.org/presentationml/2006/main">
  <p:tag name="KSO_WM_TEMPLATE_CATEGORY" val="custom"/>
  <p:tag name="KSO_WM_TEMPLATE_INDEX" val="286"/>
</p:tagLst>
</file>

<file path=ppt/tags/tag14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4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5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53.xml><?xml version="1.0" encoding="utf-8"?>
<p:tagLst xmlns:p="http://schemas.openxmlformats.org/presentationml/2006/main">
  <p:tag name="KSO_WM_TEMPLATE_CATEGORY" val="custom"/>
  <p:tag name="KSO_WM_TEMPLATE_INDEX" val="286"/>
</p:tagLst>
</file>

<file path=ppt/tags/tag154.xml><?xml version="1.0" encoding="utf-8"?>
<p:tagLst xmlns:p="http://schemas.openxmlformats.org/presentationml/2006/main">
  <p:tag name="KSO_WM_TEMPLATE_CATEGORY" val="custom"/>
  <p:tag name="KSO_WM_TEMPLATE_INDEX" val="286"/>
</p:tagLst>
</file>

<file path=ppt/tags/tag155.xml><?xml version="1.0" encoding="utf-8"?>
<p:tagLst xmlns:p="http://schemas.openxmlformats.org/presentationml/2006/main">
  <p:tag name="KSO_WM_TEMPLATE_CATEGORY" val="custom"/>
  <p:tag name="KSO_WM_TEMPLATE_INDEX" val="286"/>
</p:tagLst>
</file>

<file path=ppt/tags/tag156.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57.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5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6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61.xml><?xml version="1.0" encoding="utf-8"?>
<p:tagLst xmlns:p="http://schemas.openxmlformats.org/presentationml/2006/main">
  <p:tag name="KSO_WM_TEMPLATE_CATEGORY" val="custom"/>
  <p:tag name="KSO_WM_TEMPLATE_INDEX" val="286"/>
</p:tagLst>
</file>

<file path=ppt/tags/tag162.xml><?xml version="1.0" encoding="utf-8"?>
<p:tagLst xmlns:p="http://schemas.openxmlformats.org/presentationml/2006/main">
  <p:tag name="KSO_WM_TEMPLATE_CATEGORY" val="custom"/>
  <p:tag name="KSO_WM_TEMPLATE_INDEX" val="286"/>
</p:tagLst>
</file>

<file path=ppt/tags/tag163.xml><?xml version="1.0" encoding="utf-8"?>
<p:tagLst xmlns:p="http://schemas.openxmlformats.org/presentationml/2006/main">
  <p:tag name="KSO_WM_TEMPLATE_CATEGORY" val="custom"/>
  <p:tag name="KSO_WM_TEMPLATE_INDEX" val="286"/>
</p:tagLst>
</file>

<file path=ppt/tags/tag164.xml><?xml version="1.0" encoding="utf-8"?>
<p:tagLst xmlns:p="http://schemas.openxmlformats.org/presentationml/2006/main">
  <p:tag name="KSO_WM_TEMPLATE_CATEGORY" val="custom"/>
  <p:tag name="KSO_WM_TEMPLATE_INDEX" val="286"/>
</p:tagLst>
</file>

<file path=ppt/tags/tag165.xml><?xml version="1.0" encoding="utf-8"?>
<p:tagLst xmlns:p="http://schemas.openxmlformats.org/presentationml/2006/main">
  <p:tag name="KSO_WM_TEMPLATE_CATEGORY" val="custom"/>
  <p:tag name="KSO_WM_TEMPLATE_INDEX" val="286"/>
</p:tagLst>
</file>

<file path=ppt/tags/tag166.xml><?xml version="1.0" encoding="utf-8"?>
<p:tagLst xmlns:p="http://schemas.openxmlformats.org/presentationml/2006/main">
  <p:tag name="KSO_WM_TEMPLATE_CATEGORY" val="custom"/>
  <p:tag name="KSO_WM_TEMPLATE_INDEX" val="286"/>
</p:tagLst>
</file>

<file path=ppt/tags/tag16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6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6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7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7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72.xml><?xml version="1.0" encoding="utf-8"?>
<p:tagLst xmlns:p="http://schemas.openxmlformats.org/presentationml/2006/main">
  <p:tag name="KSO_WM_TEMPLATE_CATEGORY" val="custom"/>
  <p:tag name="KSO_WM_TEMPLATE_INDEX" val="286"/>
</p:tagLst>
</file>

<file path=ppt/tags/tag173.xml><?xml version="1.0" encoding="utf-8"?>
<p:tagLst xmlns:p="http://schemas.openxmlformats.org/presentationml/2006/main">
  <p:tag name="KSO_WM_TEMPLATE_CATEGORY" val="custom"/>
  <p:tag name="KSO_WM_TEMPLATE_INDEX" val="286"/>
</p:tagLst>
</file>

<file path=ppt/tags/tag17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7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7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7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7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8.xml><?xml version="1.0" encoding="utf-8"?>
<p:tagLst xmlns:p="http://schemas.openxmlformats.org/presentationml/2006/main">
  <p:tag name="KSO_WM_TEMPLATE_CATEGORY" val="custom"/>
  <p:tag name="KSO_WM_TEMPLATE_INDEX" val="286"/>
</p:tagLst>
</file>

<file path=ppt/tags/tag18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8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8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8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84.xml><?xml version="1.0" encoding="utf-8"?>
<p:tagLst xmlns:p="http://schemas.openxmlformats.org/presentationml/2006/main">
  <p:tag name="KSO_WM_TEMPLATE_CATEGORY" val="custom"/>
  <p:tag name="KSO_WM_TEMPLATE_INDEX" val="286"/>
</p:tagLst>
</file>

<file path=ppt/tags/tag185.xml><?xml version="1.0" encoding="utf-8"?>
<p:tagLst xmlns:p="http://schemas.openxmlformats.org/presentationml/2006/main">
  <p:tag name="KSO_WM_TEMPLATE_CATEGORY" val="custom"/>
  <p:tag name="KSO_WM_TEMPLATE_INDEX" val="286"/>
</p:tagLst>
</file>

<file path=ppt/tags/tag186.xml><?xml version="1.0" encoding="utf-8"?>
<p:tagLst xmlns:p="http://schemas.openxmlformats.org/presentationml/2006/main">
  <p:tag name="KSO_WM_TEMPLATE_CATEGORY" val="custom"/>
  <p:tag name="KSO_WM_TEMPLATE_INDEX" val="286"/>
</p:tagLst>
</file>

<file path=ppt/tags/tag18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8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8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9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9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92.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93.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9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9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9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9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9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9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KSO_WM_TAG_VERSION" val="1.0"/>
  <p:tag name="KSO_WM_TEMPLATE_CATEGORY" val="custom"/>
  <p:tag name="KSO_WM_TEMPLATE_INDEX" val="286"/>
</p:tagLst>
</file>

<file path=ppt/tags/tag2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0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0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02.xml><?xml version="1.0" encoding="utf-8"?>
<p:tagLst xmlns:p="http://schemas.openxmlformats.org/presentationml/2006/main">
  <p:tag name="KSO_WM_TEMPLATE_CATEGORY" val="custom"/>
  <p:tag name="KSO_WM_TEMPLATE_INDEX" val="286"/>
</p:tagLst>
</file>

<file path=ppt/tags/tag203.xml><?xml version="1.0" encoding="utf-8"?>
<p:tagLst xmlns:p="http://schemas.openxmlformats.org/presentationml/2006/main">
  <p:tag name="KSO_WM_TEMPLATE_CATEGORY" val="custom"/>
  <p:tag name="KSO_WM_TEMPLATE_INDEX" val="286"/>
</p:tagLst>
</file>

<file path=ppt/tags/tag204.xml><?xml version="1.0" encoding="utf-8"?>
<p:tagLst xmlns:p="http://schemas.openxmlformats.org/presentationml/2006/main">
  <p:tag name="KSO_WM_TEMPLATE_CATEGORY" val="custom"/>
  <p:tag name="KSO_WM_TEMPLATE_INDEX" val="286"/>
</p:tagLst>
</file>

<file path=ppt/tags/tag205.xml><?xml version="1.0" encoding="utf-8"?>
<p:tagLst xmlns:p="http://schemas.openxmlformats.org/presentationml/2006/main">
  <p:tag name="KSO_WM_TEMPLATE_CATEGORY" val="custom"/>
  <p:tag name="KSO_WM_TEMPLATE_INDEX" val="286"/>
</p:tagLst>
</file>

<file path=ppt/tags/tag206.xml><?xml version="1.0" encoding="utf-8"?>
<p:tagLst xmlns:p="http://schemas.openxmlformats.org/presentationml/2006/main">
  <p:tag name="KSO_WM_TEMPLATE_CATEGORY" val="custom"/>
  <p:tag name="KSO_WM_TEMPLATE_INDEX" val="286"/>
</p:tagLst>
</file>

<file path=ppt/tags/tag207.xml><?xml version="1.0" encoding="utf-8"?>
<p:tagLst xmlns:p="http://schemas.openxmlformats.org/presentationml/2006/main">
  <p:tag name="KSO_WM_TEMPLATE_CATEGORY" val="custom"/>
  <p:tag name="KSO_WM_TEMPLATE_INDEX" val="286"/>
</p:tagLst>
</file>

<file path=ppt/tags/tag208.xml><?xml version="1.0" encoding="utf-8"?>
<p:tagLst xmlns:p="http://schemas.openxmlformats.org/presentationml/2006/main">
  <p:tag name="KSO_WM_TEMPLATE_CATEGORY" val="custom"/>
  <p:tag name="KSO_WM_TEMPLATE_INDEX" val="286"/>
</p:tagLst>
</file>

<file path=ppt/tags/tag209.xml><?xml version="1.0" encoding="utf-8"?>
<p:tagLst xmlns:p="http://schemas.openxmlformats.org/presentationml/2006/main">
  <p:tag name="KSO_WM_TEMPLATE_CATEGORY" val="custom"/>
  <p:tag name="KSO_WM_TEMPLATE_INDEX" val="286"/>
</p:tagLst>
</file>

<file path=ppt/tags/tag2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10.xml><?xml version="1.0" encoding="utf-8"?>
<p:tagLst xmlns:p="http://schemas.openxmlformats.org/presentationml/2006/main">
  <p:tag name="KSO_WM_TEMPLATE_CATEGORY" val="custom"/>
  <p:tag name="KSO_WM_TEMPLATE_INDEX" val="286"/>
</p:tagLst>
</file>

<file path=ppt/tags/tag211.xml><?xml version="1.0" encoding="utf-8"?>
<p:tagLst xmlns:p="http://schemas.openxmlformats.org/presentationml/2006/main">
  <p:tag name="KSO_WM_TEMPLATE_CATEGORY" val="custom"/>
  <p:tag name="KSO_WM_TEMPLATE_INDEX" val="286"/>
</p:tagLst>
</file>

<file path=ppt/tags/tag212.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13.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1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1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1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17.xml><?xml version="1.0" encoding="utf-8"?>
<p:tagLst xmlns:p="http://schemas.openxmlformats.org/presentationml/2006/main">
  <p:tag name="KSO_WM_TEMPLATE_CATEGORY" val="custom"/>
  <p:tag name="KSO_WM_TEMPLATE_INDEX" val="286"/>
</p:tagLst>
</file>

<file path=ppt/tags/tag218.xml><?xml version="1.0" encoding="utf-8"?>
<p:tagLst xmlns:p="http://schemas.openxmlformats.org/presentationml/2006/main">
  <p:tag name="KSO_WM_TEMPLATE_CATEGORY" val="custom"/>
  <p:tag name="KSO_WM_TEMPLATE_INDEX" val="286"/>
</p:tagLst>
</file>

<file path=ppt/tags/tag219.xml><?xml version="1.0" encoding="utf-8"?>
<p:tagLst xmlns:p="http://schemas.openxmlformats.org/presentationml/2006/main">
  <p:tag name="KSO_WM_TEMPLATE_CATEGORY" val="custom"/>
  <p:tag name="KSO_WM_TEMPLATE_INDEX" val="286"/>
</p:tagLst>
</file>

<file path=ppt/tags/tag2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20.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21.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2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2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2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25.xml><?xml version="1.0" encoding="utf-8"?>
<p:tagLst xmlns:p="http://schemas.openxmlformats.org/presentationml/2006/main">
  <p:tag name="KSO_WM_TEMPLATE_CATEGORY" val="custom"/>
  <p:tag name="KSO_WM_TEMPLATE_INDEX" val="286"/>
</p:tagLst>
</file>

<file path=ppt/tags/tag226.xml><?xml version="1.0" encoding="utf-8"?>
<p:tagLst xmlns:p="http://schemas.openxmlformats.org/presentationml/2006/main">
  <p:tag name="KSO_WM_TEMPLATE_CATEGORY" val="custom"/>
  <p:tag name="KSO_WM_TEMPLATE_INDEX" val="286"/>
</p:tagLst>
</file>

<file path=ppt/tags/tag227.xml><?xml version="1.0" encoding="utf-8"?>
<p:tagLst xmlns:p="http://schemas.openxmlformats.org/presentationml/2006/main">
  <p:tag name="KSO_WM_TEMPLATE_CATEGORY" val="custom"/>
  <p:tag name="KSO_WM_TEMPLATE_INDEX" val="286"/>
</p:tagLst>
</file>

<file path=ppt/tags/tag22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2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3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3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3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33.xml><?xml version="1.0" encoding="utf-8"?>
<p:tagLst xmlns:p="http://schemas.openxmlformats.org/presentationml/2006/main">
  <p:tag name="KSO_WM_TEMPLATE_CATEGORY" val="custom"/>
  <p:tag name="KSO_WM_TEMPLATE_INDEX" val="286"/>
</p:tagLst>
</file>

<file path=ppt/tags/tag23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3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3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3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3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3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4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4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42.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43.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4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4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4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47.xml><?xml version="1.0" encoding="utf-8"?>
<p:tagLst xmlns:p="http://schemas.openxmlformats.org/presentationml/2006/main">
  <p:tag name="KSO_WM_TEMPLATE_CATEGORY" val="custom"/>
  <p:tag name="KSO_WM_TEMPLATE_INDEX" val="286"/>
</p:tagLst>
</file>

<file path=ppt/tags/tag24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4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5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5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5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53.xml><?xml version="1.0" encoding="utf-8"?>
<p:tagLst xmlns:p="http://schemas.openxmlformats.org/presentationml/2006/main">
  <p:tag name="KSO_WM_TEMPLATE_CATEGORY" val="custom"/>
  <p:tag name="KSO_WM_TEMPLATE_INDEX" val="286"/>
</p:tagLst>
</file>

<file path=ppt/tags/tag2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4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4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4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44.xml><?xml version="1.0" encoding="utf-8"?>
<p:tagLst xmlns:p="http://schemas.openxmlformats.org/presentationml/2006/main">
  <p:tag name="KSO_WM_TEMPLATE_CATEGORY" val="custom"/>
  <p:tag name="KSO_WM_TEMPLATE_INDEX" val="286"/>
</p:tagLst>
</file>

<file path=ppt/tags/tag45.xml><?xml version="1.0" encoding="utf-8"?>
<p:tagLst xmlns:p="http://schemas.openxmlformats.org/presentationml/2006/main">
  <p:tag name="KSO_WM_TEMPLATE_CATEGORY" val="custom"/>
  <p:tag name="KSO_WM_TEMPLATE_INDEX" val="286"/>
</p:tagLst>
</file>

<file path=ppt/tags/tag46.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47.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4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5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5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5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5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56.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57.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5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6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61.xml><?xml version="1.0" encoding="utf-8"?>
<p:tagLst xmlns:p="http://schemas.openxmlformats.org/presentationml/2006/main">
  <p:tag name="KSO_WM_TEMPLATE_CATEGORY" val="custom"/>
  <p:tag name="KSO_WM_TEMPLATE_INDEX" val="286"/>
</p:tagLst>
</file>

<file path=ppt/tags/tag62.xml><?xml version="1.0" encoding="utf-8"?>
<p:tagLst xmlns:p="http://schemas.openxmlformats.org/presentationml/2006/main">
  <p:tag name="KSO_WM_TEMPLATE_CATEGORY" val="custom"/>
  <p:tag name="KSO_WM_TEMPLATE_INDEX" val="286"/>
</p:tagLst>
</file>

<file path=ppt/tags/tag6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6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66.xml><?xml version="1.0" encoding="utf-8"?>
<p:tagLst xmlns:p="http://schemas.openxmlformats.org/presentationml/2006/main">
  <p:tag name="KSO_WM_TEMPLATE_CATEGORY" val="custom"/>
  <p:tag name="KSO_WM_TEMPLATE_INDEX" val="286"/>
</p:tagLst>
</file>

<file path=ppt/tags/tag67.xml><?xml version="1.0" encoding="utf-8"?>
<p:tagLst xmlns:p="http://schemas.openxmlformats.org/presentationml/2006/main">
  <p:tag name="KSO_WM_TEMPLATE_CATEGORY" val="custom"/>
  <p:tag name="KSO_WM_TEMPLATE_INDEX" val="286"/>
</p:tagLst>
</file>

<file path=ppt/tags/tag68.xml><?xml version="1.0" encoding="utf-8"?>
<p:tagLst xmlns:p="http://schemas.openxmlformats.org/presentationml/2006/main">
  <p:tag name="KSO_WM_TEMPLATE_CATEGORY" val="custom"/>
  <p:tag name="KSO_WM_TEMPLATE_INDEX" val="286"/>
</p:tagLst>
</file>

<file path=ppt/tags/tag6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7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7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7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7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7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7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7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79.xml><?xml version="1.0" encoding="utf-8"?>
<p:tagLst xmlns:p="http://schemas.openxmlformats.org/presentationml/2006/main">
  <p:tag name="KSO_WM_TEMPLATE_CATEGORY" val="custom"/>
  <p:tag name="KSO_WM_TEMPLATE_INDEX" val="286"/>
</p:tagLst>
</file>

<file path=ppt/tags/tag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80.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81.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8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8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85.xml><?xml version="1.0" encoding="utf-8"?>
<p:tagLst xmlns:p="http://schemas.openxmlformats.org/presentationml/2006/main">
  <p:tag name="KSO_WM_TEMPLATE_CATEGORY" val="custom"/>
  <p:tag name="KSO_WM_TEMPLATE_INDEX" val="286"/>
</p:tagLst>
</file>

<file path=ppt/tags/tag8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8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8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89.xml><?xml version="1.0" encoding="utf-8"?>
<p:tagLst xmlns:p="http://schemas.openxmlformats.org/presentationml/2006/main">
  <p:tag name="KSO_WM_TEMPLATE_CATEGORY" val="custom"/>
  <p:tag name="KSO_WM_TEMPLATE_INDEX" val="286"/>
</p:tagLst>
</file>

<file path=ppt/tags/tag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90.xml><?xml version="1.0" encoding="utf-8"?>
<p:tagLst xmlns:p="http://schemas.openxmlformats.org/presentationml/2006/main">
  <p:tag name="KSO_WM_TEMPLATE_CATEGORY" val="custom"/>
  <p:tag name="KSO_WM_TEMPLATE_INDEX" val="286"/>
</p:tagLst>
</file>

<file path=ppt/tags/tag9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9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9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9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9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96.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97.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9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9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Office 主题">
  <a:themeElements>
    <a:clrScheme name="510.30">
      <a:dk1>
        <a:srgbClr val="3F3F3F"/>
      </a:dk1>
      <a:lt1>
        <a:srgbClr val="FFFFFF"/>
      </a:lt1>
      <a:dk2>
        <a:srgbClr val="3F3F3F"/>
      </a:dk2>
      <a:lt2>
        <a:srgbClr val="FFFFFF"/>
      </a:lt2>
      <a:accent1>
        <a:srgbClr val="C8DA2D"/>
      </a:accent1>
      <a:accent2>
        <a:srgbClr val="A0D07A"/>
      </a:accent2>
      <a:accent3>
        <a:srgbClr val="7FCBAD"/>
      </a:accent3>
      <a:accent4>
        <a:srgbClr val="4DC8EA"/>
      </a:accent4>
      <a:accent5>
        <a:srgbClr val="114B93"/>
      </a:accent5>
      <a:accent6>
        <a:srgbClr val="FFC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0</TotalTime>
  <Words>24704</Words>
  <Application>WPS 演示</Application>
  <PresentationFormat>全屏显示(4:3)</PresentationFormat>
  <Paragraphs>2164</Paragraphs>
  <Slides>97</Slides>
  <Notes>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97</vt:i4>
      </vt:variant>
    </vt:vector>
  </HeadingPairs>
  <TitlesOfParts>
    <vt:vector size="117" baseType="lpstr">
      <vt:lpstr>Arial</vt:lpstr>
      <vt:lpstr>宋体</vt:lpstr>
      <vt:lpstr>Wingdings</vt:lpstr>
      <vt:lpstr>Calibri</vt:lpstr>
      <vt:lpstr>黑体</vt:lpstr>
      <vt:lpstr>微软雅黑</vt:lpstr>
      <vt:lpstr>Tahoma</vt:lpstr>
      <vt:lpstr>华文中宋</vt:lpstr>
      <vt:lpstr>Arial Unicode MS</vt:lpstr>
      <vt:lpstr>华文行楷</vt:lpstr>
      <vt:lpstr>Symbol</vt:lpstr>
      <vt:lpstr>Times New Roman</vt:lpstr>
      <vt:lpstr>Courier New</vt:lpstr>
      <vt:lpstr>Batang</vt:lpstr>
      <vt:lpstr>Bookman</vt:lpstr>
      <vt:lpstr>楷体_GB2312</vt:lpstr>
      <vt:lpstr>Bookman Old Style</vt:lpstr>
      <vt:lpstr>新宋体</vt:lpstr>
      <vt:lpstr>Constantia</vt:lpstr>
      <vt:lpstr>Office 主题</vt:lpstr>
      <vt:lpstr>课前回顾</vt:lpstr>
      <vt:lpstr>回顾2-1</vt:lpstr>
      <vt:lpstr>回顾2-2</vt:lpstr>
      <vt:lpstr>Lesson 3: Classes and Objects (Part 1)</vt:lpstr>
      <vt:lpstr>面向对象特征（上）</vt:lpstr>
      <vt:lpstr>第三讲 面向对象（上）</vt:lpstr>
      <vt:lpstr>基本概念</vt:lpstr>
      <vt:lpstr>基本概念</vt:lpstr>
      <vt:lpstr>基本概念</vt:lpstr>
      <vt:lpstr>基本概念</vt:lpstr>
      <vt:lpstr>基本概念</vt:lpstr>
      <vt:lpstr>基本概念</vt:lpstr>
      <vt:lpstr>基本概念</vt:lpstr>
      <vt:lpstr>基本概念</vt:lpstr>
      <vt:lpstr>基本概念</vt:lpstr>
      <vt:lpstr>基本概念</vt:lpstr>
      <vt:lpstr>基本概念</vt:lpstr>
      <vt:lpstr>基本概念</vt:lpstr>
      <vt:lpstr>基本概念</vt:lpstr>
      <vt:lpstr>基本概念</vt:lpstr>
      <vt:lpstr>第三讲 面向对象（上）</vt:lpstr>
      <vt:lpstr>类的定义</vt:lpstr>
      <vt:lpstr>类的定义</vt:lpstr>
      <vt:lpstr>类的描述</vt:lpstr>
      <vt:lpstr>类的描述</vt:lpstr>
      <vt:lpstr>类的描述</vt:lpstr>
      <vt:lpstr>类的描述</vt:lpstr>
      <vt:lpstr>包 (package)</vt:lpstr>
      <vt:lpstr>类成员-变量和方法</vt:lpstr>
      <vt:lpstr>类成员变量的访问</vt:lpstr>
      <vt:lpstr>类成员变量的访问</vt:lpstr>
      <vt:lpstr>类成员的访问</vt:lpstr>
      <vt:lpstr>类成员的访问</vt:lpstr>
      <vt:lpstr>类成员的访问</vt:lpstr>
      <vt:lpstr>类成员的访问</vt:lpstr>
      <vt:lpstr>类成员变量的访问</vt:lpstr>
      <vt:lpstr>类成员变量</vt:lpstr>
      <vt:lpstr>类成员</vt:lpstr>
      <vt:lpstr>类成员变量</vt:lpstr>
      <vt:lpstr>类成员变量</vt:lpstr>
      <vt:lpstr>类成员方法</vt:lpstr>
      <vt:lpstr>类成员方法的访问</vt:lpstr>
      <vt:lpstr>类成员方法的访问</vt:lpstr>
      <vt:lpstr>成员方法</vt:lpstr>
      <vt:lpstr>成员方法</vt:lpstr>
      <vt:lpstr>Java中的引用</vt:lpstr>
      <vt:lpstr>例：值传递与地址传递</vt:lpstr>
      <vt:lpstr>基本类型的值传递</vt:lpstr>
      <vt:lpstr>PowerPoint 演示文稿</vt:lpstr>
      <vt:lpstr>成员方法</vt:lpstr>
      <vt:lpstr>PowerPoint 演示文稿</vt:lpstr>
      <vt:lpstr>方法重载示例</vt:lpstr>
      <vt:lpstr>PowerPoint 演示文稿</vt:lpstr>
      <vt:lpstr>构造方法</vt:lpstr>
      <vt:lpstr>构造方法</vt:lpstr>
      <vt:lpstr>构造方法</vt:lpstr>
      <vt:lpstr>构造方法</vt:lpstr>
      <vt:lpstr>构造方法</vt:lpstr>
      <vt:lpstr>static变量的初始化</vt:lpstr>
      <vt:lpstr>成员方法</vt:lpstr>
      <vt:lpstr>抽象类(abstract class)</vt:lpstr>
      <vt:lpstr>抽象类(abstract class)</vt:lpstr>
      <vt:lpstr>抽象类(abstract class)</vt:lpstr>
      <vt:lpstr>第三讲 面向对象（上）</vt:lpstr>
      <vt:lpstr>对象</vt:lpstr>
      <vt:lpstr>对象</vt:lpstr>
      <vt:lpstr>对象的释放</vt:lpstr>
      <vt:lpstr>对象的使用</vt:lpstr>
      <vt:lpstr>对象的使用</vt:lpstr>
      <vt:lpstr>对象的使用</vt:lpstr>
      <vt:lpstr>对象的使用</vt:lpstr>
      <vt:lpstr>对象的使用</vt:lpstr>
      <vt:lpstr>对象的使用</vt:lpstr>
      <vt:lpstr>对象的使用</vt:lpstr>
      <vt:lpstr>对象的使用</vt:lpstr>
      <vt:lpstr>对象的使用</vt:lpstr>
      <vt:lpstr>对象的使用</vt:lpstr>
      <vt:lpstr>对象的使用</vt:lpstr>
      <vt:lpstr>对象的使用</vt:lpstr>
      <vt:lpstr>对象的使用</vt:lpstr>
      <vt:lpstr>对象的使用</vt:lpstr>
      <vt:lpstr>类的继承</vt:lpstr>
      <vt:lpstr>类的继承</vt:lpstr>
      <vt:lpstr>类的继承</vt:lpstr>
      <vt:lpstr>类的继承</vt:lpstr>
      <vt:lpstr>类的继承</vt:lpstr>
      <vt:lpstr>类的继承</vt:lpstr>
      <vt:lpstr>类的继承</vt:lpstr>
      <vt:lpstr>PowerPoint 演示文稿</vt:lpstr>
      <vt:lpstr>例：Transmogrify.java</vt:lpstr>
      <vt:lpstr>PowerPoint 演示文稿</vt:lpstr>
      <vt:lpstr>PowerPoint 演示文稿</vt:lpstr>
      <vt:lpstr>PowerPoint 演示文稿</vt:lpstr>
      <vt:lpstr>小结(1)</vt:lpstr>
      <vt:lpstr>小结(2)</vt:lpstr>
      <vt:lpstr>小结(3)</vt:lpstr>
      <vt:lpstr>小结(4)</vt:lpstr>
    </vt:vector>
  </TitlesOfParts>
  <Company>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lmm</dc:creator>
  <cp:lastModifiedBy>刘明铭</cp:lastModifiedBy>
  <cp:revision>122</cp:revision>
  <dcterms:created xsi:type="dcterms:W3CDTF">2005-08-30T06:25:00Z</dcterms:created>
  <dcterms:modified xsi:type="dcterms:W3CDTF">2019-02-27T01:05:17Z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