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106"/>
  </p:handoutMasterIdLst>
  <p:sldIdLst>
    <p:sldId id="770" r:id="rId3"/>
    <p:sldId id="858" r:id="rId4"/>
    <p:sldId id="859" r:id="rId5"/>
    <p:sldId id="860" r:id="rId6"/>
    <p:sldId id="861" r:id="rId7"/>
    <p:sldId id="862" r:id="rId8"/>
    <p:sldId id="863" r:id="rId9"/>
    <p:sldId id="864" r:id="rId10"/>
    <p:sldId id="865" r:id="rId11"/>
    <p:sldId id="866" r:id="rId12"/>
    <p:sldId id="867" r:id="rId13"/>
    <p:sldId id="857" r:id="rId14"/>
    <p:sldId id="772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5" r:id="rId24"/>
    <p:sldId id="786" r:id="rId25"/>
    <p:sldId id="787" r:id="rId26"/>
    <p:sldId id="788" r:id="rId28"/>
    <p:sldId id="1012" r:id="rId29"/>
    <p:sldId id="1013" r:id="rId30"/>
    <p:sldId id="1014" r:id="rId31"/>
    <p:sldId id="789" r:id="rId32"/>
    <p:sldId id="790" r:id="rId33"/>
    <p:sldId id="791" r:id="rId34"/>
    <p:sldId id="792" r:id="rId35"/>
    <p:sldId id="793" r:id="rId36"/>
    <p:sldId id="794" r:id="rId37"/>
    <p:sldId id="796" r:id="rId38"/>
    <p:sldId id="797" r:id="rId39"/>
    <p:sldId id="798" r:id="rId40"/>
    <p:sldId id="799" r:id="rId41"/>
    <p:sldId id="800" r:id="rId42"/>
    <p:sldId id="801" r:id="rId43"/>
    <p:sldId id="802" r:id="rId44"/>
    <p:sldId id="803" r:id="rId45"/>
    <p:sldId id="804" r:id="rId46"/>
    <p:sldId id="948" r:id="rId47"/>
    <p:sldId id="951" r:id="rId48"/>
    <p:sldId id="952" r:id="rId49"/>
    <p:sldId id="953" r:id="rId50"/>
    <p:sldId id="954" r:id="rId51"/>
    <p:sldId id="955" r:id="rId52"/>
    <p:sldId id="956" r:id="rId53"/>
    <p:sldId id="805" r:id="rId54"/>
    <p:sldId id="806" r:id="rId55"/>
    <p:sldId id="807" r:id="rId56"/>
    <p:sldId id="808" r:id="rId57"/>
    <p:sldId id="809" r:id="rId58"/>
    <p:sldId id="810" r:id="rId59"/>
    <p:sldId id="811" r:id="rId60"/>
    <p:sldId id="812" r:id="rId61"/>
    <p:sldId id="813" r:id="rId62"/>
    <p:sldId id="814" r:id="rId63"/>
    <p:sldId id="815" r:id="rId64"/>
    <p:sldId id="816" r:id="rId65"/>
    <p:sldId id="817" r:id="rId66"/>
    <p:sldId id="818" r:id="rId67"/>
    <p:sldId id="950" r:id="rId68"/>
    <p:sldId id="820" r:id="rId69"/>
    <p:sldId id="821" r:id="rId70"/>
    <p:sldId id="822" r:id="rId71"/>
    <p:sldId id="823" r:id="rId72"/>
    <p:sldId id="824" r:id="rId73"/>
    <p:sldId id="825" r:id="rId74"/>
    <p:sldId id="826" r:id="rId75"/>
    <p:sldId id="827" r:id="rId76"/>
    <p:sldId id="828" r:id="rId77"/>
    <p:sldId id="829" r:id="rId78"/>
    <p:sldId id="830" r:id="rId79"/>
    <p:sldId id="831" r:id="rId80"/>
    <p:sldId id="832" r:id="rId81"/>
    <p:sldId id="833" r:id="rId82"/>
    <p:sldId id="834" r:id="rId83"/>
    <p:sldId id="835" r:id="rId84"/>
    <p:sldId id="836" r:id="rId85"/>
    <p:sldId id="837" r:id="rId86"/>
    <p:sldId id="838" r:id="rId87"/>
    <p:sldId id="839" r:id="rId88"/>
    <p:sldId id="840" r:id="rId89"/>
    <p:sldId id="841" r:id="rId90"/>
    <p:sldId id="842" r:id="rId91"/>
    <p:sldId id="843" r:id="rId92"/>
    <p:sldId id="844" r:id="rId93"/>
    <p:sldId id="845" r:id="rId94"/>
    <p:sldId id="846" r:id="rId95"/>
    <p:sldId id="847" r:id="rId96"/>
    <p:sldId id="848" r:id="rId97"/>
    <p:sldId id="849" r:id="rId98"/>
    <p:sldId id="850" r:id="rId99"/>
    <p:sldId id="851" r:id="rId100"/>
    <p:sldId id="852" r:id="rId101"/>
    <p:sldId id="853" r:id="rId102"/>
    <p:sldId id="854" r:id="rId103"/>
    <p:sldId id="855" r:id="rId104"/>
    <p:sldId id="856" r:id="rId10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13CE"/>
    <a:srgbClr val="000000"/>
    <a:srgbClr val="F8F8F8"/>
    <a:srgbClr val="FFFF00"/>
    <a:srgbClr val="66FF33"/>
    <a:srgbClr val="FF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656" y="90"/>
      </p:cViewPr>
      <p:guideLst>
        <p:guide orient="horz" pos="21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handoutMaster" Target="handoutMasters/handoutMaster1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A0240-CBDC-45ED-A722-A29A18C7D7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24577"/>
          <p:cNvSpPr>
            <a:spLocks noGrp="1" noRot="1" noChangeArrowheads="1" noTextEdit="1"/>
          </p:cNvSpPr>
          <p:nvPr>
            <p:ph type="sldImg" idx="4294967295"/>
          </p:nvPr>
        </p:nvSpPr>
        <p:spPr>
          <a:xfrm>
            <a:off x="1635125" y="5748338"/>
            <a:ext cx="3660775" cy="2744787"/>
          </a:xfrm>
        </p:spPr>
      </p:sp>
      <p:sp>
        <p:nvSpPr>
          <p:cNvPr id="27651" name="文本占位符 24578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61963" y="701675"/>
            <a:ext cx="5995987" cy="4773613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************************************************************************2006/03/30</a:t>
            </a:r>
            <a:endParaRPr lang="en-US" smtClean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48129"/>
          <p:cNvSpPr>
            <a:spLocks noGrp="1" noRot="1" noChangeArrowheads="1" noTextEdit="1"/>
          </p:cNvSpPr>
          <p:nvPr>
            <p:ph type="sldImg" idx="4294967295"/>
          </p:nvPr>
        </p:nvSpPr>
        <p:spPr/>
      </p:sp>
      <p:sp>
        <p:nvSpPr>
          <p:cNvPr id="51203" name="文本占位符 48130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Contents:  100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</a:rPr>
              <a:t>Distination:  Beijing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</a:rPr>
              <a:t>1010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</a:rPr>
              <a:t>200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</a:rPr>
              <a:t>Shanghai</a:t>
            </a:r>
            <a:endParaRPr lang="en-US" smtClean="0">
              <a:latin typeface="Calibri" panose="020F0502020204030204" pitchFamily="34" charset="0"/>
            </a:endParaRPr>
          </a:p>
          <a:p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7322"/>
            <a:ext cx="7772400" cy="183356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4898570"/>
            <a:ext cx="5739493" cy="70212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EDD6-6AE5-4708-B870-E32AC3387C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126671"/>
            <a:ext cx="1971675" cy="505029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126671"/>
            <a:ext cx="5800725" cy="505029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C7F0-FB5F-4E4D-97B2-0602FF38733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BFDD-B115-4DDB-94E7-B5695E43825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1192213"/>
            <a:ext cx="7886700" cy="5127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D29D-3707-4CFA-A8C3-9EB3CA56A5D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586" y="1124744"/>
            <a:ext cx="7094764" cy="5112769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DAF5-893E-4561-8774-27FE7FC5D8A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6AC5-E64D-48BB-9251-857BB5FEEAC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5112769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1656" y="2269671"/>
            <a:ext cx="5048931" cy="168184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1656" y="4098471"/>
            <a:ext cx="5048931" cy="783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D830-3322-42B7-AF1A-867AE46F80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8942" y="1825625"/>
            <a:ext cx="3175907" cy="4351338"/>
          </a:xfrm>
        </p:spPr>
        <p:txBody>
          <a:bodyPr/>
          <a:lstStyle>
            <a:lvl1pPr>
              <a:lnSpc>
                <a:spcPct val="1500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9442" y="1825625"/>
            <a:ext cx="3175907" cy="4351338"/>
          </a:xfrm>
        </p:spPr>
        <p:txBody>
          <a:bodyPr/>
          <a:lstStyle>
            <a:lvl1pPr>
              <a:lnSpc>
                <a:spcPct val="1500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C756-9D24-4E33-8878-AD0DCB00A18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"/>
            <a:ext cx="78867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252D-3F6C-4904-9ED9-9144BF294F8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2367644"/>
            <a:ext cx="8033657" cy="449035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4558-398C-4054-9F7E-2B66D9D8300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90215" y="1725643"/>
            <a:ext cx="7163570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8625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215" y="1719748"/>
            <a:ext cx="7163570" cy="3109111"/>
          </a:xfrm>
        </p:spPr>
        <p:txBody>
          <a:bodyPr>
            <a:normAutofit/>
          </a:bodyPr>
          <a:lstStyle>
            <a:lvl1pPr algn="ctr">
              <a:defRPr sz="8800" b="1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D416-E177-4F9F-BF0D-D0049B1088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1"/>
            <a:ext cx="7885509" cy="9144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221" y="1373869"/>
            <a:ext cx="7223558" cy="34258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963887"/>
            <a:ext cx="7877345" cy="132261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56-19B5-46C0-9EE9-5CA7286391F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2.xml"/><Relationship Id="rId14" Type="http://schemas.openxmlformats.org/officeDocument/2006/relationships/tags" Target="../tags/tag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0"/>
            <a:ext cx="78867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289956"/>
            <a:ext cx="7886700" cy="4947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52519"/>
            <a:ext cx="2057400" cy="29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734B-026E-4253-ADCE-3B9901B10FC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52519"/>
            <a:ext cx="3086100" cy="29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52519"/>
            <a:ext cx="2057400" cy="299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0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10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/Relationships>
</file>

<file path=ppt/slides/_rels/slide10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6.xml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5.xml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1.xml"/></Relationships>
</file>

<file path=ppt/slides/_rels/slide8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8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8.xml"/></Relationships>
</file>

<file path=ppt/slides/_rels/slide9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9.xml"/></Relationships>
</file>

<file path=ppt/slides/_rels/slide9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9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9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9220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75000" lnSpcReduction="20000"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3000" noProof="1"/>
              <a:t>基本概念</a:t>
            </a:r>
            <a:endParaRPr lang="zh-CN" altLang="en-US" sz="3000" noProof="1"/>
          </a:p>
          <a:p>
            <a:pPr lvl="1" fontAlgn="auto">
              <a:lnSpc>
                <a:spcPct val="150000"/>
              </a:lnSpc>
              <a:buClr>
                <a:schemeClr val="tx1"/>
              </a:buClr>
            </a:pPr>
            <a:r>
              <a:rPr lang="zh-CN" altLang="en-US" noProof="1" smtClean="0"/>
              <a:t>类</a:t>
            </a:r>
            <a:endParaRPr lang="zh-CN" altLang="en-US" noProof="1" smtClean="0"/>
          </a:p>
          <a:p>
            <a:pPr lvl="1" fontAlgn="auto">
              <a:lnSpc>
                <a:spcPct val="150000"/>
              </a:lnSpc>
              <a:buClr>
                <a:schemeClr val="tx1"/>
              </a:buClr>
            </a:pPr>
            <a:r>
              <a:rPr lang="zh-CN" altLang="en-US" noProof="1" smtClean="0"/>
              <a:t>对象</a:t>
            </a:r>
            <a:endParaRPr lang="zh-CN" altLang="en-US" noProof="1" smtClean="0"/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x-none" sz="3000" noProof="1"/>
              <a:t>Java</a:t>
            </a:r>
            <a:r>
              <a:rPr lang="zh-CN" altLang="en-US" sz="3000" noProof="1"/>
              <a:t>面向对象特性</a:t>
            </a:r>
            <a:endParaRPr lang="zh-CN" altLang="en-US" sz="3000" noProof="1"/>
          </a:p>
          <a:p>
            <a:pPr lvl="1" fontAlgn="auto">
              <a:lnSpc>
                <a:spcPct val="150000"/>
              </a:lnSpc>
              <a:buClr>
                <a:schemeClr val="tx1"/>
              </a:buClr>
            </a:pPr>
            <a:r>
              <a:rPr lang="zh-CN" altLang="en-US" noProof="1" smtClean="0"/>
              <a:t>封装性</a:t>
            </a:r>
            <a:endParaRPr lang="zh-CN" altLang="en-US" noProof="1" smtClean="0"/>
          </a:p>
          <a:p>
            <a:pPr lvl="1" fontAlgn="auto">
              <a:lnSpc>
                <a:spcPct val="150000"/>
              </a:lnSpc>
              <a:buClr>
                <a:schemeClr val="tx1"/>
              </a:buClr>
            </a:pPr>
            <a:r>
              <a:rPr lang="zh-CN" altLang="en-US" noProof="1" smtClean="0"/>
              <a:t>继承性</a:t>
            </a:r>
            <a:endParaRPr lang="zh-CN" altLang="en-US" noProof="1" smtClean="0"/>
          </a:p>
          <a:p>
            <a:pPr lvl="1" fontAlgn="auto">
              <a:lnSpc>
                <a:spcPct val="150000"/>
              </a:lnSpc>
              <a:buClr>
                <a:schemeClr val="tx1"/>
              </a:buClr>
            </a:pPr>
            <a:r>
              <a:rPr lang="zh-CN" altLang="en-US" noProof="1" smtClean="0"/>
              <a:t>多态性</a:t>
            </a:r>
            <a:endParaRPr lang="zh-CN" altLang="en-US" noProof="1" smtClean="0"/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3000" noProof="1"/>
              <a:t>访问权限控制</a:t>
            </a:r>
            <a:endParaRPr lang="zh-CN" altLang="en-US" sz="3000" noProof="1"/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3000" noProof="1"/>
              <a:t>对象的访问方式</a:t>
            </a:r>
            <a:endParaRPr lang="zh-CN" altLang="en-US" sz="3000" noProof="1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747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黑体" panose="02010609060101010101" pitchFamily="49" charset="-122"/>
              </a:rPr>
              <a:t>static</a:t>
            </a:r>
            <a:r>
              <a:rPr lang="zh-CN" altLang="en-US" smtClean="0"/>
              <a:t>变量的初始化</a:t>
            </a:r>
            <a:endParaRPr lang="zh-CN" altLang="en-US" smtClean="0"/>
          </a:p>
        </p:txBody>
      </p:sp>
      <p:sp>
        <p:nvSpPr>
          <p:cNvPr id="74755" name="矩形 74754"/>
          <p:cNvSpPr>
            <a:spLocks noChangeArrowheads="1"/>
          </p:cNvSpPr>
          <p:nvPr/>
        </p:nvSpPr>
        <p:spPr bwMode="auto">
          <a:xfrm>
            <a:off x="457200" y="1143000"/>
            <a:ext cx="6553200" cy="4419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Smember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static int i = 100;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static boolean b = true;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char c = ‘t’;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public Smember() {}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public static void main(String args[])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Smember m1 = new Smember();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Smember m2 = new Smember();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4756" name="矩形 74755"/>
          <p:cNvSpPr>
            <a:spLocks noChangeArrowheads="1"/>
          </p:cNvSpPr>
          <p:nvPr/>
        </p:nvSpPr>
        <p:spPr bwMode="auto">
          <a:xfrm>
            <a:off x="4648200" y="1143000"/>
            <a:ext cx="4343400" cy="1295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不论产生多少个对象，</a:t>
            </a:r>
            <a:endParaRPr lang="zh-CN" alt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属于类的静态变量只有一份，</a:t>
            </a:r>
            <a:endParaRPr lang="zh-CN" alt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即只占有一份存储空间</a:t>
            </a:r>
            <a:endParaRPr lang="zh-CN" alt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4757" name="矩形 74756"/>
          <p:cNvSpPr>
            <a:spLocks noChangeArrowheads="1"/>
          </p:cNvSpPr>
          <p:nvPr/>
        </p:nvSpPr>
        <p:spPr bwMode="auto">
          <a:xfrm>
            <a:off x="457200" y="1143000"/>
            <a:ext cx="8534400" cy="5562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Smember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static int i;    static boolean b;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static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i = 100;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b = true;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System.out.println(“In static block”);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char c = ‘t’;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public Smember() { System.out.println(“In constructor”);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public static void main(String args[])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Smember m1 = new Smember();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Smember m2 = new Smember();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4758" name="矩形 74757"/>
          <p:cNvSpPr>
            <a:spLocks noChangeArrowheads="1"/>
          </p:cNvSpPr>
          <p:nvPr/>
        </p:nvSpPr>
        <p:spPr bwMode="auto">
          <a:xfrm>
            <a:off x="5435600" y="1125538"/>
            <a:ext cx="3581400" cy="190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输出结果</a:t>
            </a:r>
            <a:endParaRPr lang="zh-CN" altLang="en-US" sz="28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In static block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In constructor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In constructor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/>
      <p:bldP spid="74756" grpId="0" animBg="1"/>
      <p:bldP spid="74757" grpId="0" animBg="1"/>
      <p:bldP spid="7475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97284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smtClean="0">
                <a:ea typeface="黑体" panose="02010609060101010101" pitchFamily="49" charset="-122"/>
              </a:rPr>
              <a:t>java.awt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97285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 "/>
            </a:pPr>
            <a:r>
              <a:rPr lang="en-US" smtClean="0">
                <a:ea typeface="黑体" panose="02010609060101010101" pitchFamily="49" charset="-122"/>
              </a:rPr>
              <a:t>        java.awt </a:t>
            </a:r>
            <a:r>
              <a:rPr lang="zh-CN" altLang="en-US" smtClean="0"/>
              <a:t>包是 </a:t>
            </a:r>
            <a:r>
              <a:rPr lang="en-US" smtClean="0">
                <a:ea typeface="黑体" panose="02010609060101010101" pitchFamily="49" charset="-122"/>
              </a:rPr>
              <a:t>Java </a:t>
            </a:r>
            <a:r>
              <a:rPr lang="zh-CN" altLang="en-US" smtClean="0"/>
              <a:t>语言用来构建图形用户界面（</a:t>
            </a:r>
            <a:r>
              <a:rPr lang="en-US" smtClean="0">
                <a:ea typeface="黑体" panose="02010609060101010101" pitchFamily="49" charset="-122"/>
              </a:rPr>
              <a:t>GUI</a:t>
            </a:r>
            <a:r>
              <a:rPr lang="zh-CN" altLang="en-US" smtClean="0"/>
              <a:t>）的类库，它包括了许多界面元素和资源，主要在三个方面提供界面设计支持：低级绘图操作、图形界面组件和布局管理以及界面用户交互控制和事件响应。</a:t>
            </a:r>
            <a:endParaRPr lang="zh-CN" altLang="en-US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 "/>
            </a:pPr>
            <a:r>
              <a:rPr lang="zh-CN" altLang="en-US" smtClean="0"/>
              <a:t>        利用 </a:t>
            </a:r>
            <a:r>
              <a:rPr lang="en-US" smtClean="0">
                <a:ea typeface="黑体" panose="02010609060101010101" pitchFamily="49" charset="-122"/>
              </a:rPr>
              <a:t>java.awt </a:t>
            </a:r>
            <a:r>
              <a:rPr lang="zh-CN" altLang="en-US" smtClean="0"/>
              <a:t>包，开发人员可以很方便地编写出美观、方便、标准化的应用程序界面。</a:t>
            </a:r>
            <a:endParaRPr lang="zh-CN" altLang="en-US" smtClean="0"/>
          </a:p>
        </p:txBody>
      </p:sp>
    </p:spTree>
    <p:custDataLst>
      <p:tags r:id="rId5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98308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smtClean="0">
                <a:ea typeface="黑体" panose="02010609060101010101" pitchFamily="49" charset="-122"/>
              </a:rPr>
              <a:t>java.io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98309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 "/>
            </a:pPr>
            <a:r>
              <a:rPr lang="en-US" smtClean="0">
                <a:ea typeface="黑体" panose="02010609060101010101" pitchFamily="49" charset="-122"/>
              </a:rPr>
              <a:t>        java.io </a:t>
            </a:r>
            <a:r>
              <a:rPr lang="zh-CN" altLang="en-US" smtClean="0"/>
              <a:t>包是</a:t>
            </a:r>
            <a:r>
              <a:rPr lang="en-US" smtClean="0">
                <a:ea typeface="黑体" panose="02010609060101010101" pitchFamily="49" charset="-122"/>
              </a:rPr>
              <a:t>Java</a:t>
            </a:r>
            <a:r>
              <a:rPr lang="zh-CN" altLang="en-US" smtClean="0"/>
              <a:t>语言的标准输入输出类库，包含了实现 </a:t>
            </a:r>
            <a:r>
              <a:rPr lang="en-US" smtClean="0">
                <a:ea typeface="黑体" panose="02010609060101010101" pitchFamily="49" charset="-122"/>
              </a:rPr>
              <a:t>Java </a:t>
            </a:r>
            <a:r>
              <a:rPr lang="zh-CN" altLang="en-US" smtClean="0"/>
              <a:t>程序与操作系统、用户界面以及其他 </a:t>
            </a:r>
            <a:r>
              <a:rPr lang="en-US" smtClean="0">
                <a:ea typeface="黑体" panose="02010609060101010101" pitchFamily="49" charset="-122"/>
              </a:rPr>
              <a:t>java </a:t>
            </a:r>
            <a:r>
              <a:rPr lang="zh-CN" altLang="en-US" smtClean="0"/>
              <a:t>程序做数据交互所使用的类，如基本输入输出流、文件输入输出流等。凡是需要完成与操作系统有关的较底层的输入输出操作的</a:t>
            </a:r>
            <a:r>
              <a:rPr lang="en-US" smtClean="0">
                <a:ea typeface="黑体" panose="02010609060101010101" pitchFamily="49" charset="-122"/>
              </a:rPr>
              <a:t>Java</a:t>
            </a:r>
            <a:r>
              <a:rPr lang="zh-CN" altLang="en-US" smtClean="0"/>
              <a:t>程序，都应该在程序中引入</a:t>
            </a:r>
            <a:r>
              <a:rPr lang="en-US" smtClean="0">
                <a:ea typeface="黑体" panose="02010609060101010101" pitchFamily="49" charset="-122"/>
              </a:rPr>
              <a:t>java.io</a:t>
            </a:r>
            <a:r>
              <a:rPr lang="zh-CN" altLang="en-US" smtClean="0"/>
              <a:t>包。</a:t>
            </a:r>
            <a:endParaRPr lang="zh-CN" altLang="en-US" smtClean="0"/>
          </a:p>
        </p:txBody>
      </p:sp>
    </p:spTree>
    <p:custDataLst>
      <p:tags r:id="rId5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99332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smtClean="0">
                <a:ea typeface="黑体" panose="02010609060101010101" pitchFamily="49" charset="-122"/>
              </a:rPr>
              <a:t>java.net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99333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 "/>
            </a:pPr>
            <a:r>
              <a:rPr lang="en-US" smtClean="0">
                <a:ea typeface="黑体" panose="02010609060101010101" pitchFamily="49" charset="-122"/>
              </a:rPr>
              <a:t>        java.net </a:t>
            </a:r>
            <a:r>
              <a:rPr lang="zh-CN" altLang="en-US" smtClean="0"/>
              <a:t>包是 </a:t>
            </a:r>
            <a:r>
              <a:rPr lang="en-US" smtClean="0">
                <a:ea typeface="黑体" panose="02010609060101010101" pitchFamily="49" charset="-122"/>
              </a:rPr>
              <a:t>Java </a:t>
            </a:r>
            <a:r>
              <a:rPr lang="zh-CN" altLang="en-US" smtClean="0"/>
              <a:t>语言用来实现网络功能的类库。包含底层的网络通信；编写用户自己的</a:t>
            </a:r>
            <a:r>
              <a:rPr lang="en-US" smtClean="0">
                <a:ea typeface="黑体" panose="02010609060101010101" pitchFamily="49" charset="-122"/>
              </a:rPr>
              <a:t>Telnet</a:t>
            </a:r>
            <a:r>
              <a:rPr lang="zh-CN" altLang="en-US" smtClean="0"/>
              <a:t>、</a:t>
            </a:r>
            <a:r>
              <a:rPr lang="en-US" smtClean="0">
                <a:ea typeface="黑体" panose="02010609060101010101" pitchFamily="49" charset="-122"/>
              </a:rPr>
              <a:t>FTP</a:t>
            </a:r>
            <a:r>
              <a:rPr lang="zh-CN" altLang="en-US" smtClean="0"/>
              <a:t>、邮件服务等实现网上通信的类。</a:t>
            </a:r>
            <a:endParaRPr lang="zh-CN" altLang="en-US" smtClean="0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文本占位符 7577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1430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z="3600" smtClean="0"/>
              <a:t>方法的重写</a:t>
            </a:r>
            <a:r>
              <a:rPr lang="en-US" sz="3600" smtClean="0">
                <a:ea typeface="黑体" panose="02010609060101010101" pitchFamily="49" charset="-122"/>
              </a:rPr>
              <a:t>(overriding)</a:t>
            </a:r>
            <a:endParaRPr lang="en-US" sz="3600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zh-CN" altLang="en-US" sz="3200" smtClean="0"/>
              <a:t>子类重写父类的方法</a:t>
            </a:r>
            <a:endParaRPr lang="zh-CN" altLang="en-US" sz="2400" smtClean="0"/>
          </a:p>
        </p:txBody>
      </p:sp>
      <p:sp>
        <p:nvSpPr>
          <p:cNvPr id="78850" name="标题 75778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成员方法</a:t>
            </a:r>
            <a:endParaRPr lang="zh-CN" altLang="en-US" smtClean="0"/>
          </a:p>
        </p:txBody>
      </p:sp>
      <p:sp>
        <p:nvSpPr>
          <p:cNvPr id="75780" name="矩形 75779"/>
          <p:cNvSpPr>
            <a:spLocks noChangeArrowheads="1"/>
          </p:cNvSpPr>
          <p:nvPr/>
        </p:nvSpPr>
        <p:spPr bwMode="auto">
          <a:xfrm>
            <a:off x="533400" y="2438400"/>
            <a:ext cx="3581400" cy="2895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Father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… …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void display( 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   	… …;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… …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5781" name="矩形 75780"/>
          <p:cNvSpPr>
            <a:spLocks noChangeArrowheads="1"/>
          </p:cNvSpPr>
          <p:nvPr/>
        </p:nvSpPr>
        <p:spPr bwMode="auto">
          <a:xfrm>
            <a:off x="4419600" y="2438400"/>
            <a:ext cx="3810000" cy="2895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Son extends Father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… …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void display()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… …;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… …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5782" name="矩形 75781"/>
          <p:cNvSpPr>
            <a:spLocks noChangeArrowheads="1"/>
          </p:cNvSpPr>
          <p:nvPr/>
        </p:nvSpPr>
        <p:spPr bwMode="auto">
          <a:xfrm>
            <a:off x="533400" y="5334000"/>
            <a:ext cx="3581400" cy="1066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Father f = new Father();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f.display();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5783" name="矩形 75782"/>
          <p:cNvSpPr>
            <a:spLocks noChangeArrowheads="1"/>
          </p:cNvSpPr>
          <p:nvPr/>
        </p:nvSpPr>
        <p:spPr bwMode="auto">
          <a:xfrm>
            <a:off x="4419600" y="5334000"/>
            <a:ext cx="3810000" cy="1066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Son s = new Son();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s.display();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5784" name="矩形 75783"/>
          <p:cNvSpPr>
            <a:spLocks noChangeArrowheads="1"/>
          </p:cNvSpPr>
          <p:nvPr/>
        </p:nvSpPr>
        <p:spPr bwMode="auto">
          <a:xfrm>
            <a:off x="755650" y="2636838"/>
            <a:ext cx="3581400" cy="2895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Father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… …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</a:t>
            </a: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void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display( 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   	… …;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… …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5785" name="矩形 75784"/>
          <p:cNvSpPr>
            <a:spLocks noChangeArrowheads="1"/>
          </p:cNvSpPr>
          <p:nvPr/>
        </p:nvSpPr>
        <p:spPr bwMode="auto">
          <a:xfrm>
            <a:off x="4356100" y="2636838"/>
            <a:ext cx="3810000" cy="2895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Son extends Father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… …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</a:t>
            </a: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int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display()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… …;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… …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5786" name="矩形 75785"/>
          <p:cNvSpPr>
            <a:spLocks noChangeArrowheads="1"/>
          </p:cNvSpPr>
          <p:nvPr/>
        </p:nvSpPr>
        <p:spPr bwMode="auto">
          <a:xfrm>
            <a:off x="4635500" y="5549900"/>
            <a:ext cx="3810000" cy="1066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000" dirty="0">
                <a:solidFill>
                  <a:srgbClr val="FF3300"/>
                </a:solidFill>
              </a:rPr>
              <a:t>The return type is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rgbClr val="FF3300"/>
                </a:solidFill>
              </a:rPr>
              <a:t> incompatible with </a:t>
            </a:r>
            <a:r>
              <a:rPr lang="en-US" sz="2000" dirty="0" err="1" smtClean="0">
                <a:solidFill>
                  <a:srgbClr val="FF3300"/>
                </a:solidFill>
              </a:rPr>
              <a:t>father.display</a:t>
            </a:r>
            <a:r>
              <a:rPr lang="en-US" sz="2000" dirty="0" smtClean="0">
                <a:solidFill>
                  <a:srgbClr val="FF3300"/>
                </a:solidFill>
              </a:rPr>
              <a:t>()</a:t>
            </a:r>
            <a:endParaRPr lang="en-US" sz="2000" dirty="0">
              <a:solidFill>
                <a:srgbClr val="FF3300"/>
              </a:solidFill>
            </a:endParaRPr>
          </a:p>
        </p:txBody>
      </p:sp>
      <p:sp>
        <p:nvSpPr>
          <p:cNvPr id="75787" name="矩形 75786"/>
          <p:cNvSpPr>
            <a:spLocks noChangeArrowheads="1"/>
          </p:cNvSpPr>
          <p:nvPr/>
        </p:nvSpPr>
        <p:spPr bwMode="auto">
          <a:xfrm>
            <a:off x="611188" y="2781300"/>
            <a:ext cx="3581400" cy="2895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Father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… …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private </a:t>
            </a: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void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display( 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   	… …;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… …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 animBg="1"/>
      <p:bldP spid="75784" grpId="0" animBg="1"/>
      <p:bldP spid="75785" grpId="0" animBg="1"/>
      <p:bldP spid="75786" grpId="0" animBg="1"/>
      <p:bldP spid="757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0241"/>
          <p:cNvSpPr>
            <a:spLocks noGrp="1" noChangeArrowheads="1"/>
          </p:cNvSpPr>
          <p:nvPr>
            <p:ph type="ctrTitle"/>
          </p:nvPr>
        </p:nvSpPr>
        <p:spPr>
          <a:xfrm>
            <a:off x="742950" y="2420888"/>
            <a:ext cx="7772400" cy="1833564"/>
          </a:xfrm>
        </p:spPr>
        <p:txBody>
          <a:bodyPr anchor="ctr">
            <a:normAutofit/>
          </a:bodyPr>
          <a:lstStyle/>
          <a:p>
            <a:pPr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Lesson </a:t>
            </a: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4: 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Classes and Objects (Part </a:t>
            </a: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2)</a:t>
            </a:r>
            <a:endParaRPr lang="en-US" sz="3200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r>
              <a:rPr lang="en-US" altLang="zh-CN" sz="2800" dirty="0" smtClean="0">
                <a:solidFill>
                  <a:srgbClr val="EAEAEA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 dirty="0" smtClean="0">
                <a:solidFill>
                  <a:srgbClr val="EAEAEA"/>
                </a:solidFill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en-US" altLang="zh-CN" sz="2800" dirty="0" smtClean="0">
                <a:solidFill>
                  <a:srgbClr val="EAEAEA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1268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第四讲</a:t>
            </a:r>
            <a:r>
              <a:rPr lang="en-US" smtClean="0">
                <a:ea typeface="黑体" panose="02010609060101010101" pitchFamily="49" charset="-122"/>
              </a:rPr>
              <a:t> </a:t>
            </a:r>
            <a:r>
              <a:rPr lang="zh-CN" altLang="en-US" smtClean="0"/>
              <a:t>面向对象（下）</a:t>
            </a:r>
            <a:endParaRPr lang="zh-CN" altLang="en-US" smtClean="0"/>
          </a:p>
        </p:txBody>
      </p:sp>
      <p:sp>
        <p:nvSpPr>
          <p:cNvPr id="11269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Object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抽象类</a:t>
            </a:r>
            <a:endParaRPr lang="zh-CN" altLang="en-US" dirty="0" smtClean="0"/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接口</a:t>
            </a:r>
            <a:r>
              <a:rPr lang="zh-CN" altLang="en-US" dirty="0" smtClean="0">
                <a:sym typeface="+mn-ea"/>
              </a:rPr>
              <a:t>和包</a:t>
            </a:r>
            <a:endParaRPr lang="zh-CN" altLang="en-US" dirty="0" smtClean="0"/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内部类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altLang="x-none" noProof="1" smtClean="0"/>
              <a:t>Object</a:t>
            </a:r>
            <a:r>
              <a:rPr lang="zh-CN" altLang="en-US" noProof="1" smtClean="0"/>
              <a:t>类</a:t>
            </a:r>
            <a:r>
              <a:rPr lang="zh-CN" altLang="en-US" dirty="0" smtClean="0"/>
              <a:t> </a:t>
            </a:r>
            <a:r>
              <a:rPr lang="zh-CN" altLang="en-US" noProof="1" smtClean="0"/>
              <a:t>		</a:t>
            </a:r>
            <a:endParaRPr lang="zh-CN" altLang="en-US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2400" dirty="0" smtClean="0">
                <a:ea typeface="黑体" panose="02010609060101010101" pitchFamily="49" charset="-122"/>
              </a:rPr>
              <a:t>Object</a:t>
            </a:r>
            <a:r>
              <a:rPr lang="zh-CN" altLang="en-US" sz="2400" dirty="0" smtClean="0"/>
              <a:t>类定义了所有对象必须具有的状态和行为，主要的方法</a:t>
            </a:r>
            <a:endParaRPr lang="zh-CN" altLang="en-US" sz="2400" dirty="0" smtClean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public final Class </a:t>
            </a:r>
            <a:r>
              <a:rPr lang="en-US" sz="1600" dirty="0" err="1" smtClean="0">
                <a:ea typeface="黑体" panose="02010609060101010101" pitchFamily="49" charset="-122"/>
              </a:rPr>
              <a:t>getClass</a:t>
            </a:r>
            <a:r>
              <a:rPr lang="en-US" sz="1600" dirty="0" smtClean="0">
                <a:ea typeface="黑体" panose="02010609060101010101" pitchFamily="49" charset="-122"/>
              </a:rPr>
              <a:t>()  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获取当前对象所属的类信息，返回</a:t>
            </a:r>
            <a:r>
              <a:rPr lang="en-US" sz="1400" dirty="0" smtClean="0">
                <a:ea typeface="黑体" panose="02010609060101010101" pitchFamily="49" charset="-122"/>
              </a:rPr>
              <a:t>Class</a:t>
            </a:r>
            <a:r>
              <a:rPr lang="zh-CN" altLang="en-US" sz="1400" dirty="0" smtClean="0"/>
              <a:t>对象</a:t>
            </a:r>
            <a:endParaRPr lang="zh-CN" altLang="en-US" sz="1400" dirty="0" smtClean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public String </a:t>
            </a:r>
            <a:r>
              <a:rPr lang="en-US" sz="1600" dirty="0" err="1" smtClean="0">
                <a:ea typeface="黑体" panose="02010609060101010101" pitchFamily="49" charset="-122"/>
              </a:rPr>
              <a:t>toString</a:t>
            </a:r>
            <a:r>
              <a:rPr lang="en-US" sz="1600" dirty="0" smtClean="0">
                <a:ea typeface="黑体" panose="02010609060101010101" pitchFamily="49" charset="-122"/>
              </a:rPr>
              <a:t>() 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返回当前对象本身的有关信息，按字符串对象返回</a:t>
            </a:r>
            <a:endParaRPr lang="zh-CN" altLang="en-US" sz="1400" dirty="0" smtClean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public </a:t>
            </a:r>
            <a:r>
              <a:rPr lang="en-US" sz="1600" dirty="0" err="1" smtClean="0">
                <a:ea typeface="黑体" panose="02010609060101010101" pitchFamily="49" charset="-122"/>
              </a:rPr>
              <a:t>boolean</a:t>
            </a:r>
            <a:r>
              <a:rPr lang="en-US" sz="1600" dirty="0" smtClean="0">
                <a:ea typeface="黑体" panose="02010609060101010101" pitchFamily="49" charset="-122"/>
              </a:rPr>
              <a:t> equals(Object　</a:t>
            </a:r>
            <a:r>
              <a:rPr lang="en-US" sz="1600" dirty="0" err="1" smtClean="0">
                <a:ea typeface="黑体" panose="02010609060101010101" pitchFamily="49" charset="-122"/>
              </a:rPr>
              <a:t>obj</a:t>
            </a:r>
            <a:r>
              <a:rPr lang="en-US" sz="1600" dirty="0" smtClean="0">
                <a:ea typeface="黑体" panose="02010609060101010101" pitchFamily="49" charset="-122"/>
              </a:rPr>
              <a:t>)  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比较两个对象是否是同一对象，是则返回</a:t>
            </a:r>
            <a:r>
              <a:rPr lang="en-US" sz="1400" dirty="0" smtClean="0">
                <a:ea typeface="黑体" panose="02010609060101010101" pitchFamily="49" charset="-122"/>
              </a:rPr>
              <a:t>true</a:t>
            </a:r>
            <a:endParaRPr lang="en-US" sz="140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protected Object clone( )  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生成当前对象的一个拷贝，并返回这个复制对象</a:t>
            </a:r>
            <a:endParaRPr lang="zh-CN" altLang="en-US" sz="1400" dirty="0" smtClean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Public </a:t>
            </a:r>
            <a:r>
              <a:rPr lang="en-US" sz="1600" dirty="0" err="1" smtClean="0">
                <a:ea typeface="黑体" panose="02010609060101010101" pitchFamily="49" charset="-122"/>
              </a:rPr>
              <a:t>int</a:t>
            </a:r>
            <a:r>
              <a:rPr lang="en-US" sz="1600" dirty="0" smtClean="0">
                <a:ea typeface="黑体" panose="02010609060101010101" pitchFamily="49" charset="-122"/>
              </a:rPr>
              <a:t> </a:t>
            </a:r>
            <a:r>
              <a:rPr lang="en-US" sz="1600" dirty="0" err="1" smtClean="0">
                <a:ea typeface="黑体" panose="02010609060101010101" pitchFamily="49" charset="-122"/>
              </a:rPr>
              <a:t>hashCode</a:t>
            </a:r>
            <a:r>
              <a:rPr lang="en-US" sz="1600" dirty="0" smtClean="0">
                <a:ea typeface="黑体" panose="02010609060101010101" pitchFamily="49" charset="-122"/>
              </a:rPr>
              <a:t>()   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返回该对象的哈希代码值</a:t>
            </a:r>
            <a:endParaRPr lang="zh-CN" altLang="en-US" sz="1400" dirty="0" smtClean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protected void finalize() throws </a:t>
            </a:r>
            <a:r>
              <a:rPr lang="en-US" sz="1600" dirty="0" err="1" smtClean="0">
                <a:ea typeface="黑体" panose="02010609060101010101" pitchFamily="49" charset="-122"/>
              </a:rPr>
              <a:t>Throwable</a:t>
            </a:r>
            <a:r>
              <a:rPr lang="en-US" sz="1600" dirty="0" smtClean="0">
                <a:ea typeface="黑体" panose="02010609060101010101" pitchFamily="49" charset="-122"/>
              </a:rPr>
              <a:t> 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定义回收当前对象时所需完成的资源释放工作</a:t>
            </a:r>
            <a:endParaRPr lang="zh-CN" altLang="en-US" sz="1400" dirty="0" smtClean="0"/>
          </a:p>
          <a:p>
            <a:pPr marL="342900" indent="-342900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不可以覆盖终结方法，即有</a:t>
            </a:r>
            <a:r>
              <a:rPr lang="en-US" sz="2400" dirty="0" smtClean="0">
                <a:ea typeface="黑体" panose="02010609060101010101" pitchFamily="49" charset="-122"/>
              </a:rPr>
              <a:t>final</a:t>
            </a:r>
            <a:r>
              <a:rPr lang="zh-CN" altLang="en-US" sz="2400" dirty="0" smtClean="0"/>
              <a:t>修饰的方法</a:t>
            </a:r>
            <a:endParaRPr lang="zh-CN" altLang="en-US" sz="2400" dirty="0" smtClean="0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altLang="x-none" noProof="1" smtClean="0"/>
              <a:t>Object</a:t>
            </a:r>
            <a:r>
              <a:rPr lang="zh-CN" altLang="en-US" noProof="1" smtClean="0"/>
              <a:t>类(续)			</a:t>
            </a:r>
            <a:endParaRPr lang="zh-CN" altLang="en-US" noProof="1" smtClean="0"/>
          </a:p>
        </p:txBody>
      </p:sp>
      <p:sp>
        <p:nvSpPr>
          <p:cNvPr id="14341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相等和同一的概念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mtClean="0"/>
              <a:t>两个对象具有相同的类型，及相同的属性值，则称二者相等(</a:t>
            </a:r>
            <a:r>
              <a:rPr lang="en-US" smtClean="0">
                <a:ea typeface="黑体" panose="02010609060101010101" pitchFamily="49" charset="-122"/>
              </a:rPr>
              <a:t>equal)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mtClean="0"/>
              <a:t>如果两个引用变量指向的是同一个对象，则称这两个变量(对象)同一(</a:t>
            </a:r>
            <a:r>
              <a:rPr lang="en-US" smtClean="0">
                <a:ea typeface="黑体" panose="02010609060101010101" pitchFamily="49" charset="-122"/>
              </a:rPr>
              <a:t>identical)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mtClean="0"/>
              <a:t>两个对象同一，则肯定相等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mtClean="0"/>
              <a:t>两个对象相等，不一定同一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mtClean="0"/>
              <a:t>等号“==” 判断的是这两个对象是否同一</a:t>
            </a:r>
            <a:endParaRPr lang="zh-CN" altLang="en-US" smtClean="0"/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zh-CN" altLang="en-US" noProof="1" smtClean="0"/>
              <a:t> </a:t>
            </a:r>
            <a:r>
              <a:rPr lang="en-US" altLang="x-none" noProof="1" smtClean="0"/>
              <a:t>Object</a:t>
            </a:r>
            <a:r>
              <a:rPr lang="zh-CN" altLang="en-US" noProof="1" smtClean="0"/>
              <a:t>类(续)</a:t>
            </a:r>
            <a:endParaRPr lang="zh-CN" altLang="en-US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50000" lnSpcReduction="20000"/>
          </a:bodyPr>
          <a:lstStyle/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noProof="1" smtClean="0"/>
              <a:t>判断两个对象是否相同</a:t>
            </a:r>
            <a:endParaRPr lang="zh-CN" altLang="en-US" noProof="1" smtClean="0"/>
          </a:p>
          <a:p>
            <a:pPr lvl="1" fontAlgn="auto">
              <a:lnSpc>
                <a:spcPct val="150000"/>
              </a:lnSpc>
              <a:spcBef>
                <a:spcPct val="45000"/>
              </a:spcBef>
              <a:buFont typeface="Arial" panose="020B0604020202020204" pitchFamily="34" charset="0"/>
              <a:buNone/>
            </a:pPr>
            <a:r>
              <a:rPr lang="en-US" altLang="x-none" noProof="1" smtClean="0"/>
              <a:t>public class Test4_7{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public static void main(String args[]){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  BankAccount a = new BankAccount("Bob", 123456, 100.00f);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BankAccount b = new BankAccount("Bob", 123456, 100.00f);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if (a == b)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System.out.println("YES");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else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System.out.println("NO");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}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}</a:t>
            </a:r>
            <a:endParaRPr lang="en-US" altLang="x-none" noProof="1" smtClean="0"/>
          </a:p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noProof="1" smtClean="0"/>
              <a:t>此程序运行的结果为“</a:t>
            </a:r>
            <a:r>
              <a:rPr lang="en-US" altLang="x-none" noProof="1" smtClean="0"/>
              <a:t>NO”，</a:t>
            </a:r>
            <a:r>
              <a:rPr lang="zh-CN" altLang="en-US" noProof="1" smtClean="0"/>
              <a:t>原因是使用等号“==”判断的是两个对象是否同一，显然</a:t>
            </a:r>
            <a:r>
              <a:rPr lang="en-US" altLang="x-none" noProof="1" smtClean="0"/>
              <a:t>a</a:t>
            </a:r>
            <a:r>
              <a:rPr lang="zh-CN" altLang="en-US" noProof="1" smtClean="0"/>
              <a:t>和</a:t>
            </a:r>
            <a:r>
              <a:rPr lang="en-US" altLang="x-none" noProof="1" smtClean="0"/>
              <a:t>b</a:t>
            </a:r>
            <a:r>
              <a:rPr lang="zh-CN" altLang="en-US" noProof="1" smtClean="0"/>
              <a:t>是两个对象</a:t>
            </a:r>
            <a:endParaRPr lang="zh-CN" altLang="en-US" noProof="1" smtClean="0"/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altLang="x-none" noProof="1" smtClean="0"/>
              <a:t>Object</a:t>
            </a:r>
            <a:r>
              <a:rPr lang="zh-CN" altLang="en-US" noProof="1" smtClean="0"/>
              <a:t>类(续)</a:t>
            </a:r>
            <a:endParaRPr lang="zh-CN" altLang="en-US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50000" lnSpcReduction="20000"/>
          </a:bodyPr>
          <a:lstStyle/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noProof="1" smtClean="0"/>
              <a:t>修改刚才的程序</a:t>
            </a:r>
            <a:endParaRPr lang="zh-CN" altLang="en-US" noProof="1" smtClean="0"/>
          </a:p>
          <a:p>
            <a:pPr lvl="1" fontAlgn="auto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x-none" noProof="1" smtClean="0"/>
              <a:t>public class Test4_7{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public static void main(String args[]){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  BankAccount a = new BankAccount("Bob", 123456, 100.00f);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  BankAccount b = a; 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if (a == b)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System.out.println("YES");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else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System.out.println("NO");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}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}</a:t>
            </a:r>
            <a:endParaRPr lang="en-US" altLang="x-none" noProof="1" smtClean="0"/>
          </a:p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noProof="1" smtClean="0"/>
              <a:t>将</a:t>
            </a:r>
            <a:r>
              <a:rPr lang="en-US" altLang="x-none" noProof="1" smtClean="0"/>
              <a:t>a</a:t>
            </a:r>
            <a:r>
              <a:rPr lang="zh-CN" altLang="en-US" noProof="1" smtClean="0"/>
              <a:t>所指对象的地址赋给</a:t>
            </a:r>
            <a:r>
              <a:rPr lang="en-US" altLang="x-none" noProof="1" smtClean="0"/>
              <a:t>b，</a:t>
            </a:r>
            <a:r>
              <a:rPr lang="zh-CN" altLang="en-US" noProof="1" smtClean="0"/>
              <a:t>因此</a:t>
            </a:r>
            <a:r>
              <a:rPr lang="en-US" altLang="x-none" noProof="1" smtClean="0"/>
              <a:t>a</a:t>
            </a:r>
            <a:r>
              <a:rPr lang="zh-CN" altLang="en-US" noProof="1" smtClean="0"/>
              <a:t>与</a:t>
            </a:r>
            <a:r>
              <a:rPr lang="en-US" altLang="x-none" noProof="1" smtClean="0"/>
              <a:t>b</a:t>
            </a:r>
            <a:r>
              <a:rPr lang="zh-CN" altLang="en-US" noProof="1" smtClean="0"/>
              <a:t>指向的是同一个对象，</a:t>
            </a:r>
            <a:r>
              <a:rPr lang="en-US" altLang="x-none" noProof="1" smtClean="0"/>
              <a:t>a</a:t>
            </a:r>
            <a:r>
              <a:rPr lang="zh-CN" altLang="en-US" noProof="1" smtClean="0"/>
              <a:t>与</a:t>
            </a:r>
            <a:r>
              <a:rPr lang="en-US" altLang="x-none" noProof="1" smtClean="0"/>
              <a:t>b</a:t>
            </a:r>
            <a:r>
              <a:rPr lang="zh-CN" altLang="en-US" noProof="1" smtClean="0"/>
              <a:t>同一。输出结果为“</a:t>
            </a:r>
            <a:r>
              <a:rPr lang="en-US" altLang="x-none" noProof="1" smtClean="0"/>
              <a:t>YES”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x-none" noProof="1" smtClean="0"/>
          </a:p>
        </p:txBody>
      </p: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altLang="x-none" noProof="1" smtClean="0"/>
              <a:t>Object</a:t>
            </a:r>
            <a:r>
              <a:rPr lang="zh-CN" altLang="en-US" noProof="1" smtClean="0"/>
              <a:t>类(续)			</a:t>
            </a:r>
            <a:endParaRPr lang="zh-CN" altLang="en-US" noProof="1" smtClean="0"/>
          </a:p>
        </p:txBody>
      </p:sp>
      <p:sp>
        <p:nvSpPr>
          <p:cNvPr id="17413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equals </a:t>
            </a:r>
            <a:r>
              <a:rPr lang="zh-CN" altLang="en-US" smtClean="0"/>
              <a:t>方法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mtClean="0"/>
              <a:t>由于</a:t>
            </a:r>
            <a:r>
              <a:rPr lang="en-US" smtClean="0">
                <a:ea typeface="黑体" panose="02010609060101010101" pitchFamily="49" charset="-122"/>
              </a:rPr>
              <a:t>Object</a:t>
            </a:r>
            <a:r>
              <a:rPr lang="zh-CN" altLang="en-US" smtClean="0"/>
              <a:t>是类层次结构中的树根节点，因此所有其他类都继承了</a:t>
            </a:r>
            <a:r>
              <a:rPr lang="en-US" smtClean="0">
                <a:ea typeface="黑体" panose="02010609060101010101" pitchFamily="49" charset="-122"/>
              </a:rPr>
              <a:t>equals()</a:t>
            </a:r>
            <a:r>
              <a:rPr lang="zh-CN" altLang="en-US" smtClean="0"/>
              <a:t>方法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Object</a:t>
            </a:r>
            <a:r>
              <a:rPr lang="zh-CN" altLang="en-US" smtClean="0"/>
              <a:t>类中的 </a:t>
            </a:r>
            <a:r>
              <a:rPr lang="en-US" smtClean="0">
                <a:ea typeface="黑体" panose="02010609060101010101" pitchFamily="49" charset="-122"/>
              </a:rPr>
              <a:t>equals() </a:t>
            </a:r>
            <a:r>
              <a:rPr lang="zh-CN" altLang="en-US" smtClean="0"/>
              <a:t>方法的定义如下，可见，也是判断两个对象是否同一</a:t>
            </a:r>
            <a:endParaRPr lang="zh-CN" altLang="en-US" smtClean="0"/>
          </a:p>
          <a:p>
            <a:pPr lvl="2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public boolean equals(Object x) {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    return this == x;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}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8436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 dirty="0" smtClean="0"/>
              <a:t> </a:t>
            </a:r>
            <a:r>
              <a:rPr lang="en-US" dirty="0" smtClean="0">
                <a:ea typeface="黑体" panose="02010609060101010101" pitchFamily="49" charset="-122"/>
              </a:rPr>
              <a:t>Object</a:t>
            </a:r>
            <a:r>
              <a:rPr lang="zh-CN" altLang="en-US" dirty="0" smtClean="0"/>
              <a:t>类(续)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60000" lnSpcReduction="20000"/>
          </a:bodyPr>
          <a:lstStyle/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x-none" noProof="1" smtClean="0"/>
              <a:t>Object</a:t>
            </a:r>
            <a:r>
              <a:rPr lang="zh-CN" altLang="en-US" noProof="1" smtClean="0"/>
              <a:t>类中</a:t>
            </a:r>
            <a:r>
              <a:rPr lang="en-US" altLang="x-none" noProof="1" smtClean="0"/>
              <a:t>equals</a:t>
            </a:r>
            <a:r>
              <a:rPr lang="zh-CN" altLang="en-US" noProof="1" smtClean="0"/>
              <a:t>方法的使用举例</a:t>
            </a:r>
            <a:endParaRPr lang="zh-CN" altLang="en-US" noProof="1" smtClean="0"/>
          </a:p>
          <a:p>
            <a:pPr lvl="1" fontAlgn="auto">
              <a:lnSpc>
                <a:spcPct val="150000"/>
              </a:lnSpc>
              <a:spcBef>
                <a:spcPct val="45000"/>
              </a:spcBef>
              <a:buFont typeface="Arial" panose="020B0604020202020204" pitchFamily="34" charset="0"/>
              <a:buNone/>
            </a:pPr>
            <a:r>
              <a:rPr lang="en-US" altLang="x-none" noProof="1" smtClean="0"/>
              <a:t>public class EqualsTest{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public static void main(String args[]){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BankAccount a = new BankAccount("Bob", 123456, 100.00f);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BankAccount b = new BankAccount("Bob", 123456, 100.00f);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if (a.equals(b))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   System.out.println("YES");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else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   System.out.println("NO");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}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}</a:t>
            </a:r>
            <a:endParaRPr lang="en-US" altLang="x-none" noProof="1" smtClean="0"/>
          </a:p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noProof="1" smtClean="0"/>
              <a:t>由于不是同一对象，运行结果仍然是“</a:t>
            </a:r>
            <a:r>
              <a:rPr lang="en-US" altLang="x-none" noProof="1" smtClean="0"/>
              <a:t>NO”</a:t>
            </a:r>
            <a:endParaRPr lang="en-US" altLang="x-none" noProof="1" smtClean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66562"/>
          <p:cNvSpPr>
            <a:spLocks noChangeArrowheads="1"/>
          </p:cNvSpPr>
          <p:nvPr/>
        </p:nvSpPr>
        <p:spPr bwMode="auto">
          <a:xfrm>
            <a:off x="493713" y="1371600"/>
            <a:ext cx="8193087" cy="4724400"/>
          </a:xfrm>
          <a:prstGeom prst="rect">
            <a:avLst/>
          </a:prstGeom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1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500" dirty="0">
                <a:latin typeface="+mn-lt"/>
                <a:ea typeface="+mn-ea"/>
              </a:rPr>
              <a:t>方法重载也是</a:t>
            </a:r>
            <a:r>
              <a:rPr lang="en-US" sz="2500" dirty="0">
                <a:latin typeface="+mn-lt"/>
                <a:ea typeface="+mn-ea"/>
              </a:rPr>
              <a:t>Java</a:t>
            </a:r>
            <a:r>
              <a:rPr lang="zh-CN" altLang="en-US" sz="2500" dirty="0">
                <a:latin typeface="+mn-lt"/>
                <a:ea typeface="+mn-ea"/>
              </a:rPr>
              <a:t>实现多态性机制的一种方式。</a:t>
            </a:r>
            <a:endParaRPr lang="zh-CN" altLang="en-US" sz="2500" dirty="0"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ts val="1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500" dirty="0">
                <a:latin typeface="+mn-lt"/>
                <a:ea typeface="+mn-ea"/>
              </a:rPr>
              <a:t>同一个类中多个方法有相同的名字，不同的参数列表，这种情况称为方法重载</a:t>
            </a:r>
            <a:r>
              <a:rPr lang="en-US" sz="2500" dirty="0">
                <a:latin typeface="+mn-lt"/>
                <a:ea typeface="+mn-ea"/>
              </a:rPr>
              <a:t>。</a:t>
            </a:r>
            <a:endParaRPr lang="en-US" sz="2500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•"/>
            </a:pPr>
            <a:endParaRPr lang="en-US" altLang="en-US" sz="3200" dirty="0">
              <a:solidFill>
                <a:schemeClr val="bg2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方法</a:t>
            </a:r>
            <a:r>
              <a:rPr lang="zh-CN" altLang="en-US" dirty="0" smtClean="0"/>
              <a:t>重载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zh-CN" altLang="en-US" noProof="1" smtClean="0"/>
              <a:t> </a:t>
            </a:r>
            <a:r>
              <a:rPr lang="en-US" altLang="x-none" noProof="1" smtClean="0"/>
              <a:t>Object</a:t>
            </a:r>
            <a:r>
              <a:rPr lang="zh-CN" altLang="en-US" noProof="1" smtClean="0"/>
              <a:t>类(续)		</a:t>
            </a:r>
            <a:endParaRPr lang="zh-CN" altLang="en-US" noProof="1" smtClean="0"/>
          </a:p>
        </p:txBody>
      </p:sp>
      <p:sp>
        <p:nvSpPr>
          <p:cNvPr id="19461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equlas</a:t>
            </a:r>
            <a:r>
              <a:rPr lang="zh-CN" altLang="en-US" smtClean="0"/>
              <a:t>方法的重写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要判断两个对象各个属性域的值是否相同，则不能使用从</a:t>
            </a:r>
            <a:r>
              <a:rPr lang="en-US" smtClean="0">
                <a:ea typeface="黑体" panose="02010609060101010101" pitchFamily="49" charset="-122"/>
              </a:rPr>
              <a:t>Object</a:t>
            </a:r>
            <a:r>
              <a:rPr lang="zh-CN" altLang="en-US" smtClean="0"/>
              <a:t>类继承来的</a:t>
            </a:r>
            <a:r>
              <a:rPr lang="en-US" smtClean="0">
                <a:ea typeface="黑体" panose="02010609060101010101" pitchFamily="49" charset="-122"/>
              </a:rPr>
              <a:t>equals</a:t>
            </a:r>
            <a:r>
              <a:rPr lang="zh-CN" altLang="en-US" smtClean="0"/>
              <a:t>方法，而需要在类声明中对</a:t>
            </a:r>
            <a:r>
              <a:rPr lang="en-US" smtClean="0">
                <a:ea typeface="黑体" panose="02010609060101010101" pitchFamily="49" charset="-122"/>
              </a:rPr>
              <a:t>equals</a:t>
            </a:r>
            <a:r>
              <a:rPr lang="zh-CN" altLang="en-US" smtClean="0"/>
              <a:t>方法进行重写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String</a:t>
            </a:r>
            <a:r>
              <a:rPr lang="zh-CN" altLang="en-US" smtClean="0"/>
              <a:t>类中已经重写了</a:t>
            </a:r>
            <a:r>
              <a:rPr lang="en-US" smtClean="0">
                <a:ea typeface="黑体" panose="02010609060101010101" pitchFamily="49" charset="-122"/>
              </a:rPr>
              <a:t>Object</a:t>
            </a:r>
            <a:r>
              <a:rPr lang="zh-CN" altLang="en-US" smtClean="0"/>
              <a:t>类的</a:t>
            </a:r>
            <a:r>
              <a:rPr lang="en-US" smtClean="0">
                <a:ea typeface="黑体" panose="02010609060101010101" pitchFamily="49" charset="-122"/>
              </a:rPr>
              <a:t>Equals</a:t>
            </a:r>
            <a:r>
              <a:rPr lang="zh-CN" altLang="en-US" smtClean="0"/>
              <a:t>方法，可以判别两个字符串是否内容相同</a:t>
            </a:r>
            <a:endParaRPr lang="zh-CN" altLang="en-US" smtClean="0"/>
          </a:p>
        </p:txBody>
      </p:sp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17411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pPr>
              <a:lnSpc>
                <a:spcPct val="70000"/>
              </a:lnSpc>
            </a:pPr>
            <a:r>
              <a:rPr lang="zh-CN" altLang="en-US" sz="3800" dirty="0" smtClean="0"/>
              <a:t> </a:t>
            </a:r>
            <a:r>
              <a:rPr lang="en-US" sz="3800" dirty="0" smtClean="0">
                <a:ea typeface="黑体" panose="02010609060101010101" pitchFamily="49" charset="-122"/>
              </a:rPr>
              <a:t>Object</a:t>
            </a:r>
            <a:r>
              <a:rPr lang="zh-CN" altLang="en-US" sz="3800" dirty="0" smtClean="0"/>
              <a:t>类(续)</a:t>
            </a:r>
            <a:endParaRPr lang="zh-CN" altLang="en-US" sz="2900" dirty="0" smtClean="0">
              <a:solidFill>
                <a:schemeClr val="tx1"/>
              </a:solidFill>
            </a:endParaRPr>
          </a:p>
        </p:txBody>
      </p:sp>
      <p:sp>
        <p:nvSpPr>
          <p:cNvPr id="20481" name="文本占位符 1740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宋体" panose="02010600030101010101" pitchFamily="2" charset="-122"/>
              </a:rPr>
              <a:t>在</a:t>
            </a:r>
            <a:r>
              <a:rPr lang="en-US" smtClean="0">
                <a:latin typeface="宋体" panose="02010600030101010101" pitchFamily="2" charset="-122"/>
                <a:ea typeface="黑体" panose="02010609060101010101" pitchFamily="49" charset="-122"/>
              </a:rPr>
              <a:t>BankAccount</a:t>
            </a:r>
            <a:r>
              <a:rPr lang="zh-CN" altLang="en-US" smtClean="0">
                <a:latin typeface="宋体" panose="02010600030101010101" pitchFamily="2" charset="-122"/>
              </a:rPr>
              <a:t>类中增加</a:t>
            </a:r>
            <a:r>
              <a:rPr lang="en-US" smtClean="0">
                <a:latin typeface="宋体" panose="02010600030101010101" pitchFamily="2" charset="-122"/>
                <a:ea typeface="黑体" panose="02010609060101010101" pitchFamily="49" charset="-122"/>
              </a:rPr>
              <a:t>equals</a:t>
            </a:r>
            <a:r>
              <a:rPr lang="zh-CN" altLang="en-US" smtClean="0">
                <a:latin typeface="宋体" panose="02010600030101010101" pitchFamily="2" charset="-122"/>
              </a:rPr>
              <a:t>方法，由于是对</a:t>
            </a:r>
            <a:r>
              <a:rPr lang="en-US" smtClean="0">
                <a:latin typeface="宋体" panose="02010600030101010101" pitchFamily="2" charset="-122"/>
                <a:ea typeface="黑体" panose="02010609060101010101" pitchFamily="49" charset="-122"/>
              </a:rPr>
              <a:t>Object</a:t>
            </a:r>
            <a:r>
              <a:rPr lang="zh-CN" altLang="en-US" smtClean="0">
                <a:latin typeface="宋体" panose="02010600030101010101" pitchFamily="2" charset="-122"/>
              </a:rPr>
              <a:t>类中的</a:t>
            </a:r>
            <a:r>
              <a:rPr lang="en-US" smtClean="0">
                <a:latin typeface="宋体" panose="02010600030101010101" pitchFamily="2" charset="-122"/>
                <a:ea typeface="黑体" panose="02010609060101010101" pitchFamily="49" charset="-122"/>
              </a:rPr>
              <a:t>equals</a:t>
            </a:r>
            <a:r>
              <a:rPr lang="zh-CN" altLang="en-US" smtClean="0">
                <a:latin typeface="宋体" panose="02010600030101010101" pitchFamily="2" charset="-122"/>
              </a:rPr>
              <a:t>方法进行重写，因此方法定义头必须与</a:t>
            </a:r>
            <a:r>
              <a:rPr lang="en-US" smtClean="0">
                <a:latin typeface="宋体" panose="02010600030101010101" pitchFamily="2" charset="-122"/>
                <a:ea typeface="黑体" panose="02010609060101010101" pitchFamily="49" charset="-122"/>
              </a:rPr>
              <a:t>Object</a:t>
            </a:r>
            <a:r>
              <a:rPr lang="zh-CN" altLang="en-US" smtClean="0">
                <a:latin typeface="宋体" panose="02010600030101010101" pitchFamily="2" charset="-122"/>
              </a:rPr>
              <a:t>类中的</a:t>
            </a:r>
            <a:r>
              <a:rPr lang="en-US" smtClean="0">
                <a:latin typeface="宋体" panose="02010600030101010101" pitchFamily="2" charset="-122"/>
                <a:ea typeface="黑体" panose="02010609060101010101" pitchFamily="49" charset="-122"/>
              </a:rPr>
              <a:t>equals</a:t>
            </a:r>
            <a:r>
              <a:rPr lang="zh-CN" altLang="en-US" smtClean="0">
                <a:latin typeface="宋体" panose="02010600030101010101" pitchFamily="2" charset="-122"/>
              </a:rPr>
              <a:t>方法完全相同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482" name="文本框 17410"/>
          <p:cNvSpPr txBox="1">
            <a:spLocks noChangeArrowheads="1"/>
          </p:cNvSpPr>
          <p:nvPr/>
        </p:nvSpPr>
        <p:spPr bwMode="auto">
          <a:xfrm>
            <a:off x="120650" y="2997200"/>
            <a:ext cx="9023350" cy="3140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public 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equals(Object x) {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   if (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this.getClass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 != 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x.getClass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())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	return false;     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BankAccount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b = (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BankAccount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) x;    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   return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      ((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this.getOwnerName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().equals(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b.getOwnerName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()))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      &amp;&amp;(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this.getAccountNumber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 == 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b.getAccountNumber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())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      &amp;&amp;(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this.getBalance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 == 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b.getBalance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()));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}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endParaRPr lang="zh-CN" alt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altLang="x-none" noProof="1" smtClean="0"/>
              <a:t>Object</a:t>
            </a:r>
            <a:r>
              <a:rPr lang="zh-CN" altLang="en-US" noProof="1" smtClean="0"/>
              <a:t>类(续)			</a:t>
            </a:r>
            <a:endParaRPr lang="zh-CN" altLang="en-US" noProof="1" smtClean="0"/>
          </a:p>
        </p:txBody>
      </p:sp>
      <p:sp>
        <p:nvSpPr>
          <p:cNvPr id="24581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finalize</a:t>
            </a:r>
            <a:r>
              <a:rPr lang="zh-CN" altLang="en-US" smtClean="0"/>
              <a:t>方法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在对象被垃圾回收器回收之前，系统自动调用对象的</a:t>
            </a:r>
            <a:r>
              <a:rPr lang="en-US" smtClean="0">
                <a:ea typeface="黑体" panose="02010609060101010101" pitchFamily="49" charset="-122"/>
              </a:rPr>
              <a:t>finalize</a:t>
            </a:r>
            <a:r>
              <a:rPr lang="zh-CN" altLang="en-US" smtClean="0"/>
              <a:t>方法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如果要覆盖</a:t>
            </a:r>
            <a:r>
              <a:rPr lang="en-US" smtClean="0">
                <a:ea typeface="黑体" panose="02010609060101010101" pitchFamily="49" charset="-122"/>
              </a:rPr>
              <a:t>finalize</a:t>
            </a:r>
            <a:r>
              <a:rPr lang="zh-CN" altLang="en-US" smtClean="0"/>
              <a:t>方法，覆盖方法的最后必须调用</a:t>
            </a:r>
            <a:r>
              <a:rPr lang="en-US" smtClean="0">
                <a:ea typeface="黑体" panose="02010609060101010101" pitchFamily="49" charset="-122"/>
              </a:rPr>
              <a:t>super.finalize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zh-CN" altLang="en-US" noProof="1" smtClean="0"/>
              <a:t> </a:t>
            </a:r>
            <a:r>
              <a:rPr lang="en-US" altLang="x-none" noProof="1" smtClean="0"/>
              <a:t>Object</a:t>
            </a:r>
            <a:r>
              <a:rPr lang="zh-CN" altLang="en-US" noProof="1" smtClean="0"/>
              <a:t>类(续)			</a:t>
            </a:r>
            <a:endParaRPr lang="zh-CN" altLang="en-US" noProof="1" smtClean="0"/>
          </a:p>
        </p:txBody>
      </p:sp>
      <p:sp>
        <p:nvSpPr>
          <p:cNvPr id="25605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getClass</a:t>
            </a:r>
            <a:r>
              <a:rPr lang="zh-CN" altLang="en-US" smtClean="0"/>
              <a:t>方法</a:t>
            </a:r>
            <a:endParaRPr lang="zh-CN" altLang="en-US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final </a:t>
            </a:r>
            <a:r>
              <a:rPr lang="zh-CN" altLang="en-US" smtClean="0"/>
              <a:t>方法，返回一个</a:t>
            </a:r>
            <a:r>
              <a:rPr lang="en-US" smtClean="0">
                <a:ea typeface="黑体" panose="02010609060101010101" pitchFamily="49" charset="-122"/>
              </a:rPr>
              <a:t>Class</a:t>
            </a:r>
            <a:r>
              <a:rPr lang="zh-CN" altLang="en-US" smtClean="0"/>
              <a:t>对象，用来代表对象隶属的类</a:t>
            </a:r>
            <a:endParaRPr lang="zh-CN" altLang="en-US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通过</a:t>
            </a:r>
            <a:r>
              <a:rPr lang="en-US" smtClean="0">
                <a:ea typeface="黑体" panose="02010609060101010101" pitchFamily="49" charset="-122"/>
              </a:rPr>
              <a:t>Class </a:t>
            </a:r>
            <a:r>
              <a:rPr lang="zh-CN" altLang="en-US" smtClean="0"/>
              <a:t>对象，你可以查询</a:t>
            </a:r>
            <a:r>
              <a:rPr lang="en-US" smtClean="0">
                <a:ea typeface="黑体" panose="02010609060101010101" pitchFamily="49" charset="-122"/>
              </a:rPr>
              <a:t>Class</a:t>
            </a:r>
            <a:r>
              <a:rPr lang="zh-CN" altLang="en-US" smtClean="0"/>
              <a:t>对象的各种信息：比如它的名字，它的基类，它所实现接口的名字等。</a:t>
            </a:r>
            <a:endParaRPr lang="zh-CN" altLang="en-US" smtClean="0"/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void PrintClassName(Object obj) {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    System.out.println("The Object's class is " +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                       obj.getClass().getName());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}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zh-CN" altLang="en-US" noProof="1" smtClean="0"/>
              <a:t> </a:t>
            </a:r>
            <a:r>
              <a:rPr lang="en-US" altLang="x-none" noProof="1" smtClean="0"/>
              <a:t>Object</a:t>
            </a:r>
            <a:r>
              <a:rPr lang="zh-CN" altLang="en-US" noProof="1" smtClean="0"/>
              <a:t>类(续)</a:t>
            </a:r>
            <a:endParaRPr lang="zh-CN" altLang="en-US" noProof="1" smtClean="0"/>
          </a:p>
        </p:txBody>
      </p:sp>
      <p:sp>
        <p:nvSpPr>
          <p:cNvPr id="26629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dirty="0" err="1" smtClean="0">
                <a:ea typeface="黑体" panose="02010609060101010101" pitchFamily="49" charset="-122"/>
              </a:rPr>
              <a:t>notify、notifyAll、wait</a:t>
            </a:r>
            <a:r>
              <a:rPr lang="zh-CN" altLang="en-US" dirty="0" smtClean="0"/>
              <a:t>方法 </a:t>
            </a:r>
            <a:endParaRPr lang="zh-CN" alt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 smtClean="0">
                <a:ea typeface="黑体" panose="02010609060101010101" pitchFamily="49" charset="-122"/>
              </a:rPr>
              <a:t>final</a:t>
            </a:r>
            <a:r>
              <a:rPr lang="zh-CN" altLang="en-US" dirty="0" smtClean="0"/>
              <a:t>方法，不能覆盖</a:t>
            </a:r>
            <a:endParaRPr lang="zh-CN" alt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这三个方法主要用在多线程程序中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zh-CN" altLang="en-US" noProof="1" smtClean="0"/>
              <a:t> </a:t>
            </a:r>
            <a:r>
              <a:rPr lang="en-US" altLang="x-none" noProof="1" smtClean="0"/>
              <a:t>Object</a:t>
            </a:r>
            <a:r>
              <a:rPr lang="zh-CN" altLang="en-US" noProof="1" smtClean="0"/>
              <a:t>类(续)			</a:t>
            </a:r>
            <a:endParaRPr lang="zh-CN" altLang="en-US" noProof="1" smtClean="0"/>
          </a:p>
        </p:txBody>
      </p:sp>
      <p:sp>
        <p:nvSpPr>
          <p:cNvPr id="28677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ea typeface="黑体" panose="02010609060101010101" pitchFamily="49" charset="-122"/>
              </a:rPr>
              <a:t>Clone</a:t>
            </a:r>
            <a:r>
              <a:rPr lang="zh-CN" altLang="en-US" dirty="0" smtClean="0"/>
              <a:t>方法</a:t>
            </a:r>
            <a:endParaRPr lang="zh-CN" altLang="en-US" dirty="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根据已存在的对象构造一个新的对象</a:t>
            </a:r>
            <a:endParaRPr lang="zh-CN" altLang="en-US" dirty="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在根类</a:t>
            </a:r>
            <a:r>
              <a:rPr lang="en-US" dirty="0" smtClean="0">
                <a:ea typeface="黑体" panose="02010609060101010101" pitchFamily="49" charset="-122"/>
              </a:rPr>
              <a:t>Object </a:t>
            </a:r>
            <a:r>
              <a:rPr lang="zh-CN" altLang="en-US" dirty="0" smtClean="0"/>
              <a:t>中被定义为</a:t>
            </a:r>
            <a:r>
              <a:rPr lang="en-US" dirty="0" smtClean="0">
                <a:ea typeface="黑体" panose="02010609060101010101" pitchFamily="49" charset="-122"/>
              </a:rPr>
              <a:t>protected</a:t>
            </a:r>
            <a:r>
              <a:rPr lang="zh-CN" altLang="en-US" dirty="0" smtClean="0"/>
              <a:t>，所以需要覆盖为</a:t>
            </a:r>
            <a:r>
              <a:rPr lang="en-US" dirty="0" smtClean="0">
                <a:ea typeface="黑体" panose="02010609060101010101" pitchFamily="49" charset="-122"/>
              </a:rPr>
              <a:t>public</a:t>
            </a:r>
            <a:endParaRPr lang="en-US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实现</a:t>
            </a:r>
            <a:r>
              <a:rPr lang="en-US" dirty="0" err="1" smtClean="0">
                <a:ea typeface="黑体" panose="02010609060101010101" pitchFamily="49" charset="-122"/>
              </a:rPr>
              <a:t>Cloneable</a:t>
            </a:r>
            <a:r>
              <a:rPr lang="zh-CN" altLang="en-US" dirty="0" smtClean="0"/>
              <a:t> 接口，赋予一个对象被克隆的能力</a:t>
            </a:r>
            <a:r>
              <a:rPr lang="en-US" dirty="0" smtClean="0">
                <a:ea typeface="黑体" panose="02010609060101010101" pitchFamily="49" charset="-122"/>
              </a:rPr>
              <a:t>(</a:t>
            </a:r>
            <a:r>
              <a:rPr lang="en-US" dirty="0" err="1" smtClean="0">
                <a:ea typeface="黑体" panose="02010609060101010101" pitchFamily="49" charset="-122"/>
              </a:rPr>
              <a:t>cloneability</a:t>
            </a:r>
            <a:r>
              <a:rPr lang="en-US" dirty="0" smtClean="0">
                <a:ea typeface="黑体" panose="02010609060101010101" pitchFamily="49" charset="-122"/>
              </a:rPr>
              <a:t>) </a:t>
            </a:r>
            <a:endParaRPr lang="en-US" dirty="0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 smtClean="0">
                <a:ea typeface="黑体" panose="02010609060101010101" pitchFamily="49" charset="-122"/>
              </a:rPr>
              <a:t>class </a:t>
            </a:r>
            <a:r>
              <a:rPr lang="en-US" dirty="0" err="1" smtClean="0">
                <a:ea typeface="黑体" panose="02010609060101010101" pitchFamily="49" charset="-122"/>
              </a:rPr>
              <a:t>MyObject</a:t>
            </a:r>
            <a:r>
              <a:rPr lang="en-US" dirty="0" smtClean="0">
                <a:ea typeface="黑体" panose="02010609060101010101" pitchFamily="49" charset="-122"/>
              </a:rPr>
              <a:t> implements </a:t>
            </a:r>
            <a:r>
              <a:rPr lang="en-US" dirty="0" err="1" smtClean="0">
                <a:ea typeface="黑体" panose="02010609060101010101" pitchFamily="49" charset="-122"/>
              </a:rPr>
              <a:t>Cloneable</a:t>
            </a:r>
            <a:r>
              <a:rPr lang="en-US" dirty="0" smtClean="0">
                <a:ea typeface="黑体" panose="02010609060101010101" pitchFamily="49" charset="-122"/>
              </a:rPr>
              <a:t> </a:t>
            </a:r>
            <a:endParaRPr lang="en-US" dirty="0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 smtClean="0">
                <a:ea typeface="黑体" panose="02010609060101010101" pitchFamily="49" charset="-122"/>
              </a:rPr>
              <a:t>{  //…</a:t>
            </a:r>
            <a:endParaRPr lang="en-US" dirty="0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 smtClean="0"/>
              <a:t>}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文本框 51201"/>
          <p:cNvSpPr txBox="1"/>
          <p:nvPr/>
        </p:nvSpPr>
        <p:spPr>
          <a:xfrm>
            <a:off x="4067175" y="6461125"/>
            <a:ext cx="46815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  <a:buClr>
                <a:schemeClr val="bg1"/>
              </a:buClr>
            </a:pPr>
            <a:endParaRPr sz="2000" b="1" dirty="0">
              <a:solidFill>
                <a:srgbClr val="3333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51207" name="标题 51206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dirty="0"/>
              <a:t>基本数据类型的包装类</a:t>
            </a:r>
            <a:endParaRPr lang="zh-CN" altLang="en-US"/>
          </a:p>
        </p:txBody>
      </p:sp>
      <p:sp>
        <p:nvSpPr>
          <p:cNvPr id="51208" name="文本占位符 51207"/>
          <p:cNvSpPr>
            <a:spLocks noGrp="1"/>
          </p:cNvSpPr>
          <p:nvPr>
            <p:ph type="body" idx="1"/>
          </p:nvPr>
        </p:nvSpPr>
        <p:spPr/>
        <p:txBody>
          <a:bodyPr lIns="92075" tIns="46038" rIns="92075" bIns="46038"/>
          <a:p>
            <a:r>
              <a:rPr lang="zh-CN" altLang="en-US" dirty="0"/>
              <a:t>八大数据类型的包装类分别为：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Integer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Character</a:t>
            </a:r>
            <a:r>
              <a:rPr lang="zh-CN" altLang="en-US" dirty="0"/>
              <a:t>、         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Boolean</a:t>
            </a:r>
            <a:r>
              <a:rPr lang="zh-CN" altLang="en-US" dirty="0"/>
              <a:t>。把基本数据类型变量包装类实例是通过对应包装类的</a:t>
            </a:r>
            <a:r>
              <a:rPr lang="en-US" altLang="zh-CN" err="1"/>
              <a:t>valueOf</a:t>
            </a:r>
            <a:r>
              <a:rPr lang="zh-CN" altLang="en-US" dirty="0"/>
              <a:t>实现的，不仅如此，</a:t>
            </a:r>
            <a:r>
              <a:rPr lang="en-US" altLang="zh-CN" dirty="0"/>
              <a:t>8</a:t>
            </a:r>
            <a:r>
              <a:rPr lang="zh-CN" altLang="en-US" dirty="0"/>
              <a:t>个包装类中除了</a:t>
            </a:r>
            <a:r>
              <a:rPr lang="en-US" altLang="zh-CN" dirty="0"/>
              <a:t>Character</a:t>
            </a:r>
            <a:r>
              <a:rPr lang="zh-CN" altLang="en-US" dirty="0"/>
              <a:t>之外，还可以通过传入一个字符串参数来构建包装类对象。</a:t>
            </a:r>
            <a:endParaRPr lang="zh-CN" altLang="en-US" dirty="0"/>
          </a:p>
          <a:p>
            <a:r>
              <a:rPr lang="zh-CN" altLang="en-US" dirty="0"/>
              <a:t>如果希望获得包装类对象中包装的基本类型变量，则可以使用包装类提供的</a:t>
            </a:r>
            <a:r>
              <a:rPr lang="en-US" altLang="zh-CN" err="1"/>
              <a:t>xxxValue</a:t>
            </a:r>
            <a:r>
              <a:rPr lang="en-US" altLang="zh-CN" dirty="0"/>
              <a:t>()</a:t>
            </a:r>
            <a:r>
              <a:rPr lang="zh-CN" altLang="en-US" dirty="0"/>
              <a:t>实例方法。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文本框 130049"/>
          <p:cNvSpPr txBox="1"/>
          <p:nvPr/>
        </p:nvSpPr>
        <p:spPr>
          <a:xfrm>
            <a:off x="4067175" y="6461125"/>
            <a:ext cx="46815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  <a:buClr>
                <a:schemeClr val="bg1"/>
              </a:buClr>
            </a:pPr>
            <a:endParaRPr sz="2000" b="1" dirty="0">
              <a:solidFill>
                <a:srgbClr val="3333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30051" name="标题 130050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sz="3200" dirty="0"/>
              <a:t>自动装箱与自动拆箱</a:t>
            </a:r>
            <a:endParaRPr lang="zh-CN" altLang="en-US" sz="3200"/>
          </a:p>
        </p:txBody>
      </p:sp>
      <p:sp>
        <p:nvSpPr>
          <p:cNvPr id="130052" name="文本占位符 130051"/>
          <p:cNvSpPr>
            <a:spLocks noGrp="1"/>
          </p:cNvSpPr>
          <p:nvPr>
            <p:ph type="body" idx="1"/>
          </p:nvPr>
        </p:nvSpPr>
        <p:spPr/>
        <p:txBody>
          <a:bodyPr lIns="92075" tIns="46038" rIns="92075" bIns="46038"/>
          <a:p>
            <a:r>
              <a:rPr lang="en-US" altLang="zh-CN" err="1"/>
              <a:t>JDK</a:t>
            </a:r>
            <a:r>
              <a:rPr lang="zh-CN" altLang="en-US" dirty="0"/>
              <a:t>还提供了自动装箱和自动拆箱。自动装箱就是把一个基本类型的变量直接赋给对应的包装类变量，自动拆箱则与之相反（</a:t>
            </a:r>
            <a:r>
              <a:rPr lang="en-US" altLang="zh-CN" dirty="0"/>
              <a:t>JDK5.0</a:t>
            </a:r>
            <a:r>
              <a:rPr lang="zh-CN" altLang="en-US" dirty="0"/>
              <a:t>之后</a:t>
            </a:r>
            <a:r>
              <a:rPr lang="zh-CN" altLang="en-US" dirty="0"/>
              <a:t>）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包装类还可以实现基本类型变量和字符串之间的转换，除了</a:t>
            </a:r>
            <a:r>
              <a:rPr lang="en-US" altLang="zh-CN" dirty="0"/>
              <a:t>Character</a:t>
            </a:r>
            <a:r>
              <a:rPr lang="zh-CN" altLang="en-US" dirty="0"/>
              <a:t>之外的所有包装类都提供了一个</a:t>
            </a:r>
            <a:r>
              <a:rPr lang="en-US" altLang="zh-CN" err="1"/>
              <a:t>parseXxx(String</a:t>
            </a:r>
            <a:r>
              <a:rPr lang="en-US" altLang="zh-CN" dirty="0"/>
              <a:t> s)</a:t>
            </a:r>
            <a:r>
              <a:rPr lang="zh-CN" altLang="en-US" dirty="0"/>
              <a:t>静态方法。</a:t>
            </a:r>
            <a:endParaRPr lang="zh-CN" altLang="en-US" dirty="0"/>
          </a:p>
          <a:p>
            <a:r>
              <a:rPr lang="zh-CN" altLang="en-US" dirty="0"/>
              <a:t>如果将基本类型转换为字符串，只需在后面加</a:t>
            </a:r>
            <a:r>
              <a:rPr lang="en-US" altLang="zh-CN" dirty="0"/>
              <a:t>+ “”</a:t>
            </a:r>
            <a:r>
              <a:rPr lang="zh-CN" altLang="en-US" dirty="0"/>
              <a:t>进行连接运算。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标题 18636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en-US" altLang="zh-CN" sz="3200" dirty="0"/>
              <a:t>Java 7</a:t>
            </a:r>
            <a:r>
              <a:rPr lang="zh-CN" altLang="en-US" sz="3200" dirty="0"/>
              <a:t>对包装类的增强</a:t>
            </a:r>
            <a:endParaRPr lang="zh-CN" altLang="en-US" sz="3200" dirty="0"/>
          </a:p>
        </p:txBody>
      </p:sp>
      <p:sp>
        <p:nvSpPr>
          <p:cNvPr id="186371" name="文本占位符 186370"/>
          <p:cNvSpPr>
            <a:spLocks noGrp="1"/>
          </p:cNvSpPr>
          <p:nvPr>
            <p:ph type="body" idx="1"/>
          </p:nvPr>
        </p:nvSpPr>
        <p:spPr/>
        <p:txBody>
          <a:bodyPr lIns="92075" tIns="46038" rIns="92075" bIns="46038"/>
          <a:p>
            <a:r>
              <a:rPr lang="en-US" altLang="zh-CN" dirty="0"/>
              <a:t>Java 7</a:t>
            </a:r>
            <a:r>
              <a:rPr lang="zh-CN" altLang="en-US" dirty="0"/>
              <a:t>为所有包装类增加一个新方法：   </a:t>
            </a:r>
            <a:r>
              <a:rPr lang="en-US" altLang="zh-CN" err="1"/>
              <a:t>compare(x</a:t>
            </a:r>
            <a:r>
              <a:rPr lang="en-US" altLang="zh-CN" dirty="0"/>
              <a:t> , y)</a:t>
            </a:r>
            <a:r>
              <a:rPr lang="zh-CN" altLang="en-US" dirty="0"/>
              <a:t>的方法。该方法用于比较两个包装类实例，当</a:t>
            </a:r>
            <a:r>
              <a:rPr lang="en-US" altLang="zh-CN" dirty="0"/>
              <a:t>x&gt;y</a:t>
            </a:r>
            <a:r>
              <a:rPr lang="zh-CN" altLang="en-US" dirty="0"/>
              <a:t>，返回大于</a:t>
            </a:r>
            <a:r>
              <a:rPr lang="en-US" altLang="zh-CN" dirty="0"/>
              <a:t>0</a:t>
            </a:r>
            <a:r>
              <a:rPr lang="zh-CN" altLang="en-US" dirty="0"/>
              <a:t>的数；当</a:t>
            </a:r>
            <a:r>
              <a:rPr lang="en-US" altLang="zh-CN" dirty="0"/>
              <a:t>x==y</a:t>
            </a:r>
            <a:r>
              <a:rPr lang="zh-CN" altLang="en-US" dirty="0"/>
              <a:t>，返回</a:t>
            </a:r>
            <a:r>
              <a:rPr lang="en-US" altLang="zh-CN" dirty="0"/>
              <a:t>0</a:t>
            </a:r>
            <a:r>
              <a:rPr lang="zh-CN" altLang="en-US" dirty="0"/>
              <a:t>；否则返回小于</a:t>
            </a:r>
            <a:r>
              <a:rPr lang="en-US" altLang="zh-CN" dirty="0"/>
              <a:t>0</a:t>
            </a:r>
            <a:r>
              <a:rPr lang="zh-CN" altLang="en-US" dirty="0"/>
              <a:t>的数。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29700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第四讲</a:t>
            </a:r>
            <a:r>
              <a:rPr lang="en-US" smtClean="0">
                <a:ea typeface="黑体" panose="02010609060101010101" pitchFamily="49" charset="-122"/>
              </a:rPr>
              <a:t> </a:t>
            </a:r>
            <a:r>
              <a:rPr lang="zh-CN" altLang="en-US" smtClean="0"/>
              <a:t>面向对象（下）</a:t>
            </a:r>
            <a:endParaRPr lang="zh-CN" altLang="en-US" smtClean="0"/>
          </a:p>
        </p:txBody>
      </p:sp>
      <p:sp>
        <p:nvSpPr>
          <p:cNvPr id="29701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dirty="0" smtClean="0">
                <a:ea typeface="黑体" panose="02010609060101010101" pitchFamily="49" charset="-122"/>
              </a:rPr>
              <a:t>Object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抽象类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接口</a:t>
            </a:r>
            <a:r>
              <a:rPr lang="zh-CN" altLang="en-US" dirty="0" smtClean="0">
                <a:sym typeface="+mn-ea"/>
              </a:rPr>
              <a:t>和包</a:t>
            </a:r>
            <a:endParaRPr lang="zh-CN" altLang="en-US" dirty="0" smtClean="0"/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内部类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67585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40750" cy="1143000"/>
          </a:xfrm>
        </p:spPr>
        <p:txBody>
          <a:bodyPr/>
          <a:lstStyle/>
          <a:p>
            <a:r>
              <a:rPr lang="zh-CN" altLang="en-US" dirty="0" smtClean="0"/>
              <a:t>方法重载示例</a:t>
            </a:r>
            <a:endParaRPr lang="en-US" dirty="0" smtClean="0">
              <a:ea typeface="黑体" panose="02010609060101010101" pitchFamily="49" charset="-122"/>
            </a:endParaRPr>
          </a:p>
        </p:txBody>
      </p:sp>
      <p:sp>
        <p:nvSpPr>
          <p:cNvPr id="70658" name="文本占位符 67586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543800" cy="4648200"/>
          </a:xfrm>
          <a:ln w="25400">
            <a:solidFill>
              <a:schemeClr val="tx1"/>
            </a:solidFill>
            <a:miter lim="800000"/>
          </a:ln>
        </p:spPr>
        <p:txBody>
          <a:bodyPr>
            <a:normAutofit fontScale="92500" lnSpcReduction="20000"/>
          </a:bodyPr>
          <a:lstStyle/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class Calculation {</a:t>
            </a:r>
            <a:endParaRPr lang="en-US" sz="20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  <a:r>
              <a:rPr lang="en-US" sz="2000" b="1" smtClean="0">
                <a:solidFill>
                  <a:srgbClr val="CC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public void add( int a, int b)</a:t>
            </a: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{</a:t>
            </a:r>
            <a:endParaRPr lang="en-US" sz="20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 int c = a + b;</a:t>
            </a:r>
            <a:endParaRPr lang="en-US" sz="20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GB" alt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 System.out.println("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两个整数相加得 </a:t>
            </a:r>
            <a:r>
              <a:rPr lang="zh-CN" altLang="en-US" sz="2000" b="1" smtClean="0">
                <a:latin typeface="Courier New" panose="02070309020205020404" pitchFamily="49" charset="0"/>
              </a:rPr>
              <a:t>"+ </a:t>
            </a:r>
            <a:r>
              <a:rPr lang="en-GB" alt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c);</a:t>
            </a:r>
            <a:endParaRPr lang="en-GB" altLang="en-US" sz="20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}</a:t>
            </a:r>
            <a:endParaRPr lang="en-US" sz="20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  <a:r>
              <a:rPr lang="en-US" sz="2000" b="1" smtClean="0">
                <a:solidFill>
                  <a:srgbClr val="CC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public void add( float a, float b)</a:t>
            </a: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{</a:t>
            </a:r>
            <a:endParaRPr lang="en-US" sz="20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  float c = a + b;</a:t>
            </a:r>
            <a:endParaRPr lang="en-US" sz="20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  System.out.println(</a:t>
            </a:r>
            <a:r>
              <a:rPr lang="en-GB" alt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"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两个浮点数相加得</a:t>
            </a:r>
            <a:r>
              <a:rPr lang="zh-CN" altLang="en-US" sz="2000" b="1" smtClean="0">
                <a:latin typeface="Courier New" panose="02070309020205020404" pitchFamily="49" charset="0"/>
              </a:rPr>
              <a:t>"+</a:t>
            </a: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c);</a:t>
            </a:r>
            <a:endParaRPr lang="en-GB" altLang="en-US" sz="20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}</a:t>
            </a:r>
            <a:endParaRPr lang="en-US" sz="20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  <a:r>
              <a:rPr lang="en-US" sz="2000" b="1" smtClean="0">
                <a:solidFill>
                  <a:srgbClr val="CC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public void add( String a, String b)</a:t>
            </a: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{</a:t>
            </a:r>
            <a:endParaRPr lang="en-US" sz="20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  String c = a + b;</a:t>
            </a:r>
            <a:endParaRPr lang="en-US" sz="20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GB" alt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  System.out.println("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两个字符串相加得 </a:t>
            </a:r>
            <a:r>
              <a:rPr lang="zh-CN" altLang="en-US" sz="2000" b="1" smtClean="0">
                <a:latin typeface="Courier New" panose="02070309020205020404" pitchFamily="49" charset="0"/>
              </a:rPr>
              <a:t>"+ </a:t>
            </a:r>
            <a:r>
              <a:rPr lang="en-GB" alt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c);</a:t>
            </a:r>
            <a:endParaRPr lang="en-GB" altLang="en-US" sz="20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}</a:t>
            </a:r>
            <a:endParaRPr lang="en-US" sz="2000" b="1" smtClean="0">
              <a:ea typeface="Batang" panose="02030600000101010101" pitchFamily="18" charset="-127"/>
            </a:endParaRPr>
          </a:p>
          <a:p>
            <a:pPr>
              <a:buSzPct val="80000"/>
              <a:buFont typeface="Wingdings" panose="05000000000000000000" pitchFamily="2" charset="2"/>
              <a:buNone/>
            </a:pPr>
            <a:r>
              <a:rPr lang="en-US" sz="2000" b="1" smtClean="0">
                <a:latin typeface="Courier New" panose="02070309020205020404" pitchFamily="49" charset="0"/>
                <a:ea typeface="黑体" panose="02010609060101010101" pitchFamily="49" charset="-122"/>
              </a:rPr>
              <a:t>}</a:t>
            </a:r>
            <a:r>
              <a:rPr lang="en-US" sz="2000" b="1" smtClean="0">
                <a:ea typeface="黑体" panose="02010609060101010101" pitchFamily="49" charset="-122"/>
              </a:rPr>
              <a:t> </a:t>
            </a:r>
            <a:endParaRPr lang="en-US" sz="2000" b="1" smtClean="0">
              <a:ea typeface="黑体" panose="02010609060101010101" pitchFamily="49" charset="-122"/>
            </a:endParaRPr>
          </a:p>
        </p:txBody>
      </p:sp>
      <p:sp>
        <p:nvSpPr>
          <p:cNvPr id="67588" name="矩形 67587"/>
          <p:cNvSpPr>
            <a:spLocks noChangeArrowheads="1"/>
          </p:cNvSpPr>
          <p:nvPr/>
        </p:nvSpPr>
        <p:spPr bwMode="auto">
          <a:xfrm>
            <a:off x="4427538" y="2708275"/>
            <a:ext cx="4191000" cy="3276600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Courier New" panose="02070309020205020404" pitchFamily="49" charset="0"/>
              </a:rPr>
              <a:t>class CalculationDemo {</a:t>
            </a:r>
            <a:endParaRPr lang="en-US" sz="20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Courier New" panose="02070309020205020404" pitchFamily="49" charset="0"/>
              </a:rPr>
              <a:t> public static void main(String args[]) {</a:t>
            </a:r>
            <a:endParaRPr lang="en-US" sz="20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Courier New" panose="02070309020205020404" pitchFamily="49" charset="0"/>
              </a:rPr>
              <a:t>	Calculation c = new Calculation();</a:t>
            </a:r>
            <a:endParaRPr lang="en-US" sz="20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Courier New" panose="02070309020205020404" pitchFamily="49" charset="0"/>
              </a:rPr>
              <a:t>	c.add(10,20);</a:t>
            </a:r>
            <a:endParaRPr lang="en-US" sz="20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Courier New" panose="02070309020205020404" pitchFamily="49" charset="0"/>
              </a:rPr>
              <a:t>	c.add(40.0</a:t>
            </a:r>
            <a:r>
              <a:rPr 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>
                <a:latin typeface="Courier New" panose="02070309020205020404" pitchFamily="49" charset="0"/>
              </a:rPr>
              <a:t>, 35.65</a:t>
            </a:r>
            <a:r>
              <a:rPr 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>
                <a:latin typeface="Courier New" panose="02070309020205020404" pitchFamily="49" charset="0"/>
              </a:rPr>
              <a:t>);</a:t>
            </a:r>
            <a:endParaRPr lang="en-US" sz="20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Times New Roman" panose="02020603050405020304" pitchFamily="18" charset="0"/>
                <a:ea typeface="Batang" panose="02030600000101010101" pitchFamily="18" charset="-127"/>
              </a:rPr>
              <a:t>     </a:t>
            </a:r>
            <a:r>
              <a:rPr lang="en-US" sz="2000" b="1">
                <a:latin typeface="Courier New" panose="02070309020205020404" pitchFamily="49" charset="0"/>
              </a:rPr>
              <a:t>c.add(</a:t>
            </a:r>
            <a:r>
              <a:rPr lang="en-GB" altLang="en-US" sz="2000" b="1">
                <a:latin typeface="Courier New" panose="02070309020205020404" pitchFamily="49" charset="0"/>
              </a:rPr>
              <a:t>"</a:t>
            </a:r>
            <a:r>
              <a:rPr lang="zh-CN" altLang="en-US" sz="2000" b="1">
                <a:latin typeface="宋体" panose="02010600030101010101" pitchFamily="2" charset="-122"/>
              </a:rPr>
              <a:t>早上</a:t>
            </a:r>
            <a:r>
              <a:rPr lang="zh-CN" altLang="en-US" sz="2000" b="1">
                <a:latin typeface="Courier New" panose="02070309020205020404" pitchFamily="49" charset="0"/>
              </a:rPr>
              <a:t>", "</a:t>
            </a:r>
            <a:r>
              <a:rPr lang="zh-CN" altLang="en-US" sz="2000" b="1">
                <a:latin typeface="宋体" panose="02010600030101010101" pitchFamily="2" charset="-122"/>
              </a:rPr>
              <a:t>好</a:t>
            </a:r>
            <a:r>
              <a:rPr lang="zh-CN" altLang="en-US" sz="2000" b="1">
                <a:latin typeface="Courier New" panose="02070309020205020404" pitchFamily="49" charset="0"/>
              </a:rPr>
              <a:t>");</a:t>
            </a:r>
            <a:endParaRPr lang="zh-CN" altLang="en-US" sz="20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zh-CN" altLang="en-US" sz="2000" b="1">
                <a:latin typeface="Courier New" panose="02070309020205020404" pitchFamily="49" charset="0"/>
              </a:rPr>
              <a:t> }</a:t>
            </a:r>
            <a:endParaRPr lang="zh-CN" altLang="en-US" sz="20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zh-CN" altLang="en-US" sz="2000" b="1">
                <a:latin typeface="Courier New" panose="02070309020205020404" pitchFamily="49" charset="0"/>
              </a:rPr>
              <a:t>}</a:t>
            </a:r>
            <a:r>
              <a:rPr lang="zh-CN" altLang="en-US" sz="2000" b="1">
                <a:latin typeface="Bookman" pitchFamily="2" charset="0"/>
              </a:rPr>
              <a:t> </a:t>
            </a:r>
            <a:endParaRPr lang="en-US" sz="2000" b="1">
              <a:latin typeface="Bookman" pitchFamily="2" charset="0"/>
            </a:endParaRPr>
          </a:p>
        </p:txBody>
      </p:sp>
      <p:sp>
        <p:nvSpPr>
          <p:cNvPr id="67589" name="椭圆形标注 67588"/>
          <p:cNvSpPr>
            <a:spLocks noChangeArrowheads="1"/>
          </p:cNvSpPr>
          <p:nvPr/>
        </p:nvSpPr>
        <p:spPr bwMode="auto">
          <a:xfrm>
            <a:off x="5791200" y="5562600"/>
            <a:ext cx="2514600" cy="914400"/>
          </a:xfrm>
          <a:prstGeom prst="wedgeEllipseCallout">
            <a:avLst>
              <a:gd name="adj1" fmla="val -69130"/>
              <a:gd name="adj2" fmla="val -8159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ea typeface="楷体_GB2312" pitchFamily="1" charset="-122"/>
              </a:rPr>
              <a:t>编译器决定调用版本</a:t>
            </a:r>
            <a:endParaRPr lang="zh-CN" altLang="en-US" sz="2400" b="1">
              <a:ea typeface="楷体_GB2312" pitchFamily="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276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抽象类 </a:t>
            </a:r>
            <a:endParaRPr lang="zh-CN" altLang="en-US" smtClean="0"/>
          </a:p>
        </p:txBody>
      </p:sp>
      <p:sp>
        <p:nvSpPr>
          <p:cNvPr id="30722" name="文本占位符 27650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34290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黑体" panose="02010609060101010101" pitchFamily="49" charset="-122"/>
              </a:rPr>
              <a:t>抽象方法没有函数体。 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黑体" panose="02010609060101010101" pitchFamily="49" charset="-122"/>
              </a:rPr>
              <a:t>定义抽象方法的类必须是抽象类</a:t>
            </a:r>
            <a:r>
              <a:rPr lang="en-US" dirty="0">
                <a:ea typeface="黑体" panose="02010609060101010101" pitchFamily="49" charset="-122"/>
              </a:rPr>
              <a:t>.</a:t>
            </a:r>
            <a:endParaRPr lang="en-US" dirty="0"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黑体" panose="02010609060101010101" pitchFamily="49" charset="-122"/>
              </a:rPr>
              <a:t>抽象类不能实例化。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黑体" panose="02010609060101010101" pitchFamily="49" charset="-122"/>
              </a:rPr>
              <a:t>子类可以根据自身需要扩展抽象类。</a:t>
            </a:r>
            <a:endParaRPr lang="en-US" dirty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30723" name="云形标注 27651"/>
          <p:cNvSpPr>
            <a:spLocks noChangeArrowheads="1"/>
          </p:cNvSpPr>
          <p:nvPr/>
        </p:nvSpPr>
        <p:spPr bwMode="auto">
          <a:xfrm>
            <a:off x="5334000" y="152400"/>
            <a:ext cx="3810000" cy="1219200"/>
          </a:xfrm>
          <a:prstGeom prst="cloudCallout">
            <a:avLst>
              <a:gd name="adj1" fmla="val -123208"/>
              <a:gd name="adj2" fmla="val 12111"/>
            </a:avLst>
          </a:prstGeom>
          <a:gradFill rotWithShape="0">
            <a:gsLst>
              <a:gs pos="0">
                <a:srgbClr val="938EF8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400" b="1">
                <a:latin typeface="Arial Narrow" panose="020B0606020202030204" pitchFamily="34" charset="0"/>
                <a:ea typeface="楷体_GB2312" pitchFamily="1" charset="-122"/>
              </a:rPr>
              <a:t>abstract </a:t>
            </a:r>
            <a:r>
              <a:rPr lang="zh-CN" altLang="en-US" sz="2400" b="1">
                <a:latin typeface="Arial Narrow" panose="020B0606020202030204" pitchFamily="34" charset="0"/>
                <a:ea typeface="楷体_GB2312" pitchFamily="1" charset="-122"/>
              </a:rPr>
              <a:t>修饰符可与类和方法一起使用</a:t>
            </a:r>
            <a:endParaRPr lang="zh-CN" altLang="en-US" sz="2400" b="1">
              <a:latin typeface="Arial Narrow" panose="020B0606020202030204" pitchFamily="34" charset="0"/>
              <a:ea typeface="楷体_GB2312" pitchFamily="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1748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endParaRPr lang="zh-CN" altLang="en-US" dirty="0" smtClean="0"/>
          </a:p>
        </p:txBody>
      </p:sp>
      <p:sp>
        <p:nvSpPr>
          <p:cNvPr id="31749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在以下情况下，某个类将成为抽象类：</a:t>
            </a:r>
            <a:endParaRPr lang="zh-CN" alt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当一个类的一个或多个方法为抽象方法时。</a:t>
            </a:r>
            <a:endParaRPr lang="zh-CN" alt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当该类为一个抽象类的子类，并且没有为所有抽象方法提供实现细节或方法主体时。</a:t>
            </a:r>
            <a:endParaRPr lang="zh-CN" alt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当一个类实现一个接口，并且没有为所有抽象方法提供实现细节或方法主体时。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29697"/>
          <p:cNvSpPr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抽象类示例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0" name="矩形 29698"/>
          <p:cNvSpPr>
            <a:spLocks noChangeArrowheads="1"/>
          </p:cNvSpPr>
          <p:nvPr/>
        </p:nvSpPr>
        <p:spPr bwMode="auto">
          <a:xfrm>
            <a:off x="755650" y="1628775"/>
            <a:ext cx="7281863" cy="4419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abstract</a:t>
            </a:r>
            <a:r>
              <a:rPr lang="en-US" sz="2000" b="1">
                <a:latin typeface="Courier New" panose="02070309020205020404" pitchFamily="49" charset="0"/>
              </a:rPr>
              <a:t> class Employee {	</a:t>
            </a:r>
            <a:endParaRPr lang="en-US" sz="2000" b="1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</a:rPr>
              <a:t>  int basic = 2000;</a:t>
            </a:r>
            <a:endParaRPr lang="en-US" sz="2000" b="1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abstract void salary();//</a:t>
            </a:r>
            <a:r>
              <a:rPr lang="zh-CN" alt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抽象方法</a:t>
            </a:r>
            <a:endParaRPr lang="zh-CN" altLang="en-US" sz="2000" b="1">
              <a:solidFill>
                <a:srgbClr val="993300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</a:rPr>
              <a:t>}</a:t>
            </a:r>
            <a:endParaRPr lang="en-US" sz="2000" b="1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class Manager extends Employee</a:t>
            </a:r>
            <a:r>
              <a:rPr lang="en-US" sz="2000" b="1">
                <a:latin typeface="Courier New" panose="02070309020205020404" pitchFamily="49" charset="0"/>
              </a:rPr>
              <a:t>{</a:t>
            </a:r>
            <a:endParaRPr lang="en-US" sz="2000" b="1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</a:rPr>
              <a:t>   void salary() {		</a:t>
            </a:r>
            <a:endParaRPr lang="en-US" sz="2000" b="1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</a:rPr>
              <a:t>     System.out.println("</a:t>
            </a:r>
            <a:r>
              <a:rPr lang="zh-CN" altLang="en-US" sz="2000" b="1">
                <a:latin typeface="宋体" panose="02010600030101010101" pitchFamily="2" charset="-122"/>
              </a:rPr>
              <a:t>薪资等于</a:t>
            </a:r>
            <a:r>
              <a:rPr lang="zh-CN" altLang="en-US" sz="2000" b="1">
                <a:latin typeface="Courier New" panose="02070309020205020404" pitchFamily="49" charset="0"/>
              </a:rPr>
              <a:t> "+</a:t>
            </a:r>
            <a:r>
              <a:rPr lang="en-US" sz="2000" b="1">
                <a:latin typeface="Courier New" panose="02070309020205020404" pitchFamily="49" charset="0"/>
              </a:rPr>
              <a:t>basic*5);</a:t>
            </a:r>
            <a:endParaRPr lang="en-US" sz="2000" b="1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</a:rPr>
              <a:t>   }</a:t>
            </a:r>
            <a:endParaRPr lang="en-US" sz="2000" b="1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</a:rPr>
              <a:t> }</a:t>
            </a:r>
            <a:endParaRPr lang="en-US" sz="2000" b="1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class Worker extends Employee</a:t>
            </a:r>
            <a:r>
              <a:rPr lang="en-US" sz="2000" b="1">
                <a:latin typeface="Courier New" panose="02070309020205020404" pitchFamily="49" charset="0"/>
              </a:rPr>
              <a:t>  {</a:t>
            </a:r>
            <a:endParaRPr lang="en-US" sz="2000" b="1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</a:rPr>
              <a:t>   void salary() {		</a:t>
            </a:r>
            <a:endParaRPr lang="en-US" sz="2000" b="1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</a:rPr>
              <a:t>   	System.out.println("</a:t>
            </a:r>
            <a:r>
              <a:rPr lang="zh-CN" altLang="en-US" sz="2000" b="1">
                <a:latin typeface="宋体" panose="02010600030101010101" pitchFamily="2" charset="-122"/>
              </a:rPr>
              <a:t>薪资等于</a:t>
            </a:r>
            <a:r>
              <a:rPr lang="zh-CN" altLang="en-US" sz="2000" b="1">
                <a:latin typeface="Courier New" panose="02070309020205020404" pitchFamily="49" charset="0"/>
              </a:rPr>
              <a:t> "+</a:t>
            </a:r>
            <a:r>
              <a:rPr lang="en-US" sz="2000" b="1">
                <a:latin typeface="Courier New" panose="02070309020205020404" pitchFamily="49" charset="0"/>
              </a:rPr>
              <a:t>basic*2);</a:t>
            </a:r>
            <a:endParaRPr lang="en-US" sz="2000" b="1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</a:rPr>
              <a:t>   }</a:t>
            </a:r>
            <a:endParaRPr lang="en-US" sz="2000" b="1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</a:rPr>
              <a:t> }</a:t>
            </a:r>
            <a:r>
              <a:rPr lang="en-US" sz="2000" b="1"/>
              <a:t> </a:t>
            </a:r>
            <a:endParaRPr lang="zh-CN" altLang="en-US" sz="2000" b="1"/>
          </a:p>
        </p:txBody>
      </p:sp>
      <p:sp>
        <p:nvSpPr>
          <p:cNvPr id="29700" name="椭圆形标注 29699"/>
          <p:cNvSpPr>
            <a:spLocks noChangeArrowheads="1"/>
          </p:cNvSpPr>
          <p:nvPr/>
        </p:nvSpPr>
        <p:spPr bwMode="auto">
          <a:xfrm flipV="1">
            <a:off x="5791200" y="1981200"/>
            <a:ext cx="2514600" cy="838200"/>
          </a:xfrm>
          <a:prstGeom prst="wedgeEllipseCallout">
            <a:avLst>
              <a:gd name="adj1" fmla="val -100884"/>
              <a:gd name="adj2" fmla="val 2648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>
                <a:ea typeface="楷体_GB2312" pitchFamily="1" charset="-122"/>
              </a:rPr>
              <a:t>抽象方法没有方法主体</a:t>
            </a:r>
            <a:endParaRPr lang="zh-CN" altLang="en-US" sz="2000" b="1">
              <a:ea typeface="楷体_GB2312" pitchFamily="1" charset="-122"/>
            </a:endParaRPr>
          </a:p>
        </p:txBody>
      </p:sp>
      <p:sp>
        <p:nvSpPr>
          <p:cNvPr id="29701" name="椭圆形标注 29700"/>
          <p:cNvSpPr>
            <a:spLocks noChangeArrowheads="1"/>
          </p:cNvSpPr>
          <p:nvPr/>
        </p:nvSpPr>
        <p:spPr bwMode="auto">
          <a:xfrm flipV="1">
            <a:off x="4876800" y="3733800"/>
            <a:ext cx="2514600" cy="685800"/>
          </a:xfrm>
          <a:prstGeom prst="wedgeEllipseCallout">
            <a:avLst>
              <a:gd name="adj1" fmla="val -102273"/>
              <a:gd name="adj2" fmla="val 121759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>
                <a:ea typeface="楷体_GB2312" pitchFamily="1" charset="-122"/>
              </a:rPr>
              <a:t>在子类中提供实现</a:t>
            </a:r>
            <a:endParaRPr lang="zh-CN" altLang="en-US" sz="2000" b="1">
              <a:ea typeface="楷体_GB2312" pitchFamily="1" charset="-122"/>
            </a:endParaRPr>
          </a:p>
        </p:txBody>
      </p:sp>
      <p:sp>
        <p:nvSpPr>
          <p:cNvPr id="29702" name="椭圆形标注 29701"/>
          <p:cNvSpPr>
            <a:spLocks noChangeArrowheads="1"/>
          </p:cNvSpPr>
          <p:nvPr/>
        </p:nvSpPr>
        <p:spPr bwMode="auto">
          <a:xfrm flipV="1">
            <a:off x="3429000" y="5486400"/>
            <a:ext cx="2590800" cy="685800"/>
          </a:xfrm>
          <a:prstGeom prst="wedgeEllipseCallout">
            <a:avLst>
              <a:gd name="adj1" fmla="val -64278"/>
              <a:gd name="adj2" fmla="val 109259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</p:spPr>
        <p:txBody>
          <a:bodyPr rot="10800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>
                <a:ea typeface="楷体_GB2312" pitchFamily="1" charset="-122"/>
              </a:rPr>
              <a:t>在子类中提供实现</a:t>
            </a:r>
            <a:endParaRPr lang="zh-CN" altLang="en-US" sz="2000" b="1">
              <a:ea typeface="楷体_GB2312" pitchFamily="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  <p:bldP spid="2970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占位符 30721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4608513" cy="5454650"/>
          </a:xfrm>
          <a:solidFill>
            <a:srgbClr val="FFFFFF"/>
          </a:solidFill>
        </p:spPr>
        <p:txBody>
          <a:bodyPr/>
          <a:lstStyle/>
          <a:p>
            <a:r>
              <a:rPr lang="zh-CN" altLang="en-US" smtClean="0"/>
              <a:t>例子：计算不同图形的面积总和 </a:t>
            </a:r>
            <a:endParaRPr lang="zh-CN" altLang="en-US" smtClean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class Circle 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{ 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public int r; 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	Circle(int r) {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	this.r=r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} 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public int area() {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	return 3.14*r*r;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}</a:t>
            </a:r>
            <a:endParaRPr lang="zh-CN" altLang="en-US" sz="2000" b="1" smtClean="0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}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3794" name="矩形 30722"/>
          <p:cNvSpPr>
            <a:spLocks noChangeArrowheads="1"/>
          </p:cNvSpPr>
          <p:nvPr/>
        </p:nvSpPr>
        <p:spPr bwMode="auto">
          <a:xfrm>
            <a:off x="4859338" y="765175"/>
            <a:ext cx="4284662" cy="5473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endParaRPr lang="en-US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en-US" sz="2400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en-US" sz="2400"/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class Rectange 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{ 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	public int width,height; 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  	Rectangle (int w, int h) {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		width=w, height=h;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	}  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	public int area() {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		return width*height; 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	}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}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en-US" sz="2000" b="1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计算不同图形的面积和</a:t>
            </a:r>
            <a:endParaRPr lang="zh-CN" altLang="en-US" dirty="0"/>
          </a:p>
        </p:txBody>
      </p:sp>
      <p:sp>
        <p:nvSpPr>
          <p:cNvPr id="34821" name="内容占位符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假设有若干个</a:t>
            </a:r>
            <a:r>
              <a:rPr lang="en-US" dirty="0" smtClean="0">
                <a:ea typeface="黑体" panose="02010609060101010101" pitchFamily="49" charset="-122"/>
              </a:rPr>
              <a:t>Circle</a:t>
            </a:r>
            <a:r>
              <a:rPr lang="zh-CN" altLang="en-US" dirty="0" smtClean="0"/>
              <a:t>和</a:t>
            </a:r>
            <a:r>
              <a:rPr lang="en-US" dirty="0" smtClean="0">
                <a:ea typeface="黑体" panose="02010609060101010101" pitchFamily="49" charset="-122"/>
              </a:rPr>
              <a:t>Rectangle,</a:t>
            </a:r>
            <a:r>
              <a:rPr lang="zh-CN" altLang="en-US" dirty="0" smtClean="0"/>
              <a:t>希望计算它们的总面积</a:t>
            </a:r>
            <a:r>
              <a:rPr lang="en-US" dirty="0" smtClean="0">
                <a:ea typeface="黑体" panose="02010609060101010101" pitchFamily="49" charset="-122"/>
              </a:rPr>
              <a:t>,</a:t>
            </a:r>
            <a:r>
              <a:rPr lang="zh-CN" altLang="en-US" dirty="0" smtClean="0"/>
              <a:t>直截了当的做法是将它们分别放到两个数组中</a:t>
            </a:r>
            <a:r>
              <a:rPr lang="en-US" dirty="0" smtClean="0">
                <a:ea typeface="黑体" panose="02010609060101010101" pitchFamily="49" charset="-122"/>
              </a:rPr>
              <a:t>,</a:t>
            </a:r>
            <a:r>
              <a:rPr lang="zh-CN" altLang="en-US" dirty="0" smtClean="0"/>
              <a:t>用两个循环</a:t>
            </a:r>
            <a:r>
              <a:rPr lang="en-US" dirty="0" smtClean="0">
                <a:ea typeface="黑体" panose="02010609060101010101" pitchFamily="49" charset="-122"/>
              </a:rPr>
              <a:t>,</a:t>
            </a:r>
            <a:r>
              <a:rPr lang="zh-CN" altLang="en-US" dirty="0" smtClean="0"/>
              <a:t>加上一个加法</a:t>
            </a:r>
            <a:endParaRPr lang="en-US" dirty="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如果还有其它形状</a:t>
            </a:r>
            <a:r>
              <a:rPr lang="en-US" altLang="zh-CN" dirty="0"/>
              <a:t>,</a:t>
            </a:r>
            <a:r>
              <a:rPr lang="en-US" altLang="zh-CN" dirty="0" err="1"/>
              <a:t>triangle,ellipses</a:t>
            </a:r>
            <a:r>
              <a:rPr lang="zh-CN" altLang="en-US" dirty="0"/>
              <a:t>等</a:t>
            </a:r>
            <a:r>
              <a:rPr lang="en-US" altLang="zh-CN" dirty="0"/>
              <a:t>,</a:t>
            </a:r>
            <a:r>
              <a:rPr lang="zh-CN" altLang="en-US" dirty="0"/>
              <a:t>上述方法显得“累赘”</a:t>
            </a:r>
            <a:r>
              <a:rPr lang="en-US" altLang="zh-CN" dirty="0"/>
              <a:t>,</a:t>
            </a:r>
            <a:r>
              <a:rPr lang="zh-CN" altLang="en-US" dirty="0"/>
              <a:t>我们希望有一种统一的表示</a:t>
            </a:r>
            <a:r>
              <a:rPr lang="en-US" altLang="zh-CN" dirty="0"/>
              <a:t>,</a:t>
            </a:r>
            <a:r>
              <a:rPr lang="zh-CN" altLang="en-US" dirty="0"/>
              <a:t>例如用一个数组</a:t>
            </a:r>
            <a:r>
              <a:rPr lang="en-US" altLang="zh-CN" dirty="0"/>
              <a:t>shape[],</a:t>
            </a:r>
            <a:r>
              <a:rPr lang="zh-CN" altLang="en-US" dirty="0"/>
              <a:t>接受所有的形状</a:t>
            </a:r>
            <a:r>
              <a:rPr lang="en-US" altLang="zh-CN" dirty="0"/>
              <a:t>,</a:t>
            </a:r>
            <a:r>
              <a:rPr lang="zh-CN" altLang="en-US" dirty="0"/>
              <a:t>然后用</a:t>
            </a:r>
            <a:endParaRPr lang="zh-CN" altLang="en-US" dirty="0"/>
          </a:p>
          <a:p>
            <a:pPr lvl="1">
              <a:buNone/>
            </a:pPr>
            <a:r>
              <a:rPr lang="en-US" altLang="zh-CN" sz="3200" dirty="0"/>
              <a:t>for (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=0;i&lt;</a:t>
            </a:r>
            <a:r>
              <a:rPr lang="en-US" altLang="zh-CN" sz="3200" dirty="0" err="1"/>
              <a:t>shape.length;i</a:t>
            </a:r>
            <a:r>
              <a:rPr lang="en-US" altLang="zh-CN" sz="3200" dirty="0"/>
              <a:t>++) {</a:t>
            </a:r>
            <a:endParaRPr lang="en-US" altLang="zh-CN" sz="3200" dirty="0"/>
          </a:p>
          <a:p>
            <a:pPr lvl="1">
              <a:buNone/>
            </a:pPr>
            <a:r>
              <a:rPr lang="en-US" altLang="zh-CN" sz="3200" dirty="0"/>
              <a:t>      </a:t>
            </a:r>
            <a:r>
              <a:rPr lang="en-US" altLang="zh-CN" sz="3200" dirty="0" err="1"/>
              <a:t>area_total</a:t>
            </a:r>
            <a:r>
              <a:rPr lang="en-US" altLang="zh-CN" sz="3200" dirty="0"/>
              <a:t>+=shape[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].area();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zh-CN" altLang="en-US" dirty="0" smtClean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占位符 33793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4608513" cy="5599113"/>
          </a:xfrm>
          <a:solidFill>
            <a:srgbClr val="FFFFFF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abstract class Shape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{  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abstract float area();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}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class Circle extends Shape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{ 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public int r; 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	Circle(int r)  {this.r=r;} 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	public float area() { return 3.14*r*r; }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b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}</a:t>
            </a:r>
            <a:endParaRPr lang="en-US" sz="2000" b="1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36866" name="矩形 33794"/>
          <p:cNvSpPr>
            <a:spLocks noChangeArrowheads="1"/>
          </p:cNvSpPr>
          <p:nvPr/>
        </p:nvSpPr>
        <p:spPr bwMode="auto">
          <a:xfrm>
            <a:off x="4168140" y="692150"/>
            <a:ext cx="4948555" cy="5616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class Rectange extends Shape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{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	public int width,height; 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 	Rectangle (int w, int h)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  { width=w,height=h;}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 	public float area() 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  {return width*height; }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}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调用：</a:t>
            </a:r>
            <a:endParaRPr lang="zh-CN" alt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lvl="1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for (i=0;i&lt;shape.length;i++) {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lvl="1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</a:rPr>
              <a:t>  area_total+=shape[i].area();</a:t>
            </a:r>
            <a:endParaRPr lang="en-US" sz="20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7892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第四讲</a:t>
            </a:r>
            <a:r>
              <a:rPr lang="en-US" smtClean="0">
                <a:ea typeface="黑体" panose="02010609060101010101" pitchFamily="49" charset="-122"/>
              </a:rPr>
              <a:t> </a:t>
            </a:r>
            <a:r>
              <a:rPr lang="zh-CN" altLang="en-US" smtClean="0"/>
              <a:t>面向对象（下）</a:t>
            </a:r>
            <a:endParaRPr lang="zh-CN" altLang="en-US" smtClean="0"/>
          </a:p>
        </p:txBody>
      </p:sp>
      <p:sp>
        <p:nvSpPr>
          <p:cNvPr id="37893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dirty="0" smtClean="0">
                <a:ea typeface="黑体" panose="02010609060101010101" pitchFamily="49" charset="-122"/>
              </a:rPr>
              <a:t>Object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抽象类</a:t>
            </a:r>
            <a:endParaRPr lang="zh-CN" altLang="en-US" dirty="0" smtClean="0"/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接口和包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内部类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占位符 35841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接口是对</a:t>
            </a:r>
            <a:r>
              <a:rPr lang="en-US" smtClean="0">
                <a:ea typeface="黑体" panose="02010609060101010101" pitchFamily="49" charset="-122"/>
              </a:rPr>
              <a:t>abstract</a:t>
            </a:r>
            <a:r>
              <a:rPr lang="zh-CN" altLang="en-US" smtClean="0"/>
              <a:t>类的进一步扩展</a:t>
            </a:r>
            <a:endParaRPr lang="zh-CN" altLang="en-US" smtClean="0"/>
          </a:p>
          <a:p>
            <a:pPr marL="609600" indent="-609600">
              <a:buSzPct val="90000"/>
            </a:pPr>
            <a:r>
              <a:rPr lang="zh-CN" altLang="en-US" smtClean="0"/>
              <a:t>接口中的方法都是未实现的</a:t>
            </a:r>
            <a:r>
              <a:rPr lang="en-US" smtClean="0">
                <a:ea typeface="黑体" panose="02010609060101010101" pitchFamily="49" charset="-122"/>
              </a:rPr>
              <a:t>(</a:t>
            </a:r>
            <a:r>
              <a:rPr lang="zh-CN" altLang="en-US" smtClean="0"/>
              <a:t>类似于抽象方法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r>
              <a:rPr lang="zh-CN" altLang="en-US" smtClean="0"/>
              <a:t>，目的是在实现接口的类之间建立一种协议</a:t>
            </a:r>
            <a:endParaRPr lang="zh-CN" altLang="en-US" smtClean="0"/>
          </a:p>
          <a:p>
            <a:pPr marL="609600" indent="-609600">
              <a:buSzPct val="90000"/>
            </a:pPr>
            <a:r>
              <a:rPr lang="zh-CN" altLang="en-US" smtClean="0"/>
              <a:t>接口中的变量都是常量</a:t>
            </a:r>
            <a:endParaRPr lang="zh-CN" altLang="en-US" smtClean="0"/>
          </a:p>
          <a:p>
            <a:pPr marL="609600" indent="-609600">
              <a:buSzPct val="90000"/>
            </a:pPr>
            <a:r>
              <a:rPr lang="zh-CN" altLang="en-US" smtClean="0"/>
              <a:t>定义</a:t>
            </a:r>
            <a:endParaRPr lang="zh-CN" altLang="en-US" smtClean="0"/>
          </a:p>
          <a:p>
            <a:pPr marL="609600" indent="-609600">
              <a:buSzPct val="90000"/>
            </a:pPr>
            <a:endParaRPr lang="zh-CN" altLang="en-US" smtClean="0"/>
          </a:p>
          <a:p>
            <a:pPr marL="609600" indent="-609600">
              <a:buSzPct val="90000"/>
            </a:pP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/>
              <a:t>一个类符合某个或一组接口</a:t>
            </a:r>
            <a:r>
              <a:rPr lang="en-US" smtClean="0">
                <a:ea typeface="黑体" panose="02010609060101010101" pitchFamily="49" charset="-122"/>
              </a:rPr>
              <a:t>,</a:t>
            </a:r>
            <a:r>
              <a:rPr lang="zh-CN" altLang="en-US" smtClean="0"/>
              <a:t>利用</a:t>
            </a:r>
            <a:r>
              <a:rPr lang="en-US" smtClean="0">
                <a:ea typeface="黑体" panose="02010609060101010101" pitchFamily="49" charset="-122"/>
              </a:rPr>
              <a:t>implements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38914" name="标题 3584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接口 </a:t>
            </a:r>
            <a:r>
              <a:rPr lang="en-US" smtClean="0">
                <a:ea typeface="黑体" panose="02010609060101010101" pitchFamily="49" charset="-122"/>
              </a:rPr>
              <a:t>(interface)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35844" name="矩形 35843"/>
          <p:cNvSpPr>
            <a:spLocks noChangeArrowheads="1"/>
          </p:cNvSpPr>
          <p:nvPr/>
        </p:nvSpPr>
        <p:spPr bwMode="auto">
          <a:xfrm>
            <a:off x="2133600" y="1447800"/>
            <a:ext cx="6248400" cy="1371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An interface is a named collection of method 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definitions (without implementations). 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An interface can also declare constants. 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38916" name="矩形 35844"/>
          <p:cNvSpPr>
            <a:spLocks noChangeArrowheads="1"/>
          </p:cNvSpPr>
          <p:nvPr/>
        </p:nvSpPr>
        <p:spPr bwMode="auto">
          <a:xfrm>
            <a:off x="2133600" y="4038600"/>
            <a:ext cx="3297238" cy="15017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 </a:t>
            </a: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[public] interface </a:t>
            </a:r>
            <a:r>
              <a:rPr lang="zh-CN" alt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接口名 </a:t>
            </a: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{</a:t>
            </a:r>
            <a:endParaRPr lang="en-US" sz="200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	</a:t>
            </a:r>
            <a:r>
              <a:rPr lang="zh-CN" alt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成员变量</a:t>
            </a: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;</a:t>
            </a:r>
            <a:endParaRPr lang="en-US" sz="200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	</a:t>
            </a:r>
            <a:r>
              <a:rPr lang="zh-CN" alt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方法声明</a:t>
            </a: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;</a:t>
            </a:r>
            <a:endParaRPr lang="en-US" sz="200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 }</a:t>
            </a:r>
            <a:endParaRPr lang="en-US" sz="2800"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35846" name="矩形 35845"/>
          <p:cNvSpPr>
            <a:spLocks noChangeArrowheads="1"/>
          </p:cNvSpPr>
          <p:nvPr/>
        </p:nvSpPr>
        <p:spPr bwMode="auto">
          <a:xfrm>
            <a:off x="2133600" y="2778125"/>
            <a:ext cx="4876800" cy="12604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 </a:t>
            </a: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class </a:t>
            </a:r>
            <a:r>
              <a:rPr lang="zh-CN" alt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类名 </a:t>
            </a: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implements </a:t>
            </a:r>
            <a:r>
              <a:rPr lang="zh-CN" alt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接口</a:t>
            </a: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1, </a:t>
            </a:r>
            <a:r>
              <a:rPr lang="zh-CN" alt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接口</a:t>
            </a: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2 …… {</a:t>
            </a:r>
            <a:endParaRPr lang="en-US" sz="200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	… … …</a:t>
            </a:r>
            <a:endParaRPr lang="en-US" sz="200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000">
                <a:latin typeface="Comic Sans MS" panose="030F0702030302020204" pitchFamily="66" charset="0"/>
                <a:ea typeface="华文行楷" panose="02010800040101010101" pitchFamily="2" charset="-122"/>
              </a:rPr>
              <a:t> }</a:t>
            </a:r>
            <a:endParaRPr lang="en-US" sz="2000"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9940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接口 </a:t>
            </a:r>
            <a:r>
              <a:rPr lang="en-US" smtClean="0">
                <a:ea typeface="黑体" panose="02010609060101010101" pitchFamily="49" charset="-122"/>
              </a:rPr>
              <a:t>(interface)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接口名修饰</a:t>
            </a:r>
            <a:endParaRPr lang="zh-CN" altLang="en-US" sz="18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public: </a:t>
            </a:r>
            <a:r>
              <a:rPr lang="zh-CN" altLang="en-US" sz="1600" dirty="0" smtClean="0"/>
              <a:t>无任何访问限制</a:t>
            </a:r>
            <a:endParaRPr lang="zh-CN" altLang="en-US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无修饰</a:t>
            </a:r>
            <a:r>
              <a:rPr lang="en-US" sz="1600" dirty="0" smtClean="0">
                <a:ea typeface="黑体" panose="02010609060101010101" pitchFamily="49" charset="-122"/>
              </a:rPr>
              <a:t>: </a:t>
            </a:r>
            <a:r>
              <a:rPr lang="zh-CN" altLang="en-US" sz="1600" dirty="0" smtClean="0"/>
              <a:t>仅限于本包中</a:t>
            </a:r>
            <a:endParaRPr lang="zh-CN" altLang="en-US" sz="1600" dirty="0" smtClean="0"/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接口变量默认都是“</a:t>
            </a:r>
            <a:r>
              <a:rPr lang="en-US" sz="1800" dirty="0" smtClean="0">
                <a:ea typeface="黑体" panose="02010609060101010101" pitchFamily="49" charset="-122"/>
              </a:rPr>
              <a:t>public static final”</a:t>
            </a:r>
            <a:endParaRPr lang="en-US" sz="180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sz="1600" dirty="0" smtClean="0">
                <a:ea typeface="黑体" panose="02010609060101010101" pitchFamily="49" charset="-122"/>
              </a:rPr>
              <a:t>public interface Months {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sz="1600" dirty="0" smtClean="0">
                <a:ea typeface="黑体" panose="02010609060101010101" pitchFamily="49" charset="-122"/>
              </a:rPr>
              <a:t>	</a:t>
            </a:r>
            <a:r>
              <a:rPr lang="en-US" sz="1600" dirty="0" err="1" smtClean="0">
                <a:ea typeface="黑体" panose="02010609060101010101" pitchFamily="49" charset="-122"/>
              </a:rPr>
              <a:t>int</a:t>
            </a:r>
            <a:r>
              <a:rPr lang="en-US" sz="1600" dirty="0" smtClean="0">
                <a:ea typeface="黑体" panose="02010609060101010101" pitchFamily="49" charset="-122"/>
              </a:rPr>
              <a:t> JANUARY=1, FEBRUARY=2, MARCH=3,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sz="1600" dirty="0" smtClean="0">
                <a:ea typeface="黑体" panose="02010609060101010101" pitchFamily="49" charset="-122"/>
              </a:rPr>
              <a:t>	APRIL=4, MAY=5, JUNE=6, JULY=7,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sz="1600" dirty="0" smtClean="0">
                <a:ea typeface="黑体" panose="02010609060101010101" pitchFamily="49" charset="-122"/>
              </a:rPr>
              <a:t>	AUGUST=8, SEPTEMBER=9,OCTOBER=10,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sz="1600" dirty="0" smtClean="0">
                <a:ea typeface="黑体" panose="02010609060101010101" pitchFamily="49" charset="-122"/>
              </a:rPr>
              <a:t>	NOVEMBER=11,DECEMBER=12;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sz="1600" dirty="0" smtClean="0">
                <a:ea typeface="黑体" panose="02010609060101010101" pitchFamily="49" charset="-122"/>
              </a:rPr>
              <a:t>}</a:t>
            </a:r>
            <a:endParaRPr lang="en-US" sz="1600" dirty="0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788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接口 </a:t>
            </a:r>
            <a:r>
              <a:rPr lang="en-US" smtClean="0">
                <a:ea typeface="黑体" panose="02010609060101010101" pitchFamily="49" charset="-122"/>
              </a:rPr>
              <a:t>(interface)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40962" name="文本占位符 37890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接口方法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/>
              <a:t>无修饰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/>
              <a:t>但在实现接口方法的类中，修饰符为</a:t>
            </a:r>
            <a:r>
              <a:rPr lang="en-US" smtClean="0">
                <a:ea typeface="黑体" panose="02010609060101010101" pitchFamily="49" charset="-122"/>
              </a:rPr>
              <a:t>public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37892" name="矩形 37891"/>
          <p:cNvSpPr>
            <a:spLocks noChangeArrowheads="1"/>
          </p:cNvSpPr>
          <p:nvPr/>
        </p:nvSpPr>
        <p:spPr bwMode="auto">
          <a:xfrm>
            <a:off x="0" y="0"/>
            <a:ext cx="4267200" cy="1981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Figure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double 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half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=0.5,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pi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=3.14159;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void parameter();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void area();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37893" name="矩形 37892"/>
          <p:cNvSpPr>
            <a:spLocks noChangeArrowheads="1"/>
          </p:cNvSpPr>
          <p:nvPr/>
        </p:nvSpPr>
        <p:spPr bwMode="auto">
          <a:xfrm>
            <a:off x="0" y="1981200"/>
            <a:ext cx="4267200" cy="38100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class Triangle </a:t>
            </a:r>
            <a:r>
              <a:rPr lang="en-US" sz="20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implements</a:t>
            </a: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Figure {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 double b, h;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 Triangle (double u, double v) {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b = u; h = v;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 </a:t>
            </a:r>
            <a:r>
              <a:rPr lang="en-US" sz="20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public</a:t>
            </a: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void parameter() {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System.out.println(b + “ “ + h);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 </a:t>
            </a:r>
            <a:r>
              <a:rPr lang="en-US" sz="20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public</a:t>
            </a: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void area()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 {  System.out.println(</a:t>
            </a:r>
            <a:r>
              <a:rPr lang="en-US" sz="20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half</a:t>
            </a: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*h*b);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37894" name="矩形 37893"/>
          <p:cNvSpPr>
            <a:spLocks noChangeArrowheads="1"/>
          </p:cNvSpPr>
          <p:nvPr/>
        </p:nvSpPr>
        <p:spPr bwMode="auto">
          <a:xfrm>
            <a:off x="4267200" y="0"/>
            <a:ext cx="4876800" cy="30480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class Circle </a:t>
            </a:r>
            <a:r>
              <a:rPr lang="en-US" sz="20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implements</a:t>
            </a: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Figure {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double x, y, r;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Circle(double u, double v, double m)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{ x=u; y=v; r=m;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 public</a:t>
            </a: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void parameter() 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{ System.out.println(x+“ “+y+“ “+r);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 public</a:t>
            </a: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void area()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{  System.out.println(</a:t>
            </a:r>
            <a:r>
              <a:rPr lang="en-US" sz="20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pi</a:t>
            </a: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*r*r);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}	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37895" name="矩形 37894"/>
          <p:cNvSpPr>
            <a:spLocks noChangeArrowheads="1"/>
          </p:cNvSpPr>
          <p:nvPr/>
        </p:nvSpPr>
        <p:spPr bwMode="auto">
          <a:xfrm>
            <a:off x="4267200" y="3048000"/>
            <a:ext cx="4876800" cy="2743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Triangle t  = new Triangle(2, 3);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Circle     c = new Circle(4, 5, 6);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Figure[] f  = {t, c};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for (int i =0; i &lt; f.length; i++) {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f[i].parameter();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f[i].area();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  <p:bldP spid="37894" grpId="0" animBg="1"/>
      <p:bldP spid="378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矩形 6860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zh-CN" alt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682" name="矩形 68610"/>
          <p:cNvSpPr>
            <a:spLocks noChangeArrowheads="1"/>
          </p:cNvSpPr>
          <p:nvPr/>
        </p:nvSpPr>
        <p:spPr bwMode="auto">
          <a:xfrm>
            <a:off x="493713" y="1371600"/>
            <a:ext cx="819308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1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500" dirty="0">
                <a:latin typeface="+mn-lt"/>
                <a:ea typeface="+mn-ea"/>
              </a:rPr>
              <a:t>重载方法调用时，编译器根据参数的类型和数量来确定实际调用哪个重载方法</a:t>
            </a:r>
            <a:endParaRPr lang="zh-CN" altLang="en-US" sz="2500" dirty="0">
              <a:latin typeface="+mn-lt"/>
              <a:ea typeface="+mn-ea"/>
            </a:endParaRPr>
          </a:p>
          <a:p>
            <a:pPr marL="342900" lvl="2" indent="-342900" eaLnBrk="1" hangingPunct="1">
              <a:lnSpc>
                <a:spcPct val="130000"/>
              </a:lnSpc>
              <a:spcBef>
                <a:spcPts val="1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500" dirty="0">
                <a:latin typeface="+mn-lt"/>
                <a:ea typeface="+mn-ea"/>
              </a:rPr>
              <a:t>返回类型不同并不足以构成方法重载（相同参数但是不同返回类型编译不通过）</a:t>
            </a:r>
            <a:r>
              <a:rPr lang="zh-CN" altLang="en-US" sz="2400" dirty="0">
                <a:solidFill>
                  <a:schemeClr val="bg2"/>
                </a:solidFill>
                <a:latin typeface="+mn-lt"/>
                <a:ea typeface="+mn-ea"/>
              </a:rPr>
              <a:t>。</a:t>
            </a:r>
            <a:endParaRPr lang="zh-CN" altLang="en-US" sz="2400" dirty="0">
              <a:solidFill>
                <a:schemeClr val="bg2"/>
              </a:solidFill>
              <a:latin typeface="+mn-lt"/>
              <a:ea typeface="+mn-ea"/>
            </a:endParaRPr>
          </a:p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"/>
            </a:pPr>
            <a:endParaRPr lang="zh-CN" altLang="en-US" sz="24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68612" name="矩形 68611"/>
          <p:cNvSpPr>
            <a:spLocks noChangeArrowheads="1"/>
          </p:cNvSpPr>
          <p:nvPr/>
        </p:nvSpPr>
        <p:spPr bwMode="auto">
          <a:xfrm>
            <a:off x="4427538" y="2708275"/>
            <a:ext cx="4191000" cy="3276600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Courier New" panose="02070309020205020404" pitchFamily="49" charset="0"/>
              </a:rPr>
              <a:t>class OverLoadDemo {</a:t>
            </a:r>
            <a:endParaRPr lang="en-US" sz="20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Courier New" panose="02070309020205020404" pitchFamily="49" charset="0"/>
              </a:rPr>
              <a:t>  int i;</a:t>
            </a:r>
            <a:endParaRPr lang="en-US" sz="2000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Courier New" panose="02070309020205020404" pitchFamily="49" charset="0"/>
              </a:rPr>
              <a:t>  void geti()</a:t>
            </a:r>
            <a:endParaRPr lang="en-US" sz="2000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Courier New" panose="02070309020205020404" pitchFamily="49" charset="0"/>
              </a:rPr>
              <a:t>  {    i=1;</a:t>
            </a:r>
            <a:endParaRPr lang="en-US" sz="2000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Courier New" panose="02070309020205020404" pitchFamily="49" charset="0"/>
              </a:rPr>
              <a:t>  }</a:t>
            </a:r>
            <a:endParaRPr lang="en-US" sz="2000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Courier New" panose="02070309020205020404" pitchFamily="49" charset="0"/>
              </a:rPr>
              <a:t>  int geti()</a:t>
            </a:r>
            <a:endParaRPr lang="en-US" sz="2000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000" b="1">
                <a:latin typeface="Courier New" panose="02070309020205020404" pitchFamily="49" charset="0"/>
              </a:rPr>
              <a:t>  { return i;}</a:t>
            </a:r>
            <a:endParaRPr lang="en-US" sz="2000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zh-CN" altLang="en-US" sz="2000" b="1">
                <a:latin typeface="Courier New" panose="02070309020205020404" pitchFamily="49" charset="0"/>
              </a:rPr>
              <a:t>}</a:t>
            </a:r>
            <a:r>
              <a:rPr lang="zh-CN" altLang="en-US" sz="2000" b="1">
                <a:latin typeface="Bookman" pitchFamily="2" charset="0"/>
              </a:rPr>
              <a:t> </a:t>
            </a:r>
            <a:endParaRPr lang="zh-CN" altLang="en-US" sz="2000" b="1">
              <a:latin typeface="Bookman" pitchFamily="2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b="1">
                <a:solidFill>
                  <a:srgbClr val="FF3300"/>
                </a:solidFill>
              </a:rPr>
              <a:t>Duplicate method geti() in type OverLoadDemo</a:t>
            </a:r>
            <a:r>
              <a:rPr lang="en-US"/>
              <a:t> 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方法</a:t>
            </a:r>
            <a:r>
              <a:rPr lang="zh-CN" altLang="en-US" dirty="0" smtClean="0"/>
              <a:t>重载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3891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接口 </a:t>
            </a:r>
            <a:r>
              <a:rPr lang="en-US" smtClean="0">
                <a:ea typeface="黑体" panose="02010609060101010101" pitchFamily="49" charset="-122"/>
              </a:rPr>
              <a:t>(interface)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41986" name="文本占位符 3891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接口的继承 </a:t>
            </a:r>
            <a:r>
              <a:rPr lang="en-US" smtClean="0">
                <a:ea typeface="黑体" panose="02010609060101010101" pitchFamily="49" charset="-122"/>
              </a:rPr>
              <a:t>extends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zh-CN" altLang="en-US" smtClean="0"/>
              <a:t>将多个接口合并为一个新的接口</a:t>
            </a:r>
            <a:endParaRPr lang="zh-CN" altLang="en-US" smtClean="0"/>
          </a:p>
          <a:p>
            <a:pPr marL="1371600" lvl="2" indent="-457200">
              <a:buSzPct val="90000"/>
            </a:pPr>
            <a:endParaRPr lang="zh-CN" altLang="en-US" smtClean="0"/>
          </a:p>
        </p:txBody>
      </p:sp>
      <p:sp>
        <p:nvSpPr>
          <p:cNvPr id="38916" name="矩形 38915"/>
          <p:cNvSpPr>
            <a:spLocks noChangeArrowheads="1"/>
          </p:cNvSpPr>
          <p:nvPr/>
        </p:nvSpPr>
        <p:spPr bwMode="auto">
          <a:xfrm>
            <a:off x="533400" y="2667000"/>
            <a:ext cx="3810000" cy="3657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DC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int add(int x, int y);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DB 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extends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DC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int sub(int x, int y);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DA 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extends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DB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int mul(int x, int y);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38917" name="矩形 38916"/>
          <p:cNvSpPr>
            <a:spLocks noChangeArrowheads="1"/>
          </p:cNvSpPr>
          <p:nvPr/>
        </p:nvSpPr>
        <p:spPr bwMode="auto">
          <a:xfrm>
            <a:off x="4343400" y="2667000"/>
            <a:ext cx="3810000" cy="24384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DY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int div(int x, int y);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DX 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extends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DY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int mod(int x, int y);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38918" name="矩形 38917"/>
          <p:cNvSpPr>
            <a:spLocks noChangeArrowheads="1"/>
          </p:cNvSpPr>
          <p:nvPr/>
        </p:nvSpPr>
        <p:spPr bwMode="auto">
          <a:xfrm>
            <a:off x="533400" y="304800"/>
            <a:ext cx="5943600" cy="23622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class DD </a:t>
            </a:r>
            <a:r>
              <a:rPr lang="en-US" sz="20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implements</a:t>
            </a: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DA, DX {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public int add(int x, int y) { return x+y;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public int sub(int x, int y) { return x-y; 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public int mul(int x, int y) { return x*y;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public int div(int x, int y)  { return x/y;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public int mod(int x, int y){ return x%y;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38917" grpId="0" animBg="1"/>
      <p:bldP spid="389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993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接口 </a:t>
            </a:r>
            <a:r>
              <a:rPr lang="en-US" smtClean="0">
                <a:ea typeface="黑体" panose="02010609060101010101" pitchFamily="49" charset="-122"/>
              </a:rPr>
              <a:t>(interface)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43010" name="文本占位符 3993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4864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利用接口实现多重继承</a:t>
            </a:r>
            <a:r>
              <a:rPr lang="en-US" smtClean="0">
                <a:ea typeface="黑体" panose="02010609060101010101" pitchFamily="49" charset="-122"/>
              </a:rPr>
              <a:t>(Multiple inheritance)</a:t>
            </a:r>
            <a:endParaRPr lang="en-US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</a:pPr>
            <a:r>
              <a:rPr lang="en-US" smtClean="0">
                <a:ea typeface="黑体" panose="02010609060101010101" pitchFamily="49" charset="-122"/>
              </a:rPr>
              <a:t>class </a:t>
            </a:r>
            <a:r>
              <a:rPr lang="en-US" smtClean="0">
                <a:solidFill>
                  <a:schemeClr val="hlink"/>
                </a:solidFill>
                <a:ea typeface="黑体" panose="02010609060101010101" pitchFamily="49" charset="-122"/>
              </a:rPr>
              <a:t>extends</a:t>
            </a:r>
            <a:r>
              <a:rPr lang="en-US" smtClean="0">
                <a:ea typeface="黑体" panose="02010609060101010101" pitchFamily="49" charset="-122"/>
              </a:rPr>
              <a:t> </a:t>
            </a:r>
            <a:r>
              <a:rPr lang="zh-CN" altLang="en-US" smtClean="0"/>
              <a:t>父类 </a:t>
            </a:r>
            <a:r>
              <a:rPr lang="en-US" smtClean="0">
                <a:solidFill>
                  <a:schemeClr val="hlink"/>
                </a:solidFill>
                <a:ea typeface="黑体" panose="02010609060101010101" pitchFamily="49" charset="-122"/>
              </a:rPr>
              <a:t>implements</a:t>
            </a:r>
            <a:r>
              <a:rPr lang="en-US" smtClean="0">
                <a:ea typeface="黑体" panose="02010609060101010101" pitchFamily="49" charset="-122"/>
              </a:rPr>
              <a:t> </a:t>
            </a:r>
            <a:r>
              <a:rPr lang="zh-CN" altLang="en-US" smtClean="0"/>
              <a:t>接口</a:t>
            </a:r>
            <a:endParaRPr lang="zh-CN" altLang="en-US" smtClean="0"/>
          </a:p>
        </p:txBody>
      </p:sp>
      <p:sp>
        <p:nvSpPr>
          <p:cNvPr id="39940" name="矩形 39939"/>
          <p:cNvSpPr>
            <a:spLocks noChangeArrowheads="1"/>
          </p:cNvSpPr>
          <p:nvPr/>
        </p:nvSpPr>
        <p:spPr bwMode="auto">
          <a:xfrm>
            <a:off x="914400" y="2743200"/>
            <a:ext cx="2971800" cy="3657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CanFight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void fight();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CanSwim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void swim();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CanFly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void fly();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39941" name="矩形 39940"/>
          <p:cNvSpPr>
            <a:spLocks noChangeArrowheads="1"/>
          </p:cNvSpPr>
          <p:nvPr/>
        </p:nvSpPr>
        <p:spPr bwMode="auto">
          <a:xfrm>
            <a:off x="3886200" y="2743200"/>
            <a:ext cx="3810000" cy="12954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ActionCharacter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public void fight() {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39942" name="矩形 39941"/>
          <p:cNvSpPr>
            <a:spLocks noChangeArrowheads="1"/>
          </p:cNvSpPr>
          <p:nvPr/>
        </p:nvSpPr>
        <p:spPr bwMode="auto">
          <a:xfrm>
            <a:off x="914400" y="609600"/>
            <a:ext cx="6781800" cy="21336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Hero extends ActionCharacter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implements CanFight, CanSwim, CanFly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public void swim() {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public void fly() {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  <p:bldP spid="39941" grpId="0" animBg="1"/>
      <p:bldP spid="399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4096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接口 </a:t>
            </a:r>
            <a:r>
              <a:rPr lang="en-US" smtClean="0">
                <a:ea typeface="黑体" panose="02010609060101010101" pitchFamily="49" charset="-122"/>
              </a:rPr>
              <a:t>(interface)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44034" name="文本占位符 4096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接口合并时的命名冲突</a:t>
            </a:r>
            <a:endParaRPr lang="zh-CN" altLang="en-US" smtClean="0"/>
          </a:p>
        </p:txBody>
      </p:sp>
      <p:sp>
        <p:nvSpPr>
          <p:cNvPr id="40964" name="矩形 40963"/>
          <p:cNvSpPr>
            <a:spLocks noChangeArrowheads="1"/>
          </p:cNvSpPr>
          <p:nvPr/>
        </p:nvSpPr>
        <p:spPr bwMode="auto">
          <a:xfrm>
            <a:off x="457200" y="2362200"/>
            <a:ext cx="3810000" cy="3657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A1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void f();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A2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int f(int i);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A3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int f();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965" name="矩形 40964"/>
          <p:cNvSpPr>
            <a:spLocks noChangeArrowheads="1"/>
          </p:cNvSpPr>
          <p:nvPr/>
        </p:nvSpPr>
        <p:spPr bwMode="auto">
          <a:xfrm>
            <a:off x="457200" y="1066800"/>
            <a:ext cx="3810000" cy="12954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C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public int f() { return 4;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966" name="矩形 40965"/>
          <p:cNvSpPr>
            <a:spLocks noChangeArrowheads="1"/>
          </p:cNvSpPr>
          <p:nvPr/>
        </p:nvSpPr>
        <p:spPr bwMode="auto">
          <a:xfrm>
            <a:off x="4267200" y="152400"/>
            <a:ext cx="4648200" cy="16002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C1 implments A1, A2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public void f() {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public int f(int i) { return 5;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967" name="矩形 40966"/>
          <p:cNvSpPr>
            <a:spLocks noChangeArrowheads="1"/>
          </p:cNvSpPr>
          <p:nvPr/>
        </p:nvSpPr>
        <p:spPr bwMode="auto">
          <a:xfrm>
            <a:off x="4267200" y="1752600"/>
            <a:ext cx="4648200" cy="1600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C2 extends C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	implments A2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public int f(int i) { return 5;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968" name="矩形 40967"/>
          <p:cNvSpPr>
            <a:spLocks noChangeArrowheads="1"/>
          </p:cNvSpPr>
          <p:nvPr/>
        </p:nvSpPr>
        <p:spPr bwMode="auto">
          <a:xfrm>
            <a:off x="4267200" y="3352800"/>
            <a:ext cx="4648200" cy="1600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C3 extends C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	implments A3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public int f() { return 5;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969" name="矩形 40968"/>
          <p:cNvSpPr>
            <a:spLocks noChangeArrowheads="1"/>
          </p:cNvSpPr>
          <p:nvPr/>
        </p:nvSpPr>
        <p:spPr bwMode="auto">
          <a:xfrm>
            <a:off x="4267200" y="4953000"/>
            <a:ext cx="46482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class C4 extends C 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		implements A1 { }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970" name="矩形 40969"/>
          <p:cNvSpPr>
            <a:spLocks noChangeArrowheads="1"/>
          </p:cNvSpPr>
          <p:nvPr/>
        </p:nvSpPr>
        <p:spPr bwMode="auto">
          <a:xfrm>
            <a:off x="4800600" y="1295400"/>
            <a:ext cx="18288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//overload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971" name="矩形 40970"/>
          <p:cNvSpPr>
            <a:spLocks noChangeArrowheads="1"/>
          </p:cNvSpPr>
          <p:nvPr/>
        </p:nvSpPr>
        <p:spPr bwMode="auto">
          <a:xfrm>
            <a:off x="4800600" y="2895600"/>
            <a:ext cx="18288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//overload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972" name="矩形 40971"/>
          <p:cNvSpPr>
            <a:spLocks noChangeArrowheads="1"/>
          </p:cNvSpPr>
          <p:nvPr/>
        </p:nvSpPr>
        <p:spPr bwMode="auto">
          <a:xfrm>
            <a:off x="4724400" y="4495800"/>
            <a:ext cx="41910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//implements and overriding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973" name="矩形 40972"/>
          <p:cNvSpPr>
            <a:spLocks noChangeArrowheads="1"/>
          </p:cNvSpPr>
          <p:nvPr/>
        </p:nvSpPr>
        <p:spPr bwMode="auto">
          <a:xfrm>
            <a:off x="4267200" y="2209800"/>
            <a:ext cx="4608512" cy="3024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DD.java:15: C4 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中的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f()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无法覆盖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 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中的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f()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；</a:t>
            </a: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正在尝试使用不兼容的返回类型</a:t>
            </a: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找到：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void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需要：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public void f()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/>
              <a:t>            ^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5" grpId="0" animBg="1"/>
      <p:bldP spid="40966" grpId="0" animBg="1"/>
      <p:bldP spid="40967" grpId="0" animBg="1"/>
      <p:bldP spid="40968" grpId="0" animBg="1"/>
      <p:bldP spid="40969" grpId="0" animBg="1"/>
      <p:bldP spid="40970" grpId="0" animBg="1"/>
      <p:bldP spid="40971" grpId="0" animBg="1"/>
      <p:bldP spid="40972" grpId="0" animBg="1"/>
      <p:bldP spid="4097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4198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接口 </a:t>
            </a:r>
            <a:r>
              <a:rPr lang="en-US" smtClean="0">
                <a:ea typeface="黑体" panose="02010609060101010101" pitchFamily="49" charset="-122"/>
              </a:rPr>
              <a:t>(interface)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45058" name="文本占位符 41986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接口继承中的命名冲突</a:t>
            </a:r>
            <a:endParaRPr lang="zh-CN" altLang="en-US" smtClean="0"/>
          </a:p>
        </p:txBody>
      </p:sp>
      <p:sp>
        <p:nvSpPr>
          <p:cNvPr id="41988" name="矩形 41987"/>
          <p:cNvSpPr>
            <a:spLocks noChangeArrowheads="1"/>
          </p:cNvSpPr>
          <p:nvPr/>
        </p:nvSpPr>
        <p:spPr bwMode="auto">
          <a:xfrm>
            <a:off x="609600" y="2057400"/>
            <a:ext cx="8305800" cy="4800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BaseColors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int RED = 1, GREEN = 2, BLUE = 4;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RainbowColors 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extends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BaseColors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int YELLOW = 3, ORANGE = 5, VIOLET = 6;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PrintColors 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extends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BaseColors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int YELLOW = 8, CYAN = 16, MAGENTA = 32;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interface LotsOfColors 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extends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RainbowColors, PrintColors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int FUCHSIA = 17, CHARTREUSE = RED+90;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1989" name="矩形 41988"/>
          <p:cNvSpPr>
            <a:spLocks noChangeArrowheads="1"/>
          </p:cNvSpPr>
          <p:nvPr/>
        </p:nvSpPr>
        <p:spPr bwMode="auto">
          <a:xfrm>
            <a:off x="609600" y="0"/>
            <a:ext cx="8305800" cy="2057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class DD implements LotsOfColors {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public static void main(String args[]) {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	System.out.println(YELLOW);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}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1990" name="矩形 41989"/>
          <p:cNvSpPr>
            <a:spLocks noChangeArrowheads="1"/>
          </p:cNvSpPr>
          <p:nvPr/>
        </p:nvSpPr>
        <p:spPr bwMode="auto">
          <a:xfrm>
            <a:off x="611188" y="0"/>
            <a:ext cx="8305800" cy="2057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class DD {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public static void main(String args[]) {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	System.out.println(LotsOfColors.YELLOW);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}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1991" name="矩形 41990"/>
          <p:cNvSpPr>
            <a:spLocks noChangeArrowheads="1"/>
          </p:cNvSpPr>
          <p:nvPr/>
        </p:nvSpPr>
        <p:spPr bwMode="auto">
          <a:xfrm>
            <a:off x="2971800" y="1219200"/>
            <a:ext cx="5943600" cy="1295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reference to YELLOW is ambiguous, 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both variable YELLOW in 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RainbowColors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 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and variable YELLOW in 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PrintColors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 match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8710" y="2967990"/>
            <a:ext cx="18465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IN" dirty="0">
                <a:solidFill>
                  <a:schemeClr val="accent2"/>
                </a:solidFill>
                <a:sym typeface="+mn-ea"/>
              </a:rPr>
              <a:t>for( i=0;i&lt;N;i++)</a:t>
            </a:r>
            <a:br>
              <a:rPr lang="en-US" altLang="en-IN" dirty="0">
                <a:solidFill>
                  <a:schemeClr val="accent2"/>
                </a:solidFill>
                <a:sym typeface="+mn-ea"/>
              </a:rPr>
            </a:br>
            <a:r>
              <a:rPr lang="en-US" altLang="en-IN" dirty="0">
                <a:solidFill>
                  <a:schemeClr val="accent2"/>
                </a:solidFill>
                <a:sym typeface="+mn-ea"/>
              </a:rPr>
              <a:t>    for(j=0;j&lt;i;j++)</a:t>
            </a:r>
            <a:br>
              <a:rPr lang="en-US" altLang="en-IN" dirty="0">
                <a:solidFill>
                  <a:schemeClr val="accent2"/>
                </a:solidFill>
                <a:sym typeface="+mn-ea"/>
              </a:rPr>
            </a:br>
            <a:r>
              <a:rPr lang="en-US" altLang="en-IN" dirty="0">
                <a:solidFill>
                  <a:schemeClr val="accent2"/>
                </a:solidFill>
                <a:sym typeface="+mn-ea"/>
              </a:rPr>
              <a:t>     sum++;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48710" y="2967990"/>
            <a:ext cx="18465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IN" dirty="0">
                <a:solidFill>
                  <a:schemeClr val="accent2"/>
                </a:solidFill>
                <a:sym typeface="+mn-ea"/>
              </a:rPr>
              <a:t>for( i=0;i&lt;N;i++)</a:t>
            </a:r>
            <a:br>
              <a:rPr lang="en-US" altLang="en-IN" dirty="0">
                <a:solidFill>
                  <a:schemeClr val="accent2"/>
                </a:solidFill>
                <a:sym typeface="+mn-ea"/>
              </a:rPr>
            </a:br>
            <a:r>
              <a:rPr lang="en-US" altLang="en-IN" dirty="0">
                <a:solidFill>
                  <a:schemeClr val="accent2"/>
                </a:solidFill>
                <a:sym typeface="+mn-ea"/>
              </a:rPr>
              <a:t>    for(j=0;j&lt;i;j++)</a:t>
            </a:r>
            <a:br>
              <a:rPr lang="en-US" altLang="en-IN" dirty="0">
                <a:solidFill>
                  <a:schemeClr val="accent2"/>
                </a:solidFill>
                <a:sym typeface="+mn-ea"/>
              </a:rPr>
            </a:br>
            <a:r>
              <a:rPr lang="en-US" altLang="en-IN" dirty="0">
                <a:solidFill>
                  <a:schemeClr val="accent2"/>
                </a:solidFill>
                <a:sym typeface="+mn-ea"/>
              </a:rPr>
              <a:t>     sum++;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0" grpId="0" animBg="1"/>
      <p:bldP spid="4199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4198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接口 </a:t>
            </a:r>
            <a:r>
              <a:rPr lang="en-US" smtClean="0">
                <a:ea typeface="黑体" panose="02010609060101010101" pitchFamily="49" charset="-122"/>
              </a:rPr>
              <a:t>(interface)-JDK</a:t>
            </a:r>
            <a:r>
              <a:rPr lang="zh-CN" altLang="en-US" smtClean="0">
                <a:ea typeface="黑体" panose="02010609060101010101" pitchFamily="49" charset="-122"/>
              </a:rPr>
              <a:t>新特性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45058" name="文本占位符 41986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en-US" altLang="zh-CN" smtClean="0"/>
              <a:t>在接口中 jdk7 只能声明全名常量和抽象方法</a:t>
            </a:r>
            <a:endParaRPr lang="en-US" altLang="zh-CN" smtClean="0"/>
          </a:p>
          <a:p>
            <a:pPr marL="609600" indent="-609600">
              <a:buSzPct val="90000"/>
            </a:pPr>
            <a:r>
              <a:rPr lang="en-US" altLang="zh-CN" smtClean="0"/>
              <a:t> jdk8添加了静态方法和默认方法</a:t>
            </a:r>
            <a:r>
              <a:rPr lang="zh-CN" altLang="en-US" smtClean="0"/>
              <a:t>实现</a:t>
            </a:r>
            <a:endParaRPr lang="zh-CN" altLang="en-US" smtClean="0"/>
          </a:p>
          <a:p>
            <a:pPr marL="609600" indent="-609600">
              <a:buSzPct val="90000"/>
            </a:pPr>
            <a:r>
              <a:rPr lang="en-US" altLang="zh-CN" smtClean="0"/>
              <a:t> jdk9添加了私有方法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8916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包 </a:t>
            </a:r>
            <a:r>
              <a:rPr lang="en-US" smtClean="0">
                <a:ea typeface="黑体" panose="02010609060101010101" pitchFamily="49" charset="-122"/>
              </a:rPr>
              <a:t>(package)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200" smtClean="0"/>
              <a:t>为什么需要包</a:t>
            </a:r>
            <a:r>
              <a:rPr lang="en-US" sz="2200" smtClean="0">
                <a:ea typeface="黑体" panose="02010609060101010101" pitchFamily="49" charset="-122"/>
              </a:rPr>
              <a:t>?</a:t>
            </a:r>
            <a:endParaRPr lang="en-US" sz="22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/>
              <a:t>使</a:t>
            </a:r>
            <a:r>
              <a:rPr lang="en-US" sz="1800" smtClean="0">
                <a:ea typeface="黑体" panose="02010609060101010101" pitchFamily="49" charset="-122"/>
              </a:rPr>
              <a:t>Java</a:t>
            </a:r>
            <a:r>
              <a:rPr lang="zh-CN" altLang="en-US" sz="1800" smtClean="0"/>
              <a:t>类更容易发现和使用</a:t>
            </a:r>
            <a:endParaRPr lang="zh-CN" altLang="en-US" sz="180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/>
              <a:t>防止命名冲突</a:t>
            </a:r>
            <a:endParaRPr lang="zh-CN" altLang="en-US" sz="180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/>
              <a:t>进行访问控制 </a:t>
            </a:r>
            <a:endParaRPr lang="zh-CN" altLang="en-US" sz="1800" smtClean="0"/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200" smtClean="0"/>
              <a:t>层次结构，特定的功能</a:t>
            </a:r>
            <a:endParaRPr lang="zh-CN" altLang="en-US" sz="2200" smtClean="0"/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2200" smtClean="0">
                <a:ea typeface="黑体" panose="02010609060101010101" pitchFamily="49" charset="-122"/>
              </a:rPr>
              <a:t>A package is a collection of related classes and interfaces providing access protection and namespace management. </a:t>
            </a:r>
            <a:endParaRPr lang="en-US" sz="220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2200" smtClean="0">
                <a:ea typeface="黑体" panose="02010609060101010101" pitchFamily="49" charset="-122"/>
              </a:rPr>
              <a:t>import</a:t>
            </a:r>
            <a:endParaRPr lang="en-US" sz="2200" smtClean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CDD0-6367-474A-A250-C0D25D96A415}" type="slidenum">
              <a:rPr lang="zh-CN" altLang="en-US" dirty="0"/>
            </a:fld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40964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包 </a:t>
            </a:r>
            <a:r>
              <a:rPr lang="en-US" smtClean="0">
                <a:ea typeface="黑体" panose="02010609060101010101" pitchFamily="49" charset="-122"/>
              </a:rPr>
              <a:t>(package)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包的创建</a:t>
            </a:r>
            <a:endParaRPr lang="zh-CN" altLang="en-US" sz="2800" dirty="0" smtClean="0"/>
          </a:p>
          <a:p>
            <a:pPr marL="342900" indent="-342900">
              <a:lnSpc>
                <a:spcPct val="10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  <a:r>
              <a:rPr lang="en-US" sz="2000" dirty="0" smtClean="0">
                <a:ea typeface="黑体" panose="02010609060101010101" pitchFamily="49" charset="-122"/>
              </a:rPr>
              <a:t>package graphics;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public class Circle extends Graphic implements </a:t>
            </a:r>
            <a:r>
              <a:rPr lang="en-US" sz="2000" dirty="0" err="1" smtClean="0">
                <a:ea typeface="黑体" panose="02010609060101010101" pitchFamily="49" charset="-122"/>
              </a:rPr>
              <a:t>Draggable</a:t>
            </a:r>
            <a:r>
              <a:rPr lang="en-US" sz="2000" dirty="0" smtClean="0">
                <a:ea typeface="黑体" panose="02010609060101010101" pitchFamily="49" charset="-122"/>
              </a:rPr>
              <a:t> {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990600" lvl="1" indent="-533400">
              <a:lnSpc>
                <a:spcPct val="100000"/>
              </a:lnSpc>
              <a:buSzPct val="90000"/>
              <a:buFont typeface="Arial" panose="020B0604020202020204" pitchFamily="34" charset="0"/>
              <a:buNone/>
            </a:pPr>
            <a:r>
              <a:rPr lang="en-US" sz="1800" dirty="0" smtClean="0">
                <a:ea typeface="黑体" panose="02010609060101010101" pitchFamily="49" charset="-122"/>
              </a:rPr>
              <a:t>    . . .</a:t>
            </a:r>
            <a:endParaRPr lang="en-US" sz="1800" dirty="0" smtClean="0">
              <a:ea typeface="黑体" panose="02010609060101010101" pitchFamily="49" charset="-122"/>
            </a:endParaRPr>
          </a:p>
          <a:p>
            <a:pPr marL="990600" lvl="1" indent="-533400">
              <a:lnSpc>
                <a:spcPct val="100000"/>
              </a:lnSpc>
              <a:buSzPct val="90000"/>
              <a:buFont typeface="Arial" panose="020B0604020202020204" pitchFamily="34" charset="0"/>
              <a:buNone/>
            </a:pPr>
            <a:r>
              <a:rPr lang="en-US" sz="1800" dirty="0" smtClean="0">
                <a:ea typeface="黑体" panose="02010609060101010101" pitchFamily="49" charset="-122"/>
              </a:rPr>
              <a:t>}</a:t>
            </a:r>
            <a:endParaRPr lang="en-US" sz="1800" dirty="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包的命名</a:t>
            </a:r>
            <a:endParaRPr lang="zh-CN" altLang="en-US" sz="2800" dirty="0" smtClean="0"/>
          </a:p>
          <a:p>
            <a:pPr marL="990600" lvl="1" indent="-5334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层次结构对应实际的目录结构</a:t>
            </a:r>
            <a:endParaRPr lang="zh-CN" altLang="en-US" sz="2400" dirty="0" smtClean="0"/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2000" dirty="0" err="1" smtClean="0">
                <a:ea typeface="黑体" panose="02010609060101010101" pitchFamily="49" charset="-122"/>
              </a:rPr>
              <a:t>com.sun</a:t>
            </a:r>
            <a:r>
              <a:rPr lang="en-US" sz="2000" dirty="0" smtClean="0">
                <a:ea typeface="黑体" panose="02010609060101010101" pitchFamily="49" charset="-122"/>
              </a:rPr>
              <a:t>.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2000" dirty="0" smtClean="0">
                <a:ea typeface="黑体" panose="02010609060101010101" pitchFamily="49" charset="-122"/>
              </a:rPr>
              <a:t>org.w3c.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2000" dirty="0" err="1" smtClean="0">
                <a:ea typeface="黑体" panose="02010609060101010101" pitchFamily="49" charset="-122"/>
              </a:rPr>
              <a:t>org.jalpha</a:t>
            </a:r>
            <a:r>
              <a:rPr lang="en-US" sz="2000" dirty="0" smtClean="0">
                <a:ea typeface="黑体" panose="02010609060101010101" pitchFamily="49" charset="-122"/>
              </a:rPr>
              <a:t>.</a:t>
            </a:r>
            <a:endParaRPr lang="en-US" sz="2000" dirty="0" smtClean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81D-F01D-44FB-BF54-CFE96B11FE90}" type="slidenum">
              <a:rPr lang="zh-CN" altLang="en-US" dirty="0"/>
            </a:fld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41988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包 </a:t>
            </a:r>
            <a:r>
              <a:rPr lang="en-US" smtClean="0">
                <a:ea typeface="黑体" panose="02010609060101010101" pitchFamily="49" charset="-122"/>
              </a:rPr>
              <a:t>(package)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41989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0000" lnSpcReduction="10000"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包的使用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仅仅公共的</a:t>
            </a:r>
            <a:r>
              <a:rPr lang="en-US" smtClean="0">
                <a:ea typeface="黑体" panose="02010609060101010101" pitchFamily="49" charset="-122"/>
              </a:rPr>
              <a:t>(public)</a:t>
            </a:r>
            <a:r>
              <a:rPr lang="zh-CN" altLang="en-US" smtClean="0"/>
              <a:t>包成员</a:t>
            </a:r>
            <a:r>
              <a:rPr lang="en-US" smtClean="0">
                <a:ea typeface="黑体" panose="02010609060101010101" pitchFamily="49" charset="-122"/>
              </a:rPr>
              <a:t>(</a:t>
            </a:r>
            <a:r>
              <a:rPr lang="zh-CN" altLang="en-US" smtClean="0"/>
              <a:t>类、接口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r>
              <a:rPr lang="zh-CN" altLang="en-US" smtClean="0"/>
              <a:t>可以在其所定义的包外被访问</a:t>
            </a:r>
            <a:endParaRPr lang="zh-CN" altLang="en-US" smtClean="0"/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四种方式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利用包成员的规范名</a:t>
            </a:r>
            <a:r>
              <a:rPr lang="en-US" smtClean="0">
                <a:ea typeface="黑体" panose="02010609060101010101" pitchFamily="49" charset="-122"/>
              </a:rPr>
              <a:t>(</a:t>
            </a:r>
            <a:r>
              <a:rPr lang="zh-CN" altLang="en-US" smtClean="0"/>
              <a:t>包名</a:t>
            </a:r>
            <a:r>
              <a:rPr lang="en-US" smtClean="0">
                <a:ea typeface="黑体" panose="02010609060101010101" pitchFamily="49" charset="-122"/>
              </a:rPr>
              <a:t>+</a:t>
            </a:r>
            <a:r>
              <a:rPr lang="zh-CN" altLang="en-US" smtClean="0"/>
              <a:t>类名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引入</a:t>
            </a:r>
            <a:r>
              <a:rPr lang="en-US" smtClean="0">
                <a:ea typeface="黑体" panose="02010609060101010101" pitchFamily="49" charset="-122"/>
              </a:rPr>
              <a:t>(import)</a:t>
            </a:r>
            <a:r>
              <a:rPr lang="zh-CN" altLang="en-US" smtClean="0"/>
              <a:t>包成员名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引入</a:t>
            </a:r>
            <a:r>
              <a:rPr lang="en-US" smtClean="0">
                <a:ea typeface="黑体" panose="02010609060101010101" pitchFamily="49" charset="-122"/>
              </a:rPr>
              <a:t>(import)</a:t>
            </a:r>
            <a:r>
              <a:rPr lang="zh-CN" altLang="en-US" smtClean="0"/>
              <a:t>整个包成员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引入</a:t>
            </a:r>
            <a:r>
              <a:rPr lang="en-US" altLang="zh-CN" smtClean="0"/>
              <a:t>(import static)</a:t>
            </a:r>
            <a:r>
              <a:rPr lang="zh-CN" altLang="en-US" smtClean="0"/>
              <a:t>类的静态成员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B5B0-A98D-49A7-9462-F5136471EBDA}" type="slidenum">
              <a:rPr lang="zh-CN" altLang="en-US" dirty="0"/>
            </a:fld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43012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包 </a:t>
            </a:r>
            <a:r>
              <a:rPr lang="en-US" smtClean="0">
                <a:ea typeface="黑体" panose="02010609060101010101" pitchFamily="49" charset="-122"/>
              </a:rPr>
              <a:t>(package)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420586" y="914402"/>
            <a:ext cx="7094764" cy="5323112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noProof="1"/>
              <a:t>利用包成员的规范名</a:t>
            </a:r>
            <a:r>
              <a:rPr lang="en-US" altLang="x-none" sz="2400" noProof="1"/>
              <a:t>(</a:t>
            </a:r>
            <a:r>
              <a:rPr lang="zh-CN" altLang="en-US" sz="2400" noProof="1"/>
              <a:t>包名</a:t>
            </a:r>
            <a:r>
              <a:rPr lang="en-US" altLang="x-none" sz="2400" noProof="1"/>
              <a:t>+</a:t>
            </a:r>
            <a:r>
              <a:rPr lang="zh-CN" altLang="en-US" sz="2400" noProof="1"/>
              <a:t>类名</a:t>
            </a:r>
            <a:r>
              <a:rPr lang="en-US" altLang="x-none" sz="2400" noProof="1"/>
              <a:t>)</a:t>
            </a:r>
            <a:endParaRPr lang="en-US" altLang="x-none" sz="2400" noProof="1"/>
          </a:p>
          <a:p>
            <a:pPr marL="990600" lvl="1" indent="-533400" fontAlgn="auto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sz="1400" noProof="1" smtClean="0"/>
              <a:t>	      graphics.Circle myCir = new graphics.Circle();</a:t>
            </a:r>
            <a:endParaRPr lang="en-US" altLang="x-none" sz="1400" noProof="1" smtClean="0"/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noProof="1"/>
              <a:t>引入</a:t>
            </a:r>
            <a:r>
              <a:rPr lang="en-US" altLang="x-none" sz="2400" noProof="1"/>
              <a:t>(import)</a:t>
            </a:r>
            <a:r>
              <a:rPr lang="zh-CN" altLang="en-US" sz="2400" noProof="1"/>
              <a:t>包中的特定类</a:t>
            </a:r>
            <a:endParaRPr lang="zh-CN" altLang="en-US" sz="2400" noProof="1"/>
          </a:p>
          <a:p>
            <a:pPr marL="1371600" lvl="2" indent="-457200" fontAlgn="auto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zh-CN" altLang="en-US" sz="1400" noProof="1" smtClean="0"/>
              <a:t>	</a:t>
            </a:r>
            <a:r>
              <a:rPr lang="en-US" altLang="x-none" sz="1400" noProof="1" smtClean="0"/>
              <a:t>import graphics.Circle; </a:t>
            </a:r>
            <a:endParaRPr lang="en-US" altLang="x-none" sz="1400" noProof="1" smtClean="0"/>
          </a:p>
          <a:p>
            <a:pPr marL="1371600" lvl="2" indent="-457200" fontAlgn="auto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sz="1400" noProof="1" smtClean="0"/>
              <a:t>	… …</a:t>
            </a:r>
            <a:endParaRPr lang="en-US" altLang="x-none" sz="1400" noProof="1" smtClean="0"/>
          </a:p>
          <a:p>
            <a:pPr marL="1371600" lvl="2" indent="-457200" fontAlgn="auto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sz="1400" noProof="1" smtClean="0"/>
              <a:t>	Circle myCir = new Circle(); </a:t>
            </a:r>
            <a:endParaRPr lang="en-US" altLang="x-none" sz="1400" noProof="1" smtClean="0"/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noProof="1"/>
              <a:t>引入</a:t>
            </a:r>
            <a:r>
              <a:rPr lang="en-US" altLang="x-none" sz="2400" noProof="1"/>
              <a:t>(import)</a:t>
            </a:r>
            <a:r>
              <a:rPr lang="zh-CN" altLang="en-US" sz="2400">
                <a:sym typeface="+mn-ea"/>
              </a:rPr>
              <a:t>包中的全部类</a:t>
            </a:r>
            <a:endParaRPr lang="zh-CN" altLang="en-US" sz="2400" noProof="1"/>
          </a:p>
          <a:p>
            <a:pPr marL="1371600" lvl="2" indent="-457200" fontAlgn="auto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zh-CN" altLang="en-US" sz="1400" noProof="1" smtClean="0"/>
              <a:t>	</a:t>
            </a:r>
            <a:r>
              <a:rPr lang="en-US" altLang="x-none" sz="1400" noProof="1" smtClean="0"/>
              <a:t>import graphics.*; </a:t>
            </a:r>
            <a:endParaRPr lang="en-US" altLang="x-none" sz="1400" noProof="1" smtClean="0"/>
          </a:p>
          <a:p>
            <a:pPr marL="1371600" lvl="2" indent="-457200" fontAlgn="auto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sz="1400" noProof="1" smtClean="0"/>
              <a:t>	… …</a:t>
            </a:r>
            <a:endParaRPr lang="en-US" altLang="x-none" sz="1400" noProof="1" smtClean="0"/>
          </a:p>
          <a:p>
            <a:pPr marL="1371600" lvl="2" indent="-457200" fontAlgn="auto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sz="1400" noProof="1" smtClean="0"/>
              <a:t>	Circle myCir = new Circle(); </a:t>
            </a:r>
            <a:endParaRPr lang="en-US" altLang="x-none" sz="1400" noProof="1" smtClean="0"/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sym typeface="+mn-ea"/>
              </a:rPr>
              <a:t>引入(import </a:t>
            </a:r>
            <a:r>
              <a:rPr lang="en-US" altLang="zh-CN" sz="2400">
                <a:sym typeface="+mn-ea"/>
              </a:rPr>
              <a:t>static</a:t>
            </a:r>
            <a:r>
              <a:rPr lang="zh-CN" altLang="en-US" sz="2400">
                <a:sym typeface="+mn-ea"/>
              </a:rPr>
              <a:t>)类的静态成员（</a:t>
            </a:r>
            <a:r>
              <a:rPr lang="en-US" altLang="zh-CN" sz="2400">
                <a:sym typeface="+mn-ea"/>
              </a:rPr>
              <a:t>jdk5.0</a:t>
            </a:r>
            <a:r>
              <a:rPr lang="zh-CN" altLang="en-US" sz="2400">
                <a:sym typeface="+mn-ea"/>
              </a:rPr>
              <a:t>之后）</a:t>
            </a:r>
            <a:endParaRPr lang="zh-CN" altLang="en-US" sz="1400" noProof="1"/>
          </a:p>
          <a:p>
            <a:pPr marL="1371600" lvl="2" indent="-457200" fontAlgn="auto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zh-CN" altLang="en-US" sz="1400" smtClean="0">
                <a:sym typeface="+mn-ea"/>
              </a:rPr>
              <a:t>	</a:t>
            </a:r>
            <a:r>
              <a:rPr lang="en-US" altLang="x-none" sz="1400" smtClean="0">
                <a:sym typeface="+mn-ea"/>
              </a:rPr>
              <a:t>import  static java.lang.System.*</a:t>
            </a:r>
            <a:endParaRPr lang="en-US" altLang="x-none" sz="1400" noProof="1" smtClean="0"/>
          </a:p>
          <a:p>
            <a:pPr marL="1371600" lvl="2" indent="-457200" fontAlgn="auto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sz="1400" smtClean="0">
                <a:sym typeface="+mn-ea"/>
              </a:rPr>
              <a:t>	… …</a:t>
            </a:r>
            <a:endParaRPr lang="en-US" altLang="x-none" sz="1400" noProof="1" smtClean="0"/>
          </a:p>
          <a:p>
            <a:pPr marL="1371600" lvl="2" indent="-457200" fontAlgn="auto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sz="1400" smtClean="0">
                <a:sym typeface="+mn-ea"/>
              </a:rPr>
              <a:t>	out.println(“static import”);</a:t>
            </a:r>
            <a:endParaRPr lang="en-US" altLang="x-none" sz="1400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1F32-4F39-402B-8A39-C4C8DB5C2BCB}" type="slidenum">
              <a:rPr lang="zh-CN" altLang="en-US" dirty="0"/>
            </a:fld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占位符 40961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530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z="3600" smtClean="0"/>
              <a:t>如何防止名字冲突</a:t>
            </a:r>
            <a:endParaRPr lang="zh-CN" altLang="en-US" sz="3600" smtClean="0"/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z="2400" smtClean="0">
                <a:latin typeface="Tahoma" panose="020B0604030504040204" pitchFamily="34" charset="0"/>
                <a:ea typeface="黑体" panose="02010609060101010101" pitchFamily="49" charset="-122"/>
              </a:rPr>
              <a:t>//graphics.Circle.class</a:t>
            </a:r>
            <a:endParaRPr lang="en-US" sz="2400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z="2400" smtClean="0">
                <a:latin typeface="Tahoma" panose="020B0604030504040204" pitchFamily="34" charset="0"/>
                <a:ea typeface="黑体" panose="02010609060101010101" pitchFamily="49" charset="-122"/>
              </a:rPr>
              <a:t>package graphics;	</a:t>
            </a:r>
            <a:endParaRPr lang="en-US" sz="2400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z="2400" smtClean="0">
                <a:latin typeface="Tahoma" panose="020B0604030504040204" pitchFamily="34" charset="0"/>
                <a:ea typeface="黑体" panose="02010609060101010101" pitchFamily="49" charset="-122"/>
              </a:rPr>
              <a:t>public class Circle {</a:t>
            </a:r>
            <a:endParaRPr lang="en-US" sz="2400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z="2400" smtClean="0">
                <a:latin typeface="Tahoma" panose="020B0604030504040204" pitchFamily="34" charset="0"/>
                <a:ea typeface="黑体" panose="02010609060101010101" pitchFamily="49" charset="-122"/>
              </a:rPr>
              <a:t>    . . .</a:t>
            </a:r>
            <a:endParaRPr lang="en-US" sz="2400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z="2400" smtClean="0">
                <a:latin typeface="Tahoma" panose="020B0604030504040204" pitchFamily="34" charset="0"/>
                <a:ea typeface="黑体" panose="02010609060101010101" pitchFamily="49" charset="-122"/>
              </a:rPr>
              <a:t>}</a:t>
            </a:r>
            <a:endParaRPr lang="en-US" sz="2400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z="2400" smtClean="0">
                <a:latin typeface="Tahoma" panose="020B0604030504040204" pitchFamily="34" charset="0"/>
                <a:ea typeface="黑体" panose="02010609060101010101" pitchFamily="49" charset="-122"/>
              </a:rPr>
              <a:t>//mygraphics.Circle.class</a:t>
            </a:r>
            <a:endParaRPr lang="en-US" sz="2400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z="2400" smtClean="0">
                <a:latin typeface="Tahoma" panose="020B0604030504040204" pitchFamily="34" charset="0"/>
                <a:ea typeface="黑体" panose="02010609060101010101" pitchFamily="49" charset="-122"/>
              </a:rPr>
              <a:t>package mygraphics;</a:t>
            </a:r>
            <a:endParaRPr lang="en-US" sz="2400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z="2400" smtClean="0">
                <a:latin typeface="Tahoma" panose="020B0604030504040204" pitchFamily="34" charset="0"/>
                <a:ea typeface="黑体" panose="02010609060101010101" pitchFamily="49" charset="-122"/>
              </a:rPr>
              <a:t>public class Circle {</a:t>
            </a:r>
            <a:endParaRPr lang="en-US" sz="2400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z="2400" smtClean="0">
                <a:latin typeface="Tahoma" panose="020B0604030504040204" pitchFamily="34" charset="0"/>
                <a:ea typeface="黑体" panose="02010609060101010101" pitchFamily="49" charset="-122"/>
              </a:rPr>
              <a:t>    . . .</a:t>
            </a:r>
            <a:endParaRPr lang="en-US" sz="2400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z="2400" smtClean="0">
                <a:latin typeface="Tahoma" panose="020B0604030504040204" pitchFamily="34" charset="0"/>
                <a:ea typeface="黑体" panose="02010609060101010101" pitchFamily="49" charset="-122"/>
              </a:rPr>
              <a:t>}</a:t>
            </a:r>
            <a:endParaRPr lang="en-US" sz="2400" smtClean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4034" name="标题 4096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包 (package)</a:t>
            </a:r>
            <a:endParaRPr lang="zh-CN" altLang="en-US" smtClean="0">
              <a:sym typeface="+mn-ea"/>
            </a:endParaRPr>
          </a:p>
        </p:txBody>
      </p:sp>
      <p:sp>
        <p:nvSpPr>
          <p:cNvPr id="40964" name="矩形 40963"/>
          <p:cNvSpPr>
            <a:spLocks noChangeArrowheads="1"/>
          </p:cNvSpPr>
          <p:nvPr/>
        </p:nvSpPr>
        <p:spPr bwMode="auto">
          <a:xfrm>
            <a:off x="4860925" y="1123950"/>
            <a:ext cx="4114800" cy="2438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import graphics.*;</a:t>
            </a:r>
            <a:endParaRPr 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import mygraphics.*;</a:t>
            </a:r>
            <a:endParaRPr 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endParaRPr 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class Test {</a:t>
            </a:r>
            <a:endParaRPr 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	</a:t>
            </a:r>
            <a:r>
              <a:rPr lang="en-US" sz="2400">
                <a:solidFill>
                  <a:srgbClr val="0066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//</a:t>
            </a: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Circle c;</a:t>
            </a:r>
            <a:endParaRPr 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965" name="矩形 40964"/>
          <p:cNvSpPr>
            <a:spLocks noChangeArrowheads="1"/>
          </p:cNvSpPr>
          <p:nvPr/>
        </p:nvSpPr>
        <p:spPr bwMode="auto">
          <a:xfrm>
            <a:off x="4860925" y="3644900"/>
            <a:ext cx="4114800" cy="2438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import graphics.</a:t>
            </a:r>
            <a:r>
              <a:rPr lang="zh-CN" alt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Circle</a:t>
            </a: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;</a:t>
            </a:r>
            <a:endParaRPr 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66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//</a:t>
            </a: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import mygraphics.</a:t>
            </a:r>
            <a:r>
              <a:rPr lang="zh-CN" alt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Circle</a:t>
            </a: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;</a:t>
            </a:r>
            <a:endParaRPr 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endParaRPr 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class Test {</a:t>
            </a:r>
            <a:endParaRPr 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	Circle c;</a:t>
            </a:r>
            <a:endParaRPr 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966" name="矩形 40965"/>
          <p:cNvSpPr>
            <a:spLocks noChangeArrowheads="1"/>
          </p:cNvSpPr>
          <p:nvPr/>
        </p:nvSpPr>
        <p:spPr bwMode="auto">
          <a:xfrm>
            <a:off x="3851919" y="1123950"/>
            <a:ext cx="5135205" cy="3429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import graphics.*;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import </a:t>
            </a: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mygraphics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.*;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class Test {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	… …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000" dirty="0">
                <a:latin typeface="Tahoma" panose="020B0604030504040204" pitchFamily="34" charset="0"/>
                <a:ea typeface="华文中宋" panose="02010600040101010101" pitchFamily="2" charset="-122"/>
              </a:rPr>
              <a:t>	</a:t>
            </a:r>
            <a:r>
              <a:rPr lang="en-US" sz="2000" dirty="0" err="1">
                <a:latin typeface="Tahoma" panose="020B0604030504040204" pitchFamily="34" charset="0"/>
                <a:ea typeface="华文中宋" panose="02010600040101010101" pitchFamily="2" charset="-122"/>
              </a:rPr>
              <a:t>graphics.Circle</a:t>
            </a:r>
            <a:r>
              <a:rPr lang="en-US" sz="2000" dirty="0">
                <a:latin typeface="Tahoma" panose="020B0604030504040204" pitchFamily="34" charset="0"/>
                <a:ea typeface="华文中宋" panose="02010600040101010101" pitchFamily="2" charset="-122"/>
              </a:rPr>
              <a:t> c = new </a:t>
            </a:r>
            <a:r>
              <a:rPr lang="en-US" sz="2000" dirty="0" err="1">
                <a:latin typeface="Tahoma" panose="020B0604030504040204" pitchFamily="34" charset="0"/>
                <a:ea typeface="华文中宋" panose="02010600040101010101" pitchFamily="2" charset="-122"/>
              </a:rPr>
              <a:t>graphics.Circle</a:t>
            </a:r>
            <a:r>
              <a:rPr lang="en-US" sz="2000" dirty="0">
                <a:latin typeface="Tahoma" panose="020B0604030504040204" pitchFamily="34" charset="0"/>
                <a:ea typeface="华文中宋" panose="02010600040101010101" pitchFamily="2" charset="-122"/>
              </a:rPr>
              <a:t>();</a:t>
            </a:r>
            <a:endParaRPr lang="en-US" sz="20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000" dirty="0">
                <a:latin typeface="Tahoma" panose="020B0604030504040204" pitchFamily="34" charset="0"/>
                <a:ea typeface="华文中宋" panose="02010600040101010101" pitchFamily="2" charset="-122"/>
              </a:rPr>
              <a:t>	</a:t>
            </a:r>
            <a:r>
              <a:rPr lang="en-US" sz="2000" dirty="0" err="1">
                <a:latin typeface="Tahoma" panose="020B0604030504040204" pitchFamily="34" charset="0"/>
                <a:ea typeface="华文中宋" panose="02010600040101010101" pitchFamily="2" charset="-122"/>
              </a:rPr>
              <a:t>mygraphics.Circle</a:t>
            </a:r>
            <a:r>
              <a:rPr lang="en-US" sz="2000" dirty="0">
                <a:latin typeface="Tahoma" panose="020B0604030504040204" pitchFamily="34" charset="0"/>
                <a:ea typeface="华文中宋" panose="02010600040101010101" pitchFamily="2" charset="-122"/>
              </a:rPr>
              <a:t> c = new </a:t>
            </a:r>
            <a:r>
              <a:rPr lang="en-US" sz="2000" dirty="0" err="1">
                <a:latin typeface="Tahoma" panose="020B0604030504040204" pitchFamily="34" charset="0"/>
                <a:ea typeface="华文中宋" panose="02010600040101010101" pitchFamily="2" charset="-122"/>
              </a:rPr>
              <a:t>mygraphics.Circle</a:t>
            </a:r>
            <a:r>
              <a:rPr lang="en-US" sz="2000" dirty="0">
                <a:latin typeface="Tahoma" panose="020B0604030504040204" pitchFamily="34" charset="0"/>
                <a:ea typeface="华文中宋" panose="02010600040101010101" pitchFamily="2" charset="-122"/>
              </a:rPr>
              <a:t>();</a:t>
            </a:r>
            <a:endParaRPr lang="en-US" sz="20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000" dirty="0">
                <a:latin typeface="Tahoma" panose="020B0604030504040204" pitchFamily="34" charset="0"/>
                <a:ea typeface="华文中宋" panose="02010600040101010101" pitchFamily="2" charset="-122"/>
              </a:rPr>
              <a:t>	… …</a:t>
            </a:r>
            <a:endParaRPr lang="en-US" sz="20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F3ED-9F2C-42A4-B119-2A4D7791ACC6}" type="slidenum">
              <a:rPr lang="zh-CN" altLang="en-US" dirty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ldLvl="0" animBg="1"/>
      <p:bldP spid="40965" grpId="0" bldLvl="0" animBg="1"/>
      <p:bldP spid="4096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72708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zh-CN" altLang="en-US" smtClean="0"/>
          </a:p>
        </p:txBody>
      </p:sp>
      <p:sp>
        <p:nvSpPr>
          <p:cNvPr id="72709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创建对象</a:t>
            </a:r>
            <a:r>
              <a:rPr lang="en-US" dirty="0" smtClean="0">
                <a:ea typeface="黑体" panose="02010609060101010101" pitchFamily="49" charset="-122"/>
              </a:rPr>
              <a:t>/</a:t>
            </a:r>
            <a:r>
              <a:rPr lang="zh-CN" altLang="en-US" dirty="0" smtClean="0"/>
              <a:t>实例化对象</a:t>
            </a:r>
            <a:r>
              <a:rPr lang="en-US" dirty="0" smtClean="0">
                <a:ea typeface="黑体" panose="02010609060101010101" pitchFamily="49" charset="-122"/>
              </a:rPr>
              <a:t>—new  </a:t>
            </a:r>
            <a:endParaRPr lang="en-US" dirty="0" smtClean="0">
              <a:ea typeface="黑体" panose="02010609060101010101" pitchFamily="49" charset="-122"/>
            </a:endParaRPr>
          </a:p>
          <a:p>
            <a:pPr marL="990600" lvl="1" indent="-53340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zh-CN" altLang="en-US" dirty="0" smtClean="0"/>
              <a:t>例</a:t>
            </a:r>
            <a:r>
              <a:rPr lang="en-US" dirty="0" smtClean="0">
                <a:ea typeface="黑体" panose="02010609060101010101" pitchFamily="49" charset="-122"/>
              </a:rPr>
              <a:t>1: Apple a = new Apple();  (</a:t>
            </a:r>
            <a:r>
              <a:rPr lang="zh-CN" altLang="en-US" dirty="0" smtClean="0"/>
              <a:t>创建对象</a:t>
            </a:r>
            <a:r>
              <a:rPr lang="en-US" dirty="0" smtClean="0">
                <a:ea typeface="黑体" panose="02010609060101010101" pitchFamily="49" charset="-122"/>
              </a:rPr>
              <a:t>)</a:t>
            </a:r>
            <a:endParaRPr lang="en-US" dirty="0" smtClean="0">
              <a:ea typeface="黑体" panose="02010609060101010101" pitchFamily="49" charset="-122"/>
            </a:endParaRPr>
          </a:p>
          <a:p>
            <a:pPr marL="990600" lvl="1" indent="-53340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zh-CN" altLang="en-US" dirty="0" smtClean="0"/>
              <a:t>例</a:t>
            </a:r>
            <a:r>
              <a:rPr lang="en-US" dirty="0" smtClean="0">
                <a:ea typeface="黑体" panose="02010609060101010101" pitchFamily="49" charset="-122"/>
              </a:rPr>
              <a:t>2: Apple a;                       (</a:t>
            </a:r>
            <a:r>
              <a:rPr lang="zh-CN" altLang="en-US" dirty="0" smtClean="0"/>
              <a:t>对象的说明</a:t>
            </a:r>
            <a:r>
              <a:rPr lang="en-US" dirty="0" smtClean="0">
                <a:ea typeface="黑体" panose="02010609060101010101" pitchFamily="49" charset="-122"/>
              </a:rPr>
              <a:t>)</a:t>
            </a:r>
            <a:endParaRPr lang="en-US" dirty="0" smtClean="0">
              <a:ea typeface="黑体" panose="02010609060101010101" pitchFamily="49" charset="-122"/>
            </a:endParaRPr>
          </a:p>
          <a:p>
            <a:pPr marL="990600" lvl="1" indent="-53340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dirty="0" smtClean="0">
                <a:ea typeface="黑体" panose="02010609060101010101" pitchFamily="49" charset="-122"/>
              </a:rPr>
              <a:t>	  a = new Apple();           (</a:t>
            </a:r>
            <a:r>
              <a:rPr lang="zh-CN" altLang="en-US" dirty="0" smtClean="0"/>
              <a:t>实例化对象</a:t>
            </a:r>
            <a:r>
              <a:rPr lang="en-US" dirty="0" smtClean="0">
                <a:ea typeface="黑体" panose="02010609060101010101" pitchFamily="49" charset="-122"/>
              </a:rPr>
              <a:t>)</a:t>
            </a:r>
            <a:endParaRPr lang="en-US" dirty="0" smtClean="0">
              <a:ea typeface="黑体" panose="02010609060101010101" pitchFamily="49" charset="-122"/>
            </a:endParaRPr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对象的实例化通过构造方法</a:t>
            </a:r>
            <a:r>
              <a:rPr lang="en-US" dirty="0" smtClean="0">
                <a:ea typeface="黑体" panose="02010609060101010101" pitchFamily="49" charset="-122"/>
              </a:rPr>
              <a:t>(constructor)</a:t>
            </a:r>
            <a:r>
              <a:rPr lang="zh-CN" altLang="en-US" dirty="0" smtClean="0"/>
              <a:t>来实现</a:t>
            </a:r>
            <a:endParaRPr lang="zh-CN" altLang="en-US" dirty="0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构造方法的名字与类名相同</a:t>
            </a:r>
            <a:endParaRPr lang="zh-CN" altLang="en-US" dirty="0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构造方法没有返回值</a:t>
            </a:r>
            <a:endParaRPr lang="zh-CN" altLang="en-US" dirty="0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构造方法可以有多个，构成方法的重载</a:t>
            </a:r>
            <a:r>
              <a:rPr lang="en-US" dirty="0" smtClean="0">
                <a:ea typeface="黑体" panose="02010609060101010101" pitchFamily="49" charset="-122"/>
              </a:rPr>
              <a:t>(overload)</a:t>
            </a:r>
            <a:endParaRPr lang="en-US" dirty="0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占位符 4198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包与</a:t>
            </a:r>
            <a:r>
              <a:rPr lang="en-US" smtClean="0">
                <a:ea typeface="黑体" panose="02010609060101010101" pitchFamily="49" charset="-122"/>
              </a:rPr>
              <a:t>Java</a:t>
            </a:r>
            <a:r>
              <a:rPr lang="zh-CN" altLang="en-US" smtClean="0"/>
              <a:t>文件的对应关系</a:t>
            </a:r>
            <a:endParaRPr lang="zh-CN" altLang="en-US" smtClean="0"/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zh-CN" altLang="en-US" smtClean="0"/>
              <a:t>	</a:t>
            </a:r>
            <a:endParaRPr lang="zh-CN" altLang="en-US" smtClean="0"/>
          </a:p>
        </p:txBody>
      </p:sp>
      <p:sp>
        <p:nvSpPr>
          <p:cNvPr id="45058" name="标题 41986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4600" smtClean="0"/>
              <a:t>包 </a:t>
            </a:r>
            <a:r>
              <a:rPr lang="en-US" sz="4600" smtClean="0">
                <a:ea typeface="黑体" panose="02010609060101010101" pitchFamily="49" charset="-122"/>
              </a:rPr>
              <a:t>(package)</a:t>
            </a:r>
            <a:endParaRPr lang="en-US" sz="4600" smtClean="0">
              <a:ea typeface="黑体" panose="02010609060101010101" pitchFamily="49" charset="-122"/>
            </a:endParaRPr>
          </a:p>
        </p:txBody>
      </p:sp>
      <p:sp>
        <p:nvSpPr>
          <p:cNvPr id="41988" name="矩形 41987"/>
          <p:cNvSpPr>
            <a:spLocks noChangeArrowheads="1"/>
          </p:cNvSpPr>
          <p:nvPr/>
        </p:nvSpPr>
        <p:spPr bwMode="auto">
          <a:xfrm>
            <a:off x="1524000" y="0"/>
            <a:ext cx="4038600" cy="1752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package org.jalpha;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public class HelloWorld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. . .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1989" name="矩形 41988"/>
          <p:cNvSpPr>
            <a:spLocks noChangeArrowheads="1"/>
          </p:cNvSpPr>
          <p:nvPr/>
        </p:nvSpPr>
        <p:spPr bwMode="auto">
          <a:xfrm>
            <a:off x="609600" y="2286000"/>
            <a:ext cx="8534400" cy="4114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根目录	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d:\src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源文件	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d:\src\org\jalpha\HelloWorld.java 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编译		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cd d:\src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			</a:t>
            </a: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javac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 org\</a:t>
            </a: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jalpha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\HelloWorld.java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class</a:t>
            </a:r>
            <a:r>
              <a:rPr lang="zh-CN" alt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文件	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d:\src\org\jalpha\HelloWorld.class 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执行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在根目录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)   cd d:\src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			      java </a:t>
            </a: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org.jalpha.HelloWorld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执行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在其他目录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)d:\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			      java –</a:t>
            </a: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classpath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 d:\src </a:t>
            </a: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org.jalpha.HelloWorld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FAFE-7805-4243-8ABB-E53A3BDD491D}" type="slidenum">
              <a:rPr lang="zh-CN" altLang="en-US" dirty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ldLvl="0" animBg="1"/>
      <p:bldP spid="41989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46084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第四讲</a:t>
            </a:r>
            <a:r>
              <a:rPr lang="en-US" smtClean="0">
                <a:ea typeface="黑体" panose="02010609060101010101" pitchFamily="49" charset="-122"/>
              </a:rPr>
              <a:t> </a:t>
            </a:r>
            <a:r>
              <a:rPr lang="zh-CN" altLang="en-US" smtClean="0"/>
              <a:t>面向对象（下）</a:t>
            </a:r>
            <a:endParaRPr lang="zh-CN" altLang="en-US" smtClean="0"/>
          </a:p>
        </p:txBody>
      </p:sp>
      <p:sp>
        <p:nvSpPr>
          <p:cNvPr id="46085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dirty="0" smtClean="0">
                <a:ea typeface="黑体" panose="02010609060101010101" pitchFamily="49" charset="-122"/>
              </a:rPr>
              <a:t>Object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抽象类</a:t>
            </a:r>
            <a:endParaRPr lang="zh-CN" altLang="en-US" dirty="0" smtClean="0"/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接口和包</a:t>
            </a:r>
            <a:endParaRPr lang="zh-CN" altLang="en-US" dirty="0" smtClean="0"/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内部类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47108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内部类</a:t>
            </a:r>
            <a:endParaRPr lang="zh-CN" altLang="en-US" smtClean="0"/>
          </a:p>
        </p:txBody>
      </p:sp>
      <p:sp>
        <p:nvSpPr>
          <p:cNvPr id="47109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在类中定义的类称为内部类。</a:t>
            </a:r>
            <a:endParaRPr lang="zh-CN" altLang="en-US" smtClean="0"/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内部类之外的类称为外部类。 </a:t>
            </a:r>
            <a:endParaRPr lang="zh-CN" altLang="en-US" smtClean="0"/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内部类可以访问其外部类的所有变量和方法，并能够以和外部类的其他非静态成员相同的方式直接引用它们。 </a:t>
            </a:r>
            <a:endParaRPr lang="zh-CN" altLang="en-US" smtClean="0"/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内部类完全在其包围类的范围之内。</a:t>
            </a:r>
            <a:endParaRPr lang="zh-CN" altLang="en-US" smtClean="0"/>
          </a:p>
        </p:txBody>
      </p:sp>
    </p:spTree>
    <p:custDataLst>
      <p:tags r:id="rId5"/>
    </p:custData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450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内部类（续）</a:t>
            </a:r>
            <a:endParaRPr lang="zh-CN" altLang="en-US" smtClean="0"/>
          </a:p>
        </p:txBody>
      </p:sp>
      <p:sp>
        <p:nvSpPr>
          <p:cNvPr id="48130" name="文本占位符 45058"/>
          <p:cNvSpPr>
            <a:spLocks noGrp="1" noChangeArrowheads="1"/>
          </p:cNvSpPr>
          <p:nvPr>
            <p:ph type="body" idx="1"/>
          </p:nvPr>
        </p:nvSpPr>
        <p:spPr>
          <a:xfrm>
            <a:off x="1119188" y="1641475"/>
            <a:ext cx="7415212" cy="730250"/>
          </a:xfrm>
        </p:spPr>
        <p:txBody>
          <a:bodyPr/>
          <a:lstStyle/>
          <a:p>
            <a:r>
              <a:rPr lang="zh-CN" altLang="en-US" smtClean="0"/>
              <a:t>一个类定义在其他类内部</a:t>
            </a:r>
            <a:endParaRPr lang="zh-CN" altLang="en-US" smtClean="0"/>
          </a:p>
        </p:txBody>
      </p:sp>
      <p:sp>
        <p:nvSpPr>
          <p:cNvPr id="45060" name="文本框 45059"/>
          <p:cNvSpPr txBox="1">
            <a:spLocks noChangeArrowheads="1"/>
          </p:cNvSpPr>
          <p:nvPr/>
        </p:nvSpPr>
        <p:spPr bwMode="auto">
          <a:xfrm>
            <a:off x="1143000" y="2514600"/>
            <a:ext cx="3505200" cy="35623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ffectLst>
            <a:prstShdw prst="shdw17" dist="17961" dir="13500000">
              <a:srgbClr val="26262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2800" b="1">
                <a:latin typeface="Times New Roman" panose="02020603050405020304" pitchFamily="18" charset="0"/>
              </a:rPr>
              <a:t>public class Parcel1 {</a:t>
            </a:r>
            <a:endParaRPr lang="en-US" sz="28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b="1">
                <a:latin typeface="Times New Roman" panose="02020603050405020304" pitchFamily="18" charset="0"/>
              </a:rPr>
              <a:t>  </a:t>
            </a: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</a:rPr>
              <a:t>class Contents {</a:t>
            </a:r>
            <a:endParaRPr lang="en-US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     ……...</a:t>
            </a:r>
            <a:endParaRPr lang="en-US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 }</a:t>
            </a:r>
            <a:endParaRPr lang="en-US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 class Destination {</a:t>
            </a:r>
            <a:endParaRPr lang="en-US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     ………</a:t>
            </a:r>
            <a:endParaRPr lang="en-US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 }</a:t>
            </a:r>
            <a:endParaRPr lang="en-US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b="1">
                <a:latin typeface="Times New Roman" panose="02020603050405020304" pitchFamily="18" charset="0"/>
              </a:rPr>
              <a:t>  ……….</a:t>
            </a:r>
            <a:endParaRPr lang="en-US" sz="28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b="1">
                <a:latin typeface="Times New Roman" panose="02020603050405020304" pitchFamily="18" charset="0"/>
              </a:rPr>
              <a:t>}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5061" name="文本框 45060"/>
          <p:cNvSpPr txBox="1">
            <a:spLocks noChangeArrowheads="1"/>
          </p:cNvSpPr>
          <p:nvPr/>
        </p:nvSpPr>
        <p:spPr bwMode="auto">
          <a:xfrm>
            <a:off x="5029200" y="2514600"/>
            <a:ext cx="3429000" cy="974725"/>
          </a:xfrm>
          <a:prstGeom prst="rect">
            <a:avLst/>
          </a:prstGeom>
          <a:gradFill rotWithShape="0">
            <a:gsLst>
              <a:gs pos="0">
                <a:srgbClr val="93D788"/>
              </a:gs>
              <a:gs pos="100000">
                <a:srgbClr val="ABFA9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sz="3200">
                <a:solidFill>
                  <a:srgbClr val="3333CC"/>
                </a:solidFill>
                <a:latin typeface="Times New Roman" panose="02020603050405020304" pitchFamily="18" charset="0"/>
              </a:rPr>
              <a:t>Parcel1</a:t>
            </a:r>
            <a:r>
              <a:rPr lang="zh-CN" altLang="en-US" sz="3200">
                <a:solidFill>
                  <a:srgbClr val="3333CC"/>
                </a:solidFill>
                <a:latin typeface="Times New Roman" panose="02020603050405020304" pitchFamily="18" charset="0"/>
              </a:rPr>
              <a:t>类中定义了</a:t>
            </a:r>
            <a:endParaRPr lang="zh-CN" altLang="en-US" sz="320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3200">
                <a:solidFill>
                  <a:srgbClr val="3333CC"/>
                </a:solidFill>
                <a:latin typeface="Times New Roman" panose="02020603050405020304" pitchFamily="18" charset="0"/>
              </a:rPr>
              <a:t>两个inner classes：</a:t>
            </a:r>
            <a:endParaRPr lang="zh-CN" altLang="en-US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2" name="文本框 45061"/>
          <p:cNvSpPr txBox="1">
            <a:spLocks noChangeArrowheads="1"/>
          </p:cNvSpPr>
          <p:nvPr/>
        </p:nvSpPr>
        <p:spPr bwMode="auto">
          <a:xfrm>
            <a:off x="5486400" y="3733800"/>
            <a:ext cx="2209800" cy="1554163"/>
          </a:xfrm>
          <a:prstGeom prst="rect">
            <a:avLst/>
          </a:prstGeom>
          <a:gradFill rotWithShape="0">
            <a:gsLst>
              <a:gs pos="0">
                <a:srgbClr val="ABFA9E"/>
              </a:gs>
              <a:gs pos="100000">
                <a:srgbClr val="93D78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3200">
                <a:solidFill>
                  <a:srgbClr val="3333CC"/>
                </a:solidFill>
                <a:latin typeface="Times New Roman" panose="02020603050405020304" pitchFamily="18" charset="0"/>
              </a:rPr>
              <a:t>Contents</a:t>
            </a:r>
            <a:endParaRPr lang="zh-CN" altLang="en-US" sz="320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zh-CN" altLang="en-US" sz="3200">
                <a:solidFill>
                  <a:srgbClr val="3333CC"/>
                </a:solidFill>
                <a:latin typeface="Times New Roman" panose="02020603050405020304" pitchFamily="18" charset="0"/>
              </a:rPr>
              <a:t>和</a:t>
            </a:r>
            <a:endParaRPr lang="zh-CN" altLang="en-US" sz="320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zh-CN" altLang="en-US" sz="3200">
                <a:solidFill>
                  <a:srgbClr val="3333CC"/>
                </a:solidFill>
                <a:latin typeface="Times New Roman" panose="02020603050405020304" pitchFamily="18" charset="0"/>
              </a:rPr>
              <a:t>Destination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60" grpId="0" animBg="1"/>
      <p:bldP spid="45061" grpId="0" animBg="1"/>
      <p:bldP spid="450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文本占位符 46081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4537075" cy="5324475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public class Parcel2 {</a:t>
            </a:r>
            <a:endParaRPr lang="en-US" sz="18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	class Contents {</a:t>
            </a:r>
            <a:endParaRPr lang="en-US" sz="1800" b="1" dirty="0" smtClean="0">
              <a:solidFill>
                <a:srgbClr val="000066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//inner class 1</a:t>
            </a:r>
            <a:endParaRPr lang="en-US" sz="1800" b="1" dirty="0" smtClean="0">
              <a:solidFill>
                <a:srgbClr val="000066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	private </a:t>
            </a:r>
            <a:r>
              <a:rPr lang="en-US" sz="1800" b="1" dirty="0" err="1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int</a:t>
            </a: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sz="1800" b="1" dirty="0" err="1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</a:t>
            </a: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;</a:t>
            </a:r>
            <a:endParaRPr lang="en-US" sz="1800" b="1" dirty="0" smtClean="0">
              <a:solidFill>
                <a:srgbClr val="000066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 Contents(</a:t>
            </a:r>
            <a:r>
              <a:rPr lang="en-US" sz="1800" b="1" dirty="0" err="1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int</a:t>
            </a: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sz="1800" b="1" dirty="0" err="1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cn</a:t>
            </a: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)        { </a:t>
            </a:r>
            <a:r>
              <a:rPr lang="en-US" sz="1800" b="1" dirty="0" err="1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</a:t>
            </a: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</a:t>
            </a:r>
            <a:r>
              <a:rPr lang="en-US" sz="1800" b="1" dirty="0" err="1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cn</a:t>
            </a: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;}</a:t>
            </a:r>
            <a:endParaRPr lang="en-US" sz="1800" b="1" dirty="0" smtClean="0">
              <a:solidFill>
                <a:srgbClr val="000066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 public </a:t>
            </a:r>
            <a:r>
              <a:rPr lang="en-US" sz="1800" b="1" dirty="0" err="1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int</a:t>
            </a: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value() { return </a:t>
            </a:r>
            <a:r>
              <a:rPr lang="en-US" sz="1800" b="1" dirty="0" err="1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</a:t>
            </a: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; }</a:t>
            </a:r>
            <a:endParaRPr lang="en-US" sz="1800" b="1" dirty="0" smtClean="0">
              <a:solidFill>
                <a:srgbClr val="000066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000066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}</a:t>
            </a:r>
            <a:endParaRPr lang="en-US" sz="1800" b="1" dirty="0" smtClean="0">
              <a:solidFill>
                <a:srgbClr val="000066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</a:t>
            </a:r>
            <a:r>
              <a:rPr lang="en-US" sz="1800" b="1" dirty="0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class Destination {</a:t>
            </a:r>
            <a:endParaRPr lang="en-US" sz="1800" b="1" dirty="0" smtClean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//inner class 2</a:t>
            </a:r>
            <a:endParaRPr lang="en-US" sz="1800" b="1" dirty="0" smtClean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	private String label;</a:t>
            </a:r>
            <a:endParaRPr lang="en-US" sz="1800" b="1" dirty="0" smtClean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Destination(String </a:t>
            </a:r>
            <a:r>
              <a:rPr lang="en-US" sz="1800" b="1" dirty="0" err="1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whereTo</a:t>
            </a:r>
            <a:r>
              <a:rPr lang="en-US" sz="1800" b="1" dirty="0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) </a:t>
            </a:r>
            <a:endParaRPr lang="en-US" sz="1800" b="1" dirty="0" smtClean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	{label = </a:t>
            </a:r>
            <a:r>
              <a:rPr lang="en-US" sz="1800" b="1" dirty="0" err="1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whereTo</a:t>
            </a:r>
            <a:r>
              <a:rPr lang="en-US" sz="1800" b="1" dirty="0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; }</a:t>
            </a:r>
            <a:endParaRPr lang="en-US" sz="1800" b="1" dirty="0" smtClean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String </a:t>
            </a:r>
            <a:r>
              <a:rPr lang="en-US" sz="1800" b="1" dirty="0" err="1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readLabel</a:t>
            </a:r>
            <a:r>
              <a:rPr lang="en-US" sz="1800" b="1" dirty="0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 { return label; }</a:t>
            </a:r>
            <a:endParaRPr lang="en-US" sz="1800" b="1" dirty="0" smtClean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}</a:t>
            </a:r>
            <a:r>
              <a:rPr lang="en-US" b="1" dirty="0" smtClean="0">
                <a:solidFill>
                  <a:srgbClr val="FF3300"/>
                </a:solidFill>
                <a:ea typeface="黑体" panose="02010609060101010101" pitchFamily="49" charset="-122"/>
              </a:rPr>
              <a:t>  </a:t>
            </a:r>
            <a:endParaRPr lang="en-US" b="1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rgbClr val="FF3300"/>
              </a:solidFill>
            </a:endParaRPr>
          </a:p>
        </p:txBody>
      </p:sp>
      <p:sp>
        <p:nvSpPr>
          <p:cNvPr id="49154" name="矩形 46082"/>
          <p:cNvSpPr>
            <a:spLocks noChangeArrowheads="1"/>
          </p:cNvSpPr>
          <p:nvPr/>
        </p:nvSpPr>
        <p:spPr bwMode="auto">
          <a:xfrm>
            <a:off x="4211638" y="620713"/>
            <a:ext cx="4932362" cy="5319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/>
              <a:t> </a:t>
            </a:r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public Destination to(String s) {     //method 1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return new Destination(s);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}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public Contents cont(int cn) {         //method 2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return new Contents(cn); 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}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public void ship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(String dest,int cn) {       //method 3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Contents c = cont(cn);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Destination d = to(dest); 	System.out.println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(“Contents:  ” + c.value());    	System.out.println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("Distination: " +d.readLabel()); 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}  </a:t>
            </a:r>
            <a:r>
              <a:rPr lang="en-US" b="1">
                <a:solidFill>
                  <a:srgbClr val="993300"/>
                </a:solidFill>
                <a:ea typeface="黑体" panose="02010609060101010101" pitchFamily="49" charset="-122"/>
              </a:rPr>
              <a:t>…</a:t>
            </a:r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</a:t>
            </a:r>
            <a:r>
              <a:rPr lang="en-US" b="1">
                <a:solidFill>
                  <a:srgbClr val="993300"/>
                </a:solidFill>
                <a:ea typeface="黑体" panose="02010609060101010101" pitchFamily="49" charset="-122"/>
              </a:rPr>
              <a:t>…</a:t>
            </a:r>
            <a:endParaRPr 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} </a:t>
            </a:r>
            <a:endParaRPr lang="zh-CN" altLang="en-US" b="1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占位符 47105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115300" cy="5976938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b="1" dirty="0" smtClean="0"/>
              <a:t>例：外部类调用内部类</a:t>
            </a:r>
            <a:endParaRPr lang="zh-CN" altLang="en-US" b="1" dirty="0" smtClean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class Parcel2Test {</a:t>
            </a: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public static void main(String[] </a:t>
            </a:r>
            <a:r>
              <a:rPr lang="en-US" sz="2000" b="1" dirty="0" err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args</a:t>
            </a: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) {</a:t>
            </a: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	Parcel2 p1 = new Parcel2();</a:t>
            </a: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	p1.ship("Beijing",100);</a:t>
            </a: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	Parcel2.Contents cc </a:t>
            </a:r>
            <a:b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</a:b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              = p1.new Contents(1010);</a:t>
            </a: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	</a:t>
            </a:r>
            <a:r>
              <a:rPr lang="en-US" sz="2000" b="1" dirty="0" err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System.out.println</a:t>
            </a: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sz="2000" b="1" dirty="0" err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cc.value</a:t>
            </a: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());</a:t>
            </a: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	Parcel2 p2 = new Parcel2();</a:t>
            </a: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	Parcel2.Contents c = p2.cont(200); </a:t>
            </a: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	Parcel2.Destination d = p2.to("Shanghai"); </a:t>
            </a: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	</a:t>
            </a:r>
            <a:r>
              <a:rPr lang="en-US" sz="2000" b="1" dirty="0" err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System.out.println</a:t>
            </a: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sz="2000" b="1" dirty="0" err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c.value</a:t>
            </a: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());</a:t>
            </a: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	</a:t>
            </a:r>
            <a:r>
              <a:rPr lang="en-US" sz="2000" b="1" dirty="0" err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System.out.println</a:t>
            </a: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sz="2000" b="1" dirty="0" err="1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d.readLabel</a:t>
            </a: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());</a:t>
            </a: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}  </a:t>
            </a:r>
            <a:endParaRPr lang="en-US" sz="2000" b="1" dirty="0" smtClean="0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} </a:t>
            </a:r>
            <a:endParaRPr lang="zh-CN" altLang="en-US" sz="2000" b="1" dirty="0" smtClean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52228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内部类（续）</a:t>
            </a:r>
            <a:endParaRPr lang="zh-CN" altLang="en-US" smtClean="0"/>
          </a:p>
        </p:txBody>
      </p:sp>
      <p:sp>
        <p:nvSpPr>
          <p:cNvPr id="52229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内部类还可以定义在一个方法里，其作用域仅限于该方法的范围内（进一步隐藏）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在其它方法里定义也没有名字冲突问题。</a:t>
            </a:r>
            <a:br>
              <a:rPr lang="en-US" altLang="zh-CN" dirty="0" smtClean="0"/>
            </a:br>
            <a:r>
              <a:rPr lang="en-US" altLang="zh-CN" sz="2800" dirty="0" smtClean="0">
                <a:solidFill>
                  <a:srgbClr val="FF0000"/>
                </a:solidFill>
              </a:rPr>
              <a:t>Ps:</a:t>
            </a:r>
            <a:r>
              <a:rPr lang="zh-CN" altLang="en-US" sz="2800" dirty="0" smtClean="0">
                <a:solidFill>
                  <a:srgbClr val="FF0000"/>
                </a:solidFill>
              </a:rPr>
              <a:t>通常会继承一个父类或者实现一个接口，保证外部能够接收该内部类的对象。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占位符 50177"/>
          <p:cNvSpPr>
            <a:spLocks noGrp="1" noChangeArrowheads="1"/>
          </p:cNvSpPr>
          <p:nvPr>
            <p:ph type="body" idx="1"/>
          </p:nvPr>
        </p:nvSpPr>
        <p:spPr>
          <a:xfrm>
            <a:off x="900113" y="765175"/>
            <a:ext cx="7772400" cy="5584825"/>
          </a:xfrm>
          <a:solidFill>
            <a:srgbClr val="FFFFFF"/>
          </a:solidFill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solidFill>
                  <a:srgbClr val="000099"/>
                </a:solidFill>
                <a:ea typeface="黑体" panose="02010609060101010101" pitchFamily="49" charset="-122"/>
              </a:rPr>
              <a:t>interface Destination {  String readLabel();} </a:t>
            </a:r>
            <a:endParaRPr lang="en-US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public class Parcel4 {                    </a:t>
            </a:r>
            <a:endParaRPr lang="zh-CN" altLang="en-US" b="1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</a:t>
            </a:r>
            <a:r>
              <a:rPr lang="en-US" b="1" smtClean="0">
                <a:ea typeface="黑体" panose="02010609060101010101" pitchFamily="49" charset="-122"/>
              </a:rPr>
              <a:t>public Destination dest(String s) {     // dest</a:t>
            </a:r>
            <a:r>
              <a:rPr lang="zh-CN" altLang="en-US" b="1" smtClean="0"/>
              <a:t>方法</a:t>
            </a:r>
            <a:endParaRPr lang="zh-CN" altLang="en-US" b="1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  </a:t>
            </a:r>
            <a:r>
              <a:rPr lang="en-US" b="1" smtClean="0">
                <a:ea typeface="黑体" panose="02010609060101010101" pitchFamily="49" charset="-122"/>
              </a:rPr>
              <a:t>class PDestination    implements </a:t>
            </a:r>
            <a:r>
              <a:rPr lang="en-US" b="1" smtClean="0">
                <a:solidFill>
                  <a:srgbClr val="000099"/>
                </a:solidFill>
                <a:ea typeface="黑体" panose="02010609060101010101" pitchFamily="49" charset="-122"/>
              </a:rPr>
              <a:t>Destination</a:t>
            </a:r>
            <a:r>
              <a:rPr lang="en-US" b="1" smtClean="0">
                <a:ea typeface="黑体" panose="02010609060101010101" pitchFamily="49" charset="-122"/>
              </a:rPr>
              <a:t> {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      private String label;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      private PDestination(String whereTo) {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         label = whereTo;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      }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      public String readLabel() { return label; }  </a:t>
            </a:r>
            <a:endParaRPr lang="zh-CN" altLang="en-US" b="1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 }</a:t>
            </a:r>
            <a:endParaRPr lang="zh-CN" altLang="en-US" b="1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 </a:t>
            </a:r>
            <a:r>
              <a:rPr lang="en-US" b="1" smtClean="0">
                <a:ea typeface="黑体" panose="02010609060101010101" pitchFamily="49" charset="-122"/>
              </a:rPr>
              <a:t>return new PDestination(s);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}  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} </a:t>
            </a:r>
            <a:endParaRPr lang="zh-CN" altLang="en-US" b="1" smtClean="0"/>
          </a:p>
        </p:txBody>
      </p:sp>
      <p:sp>
        <p:nvSpPr>
          <p:cNvPr id="53250" name="矩形 50178"/>
          <p:cNvSpPr>
            <a:spLocks noChangeArrowheads="1"/>
          </p:cNvSpPr>
          <p:nvPr/>
        </p:nvSpPr>
        <p:spPr bwMode="auto">
          <a:xfrm>
            <a:off x="1259632" y="2349500"/>
            <a:ext cx="7412880" cy="309572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54276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内部类（续）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82500" lnSpcReduction="20000"/>
          </a:bodyPr>
          <a:lstStyle/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noProof="1" smtClean="0"/>
              <a:t>在代码段中的内部类</a:t>
            </a:r>
            <a:endParaRPr lang="zh-CN" altLang="en-US" noProof="1" smtClean="0"/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 smtClean="0"/>
              <a:t>   </a:t>
            </a:r>
            <a:r>
              <a:rPr lang="en-US" altLang="x-none" noProof="1" smtClean="0"/>
              <a:t>{  …</a:t>
            </a:r>
            <a:endParaRPr lang="en-US" altLang="x-none" noProof="1" smtClean="0"/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 smtClean="0"/>
              <a:t>       类定义 </a:t>
            </a:r>
            <a:endParaRPr lang="zh-CN" altLang="en-US" noProof="1" smtClean="0"/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 smtClean="0"/>
              <a:t>       …</a:t>
            </a:r>
            <a:endParaRPr lang="zh-CN" altLang="en-US" noProof="1" smtClean="0"/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 smtClean="0"/>
              <a:t>   }</a:t>
            </a:r>
            <a:endParaRPr lang="zh-CN" altLang="en-US" noProof="1" smtClean="0"/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noProof="1" smtClean="0"/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 smtClean="0"/>
              <a:t>      ——只在代码段中有效</a:t>
            </a:r>
            <a:endParaRPr lang="zh-CN" altLang="en-US" noProof="1" smtClean="0"/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x-none" noProof="1" smtClean="0"/>
              <a:t>  </a:t>
            </a:r>
            <a:endParaRPr lang="en-US" altLang="x-none" noProof="1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占位符 52225"/>
          <p:cNvSpPr>
            <a:spLocks noGrp="1" noChangeArrowheads="1"/>
          </p:cNvSpPr>
          <p:nvPr>
            <p:ph type="body" idx="1"/>
          </p:nvPr>
        </p:nvSpPr>
        <p:spPr>
          <a:xfrm>
            <a:off x="0" y="40640"/>
            <a:ext cx="9144000" cy="6817360"/>
          </a:xfrm>
          <a:solidFill>
            <a:srgbClr val="FFFFFF"/>
          </a:solidFill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public class Parcel5 {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void internalTracking(boolean b) {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  if(b) {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    </a:t>
            </a:r>
            <a:r>
              <a:rPr lang="en-US" b="1" smtClean="0">
                <a:solidFill>
                  <a:srgbClr val="000099"/>
                </a:solidFill>
                <a:ea typeface="黑体" panose="02010609060101010101" pitchFamily="49" charset="-122"/>
              </a:rPr>
              <a:t>class TrackingSlip {</a:t>
            </a:r>
            <a:endParaRPr lang="en-US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solidFill>
                  <a:srgbClr val="000099"/>
                </a:solidFill>
                <a:ea typeface="黑体" panose="02010609060101010101" pitchFamily="49" charset="-122"/>
              </a:rPr>
              <a:t>        private String id;</a:t>
            </a:r>
            <a:endParaRPr lang="en-US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solidFill>
                  <a:srgbClr val="000099"/>
                </a:solidFill>
                <a:ea typeface="黑体" panose="02010609060101010101" pitchFamily="49" charset="-122"/>
              </a:rPr>
              <a:t>        TrackingSlip(String s) {  id = s;   }</a:t>
            </a:r>
            <a:endParaRPr lang="en-US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solidFill>
                  <a:srgbClr val="000099"/>
                </a:solidFill>
                <a:ea typeface="黑体" panose="02010609060101010101" pitchFamily="49" charset="-122"/>
              </a:rPr>
              <a:t>        String getSlip() { return id; }</a:t>
            </a:r>
            <a:endParaRPr lang="en-US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solidFill>
                  <a:srgbClr val="000099"/>
                </a:solidFill>
                <a:ea typeface="黑体" panose="02010609060101010101" pitchFamily="49" charset="-122"/>
              </a:rPr>
              <a:t>      }</a:t>
            </a:r>
            <a:endParaRPr lang="en-US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    TrackingSlip ts = new TrackingSlip("slip");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    String s = ts.getSlip();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    System.out.println(s);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  }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  </a:t>
            </a:r>
            <a:r>
              <a:rPr lang="en-US" b="1" smtClean="0">
                <a:solidFill>
                  <a:srgbClr val="000099"/>
                </a:solidFill>
                <a:ea typeface="黑体" panose="02010609060101010101" pitchFamily="49" charset="-122"/>
              </a:rPr>
              <a:t>// Can't use it here! Out of scope:</a:t>
            </a:r>
            <a:endParaRPr lang="en-US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solidFill>
                  <a:srgbClr val="000099"/>
                </a:solidFill>
                <a:ea typeface="黑体" panose="02010609060101010101" pitchFamily="49" charset="-122"/>
              </a:rPr>
              <a:t>    //! TrackingSlip ts = new TrackingSlip("x");</a:t>
            </a:r>
            <a:endParaRPr lang="en-US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  }</a:t>
            </a:r>
            <a:endParaRPr lang="en-US" b="1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b="1" smtClean="0">
                <a:ea typeface="黑体" panose="02010609060101010101" pitchFamily="49" charset="-122"/>
              </a:rPr>
              <a:t>}</a:t>
            </a:r>
            <a:endParaRPr lang="zh-CN" altLang="en-US" b="1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文本占位符 70657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24800" cy="6096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例</a:t>
            </a:r>
            <a:r>
              <a:rPr lang="en-US" smtClean="0">
                <a:ea typeface="黑体" panose="02010609060101010101" pitchFamily="49" charset="-122"/>
              </a:rPr>
              <a:t>: </a:t>
            </a:r>
            <a:r>
              <a:rPr lang="zh-CN" altLang="en-US" smtClean="0"/>
              <a:t>对象的实例化和初始化</a:t>
            </a:r>
            <a:endParaRPr lang="zh-CN" altLang="en-US" smtClean="0"/>
          </a:p>
        </p:txBody>
      </p:sp>
      <p:grpSp>
        <p:nvGrpSpPr>
          <p:cNvPr id="70659" name="组合 70658"/>
          <p:cNvGrpSpPr/>
          <p:nvPr/>
        </p:nvGrpSpPr>
        <p:grpSpPr bwMode="auto">
          <a:xfrm>
            <a:off x="0" y="1828800"/>
            <a:ext cx="9144000" cy="5029200"/>
            <a:chOff x="0" y="0"/>
            <a:chExt cx="5760" cy="3168"/>
          </a:xfrm>
        </p:grpSpPr>
        <p:sp>
          <p:nvSpPr>
            <p:cNvPr id="73731" name="矩形 70659"/>
            <p:cNvSpPr>
              <a:spLocks noChangeArrowheads="1"/>
            </p:cNvSpPr>
            <p:nvPr/>
          </p:nvSpPr>
          <p:spPr bwMode="auto">
            <a:xfrm>
              <a:off x="2736" y="0"/>
              <a:ext cx="3024" cy="316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class jex6_8 {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   public static void main(String args[]) {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   Qangle q1 = new Qangle();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   Qangle q2 = new Qangle(20, 50);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   Qangle q3 = new Qangle(q1);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   System.out.println(q1.width() +“ ” 				+q1.height());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   System.out.println(q2.width() +“ ” 				+q2.height());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   System.out.println(q3.width() +“ ” 				+q3.height());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}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}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73732" name="矩形 70660"/>
            <p:cNvSpPr>
              <a:spLocks noChangeArrowheads="1"/>
            </p:cNvSpPr>
            <p:nvPr/>
          </p:nvSpPr>
          <p:spPr bwMode="auto">
            <a:xfrm>
              <a:off x="0" y="0"/>
              <a:ext cx="2640" cy="316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class Qangle {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int a, h;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Qangle () {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    		a = 10; h = 20;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}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Qangle(int x, int y) {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	a = x; h = y;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}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Qangle(Qangle r) {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	a = r.width(); 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	h = r.height();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}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int width() { return a;}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	int height() {return h;}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}</a:t>
              </a:r>
              <a:endParaRPr 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70662" name="矩形 70661"/>
          <p:cNvSpPr>
            <a:spLocks noChangeArrowheads="1"/>
          </p:cNvSpPr>
          <p:nvPr/>
        </p:nvSpPr>
        <p:spPr bwMode="auto">
          <a:xfrm>
            <a:off x="3200400" y="2667000"/>
            <a:ext cx="1524000" cy="1828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输出结果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: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Arial" panose="020B0604020202020204" pitchFamily="34" charset="0"/>
              <a:buAutoNum type="arabicPlain" startAt="10"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20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20  50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10  20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3734" name="标题 7066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构造方法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占位符 53249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7772400" cy="5368925"/>
          </a:xfrm>
          <a:solidFill>
            <a:srgbClr val="FFFFFF"/>
          </a:solidFill>
        </p:spPr>
        <p:txBody>
          <a:bodyPr/>
          <a:lstStyle/>
          <a:p>
            <a:endParaRPr lang="zh-CN" altLang="en-US" sz="2800" b="1" smtClean="0"/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interface Contents {   int value(); } </a:t>
            </a:r>
            <a:endParaRPr lang="en-US" sz="29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z="29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ea typeface="黑体" panose="02010609060101010101" pitchFamily="49" charset="-122"/>
              </a:rPr>
              <a:t>public class Parcel6 {</a:t>
            </a:r>
            <a:endParaRPr lang="en-US" sz="2900" b="1" smtClean="0"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ea typeface="黑体" panose="02010609060101010101" pitchFamily="49" charset="-122"/>
              </a:rPr>
              <a:t>  public Contents cont() {</a:t>
            </a:r>
            <a:endParaRPr lang="en-US" sz="2900" b="1" smtClean="0"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ea typeface="黑体" panose="02010609060101010101" pitchFamily="49" charset="-122"/>
              </a:rPr>
              <a:t>    </a:t>
            </a: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return new Contents() {</a:t>
            </a:r>
            <a:endParaRPr lang="en-US" sz="29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solidFill>
                  <a:srgbClr val="FFFF66"/>
                </a:solidFill>
                <a:ea typeface="黑体" panose="02010609060101010101" pitchFamily="49" charset="-122"/>
              </a:rPr>
              <a:t>      </a:t>
            </a: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private int i = 11;</a:t>
            </a:r>
            <a:endParaRPr lang="en-US" sz="29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      public int value() { return i; }</a:t>
            </a:r>
            <a:endParaRPr lang="en-US" sz="29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    };</a:t>
            </a:r>
            <a:r>
              <a:rPr lang="en-US" sz="2900" b="1" smtClean="0">
                <a:ea typeface="黑体" panose="02010609060101010101" pitchFamily="49" charset="-122"/>
              </a:rPr>
              <a:t>   // </a:t>
            </a:r>
            <a:r>
              <a:rPr lang="zh-CN" altLang="en-US" sz="2900" b="1" smtClean="0"/>
              <a:t>此处要分号，表示表达式的结束</a:t>
            </a:r>
            <a:endParaRPr lang="zh-CN" altLang="en-US" sz="2900" b="1" smtClean="0"/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2900" b="1" smtClean="0"/>
              <a:t>  }</a:t>
            </a:r>
            <a:endParaRPr lang="zh-CN" altLang="en-US" sz="2900" b="1" smtClean="0"/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2900" b="1" smtClean="0"/>
              <a:t>}</a:t>
            </a:r>
            <a:endParaRPr lang="zh-CN" altLang="en-US" sz="2900" b="1" smtClean="0"/>
          </a:p>
        </p:txBody>
      </p:sp>
      <p:sp>
        <p:nvSpPr>
          <p:cNvPr id="56322" name="矩形 53250"/>
          <p:cNvSpPr>
            <a:spLocks noChangeArrowheads="1"/>
          </p:cNvSpPr>
          <p:nvPr/>
        </p:nvSpPr>
        <p:spPr bwMode="auto">
          <a:xfrm>
            <a:off x="539750" y="327025"/>
            <a:ext cx="686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FFFF"/>
                </a:solidFill>
              </a:rPr>
              <a:t>例：无构造函数的匿名内部类</a:t>
            </a:r>
            <a:endParaRPr lang="zh-CN" altLang="en-US" sz="2800" b="1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文本占位符 54273"/>
          <p:cNvSpPr>
            <a:spLocks noGrp="1" noChangeArrowheads="1"/>
          </p:cNvSpPr>
          <p:nvPr>
            <p:ph type="body" idx="1"/>
          </p:nvPr>
        </p:nvSpPr>
        <p:spPr>
          <a:xfrm>
            <a:off x="684213" y="1066800"/>
            <a:ext cx="8258175" cy="5410200"/>
          </a:xfrm>
          <a:solidFill>
            <a:srgbClr val="FFFFFF"/>
          </a:solidFill>
        </p:spPr>
        <p:txBody>
          <a:bodyPr/>
          <a:lstStyle/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return  new  Contents() { //</a:t>
            </a:r>
            <a:r>
              <a:rPr lang="zh-CN" altLang="en-US" sz="2900" b="1" smtClean="0">
                <a:solidFill>
                  <a:srgbClr val="000099"/>
                </a:solidFill>
              </a:rPr>
              <a:t>调用隐含构造函数</a:t>
            </a:r>
            <a:endParaRPr lang="zh-CN" altLang="en-US" sz="2900" b="1" smtClean="0">
              <a:solidFill>
                <a:srgbClr val="000099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2900" b="1" smtClean="0">
                <a:solidFill>
                  <a:srgbClr val="000099"/>
                </a:solidFill>
              </a:rPr>
              <a:t>    </a:t>
            </a: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private int i = 11;  //Contents</a:t>
            </a:r>
            <a:r>
              <a:rPr lang="zh-CN" altLang="en-US" sz="2900" b="1" smtClean="0">
                <a:solidFill>
                  <a:srgbClr val="000099"/>
                </a:solidFill>
              </a:rPr>
              <a:t>是接口</a:t>
            </a:r>
            <a:endParaRPr lang="zh-CN" altLang="en-US" sz="2900" b="1" smtClean="0">
              <a:solidFill>
                <a:srgbClr val="000099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2900" b="1" smtClean="0">
                <a:solidFill>
                  <a:srgbClr val="000099"/>
                </a:solidFill>
              </a:rPr>
              <a:t>    </a:t>
            </a: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public int value() { return i; } </a:t>
            </a:r>
            <a:endParaRPr lang="en-US" sz="29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 };</a:t>
            </a:r>
            <a:r>
              <a:rPr lang="en-US" smtClean="0">
                <a:ea typeface="黑体" panose="02010609060101010101" pitchFamily="49" charset="-122"/>
              </a:rPr>
              <a:t>   //</a:t>
            </a:r>
            <a:r>
              <a:rPr lang="zh-CN" altLang="en-US" smtClean="0"/>
              <a:t>相当于：</a:t>
            </a:r>
            <a:endParaRPr lang="zh-CN" altLang="en-US" smtClean="0"/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class MyContents implements Contents {</a:t>
            </a:r>
            <a:endParaRPr lang="en-US" sz="29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 private int i = 11; </a:t>
            </a:r>
            <a:endParaRPr lang="en-US" sz="29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 public int value() { return i; } </a:t>
            </a:r>
            <a:endParaRPr lang="en-US" sz="29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}</a:t>
            </a:r>
            <a:endParaRPr lang="en-US" sz="29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900" b="1" smtClean="0">
                <a:solidFill>
                  <a:srgbClr val="000099"/>
                </a:solidFill>
                <a:ea typeface="黑体" panose="02010609060101010101" pitchFamily="49" charset="-122"/>
              </a:rPr>
              <a:t> return new MyContents(); </a:t>
            </a:r>
            <a:endParaRPr lang="en-US" sz="2900" b="1" smtClean="0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55297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491860" cy="693737"/>
          </a:xfrm>
        </p:spPr>
        <p:txBody>
          <a:bodyPr/>
          <a:lstStyle/>
          <a:p>
            <a:r>
              <a:rPr lang="zh-CN" altLang="en-US" sz="3100" b="1" dirty="0" smtClean="0"/>
              <a:t>例：有构造函数的匿名内部类</a:t>
            </a:r>
            <a:endParaRPr lang="zh-CN" altLang="en-US" sz="3100" b="1" dirty="0" smtClean="0"/>
          </a:p>
        </p:txBody>
      </p:sp>
      <p:sp>
        <p:nvSpPr>
          <p:cNvPr id="58370" name="文本占位符 55298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3879850" cy="4611688"/>
          </a:xfrm>
          <a:solidFill>
            <a:srgbClr val="FFFF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ea typeface="黑体" panose="02010609060101010101" pitchFamily="49" charset="-122"/>
              </a:rPr>
              <a:t>public class Wrapping {</a:t>
            </a:r>
            <a:endParaRPr lang="en-US" sz="2800" smtClean="0"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ea typeface="黑体" panose="02010609060101010101" pitchFamily="49" charset="-122"/>
              </a:rPr>
              <a:t>  private int i;</a:t>
            </a:r>
            <a:endParaRPr lang="en-US" sz="2800" smtClean="0"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ea typeface="黑体" panose="02010609060101010101" pitchFamily="49" charset="-122"/>
              </a:rPr>
              <a:t>  public Wrapping(</a:t>
            </a:r>
            <a:r>
              <a:rPr lang="en-US" sz="2800" smtClean="0">
                <a:solidFill>
                  <a:srgbClr val="000099"/>
                </a:solidFill>
                <a:ea typeface="黑体" panose="02010609060101010101" pitchFamily="49" charset="-122"/>
              </a:rPr>
              <a:t>int x</a:t>
            </a:r>
            <a:r>
              <a:rPr lang="en-US" sz="2800" smtClean="0">
                <a:ea typeface="黑体" panose="02010609060101010101" pitchFamily="49" charset="-122"/>
              </a:rPr>
              <a:t>) {</a:t>
            </a:r>
            <a:endParaRPr lang="en-US" sz="2800" smtClean="0"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ea typeface="黑体" panose="02010609060101010101" pitchFamily="49" charset="-122"/>
              </a:rPr>
              <a:t>       i = x;</a:t>
            </a:r>
            <a:endParaRPr lang="en-US" sz="2800" smtClean="0"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ea typeface="黑体" panose="02010609060101010101" pitchFamily="49" charset="-122"/>
              </a:rPr>
              <a:t>   }</a:t>
            </a:r>
            <a:endParaRPr lang="en-US" sz="2800" smtClean="0"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ea typeface="黑体" panose="02010609060101010101" pitchFamily="49" charset="-122"/>
              </a:rPr>
              <a:t>  public int value() {</a:t>
            </a:r>
            <a:endParaRPr lang="en-US" sz="2800" smtClean="0"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ea typeface="黑体" panose="02010609060101010101" pitchFamily="49" charset="-122"/>
              </a:rPr>
              <a:t>    return i;</a:t>
            </a:r>
            <a:endParaRPr lang="en-US" sz="2800" smtClean="0"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ea typeface="黑体" panose="02010609060101010101" pitchFamily="49" charset="-122"/>
              </a:rPr>
              <a:t>  }</a:t>
            </a:r>
            <a:endParaRPr lang="en-US" sz="2800" smtClean="0"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smtClean="0">
                <a:ea typeface="黑体" panose="02010609060101010101" pitchFamily="49" charset="-122"/>
              </a:rPr>
              <a:t>} ///:~</a:t>
            </a:r>
            <a:endParaRPr lang="en-US" sz="2800" smtClean="0"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800" smtClean="0">
              <a:ea typeface="黑体" panose="02010609060101010101" pitchFamily="49" charset="-122"/>
            </a:endParaRPr>
          </a:p>
        </p:txBody>
      </p:sp>
      <p:sp>
        <p:nvSpPr>
          <p:cNvPr id="55300" name="文本框 55299"/>
          <p:cNvSpPr txBox="1"/>
          <p:nvPr/>
        </p:nvSpPr>
        <p:spPr>
          <a:xfrm>
            <a:off x="4495800" y="981075"/>
            <a:ext cx="4648200" cy="4632325"/>
          </a:xfrm>
          <a:prstGeom prst="rect">
            <a:avLst/>
          </a:prstGeom>
          <a:solidFill>
            <a:srgbClr val="FFFFFF"/>
          </a:solidFill>
          <a:ln w="12700" cap="sq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28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public class Parcel7 {</a:t>
            </a:r>
            <a:endParaRPr lang="en-US" altLang="x-none" sz="280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28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 public Wrapping wrap(int x) {</a:t>
            </a:r>
            <a:endParaRPr lang="en-US" altLang="x-none" sz="280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2800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   return new Wrapping(x) { </a:t>
            </a:r>
            <a:endParaRPr lang="en-US" altLang="x-none" sz="2800" noProof="1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2800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       public int value() {</a:t>
            </a:r>
            <a:endParaRPr lang="en-US" altLang="x-none" sz="2800" noProof="1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2800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       return super.value() * 47;</a:t>
            </a:r>
            <a:endParaRPr lang="en-US" altLang="x-none" sz="2800" noProof="1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2800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     }</a:t>
            </a:r>
            <a:endParaRPr lang="en-US" altLang="x-none" sz="2800" noProof="1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2800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   }; // </a:t>
            </a:r>
            <a:r>
              <a:rPr lang="zh-CN" altLang="en-US" sz="2800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需要分号</a:t>
            </a:r>
            <a:endParaRPr lang="zh-CN" altLang="en-US" sz="2800" noProof="1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28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}</a:t>
            </a:r>
            <a:endParaRPr lang="en-US" altLang="x-none" sz="280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… …</a:t>
            </a:r>
            <a:endParaRPr lang="zh-CN" altLang="en-US" sz="2800" noProof="1">
              <a:latin typeface="CommercialScript BT" pitchFamily="2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563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内部类（续）</a:t>
            </a:r>
            <a:endParaRPr lang="zh-CN" altLang="en-US" dirty="0" smtClean="0"/>
          </a:p>
        </p:txBody>
      </p:sp>
      <p:sp>
        <p:nvSpPr>
          <p:cNvPr id="59394" name="文本占位符 563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匿名类没有构造方法，但可以在声明成员变量时初始化和进行实例初始化</a:t>
            </a:r>
            <a:endParaRPr lang="en-US" dirty="0" smtClean="0">
              <a:ea typeface="黑体" panose="02010609060101010101" pitchFamily="49" charset="-122"/>
            </a:endParaRPr>
          </a:p>
        </p:txBody>
      </p:sp>
      <p:sp>
        <p:nvSpPr>
          <p:cNvPr id="56324" name="文本框 56323"/>
          <p:cNvSpPr txBox="1"/>
          <p:nvPr/>
        </p:nvSpPr>
        <p:spPr>
          <a:xfrm>
            <a:off x="1476375" y="2997200"/>
            <a:ext cx="7010400" cy="3097213"/>
          </a:xfrm>
          <a:prstGeom prst="rect">
            <a:avLst/>
          </a:prstGeom>
          <a:solidFill>
            <a:srgbClr val="FFFFFF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noProof="1">
                <a:latin typeface="CommercialScript BT" pitchFamily="2" charset="0"/>
              </a:rPr>
              <a:t> </a:t>
            </a:r>
            <a:r>
              <a:rPr lang="en-US" altLang="x-none" sz="28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public Destination dest(</a:t>
            </a:r>
            <a:r>
              <a:rPr lang="en-US" altLang="x-none" sz="2800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final</a:t>
            </a:r>
            <a:r>
              <a:rPr lang="en-US" altLang="x-none" sz="28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String dest) {</a:t>
            </a:r>
            <a:endParaRPr lang="en-US" altLang="x-none" sz="280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altLang="x-none" sz="28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   return new Destination() {</a:t>
            </a:r>
            <a:endParaRPr lang="en-US" altLang="x-none" sz="280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altLang="x-none" sz="28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    </a:t>
            </a:r>
            <a:r>
              <a:rPr lang="en-US" altLang="x-none" sz="2800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private String label = dest;</a:t>
            </a:r>
            <a:endParaRPr lang="en-US" altLang="x-none" sz="2800" noProof="1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altLang="x-none" sz="28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     public String readLabel() { return label; }</a:t>
            </a:r>
            <a:endParaRPr lang="en-US" altLang="x-none" sz="280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altLang="x-none" sz="28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   };</a:t>
            </a:r>
            <a:endParaRPr lang="zh-CN" altLang="en-US" sz="280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5734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内部类（续）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60418" name="文本占位符 57346"/>
          <p:cNvSpPr>
            <a:spLocks noGrp="1" noChangeArrowheads="1"/>
          </p:cNvSpPr>
          <p:nvPr>
            <p:ph type="body" idx="1"/>
          </p:nvPr>
        </p:nvSpPr>
        <p:spPr>
          <a:xfrm>
            <a:off x="683568" y="990600"/>
            <a:ext cx="8155632" cy="5562600"/>
          </a:xfrm>
        </p:spPr>
        <p:txBody>
          <a:bodyPr/>
          <a:lstStyle/>
          <a:p>
            <a:r>
              <a:rPr lang="zh-CN" altLang="en-US" smtClean="0"/>
              <a:t>内部类的类文件命名方法</a:t>
            </a:r>
            <a:endParaRPr lang="zh-CN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endParaRPr lang="zh-CN" altLang="en-US" smtClean="0"/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  <a:p>
            <a:r>
              <a:rPr lang="zh-CN" altLang="en-US" smtClean="0"/>
              <a:t>其他类如果要使用一个类的内部类时，要使用类前缀。</a:t>
            </a:r>
            <a:endParaRPr lang="zh-CN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smtClean="0">
                <a:ea typeface="黑体" panose="02010609060101010101" pitchFamily="49" charset="-122"/>
              </a:rPr>
              <a:t>    </a:t>
            </a:r>
            <a:endParaRPr lang="zh-CN" altLang="en-US" smtClean="0"/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57348" name="文本框 57347"/>
          <p:cNvSpPr txBox="1"/>
          <p:nvPr/>
        </p:nvSpPr>
        <p:spPr>
          <a:xfrm>
            <a:off x="1143000" y="5562600"/>
            <a:ext cx="7620000" cy="592138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2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public class Yolk extends </a:t>
            </a:r>
            <a:r>
              <a:rPr lang="en-US" altLang="x-none" sz="3200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Egg2.Yolk</a:t>
            </a:r>
            <a:endParaRPr lang="zh-CN" altLang="en-US" sz="3200" noProof="1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57349" name="文本框 57348"/>
          <p:cNvSpPr txBox="1"/>
          <p:nvPr/>
        </p:nvSpPr>
        <p:spPr>
          <a:xfrm>
            <a:off x="899592" y="1676400"/>
            <a:ext cx="7863408" cy="2357568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设外层类名为</a:t>
            </a:r>
            <a:r>
              <a:rPr lang="en-US" altLang="x-none" sz="32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Myclass，</a:t>
            </a: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则其内部类名为：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32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Myclass</a:t>
            </a:r>
            <a:r>
              <a:rPr lang="en-US" altLang="x-none" sz="3200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$</a:t>
            </a:r>
            <a:r>
              <a:rPr lang="en-US" altLang="x-none" sz="32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c1.class    (c1  </a:t>
            </a: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为命名内部类名）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32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Myclass</a:t>
            </a:r>
            <a:r>
              <a:rPr lang="en-US" altLang="x-none" sz="3200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$</a:t>
            </a:r>
            <a:r>
              <a:rPr lang="en-US" altLang="x-none" sz="32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1.class      (</a:t>
            </a: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表示类中定义的第一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                                 个匿名内部类）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62468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内部类</a:t>
            </a:r>
            <a:r>
              <a:rPr lang="en-US" altLang="zh-CN" smtClean="0"/>
              <a:t>JDK</a:t>
            </a:r>
            <a:r>
              <a:rPr lang="zh-CN" altLang="en-US" smtClean="0"/>
              <a:t>新特性 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2200" smtClean="0">
                <a:ea typeface="黑体" panose="02010609060101010101" pitchFamily="49" charset="-122"/>
              </a:rPr>
              <a:t>增加了对于</a:t>
            </a:r>
            <a:r>
              <a:rPr lang="zh-CN" altLang="en-US" sz="2200" smtClean="0">
                <a:ea typeface="黑体" panose="02010609060101010101" pitchFamily="49" charset="-122"/>
              </a:rPr>
              <a:t>内部</a:t>
            </a:r>
            <a:r>
              <a:rPr lang="en-US" sz="2200" smtClean="0">
                <a:ea typeface="黑体" panose="02010609060101010101" pitchFamily="49" charset="-122"/>
              </a:rPr>
              <a:t>类private的支持。</a:t>
            </a:r>
            <a:endParaRPr lang="en-US" sz="220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zh-CN" altLang="en-US" sz="180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657350" y="2071370"/>
            <a:ext cx="6627495" cy="3753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Outer {	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f1() {		Inner In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Inner();	}</a:t>
            </a:r>
            <a:r>
              <a:rPr lang="en-US" sz="1400">
                <a:latin typeface="Courier New" panose="02070309020205020404" pitchFamily="49" charset="0"/>
                <a:ea typeface="宋体" panose="02010600030101010101" pitchFamily="2" charset="-122"/>
              </a:rPr>
              <a:t>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	</a:t>
            </a:r>
            <a:r>
              <a:rPr lang="en-US" sz="140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System.out.println(In.s) //jdk 10</a:t>
            </a:r>
            <a:r>
              <a:rPr lang="zh-CN" sz="140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后不能通过编译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	</a:t>
            </a:r>
            <a:r>
              <a:rPr lang="en-US" sz="140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System.out.println(In.f2()) //jdk 10</a:t>
            </a:r>
            <a:r>
              <a:rPr lang="zh-CN" sz="140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后不能通过编译</a:t>
            </a:r>
            <a:r>
              <a:rPr lang="en-US" sz="1400">
                <a:latin typeface="Courier New" panose="02070309020205020404" pitchFamily="49" charset="0"/>
                <a:ea typeface="宋体" panose="02010600030101010101" pitchFamily="2" charset="-122"/>
              </a:rPr>
              <a:t>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	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Inner {		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String </a:t>
            </a:r>
            <a:r>
              <a:rPr lang="en-US" sz="140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"inner"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sz="1400">
                <a:latin typeface="Courier New" panose="02070309020205020404" pitchFamily="49" charset="0"/>
                <a:ea typeface="宋体" panose="02010600030101010101" pitchFamily="2" charset="-122"/>
              </a:rPr>
              <a:t>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		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f2() {			System.</a:t>
            </a:r>
            <a:r>
              <a:rPr lang="en-US" sz="1400" i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.println(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"f2"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		}	}}</a:t>
            </a:r>
            <a:r>
              <a:rPr lang="en-US" sz="1400">
                <a:latin typeface="Calibri" panose="020F0502020204030204" pitchFamily="34" charset="0"/>
                <a:ea typeface="宋体" panose="02010600030101010101" pitchFamily="2" charset="-122"/>
              </a:rPr>
              <a:t> </a:t>
            </a:r>
            <a:endParaRPr lang="en-US" altLang="en-US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62468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常用工具类 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2200" smtClean="0">
                <a:ea typeface="黑体" panose="02010609060101010101" pitchFamily="49" charset="-122"/>
              </a:rPr>
              <a:t>java.lang</a:t>
            </a:r>
            <a:r>
              <a:rPr lang="zh-CN" altLang="en-US" sz="2200" smtClean="0"/>
              <a:t>包</a:t>
            </a:r>
            <a:endParaRPr lang="zh-CN" altLang="en-US" sz="220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1800" smtClean="0">
                <a:ea typeface="黑体" panose="02010609060101010101" pitchFamily="49" charset="-122"/>
              </a:rPr>
              <a:t>Object</a:t>
            </a:r>
            <a:r>
              <a:rPr lang="zh-CN" altLang="en-US" sz="1800" smtClean="0"/>
              <a:t>类</a:t>
            </a:r>
            <a:endParaRPr lang="zh-CN" altLang="en-US" sz="180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1800" smtClean="0">
                <a:ea typeface="黑体" panose="02010609060101010101" pitchFamily="49" charset="-122"/>
              </a:rPr>
              <a:t>System</a:t>
            </a:r>
            <a:r>
              <a:rPr lang="zh-CN" altLang="en-US" sz="1800" smtClean="0"/>
              <a:t>类</a:t>
            </a:r>
            <a:endParaRPr lang="zh-CN" altLang="en-US" sz="180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1800" smtClean="0">
                <a:ea typeface="黑体" panose="02010609060101010101" pitchFamily="49" charset="-122"/>
              </a:rPr>
              <a:t>Math</a:t>
            </a:r>
            <a:r>
              <a:rPr lang="zh-CN" altLang="en-US" sz="1800" smtClean="0"/>
              <a:t>类</a:t>
            </a:r>
            <a:endParaRPr lang="zh-CN" altLang="en-US" sz="180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/>
              <a:t>基本数据类型的包装类</a:t>
            </a:r>
            <a:endParaRPr lang="zh-CN" altLang="en-US" sz="180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/>
              <a:t>字符串操作类</a:t>
            </a:r>
            <a:endParaRPr lang="zh-CN" altLang="en-US" sz="1800" smtClean="0"/>
          </a:p>
          <a:p>
            <a:pPr lvl="2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600" smtClean="0">
                <a:ea typeface="黑体" panose="02010609060101010101" pitchFamily="49" charset="-122"/>
              </a:rPr>
              <a:t>String</a:t>
            </a:r>
            <a:r>
              <a:rPr lang="zh-CN" altLang="en-US" sz="1600" smtClean="0"/>
              <a:t>类</a:t>
            </a:r>
            <a:endParaRPr lang="zh-CN" altLang="en-US" sz="1600" smtClean="0"/>
          </a:p>
          <a:p>
            <a:pPr lvl="2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600" smtClean="0">
                <a:ea typeface="黑体" panose="02010609060101010101" pitchFamily="49" charset="-122"/>
              </a:rPr>
              <a:t>StringBuffer</a:t>
            </a:r>
            <a:r>
              <a:rPr lang="zh-CN" altLang="en-US" sz="1600" smtClean="0"/>
              <a:t>类</a:t>
            </a:r>
            <a:endParaRPr lang="zh-CN" altLang="en-US" sz="1600" smtClean="0"/>
          </a:p>
          <a:p>
            <a:pPr lvl="2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600" smtClean="0">
                <a:ea typeface="黑体" panose="02010609060101010101" pitchFamily="49" charset="-122"/>
              </a:rPr>
              <a:t>StringTokenizer</a:t>
            </a:r>
            <a:r>
              <a:rPr lang="zh-CN" altLang="en-US" sz="1600" smtClean="0"/>
              <a:t>类</a:t>
            </a:r>
            <a:r>
              <a:rPr lang="en-US" sz="1600" smtClean="0">
                <a:ea typeface="黑体" panose="02010609060101010101" pitchFamily="49" charset="-122"/>
              </a:rPr>
              <a:t>(java.util</a:t>
            </a:r>
            <a:r>
              <a:rPr lang="zh-CN" altLang="en-US" sz="1600" smtClean="0"/>
              <a:t>包</a:t>
            </a:r>
            <a:r>
              <a:rPr lang="en-US" sz="1600" smtClean="0">
                <a:ea typeface="黑体" panose="02010609060101010101" pitchFamily="49" charset="-122"/>
              </a:rPr>
              <a:t>)</a:t>
            </a:r>
            <a:endParaRPr lang="en-US" sz="16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1800" smtClean="0">
                <a:ea typeface="黑体" panose="02010609060101010101" pitchFamily="49" charset="-122"/>
              </a:rPr>
              <a:t>Runtime</a:t>
            </a:r>
            <a:r>
              <a:rPr lang="zh-CN" altLang="en-US" sz="1800" smtClean="0"/>
              <a:t>类</a:t>
            </a:r>
            <a:endParaRPr lang="zh-CN" altLang="en-US" sz="1800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63492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>
                <a:ea typeface="黑体" panose="02010609060101010101" pitchFamily="49" charset="-122"/>
              </a:rPr>
              <a:t>java.lang.System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1700" smtClean="0"/>
              <a:t>静态变量</a:t>
            </a:r>
            <a:endParaRPr lang="zh-CN" altLang="en-US" sz="17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public static final InputStream in (</a:t>
            </a:r>
            <a:r>
              <a:rPr lang="zh-CN" altLang="en-US" sz="1400" smtClean="0"/>
              <a:t>标准输入流</a:t>
            </a:r>
            <a:r>
              <a:rPr lang="en-US" sz="1400" smtClean="0">
                <a:ea typeface="黑体" panose="02010609060101010101" pitchFamily="49" charset="-122"/>
              </a:rPr>
              <a:t>)</a:t>
            </a:r>
            <a:endParaRPr lang="en-US" sz="14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public static final PrintStream out (</a:t>
            </a:r>
            <a:r>
              <a:rPr lang="zh-CN" altLang="en-US" sz="1400" smtClean="0"/>
              <a:t>标准输出流</a:t>
            </a:r>
            <a:r>
              <a:rPr lang="en-US" sz="1400" smtClean="0">
                <a:ea typeface="黑体" panose="02010609060101010101" pitchFamily="49" charset="-122"/>
              </a:rPr>
              <a:t>)</a:t>
            </a:r>
            <a:endParaRPr lang="en-US" sz="14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public static final PrintStream err (</a:t>
            </a:r>
            <a:r>
              <a:rPr lang="zh-CN" altLang="en-US" sz="1400" smtClean="0"/>
              <a:t>标准错误输出流</a:t>
            </a:r>
            <a:r>
              <a:rPr lang="en-US" sz="1400" smtClean="0">
                <a:ea typeface="黑体" panose="02010609060101010101" pitchFamily="49" charset="-122"/>
              </a:rPr>
              <a:t>)</a:t>
            </a:r>
            <a:endParaRPr lang="en-US" sz="140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1700" smtClean="0"/>
              <a:t>静态方法</a:t>
            </a:r>
            <a:endParaRPr lang="zh-CN" altLang="en-US" sz="17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public static void arraycopy(Object src, int srcPos, Object dest, int destPos,int length)</a:t>
            </a:r>
            <a:endParaRPr lang="en-US" sz="14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public static void exit(int status)</a:t>
            </a:r>
            <a:endParaRPr lang="en-US" sz="14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public static void gc()</a:t>
            </a:r>
            <a:endParaRPr lang="en-US" sz="14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public static long currentTimeMillis()</a:t>
            </a:r>
            <a:endParaRPr lang="en-US" sz="14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… … … …</a:t>
            </a:r>
            <a:endParaRPr lang="en-US" sz="1400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614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黑体" panose="02010609060101010101" pitchFamily="49" charset="-122"/>
              </a:rPr>
              <a:t>java.lang.System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64514" name="文本占位符 6144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24384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获取当前时间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en-US" smtClean="0">
                <a:ea typeface="黑体" panose="02010609060101010101" pitchFamily="49" charset="-122"/>
              </a:rPr>
              <a:t>public static long currentTimeMillis()</a:t>
            </a:r>
            <a:endParaRPr lang="en-US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90000"/>
              </a:lnSpc>
              <a:buSzPct val="90000"/>
            </a:pPr>
            <a:r>
              <a:rPr lang="en-US" smtClean="0">
                <a:ea typeface="黑体" panose="02010609060101010101" pitchFamily="49" charset="-122"/>
              </a:rPr>
              <a:t>Returns: the difference, measured in milliseconds, between the current time and midnight, January 1, 1970 UTC (Universal time coordinated).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61444" name="矩形 61443"/>
          <p:cNvSpPr>
            <a:spLocks noChangeArrowheads="1"/>
          </p:cNvSpPr>
          <p:nvPr/>
        </p:nvSpPr>
        <p:spPr bwMode="auto">
          <a:xfrm>
            <a:off x="1219200" y="3657600"/>
            <a:ext cx="6629400" cy="2514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public static void main(String args[])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long start = System.currentTimeMillis();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… … … …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long end = System.currentTimeMillis();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System.out.println(end - start);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}</a:t>
            </a: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 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65540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>
                <a:ea typeface="黑体" panose="02010609060101010101" pitchFamily="49" charset="-122"/>
              </a:rPr>
              <a:t>java.lang.Math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65541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静态变量</a:t>
            </a:r>
            <a:endParaRPr lang="zh-CN" altLang="en-US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static final double E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static final double PI</a:t>
            </a:r>
            <a:endParaRPr lang="en-US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静态方法</a:t>
            </a:r>
            <a:endParaRPr lang="zh-CN" altLang="en-US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static double abs(double a)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static double ceil(double a)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static double floor(double a)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static double max(double a, double b)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… … … …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文本占位符 71681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24800" cy="6858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z="3600" smtClean="0"/>
              <a:t>再谈方法的重载</a:t>
            </a:r>
            <a:r>
              <a:rPr lang="en-US" sz="3600" smtClean="0">
                <a:ea typeface="黑体" panose="02010609060101010101" pitchFamily="49" charset="-122"/>
              </a:rPr>
              <a:t>(overload)</a:t>
            </a:r>
            <a:endParaRPr lang="en-US" sz="2800" smtClean="0">
              <a:ea typeface="黑体" panose="02010609060101010101" pitchFamily="49" charset="-122"/>
            </a:endParaRPr>
          </a:p>
        </p:txBody>
      </p:sp>
      <p:sp>
        <p:nvSpPr>
          <p:cNvPr id="74754" name="标题 7168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构造方法</a:t>
            </a:r>
            <a:endParaRPr lang="zh-CN" altLang="en-US" smtClean="0"/>
          </a:p>
        </p:txBody>
      </p:sp>
      <p:sp>
        <p:nvSpPr>
          <p:cNvPr id="71684" name="矩形 71683"/>
          <p:cNvSpPr>
            <a:spLocks noChangeArrowheads="1"/>
          </p:cNvSpPr>
          <p:nvPr/>
        </p:nvSpPr>
        <p:spPr bwMode="auto">
          <a:xfrm>
            <a:off x="0" y="1981200"/>
            <a:ext cx="4495800" cy="4876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Tree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int height;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Tree() {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prt(“Planting a seeding”);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 	height = 0;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Tree(int i)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  prt(“Creating new Tree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   that is ” + i + “ feet tall”);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height = i;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1685" name="矩形 71684"/>
          <p:cNvSpPr>
            <a:spLocks noChangeArrowheads="1"/>
          </p:cNvSpPr>
          <p:nvPr/>
        </p:nvSpPr>
        <p:spPr bwMode="auto">
          <a:xfrm>
            <a:off x="4572000" y="1981200"/>
            <a:ext cx="4572000" cy="4876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   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void info()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     prt(“Tree is ” + height +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    “ feet height”);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    }	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    void info(String s)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     prt(s + “: Tree is ” +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         height +“ feet height”);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    }	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    static void prt(String s)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     System.out.println(s);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   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1686" name="矩形 71685"/>
          <p:cNvSpPr>
            <a:spLocks noChangeArrowheads="1"/>
          </p:cNvSpPr>
          <p:nvPr/>
        </p:nvSpPr>
        <p:spPr bwMode="auto">
          <a:xfrm>
            <a:off x="1447800" y="0"/>
            <a:ext cx="4276725" cy="31416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for (int i =0; i &lt; 5; i++)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  Tree t = new Tree(i);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  t.info();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   t.info(“my tree”);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new Tree();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 animBg="1"/>
      <p:bldP spid="7168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66564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基本数据类型的包装类 </a:t>
            </a:r>
            <a:endParaRPr lang="zh-CN" altLang="en-US" smtClean="0"/>
          </a:p>
        </p:txBody>
      </p:sp>
      <p:sp>
        <p:nvSpPr>
          <p:cNvPr id="66565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基本数据类型</a:t>
            </a:r>
            <a:r>
              <a:rPr lang="en-US" smtClean="0">
                <a:ea typeface="黑体" panose="02010609060101010101" pitchFamily="49" charset="-122"/>
              </a:rPr>
              <a:t>: byte, short, int, long, float, double, boolean, char </a:t>
            </a:r>
            <a:endParaRPr lang="en-US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对应的包装类</a:t>
            </a:r>
            <a:r>
              <a:rPr lang="en-US" smtClean="0">
                <a:ea typeface="黑体" panose="02010609060101010101" pitchFamily="49" charset="-122"/>
              </a:rPr>
              <a:t>: Byte, Short, Integer, Long, Float, Double, Boolean, Character</a:t>
            </a:r>
            <a:endParaRPr lang="en-US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作用</a:t>
            </a:r>
            <a:endParaRPr lang="zh-CN" altLang="en-US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包装类对象中包含有一个对应基本类型的值</a:t>
            </a:r>
            <a:endParaRPr lang="zh-CN" altLang="en-US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提供有基本类型和字符串</a:t>
            </a:r>
            <a:r>
              <a:rPr lang="en-US" smtClean="0">
                <a:ea typeface="黑体" panose="02010609060101010101" pitchFamily="49" charset="-122"/>
              </a:rPr>
              <a:t>(String)</a:t>
            </a:r>
            <a:r>
              <a:rPr lang="zh-CN" altLang="en-US" smtClean="0"/>
              <a:t>之间的转换函数</a:t>
            </a:r>
            <a:endParaRPr lang="zh-CN" altLang="en-US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定义有一些常数和方法</a:t>
            </a:r>
            <a:endParaRPr lang="zh-CN" altLang="en-US" smtClean="0"/>
          </a:p>
        </p:txBody>
      </p:sp>
    </p:spTree>
    <p:custDataLst>
      <p:tags r:id="rId5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645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基本数据类型的包装类</a:t>
            </a:r>
            <a:endParaRPr lang="zh-CN" altLang="en-US" smtClean="0"/>
          </a:p>
        </p:txBody>
      </p:sp>
      <p:sp>
        <p:nvSpPr>
          <p:cNvPr id="67586" name="文本占位符 64514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6096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常数定义</a:t>
            </a:r>
            <a:endParaRPr lang="zh-CN" altLang="en-US" smtClean="0"/>
          </a:p>
        </p:txBody>
      </p:sp>
      <p:sp>
        <p:nvSpPr>
          <p:cNvPr id="64516" name="矩形 64515"/>
          <p:cNvSpPr>
            <a:spLocks noChangeArrowheads="1"/>
          </p:cNvSpPr>
          <p:nvPr/>
        </p:nvSpPr>
        <p:spPr bwMode="auto">
          <a:xfrm>
            <a:off x="533400" y="1828800"/>
            <a:ext cx="8382000" cy="4191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byte	 largestByte		= Byte.MAX_VALUE;   //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127</a:t>
            </a:r>
            <a:endParaRPr lang="en-US" sz="2400">
              <a:solidFill>
                <a:schemeClr val="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short	 largestShort     	= Short.MAX_VALUE;  //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32767</a:t>
            </a:r>
            <a:endParaRPr lang="en-US" sz="2400">
              <a:solidFill>
                <a:schemeClr val="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 	 largestInteger      	= Integer.MAX_VALUE;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			    //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2147483647</a:t>
            </a:r>
            <a:endParaRPr lang="en-US" sz="2400">
              <a:solidFill>
                <a:schemeClr val="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long	 largestLong       	= Long.MAX_VALUE;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			    //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9223372036854775807</a:t>
            </a:r>
            <a:endParaRPr lang="en-US" sz="2400">
              <a:solidFill>
                <a:schemeClr val="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float	 largestFloat       	= Float.MAX_VALUE;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			    //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3.40282e+38</a:t>
            </a:r>
            <a:endParaRPr lang="en-US" sz="2400">
              <a:solidFill>
                <a:schemeClr val="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double largestDouble	= Double.MAX_VALUE;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			    //</a:t>
            </a:r>
            <a:r>
              <a:rPr lang="en-US" sz="24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1.79769e+308</a:t>
            </a:r>
            <a:endParaRPr lang="en-US" sz="2400">
              <a:solidFill>
                <a:schemeClr val="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655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基本数据类型的包装类</a:t>
            </a:r>
            <a:endParaRPr lang="zh-CN" altLang="en-US" smtClean="0"/>
          </a:p>
        </p:txBody>
      </p:sp>
      <p:sp>
        <p:nvSpPr>
          <p:cNvPr id="68610" name="文本占位符 65538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9718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z="3600" smtClean="0"/>
              <a:t>基本类型和字符串</a:t>
            </a:r>
            <a:r>
              <a:rPr lang="en-US" sz="3600" smtClean="0">
                <a:ea typeface="黑体" panose="02010609060101010101" pitchFamily="49" charset="-122"/>
              </a:rPr>
              <a:t>(String)</a:t>
            </a:r>
            <a:r>
              <a:rPr lang="zh-CN" altLang="en-US" sz="3600" smtClean="0"/>
              <a:t>之间的转换</a:t>
            </a:r>
            <a:endParaRPr lang="zh-CN" altLang="en-US" sz="3600" smtClean="0"/>
          </a:p>
          <a:p>
            <a:pPr marL="990600" lvl="1" indent="-533400">
              <a:buSzPct val="90000"/>
            </a:pPr>
            <a:r>
              <a:rPr lang="en-US" smtClean="0">
                <a:ea typeface="黑体" panose="02010609060101010101" pitchFamily="49" charset="-122"/>
              </a:rPr>
              <a:t>Integer</a:t>
            </a:r>
            <a:r>
              <a:rPr lang="zh-CN" altLang="en-US" smtClean="0"/>
              <a:t>类举例</a:t>
            </a:r>
            <a:endParaRPr lang="zh-CN" altLang="en-US" smtClean="0"/>
          </a:p>
          <a:p>
            <a:pPr marL="1371600" lvl="2" indent="-457200">
              <a:lnSpc>
                <a:spcPct val="90000"/>
              </a:lnSpc>
              <a:buSzPct val="90000"/>
            </a:pPr>
            <a:r>
              <a:rPr lang="zh-CN" altLang="en-US" smtClean="0"/>
              <a:t>字符串转换为整数</a:t>
            </a:r>
            <a:endParaRPr lang="zh-CN" altLang="en-US" smtClean="0"/>
          </a:p>
          <a:p>
            <a:pPr marL="1371600" lvl="2" indent="-457200">
              <a:lnSpc>
                <a:spcPct val="90000"/>
              </a:lnSpc>
              <a:buSzPct val="90000"/>
            </a:pPr>
            <a:r>
              <a:rPr lang="en-US" smtClean="0">
                <a:ea typeface="黑体" panose="02010609060101010101" pitchFamily="49" charset="-122"/>
              </a:rPr>
              <a:t>public static int parseInt(String s) throws NumberFormatException</a:t>
            </a:r>
            <a:endParaRPr lang="en-US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90000"/>
              </a:lnSpc>
              <a:buSzPct val="90000"/>
            </a:pPr>
            <a:r>
              <a:rPr lang="en-US" smtClean="0">
                <a:ea typeface="黑体" panose="02010609060101010101" pitchFamily="49" charset="-122"/>
              </a:rPr>
              <a:t>public static int parseInt(String s, int radix) throws NumberFormatException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65540" name="矩形 65539"/>
          <p:cNvSpPr>
            <a:spLocks noChangeArrowheads="1"/>
          </p:cNvSpPr>
          <p:nvPr/>
        </p:nvSpPr>
        <p:spPr bwMode="auto">
          <a:xfrm>
            <a:off x="1676400" y="4038600"/>
            <a:ext cx="6477000" cy="838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 = “123”;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 i = Integer.parseInt(s);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65541" name="矩形 65540"/>
          <p:cNvSpPr>
            <a:spLocks noChangeArrowheads="1"/>
          </p:cNvSpPr>
          <p:nvPr/>
        </p:nvSpPr>
        <p:spPr bwMode="auto">
          <a:xfrm>
            <a:off x="228600" y="1676400"/>
            <a:ext cx="4114800" cy="45720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parseInt("0", 10)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parseInt("473", 10)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parseInt("-0", 10)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parseInt("-FF", 16)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parseInt("1100110", 2)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parseInt("2147483647", 10)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parseInt("-2147483648", 10)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parseInt("2147483648", 10)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parseInt("99", 8)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parseInt("Kona", 10) 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parseInt("Kona", 27)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65542" name="矩形 65541"/>
          <p:cNvSpPr>
            <a:spLocks noChangeArrowheads="1"/>
          </p:cNvSpPr>
          <p:nvPr/>
        </p:nvSpPr>
        <p:spPr bwMode="auto">
          <a:xfrm>
            <a:off x="4343400" y="1676400"/>
            <a:ext cx="4800600" cy="457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returns 0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returns 473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returns 0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returns -255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returns 102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returns 2147483647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returns -2147483648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throws a NumberFormatException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throws a NumberFormatException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throws a NumberFormatException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returns 411787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  <p:bldP spid="65541" grpId="0" animBg="1"/>
      <p:bldP spid="655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665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基本数据类型的包装类</a:t>
            </a:r>
            <a:endParaRPr lang="zh-CN" altLang="en-US" smtClean="0"/>
          </a:p>
        </p:txBody>
      </p:sp>
      <p:sp>
        <p:nvSpPr>
          <p:cNvPr id="69634" name="文本占位符 6656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38100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SzPct val="90000"/>
            </a:pPr>
            <a:r>
              <a:rPr lang="zh-CN" altLang="en-US" sz="3600" smtClean="0"/>
              <a:t>基本类型和字符串</a:t>
            </a:r>
            <a:r>
              <a:rPr lang="en-US" sz="3600" smtClean="0">
                <a:ea typeface="黑体" panose="02010609060101010101" pitchFamily="49" charset="-122"/>
              </a:rPr>
              <a:t>(String)</a:t>
            </a:r>
            <a:r>
              <a:rPr lang="zh-CN" altLang="en-US" sz="3600" smtClean="0"/>
              <a:t>之间的转换</a:t>
            </a:r>
            <a:endParaRPr lang="zh-CN" altLang="en-US" sz="3600" smtClean="0"/>
          </a:p>
          <a:p>
            <a:pPr marL="990600" lvl="1" indent="-533400">
              <a:buSzPct val="90000"/>
            </a:pPr>
            <a:r>
              <a:rPr lang="en-US" smtClean="0">
                <a:ea typeface="黑体" panose="02010609060101010101" pitchFamily="49" charset="-122"/>
              </a:rPr>
              <a:t>Integer</a:t>
            </a:r>
            <a:r>
              <a:rPr lang="zh-CN" altLang="en-US" smtClean="0"/>
              <a:t>类举例</a:t>
            </a:r>
            <a:endParaRPr lang="zh-CN" altLang="en-US" smtClean="0"/>
          </a:p>
          <a:p>
            <a:pPr marL="1371600" lvl="2" indent="-457200">
              <a:buSzPct val="90000"/>
            </a:pPr>
            <a:r>
              <a:rPr lang="zh-CN" altLang="en-US" smtClean="0"/>
              <a:t>整数转换为字符串</a:t>
            </a:r>
            <a:endParaRPr lang="zh-CN" altLang="en-US" smtClean="0"/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static String toString(int i)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static String toString(int i, int radix)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static String toBinaryString(int i)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static String toHexString(int i)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static String toOctalString(int i)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6564" name="矩形 66563"/>
          <p:cNvSpPr>
            <a:spLocks noChangeArrowheads="1"/>
          </p:cNvSpPr>
          <p:nvPr/>
        </p:nvSpPr>
        <p:spPr bwMode="auto">
          <a:xfrm>
            <a:off x="762000" y="2349500"/>
            <a:ext cx="5257800" cy="3733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int i = 123;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s1 = Integer.toString(i);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s2 = Integer.toString(i, 10);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s3 = Integer.toString(i, 2);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s4 = Integer.toString(i, 8);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s5 = Integer.toString(i, 16);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s6 = Integer.toBinaryString(i);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s7 = Integer.toHexString(i);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s8 = Integer.toOctalString(i);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66565" name="矩形 66564"/>
          <p:cNvSpPr>
            <a:spLocks noChangeArrowheads="1"/>
          </p:cNvSpPr>
          <p:nvPr/>
        </p:nvSpPr>
        <p:spPr bwMode="auto">
          <a:xfrm>
            <a:off x="6019800" y="2349500"/>
            <a:ext cx="1828800" cy="3733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123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123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1111011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173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7b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1111011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7b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173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  <p:bldP spid="6656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70660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70661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三个类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java.lang.StringBuffer</a:t>
            </a:r>
            <a:r>
              <a:rPr lang="zh-CN" altLang="en-US" smtClean="0"/>
              <a:t>类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java.util.StringTokenizer</a:t>
            </a:r>
            <a:r>
              <a:rPr lang="zh-CN" altLang="en-US" smtClean="0"/>
              <a:t>类</a:t>
            </a:r>
            <a:endParaRPr lang="zh-CN" altLang="en-US" smtClean="0"/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不同的应用场合</a:t>
            </a:r>
            <a:endParaRPr lang="zh-CN" altLang="en-US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71684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71685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字符串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字符序列</a:t>
            </a:r>
            <a:endParaRPr lang="zh-CN" altLang="en-US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构造方法</a:t>
            </a:r>
            <a:endParaRPr lang="zh-CN" altLang="en-US" smtClean="0"/>
          </a:p>
          <a:p>
            <a:pPr lvl="2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String()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String(byte[] bytes)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String(byte[] bytes, int offset, int length)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String(byte[] bytes, String charsetName)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String(char[] value)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String(char[] value, int offset, int count)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String(String original) 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696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72706" name="文本占位符 69634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11430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字符串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字符序列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/>
              <a:t>构造方法的使用</a:t>
            </a:r>
            <a:endParaRPr lang="zh-CN" altLang="en-US" smtClean="0">
              <a:latin typeface="Arial Unicode MS" panose="020B0604020202020204" charset="-122"/>
            </a:endParaRPr>
          </a:p>
        </p:txBody>
      </p:sp>
      <p:sp>
        <p:nvSpPr>
          <p:cNvPr id="69636" name="矩形 69635"/>
          <p:cNvSpPr>
            <a:spLocks noChangeArrowheads="1"/>
          </p:cNvSpPr>
          <p:nvPr/>
        </p:nvSpPr>
        <p:spPr bwMode="auto">
          <a:xfrm>
            <a:off x="609600" y="2514600"/>
            <a:ext cx="3962400" cy="2971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 = new String();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char c[] = {‘a’, ‘b’, ‘c’};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 = new String(c);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char c[] = {‘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语’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, ‘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言’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};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 = new String(c);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69637" name="矩形 69636"/>
          <p:cNvSpPr>
            <a:spLocks noChangeArrowheads="1"/>
          </p:cNvSpPr>
          <p:nvPr/>
        </p:nvSpPr>
        <p:spPr bwMode="auto">
          <a:xfrm>
            <a:off x="4572000" y="2514600"/>
            <a:ext cx="3886200" cy="2971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byte b[] = {97, 98, 99};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 = new String(b);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 = “abc”;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 = “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语言”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/>
      <p:bldP spid="6963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73732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1700" dirty="0" err="1" smtClean="0">
                <a:ea typeface="黑体" panose="02010609060101010101" pitchFamily="49" charset="-122"/>
              </a:rPr>
              <a:t>java.lang.String</a:t>
            </a:r>
            <a:r>
              <a:rPr lang="zh-CN" altLang="en-US" sz="1700" dirty="0" smtClean="0"/>
              <a:t>类</a:t>
            </a:r>
            <a:r>
              <a:rPr lang="en-US" sz="1700" dirty="0" smtClean="0">
                <a:ea typeface="黑体" panose="02010609060101010101" pitchFamily="49" charset="-122"/>
              </a:rPr>
              <a:t>—</a:t>
            </a:r>
            <a:r>
              <a:rPr lang="zh-CN" altLang="en-US" sz="1700" dirty="0" smtClean="0"/>
              <a:t>字符串</a:t>
            </a:r>
            <a:r>
              <a:rPr lang="en-US" sz="1700" dirty="0" smtClean="0">
                <a:ea typeface="黑体" panose="02010609060101010101" pitchFamily="49" charset="-122"/>
              </a:rPr>
              <a:t>/</a:t>
            </a:r>
            <a:r>
              <a:rPr lang="zh-CN" altLang="en-US" sz="1700" dirty="0" smtClean="0"/>
              <a:t>字符序列</a:t>
            </a:r>
            <a:endParaRPr lang="zh-CN" altLang="en-US" sz="17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判断字符串相等的方法</a:t>
            </a:r>
            <a:endParaRPr lang="zh-CN" altLang="en-US" sz="1400" dirty="0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300" dirty="0" smtClean="0">
                <a:ea typeface="黑体" panose="02010609060101010101" pitchFamily="49" charset="-122"/>
              </a:rPr>
              <a:t>public </a:t>
            </a:r>
            <a:r>
              <a:rPr lang="en-US" sz="1300" dirty="0" err="1" smtClean="0">
                <a:ea typeface="黑体" panose="02010609060101010101" pitchFamily="49" charset="-122"/>
              </a:rPr>
              <a:t>boolean</a:t>
            </a:r>
            <a:r>
              <a:rPr lang="en-US" sz="1300" dirty="0" smtClean="0">
                <a:ea typeface="黑体" panose="02010609060101010101" pitchFamily="49" charset="-122"/>
              </a:rPr>
              <a:t> equals(Object </a:t>
            </a:r>
            <a:r>
              <a:rPr lang="en-US" sz="1300" dirty="0" err="1" smtClean="0">
                <a:ea typeface="黑体" panose="02010609060101010101" pitchFamily="49" charset="-122"/>
              </a:rPr>
              <a:t>anObject</a:t>
            </a:r>
            <a:r>
              <a:rPr lang="en-US" sz="1300" dirty="0" smtClean="0">
                <a:ea typeface="黑体" panose="02010609060101010101" pitchFamily="49" charset="-122"/>
              </a:rPr>
              <a:t>)</a:t>
            </a:r>
            <a:endParaRPr lang="en-US" sz="1300" dirty="0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300" dirty="0" smtClean="0">
                <a:ea typeface="黑体" panose="02010609060101010101" pitchFamily="49" charset="-122"/>
              </a:rPr>
              <a:t> </a:t>
            </a:r>
            <a:r>
              <a:rPr lang="zh-CN" altLang="en-US" sz="1300" dirty="0" smtClean="0"/>
              <a:t>判断是否是同一个对象，是</a:t>
            </a:r>
            <a:r>
              <a:rPr lang="zh-CN" altLang="en-US" sz="1300" dirty="0" smtClean="0">
                <a:sym typeface="Wingdings" panose="05000000000000000000" pitchFamily="2" charset="2"/>
              </a:rPr>
              <a:t></a:t>
            </a:r>
            <a:r>
              <a:rPr lang="en-US" sz="1300" dirty="0" err="1" smtClean="0">
                <a:ea typeface="黑体" panose="02010609060101010101" pitchFamily="49" charset="-122"/>
                <a:sym typeface="Wingdings" panose="05000000000000000000" pitchFamily="2" charset="2"/>
              </a:rPr>
              <a:t>ture</a:t>
            </a:r>
            <a:r>
              <a:rPr lang="zh-CN" altLang="en-US" sz="1300" dirty="0" smtClean="0">
                <a:sym typeface="Wingdings" panose="05000000000000000000" pitchFamily="2" charset="2"/>
              </a:rPr>
              <a:t>；然后</a:t>
            </a:r>
            <a:r>
              <a:rPr lang="en-US" sz="1300" dirty="0" err="1" smtClean="0">
                <a:ea typeface="黑体" panose="02010609060101010101" pitchFamily="49" charset="-122"/>
                <a:sym typeface="Wingdings" panose="05000000000000000000" pitchFamily="2" charset="2"/>
              </a:rPr>
              <a:t>anObject</a:t>
            </a:r>
            <a:r>
              <a:rPr lang="zh-CN" altLang="en-US" sz="1300" dirty="0" smtClean="0">
                <a:sym typeface="Wingdings" panose="05000000000000000000" pitchFamily="2" charset="2"/>
              </a:rPr>
              <a:t>是否为一个字符串对象，否</a:t>
            </a:r>
            <a:r>
              <a:rPr lang="en-US" sz="1300" dirty="0" smtClean="0">
                <a:ea typeface="黑体" panose="02010609060101010101" pitchFamily="49" charset="-122"/>
                <a:sym typeface="Wingdings" panose="05000000000000000000" pitchFamily="2" charset="2"/>
              </a:rPr>
              <a:t>false</a:t>
            </a:r>
            <a:r>
              <a:rPr lang="zh-CN" altLang="en-US" sz="1300" dirty="0" smtClean="0">
                <a:sym typeface="Wingdings" panose="05000000000000000000" pitchFamily="2" charset="2"/>
              </a:rPr>
              <a:t>；判断是否内容相同</a:t>
            </a:r>
            <a:endParaRPr lang="zh-CN" altLang="en-US" sz="1300" dirty="0" smtClean="0">
              <a:sym typeface="Wingdings" panose="05000000000000000000" pitchFamily="2" charset="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300" dirty="0" smtClean="0">
                <a:ea typeface="黑体" panose="02010609060101010101" pitchFamily="49" charset="-122"/>
              </a:rPr>
              <a:t>public </a:t>
            </a:r>
            <a:r>
              <a:rPr lang="en-US" sz="1300" dirty="0" err="1" smtClean="0">
                <a:ea typeface="黑体" panose="02010609060101010101" pitchFamily="49" charset="-122"/>
              </a:rPr>
              <a:t>boolean</a:t>
            </a:r>
            <a:r>
              <a:rPr lang="en-US" sz="1300" dirty="0" smtClean="0">
                <a:ea typeface="黑体" panose="02010609060101010101" pitchFamily="49" charset="-122"/>
              </a:rPr>
              <a:t> </a:t>
            </a:r>
            <a:r>
              <a:rPr lang="en-US" sz="1300" dirty="0" err="1" smtClean="0">
                <a:ea typeface="黑体" panose="02010609060101010101" pitchFamily="49" charset="-122"/>
              </a:rPr>
              <a:t>equalsIgnoreCase</a:t>
            </a:r>
            <a:r>
              <a:rPr lang="en-US" sz="1300" dirty="0" smtClean="0">
                <a:ea typeface="黑体" panose="02010609060101010101" pitchFamily="49" charset="-122"/>
              </a:rPr>
              <a:t>(String </a:t>
            </a:r>
            <a:r>
              <a:rPr lang="en-US" sz="1300" dirty="0" err="1" smtClean="0">
                <a:ea typeface="黑体" panose="02010609060101010101" pitchFamily="49" charset="-122"/>
              </a:rPr>
              <a:t>anotherString</a:t>
            </a:r>
            <a:r>
              <a:rPr lang="en-US" sz="1300" dirty="0" smtClean="0">
                <a:ea typeface="黑体" panose="02010609060101010101" pitchFamily="49" charset="-122"/>
              </a:rPr>
              <a:t>)  </a:t>
            </a:r>
            <a:endParaRPr lang="en-US" sz="1300" dirty="0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300" dirty="0" smtClean="0"/>
              <a:t>判断逻辑与</a:t>
            </a:r>
            <a:r>
              <a:rPr lang="en-US" sz="1300" dirty="0" smtClean="0">
                <a:ea typeface="黑体" panose="02010609060101010101" pitchFamily="49" charset="-122"/>
              </a:rPr>
              <a:t>equals</a:t>
            </a:r>
            <a:r>
              <a:rPr lang="zh-CN" altLang="en-US" sz="1300" dirty="0" smtClean="0"/>
              <a:t>相同，仅仅在判断内容上不考虑大小写</a:t>
            </a:r>
            <a:endParaRPr lang="zh-CN" altLang="en-US" sz="1300" dirty="0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300" dirty="0" smtClean="0">
                <a:ea typeface="黑体" panose="02010609060101010101" pitchFamily="49" charset="-122"/>
              </a:rPr>
              <a:t>public </a:t>
            </a:r>
            <a:r>
              <a:rPr lang="en-US" sz="1300" dirty="0" err="1" smtClean="0">
                <a:ea typeface="黑体" panose="02010609060101010101" pitchFamily="49" charset="-122"/>
              </a:rPr>
              <a:t>int</a:t>
            </a:r>
            <a:r>
              <a:rPr lang="en-US" sz="1300" dirty="0" smtClean="0">
                <a:ea typeface="黑体" panose="02010609060101010101" pitchFamily="49" charset="-122"/>
              </a:rPr>
              <a:t> </a:t>
            </a:r>
            <a:r>
              <a:rPr lang="en-US" sz="1300" dirty="0" err="1" smtClean="0">
                <a:ea typeface="黑体" panose="02010609060101010101" pitchFamily="49" charset="-122"/>
              </a:rPr>
              <a:t>compareTo</a:t>
            </a:r>
            <a:r>
              <a:rPr lang="en-US" sz="1300" dirty="0" smtClean="0">
                <a:ea typeface="黑体" panose="02010609060101010101" pitchFamily="49" charset="-122"/>
              </a:rPr>
              <a:t>(Object o)</a:t>
            </a:r>
            <a:endParaRPr lang="en-US" sz="1300" dirty="0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300" dirty="0" smtClean="0"/>
              <a:t>若</a:t>
            </a:r>
            <a:r>
              <a:rPr lang="en-US" sz="1300" dirty="0" smtClean="0">
                <a:ea typeface="黑体" panose="02010609060101010101" pitchFamily="49" charset="-122"/>
              </a:rPr>
              <a:t>o</a:t>
            </a:r>
            <a:r>
              <a:rPr lang="zh-CN" altLang="en-US" sz="1300" dirty="0" smtClean="0"/>
              <a:t>不是字符串对象，则抛错；若是则调用下面的函数</a:t>
            </a:r>
            <a:endParaRPr lang="zh-CN" altLang="en-US" sz="1300" dirty="0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300" dirty="0" smtClean="0">
                <a:ea typeface="黑体" panose="02010609060101010101" pitchFamily="49" charset="-122"/>
              </a:rPr>
              <a:t>public </a:t>
            </a:r>
            <a:r>
              <a:rPr lang="en-US" sz="1300" dirty="0" err="1" smtClean="0">
                <a:ea typeface="黑体" panose="02010609060101010101" pitchFamily="49" charset="-122"/>
              </a:rPr>
              <a:t>int</a:t>
            </a:r>
            <a:r>
              <a:rPr lang="en-US" sz="1300" dirty="0" smtClean="0">
                <a:ea typeface="黑体" panose="02010609060101010101" pitchFamily="49" charset="-122"/>
              </a:rPr>
              <a:t> </a:t>
            </a:r>
            <a:r>
              <a:rPr lang="en-US" sz="1300" dirty="0" err="1" smtClean="0">
                <a:ea typeface="黑体" panose="02010609060101010101" pitchFamily="49" charset="-122"/>
              </a:rPr>
              <a:t>compareTo</a:t>
            </a:r>
            <a:r>
              <a:rPr lang="en-US" sz="1300" dirty="0" smtClean="0">
                <a:ea typeface="黑体" panose="02010609060101010101" pitchFamily="49" charset="-122"/>
              </a:rPr>
              <a:t>(String </a:t>
            </a:r>
            <a:r>
              <a:rPr lang="en-US" sz="1300" dirty="0" err="1" smtClean="0">
                <a:ea typeface="黑体" panose="02010609060101010101" pitchFamily="49" charset="-122"/>
              </a:rPr>
              <a:t>anotherString</a:t>
            </a:r>
            <a:r>
              <a:rPr lang="en-US" sz="1300" dirty="0" smtClean="0">
                <a:ea typeface="黑体" panose="02010609060101010101" pitchFamily="49" charset="-122"/>
              </a:rPr>
              <a:t>)</a:t>
            </a:r>
            <a:endParaRPr lang="en-US" sz="1300" dirty="0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300" dirty="0" smtClean="0"/>
              <a:t>判断两个字符串的内容是否相同，是</a:t>
            </a:r>
            <a:r>
              <a:rPr lang="zh-CN" altLang="en-US" sz="1300" dirty="0" smtClean="0">
                <a:sym typeface="Wingdings" panose="05000000000000000000" pitchFamily="2" charset="2"/>
              </a:rPr>
              <a:t></a:t>
            </a:r>
            <a:r>
              <a:rPr lang="en-US" sz="1300" dirty="0" smtClean="0"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en-US" sz="1300" dirty="0" smtClean="0">
                <a:sym typeface="Wingdings" panose="05000000000000000000" pitchFamily="2" charset="2"/>
              </a:rPr>
              <a:t>；否不等于</a:t>
            </a:r>
            <a:r>
              <a:rPr lang="en-US" sz="1300" dirty="0" smtClean="0"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en-US" sz="1300" dirty="0" smtClean="0">
                <a:sym typeface="Wingdings" panose="05000000000000000000" pitchFamily="2" charset="2"/>
              </a:rPr>
              <a:t>的整数</a:t>
            </a:r>
            <a:endParaRPr lang="zh-CN" altLang="en-US" sz="1300" dirty="0" smtClean="0">
              <a:sym typeface="Wingdings" panose="05000000000000000000" pitchFamily="2" charset="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300" dirty="0" smtClean="0">
                <a:ea typeface="黑体" panose="02010609060101010101" pitchFamily="49" charset="-122"/>
              </a:rPr>
              <a:t>public </a:t>
            </a:r>
            <a:r>
              <a:rPr lang="en-US" sz="1300" dirty="0" err="1" smtClean="0">
                <a:ea typeface="黑体" panose="02010609060101010101" pitchFamily="49" charset="-122"/>
              </a:rPr>
              <a:t>int</a:t>
            </a:r>
            <a:r>
              <a:rPr lang="en-US" sz="1300" dirty="0" smtClean="0">
                <a:ea typeface="黑体" panose="02010609060101010101" pitchFamily="49" charset="-122"/>
              </a:rPr>
              <a:t> </a:t>
            </a:r>
            <a:r>
              <a:rPr lang="en-US" sz="1300" dirty="0" err="1" smtClean="0">
                <a:ea typeface="黑体" panose="02010609060101010101" pitchFamily="49" charset="-122"/>
              </a:rPr>
              <a:t>compareToIgnoreCase</a:t>
            </a:r>
            <a:r>
              <a:rPr lang="en-US" sz="1300" dirty="0" smtClean="0">
                <a:ea typeface="黑体" panose="02010609060101010101" pitchFamily="49" charset="-122"/>
              </a:rPr>
              <a:t>(String </a:t>
            </a:r>
            <a:r>
              <a:rPr lang="en-US" sz="1300" dirty="0" err="1" smtClean="0">
                <a:ea typeface="黑体" panose="02010609060101010101" pitchFamily="49" charset="-122"/>
              </a:rPr>
              <a:t>str</a:t>
            </a:r>
            <a:r>
              <a:rPr lang="en-US" sz="1300" dirty="0" smtClean="0">
                <a:ea typeface="黑体" panose="02010609060101010101" pitchFamily="49" charset="-122"/>
              </a:rPr>
              <a:t>)</a:t>
            </a:r>
            <a:endParaRPr lang="en-US" sz="1300" dirty="0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300" dirty="0" smtClean="0"/>
              <a:t>基本功能同上，仅仅在判断时不考虑大小写</a:t>
            </a:r>
            <a:endParaRPr lang="zh-CN" altLang="en-US" sz="1300" dirty="0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endParaRPr lang="zh-CN" altLang="en-US" sz="1300" dirty="0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716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74754" name="文本占位符 7168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12192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字符串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字符序列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>
                <a:latin typeface="Arial Unicode MS" panose="020B0604020202020204" charset="-122"/>
              </a:rPr>
              <a:t>判断字符串相等的方法</a:t>
            </a:r>
            <a:endParaRPr lang="zh-CN" altLang="en-US" sz="2400" smtClean="0">
              <a:latin typeface="Arial Unicode MS" panose="020B0604020202020204" charset="-122"/>
            </a:endParaRPr>
          </a:p>
        </p:txBody>
      </p:sp>
      <p:sp>
        <p:nvSpPr>
          <p:cNvPr id="71684" name="矩形 71683"/>
          <p:cNvSpPr>
            <a:spLocks noChangeArrowheads="1"/>
          </p:cNvSpPr>
          <p:nvPr/>
        </p:nvSpPr>
        <p:spPr bwMode="auto">
          <a:xfrm>
            <a:off x="1143000" y="2438400"/>
            <a:ext cx="7086600" cy="24384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s1 = "java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";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s2 = "JavA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";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System.out.println(s1.equals(s2));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System.out.println(s1.equalsIgnoreCase(s2));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System.out.println(s1.compareTo(s2));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System.out.println(s1.compareToIgnoreCase(s2));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1685" name="矩形 71684"/>
          <p:cNvSpPr>
            <a:spLocks noChangeArrowheads="1"/>
          </p:cNvSpPr>
          <p:nvPr/>
        </p:nvSpPr>
        <p:spPr bwMode="auto">
          <a:xfrm>
            <a:off x="1143000" y="4876800"/>
            <a:ext cx="7086600" cy="9144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运行结果：</a:t>
            </a: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false  true  32  0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75780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75781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字符串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字符序列</a:t>
            </a:r>
            <a:endParaRPr lang="zh-CN" altLang="en-US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获取长度</a:t>
            </a:r>
            <a:endParaRPr lang="zh-CN" altLang="en-US" smtClean="0"/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int length()                                                      </a:t>
            </a:r>
            <a:r>
              <a:rPr lang="zh-CN" altLang="en-US" smtClean="0"/>
              <a:t>字符串的长度，即包含多少个字符</a:t>
            </a:r>
            <a:endParaRPr lang="zh-CN" altLang="en-US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获取特定子串</a:t>
            </a:r>
            <a:r>
              <a:rPr lang="en-US" smtClean="0">
                <a:ea typeface="黑体" panose="02010609060101010101" pitchFamily="49" charset="-122"/>
              </a:rPr>
              <a:t>(substring)</a:t>
            </a:r>
            <a:r>
              <a:rPr lang="zh-CN" altLang="en-US" smtClean="0"/>
              <a:t>和字符</a:t>
            </a:r>
            <a:endParaRPr lang="zh-CN" altLang="en-US" smtClean="0"/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String substring(int beginIndex)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String substring(int beginIndex, int endIndex)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beginIndex: </a:t>
            </a:r>
            <a:r>
              <a:rPr lang="zh-CN" altLang="en-US" smtClean="0"/>
              <a:t>起始索引位置</a:t>
            </a:r>
            <a:r>
              <a:rPr lang="en-US" smtClean="0">
                <a:ea typeface="黑体" panose="02010609060101010101" pitchFamily="49" charset="-122"/>
              </a:rPr>
              <a:t>(</a:t>
            </a:r>
            <a:r>
              <a:rPr lang="zh-CN" altLang="en-US" smtClean="0"/>
              <a:t>包含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endIndex:    </a:t>
            </a:r>
            <a:r>
              <a:rPr lang="zh-CN" altLang="en-US" smtClean="0"/>
              <a:t>结束索引位置</a:t>
            </a:r>
            <a:r>
              <a:rPr lang="en-US" smtClean="0">
                <a:ea typeface="黑体" panose="02010609060101010101" pitchFamily="49" charset="-122"/>
              </a:rPr>
              <a:t>(</a:t>
            </a:r>
            <a:r>
              <a:rPr lang="zh-CN" altLang="en-US" smtClean="0"/>
              <a:t>不包含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char charAt(int index) 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占位符 7270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816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默认构造方法</a:t>
            </a:r>
            <a:endParaRPr lang="zh-CN" altLang="en-US" smtClean="0"/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zh-CN" altLang="en-US" smtClean="0"/>
              <a:t>例 </a:t>
            </a:r>
            <a:r>
              <a:rPr lang="en-US" smtClean="0">
                <a:ea typeface="黑体" panose="02010609060101010101" pitchFamily="49" charset="-122"/>
              </a:rPr>
              <a:t>class Apple {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		int color;  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	}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	Apple  a = new Apple();</a:t>
            </a:r>
            <a:endParaRPr lang="en-US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</a:pPr>
            <a:r>
              <a:rPr lang="zh-CN" altLang="en-US" smtClean="0"/>
              <a:t>对象实例的判断</a:t>
            </a:r>
            <a:r>
              <a:rPr lang="en-US" smtClean="0">
                <a:ea typeface="黑体" panose="02010609060101010101" pitchFamily="49" charset="-122"/>
              </a:rPr>
              <a:t>: </a:t>
            </a:r>
            <a:r>
              <a:rPr lang="en-US" smtClean="0">
                <a:solidFill>
                  <a:schemeClr val="hlink"/>
                </a:solidFill>
                <a:ea typeface="黑体" panose="02010609060101010101" pitchFamily="49" charset="-122"/>
              </a:rPr>
              <a:t>null</a:t>
            </a:r>
            <a:endParaRPr lang="en-US" smtClean="0">
              <a:solidFill>
                <a:schemeClr val="hlink"/>
              </a:solidFill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zh-CN" altLang="en-US" smtClean="0"/>
              <a:t>例 </a:t>
            </a:r>
            <a:r>
              <a:rPr lang="en-US" smtClean="0">
                <a:ea typeface="黑体" panose="02010609060101010101" pitchFamily="49" charset="-122"/>
              </a:rPr>
              <a:t>Apple a;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    if (a == null) 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		System.out.println(“Day dream”);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  <a:buFont typeface="Arial" panose="020B0604020202020204" pitchFamily="34" charset="0"/>
              <a:buNone/>
            </a:pPr>
            <a:endParaRPr lang="zh-CN" altLang="en-US" smtClean="0"/>
          </a:p>
        </p:txBody>
      </p:sp>
      <p:sp>
        <p:nvSpPr>
          <p:cNvPr id="75778" name="标题 72706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构造方法</a:t>
            </a:r>
            <a:endParaRPr lang="zh-CN" altLang="en-US" smtClean="0"/>
          </a:p>
        </p:txBody>
      </p:sp>
      <p:sp>
        <p:nvSpPr>
          <p:cNvPr id="72708" name="矩形 72707"/>
          <p:cNvSpPr>
            <a:spLocks noChangeArrowheads="1"/>
          </p:cNvSpPr>
          <p:nvPr/>
        </p:nvSpPr>
        <p:spPr bwMode="auto">
          <a:xfrm>
            <a:off x="5105400" y="1981200"/>
            <a:ext cx="3048000" cy="1219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运行时系统自动赋予</a:t>
            </a: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一个空构造函数</a:t>
            </a: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如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Apple() {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/>
      <p:bldP spid="7270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737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76802" name="文本占位符 73730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11430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字符串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字符序列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>
                <a:latin typeface="Arial Unicode MS" panose="020B0604020202020204" charset="-122"/>
              </a:rPr>
              <a:t>方法举例</a:t>
            </a:r>
            <a:endParaRPr lang="zh-CN" altLang="en-US" smtClean="0">
              <a:latin typeface="Arial Unicode MS" panose="020B0604020202020204" charset="-122"/>
            </a:endParaRPr>
          </a:p>
        </p:txBody>
      </p:sp>
      <p:sp>
        <p:nvSpPr>
          <p:cNvPr id="73732" name="矩形 73731"/>
          <p:cNvSpPr>
            <a:spLocks noChangeArrowheads="1"/>
          </p:cNvSpPr>
          <p:nvPr/>
        </p:nvSpPr>
        <p:spPr bwMode="auto">
          <a:xfrm>
            <a:off x="914400" y="2362200"/>
            <a:ext cx="5486400" cy="3657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s1 = "java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";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s2 = "JavA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";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System.out.println(s1.length());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System.out.println(s2.length());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System.out.println(s1.substring(0, 4));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System.out.println(s1.substring(4));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System.out.println(s2.substring(0, 4));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System.out.println(s2.substring(4));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System.out.println(s1.charAt(0));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3733" name="矩形 73732"/>
          <p:cNvSpPr>
            <a:spLocks noChangeArrowheads="1"/>
          </p:cNvSpPr>
          <p:nvPr/>
        </p:nvSpPr>
        <p:spPr bwMode="auto">
          <a:xfrm>
            <a:off x="6400800" y="2362200"/>
            <a:ext cx="1524000" cy="3657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运行结果：</a:t>
            </a: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6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6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java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</a:t>
            </a: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JavA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</a:t>
            </a: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j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  <p:bldP spid="7373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747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77826" name="文本占位符 74754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3733800"/>
          </a:xfrm>
        </p:spPr>
        <p:txBody>
          <a:bodyPr>
            <a:normAutofit fontScale="92500"/>
          </a:bodyPr>
          <a:lstStyle/>
          <a:p>
            <a:pPr marL="609600" indent="-609600">
              <a:buSzPct val="90000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字符串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字符序列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/>
              <a:t>字符串前缀</a:t>
            </a:r>
            <a:r>
              <a:rPr lang="en-US" smtClean="0">
                <a:ea typeface="黑体" panose="02010609060101010101" pitchFamily="49" charset="-122"/>
              </a:rPr>
              <a:t>(prefix)/</a:t>
            </a:r>
            <a:r>
              <a:rPr lang="zh-CN" altLang="en-US" smtClean="0"/>
              <a:t>后缀</a:t>
            </a:r>
            <a:r>
              <a:rPr lang="en-US" smtClean="0">
                <a:ea typeface="黑体" panose="02010609060101010101" pitchFamily="49" charset="-122"/>
              </a:rPr>
              <a:t>(suffix)</a:t>
            </a:r>
            <a:r>
              <a:rPr lang="zh-CN" altLang="en-US" smtClean="0"/>
              <a:t>的判断</a:t>
            </a:r>
            <a:endParaRPr lang="zh-CN" altLang="en-US" smtClean="0"/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boolean </a:t>
            </a:r>
            <a:r>
              <a:rPr lang="en-US" b="1" smtClean="0">
                <a:latin typeface="Tahoma" panose="020B0604030504040204" pitchFamily="34" charset="0"/>
                <a:ea typeface="黑体" panose="02010609060101010101" pitchFamily="49" charset="-122"/>
              </a:rPr>
              <a:t>startsWith</a:t>
            </a: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(String prefix)                 </a:t>
            </a:r>
            <a:r>
              <a:rPr lang="zh-CN" altLang="en-US" smtClean="0">
                <a:latin typeface="Tahoma" panose="020B0604030504040204" pitchFamily="34" charset="0"/>
              </a:rPr>
              <a:t>判断字符串是否以一特定的字符串开头</a:t>
            </a:r>
            <a:endParaRPr lang="zh-CN" altLang="en-US" smtClean="0">
              <a:latin typeface="Tahoma" panose="020B0604030504040204" pitchFamily="34" charset="0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boolean </a:t>
            </a:r>
            <a:r>
              <a:rPr lang="en-US" b="1" smtClean="0">
                <a:latin typeface="Tahoma" panose="020B0604030504040204" pitchFamily="34" charset="0"/>
                <a:ea typeface="黑体" panose="02010609060101010101" pitchFamily="49" charset="-122"/>
              </a:rPr>
              <a:t>startsWith</a:t>
            </a: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(String prefix, int toffset)  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boolean </a:t>
            </a:r>
            <a:r>
              <a:rPr lang="en-US" b="1" smtClean="0">
                <a:latin typeface="Tahoma" panose="020B0604030504040204" pitchFamily="34" charset="0"/>
                <a:ea typeface="黑体" panose="02010609060101010101" pitchFamily="49" charset="-122"/>
              </a:rPr>
              <a:t>endsWith</a:t>
            </a: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(String suffix)                   </a:t>
            </a:r>
            <a:r>
              <a:rPr lang="zh-CN" altLang="en-US" smtClean="0">
                <a:latin typeface="Tahoma" panose="020B0604030504040204" pitchFamily="34" charset="0"/>
              </a:rPr>
              <a:t>判断字符串是否以一特定的字符串开头</a:t>
            </a:r>
            <a:endParaRPr lang="zh-CN" altLang="en-US" smtClean="0">
              <a:latin typeface="Tahoma" panose="020B0604030504040204" pitchFamily="34" charset="0"/>
            </a:endParaRPr>
          </a:p>
        </p:txBody>
      </p:sp>
      <p:sp>
        <p:nvSpPr>
          <p:cNvPr id="74756" name="矩形 74755"/>
          <p:cNvSpPr>
            <a:spLocks noChangeArrowheads="1"/>
          </p:cNvSpPr>
          <p:nvPr/>
        </p:nvSpPr>
        <p:spPr bwMode="auto">
          <a:xfrm>
            <a:off x="1143000" y="4724400"/>
            <a:ext cx="7086600" cy="12954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System.out.println("java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".startsWith("java"));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System.out.println("java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".startsWith("ava", 1));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System.out.println("java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".endsWith("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"));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757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78850" name="文本占位符 75778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5626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SzPct val="90000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字符串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字符序列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/>
              <a:t>查询特定字符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字符串的位置</a:t>
            </a:r>
            <a:endParaRPr lang="zh-CN" altLang="en-US" smtClean="0"/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int </a:t>
            </a:r>
            <a:r>
              <a:rPr lang="en-US" b="1" smtClean="0">
                <a:latin typeface="Tahoma" panose="020B0604030504040204" pitchFamily="34" charset="0"/>
                <a:ea typeface="黑体" panose="02010609060101010101" pitchFamily="49" charset="-122"/>
              </a:rPr>
              <a:t>indexOf</a:t>
            </a: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(int ch)          </a:t>
            </a:r>
            <a:r>
              <a:rPr lang="zh-CN" altLang="en-US" smtClean="0">
                <a:latin typeface="Tahoma" panose="020B0604030504040204" pitchFamily="34" charset="0"/>
              </a:rPr>
              <a:t>该字符在字符串中第一次出现位置的索引值；否则返回</a:t>
            </a: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-1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int </a:t>
            </a:r>
            <a:r>
              <a:rPr lang="en-US" b="1" smtClean="0">
                <a:latin typeface="Tahoma" panose="020B0604030504040204" pitchFamily="34" charset="0"/>
                <a:ea typeface="黑体" panose="02010609060101010101" pitchFamily="49" charset="-122"/>
              </a:rPr>
              <a:t>indexOf</a:t>
            </a: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(int ch, int fromIndex) 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int </a:t>
            </a:r>
            <a:r>
              <a:rPr lang="en-US" b="1" smtClean="0">
                <a:latin typeface="Tahoma" panose="020B0604030504040204" pitchFamily="34" charset="0"/>
                <a:ea typeface="黑体" panose="02010609060101010101" pitchFamily="49" charset="-122"/>
              </a:rPr>
              <a:t>indexOf</a:t>
            </a: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(String str) 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int </a:t>
            </a:r>
            <a:r>
              <a:rPr lang="en-US" b="1" smtClean="0">
                <a:latin typeface="Tahoma" panose="020B0604030504040204" pitchFamily="34" charset="0"/>
                <a:ea typeface="黑体" panose="02010609060101010101" pitchFamily="49" charset="-122"/>
              </a:rPr>
              <a:t>indexOf</a:t>
            </a: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(String str, int fromIndex) 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int </a:t>
            </a:r>
            <a:r>
              <a:rPr lang="en-US" b="1" smtClean="0">
                <a:latin typeface="Tahoma" panose="020B0604030504040204" pitchFamily="34" charset="0"/>
                <a:ea typeface="黑体" panose="02010609060101010101" pitchFamily="49" charset="-122"/>
              </a:rPr>
              <a:t>lastIndexOf</a:t>
            </a: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(int ch) 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int </a:t>
            </a:r>
            <a:r>
              <a:rPr lang="en-US" b="1" smtClean="0">
                <a:latin typeface="Tahoma" panose="020B0604030504040204" pitchFamily="34" charset="0"/>
                <a:ea typeface="黑体" panose="02010609060101010101" pitchFamily="49" charset="-122"/>
              </a:rPr>
              <a:t>lastIndexOf</a:t>
            </a: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(int ch, int fromIndex) 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int </a:t>
            </a:r>
            <a:r>
              <a:rPr lang="en-US" b="1" smtClean="0">
                <a:latin typeface="Tahoma" panose="020B0604030504040204" pitchFamily="34" charset="0"/>
                <a:ea typeface="黑体" panose="02010609060101010101" pitchFamily="49" charset="-122"/>
              </a:rPr>
              <a:t>lastIndexOf</a:t>
            </a: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(String str) 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public int </a:t>
            </a:r>
            <a:r>
              <a:rPr lang="en-US" b="1" smtClean="0">
                <a:latin typeface="Tahoma" panose="020B0604030504040204" pitchFamily="34" charset="0"/>
                <a:ea typeface="黑体" panose="02010609060101010101" pitchFamily="49" charset="-122"/>
              </a:rPr>
              <a:t>lastIndexOf</a:t>
            </a:r>
            <a:r>
              <a:rPr lang="en-US" smtClean="0">
                <a:latin typeface="Tahoma" panose="020B0604030504040204" pitchFamily="34" charset="0"/>
                <a:ea typeface="黑体" panose="02010609060101010101" pitchFamily="49" charset="-122"/>
              </a:rPr>
              <a:t>(String str, int fromIndex) </a:t>
            </a:r>
            <a:endParaRPr lang="en-US" smtClean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5780" name="组合 75779"/>
          <p:cNvGrpSpPr/>
          <p:nvPr/>
        </p:nvGrpSpPr>
        <p:grpSpPr bwMode="auto">
          <a:xfrm>
            <a:off x="684213" y="2492375"/>
            <a:ext cx="863600" cy="1728788"/>
            <a:chOff x="0" y="0"/>
            <a:chExt cx="528" cy="1056"/>
          </a:xfrm>
        </p:grpSpPr>
        <p:sp>
          <p:nvSpPr>
            <p:cNvPr id="78852" name="左大括号 75780"/>
            <p:cNvSpPr/>
            <p:nvPr/>
          </p:nvSpPr>
          <p:spPr bwMode="auto">
            <a:xfrm>
              <a:off x="336" y="0"/>
              <a:ext cx="192" cy="1056"/>
            </a:xfrm>
            <a:prstGeom prst="leftBrace">
              <a:avLst>
                <a:gd name="adj1" fmla="val 458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53" name="矩形 75781"/>
            <p:cNvSpPr>
              <a:spLocks noChangeArrowheads="1"/>
            </p:cNvSpPr>
            <p:nvPr/>
          </p:nvSpPr>
          <p:spPr bwMode="auto">
            <a:xfrm>
              <a:off x="0" y="48"/>
              <a:ext cx="240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从</a:t>
              </a:r>
              <a:endParaRPr lang="zh-CN" alt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前</a:t>
              </a:r>
              <a:endParaRPr lang="zh-CN" alt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往</a:t>
              </a:r>
              <a:endParaRPr lang="zh-CN" alt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后</a:t>
              </a:r>
              <a:endParaRPr lang="zh-CN" alt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75783" name="组合 75782"/>
          <p:cNvGrpSpPr/>
          <p:nvPr/>
        </p:nvGrpSpPr>
        <p:grpSpPr bwMode="auto">
          <a:xfrm>
            <a:off x="722313" y="4581525"/>
            <a:ext cx="792162" cy="1270000"/>
            <a:chOff x="0" y="0"/>
            <a:chExt cx="528" cy="960"/>
          </a:xfrm>
        </p:grpSpPr>
        <p:sp>
          <p:nvSpPr>
            <p:cNvPr id="78855" name="左大括号 75783"/>
            <p:cNvSpPr/>
            <p:nvPr/>
          </p:nvSpPr>
          <p:spPr bwMode="auto">
            <a:xfrm>
              <a:off x="336" y="0"/>
              <a:ext cx="192" cy="960"/>
            </a:xfrm>
            <a:prstGeom prst="leftBrace">
              <a:avLst>
                <a:gd name="adj1" fmla="val 416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856" name="矩形 75784"/>
            <p:cNvSpPr>
              <a:spLocks noChangeArrowheads="1"/>
            </p:cNvSpPr>
            <p:nvPr/>
          </p:nvSpPr>
          <p:spPr bwMode="auto">
            <a:xfrm>
              <a:off x="0" y="0"/>
              <a:ext cx="240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从</a:t>
              </a:r>
              <a:endParaRPr lang="zh-CN" alt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后</a:t>
              </a:r>
              <a:endParaRPr lang="zh-CN" alt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往</a:t>
              </a:r>
              <a:endParaRPr lang="zh-CN" alt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Tahoma" panose="020B0604030504040204" pitchFamily="34" charset="0"/>
                  <a:ea typeface="华文中宋" panose="02010600040101010101" pitchFamily="2" charset="-122"/>
                </a:rPr>
                <a:t>前</a:t>
              </a:r>
              <a:endParaRPr lang="zh-CN" altLang="en-US" sz="2000">
                <a:latin typeface="Tahoma" panose="020B0604030504040204" pitchFamily="34" charset="0"/>
                <a:ea typeface="华文中宋" panose="0201060004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768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79874" name="文本占位符 7680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11430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字符串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字符序列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>
                <a:latin typeface="Arial Unicode MS" panose="020B0604020202020204" charset="-122"/>
              </a:rPr>
              <a:t>方法举例</a:t>
            </a:r>
            <a:endParaRPr lang="zh-CN" altLang="en-US" smtClean="0">
              <a:latin typeface="Arial Unicode MS" panose="020B0604020202020204" charset="-122"/>
            </a:endParaRPr>
          </a:p>
        </p:txBody>
      </p:sp>
      <p:sp>
        <p:nvSpPr>
          <p:cNvPr id="76804" name="矩形 76803"/>
          <p:cNvSpPr>
            <a:spLocks noChangeArrowheads="1"/>
          </p:cNvSpPr>
          <p:nvPr/>
        </p:nvSpPr>
        <p:spPr bwMode="auto">
          <a:xfrm>
            <a:off x="685800" y="2362200"/>
            <a:ext cx="6019800" cy="3657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 = “java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语言”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System.out.println(s.indexOf(‘a’));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System.out.println(s.indexOf(‘a’, 2));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System.out.println(s.indexOf(“a”));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System.out.println(s.indexOf(“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语言”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System.out.println(s.lastIndexOf(‘a’));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System.out.println(s.lastIndexOf(‘v’, 1));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System.out.println(s.lastIndexOf(“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语言”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System.out.println(s.lastIndexOf(“v”, 2));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6805" name="矩形 76804"/>
          <p:cNvSpPr>
            <a:spLocks noChangeArrowheads="1"/>
          </p:cNvSpPr>
          <p:nvPr/>
        </p:nvSpPr>
        <p:spPr bwMode="auto">
          <a:xfrm>
            <a:off x="6705600" y="2362200"/>
            <a:ext cx="1524000" cy="3657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运行结果：</a:t>
            </a: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1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3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1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4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3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-1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4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2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76806" name="组合 76805"/>
          <p:cNvGrpSpPr/>
          <p:nvPr/>
        </p:nvGrpSpPr>
        <p:grpSpPr bwMode="auto">
          <a:xfrm>
            <a:off x="457200" y="228600"/>
            <a:ext cx="5486400" cy="838200"/>
            <a:chOff x="0" y="0"/>
            <a:chExt cx="3456" cy="528"/>
          </a:xfrm>
        </p:grpSpPr>
        <p:sp>
          <p:nvSpPr>
            <p:cNvPr id="79878" name="矩形 76806"/>
            <p:cNvSpPr>
              <a:spLocks noChangeArrowheads="1"/>
            </p:cNvSpPr>
            <p:nvPr/>
          </p:nvSpPr>
          <p:spPr bwMode="auto">
            <a:xfrm>
              <a:off x="0" y="0"/>
              <a:ext cx="345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800">
                  <a:latin typeface="Tahoma" panose="020B0604030504040204" pitchFamily="34" charset="0"/>
                  <a:ea typeface="华文中宋" panose="02010600040101010101" pitchFamily="2" charset="-122"/>
                </a:rPr>
                <a:t>java</a:t>
              </a:r>
              <a:r>
                <a:rPr lang="zh-CN" altLang="en-US" sz="2800">
                  <a:latin typeface="Tahoma" panose="020B0604030504040204" pitchFamily="34" charset="0"/>
                  <a:ea typeface="华文中宋" panose="02010600040101010101" pitchFamily="2" charset="-122"/>
                </a:rPr>
                <a:t>语言</a:t>
              </a:r>
              <a:endParaRPr lang="zh-CN" altLang="en-US" sz="2800">
                <a:latin typeface="Tahoma" panose="020B0604030504040204" pitchFamily="34" charset="0"/>
                <a:ea typeface="华文中宋" panose="02010600040101010101" pitchFamily="2" charset="-122"/>
              </a:endParaRPr>
            </a:p>
          </p:txBody>
        </p:sp>
        <p:grpSp>
          <p:nvGrpSpPr>
            <p:cNvPr id="79879" name="组合 76807"/>
            <p:cNvGrpSpPr/>
            <p:nvPr/>
          </p:nvGrpSpPr>
          <p:grpSpPr bwMode="auto">
            <a:xfrm>
              <a:off x="1296" y="48"/>
              <a:ext cx="768" cy="432"/>
              <a:chOff x="0" y="0"/>
              <a:chExt cx="768" cy="432"/>
            </a:xfrm>
          </p:grpSpPr>
          <p:grpSp>
            <p:nvGrpSpPr>
              <p:cNvPr id="79880" name="组合 76808"/>
              <p:cNvGrpSpPr/>
              <p:nvPr/>
            </p:nvGrpSpPr>
            <p:grpSpPr bwMode="auto">
              <a:xfrm>
                <a:off x="48" y="0"/>
                <a:ext cx="720" cy="96"/>
                <a:chOff x="0" y="0"/>
                <a:chExt cx="720" cy="96"/>
              </a:xfrm>
            </p:grpSpPr>
            <p:sp>
              <p:nvSpPr>
                <p:cNvPr id="79881" name="直接连接符 7680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82" name="直接连接符 7681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883" name="组合 76811"/>
              <p:cNvGrpSpPr/>
              <p:nvPr/>
            </p:nvGrpSpPr>
            <p:grpSpPr bwMode="auto">
              <a:xfrm>
                <a:off x="0" y="336"/>
                <a:ext cx="720" cy="96"/>
                <a:chOff x="0" y="0"/>
                <a:chExt cx="720" cy="96"/>
              </a:xfrm>
            </p:grpSpPr>
            <p:sp>
              <p:nvSpPr>
                <p:cNvPr id="79884" name="直接连接符 76812"/>
                <p:cNvSpPr>
                  <a:spLocks noChangeShapeType="1"/>
                </p:cNvSpPr>
                <p:nvPr/>
              </p:nvSpPr>
              <p:spPr bwMode="auto">
                <a:xfrm>
                  <a:off x="720" y="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85" name="直接连接符 76813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  <p:bldP spid="7680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80900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80901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字符串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字符序列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字符串转变为数组</a:t>
            </a:r>
            <a:endParaRPr lang="zh-CN" altLang="en-US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byte[] getBytes()                                               </a:t>
            </a:r>
            <a:r>
              <a:rPr lang="zh-CN" altLang="en-US" smtClean="0"/>
              <a:t>将字符串转变为一个字节数组</a:t>
            </a:r>
            <a:endParaRPr lang="zh-CN" altLang="en-US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byte[] getBytes(String charsetName) throws UnsupportedEncodingException     </a:t>
            </a:r>
            <a:r>
              <a:rPr lang="zh-CN" altLang="en-US" smtClean="0"/>
              <a:t>按特定的字符编码格式将字符串转变为一个字节数组</a:t>
            </a:r>
            <a:endParaRPr lang="zh-CN" altLang="en-US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char[] toCharArray()                                       </a:t>
            </a:r>
            <a:r>
              <a:rPr lang="zh-CN" altLang="en-US" smtClean="0"/>
              <a:t>将字符串转变为一个字符数组</a:t>
            </a:r>
            <a:endParaRPr lang="zh-CN" altLang="en-US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788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81922" name="文本占位符 78850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11430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字符串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字符序列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>
                <a:latin typeface="Arial Unicode MS" panose="020B0604020202020204" charset="-122"/>
              </a:rPr>
              <a:t>方法举例</a:t>
            </a:r>
            <a:endParaRPr lang="zh-CN" altLang="en-US" smtClean="0">
              <a:latin typeface="Arial Unicode MS" panose="020B0604020202020204" charset="-122"/>
            </a:endParaRPr>
          </a:p>
        </p:txBody>
      </p:sp>
      <p:sp>
        <p:nvSpPr>
          <p:cNvPr id="78852" name="矩形 78851"/>
          <p:cNvSpPr>
            <a:spLocks noChangeArrowheads="1"/>
          </p:cNvSpPr>
          <p:nvPr/>
        </p:nvSpPr>
        <p:spPr bwMode="auto">
          <a:xfrm>
            <a:off x="990600" y="2438400"/>
            <a:ext cx="4724400" cy="2971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String s = "java</a:t>
            </a:r>
            <a:r>
              <a:rPr lang="zh-CN" alt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语言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";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char[] c = </a:t>
            </a: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s.toCharArray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();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System.out.println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(</a:t>
            </a: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c.length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);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byte[] b = </a:t>
            </a: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s.getBytes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();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System.out.println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(</a:t>
            </a: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b.length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);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b = </a:t>
            </a: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s.getBytes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("ISO8859-1");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System.out.println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(</a:t>
            </a:r>
            <a:r>
              <a:rPr lang="en-US" sz="2400" dirty="0" err="1">
                <a:latin typeface="Tahoma" panose="020B0604030504040204" pitchFamily="34" charset="0"/>
                <a:ea typeface="华文中宋" panose="02010600040101010101" pitchFamily="2" charset="-122"/>
              </a:rPr>
              <a:t>b.length</a:t>
            </a: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);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8853" name="矩形 78852"/>
          <p:cNvSpPr>
            <a:spLocks noChangeArrowheads="1"/>
          </p:cNvSpPr>
          <p:nvPr/>
        </p:nvSpPr>
        <p:spPr bwMode="auto">
          <a:xfrm>
            <a:off x="5715000" y="2438400"/>
            <a:ext cx="1881336" cy="2971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运行结果：</a:t>
            </a:r>
            <a:endParaRPr lang="zh-CN" alt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6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8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华文中宋" panose="02010600040101010101" pitchFamily="2" charset="-122"/>
              </a:rPr>
              <a:t>6</a:t>
            </a:r>
            <a:endParaRPr 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8854" name="矩形 78853"/>
          <p:cNvSpPr>
            <a:spLocks noChangeArrowheads="1"/>
          </p:cNvSpPr>
          <p:nvPr/>
        </p:nvSpPr>
        <p:spPr bwMode="auto">
          <a:xfrm>
            <a:off x="533400" y="152400"/>
            <a:ext cx="6096000" cy="914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中文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Windows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操作系统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: 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默认字符集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GB2312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其他系统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: 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默认字符集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ISO-8859-1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nimBg="1"/>
      <p:bldP spid="78853" grpId="0" animBg="1"/>
      <p:bldP spid="7885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82948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82949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字符串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字符序列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字符串</a:t>
            </a:r>
            <a:endParaRPr lang="zh-CN" altLang="en-US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String[] split(String regex) 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83972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83973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java.lang.String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字符串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字符序列</a:t>
            </a:r>
            <a:endParaRPr lang="zh-CN" altLang="en-US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其他方法</a:t>
            </a:r>
            <a:endParaRPr lang="zh-CN" altLang="en-US" smtClean="0"/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String concat(String str)   </a:t>
            </a:r>
            <a:r>
              <a:rPr lang="zh-CN" altLang="en-US" smtClean="0"/>
              <a:t>连接字符串  </a:t>
            </a:r>
            <a:r>
              <a:rPr lang="en-US" smtClean="0">
                <a:ea typeface="黑体" panose="02010609060101010101" pitchFamily="49" charset="-122"/>
              </a:rPr>
              <a:t>"cares".concat("s")  </a:t>
            </a:r>
            <a:r>
              <a:rPr lang="en-US" smtClean="0"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smtClean="0">
                <a:ea typeface="黑体" panose="02010609060101010101" pitchFamily="49" charset="-122"/>
              </a:rPr>
              <a:t>    returns "caress" "to".concat("get").concat("her") </a:t>
            </a:r>
            <a:r>
              <a:rPr lang="en-US" smtClean="0"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smtClean="0">
                <a:ea typeface="黑体" panose="02010609060101010101" pitchFamily="49" charset="-122"/>
              </a:rPr>
              <a:t>              returns "together"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String replace(char oldChar, char newChar)    </a:t>
            </a:r>
            <a:r>
              <a:rPr lang="zh-CN" altLang="en-US" smtClean="0"/>
              <a:t>在字符串中进行字符替换                                </a:t>
            </a:r>
            <a:r>
              <a:rPr lang="en-US" smtClean="0">
                <a:ea typeface="黑体" panose="02010609060101010101" pitchFamily="49" charset="-122"/>
              </a:rPr>
              <a:t>"mesquite in your cellar".replace('e', 'o') </a:t>
            </a:r>
            <a:r>
              <a:rPr lang="en-US" smtClean="0"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smtClean="0">
                <a:ea typeface="黑体" panose="02010609060101010101" pitchFamily="49" charset="-122"/>
              </a:rPr>
              <a:t>   returns "mosquito in your collar”                      "JonL".replace('q', 'x')  </a:t>
            </a:r>
            <a:r>
              <a:rPr lang="en-US" smtClean="0">
                <a:ea typeface="黑体" panose="02010609060101010101" pitchFamily="49" charset="-122"/>
                <a:sym typeface="Wingdings" panose="05000000000000000000" pitchFamily="2" charset="2"/>
              </a:rPr>
              <a:t>                           </a:t>
            </a:r>
            <a:r>
              <a:rPr lang="en-US" smtClean="0">
                <a:ea typeface="黑体" panose="02010609060101010101" pitchFamily="49" charset="-122"/>
              </a:rPr>
              <a:t>returns "JonL" (no change) 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84996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java.lang.String</a:t>
            </a:r>
            <a:r>
              <a:rPr lang="zh-CN" altLang="en-US" sz="1400" smtClean="0"/>
              <a:t>类</a:t>
            </a:r>
            <a:r>
              <a:rPr lang="en-US" sz="1400" smtClean="0">
                <a:ea typeface="黑体" panose="02010609060101010101" pitchFamily="49" charset="-122"/>
              </a:rPr>
              <a:t>—</a:t>
            </a:r>
            <a:r>
              <a:rPr lang="zh-CN" altLang="en-US" sz="1400" smtClean="0"/>
              <a:t>字符串</a:t>
            </a:r>
            <a:r>
              <a:rPr lang="en-US" sz="1400" smtClean="0">
                <a:ea typeface="黑体" panose="02010609060101010101" pitchFamily="49" charset="-122"/>
              </a:rPr>
              <a:t>/</a:t>
            </a:r>
            <a:r>
              <a:rPr lang="zh-CN" altLang="en-US" sz="1400" smtClean="0"/>
              <a:t>字符序列</a:t>
            </a:r>
            <a:endParaRPr lang="zh-CN" altLang="en-US" sz="14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mtClean="0"/>
              <a:t>其他方法</a:t>
            </a:r>
            <a:endParaRPr lang="zh-CN" altLang="en-US" sz="1200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100" smtClean="0">
                <a:ea typeface="黑体" panose="02010609060101010101" pitchFamily="49" charset="-122"/>
              </a:rPr>
              <a:t>public String trim() </a:t>
            </a:r>
            <a:r>
              <a:rPr lang="zh-CN" altLang="en-US" sz="1100" smtClean="0"/>
              <a:t>将字符串头尾的空格字符删除</a:t>
            </a:r>
            <a:endParaRPr lang="zh-CN" altLang="en-US" sz="1100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100" smtClean="0">
                <a:ea typeface="黑体" panose="02010609060101010101" pitchFamily="49" charset="-122"/>
              </a:rPr>
              <a:t>public String toLowerCase()  </a:t>
            </a:r>
            <a:r>
              <a:rPr lang="zh-CN" altLang="en-US" sz="1100" smtClean="0"/>
              <a:t>字符串中字符转为小写</a:t>
            </a:r>
            <a:endParaRPr lang="zh-CN" altLang="en-US" sz="1100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100" smtClean="0">
                <a:ea typeface="黑体" panose="02010609060101010101" pitchFamily="49" charset="-122"/>
              </a:rPr>
              <a:t>public String toUpperCase()  </a:t>
            </a:r>
            <a:r>
              <a:rPr lang="zh-CN" altLang="en-US" sz="1100" smtClean="0"/>
              <a:t>字符串中字符转为大写</a:t>
            </a:r>
            <a:endParaRPr lang="zh-CN" altLang="en-US" sz="11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mtClean="0"/>
              <a:t>一些静态方法</a:t>
            </a:r>
            <a:endParaRPr lang="zh-CN" altLang="en-US" sz="1200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100" smtClean="0">
                <a:ea typeface="黑体" panose="02010609060101010101" pitchFamily="49" charset="-122"/>
              </a:rPr>
              <a:t>public static String valueOf(boolean b) </a:t>
            </a:r>
            <a:endParaRPr lang="en-US" sz="1100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100" smtClean="0">
                <a:ea typeface="黑体" panose="02010609060101010101" pitchFamily="49" charset="-122"/>
              </a:rPr>
              <a:t>public static String valueOf(char c) </a:t>
            </a:r>
            <a:endParaRPr lang="en-US" sz="1100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100" smtClean="0">
                <a:ea typeface="黑体" panose="02010609060101010101" pitchFamily="49" charset="-122"/>
              </a:rPr>
              <a:t>public static String valueOf(int i) </a:t>
            </a:r>
            <a:endParaRPr lang="en-US" sz="1100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100" smtClean="0">
                <a:ea typeface="黑体" panose="02010609060101010101" pitchFamily="49" charset="-122"/>
              </a:rPr>
              <a:t>public static String valueOf(long l) </a:t>
            </a:r>
            <a:endParaRPr lang="en-US" sz="1100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100" smtClean="0">
                <a:ea typeface="黑体" panose="02010609060101010101" pitchFamily="49" charset="-122"/>
              </a:rPr>
              <a:t>public static String valueOf(float f) </a:t>
            </a:r>
            <a:endParaRPr lang="en-US" sz="1100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100" smtClean="0">
                <a:ea typeface="黑体" panose="02010609060101010101" pitchFamily="49" charset="-122"/>
              </a:rPr>
              <a:t>public static String valueOf(double d) </a:t>
            </a:r>
            <a:endParaRPr lang="en-US" sz="1100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86020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2200" smtClean="0">
                <a:ea typeface="黑体" panose="02010609060101010101" pitchFamily="49" charset="-122"/>
              </a:rPr>
              <a:t>java.lang.StringBuffer</a:t>
            </a:r>
            <a:r>
              <a:rPr lang="zh-CN" altLang="en-US" sz="2200" smtClean="0"/>
              <a:t>类</a:t>
            </a:r>
            <a:endParaRPr lang="zh-CN" altLang="en-US" sz="220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/>
              <a:t>一个可变</a:t>
            </a:r>
            <a:r>
              <a:rPr lang="en-US" sz="1800" smtClean="0">
                <a:ea typeface="黑体" panose="02010609060101010101" pitchFamily="49" charset="-122"/>
              </a:rPr>
              <a:t>(mutable)/</a:t>
            </a:r>
            <a:r>
              <a:rPr lang="zh-CN" altLang="en-US" sz="1800" smtClean="0"/>
              <a:t>动态的字符序列</a:t>
            </a:r>
            <a:endParaRPr lang="zh-CN" altLang="en-US" sz="180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/>
              <a:t>构造方法</a:t>
            </a:r>
            <a:endParaRPr lang="zh-CN" altLang="en-US" sz="1800" smtClean="0"/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600" smtClean="0">
                <a:ea typeface="黑体" panose="02010609060101010101" pitchFamily="49" charset="-122"/>
              </a:rPr>
              <a:t>public StringBuffer() </a:t>
            </a:r>
            <a:endParaRPr lang="en-US" sz="1600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z="1600" smtClean="0">
                <a:ea typeface="黑体" panose="02010609060101010101" pitchFamily="49" charset="-122"/>
              </a:rPr>
              <a:t>public StringBuffer(String str) </a:t>
            </a:r>
            <a:endParaRPr lang="en-US" sz="16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/>
              <a:t>主要方法</a:t>
            </a:r>
            <a:endParaRPr lang="zh-CN" altLang="en-US" sz="1800" smtClean="0"/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600" smtClean="0"/>
              <a:t>添加</a:t>
            </a:r>
            <a:r>
              <a:rPr lang="en-US" sz="1600" smtClean="0">
                <a:ea typeface="黑体" panose="02010609060101010101" pitchFamily="49" charset="-122"/>
              </a:rPr>
              <a:t>(append)</a:t>
            </a:r>
            <a:r>
              <a:rPr lang="zh-CN" altLang="en-US" sz="1600" smtClean="0"/>
              <a:t>和插入</a:t>
            </a:r>
            <a:r>
              <a:rPr lang="en-US" sz="1600" smtClean="0">
                <a:ea typeface="黑体" panose="02010609060101010101" pitchFamily="49" charset="-122"/>
              </a:rPr>
              <a:t>(insert, </a:t>
            </a:r>
            <a:r>
              <a:rPr lang="zh-CN" altLang="en-US" sz="1600" smtClean="0"/>
              <a:t>指定位置</a:t>
            </a:r>
            <a:r>
              <a:rPr lang="en-US" sz="1600" smtClean="0">
                <a:ea typeface="黑体" panose="02010609060101010101" pitchFamily="49" charset="-122"/>
              </a:rPr>
              <a:t>)</a:t>
            </a:r>
            <a:endParaRPr lang="en-US" sz="1600" smtClean="0">
              <a:ea typeface="黑体" panose="02010609060101010101" pitchFamily="49" charset="-122"/>
            </a:endParaRPr>
          </a:p>
          <a:p>
            <a:pPr lvl="3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1600" smtClean="0">
                <a:ea typeface="黑体" panose="02010609060101010101" pitchFamily="49" charset="-122"/>
              </a:rPr>
              <a:t>public StringBuffer append(boolean b) </a:t>
            </a:r>
            <a:endParaRPr lang="en-US" sz="1600" smtClean="0">
              <a:ea typeface="黑体" panose="02010609060101010101" pitchFamily="49" charset="-122"/>
            </a:endParaRPr>
          </a:p>
          <a:p>
            <a:pPr lvl="3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1600" smtClean="0">
                <a:ea typeface="黑体" panose="02010609060101010101" pitchFamily="49" charset="-122"/>
              </a:rPr>
              <a:t>public StringBuffer insert(int offset, boolean b) </a:t>
            </a:r>
            <a:endParaRPr lang="en-US" sz="1600" smtClean="0">
              <a:ea typeface="黑体" panose="02010609060101010101" pitchFamily="49" charset="-122"/>
            </a:endParaRPr>
          </a:p>
          <a:p>
            <a:pPr lvl="3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1600" smtClean="0">
                <a:ea typeface="黑体" panose="02010609060101010101" pitchFamily="49" charset="-122"/>
              </a:rPr>
              <a:t>boolean, char, char[], double, float, int, long, String</a:t>
            </a:r>
            <a:endParaRPr lang="en-US" sz="1600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600" smtClean="0"/>
              <a:t>转换为字符串 </a:t>
            </a:r>
            <a:r>
              <a:rPr lang="en-US" sz="1600" smtClean="0">
                <a:ea typeface="黑体" panose="02010609060101010101" pitchFamily="49" charset="-122"/>
              </a:rPr>
              <a:t>- public String toString() </a:t>
            </a:r>
            <a:endParaRPr lang="en-US" sz="1600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文本占位符 73729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24800" cy="6858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再谈构造方法</a:t>
            </a:r>
            <a:endParaRPr lang="zh-CN" altLang="en-US" smtClean="0"/>
          </a:p>
        </p:txBody>
      </p:sp>
      <p:sp>
        <p:nvSpPr>
          <p:cNvPr id="76802" name="标题 73730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构造方法</a:t>
            </a:r>
            <a:endParaRPr lang="zh-CN" altLang="en-US" smtClean="0"/>
          </a:p>
        </p:txBody>
      </p:sp>
      <p:sp>
        <p:nvSpPr>
          <p:cNvPr id="73732" name="矩形 73731"/>
          <p:cNvSpPr>
            <a:spLocks noChangeArrowheads="1"/>
          </p:cNvSpPr>
          <p:nvPr/>
        </p:nvSpPr>
        <p:spPr bwMode="auto">
          <a:xfrm>
            <a:off x="1143000" y="1905000"/>
            <a:ext cx="6096000" cy="4038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Cmethod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Cmethod (boolean b) {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public static void main (String args[])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 Cmethod c1 = new Cmethod();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 Cmethod c2 = new Cmethod(false);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3733" name="矩形 73732"/>
          <p:cNvSpPr>
            <a:spLocks noChangeArrowheads="1"/>
          </p:cNvSpPr>
          <p:nvPr/>
        </p:nvSpPr>
        <p:spPr bwMode="auto">
          <a:xfrm>
            <a:off x="1219200" y="1905000"/>
            <a:ext cx="6096000" cy="4038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Cmethod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Cmethod (boolean b) {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public static void main (String args[])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 //Cmethod c1 = new Cmethod();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 Cmethod c2 = new Cmethod(false);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3734" name="矩形 73733"/>
          <p:cNvSpPr>
            <a:spLocks noChangeArrowheads="1"/>
          </p:cNvSpPr>
          <p:nvPr/>
        </p:nvSpPr>
        <p:spPr bwMode="auto">
          <a:xfrm>
            <a:off x="1371600" y="1905000"/>
            <a:ext cx="6096000" cy="40386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class Cmethod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Cmethod (boolean b) {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Cmethod () {}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public static void main (String args[]) {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 Cmethod c1 = new Cmethod();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	 Cmethod c2 = new Cmethod(false);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	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 }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3735" name="矩形 73734"/>
          <p:cNvSpPr>
            <a:spLocks noChangeArrowheads="1"/>
          </p:cNvSpPr>
          <p:nvPr/>
        </p:nvSpPr>
        <p:spPr bwMode="auto">
          <a:xfrm>
            <a:off x="3886200" y="838200"/>
            <a:ext cx="5257800" cy="990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运行时系统自动赋予一个空构造方法，</a:t>
            </a: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仅仅当该类没定义构造方法的情况下</a:t>
            </a: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  <p:bldP spid="73733" grpId="0" animBg="1"/>
      <p:bldP spid="73734" grpId="0" animBg="1"/>
      <p:bldP spid="7373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839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87042" name="文本占位符 83970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458200" cy="6858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en-US" smtClean="0">
                <a:ea typeface="黑体" panose="02010609060101010101" pitchFamily="49" charset="-122"/>
              </a:rPr>
              <a:t>java.lang.StringBuffer</a:t>
            </a: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—</a:t>
            </a:r>
            <a:r>
              <a:rPr lang="zh-CN" altLang="en-US" smtClean="0"/>
              <a:t>方法举例</a:t>
            </a:r>
            <a:endParaRPr lang="zh-CN" altLang="en-US" smtClean="0"/>
          </a:p>
        </p:txBody>
      </p:sp>
      <p:sp>
        <p:nvSpPr>
          <p:cNvPr id="83972" name="矩形 83971"/>
          <p:cNvSpPr>
            <a:spLocks noChangeArrowheads="1"/>
          </p:cNvSpPr>
          <p:nvPr/>
        </p:nvSpPr>
        <p:spPr bwMode="auto">
          <a:xfrm>
            <a:off x="1219200" y="1981200"/>
            <a:ext cx="6248400" cy="2514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 s = "java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";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StringBuffer buffer = new StringBuffer(s);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buffer.append(“easy”);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buffer.insert(6, “ is “);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 = buffer.toString();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System.out.println(s);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83973" name="矩形 83972"/>
          <p:cNvSpPr>
            <a:spLocks noChangeArrowheads="1"/>
          </p:cNvSpPr>
          <p:nvPr/>
        </p:nvSpPr>
        <p:spPr bwMode="auto">
          <a:xfrm>
            <a:off x="1219200" y="4419600"/>
            <a:ext cx="6248400" cy="9144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运行结果：</a:t>
            </a:r>
            <a:endParaRPr lang="zh-CN" alt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java</a:t>
            </a:r>
            <a:r>
              <a:rPr lang="zh-CN" altLang="en-US" sz="2400">
                <a:latin typeface="Tahoma" panose="020B0604030504040204" pitchFamily="34" charset="0"/>
                <a:ea typeface="华文中宋" panose="02010600040101010101" pitchFamily="2" charset="-122"/>
              </a:rPr>
              <a:t>语言 </a:t>
            </a:r>
            <a:r>
              <a:rPr lang="en-US" sz="2400">
                <a:latin typeface="Tahoma" panose="020B0604030504040204" pitchFamily="34" charset="0"/>
                <a:ea typeface="华文中宋" panose="02010600040101010101" pitchFamily="2" charset="-122"/>
              </a:rPr>
              <a:t>is easy.</a:t>
            </a:r>
            <a:endParaRPr lang="en-US" sz="24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7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88068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字符串的连接运算</a:t>
            </a:r>
            <a:r>
              <a:rPr lang="en-US" smtClean="0">
                <a:ea typeface="黑体" panose="02010609060101010101" pitchFamily="49" charset="-122"/>
              </a:rPr>
              <a:t>(Concatenation)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“java”</a:t>
            </a:r>
            <a:r>
              <a:rPr lang="zh-CN" altLang="en-US" smtClean="0"/>
              <a:t>和“语言”</a:t>
            </a:r>
            <a:endParaRPr lang="zh-CN" altLang="en-US" smtClean="0"/>
          </a:p>
          <a:p>
            <a:pPr marL="742950" lvl="1" indent="-285750">
              <a:lnSpc>
                <a:spcPct val="13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smtClean="0">
                <a:ea typeface="黑体" panose="02010609060101010101" pitchFamily="49" charset="-122"/>
              </a:rPr>
              <a:t>String s = “java” + “</a:t>
            </a:r>
            <a:r>
              <a:rPr lang="zh-CN" altLang="en-US" smtClean="0"/>
              <a:t>语言”</a:t>
            </a:r>
            <a:r>
              <a:rPr lang="en-US" smtClean="0">
                <a:ea typeface="黑体" panose="02010609060101010101" pitchFamily="49" charset="-122"/>
              </a:rPr>
              <a:t>;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smtClean="0">
                <a:ea typeface="黑体" panose="02010609060101010101" pitchFamily="49" charset="-122"/>
              </a:rPr>
              <a:t>String s = “java”.concat(“</a:t>
            </a:r>
            <a:r>
              <a:rPr lang="zh-CN" altLang="en-US" smtClean="0"/>
              <a:t>语言”</a:t>
            </a:r>
            <a:r>
              <a:rPr lang="en-US" smtClean="0">
                <a:ea typeface="黑体" panose="02010609060101010101" pitchFamily="49" charset="-122"/>
              </a:rPr>
              <a:t>);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smtClean="0">
                <a:ea typeface="黑体" panose="02010609060101010101" pitchFamily="49" charset="-122"/>
              </a:rPr>
              <a:t>StringBuffer buffer = new StringBuffer(“java”); buffer.append(“</a:t>
            </a:r>
            <a:r>
              <a:rPr lang="zh-CN" altLang="en-US" smtClean="0"/>
              <a:t>语言”</a:t>
            </a:r>
            <a:r>
              <a:rPr lang="en-US" smtClean="0">
                <a:ea typeface="黑体" panose="02010609060101010101" pitchFamily="49" charset="-122"/>
              </a:rPr>
              <a:t>);                                String s = buffer.toString();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buSzPct val="90000"/>
              <a:buFont typeface="Wingdings" panose="05000000000000000000" pitchFamily="2" charset="2"/>
              <a:buAutoNum type="arabicPeriod"/>
            </a:pP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常用第</a:t>
            </a:r>
            <a:r>
              <a:rPr lang="en-US" smtClean="0">
                <a:ea typeface="黑体" panose="02010609060101010101" pitchFamily="49" charset="-122"/>
              </a:rPr>
              <a:t>1</a:t>
            </a:r>
            <a:r>
              <a:rPr lang="zh-CN" altLang="en-US" smtClean="0"/>
              <a:t>种和第</a:t>
            </a:r>
            <a:r>
              <a:rPr lang="en-US" smtClean="0">
                <a:ea typeface="黑体" panose="02010609060101010101" pitchFamily="49" charset="-122"/>
              </a:rPr>
              <a:t>3</a:t>
            </a:r>
            <a:r>
              <a:rPr lang="zh-CN" altLang="en-US" smtClean="0"/>
              <a:t>种方法</a:t>
            </a:r>
            <a:endParaRPr lang="zh-CN" altLang="en-US" smtClean="0"/>
          </a:p>
          <a:p>
            <a:pPr marL="1371600" lvl="2" indent="-457200">
              <a:lnSpc>
                <a:spcPct val="130000"/>
              </a:lnSpc>
              <a:buSzPct val="90000"/>
              <a:buFont typeface="Wingdings" panose="05000000000000000000" pitchFamily="2" charset="2"/>
              <a:buAutoNum type="arabicPeriod"/>
            </a:pPr>
            <a:endParaRPr lang="zh-CN" altLang="en-US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860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89090" name="文本占位符 86018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458200" cy="12954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字符串的连接运算</a:t>
            </a:r>
            <a:r>
              <a:rPr lang="en-US" smtClean="0">
                <a:ea typeface="黑体" panose="02010609060101010101" pitchFamily="49" charset="-122"/>
              </a:rPr>
              <a:t>(</a:t>
            </a:r>
            <a:r>
              <a:rPr lang="en-US" smtClean="0">
                <a:solidFill>
                  <a:srgbClr val="000000"/>
                </a:solidFill>
                <a:ea typeface="黑体" panose="02010609060101010101" pitchFamily="49" charset="-122"/>
              </a:rPr>
              <a:t>Concatenation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en-US" smtClean="0">
                <a:ea typeface="黑体" panose="02010609060101010101" pitchFamily="49" charset="-122"/>
              </a:rPr>
              <a:t>+</a:t>
            </a:r>
            <a:r>
              <a:rPr lang="zh-CN" altLang="en-US" smtClean="0"/>
              <a:t>与</a:t>
            </a:r>
            <a:r>
              <a:rPr lang="en-US" smtClean="0">
                <a:ea typeface="黑体" panose="02010609060101010101" pitchFamily="49" charset="-122"/>
              </a:rPr>
              <a:t>append</a:t>
            </a:r>
            <a:r>
              <a:rPr lang="zh-CN" altLang="en-US" smtClean="0"/>
              <a:t>方法比较</a:t>
            </a:r>
            <a:endParaRPr lang="zh-CN" altLang="en-US" smtClean="0"/>
          </a:p>
        </p:txBody>
      </p:sp>
      <p:sp>
        <p:nvSpPr>
          <p:cNvPr id="86020" name="矩形 86019"/>
          <p:cNvSpPr>
            <a:spLocks noChangeArrowheads="1"/>
          </p:cNvSpPr>
          <p:nvPr/>
        </p:nvSpPr>
        <p:spPr bwMode="auto">
          <a:xfrm>
            <a:off x="0" y="0"/>
            <a:ext cx="8382000" cy="1752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class MyTimer {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    private final long start;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public MyTimer() {  start = System.currentTimeMillis();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public long getElapsed() { return System.currentTimeMillis() - start; 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86021" name="矩形 86020"/>
          <p:cNvSpPr>
            <a:spLocks noChangeArrowheads="1"/>
          </p:cNvSpPr>
          <p:nvPr/>
        </p:nvSpPr>
        <p:spPr bwMode="auto">
          <a:xfrm>
            <a:off x="457200" y="1371600"/>
            <a:ext cx="7162800" cy="54864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public class AppDemo {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static final int N = 47500;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public static void main(String args[]) {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	MyTimer mt = new MyTimer();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	</a:t>
            </a:r>
            <a:r>
              <a:rPr lang="en-US" sz="20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String str1 = "";</a:t>
            </a:r>
            <a:endParaRPr lang="en-US" sz="2000">
              <a:solidFill>
                <a:schemeClr val="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	for (int i = 1; i &lt;= N; i++) </a:t>
            </a:r>
            <a:endParaRPr lang="en-US" sz="2000">
              <a:solidFill>
                <a:schemeClr val="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	      str1 = str1 + "*";</a:t>
            </a:r>
            <a:endParaRPr lang="en-US" sz="2000">
              <a:solidFill>
                <a:schemeClr val="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	System.out.println("#1’s time = " + mt.getElapsed());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	mt = new MyTimer();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	</a:t>
            </a:r>
            <a:r>
              <a:rPr lang="en-US" sz="2000">
                <a:solidFill>
                  <a:schemeClr val="fol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StringBuffer sb = new StringBuffer();</a:t>
            </a:r>
            <a:endParaRPr lang="en-US" sz="2000">
              <a:solidFill>
                <a:schemeClr val="fol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fol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	for (int i = 1; i &lt;= N; i++) </a:t>
            </a:r>
            <a:endParaRPr lang="en-US" sz="2000">
              <a:solidFill>
                <a:schemeClr val="fol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fol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	      sb.append("*");</a:t>
            </a:r>
            <a:endParaRPr lang="en-US" sz="2000">
              <a:solidFill>
                <a:schemeClr val="fol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fol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		String str2 = sb.toString();</a:t>
            </a:r>
            <a:endParaRPr lang="en-US" sz="2000">
              <a:solidFill>
                <a:schemeClr val="fol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	System.out.println("#2’s time = " + mt.getElapsed());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86022" name="矩形 86021"/>
          <p:cNvSpPr>
            <a:spLocks noChangeArrowheads="1"/>
          </p:cNvSpPr>
          <p:nvPr/>
        </p:nvSpPr>
        <p:spPr bwMode="auto">
          <a:xfrm>
            <a:off x="6096000" y="1371600"/>
            <a:ext cx="3048000" cy="1295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运行结果：</a:t>
            </a:r>
            <a:endParaRPr lang="zh-CN" alt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#1’s time = 138750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#2’s time = 20</a:t>
            </a:r>
            <a:endParaRPr lang="en-US" sz="24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86023" name="矩形 86022"/>
          <p:cNvSpPr>
            <a:spLocks noChangeArrowheads="1"/>
          </p:cNvSpPr>
          <p:nvPr/>
        </p:nvSpPr>
        <p:spPr bwMode="auto">
          <a:xfrm>
            <a:off x="6096000" y="2667000"/>
            <a:ext cx="3048000" cy="685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效率和代码优化</a:t>
            </a:r>
            <a:endParaRPr lang="zh-CN" altLang="en-US" sz="240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  <p:bldP spid="86021" grpId="0" animBg="1"/>
      <p:bldP spid="86022" grpId="0" animBg="1"/>
      <p:bldP spid="8602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90116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字符串的连接运算</a:t>
            </a:r>
            <a:r>
              <a:rPr lang="en-US" smtClean="0">
                <a:ea typeface="黑体" panose="02010609060101010101" pitchFamily="49" charset="-122"/>
              </a:rPr>
              <a:t>(Concatenation)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+: </a:t>
            </a:r>
            <a:r>
              <a:rPr lang="zh-CN" altLang="en-US" smtClean="0"/>
              <a:t>算术运算符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smtClean="0">
                <a:ea typeface="黑体" panose="02010609060101010101" pitchFamily="49" charset="-122"/>
              </a:rPr>
              <a:t>int a = 1, b = 2; String c = “ men”;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smtClean="0">
                <a:ea typeface="黑体" panose="02010609060101010101" pitchFamily="49" charset="-122"/>
              </a:rPr>
              <a:t>String s = a + b + c;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3 men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隐含结合率 </a:t>
            </a:r>
            <a:r>
              <a:rPr lang="en-US" smtClean="0">
                <a:ea typeface="黑体" panose="02010609060101010101" pitchFamily="49" charset="-122"/>
              </a:rPr>
              <a:t>(a + b) + c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smtClean="0">
                <a:ea typeface="黑体" panose="02010609060101010101" pitchFamily="49" charset="-122"/>
              </a:rPr>
              <a:t>String s = c + b + a;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men 21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91140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1700" smtClean="0">
                <a:ea typeface="黑体" panose="02010609060101010101" pitchFamily="49" charset="-122"/>
              </a:rPr>
              <a:t>java.util.StringTokenizer</a:t>
            </a:r>
            <a:r>
              <a:rPr lang="zh-CN" altLang="en-US" sz="1700" smtClean="0"/>
              <a:t>类</a:t>
            </a:r>
            <a:endParaRPr lang="zh-CN" altLang="en-US" sz="17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smtClean="0"/>
              <a:t>将一个字符串按特定的要求切分开</a:t>
            </a:r>
            <a:endParaRPr lang="zh-CN" altLang="en-US" sz="14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One String </a:t>
            </a:r>
            <a:r>
              <a:rPr lang="en-US" sz="1400" smtClean="0">
                <a:ea typeface="黑体" panose="02010609060101010101" pitchFamily="49" charset="-122"/>
                <a:sym typeface="Wingdings" panose="05000000000000000000" pitchFamily="2" charset="2"/>
              </a:rPr>
              <a:t> more Tokens</a:t>
            </a:r>
            <a:endParaRPr lang="en-US" sz="1400" smtClean="0"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1700" smtClean="0"/>
              <a:t>构造方法</a:t>
            </a:r>
            <a:endParaRPr lang="zh-CN" altLang="en-US" sz="17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public StringTokenizer(String str)  </a:t>
            </a:r>
            <a:r>
              <a:rPr lang="zh-CN" altLang="en-US" sz="1400" smtClean="0"/>
              <a:t>按默认的分隔符将字符串分割</a:t>
            </a:r>
            <a:r>
              <a:rPr lang="en-US" sz="1400" smtClean="0">
                <a:ea typeface="黑体" panose="02010609060101010101" pitchFamily="49" charset="-122"/>
              </a:rPr>
              <a:t>– </a:t>
            </a:r>
            <a:r>
              <a:rPr lang="zh-CN" altLang="en-US" sz="1400" smtClean="0"/>
              <a:t>四个字符“ </a:t>
            </a:r>
            <a:r>
              <a:rPr lang="en-US" sz="1400" smtClean="0">
                <a:ea typeface="黑体" panose="02010609060101010101" pitchFamily="49" charset="-122"/>
              </a:rPr>
              <a:t>\t\n\r\f”</a:t>
            </a:r>
            <a:endParaRPr lang="en-US" sz="14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public StringTokenizer(String str, String delim) </a:t>
            </a:r>
            <a:r>
              <a:rPr lang="zh-CN" altLang="en-US" sz="1400" smtClean="0"/>
              <a:t>按指定的分割符将字符串分割</a:t>
            </a:r>
            <a:endParaRPr lang="zh-CN" altLang="en-US" sz="14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smtClean="0"/>
              <a:t>方法</a:t>
            </a:r>
            <a:endParaRPr lang="zh-CN" altLang="en-US" sz="14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public boolean hasMoreTokens() </a:t>
            </a:r>
            <a:r>
              <a:rPr lang="zh-CN" altLang="en-US" sz="1400" smtClean="0"/>
              <a:t>判断是否有</a:t>
            </a:r>
            <a:r>
              <a:rPr lang="en-US" sz="1400" smtClean="0">
                <a:ea typeface="黑体" panose="02010609060101010101" pitchFamily="49" charset="-122"/>
              </a:rPr>
              <a:t>token</a:t>
            </a:r>
            <a:endParaRPr lang="en-US" sz="14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00" smtClean="0">
                <a:ea typeface="黑体" panose="02010609060101010101" pitchFamily="49" charset="-122"/>
              </a:rPr>
              <a:t>public String nextToken()           </a:t>
            </a:r>
            <a:r>
              <a:rPr lang="zh-CN" altLang="en-US" sz="1400" smtClean="0"/>
              <a:t>得到下一个</a:t>
            </a:r>
            <a:r>
              <a:rPr lang="en-US" sz="1400" smtClean="0">
                <a:ea typeface="黑体" panose="02010609060101010101" pitchFamily="49" charset="-122"/>
              </a:rPr>
              <a:t>token</a:t>
            </a:r>
            <a:endParaRPr lang="en-US" sz="1400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890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字符串操作类</a:t>
            </a:r>
            <a:endParaRPr lang="zh-CN" altLang="en-US" smtClean="0"/>
          </a:p>
        </p:txBody>
      </p:sp>
      <p:sp>
        <p:nvSpPr>
          <p:cNvPr id="92162" name="文本占位符 89090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1143000"/>
          </a:xfrm>
        </p:spPr>
        <p:txBody>
          <a:bodyPr/>
          <a:lstStyle/>
          <a:p>
            <a:pPr marL="609600" indent="-609600">
              <a:buSzPct val="90000"/>
            </a:pPr>
            <a:r>
              <a:rPr lang="en-US" smtClean="0">
                <a:ea typeface="黑体" panose="02010609060101010101" pitchFamily="49" charset="-122"/>
              </a:rPr>
              <a:t>java.</a:t>
            </a:r>
            <a:r>
              <a:rPr lang="en-US" smtClean="0">
                <a:solidFill>
                  <a:schemeClr val="hlink"/>
                </a:solidFill>
                <a:ea typeface="黑体" panose="02010609060101010101" pitchFamily="49" charset="-122"/>
              </a:rPr>
              <a:t>util</a:t>
            </a:r>
            <a:r>
              <a:rPr lang="en-US" smtClean="0">
                <a:ea typeface="黑体" panose="02010609060101010101" pitchFamily="49" charset="-122"/>
              </a:rPr>
              <a:t>.StringTokenizer</a:t>
            </a:r>
            <a:r>
              <a:rPr lang="zh-CN" altLang="en-US" smtClean="0"/>
              <a:t>类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/>
              <a:t>方法举例</a:t>
            </a:r>
            <a:endParaRPr lang="zh-CN" altLang="en-US" smtClean="0"/>
          </a:p>
        </p:txBody>
      </p:sp>
      <p:sp>
        <p:nvSpPr>
          <p:cNvPr id="89092" name="矩形 89091"/>
          <p:cNvSpPr>
            <a:spLocks noChangeArrowheads="1"/>
          </p:cNvSpPr>
          <p:nvPr/>
        </p:nvSpPr>
        <p:spPr bwMode="auto">
          <a:xfrm>
            <a:off x="990600" y="2286000"/>
            <a:ext cx="5943600" cy="16764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String s = "this is a test";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StringTokenizer st = new StringTokenizer(s);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while (st.hasMoreTokens()) {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System.out.println(st.nextToken());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89093" name="矩形 89092"/>
          <p:cNvSpPr>
            <a:spLocks noChangeArrowheads="1"/>
          </p:cNvSpPr>
          <p:nvPr/>
        </p:nvSpPr>
        <p:spPr bwMode="auto">
          <a:xfrm>
            <a:off x="6934200" y="2286000"/>
            <a:ext cx="1371600" cy="167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运行结果</a:t>
            </a: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: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this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is 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a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test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89094" name="矩形 89093"/>
          <p:cNvSpPr>
            <a:spLocks noChangeArrowheads="1"/>
          </p:cNvSpPr>
          <p:nvPr/>
        </p:nvSpPr>
        <p:spPr bwMode="auto">
          <a:xfrm>
            <a:off x="990600" y="4114800"/>
            <a:ext cx="5943600" cy="1752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String s = "this:is:a:test”;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StringTokenizer st = new StringTokenizer(s, “:”);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while (st.hasMoreTokens()) {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	System.out.println(st.nextToken());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0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89095" name="矩形 89094"/>
          <p:cNvSpPr>
            <a:spLocks noChangeArrowheads="1"/>
          </p:cNvSpPr>
          <p:nvPr/>
        </p:nvSpPr>
        <p:spPr bwMode="auto">
          <a:xfrm>
            <a:off x="6934200" y="4114800"/>
            <a:ext cx="1371600" cy="1752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运行结果</a:t>
            </a: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: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this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is 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a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test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3" grpId="0" animBg="1"/>
      <p:bldP spid="89094" grpId="0" animBg="1"/>
      <p:bldP spid="8909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93188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执行外部程序</a:t>
            </a:r>
            <a:endParaRPr lang="zh-CN" altLang="en-US" smtClean="0"/>
          </a:p>
        </p:txBody>
      </p:sp>
      <p:sp>
        <p:nvSpPr>
          <p:cNvPr id="93189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java.lang.Runtime</a:t>
            </a:r>
            <a:r>
              <a:rPr lang="zh-CN" altLang="en-US" smtClean="0"/>
              <a:t>类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Process exec(String command) throws IOException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Executes the specified string command in a separate process.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public Process exec(String[] cmdarray) throws IOException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Executes the specified command and arguments in a separate process. 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94212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执行外部程序</a:t>
            </a:r>
            <a:endParaRPr lang="zh-CN" altLang="en-US" smtClean="0"/>
          </a:p>
        </p:txBody>
      </p:sp>
      <p:sp>
        <p:nvSpPr>
          <p:cNvPr id="94213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java.lang.Runtime</a:t>
            </a:r>
            <a:r>
              <a:rPr lang="zh-CN" altLang="en-US" smtClean="0"/>
              <a:t>类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Window NT/2000/XP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cmd.exe /C </a:t>
            </a:r>
            <a:r>
              <a:rPr lang="zh-CN" altLang="en-US" smtClean="0"/>
              <a:t>命令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Windows 95/98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command.com /C </a:t>
            </a:r>
            <a:r>
              <a:rPr lang="zh-CN" altLang="en-US" smtClean="0"/>
              <a:t>命令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95236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执行外部程序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 fontScale="67500" lnSpcReduction="20000"/>
          </a:bodyPr>
          <a:lstStyle/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x-none" noProof="1" smtClean="0"/>
              <a:t>java.lang.Runtime</a:t>
            </a:r>
            <a:r>
              <a:rPr lang="zh-CN" altLang="en-US" noProof="1" smtClean="0"/>
              <a:t>类</a:t>
            </a:r>
            <a:endParaRPr lang="zh-CN" altLang="en-US" noProof="1" smtClean="0"/>
          </a:p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zh-CN" altLang="en-US" noProof="1" smtClean="0"/>
          </a:p>
          <a:p>
            <a:pPr marL="990600" lvl="1" indent="-533400" fontAlgn="auto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noProof="1" smtClean="0"/>
              <a:t>import java.io.IOException;</a:t>
            </a:r>
            <a:endParaRPr lang="en-US" altLang="x-none" noProof="1" smtClean="0"/>
          </a:p>
          <a:p>
            <a:pPr marL="990600" lvl="1" indent="-533400" fontAlgn="auto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noProof="1" smtClean="0"/>
              <a:t>class Test {</a:t>
            </a:r>
            <a:endParaRPr lang="en-US" altLang="x-none" noProof="1" smtClean="0"/>
          </a:p>
          <a:p>
            <a:pPr marL="990600" lvl="1" indent="-533400" fontAlgn="auto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endParaRPr lang="en-US" altLang="x-none" noProof="1" smtClean="0"/>
          </a:p>
          <a:p>
            <a:pPr marL="990600" lvl="1" indent="-533400" fontAlgn="auto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noProof="1" smtClean="0"/>
              <a:t>	public static void main(String args[]) throws IOException {</a:t>
            </a:r>
            <a:endParaRPr lang="en-US" altLang="x-none" noProof="1" smtClean="0"/>
          </a:p>
          <a:p>
            <a:pPr marL="990600" lvl="1" indent="-533400" fontAlgn="auto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noProof="1" smtClean="0"/>
              <a:t>		Runtime.getRuntime().exec("cmd.exe /C " + args[0]);</a:t>
            </a:r>
            <a:endParaRPr lang="en-US" altLang="x-none" noProof="1" smtClean="0"/>
          </a:p>
          <a:p>
            <a:pPr marL="990600" lvl="1" indent="-533400" fontAlgn="auto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noProof="1" smtClean="0"/>
              <a:t>	}</a:t>
            </a:r>
            <a:endParaRPr lang="en-US" altLang="x-none" noProof="1" smtClean="0"/>
          </a:p>
          <a:p>
            <a:pPr marL="990600" lvl="1" indent="-533400" fontAlgn="auto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altLang="x-none" noProof="1" smtClean="0"/>
              <a:t>}</a:t>
            </a:r>
            <a:endParaRPr lang="en-US" altLang="x-none" noProof="1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 rot="19743805">
            <a:off x="628650" y="1698625"/>
            <a:ext cx="130175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9743805">
            <a:off x="833438" y="1698625"/>
            <a:ext cx="128587" cy="4191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96260" name="标题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smtClean="0">
                <a:ea typeface="黑体" panose="02010609060101010101" pitchFamily="49" charset="-122"/>
              </a:rPr>
              <a:t>java.util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96261" name="内容占位符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 "/>
            </a:pPr>
            <a:r>
              <a:rPr lang="en-US" smtClean="0">
                <a:ea typeface="黑体" panose="02010609060101010101" pitchFamily="49" charset="-122"/>
              </a:rPr>
              <a:t>java.util </a:t>
            </a:r>
            <a:r>
              <a:rPr lang="zh-CN" altLang="en-US" smtClean="0"/>
              <a:t>包括了</a:t>
            </a:r>
            <a:r>
              <a:rPr lang="en-US" smtClean="0">
                <a:ea typeface="黑体" panose="02010609060101010101" pitchFamily="49" charset="-122"/>
              </a:rPr>
              <a:t>Java </a:t>
            </a:r>
            <a:r>
              <a:rPr lang="zh-CN" altLang="en-US" smtClean="0"/>
              <a:t>语言中的一些低级的实用工具，比如：处理时间的</a:t>
            </a:r>
            <a:r>
              <a:rPr lang="en-US" smtClean="0">
                <a:ea typeface="黑体" panose="02010609060101010101" pitchFamily="49" charset="-122"/>
              </a:rPr>
              <a:t>Date </a:t>
            </a:r>
            <a:r>
              <a:rPr lang="zh-CN" altLang="en-US" smtClean="0"/>
              <a:t>类、处理变长数组的 </a:t>
            </a:r>
            <a:r>
              <a:rPr lang="en-US" smtClean="0">
                <a:ea typeface="黑体" panose="02010609060101010101" pitchFamily="49" charset="-122"/>
              </a:rPr>
              <a:t>Vector </a:t>
            </a:r>
            <a:r>
              <a:rPr lang="zh-CN" altLang="en-US" smtClean="0"/>
              <a:t>类、实现栈的 </a:t>
            </a:r>
            <a:r>
              <a:rPr lang="en-US" smtClean="0">
                <a:ea typeface="黑体" panose="02010609060101010101" pitchFamily="49" charset="-122"/>
              </a:rPr>
              <a:t>Stack </a:t>
            </a:r>
            <a:r>
              <a:rPr lang="zh-CN" altLang="en-US" smtClean="0"/>
              <a:t>类和实现杂凑表的</a:t>
            </a:r>
            <a:r>
              <a:rPr lang="en-US" smtClean="0">
                <a:ea typeface="黑体" panose="02010609060101010101" pitchFamily="49" charset="-122"/>
              </a:rPr>
              <a:t>HashTable</a:t>
            </a:r>
            <a:r>
              <a:rPr lang="zh-CN" altLang="en-US" smtClean="0"/>
              <a:t>类等，使用它们开发者可以更方便、快捷地编程。</a:t>
            </a:r>
            <a:endParaRPr lang="zh-CN" altLang="en-US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86"/>
</p:tagLst>
</file>

<file path=ppt/tags/tag10.xml><?xml version="1.0" encoding="utf-8"?>
<p:tagLst xmlns:p="http://schemas.openxmlformats.org/presentationml/2006/main">
  <p:tag name="KSO_WM_TEMPLATE_CATEGORY" val="custom"/>
  <p:tag name="KSO_WM_TEMPLATE_INDEX" val="286"/>
</p:tagLst>
</file>

<file path=ppt/tags/tag100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01.xml><?xml version="1.0" encoding="utf-8"?>
<p:tagLst xmlns:p="http://schemas.openxmlformats.org/presentationml/2006/main">
  <p:tag name="KSO_WM_TEMPLATE_CATEGORY" val="custom"/>
  <p:tag name="KSO_WM_TEMPLATE_INDEX" val="286"/>
</p:tagLst>
</file>

<file path=ppt/tags/tag102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03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06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07.xml><?xml version="1.0" encoding="utf-8"?>
<p:tagLst xmlns:p="http://schemas.openxmlformats.org/presentationml/2006/main">
  <p:tag name="KSO_WM_TEMPLATE_CATEGORY" val="custom"/>
  <p:tag name="KSO_WM_TEMPLATE_INDEX" val="286"/>
</p:tagLst>
</file>

<file path=ppt/tags/tag108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09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1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1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13.xml><?xml version="1.0" encoding="utf-8"?>
<p:tagLst xmlns:p="http://schemas.openxmlformats.org/presentationml/2006/main">
  <p:tag name="KSO_WM_TEMPLATE_CATEGORY" val="custom"/>
  <p:tag name="KSO_WM_TEMPLATE_INDEX" val="286"/>
</p:tagLst>
</file>

<file path=ppt/tags/tag114.xml><?xml version="1.0" encoding="utf-8"?>
<p:tagLst xmlns:p="http://schemas.openxmlformats.org/presentationml/2006/main">
  <p:tag name="KSO_WM_TEMPLATE_CATEGORY" val="custom"/>
  <p:tag name="KSO_WM_TEMPLATE_INDEX" val="286"/>
</p:tagLst>
</file>

<file path=ppt/tags/tag115.xml><?xml version="1.0" encoding="utf-8"?>
<p:tagLst xmlns:p="http://schemas.openxmlformats.org/presentationml/2006/main">
  <p:tag name="KSO_WM_TEMPLATE_CATEGORY" val="custom"/>
  <p:tag name="KSO_WM_TEMPLATE_INDEX" val="286"/>
</p:tagLst>
</file>

<file path=ppt/tags/tag116.xml><?xml version="1.0" encoding="utf-8"?>
<p:tagLst xmlns:p="http://schemas.openxmlformats.org/presentationml/2006/main">
  <p:tag name="KSO_WM_TEMPLATE_CATEGORY" val="custom"/>
  <p:tag name="KSO_WM_TEMPLATE_INDEX" val="286"/>
</p:tagLst>
</file>

<file path=ppt/tags/tag117.xml><?xml version="1.0" encoding="utf-8"?>
<p:tagLst xmlns:p="http://schemas.openxmlformats.org/presentationml/2006/main">
  <p:tag name="KSO_WM_TEMPLATE_CATEGORY" val="custom"/>
  <p:tag name="KSO_WM_TEMPLATE_INDEX" val="286"/>
</p:tagLst>
</file>

<file path=ppt/tags/tag118.xml><?xml version="1.0" encoding="utf-8"?>
<p:tagLst xmlns:p="http://schemas.openxmlformats.org/presentationml/2006/main">
  <p:tag name="KSO_WM_TEMPLATE_CATEGORY" val="custom"/>
  <p:tag name="KSO_WM_TEMPLATE_INDEX" val="286"/>
</p:tagLst>
</file>

<file path=ppt/tags/tag119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2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20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23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24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25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2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29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0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33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34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35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3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39.xml><?xml version="1.0" encoding="utf-8"?>
<p:tagLst xmlns:p="http://schemas.openxmlformats.org/presentationml/2006/main">
  <p:tag name="KSO_WM_TEMPLATE_CATEGORY" val="custom"/>
  <p:tag name="KSO_WM_TEMPLATE_INDEX" val="286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40.xml><?xml version="1.0" encoding="utf-8"?>
<p:tagLst xmlns:p="http://schemas.openxmlformats.org/presentationml/2006/main">
  <p:tag name="KSO_WM_TEMPLATE_CATEGORY" val="custom"/>
  <p:tag name="KSO_WM_TEMPLATE_INDEX" val="286"/>
</p:tagLst>
</file>

<file path=ppt/tags/tag141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42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45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46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47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50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51.xml><?xml version="1.0" encoding="utf-8"?>
<p:tagLst xmlns:p="http://schemas.openxmlformats.org/presentationml/2006/main">
  <p:tag name="KSO_WM_TEMPLATE_CATEGORY" val="custom"/>
  <p:tag name="KSO_WM_TEMPLATE_INDEX" val="286"/>
</p:tagLst>
</file>

<file path=ppt/tags/tag152.xml><?xml version="1.0" encoding="utf-8"?>
<p:tagLst xmlns:p="http://schemas.openxmlformats.org/presentationml/2006/main">
  <p:tag name="KSO_WM_TEMPLATE_CATEGORY" val="custom"/>
  <p:tag name="KSO_WM_TEMPLATE_INDEX" val="286"/>
</p:tagLst>
</file>

<file path=ppt/tags/tag153.xml><?xml version="1.0" encoding="utf-8"?>
<p:tagLst xmlns:p="http://schemas.openxmlformats.org/presentationml/2006/main">
  <p:tag name="KSO_WM_TEMPLATE_CATEGORY" val="custom"/>
  <p:tag name="KSO_WM_TEMPLATE_INDEX" val="286"/>
</p:tagLst>
</file>

<file path=ppt/tags/tag154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55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5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59.xml><?xml version="1.0" encoding="utf-8"?>
<p:tagLst xmlns:p="http://schemas.openxmlformats.org/presentationml/2006/main">
  <p:tag name="KSO_WM_TEMPLATE_CATEGORY" val="custom"/>
  <p:tag name="KSO_WM_TEMPLATE_INDEX" val="286"/>
</p:tagLst>
</file>

<file path=ppt/tags/tag16.xml><?xml version="1.0" encoding="utf-8"?>
<p:tagLst xmlns:p="http://schemas.openxmlformats.org/presentationml/2006/main">
  <p:tag name="KSO_WM_TEMPLATE_CATEGORY" val="custom"/>
  <p:tag name="KSO_WM_TEMPLATE_INDEX" val="286"/>
</p:tagLst>
</file>

<file path=ppt/tags/tag160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61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64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65.xml><?xml version="1.0" encoding="utf-8"?>
<p:tagLst xmlns:p="http://schemas.openxmlformats.org/presentationml/2006/main">
  <p:tag name="KSO_WM_TEMPLATE_CATEGORY" val="custom"/>
  <p:tag name="KSO_WM_TEMPLATE_INDEX" val="286"/>
</p:tagLst>
</file>

<file path=ppt/tags/tag166.xml><?xml version="1.0" encoding="utf-8"?>
<p:tagLst xmlns:p="http://schemas.openxmlformats.org/presentationml/2006/main">
  <p:tag name="KSO_WM_TEMPLATE_CATEGORY" val="custom"/>
  <p:tag name="KSO_WM_TEMPLATE_INDEX" val="286"/>
</p:tagLst>
</file>

<file path=ppt/tags/tag167.xml><?xml version="1.0" encoding="utf-8"?>
<p:tagLst xmlns:p="http://schemas.openxmlformats.org/presentationml/2006/main">
  <p:tag name="KSO_WM_TEMPLATE_CATEGORY" val="custom"/>
  <p:tag name="KSO_WM_TEMPLATE_INDEX" val="286"/>
</p:tagLst>
</file>

<file path=ppt/tags/tag168.xml><?xml version="1.0" encoding="utf-8"?>
<p:tagLst xmlns:p="http://schemas.openxmlformats.org/presentationml/2006/main">
  <p:tag name="KSO_WM_TEMPLATE_CATEGORY" val="custom"/>
  <p:tag name="KSO_WM_TEMPLATE_INDEX" val="286"/>
</p:tagLst>
</file>

<file path=ppt/tags/tag169.xml><?xml version="1.0" encoding="utf-8"?>
<p:tagLst xmlns:p="http://schemas.openxmlformats.org/presentationml/2006/main">
  <p:tag name="KSO_WM_TEMPLATE_CATEGORY" val="custom"/>
  <p:tag name="KSO_WM_TEMPLATE_INDEX" val="286"/>
</p:tagLst>
</file>

<file path=ppt/tags/tag17.xml><?xml version="1.0" encoding="utf-8"?>
<p:tagLst xmlns:p="http://schemas.openxmlformats.org/presentationml/2006/main">
  <p:tag name="KSO_WM_TEMPLATE_CATEGORY" val="custom"/>
  <p:tag name="KSO_WM_TEMPLATE_INDEX" val="286"/>
</p:tagLst>
</file>

<file path=ppt/tags/tag170.xml><?xml version="1.0" encoding="utf-8"?>
<p:tagLst xmlns:p="http://schemas.openxmlformats.org/presentationml/2006/main">
  <p:tag name="KSO_WM_TEMPLATE_CATEGORY" val="custom"/>
  <p:tag name="KSO_WM_TEMPLATE_INDEX" val="286"/>
</p:tagLst>
</file>

<file path=ppt/tags/tag171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72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75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76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77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EMPLATE_CATEGORY" val="custom"/>
  <p:tag name="KSO_WM_TEMPLATE_INDEX" val="286"/>
</p:tagLst>
</file>

<file path=ppt/tags/tag180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81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82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85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86.xml><?xml version="1.0" encoding="utf-8"?>
<p:tagLst xmlns:p="http://schemas.openxmlformats.org/presentationml/2006/main">
  <p:tag name="KSO_WM_TEMPLATE_CATEGORY" val="custom"/>
  <p:tag name="KSO_WM_TEMPLATE_INDEX" val="286"/>
</p:tagLst>
</file>

<file path=ppt/tags/tag187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88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CATEGORY" val="custom"/>
  <p:tag name="KSO_WM_TEMPLATE_INDEX" val="286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91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92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193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96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97.xml><?xml version="1.0" encoding="utf-8"?>
<p:tagLst xmlns:p="http://schemas.openxmlformats.org/presentationml/2006/main">
  <p:tag name="KSO_WM_TEMPLATE_CATEGORY" val="custom"/>
  <p:tag name="KSO_WM_TEMPLATE_INDEX" val="286"/>
</p:tagLst>
</file>

<file path=ppt/tags/tag198.xml><?xml version="1.0" encoding="utf-8"?>
<p:tagLst xmlns:p="http://schemas.openxmlformats.org/presentationml/2006/main">
  <p:tag name="KSO_WM_TEMPLATE_CATEGORY" val="custom"/>
  <p:tag name="KSO_WM_TEMPLATE_INDEX" val="286"/>
</p:tagLst>
</file>

<file path=ppt/tags/tag199.xml><?xml version="1.0" encoding="utf-8"?>
<p:tagLst xmlns:p="http://schemas.openxmlformats.org/presentationml/2006/main">
  <p:tag name="KSO_WM_TEMPLATE_CATEGORY" val="custom"/>
  <p:tag name="KSO_WM_TEMPLATE_INDEX" val="28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86"/>
</p:tagLst>
</file>

<file path=ppt/tags/tag20.xml><?xml version="1.0" encoding="utf-8"?>
<p:tagLst xmlns:p="http://schemas.openxmlformats.org/presentationml/2006/main">
  <p:tag name="KSO_WM_TEMPLATE_CATEGORY" val="custom"/>
  <p:tag name="KSO_WM_TEMPLATE_INDEX" val="286"/>
</p:tagLst>
</file>

<file path=ppt/tags/tag200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01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04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05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06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09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1.xml><?xml version="1.0" encoding="utf-8"?>
<p:tagLst xmlns:p="http://schemas.openxmlformats.org/presentationml/2006/main">
  <p:tag name="KSO_WM_TEMPLATE_CATEGORY" val="custom"/>
  <p:tag name="KSO_WM_TEMPLATE_INDEX" val="286"/>
</p:tagLst>
</file>

<file path=ppt/tags/tag210.xml><?xml version="1.0" encoding="utf-8"?>
<p:tagLst xmlns:p="http://schemas.openxmlformats.org/presentationml/2006/main">
  <p:tag name="KSO_WM_TEMPLATE_CATEGORY" val="custom"/>
  <p:tag name="KSO_WM_TEMPLATE_INDEX" val="286"/>
</p:tagLst>
</file>

<file path=ppt/tags/tag211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12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15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16.xml><?xml version="1.0" encoding="utf-8"?>
<p:tagLst xmlns:p="http://schemas.openxmlformats.org/presentationml/2006/main">
  <p:tag name="KSO_WM_TEMPLATE_CATEGORY" val="custom"/>
  <p:tag name="KSO_WM_TEMPLATE_INDEX" val="286"/>
</p:tagLst>
</file>

<file path=ppt/tags/tag217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18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EMPLATE_CATEGORY" val="custom"/>
  <p:tag name="KSO_WM_TEMPLATE_INDEX" val="286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21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22.xml><?xml version="1.0" encoding="utf-8"?>
<p:tagLst xmlns:p="http://schemas.openxmlformats.org/presentationml/2006/main">
  <p:tag name="KSO_WM_TEMPLATE_CATEGORY" val="custom"/>
  <p:tag name="KSO_WM_TEMPLATE_INDEX" val="286"/>
</p:tagLst>
</file>

<file path=ppt/tags/tag223.xml><?xml version="1.0" encoding="utf-8"?>
<p:tagLst xmlns:p="http://schemas.openxmlformats.org/presentationml/2006/main">
  <p:tag name="KSO_WM_TEMPLATE_CATEGORY" val="custom"/>
  <p:tag name="KSO_WM_TEMPLATE_INDEX" val="286"/>
</p:tagLst>
</file>

<file path=ppt/tags/tag224.xml><?xml version="1.0" encoding="utf-8"?>
<p:tagLst xmlns:p="http://schemas.openxmlformats.org/presentationml/2006/main">
  <p:tag name="KSO_WM_TEMPLATE_CATEGORY" val="custom"/>
  <p:tag name="KSO_WM_TEMPLATE_INDEX" val="286"/>
</p:tagLst>
</file>

<file path=ppt/tags/tag225.xml><?xml version="1.0" encoding="utf-8"?>
<p:tagLst xmlns:p="http://schemas.openxmlformats.org/presentationml/2006/main">
  <p:tag name="KSO_WM_TEMPLATE_CATEGORY" val="custom"/>
  <p:tag name="KSO_WM_TEMPLATE_INDEX" val="286"/>
</p:tagLst>
</file>

<file path=ppt/tags/tag226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27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30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31.xml><?xml version="1.0" encoding="utf-8"?>
<p:tagLst xmlns:p="http://schemas.openxmlformats.org/presentationml/2006/main">
  <p:tag name="KSO_WM_TEMPLATE_CATEGORY" val="custom"/>
  <p:tag name="KSO_WM_TEMPLATE_INDEX" val="286"/>
</p:tagLst>
</file>

<file path=ppt/tags/tag232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33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36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37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38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41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42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43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46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47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48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51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52.xml><?xml version="1.0" encoding="utf-8"?>
<p:tagLst xmlns:p="http://schemas.openxmlformats.org/presentationml/2006/main">
  <p:tag name="KSO_WM_TEMPLATE_CATEGORY" val="custom"/>
  <p:tag name="KSO_WM_TEMPLATE_INDEX" val="286"/>
</p:tagLst>
</file>

<file path=ppt/tags/tag253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54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5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58.xml><?xml version="1.0" encoding="utf-8"?>
<p:tagLst xmlns:p="http://schemas.openxmlformats.org/presentationml/2006/main">
  <p:tag name="KSO_WM_TEMPLATE_CATEGORY" val="custom"/>
  <p:tag name="KSO_WM_TEMPLATE_INDEX" val="286"/>
</p:tagLst>
</file>

<file path=ppt/tags/tag259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60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63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64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65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6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69.xml><?xml version="1.0" encoding="utf-8"?>
<p:tagLst xmlns:p="http://schemas.openxmlformats.org/presentationml/2006/main">
  <p:tag name="KSO_WM_TEMPLATE_CATEGORY" val="custom"/>
  <p:tag name="KSO_WM_TEMPLATE_INDEX" val="286"/>
</p:tagLst>
</file>

<file path=ppt/tags/tag2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70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71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74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75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76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79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8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80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81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84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85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86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89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9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90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91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94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95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296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2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99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0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301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3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304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3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34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8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39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4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43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44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48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49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53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54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58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59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6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63.xml><?xml version="1.0" encoding="utf-8"?>
<p:tagLst xmlns:p="http://schemas.openxmlformats.org/presentationml/2006/main">
  <p:tag name="KSO_WM_TEMPLATE_CATEGORY" val="custom"/>
  <p:tag name="KSO_WM_TEMPLATE_INDEX" val="286"/>
</p:tagLst>
</file>

<file path=ppt/tags/tag64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65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6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69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70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73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74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75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7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79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8.xml><?xml version="1.0" encoding="utf-8"?>
<p:tagLst xmlns:p="http://schemas.openxmlformats.org/presentationml/2006/main">
  <p:tag name="KSO_WM_TEMPLATE_CATEGORY" val="custom"/>
  <p:tag name="KSO_WM_TEMPLATE_INDEX" val="286"/>
</p:tagLst>
</file>

<file path=ppt/tags/tag80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83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84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85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8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89.xml><?xml version="1.0" encoding="utf-8"?>
<p:tagLst xmlns:p="http://schemas.openxmlformats.org/presentationml/2006/main">
  <p:tag name="KSO_WM_TEMPLATE_CATEGORY" val="custom"/>
  <p:tag name="KSO_WM_TEMPLATE_INDEX" val="286"/>
</p:tagLst>
</file>

<file path=ppt/tags/tag9.xml><?xml version="1.0" encoding="utf-8"?>
<p:tagLst xmlns:p="http://schemas.openxmlformats.org/presentationml/2006/main">
  <p:tag name="KSO_WM_TEMPLATE_CATEGORY" val="custom"/>
  <p:tag name="KSO_WM_TEMPLATE_INDEX" val="286"/>
</p:tagLst>
</file>

<file path=ppt/tags/tag90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91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94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95.xml><?xml version="1.0" encoding="utf-8"?>
<p:tagLst xmlns:p="http://schemas.openxmlformats.org/presentationml/2006/main">
  <p:tag name="KSO_WM_TEMPLATE_CATEGORY" val="custom"/>
  <p:tag name="KSO_WM_TEMPLATE_INDEX" val="286"/>
</p:tagLst>
</file>

<file path=ppt/tags/tag96.xml><?xml version="1.0" encoding="utf-8"?>
<p:tagLst xmlns:p="http://schemas.openxmlformats.org/presentationml/2006/main">
  <p:tag name="KSO_WM_TEMPLATE_CATEGORY" val="custom"/>
  <p:tag name="KSO_WM_TEMPLATE_INDEX" val="286"/>
</p:tagLst>
</file>

<file path=ppt/tags/tag97.xml><?xml version="1.0" encoding="utf-8"?>
<p:tagLst xmlns:p="http://schemas.openxmlformats.org/presentationml/2006/main">
  <p:tag name="MH" val="2015092310164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286_2*i*5"/>
  <p:tag name="KSO_WM_TEMPLATE_CATEGORY" val="custom"/>
  <p:tag name="KSO_WM_TEMPLATE_INDEX" val="286"/>
  <p:tag name="KSO_WM_UNIT_INDEX" val="5"/>
</p:tagLst>
</file>

<file path=ppt/tags/tag98.xml><?xml version="1.0" encoding="utf-8"?>
<p:tagLst xmlns:p="http://schemas.openxmlformats.org/presentationml/2006/main">
  <p:tag name="MH" val="2015092310164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286_2*i*6"/>
  <p:tag name="KSO_WM_TEMPLATE_CATEGORY" val="custom"/>
  <p:tag name="KSO_WM_TEMPLATE_INDEX" val="286"/>
  <p:tag name="KSO_WM_UNIT_INDEX" val="6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主题">
  <a:themeElements>
    <a:clrScheme name="510.30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0</TotalTime>
  <Words>28389</Words>
  <Application>WPS 演示</Application>
  <PresentationFormat>全屏显示(4:3)</PresentationFormat>
  <Paragraphs>1683</Paragraphs>
  <Slides>102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24" baseType="lpstr">
      <vt:lpstr>Arial</vt:lpstr>
      <vt:lpstr>宋体</vt:lpstr>
      <vt:lpstr>Wingdings</vt:lpstr>
      <vt:lpstr>Calibri</vt:lpstr>
      <vt:lpstr>黑体</vt:lpstr>
      <vt:lpstr>Courier New</vt:lpstr>
      <vt:lpstr>Batang</vt:lpstr>
      <vt:lpstr>Times New Roman</vt:lpstr>
      <vt:lpstr>Bookman</vt:lpstr>
      <vt:lpstr>楷体_GB2312</vt:lpstr>
      <vt:lpstr>Tahoma</vt:lpstr>
      <vt:lpstr>华文中宋</vt:lpstr>
      <vt:lpstr>微软雅黑</vt:lpstr>
      <vt:lpstr>Arial Unicode MS</vt:lpstr>
      <vt:lpstr>Arial Narrow</vt:lpstr>
      <vt:lpstr>Comic Sans MS</vt:lpstr>
      <vt:lpstr>华文行楷</vt:lpstr>
      <vt:lpstr>CommercialScript BT</vt:lpstr>
      <vt:lpstr>Bookman Old Style</vt:lpstr>
      <vt:lpstr>新宋体</vt:lpstr>
      <vt:lpstr>Segoe Print</vt:lpstr>
      <vt:lpstr>Office 主题</vt:lpstr>
      <vt:lpstr>回顾</vt:lpstr>
      <vt:lpstr>方法重载</vt:lpstr>
      <vt:lpstr>方法重载示例</vt:lpstr>
      <vt:lpstr>方法重载</vt:lpstr>
      <vt:lpstr>构造方法</vt:lpstr>
      <vt:lpstr>构造方法</vt:lpstr>
      <vt:lpstr>构造方法</vt:lpstr>
      <vt:lpstr>构造方法</vt:lpstr>
      <vt:lpstr>构造方法</vt:lpstr>
      <vt:lpstr>static变量的初始化</vt:lpstr>
      <vt:lpstr>成员方法</vt:lpstr>
      <vt:lpstr>Lesson 4: Classes and Objects (Part 2)</vt:lpstr>
      <vt:lpstr>第四讲 面向对象（下）</vt:lpstr>
      <vt:lpstr>Object类 		</vt:lpstr>
      <vt:lpstr>Object类(续)			</vt:lpstr>
      <vt:lpstr> Object类(续)</vt:lpstr>
      <vt:lpstr>Object类(续)</vt:lpstr>
      <vt:lpstr>Object类(续)			</vt:lpstr>
      <vt:lpstr> Object类(续)</vt:lpstr>
      <vt:lpstr> Object类(续)		</vt:lpstr>
      <vt:lpstr> Object类(续)</vt:lpstr>
      <vt:lpstr>Object类(续)			</vt:lpstr>
      <vt:lpstr> Object类(续)			</vt:lpstr>
      <vt:lpstr> Object类(续)</vt:lpstr>
      <vt:lpstr> Object类(续)			</vt:lpstr>
      <vt:lpstr>基本数据类型的包装类</vt:lpstr>
      <vt:lpstr>自动装箱与自动拆箱</vt:lpstr>
      <vt:lpstr>Java 7对包装类的增强</vt:lpstr>
      <vt:lpstr>第四讲 面向对象（下）</vt:lpstr>
      <vt:lpstr>抽象类 </vt:lpstr>
      <vt:lpstr>抽象类</vt:lpstr>
      <vt:lpstr>PowerPoint 演示文稿</vt:lpstr>
      <vt:lpstr>PowerPoint 演示文稿</vt:lpstr>
      <vt:lpstr>计算不同图形的面积和</vt:lpstr>
      <vt:lpstr>PowerPoint 演示文稿</vt:lpstr>
      <vt:lpstr>第四讲 面向对象（下）</vt:lpstr>
      <vt:lpstr>接口 (interface)</vt:lpstr>
      <vt:lpstr>接口 (interface)</vt:lpstr>
      <vt:lpstr>接口 (interface)</vt:lpstr>
      <vt:lpstr>接口 (interface)</vt:lpstr>
      <vt:lpstr>接口 (interface)</vt:lpstr>
      <vt:lpstr>接口 (interface)</vt:lpstr>
      <vt:lpstr>接口 (interface)</vt:lpstr>
      <vt:lpstr>接口 (interface)-JDK新特性</vt:lpstr>
      <vt:lpstr>包 (package)</vt:lpstr>
      <vt:lpstr>包 (package)</vt:lpstr>
      <vt:lpstr>包 (package)</vt:lpstr>
      <vt:lpstr>包 (package)</vt:lpstr>
      <vt:lpstr>包 (package)</vt:lpstr>
      <vt:lpstr>包 (package)</vt:lpstr>
      <vt:lpstr>第四讲 面向对象（下）</vt:lpstr>
      <vt:lpstr>内部类</vt:lpstr>
      <vt:lpstr>内部类（续）</vt:lpstr>
      <vt:lpstr>PowerPoint 演示文稿</vt:lpstr>
      <vt:lpstr>PowerPoint 演示文稿</vt:lpstr>
      <vt:lpstr>内部类（续）</vt:lpstr>
      <vt:lpstr>PowerPoint 演示文稿</vt:lpstr>
      <vt:lpstr>内部类（续）</vt:lpstr>
      <vt:lpstr>PowerPoint 演示文稿</vt:lpstr>
      <vt:lpstr>PowerPoint 演示文稿</vt:lpstr>
      <vt:lpstr>PowerPoint 演示文稿</vt:lpstr>
      <vt:lpstr>例：有构造函数的匿名内部类</vt:lpstr>
      <vt:lpstr>内部类（续）</vt:lpstr>
      <vt:lpstr>内部类（续）</vt:lpstr>
      <vt:lpstr>内部类JDK新特性 </vt:lpstr>
      <vt:lpstr>常用工具类 </vt:lpstr>
      <vt:lpstr>java.lang.System类</vt:lpstr>
      <vt:lpstr>java.lang.System类</vt:lpstr>
      <vt:lpstr>java.lang.Math类</vt:lpstr>
      <vt:lpstr>基本数据类型的包装类 </vt:lpstr>
      <vt:lpstr>基本数据类型的包装类</vt:lpstr>
      <vt:lpstr>基本数据类型的包装类</vt:lpstr>
      <vt:lpstr>基本数据类型的包装类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字符串操作类</vt:lpstr>
      <vt:lpstr>执行外部程序</vt:lpstr>
      <vt:lpstr>执行外部程序</vt:lpstr>
      <vt:lpstr>执行外部程序</vt:lpstr>
      <vt:lpstr>java.util</vt:lpstr>
      <vt:lpstr>java.awt</vt:lpstr>
      <vt:lpstr>java.io</vt:lpstr>
      <vt:lpstr>java.net</vt:lpstr>
    </vt:vector>
  </TitlesOfParts>
  <Company>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lmm</dc:creator>
  <cp:lastModifiedBy>刘明铭</cp:lastModifiedBy>
  <cp:revision>136</cp:revision>
  <dcterms:created xsi:type="dcterms:W3CDTF">2005-08-30T06:25:00Z</dcterms:created>
  <dcterms:modified xsi:type="dcterms:W3CDTF">2019-02-27T01:09:46Z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