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70" r:id="rId3"/>
    <p:sldId id="871" r:id="rId5"/>
    <p:sldId id="872" r:id="rId6"/>
    <p:sldId id="873" r:id="rId7"/>
    <p:sldId id="874" r:id="rId8"/>
    <p:sldId id="875" r:id="rId9"/>
    <p:sldId id="876" r:id="rId10"/>
    <p:sldId id="877" r:id="rId11"/>
    <p:sldId id="878" r:id="rId12"/>
    <p:sldId id="879" r:id="rId13"/>
    <p:sldId id="880" r:id="rId14"/>
    <p:sldId id="881" r:id="rId15"/>
    <p:sldId id="882" r:id="rId16"/>
    <p:sldId id="883" r:id="rId17"/>
    <p:sldId id="884" r:id="rId18"/>
    <p:sldId id="885" r:id="rId19"/>
    <p:sldId id="886" r:id="rId20"/>
    <p:sldId id="887" r:id="rId21"/>
    <p:sldId id="888" r:id="rId22"/>
    <p:sldId id="889" r:id="rId23"/>
    <p:sldId id="977" r:id="rId24"/>
    <p:sldId id="890" r:id="rId25"/>
    <p:sldId id="891" r:id="rId26"/>
    <p:sldId id="892" r:id="rId27"/>
    <p:sldId id="893" r:id="rId28"/>
    <p:sldId id="894" r:id="rId29"/>
    <p:sldId id="895" r:id="rId30"/>
    <p:sldId id="896" r:id="rId31"/>
    <p:sldId id="897" r:id="rId32"/>
    <p:sldId id="898" r:id="rId33"/>
    <p:sldId id="899" r:id="rId34"/>
    <p:sldId id="900" r:id="rId35"/>
    <p:sldId id="901" r:id="rId36"/>
    <p:sldId id="902" r:id="rId37"/>
    <p:sldId id="903" r:id="rId38"/>
    <p:sldId id="904" r:id="rId39"/>
    <p:sldId id="905" r:id="rId40"/>
    <p:sldId id="906" r:id="rId41"/>
    <p:sldId id="907" r:id="rId42"/>
    <p:sldId id="908" r:id="rId43"/>
    <p:sldId id="909" r:id="rId44"/>
    <p:sldId id="910" r:id="rId45"/>
    <p:sldId id="911" r:id="rId46"/>
    <p:sldId id="912" r:id="rId47"/>
    <p:sldId id="913" r:id="rId48"/>
    <p:sldId id="914" r:id="rId49"/>
    <p:sldId id="915" r:id="rId50"/>
    <p:sldId id="916" r:id="rId51"/>
    <p:sldId id="917" r:id="rId52"/>
    <p:sldId id="918" r:id="rId53"/>
    <p:sldId id="919" r:id="rId54"/>
    <p:sldId id="920" r:id="rId55"/>
    <p:sldId id="921" r:id="rId56"/>
    <p:sldId id="922" r:id="rId57"/>
    <p:sldId id="923" r:id="rId58"/>
    <p:sldId id="924" r:id="rId59"/>
    <p:sldId id="925" r:id="rId60"/>
    <p:sldId id="926" r:id="rId61"/>
    <p:sldId id="927" r:id="rId62"/>
    <p:sldId id="928" r:id="rId63"/>
    <p:sldId id="929" r:id="rId64"/>
    <p:sldId id="930" r:id="rId65"/>
    <p:sldId id="931" r:id="rId66"/>
    <p:sldId id="978" r:id="rId67"/>
    <p:sldId id="932" r:id="rId68"/>
    <p:sldId id="933" r:id="rId69"/>
    <p:sldId id="934" r:id="rId70"/>
    <p:sldId id="935" r:id="rId71"/>
    <p:sldId id="936" r:id="rId72"/>
    <p:sldId id="937" r:id="rId73"/>
    <p:sldId id="938" r:id="rId74"/>
    <p:sldId id="939" r:id="rId75"/>
    <p:sldId id="940" r:id="rId76"/>
    <p:sldId id="941" r:id="rId77"/>
    <p:sldId id="942" r:id="rId78"/>
    <p:sldId id="943" r:id="rId79"/>
    <p:sldId id="944" r:id="rId80"/>
    <p:sldId id="945" r:id="rId81"/>
    <p:sldId id="946" r:id="rId82"/>
    <p:sldId id="947" r:id="rId83"/>
    <p:sldId id="948" r:id="rId84"/>
    <p:sldId id="949" r:id="rId85"/>
    <p:sldId id="950" r:id="rId86"/>
    <p:sldId id="951" r:id="rId87"/>
    <p:sldId id="952" r:id="rId88"/>
    <p:sldId id="953" r:id="rId89"/>
    <p:sldId id="954" r:id="rId90"/>
    <p:sldId id="955" r:id="rId91"/>
    <p:sldId id="956" r:id="rId92"/>
    <p:sldId id="957" r:id="rId93"/>
    <p:sldId id="958" r:id="rId94"/>
    <p:sldId id="959" r:id="rId95"/>
    <p:sldId id="960" r:id="rId96"/>
    <p:sldId id="961" r:id="rId97"/>
    <p:sldId id="962" r:id="rId98"/>
    <p:sldId id="963" r:id="rId99"/>
    <p:sldId id="964" r:id="rId100"/>
    <p:sldId id="965" r:id="rId101"/>
    <p:sldId id="966" r:id="rId102"/>
    <p:sldId id="967" r:id="rId103"/>
    <p:sldId id="968" r:id="rId104"/>
    <p:sldId id="969" r:id="rId105"/>
    <p:sldId id="1065" r:id="rId106"/>
    <p:sldId id="971" r:id="rId107"/>
    <p:sldId id="972" r:id="rId108"/>
    <p:sldId id="973" r:id="rId109"/>
    <p:sldId id="974" r:id="rId110"/>
    <p:sldId id="975" r:id="rId111"/>
    <p:sldId id="970" r:id="rId112"/>
  </p:sldIdLst>
  <p:sldSz cx="9144000" cy="6858000" type="screen4x3"/>
  <p:notesSz cx="6858000" cy="9144000"/>
  <p:custDataLst>
    <p:tags r:id="rId116"/>
  </p:custDataLst>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a:srgbClr val="ED13CE"/>
    <a:srgbClr val="000000"/>
    <a:srgbClr val="F8F8F8"/>
    <a:srgbClr val="FFFF00"/>
    <a:srgbClr val="66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howGuides="1">
      <p:cViewPr varScale="1">
        <p:scale>
          <a:sx n="106" d="100"/>
          <a:sy n="106" d="100"/>
        </p:scale>
        <p:origin x="1524" y="90"/>
      </p:cViewPr>
      <p:guideLst>
        <p:guide orient="horz" pos="215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6" Type="http://schemas.openxmlformats.org/officeDocument/2006/relationships/tags" Target="tags/tag3.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B1DA0240-CBDC-45ED-A722-A29A18C7D781}"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Rot="1" noChangeAspect="1" noChangeArrowheads="1" noTextEdit="1"/>
          </p:cNvSpPr>
          <p:nvPr>
            <p:ph type="sldImg"/>
          </p:nvPr>
        </p:nvSpPr>
        <p:spPr/>
      </p:sp>
      <p:sp>
        <p:nvSpPr>
          <p:cNvPr id="134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幻灯片图像占位符 1"/>
          <p:cNvSpPr>
            <a:spLocks noGrp="1" noRot="1" noChangeAspect="1" noTextEdit="1"/>
          </p:cNvSpPr>
          <p:nvPr>
            <p:ph type="sldImg"/>
          </p:nvPr>
        </p:nvSpPr>
        <p:spPr/>
      </p:sp>
      <p:sp>
        <p:nvSpPr>
          <p:cNvPr id="1200131"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001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B345D5A6-D14C-4198-9EB8-83B5E834CD58}"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Rot="1" noChangeAspect="1" noChangeArrowheads="1" noTextEdit="1"/>
          </p:cNvSpPr>
          <p:nvPr>
            <p:ph type="sldImg"/>
          </p:nvPr>
        </p:nvSpPr>
        <p:spPr/>
      </p:sp>
      <p:sp>
        <p:nvSpPr>
          <p:cNvPr id="141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Rot="1" noChangeAspect="1" noChangeArrowheads="1" noTextEdit="1"/>
          </p:cNvSpPr>
          <p:nvPr>
            <p:ph type="sldImg"/>
          </p:nvPr>
        </p:nvSpPr>
        <p:spPr/>
      </p:sp>
      <p:sp>
        <p:nvSpPr>
          <p:cNvPr id="141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幻灯片图像占位符 1"/>
          <p:cNvSpPr>
            <a:spLocks noGrp="1" noRot="1" noChangeAspect="1" noTextEdit="1"/>
          </p:cNvSpPr>
          <p:nvPr>
            <p:ph type="sldImg"/>
          </p:nvPr>
        </p:nvSpPr>
        <p:spPr/>
      </p:sp>
      <p:sp>
        <p:nvSpPr>
          <p:cNvPr id="1202179"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021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75D29A1-D0BB-4A81-9A7D-3BA72F745F12}"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Rectangle 2"/>
          <p:cNvSpPr>
            <a:spLocks noGrp="1" noRot="1" noChangeAspect="1" noChangeArrowheads="1" noTextEdit="1"/>
          </p:cNvSpPr>
          <p:nvPr>
            <p:ph type="sldImg"/>
          </p:nvPr>
        </p:nvSpPr>
        <p:spPr/>
      </p:sp>
      <p:sp>
        <p:nvSpPr>
          <p:cNvPr id="1353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Rot="1" noChangeAspect="1" noChangeArrowheads="1" noTextEdit="1"/>
          </p:cNvSpPr>
          <p:nvPr>
            <p:ph type="sldImg"/>
          </p:nvPr>
        </p:nvSpPr>
        <p:spPr/>
      </p:sp>
      <p:sp>
        <p:nvSpPr>
          <p:cNvPr id="135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Rot="1" noChangeAspect="1" noChangeArrowheads="1" noTextEdit="1"/>
          </p:cNvSpPr>
          <p:nvPr>
            <p:ph type="sldImg"/>
          </p:nvPr>
        </p:nvSpPr>
        <p:spPr/>
      </p:sp>
      <p:sp>
        <p:nvSpPr>
          <p:cNvPr id="1355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Rot="1" noChangeAspect="1" noChangeArrowheads="1" noTextEdit="1"/>
          </p:cNvSpPr>
          <p:nvPr>
            <p:ph type="sldImg"/>
          </p:nvPr>
        </p:nvSpPr>
        <p:spPr/>
      </p:sp>
      <p:sp>
        <p:nvSpPr>
          <p:cNvPr id="1356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Rot="1" noChangeAspect="1" noChangeArrowheads="1" noTextEdit="1"/>
          </p:cNvSpPr>
          <p:nvPr>
            <p:ph type="sldImg"/>
          </p:nvPr>
        </p:nvSpPr>
        <p:spPr/>
      </p:sp>
      <p:sp>
        <p:nvSpPr>
          <p:cNvPr id="135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Rot="1" noChangeAspect="1" noChangeArrowheads="1" noTextEdit="1"/>
          </p:cNvSpPr>
          <p:nvPr>
            <p:ph type="sldImg"/>
          </p:nvPr>
        </p:nvSpPr>
        <p:spPr/>
      </p:sp>
      <p:sp>
        <p:nvSpPr>
          <p:cNvPr id="1358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Rot="1" noChangeAspect="1" noChangeArrowheads="1" noTextEdit="1"/>
          </p:cNvSpPr>
          <p:nvPr>
            <p:ph type="sldImg"/>
          </p:nvPr>
        </p:nvSpPr>
        <p:spPr/>
      </p:sp>
      <p:sp>
        <p:nvSpPr>
          <p:cNvPr id="13598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Rot="1" noChangeAspect="1" noChangeArrowheads="1" noTextEdit="1"/>
          </p:cNvSpPr>
          <p:nvPr>
            <p:ph type="sldImg"/>
          </p:nvPr>
        </p:nvSpPr>
        <p:spPr/>
      </p:sp>
      <p:sp>
        <p:nvSpPr>
          <p:cNvPr id="1360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Rot="1" noChangeAspect="1" noChangeArrowheads="1" noTextEdit="1"/>
          </p:cNvSpPr>
          <p:nvPr>
            <p:ph type="sldImg"/>
          </p:nvPr>
        </p:nvSpPr>
        <p:spPr/>
      </p:sp>
      <p:sp>
        <p:nvSpPr>
          <p:cNvPr id="13475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Rectangle 2"/>
          <p:cNvSpPr>
            <a:spLocks noGrp="1" noRot="1" noChangeAspect="1" noChangeArrowheads="1" noTextEdit="1"/>
          </p:cNvSpPr>
          <p:nvPr>
            <p:ph type="sldImg"/>
          </p:nvPr>
        </p:nvSpPr>
        <p:spPr/>
      </p:sp>
      <p:sp>
        <p:nvSpPr>
          <p:cNvPr id="13619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Rot="1" noChangeAspect="1" noChangeArrowheads="1" noTextEdit="1"/>
          </p:cNvSpPr>
          <p:nvPr>
            <p:ph type="sldImg"/>
          </p:nvPr>
        </p:nvSpPr>
        <p:spPr/>
      </p:sp>
      <p:sp>
        <p:nvSpPr>
          <p:cNvPr id="1362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Rot="1" noChangeAspect="1" noChangeArrowheads="1" noTextEdit="1"/>
          </p:cNvSpPr>
          <p:nvPr>
            <p:ph type="sldImg"/>
          </p:nvPr>
        </p:nvSpPr>
        <p:spPr/>
      </p:sp>
      <p:sp>
        <p:nvSpPr>
          <p:cNvPr id="13639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Rot="1" noChangeAspect="1" noChangeArrowheads="1" noTextEdit="1"/>
          </p:cNvSpPr>
          <p:nvPr>
            <p:ph type="sldImg"/>
          </p:nvPr>
        </p:nvSpPr>
        <p:spPr/>
      </p:sp>
      <p:sp>
        <p:nvSpPr>
          <p:cNvPr id="1364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Rectangle 2"/>
          <p:cNvSpPr>
            <a:spLocks noGrp="1" noRot="1" noChangeAspect="1" noChangeArrowheads="1" noTextEdit="1"/>
          </p:cNvSpPr>
          <p:nvPr>
            <p:ph type="sldImg"/>
          </p:nvPr>
        </p:nvSpPr>
        <p:spPr/>
      </p:sp>
      <p:sp>
        <p:nvSpPr>
          <p:cNvPr id="13660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Rot="1" noChangeAspect="1" noChangeArrowheads="1" noTextEdit="1"/>
          </p:cNvSpPr>
          <p:nvPr>
            <p:ph type="sldImg"/>
          </p:nvPr>
        </p:nvSpPr>
        <p:spPr/>
      </p:sp>
      <p:sp>
        <p:nvSpPr>
          <p:cNvPr id="136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Rot="1" noChangeAspect="1" noChangeArrowheads="1" noTextEdit="1"/>
          </p:cNvSpPr>
          <p:nvPr>
            <p:ph type="sldImg"/>
          </p:nvPr>
        </p:nvSpPr>
        <p:spPr/>
      </p:sp>
      <p:sp>
        <p:nvSpPr>
          <p:cNvPr id="13680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Rot="1" noChangeAspect="1" noChangeArrowheads="1" noTextEdit="1"/>
          </p:cNvSpPr>
          <p:nvPr>
            <p:ph type="sldImg"/>
          </p:nvPr>
        </p:nvSpPr>
        <p:spPr/>
      </p:sp>
      <p:sp>
        <p:nvSpPr>
          <p:cNvPr id="13690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Rectangle 2"/>
          <p:cNvSpPr>
            <a:spLocks noGrp="1" noRot="1" noChangeAspect="1" noChangeArrowheads="1" noTextEdit="1"/>
          </p:cNvSpPr>
          <p:nvPr>
            <p:ph type="sldImg"/>
          </p:nvPr>
        </p:nvSpPr>
        <p:spPr/>
      </p:sp>
      <p:sp>
        <p:nvSpPr>
          <p:cNvPr id="1370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Rot="1" noChangeAspect="1" noChangeArrowheads="1" noTextEdit="1"/>
          </p:cNvSpPr>
          <p:nvPr>
            <p:ph type="sldImg"/>
          </p:nvPr>
        </p:nvSpPr>
        <p:spPr/>
      </p:sp>
      <p:sp>
        <p:nvSpPr>
          <p:cNvPr id="137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Rot="1" noChangeAspect="1" noChangeArrowheads="1" noTextEdit="1"/>
          </p:cNvSpPr>
          <p:nvPr>
            <p:ph type="sldImg"/>
          </p:nvPr>
        </p:nvSpPr>
        <p:spPr/>
      </p:sp>
      <p:sp>
        <p:nvSpPr>
          <p:cNvPr id="1348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p:sp>
      <p:sp>
        <p:nvSpPr>
          <p:cNvPr id="1372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Rot="1" noChangeAspect="1" noChangeArrowheads="1" noTextEdit="1"/>
          </p:cNvSpPr>
          <p:nvPr>
            <p:ph type="sldImg"/>
          </p:nvPr>
        </p:nvSpPr>
        <p:spPr/>
      </p:sp>
      <p:sp>
        <p:nvSpPr>
          <p:cNvPr id="137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Rot="1" noChangeAspect="1" noChangeArrowheads="1" noTextEdit="1"/>
          </p:cNvSpPr>
          <p:nvPr>
            <p:ph type="sldImg"/>
          </p:nvPr>
        </p:nvSpPr>
        <p:spPr/>
      </p:sp>
      <p:sp>
        <p:nvSpPr>
          <p:cNvPr id="1374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Rot="1" noChangeAspect="1" noChangeArrowheads="1" noTextEdit="1"/>
          </p:cNvSpPr>
          <p:nvPr>
            <p:ph type="sldImg"/>
          </p:nvPr>
        </p:nvSpPr>
        <p:spPr/>
      </p:sp>
      <p:sp>
        <p:nvSpPr>
          <p:cNvPr id="137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2"/>
          <p:cNvSpPr>
            <a:spLocks noGrp="1" noRot="1" noChangeAspect="1" noChangeArrowheads="1" noTextEdit="1"/>
          </p:cNvSpPr>
          <p:nvPr>
            <p:ph type="sldImg"/>
          </p:nvPr>
        </p:nvSpPr>
        <p:spPr/>
      </p:sp>
      <p:sp>
        <p:nvSpPr>
          <p:cNvPr id="1376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幻灯片图像占位符 1"/>
          <p:cNvSpPr>
            <a:spLocks noGrp="1" noRot="1" noChangeAspect="1" noTextEdit="1"/>
          </p:cNvSpPr>
          <p:nvPr>
            <p:ph type="sldImg"/>
          </p:nvPr>
        </p:nvSpPr>
        <p:spPr/>
      </p:sp>
      <p:sp>
        <p:nvSpPr>
          <p:cNvPr id="1273859" name="备注占位符 2"/>
          <p:cNvSpPr>
            <a:spLocks noGrp="1"/>
          </p:cNvSpPr>
          <p:nvPr>
            <p:ph type="body" idx="1"/>
          </p:nvPr>
        </p:nvSpPr>
        <p:spPr/>
        <p:txBody>
          <a:bodyPr/>
          <a:lstStyle/>
          <a:p>
            <a:endParaRPr lang="zh-CN" altLang="en-US"/>
          </a:p>
        </p:txBody>
      </p:sp>
      <p:sp>
        <p:nvSpPr>
          <p:cNvPr id="127386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D98981C-B603-41B1-A19D-08E4B2C9CC62}"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Rot="1" noChangeAspect="1" noChangeArrowheads="1" noTextEdit="1"/>
          </p:cNvSpPr>
          <p:nvPr>
            <p:ph type="sldImg"/>
          </p:nvPr>
        </p:nvSpPr>
        <p:spPr/>
      </p:sp>
      <p:sp>
        <p:nvSpPr>
          <p:cNvPr id="137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Rectangle 2"/>
          <p:cNvSpPr>
            <a:spLocks noGrp="1" noRot="1" noChangeAspect="1" noChangeArrowheads="1" noTextEdit="1"/>
          </p:cNvSpPr>
          <p:nvPr>
            <p:ph type="sldImg"/>
          </p:nvPr>
        </p:nvSpPr>
        <p:spPr/>
      </p:sp>
      <p:sp>
        <p:nvSpPr>
          <p:cNvPr id="1378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Rot="1" noChangeAspect="1" noChangeArrowheads="1" noTextEdit="1"/>
          </p:cNvSpPr>
          <p:nvPr>
            <p:ph type="sldImg"/>
          </p:nvPr>
        </p:nvSpPr>
        <p:spPr/>
      </p:sp>
      <p:sp>
        <p:nvSpPr>
          <p:cNvPr id="1379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Rot="1" noChangeAspect="1" noChangeArrowheads="1" noTextEdit="1"/>
          </p:cNvSpPr>
          <p:nvPr>
            <p:ph type="sldImg"/>
          </p:nvPr>
        </p:nvSpPr>
        <p:spPr/>
      </p:sp>
      <p:sp>
        <p:nvSpPr>
          <p:cNvPr id="1380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Rot="1" noChangeAspect="1" noChangeArrowheads="1" noTextEdit="1"/>
          </p:cNvSpPr>
          <p:nvPr>
            <p:ph type="sldImg"/>
          </p:nvPr>
        </p:nvSpPr>
        <p:spPr/>
      </p:sp>
      <p:sp>
        <p:nvSpPr>
          <p:cNvPr id="1349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幻灯片图像占位符 1"/>
          <p:cNvSpPr>
            <a:spLocks noGrp="1" noRot="1" noChangeAspect="1" noTextEdit="1"/>
          </p:cNvSpPr>
          <p:nvPr>
            <p:ph type="sldImg"/>
          </p:nvPr>
        </p:nvSpPr>
        <p:spPr/>
      </p:sp>
      <p:sp>
        <p:nvSpPr>
          <p:cNvPr id="1319939" name="备注占位符 2"/>
          <p:cNvSpPr>
            <a:spLocks noGrp="1"/>
          </p:cNvSpPr>
          <p:nvPr>
            <p:ph type="body" idx="1"/>
          </p:nvPr>
        </p:nvSpPr>
        <p:spPr/>
        <p:txBody>
          <a:bodyPr/>
          <a:lstStyle/>
          <a:p>
            <a:endParaRPr lang="zh-CN" altLang="en-US"/>
          </a:p>
        </p:txBody>
      </p:sp>
      <p:sp>
        <p:nvSpPr>
          <p:cNvPr id="131994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DB4A87B-07D3-40E9-BF29-594D0979E896}"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p:sp>
      <p:sp>
        <p:nvSpPr>
          <p:cNvPr id="13813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Rot="1" noChangeAspect="1" noChangeArrowheads="1" noTextEdit="1"/>
          </p:cNvSpPr>
          <p:nvPr>
            <p:ph type="sldImg"/>
          </p:nvPr>
        </p:nvSpPr>
        <p:spPr/>
      </p:sp>
      <p:sp>
        <p:nvSpPr>
          <p:cNvPr id="1382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p:sp>
      <p:sp>
        <p:nvSpPr>
          <p:cNvPr id="1383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Rot="1" noChangeAspect="1" noChangeArrowheads="1" noTextEdit="1"/>
          </p:cNvSpPr>
          <p:nvPr>
            <p:ph type="sldImg"/>
          </p:nvPr>
        </p:nvSpPr>
        <p:spPr/>
      </p:sp>
      <p:sp>
        <p:nvSpPr>
          <p:cNvPr id="138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p:sp>
      <p:sp>
        <p:nvSpPr>
          <p:cNvPr id="1385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Rot="1" noChangeAspect="1" noChangeArrowheads="1" noTextEdit="1"/>
          </p:cNvSpPr>
          <p:nvPr>
            <p:ph type="sldImg"/>
          </p:nvPr>
        </p:nvSpPr>
        <p:spPr/>
      </p:sp>
      <p:sp>
        <p:nvSpPr>
          <p:cNvPr id="138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Rot="1" noChangeAspect="1" noChangeArrowheads="1" noTextEdit="1"/>
          </p:cNvSpPr>
          <p:nvPr>
            <p:ph type="sldImg"/>
          </p:nvPr>
        </p:nvSpPr>
        <p:spPr/>
      </p:sp>
      <p:sp>
        <p:nvSpPr>
          <p:cNvPr id="1387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Rectangle 2"/>
          <p:cNvSpPr>
            <a:spLocks noGrp="1" noRot="1" noChangeAspect="1" noChangeArrowheads="1" noTextEdit="1"/>
          </p:cNvSpPr>
          <p:nvPr>
            <p:ph type="sldImg"/>
          </p:nvPr>
        </p:nvSpPr>
        <p:spPr/>
      </p:sp>
      <p:sp>
        <p:nvSpPr>
          <p:cNvPr id="138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Rot="1" noChangeAspect="1" noChangeArrowheads="1" noTextEdit="1"/>
          </p:cNvSpPr>
          <p:nvPr>
            <p:ph type="sldImg"/>
          </p:nvPr>
        </p:nvSpPr>
        <p:spPr/>
      </p:sp>
      <p:sp>
        <p:nvSpPr>
          <p:cNvPr id="138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Rot="1" noChangeAspect="1" noChangeArrowheads="1" noTextEdit="1"/>
          </p:cNvSpPr>
          <p:nvPr>
            <p:ph type="sldImg"/>
          </p:nvPr>
        </p:nvSpPr>
        <p:spPr/>
      </p:sp>
      <p:sp>
        <p:nvSpPr>
          <p:cNvPr id="1350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Rot="1" noChangeAspect="1" noChangeArrowheads="1" noTextEdit="1"/>
          </p:cNvSpPr>
          <p:nvPr>
            <p:ph type="sldImg"/>
          </p:nvPr>
        </p:nvSpPr>
        <p:spPr/>
      </p:sp>
      <p:sp>
        <p:nvSpPr>
          <p:cNvPr id="139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Rot="1" noChangeAspect="1" noChangeArrowheads="1" noTextEdit="1"/>
          </p:cNvSpPr>
          <p:nvPr>
            <p:ph type="sldImg"/>
          </p:nvPr>
        </p:nvSpPr>
        <p:spPr/>
      </p:sp>
      <p:sp>
        <p:nvSpPr>
          <p:cNvPr id="139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Rot="1" noChangeAspect="1" noChangeArrowheads="1" noTextEdit="1"/>
          </p:cNvSpPr>
          <p:nvPr>
            <p:ph type="sldImg"/>
          </p:nvPr>
        </p:nvSpPr>
        <p:spPr/>
      </p:sp>
      <p:sp>
        <p:nvSpPr>
          <p:cNvPr id="1392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Rot="1" noChangeAspect="1" noChangeArrowheads="1" noTextEdit="1"/>
          </p:cNvSpPr>
          <p:nvPr>
            <p:ph type="sldImg"/>
          </p:nvPr>
        </p:nvSpPr>
        <p:spPr/>
      </p:sp>
      <p:sp>
        <p:nvSpPr>
          <p:cNvPr id="139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Rot="1" noChangeAspect="1" noChangeArrowheads="1" noTextEdit="1"/>
          </p:cNvSpPr>
          <p:nvPr>
            <p:ph type="sldImg"/>
          </p:nvPr>
        </p:nvSpPr>
        <p:spPr/>
      </p:sp>
      <p:sp>
        <p:nvSpPr>
          <p:cNvPr id="139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939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939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3939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1EAAB6B-4A5B-4AB7-906D-D48C2366F32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4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144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414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14DEC7B-7896-4949-8255-46D78D4C297E}"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34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34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3434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E8C07102-B508-4612-B26E-9A4104B58A15}"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Rot="1" noChangeAspect="1" noChangeArrowheads="1" noTextEdit="1"/>
          </p:cNvSpPr>
          <p:nvPr>
            <p:ph type="sldImg"/>
          </p:nvPr>
        </p:nvSpPr>
        <p:spPr/>
      </p:sp>
      <p:sp>
        <p:nvSpPr>
          <p:cNvPr id="1395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Rot="1" noChangeAspect="1" noChangeArrowheads="1" noTextEdit="1"/>
          </p:cNvSpPr>
          <p:nvPr>
            <p:ph type="sldImg"/>
          </p:nvPr>
        </p:nvSpPr>
        <p:spPr/>
      </p:sp>
      <p:sp>
        <p:nvSpPr>
          <p:cNvPr id="139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Rot="1" noChangeAspect="1" noChangeArrowheads="1" noTextEdit="1"/>
          </p:cNvSpPr>
          <p:nvPr>
            <p:ph type="sldImg"/>
          </p:nvPr>
        </p:nvSpPr>
        <p:spPr/>
      </p:sp>
      <p:sp>
        <p:nvSpPr>
          <p:cNvPr id="1351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Rot="1" noChangeAspect="1" noChangeArrowheads="1" noTextEdit="1"/>
          </p:cNvSpPr>
          <p:nvPr>
            <p:ph type="sldImg"/>
          </p:nvPr>
        </p:nvSpPr>
        <p:spPr/>
      </p:sp>
      <p:sp>
        <p:nvSpPr>
          <p:cNvPr id="139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Rot="1" noChangeAspect="1" noChangeArrowheads="1" noTextEdit="1"/>
          </p:cNvSpPr>
          <p:nvPr>
            <p:ph type="sldImg"/>
          </p:nvPr>
        </p:nvSpPr>
        <p:spPr/>
      </p:sp>
      <p:sp>
        <p:nvSpPr>
          <p:cNvPr id="1398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Rot="1" noChangeAspect="1" noChangeArrowheads="1" noTextEdit="1"/>
          </p:cNvSpPr>
          <p:nvPr>
            <p:ph type="sldImg"/>
          </p:nvPr>
        </p:nvSpPr>
        <p:spPr/>
      </p:sp>
      <p:sp>
        <p:nvSpPr>
          <p:cNvPr id="139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Rot="1" noChangeAspect="1" noChangeArrowheads="1" noTextEdit="1"/>
          </p:cNvSpPr>
          <p:nvPr>
            <p:ph type="sldImg"/>
          </p:nvPr>
        </p:nvSpPr>
        <p:spPr/>
      </p:sp>
      <p:sp>
        <p:nvSpPr>
          <p:cNvPr id="140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幻灯片图像占位符 1"/>
          <p:cNvSpPr>
            <a:spLocks noGrp="1" noRot="1" noChangeAspect="1" noTextEdit="1"/>
          </p:cNvSpPr>
          <p:nvPr>
            <p:ph type="sldImg"/>
          </p:nvPr>
        </p:nvSpPr>
        <p:spPr/>
      </p:sp>
      <p:sp>
        <p:nvSpPr>
          <p:cNvPr id="1269763"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697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674C6A0-6CA9-422B-A09A-6090D029FBBF}"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幻灯片图像占位符 1"/>
          <p:cNvSpPr>
            <a:spLocks noGrp="1" noRot="1" noChangeAspect="1" noTextEdit="1"/>
          </p:cNvSpPr>
          <p:nvPr>
            <p:ph type="sldImg"/>
          </p:nvPr>
        </p:nvSpPr>
        <p:spPr/>
      </p:sp>
      <p:sp>
        <p:nvSpPr>
          <p:cNvPr id="1271811"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718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68F7E9F-A016-4C84-A10D-CA99EA2E1A1E}"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03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03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03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37202B3-D229-43C7-B426-244A1DC297D3}"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Rot="1" noChangeAspect="1" noChangeArrowheads="1" noTextEdit="1"/>
          </p:cNvSpPr>
          <p:nvPr>
            <p:ph type="sldImg"/>
          </p:nvPr>
        </p:nvSpPr>
        <p:spPr/>
      </p:sp>
      <p:sp>
        <p:nvSpPr>
          <p:cNvPr id="140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344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344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34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8A047E4-166E-4D84-92C7-37F9E26B07F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54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54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54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9040C54-759C-4EF5-AF40-51ACDB8996B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Rot="1" noChangeAspect="1" noChangeArrowheads="1" noTextEdit="1"/>
          </p:cNvSpPr>
          <p:nvPr>
            <p:ph type="sldImg"/>
          </p:nvPr>
        </p:nvSpPr>
        <p:spPr/>
      </p:sp>
      <p:sp>
        <p:nvSpPr>
          <p:cNvPr id="135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Rot="1" noChangeAspect="1" noChangeArrowheads="1" noTextEdit="1"/>
          </p:cNvSpPr>
          <p:nvPr>
            <p:ph type="sldImg"/>
          </p:nvPr>
        </p:nvSpPr>
        <p:spPr/>
      </p:sp>
      <p:sp>
        <p:nvSpPr>
          <p:cNvPr id="140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56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856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D17D409-60E0-4068-9097-4FCAEBDC53D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061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061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9424CBF-B6FF-42B1-BAEC-F4B568D137C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265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265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266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7A970EE-97D3-41FA-B92A-FCEE79F04D9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470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470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D7BFCEF-76F0-43BF-B06E-31D71B90DE66}"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67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67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8A2BEC5-93AE-4469-87B6-4B4ED176362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8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88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E62821C1-1FF3-4ED9-8315-B56D57A5C670}"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08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08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08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08A0935-C6D9-4DC3-93F4-33F80F10FF68}"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289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290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7E9FDB5-5DBA-4A08-AD9A-5326F2E7FD3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494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494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BFC9541-9F1F-4F7B-A2A5-C06E26EA917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幻灯片图像占位符 1"/>
          <p:cNvSpPr>
            <a:spLocks noGrp="1" noRot="1" noChangeAspect="1" noTextEdit="1"/>
          </p:cNvSpPr>
          <p:nvPr>
            <p:ph type="sldImg"/>
          </p:nvPr>
        </p:nvSpPr>
        <p:spPr/>
      </p:sp>
      <p:sp>
        <p:nvSpPr>
          <p:cNvPr id="1196035"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1960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BDFF32C7-3942-46FE-A69E-D899CC5A9C6D}"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Rot="1" noChangeAspect="1" noChangeArrowheads="1" noTextEdit="1"/>
          </p:cNvSpPr>
          <p:nvPr>
            <p:ph type="sldImg"/>
          </p:nvPr>
        </p:nvSpPr>
        <p:spPr/>
      </p:sp>
      <p:sp>
        <p:nvSpPr>
          <p:cNvPr id="140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80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80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1B862791-3CD0-4669-95D0-B78157F2F221}"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Rot="1" noChangeAspect="1" noChangeArrowheads="1" noTextEdit="1"/>
          </p:cNvSpPr>
          <p:nvPr>
            <p:ph type="sldImg"/>
          </p:nvPr>
        </p:nvSpPr>
        <p:spPr/>
      </p:sp>
      <p:sp>
        <p:nvSpPr>
          <p:cNvPr id="140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10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10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CEBDF75-387E-4447-9CD2-6FA5C32FD1AE}"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3139" name="Text Box 3"/>
          <p:cNvSpPr txBox="1">
            <a:spLocks noGrp="1" noChangeArrowheads="1"/>
          </p:cNvSpPr>
          <p:nvPr>
            <p:ph type="body"/>
          </p:nvPr>
        </p:nvSpPr>
        <p:spPr>
          <a:noFill/>
          <a:extLst>
            <a:ext uri="{91240B29-F687-4F45-9708-019B960494DF}">
              <a14:hiddenLine xmlns:a14="http://schemas.microsoft.com/office/drawing/2010/main" w="9525">
                <a:solidFill>
                  <a:srgbClr val="000000"/>
                </a:solidFill>
                <a:round/>
              </a14:hiddenLine>
            </a:ext>
          </a:extLst>
        </p:spPr>
        <p:txBody>
          <a:bodyPr wrap="none" anchor="ctr"/>
          <a:lstStyle/>
          <a:p>
            <a:r>
              <a:rPr lang="en-US" altLang="zh-CN" b="1"/>
              <a:t>Java </a:t>
            </a:r>
            <a:r>
              <a:rPr lang="zh-CN" altLang="en-US" b="1"/>
              <a:t>泛型</a:t>
            </a:r>
            <a:endParaRPr lang="zh-CN" altLang="en-US" b="1"/>
          </a:p>
          <a:p>
            <a:r>
              <a:rPr lang="zh-CN" altLang="en-US" b="1"/>
              <a:t>关键字说明</a:t>
            </a:r>
            <a:endParaRPr lang="zh-CN" altLang="en-US" b="1"/>
          </a:p>
          <a:p>
            <a:r>
              <a:rPr lang="en-US" altLang="zh-CN"/>
              <a:t>? </a:t>
            </a:r>
            <a:r>
              <a:rPr lang="zh-CN" altLang="en-US"/>
              <a:t>通配符类型 </a:t>
            </a:r>
            <a:endParaRPr lang="zh-CN" altLang="en-US"/>
          </a:p>
          <a:p>
            <a:r>
              <a:rPr lang="en-US" altLang="zh-CN"/>
              <a:t>&lt;? extends T&gt; </a:t>
            </a:r>
            <a:r>
              <a:rPr lang="zh-CN" altLang="en-US"/>
              <a:t>表示类型的上界，表示参数化类型的可能是</a:t>
            </a:r>
            <a:r>
              <a:rPr lang="en-US" altLang="zh-CN"/>
              <a:t>T </a:t>
            </a:r>
            <a:r>
              <a:rPr lang="zh-CN" altLang="en-US"/>
              <a:t>或是 </a:t>
            </a:r>
            <a:r>
              <a:rPr lang="en-US" altLang="zh-CN"/>
              <a:t>T</a:t>
            </a:r>
            <a:r>
              <a:rPr lang="zh-CN" altLang="en-US"/>
              <a:t>的子类 </a:t>
            </a:r>
            <a:endParaRPr lang="zh-CN" altLang="en-US"/>
          </a:p>
          <a:p>
            <a:r>
              <a:rPr lang="en-US" altLang="zh-CN"/>
              <a:t>&lt;? super T&gt; </a:t>
            </a:r>
            <a:r>
              <a:rPr lang="zh-CN" altLang="en-US"/>
              <a:t>表示类型下界（</a:t>
            </a:r>
            <a:r>
              <a:rPr lang="en-US" altLang="zh-CN"/>
              <a:t>Java Core</a:t>
            </a:r>
            <a:r>
              <a:rPr lang="zh-CN" altLang="en-US"/>
              <a:t>中叫超类型限定），表示参数化类型是此类型的超类型（父类型），直至</a:t>
            </a:r>
            <a:r>
              <a:rPr lang="en-US" altLang="zh-CN"/>
              <a:t>Object </a:t>
            </a:r>
            <a:endParaRPr lang="en-US" altLang="zh-CN"/>
          </a:p>
          <a:p>
            <a:r>
              <a:rPr lang="en-US" altLang="zh-CN" b="1"/>
              <a:t>extends </a:t>
            </a:r>
            <a:r>
              <a:rPr lang="zh-CN" altLang="en-US" b="1"/>
              <a:t>示例</a:t>
            </a:r>
            <a:endParaRPr lang="zh-CN" altLang="en-US" b="1"/>
          </a:p>
          <a:p>
            <a:r>
              <a:rPr lang="en-US" altLang="zh-CN"/>
              <a:t>static class Food{} static class Fruit extends Food{} static class Apple extends Fruit{} static class RedApple extends Apple{} List&lt;? extends Fruit&gt; flist = new ArrayList&lt;Apple&gt;(); // complie error: // flist.add(new Apple()); // flist.add(new Fruit()); // flist.add(new Object()); flist.add(null); // only work for null List&lt;? extends Frut&gt; </a:t>
            </a:r>
            <a:r>
              <a:rPr lang="zh-CN" altLang="en-US"/>
              <a:t>表示 </a:t>
            </a:r>
            <a:r>
              <a:rPr lang="zh-CN" altLang="en-US">
                <a:latin typeface="Arial" panose="020B0604020202020204" pitchFamily="34" charset="0"/>
              </a:rPr>
              <a:t>“</a:t>
            </a:r>
            <a:r>
              <a:rPr lang="zh-CN" altLang="en-US"/>
              <a:t>具有任何从</a:t>
            </a:r>
            <a:r>
              <a:rPr lang="en-US" altLang="zh-CN"/>
              <a:t>Fruit</a:t>
            </a:r>
            <a:r>
              <a:rPr lang="zh-CN" altLang="en-US"/>
              <a:t>继承类型的列表</a:t>
            </a:r>
            <a:r>
              <a:rPr lang="zh-CN" altLang="en-US">
                <a:latin typeface="Arial" panose="020B0604020202020204" pitchFamily="34" charset="0"/>
              </a:rPr>
              <a:t>”</a:t>
            </a:r>
            <a:r>
              <a:rPr lang="zh-CN" altLang="en-US"/>
              <a:t>，编译器无法确定</a:t>
            </a:r>
            <a:r>
              <a:rPr lang="en-US" altLang="zh-CN"/>
              <a:t>List</a:t>
            </a:r>
            <a:r>
              <a:rPr lang="zh-CN" altLang="en-US"/>
              <a:t>所持有的类型，所以无法安全的向其中添加对象。可以添加</a:t>
            </a:r>
            <a:r>
              <a:rPr lang="en-US" altLang="zh-CN"/>
              <a:t>null,</a:t>
            </a:r>
            <a:r>
              <a:rPr lang="zh-CN" altLang="en-US"/>
              <a:t>因为</a:t>
            </a:r>
            <a:r>
              <a:rPr lang="en-US" altLang="zh-CN"/>
              <a:t>null </a:t>
            </a:r>
            <a:r>
              <a:rPr lang="zh-CN" altLang="en-US"/>
              <a:t>可以表示任何类型。所以</a:t>
            </a:r>
            <a:r>
              <a:rPr lang="en-US" altLang="zh-CN"/>
              <a:t>List </a:t>
            </a:r>
            <a:r>
              <a:rPr lang="zh-CN" altLang="en-US"/>
              <a:t>的</a:t>
            </a:r>
            <a:r>
              <a:rPr lang="en-US" altLang="zh-CN"/>
              <a:t>add </a:t>
            </a:r>
            <a:r>
              <a:rPr lang="zh-CN" altLang="en-US"/>
              <a:t>方法不能添加任何有意义的元素，但是可以接受现有的子类型</a:t>
            </a:r>
            <a:r>
              <a:rPr lang="en-US" altLang="zh-CN"/>
              <a:t>List&lt;Apple&gt; </a:t>
            </a:r>
            <a:r>
              <a:rPr lang="zh-CN" altLang="en-US"/>
              <a:t>赋值。</a:t>
            </a:r>
            <a:endParaRPr lang="zh-CN" altLang="en-US"/>
          </a:p>
          <a:p>
            <a:r>
              <a:rPr lang="en-US" altLang="zh-CN"/>
              <a:t>Fruit fruit = flist.get(0); Apple apple = (Apple)flist.get(0); </a:t>
            </a:r>
            <a:r>
              <a:rPr lang="zh-CN" altLang="en-US"/>
              <a:t>由于，其中放置是从</a:t>
            </a:r>
            <a:r>
              <a:rPr lang="en-US" altLang="zh-CN"/>
              <a:t>Fruit</a:t>
            </a:r>
            <a:r>
              <a:rPr lang="zh-CN" altLang="en-US"/>
              <a:t>中继承的类型，所以可以安全地取出</a:t>
            </a:r>
            <a:r>
              <a:rPr lang="en-US" altLang="zh-CN"/>
              <a:t>Fruit</a:t>
            </a:r>
            <a:r>
              <a:rPr lang="zh-CN" altLang="en-US"/>
              <a:t>类型。</a:t>
            </a:r>
            <a:endParaRPr lang="zh-CN" altLang="en-US"/>
          </a:p>
          <a:p>
            <a:r>
              <a:rPr lang="en-US" altLang="zh-CN"/>
              <a:t>flist.contains(new Fruit()); flist.contains(new Apple()); </a:t>
            </a:r>
            <a:r>
              <a:rPr lang="zh-CN" altLang="en-US"/>
              <a:t>在使用</a:t>
            </a:r>
            <a:r>
              <a:rPr lang="en-US" altLang="zh-CN"/>
              <a:t>Collection</a:t>
            </a:r>
            <a:r>
              <a:rPr lang="zh-CN" altLang="en-US"/>
              <a:t>中的</a:t>
            </a:r>
            <a:r>
              <a:rPr lang="en-US" altLang="zh-CN"/>
              <a:t>contains </a:t>
            </a:r>
            <a:r>
              <a:rPr lang="zh-CN" altLang="en-US"/>
              <a:t>方法时，接受</a:t>
            </a:r>
            <a:r>
              <a:rPr lang="en-US" altLang="zh-CN"/>
              <a:t>Object </a:t>
            </a:r>
            <a:r>
              <a:rPr lang="zh-CN" altLang="en-US"/>
              <a:t>参数类型，可以不涉及任何通配符，编译器也允许这么调用。</a:t>
            </a:r>
            <a:endParaRPr lang="zh-CN" altLang="en-US" b="1"/>
          </a:p>
          <a:p>
            <a:r>
              <a:rPr lang="en-US" altLang="zh-CN" b="1"/>
              <a:t>super </a:t>
            </a:r>
            <a:r>
              <a:rPr lang="zh-CN" altLang="en-US" b="1"/>
              <a:t>示例</a:t>
            </a:r>
            <a:endParaRPr lang="zh-CN" altLang="en-US" b="1"/>
          </a:p>
          <a:p>
            <a:r>
              <a:rPr lang="en-US" altLang="zh-CN"/>
              <a:t>List&lt;? super Fruit&gt; flist = new ArrayList&lt;Fruit&gt;(); flist.add(new Fruit()); flist.add(new Apple()); flist.add(new RedApple()); // compile error: List&lt;? super Fruit&gt; flist = new ArrayList&lt;Apple&gt;(); List&lt;? super Fruit&gt; </a:t>
            </a:r>
            <a:r>
              <a:rPr lang="zh-CN" altLang="en-US"/>
              <a:t>表示</a:t>
            </a:r>
            <a:r>
              <a:rPr lang="zh-CN" altLang="en-US">
                <a:latin typeface="Arial" panose="020B0604020202020204" pitchFamily="34" charset="0"/>
              </a:rPr>
              <a:t>“</a:t>
            </a:r>
            <a:r>
              <a:rPr lang="zh-CN" altLang="en-US"/>
              <a:t>具有任何</a:t>
            </a:r>
            <a:r>
              <a:rPr lang="en-US" altLang="zh-CN"/>
              <a:t>Fruit</a:t>
            </a:r>
            <a:r>
              <a:rPr lang="zh-CN" altLang="en-US"/>
              <a:t>超类型的列表</a:t>
            </a:r>
            <a:r>
              <a:rPr lang="zh-CN" altLang="en-US">
                <a:latin typeface="Arial" panose="020B0604020202020204" pitchFamily="34" charset="0"/>
              </a:rPr>
              <a:t>”</a:t>
            </a:r>
            <a:r>
              <a:rPr lang="zh-CN" altLang="en-US"/>
              <a:t>，列表的类型至少是一个 </a:t>
            </a:r>
            <a:r>
              <a:rPr lang="en-US" altLang="zh-CN"/>
              <a:t>Fruit </a:t>
            </a:r>
            <a:r>
              <a:rPr lang="zh-CN" altLang="en-US"/>
              <a:t>类型，因此可以安全的向其中添加</a:t>
            </a:r>
            <a:r>
              <a:rPr lang="en-US" altLang="zh-CN"/>
              <a:t>Fruit </a:t>
            </a:r>
            <a:r>
              <a:rPr lang="zh-CN" altLang="en-US"/>
              <a:t>及其子类型。由于</a:t>
            </a:r>
            <a:r>
              <a:rPr lang="en-US" altLang="zh-CN"/>
              <a:t>List&lt;? super Fruit&gt;</a:t>
            </a:r>
            <a:r>
              <a:rPr lang="zh-CN" altLang="en-US"/>
              <a:t>中的类型可能是任何</a:t>
            </a:r>
            <a:r>
              <a:rPr lang="en-US" altLang="zh-CN"/>
              <a:t>Fruit </a:t>
            </a:r>
            <a:r>
              <a:rPr lang="zh-CN" altLang="en-US"/>
              <a:t>的超类型，无法赋值为</a:t>
            </a:r>
            <a:r>
              <a:rPr lang="en-US" altLang="zh-CN"/>
              <a:t>Fruit</a:t>
            </a:r>
            <a:r>
              <a:rPr lang="zh-CN" altLang="en-US"/>
              <a:t>的子类型</a:t>
            </a:r>
            <a:r>
              <a:rPr lang="en-US" altLang="zh-CN"/>
              <a:t>Apple</a:t>
            </a:r>
            <a:r>
              <a:rPr lang="zh-CN" altLang="en-US"/>
              <a:t>的</a:t>
            </a:r>
            <a:r>
              <a:rPr lang="en-US" altLang="zh-CN"/>
              <a:t>List&lt;Apple&gt;.</a:t>
            </a:r>
            <a:endParaRPr lang="en-US" altLang="zh-CN"/>
          </a:p>
          <a:p>
            <a:r>
              <a:rPr lang="en-US" altLang="zh-CN"/>
              <a:t>// compile error: Fruit item = flist.get(0); </a:t>
            </a:r>
            <a:r>
              <a:rPr lang="zh-CN" altLang="en-US"/>
              <a:t>因为，</a:t>
            </a:r>
            <a:r>
              <a:rPr lang="en-US" altLang="zh-CN"/>
              <a:t>List&lt;? super Fruit&gt;</a:t>
            </a:r>
            <a:r>
              <a:rPr lang="zh-CN" altLang="en-US"/>
              <a:t>中的类型可能是任何</a:t>
            </a:r>
            <a:r>
              <a:rPr lang="en-US" altLang="zh-CN"/>
              <a:t>Fruit </a:t>
            </a:r>
            <a:r>
              <a:rPr lang="zh-CN" altLang="en-US"/>
              <a:t>的超类型，所以编译器无法确定</a:t>
            </a:r>
            <a:r>
              <a:rPr lang="en-US" altLang="zh-CN"/>
              <a:t>get</a:t>
            </a:r>
            <a:r>
              <a:rPr lang="zh-CN" altLang="en-US"/>
              <a:t>返回的对象类型是</a:t>
            </a:r>
            <a:r>
              <a:rPr lang="en-US" altLang="zh-CN"/>
              <a:t>Fruit,</a:t>
            </a:r>
            <a:r>
              <a:rPr lang="zh-CN" altLang="en-US"/>
              <a:t>还是</a:t>
            </a:r>
            <a:r>
              <a:rPr lang="en-US" altLang="zh-CN"/>
              <a:t>Fruit</a:t>
            </a:r>
            <a:r>
              <a:rPr lang="zh-CN" altLang="en-US"/>
              <a:t>的父类</a:t>
            </a:r>
            <a:r>
              <a:rPr lang="en-US" altLang="zh-CN"/>
              <a:t>Food </a:t>
            </a:r>
            <a:r>
              <a:rPr lang="zh-CN" altLang="en-US"/>
              <a:t>或 </a:t>
            </a:r>
            <a:r>
              <a:rPr lang="en-US" altLang="zh-CN"/>
              <a:t>Object.</a:t>
            </a:r>
            <a:endParaRPr lang="en-US" altLang="zh-CN" b="1"/>
          </a:p>
          <a:p>
            <a:r>
              <a:rPr lang="zh-CN" altLang="en-US" b="1"/>
              <a:t>小结</a:t>
            </a:r>
            <a:endParaRPr lang="zh-CN" altLang="en-US" b="1"/>
          </a:p>
          <a:p>
            <a:r>
              <a:rPr lang="en-US" altLang="zh-CN"/>
              <a:t>extends </a:t>
            </a:r>
            <a:r>
              <a:rPr lang="zh-CN" altLang="en-US"/>
              <a:t>可用于的返回类型限定，不能用于参数类型限定。 </a:t>
            </a:r>
            <a:r>
              <a:rPr lang="en-US" altLang="zh-CN"/>
              <a:t>super </a:t>
            </a:r>
            <a:r>
              <a:rPr lang="zh-CN" altLang="en-US"/>
              <a:t>可用于参数类型限定，不能用于返回类型限定。 </a:t>
            </a:r>
            <a:r>
              <a:rPr lang="en-US" altLang="zh-CN"/>
              <a:t>&gt;</a:t>
            </a:r>
            <a:r>
              <a:rPr lang="zh-CN" altLang="en-US"/>
              <a:t>带有</a:t>
            </a:r>
            <a:r>
              <a:rPr lang="en-US" altLang="zh-CN"/>
              <a:t>super</a:t>
            </a:r>
            <a:r>
              <a:rPr lang="zh-CN" altLang="en-US"/>
              <a:t>超类型限定的通配符可以向泛型对易用写入，带有</a:t>
            </a:r>
            <a:r>
              <a:rPr lang="en-US" altLang="zh-CN"/>
              <a:t>extends</a:t>
            </a:r>
            <a:r>
              <a:rPr lang="zh-CN" altLang="en-US"/>
              <a:t>子类型限定的通配符可以向泛型对象读取 </a:t>
            </a:r>
            <a:endParaRPr lang="zh-CN" altLang="en-US"/>
          </a:p>
        </p:txBody>
      </p:sp>
      <p:sp>
        <p:nvSpPr>
          <p:cNvPr id="124314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FF58C80-47D8-41A2-80E6-7A63809797D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518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518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518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1A4E01F-68D4-46F8-A9CC-57AC8CBBF2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Rot="1" noChangeAspect="1" noChangeArrowheads="1" noTextEdit="1"/>
          </p:cNvSpPr>
          <p:nvPr>
            <p:ph type="sldImg"/>
          </p:nvPr>
        </p:nvSpPr>
        <p:spPr/>
      </p:sp>
      <p:sp>
        <p:nvSpPr>
          <p:cNvPr id="140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Rot="1" noChangeAspect="1" noChangeArrowheads="1" noTextEdit="1"/>
          </p:cNvSpPr>
          <p:nvPr>
            <p:ph type="sldImg"/>
          </p:nvPr>
        </p:nvSpPr>
        <p:spPr/>
      </p:sp>
      <p:sp>
        <p:nvSpPr>
          <p:cNvPr id="140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8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928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928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3097EA4-DE0A-4164-A0E7-DDB3523B190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Rot="1" noChangeAspect="1" noChangeArrowheads="1" noTextEdit="1"/>
          </p:cNvSpPr>
          <p:nvPr>
            <p:ph type="sldImg"/>
          </p:nvPr>
        </p:nvSpPr>
        <p:spPr/>
      </p:sp>
      <p:sp>
        <p:nvSpPr>
          <p:cNvPr id="140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幻灯片图像占位符 1"/>
          <p:cNvSpPr>
            <a:spLocks noGrp="1" noRot="1" noChangeAspect="1" noTextEdit="1"/>
          </p:cNvSpPr>
          <p:nvPr>
            <p:ph type="sldImg"/>
          </p:nvPr>
        </p:nvSpPr>
        <p:spPr/>
      </p:sp>
      <p:sp>
        <p:nvSpPr>
          <p:cNvPr id="1198083"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1980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D0C19B57-4C0D-4AB1-945D-8719BF0D64CF}"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23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23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23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61659917-6B3A-4227-A4C2-CE7EEC2081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44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44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44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406EEB2-0101-4FC8-8569-F761FC8D2B2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64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64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64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1DBE312-66F8-4C21-A074-9670507EF35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Rot="1" noChangeAspect="1" noChangeArrowheads="1" noTextEdit="1"/>
          </p:cNvSpPr>
          <p:nvPr>
            <p:ph type="sldImg"/>
          </p:nvPr>
        </p:nvSpPr>
        <p:spPr/>
      </p:sp>
      <p:sp>
        <p:nvSpPr>
          <p:cNvPr id="140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2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52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952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C31501B-05E3-4203-9D85-F4B64980C14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15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15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15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3A13A46-FD83-47BB-AB33-A1B7F301399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36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36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36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506A85E-1A0D-44E0-9C23-C0BE517AACA5}"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Rot="1" noChangeAspect="1" noChangeArrowheads="1" noTextEdit="1"/>
          </p:cNvSpPr>
          <p:nvPr>
            <p:ph type="sldImg"/>
          </p:nvPr>
        </p:nvSpPr>
        <p:spPr/>
      </p:sp>
      <p:sp>
        <p:nvSpPr>
          <p:cNvPr id="141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Rot="1" noChangeAspect="1" noChangeArrowheads="1" noTextEdit="1"/>
          </p:cNvSpPr>
          <p:nvPr>
            <p:ph type="sldImg"/>
          </p:nvPr>
        </p:nvSpPr>
        <p:spPr/>
      </p:sp>
      <p:sp>
        <p:nvSpPr>
          <p:cNvPr id="141209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7322"/>
            <a:ext cx="7772400" cy="1833564"/>
          </a:xfrm>
        </p:spPr>
        <p:txBody>
          <a:bodyPr anchor="b">
            <a:normAutofit/>
          </a:bodyPr>
          <a:lstStyle>
            <a:lvl1pPr algn="ct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028950" y="4898570"/>
            <a:ext cx="5739493" cy="702129"/>
          </a:xfrm>
        </p:spPr>
        <p:txBody>
          <a:bodyPr anchor="ctr" anchorCtr="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94100F4-C5CF-4AC7-BCEF-0C61B8DA173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126671"/>
            <a:ext cx="1971675" cy="5050292"/>
          </a:xfrm>
        </p:spPr>
        <p:txBody>
          <a:bodyPr vert="eaVert"/>
          <a:lstStyle>
            <a:lvl1pPr>
              <a:defRPr>
                <a:solidFill>
                  <a:schemeClr val="tx1"/>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126671"/>
            <a:ext cx="5800725" cy="5050292"/>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8BBCBEE-E24A-4712-B818-80FC83D10B5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6C2C85E-8342-4FB3-8B25-7A3C3F95994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fld>
            <a:endParaRPr lang="zh-CN" altLang="en-US"/>
          </a:p>
        </p:txBody>
      </p:sp>
      <p:sp>
        <p:nvSpPr>
          <p:cNvPr id="6" name="内容占位符 5"/>
          <p:cNvSpPr>
            <a:spLocks noGrp="1"/>
          </p:cNvSpPr>
          <p:nvPr>
            <p:ph sz="quarter" idx="13"/>
          </p:nvPr>
        </p:nvSpPr>
        <p:spPr>
          <a:xfrm>
            <a:off x="628650" y="1192213"/>
            <a:ext cx="7886700" cy="51276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A7DB2B-9003-4101-96E7-7FC8029637ED}"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2563"/>
            <a:ext cx="8015287"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38862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52EB5175-2F2E-43D2-A181-8A3DB0F99926}" type="datetime1">
              <a:rPr lang="zh-CN" altLang="en-US" smtClean="0"/>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5FABB62C-5D15-4C31-8FD6-997745154130}"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9388" y="182563"/>
            <a:ext cx="8015287"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7924800" cy="4419600"/>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fld id="{E3C47FD1-053E-4DA7-97E3-53015FDE441D}" type="datetime1">
              <a:rPr lang="zh-CN" altLang="en-US" smtClean="0"/>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0E50387A-4797-4655-834B-11EFAE69EA74}"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420586" y="1124744"/>
            <a:ext cx="7094764"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BDF39592-6AEC-40BF-8A3E-558856C1085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628650" y="1124744"/>
            <a:ext cx="7886700" cy="5112769"/>
          </a:xfrm>
        </p:spPr>
        <p:txBody>
          <a:bodyPr>
            <a:normAutofit/>
          </a:bodyPr>
          <a:lstStyle>
            <a:lvl1pPr>
              <a:buClr>
                <a:schemeClr val="tx1"/>
              </a:buClr>
              <a:defRPr sz="3200">
                <a:solidFill>
                  <a:schemeClr val="tx1"/>
                </a:solidFill>
              </a:defRPr>
            </a:lvl1pPr>
            <a:lvl2pPr>
              <a:defRPr sz="2800">
                <a:solidFill>
                  <a:schemeClr val="tx1"/>
                </a:solidFill>
              </a:defRPr>
            </a:lvl2pPr>
            <a:lvl3pPr>
              <a:lnSpc>
                <a:spcPct val="150000"/>
              </a:lnSpc>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1656" y="2269671"/>
            <a:ext cx="5048931" cy="1681843"/>
          </a:xfrm>
        </p:spPr>
        <p:txBody>
          <a:bodyPr anchor="b">
            <a:normAutofit/>
          </a:bodyPr>
          <a:lstStyle>
            <a:lvl1pPr>
              <a:defRPr sz="54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461656" y="4098471"/>
            <a:ext cx="5048931" cy="78376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FE71DFC2-A8AC-40A9-9268-FC8133664BF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389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5339442" y="1825625"/>
            <a:ext cx="3175907" cy="4351338"/>
          </a:xfrm>
        </p:spPr>
        <p:txBody>
          <a:bodyPr/>
          <a:lstStyle>
            <a:lvl1pPr>
              <a:lnSpc>
                <a:spcPct val="150000"/>
              </a:lnSpc>
              <a:buClr>
                <a:schemeClr val="tx1"/>
              </a:buClr>
              <a:defRPr>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7D65105B-8810-4126-8700-DAFD848CE3C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1"/>
            <a:ext cx="7886700" cy="914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7BD7BA8-5856-48C9-B55B-93D0BA6FB94D}"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1BECF"/>
        </a:solidFill>
        <a:effectLst/>
      </p:bgPr>
    </p:bg>
    <p:spTree>
      <p:nvGrpSpPr>
        <p:cNvPr id="1" name=""/>
        <p:cNvGrpSpPr/>
        <p:nvPr/>
      </p:nvGrpSpPr>
      <p:grpSpPr>
        <a:xfrm>
          <a:off x="0" y="0"/>
          <a:ext cx="0" cy="0"/>
          <a:chOff x="0" y="0"/>
          <a:chExt cx="0" cy="0"/>
        </a:xfrm>
      </p:grpSpPr>
      <p:sp>
        <p:nvSpPr>
          <p:cNvPr id="8" name="任意多边形 7"/>
          <p:cNvSpPr/>
          <p:nvPr/>
        </p:nvSpPr>
        <p:spPr>
          <a:xfrm>
            <a:off x="0" y="2367644"/>
            <a:ext cx="8033657" cy="4490356"/>
          </a:xfrm>
          <a:custGeom>
            <a:avLst/>
            <a:gdLst>
              <a:gd name="connsiteX0" fmla="*/ 1384909 w 10627032"/>
              <a:gd name="connsiteY0" fmla="*/ 0 h 5201416"/>
              <a:gd name="connsiteX1" fmla="*/ 10627032 w 10627032"/>
              <a:gd name="connsiteY1" fmla="*/ 2750712 h 5201416"/>
              <a:gd name="connsiteX2" fmla="*/ 9110391 w 10627032"/>
              <a:gd name="connsiteY2" fmla="*/ 5201416 h 5201416"/>
              <a:gd name="connsiteX3" fmla="*/ 0 w 10627032"/>
              <a:gd name="connsiteY3" fmla="*/ 5201416 h 5201416"/>
              <a:gd name="connsiteX4" fmla="*/ 0 w 10627032"/>
              <a:gd name="connsiteY4" fmla="*/ 1919631 h 5201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7032" h="5201416">
                <a:moveTo>
                  <a:pt x="1384909" y="0"/>
                </a:moveTo>
                <a:lnTo>
                  <a:pt x="10627032" y="2750712"/>
                </a:lnTo>
                <a:lnTo>
                  <a:pt x="9110391" y="5201416"/>
                </a:lnTo>
                <a:lnTo>
                  <a:pt x="0" y="5201416"/>
                </a:lnTo>
                <a:lnTo>
                  <a:pt x="0" y="1919631"/>
                </a:lnTo>
                <a:close/>
              </a:path>
            </a:pathLst>
          </a:custGeom>
          <a:gradFill flip="none" rotWithShape="0">
            <a:gsLst>
              <a:gs pos="0">
                <a:schemeClr val="tx1">
                  <a:alpha val="30000"/>
                </a:schemeClr>
              </a:gs>
              <a:gs pos="100000">
                <a:schemeClr val="tx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mn-ea"/>
              <a:sym typeface="+mn-lt"/>
            </a:endParaRPr>
          </a:p>
        </p:txBody>
      </p:sp>
      <p:sp>
        <p:nvSpPr>
          <p:cNvPr id="3" name="Date Placeholder 2"/>
          <p:cNvSpPr>
            <a:spLocks noGrp="1"/>
          </p:cNvSpPr>
          <p:nvPr>
            <p:ph type="dt" sz="half" idx="10"/>
          </p:nvPr>
        </p:nvSpPr>
        <p:spPr/>
        <p:txBody>
          <a:bodyPr/>
          <a:lstStyle/>
          <a:p>
            <a:fld id="{8386A799-49B4-44B0-B1EE-5DA06117E73F}"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7" name="圆角矩形 6"/>
          <p:cNvSpPr/>
          <p:nvPr/>
        </p:nvSpPr>
        <p:spPr>
          <a:xfrm>
            <a:off x="990215" y="1725643"/>
            <a:ext cx="7163570" cy="3103217"/>
          </a:xfrm>
          <a:prstGeom prst="roundRect">
            <a:avLst>
              <a:gd name="adj" fmla="val 5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8625" b="1" dirty="0">
              <a:solidFill>
                <a:srgbClr val="FFFFFF"/>
              </a:solidFill>
              <a:cs typeface="+mn-ea"/>
              <a:sym typeface="+mn-lt"/>
            </a:endParaRPr>
          </a:p>
        </p:txBody>
      </p:sp>
      <p:sp>
        <p:nvSpPr>
          <p:cNvPr id="2" name="Title 1"/>
          <p:cNvSpPr>
            <a:spLocks noGrp="1"/>
          </p:cNvSpPr>
          <p:nvPr>
            <p:ph type="title" hasCustomPrompt="1"/>
          </p:nvPr>
        </p:nvSpPr>
        <p:spPr>
          <a:xfrm>
            <a:off x="990215" y="1719748"/>
            <a:ext cx="7163570" cy="3109111"/>
          </a:xfrm>
        </p:spPr>
        <p:txBody>
          <a:bodyPr>
            <a:normAutofit/>
          </a:bodyPr>
          <a:lstStyle>
            <a:lvl1pPr algn="ctr">
              <a:defRPr sz="8800" b="1"/>
            </a:lvl1pPr>
          </a:lstStyle>
          <a:p>
            <a:r>
              <a:rPr lang="zh-CN" altLang="en-US" dirty="0" smtClean="0"/>
              <a:t>编辑标题</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21BEC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7E84E-3E3A-4F5A-BA0E-96D839FB30BC}"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1"/>
            <a:ext cx="7885509" cy="914400"/>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60221" y="1373869"/>
            <a:ext cx="7223558" cy="34258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8650" y="4963887"/>
            <a:ext cx="7877345" cy="1322614"/>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73E9F73D-B980-4E8E-B765-CC21E303A772}"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EFCA8-4685-4D72-9793-08BF8EB4EF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gs" Target="../tags/tag1.xml"/><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6"/>
            </p:custDataLst>
          </p:nvPr>
        </p:nvSpPr>
        <p:spPr>
          <a:xfrm>
            <a:off x="628650" y="0"/>
            <a:ext cx="7886700" cy="91440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7"/>
            </p:custDataLst>
          </p:nvPr>
        </p:nvSpPr>
        <p:spPr>
          <a:xfrm>
            <a:off x="628650" y="1289956"/>
            <a:ext cx="7886700" cy="494755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552519"/>
            <a:ext cx="2057400" cy="299587"/>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57AC47A-D281-4CC0-A378-67DB0B776A72}" type="datetime1">
              <a:rPr lang="zh-CN" altLang="en-US" smtClean="0"/>
            </a:fld>
            <a:endParaRPr lang="zh-CN" altLang="en-US"/>
          </a:p>
        </p:txBody>
      </p:sp>
      <p:sp>
        <p:nvSpPr>
          <p:cNvPr id="5" name="Footer Placeholder 4"/>
          <p:cNvSpPr>
            <a:spLocks noGrp="1"/>
          </p:cNvSpPr>
          <p:nvPr>
            <p:ph type="ftr" sz="quarter" idx="3"/>
          </p:nvPr>
        </p:nvSpPr>
        <p:spPr>
          <a:xfrm>
            <a:off x="3028950" y="6552519"/>
            <a:ext cx="3086100" cy="299587"/>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552519"/>
            <a:ext cx="2057400" cy="299587"/>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39EFCA8-4685-4D72-9793-08BF8EB4EF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toArray(T[])" TargetMode="External"/><Relationship Id="rId3" Type="http://schemas.openxmlformats.org/officeDocument/2006/relationships/hyperlink" Target="#stream()" TargetMode="External"/><Relationship Id="rId2" Type="http://schemas.openxmlformats.org/officeDocument/2006/relationships/hyperlink" Target="#spliterator()" TargetMode="External"/><Relationship Id="rId1" Type="http://schemas.openxmlformats.org/officeDocument/2006/relationships/hyperlink" Target="#parallelStrea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9" Type="http://schemas.openxmlformats.org/officeDocument/2006/relationships/notesSlide" Target="../notesSlides/notesSlide62.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1.png"/><Relationship Id="rId4" Type="http://schemas.openxmlformats.org/officeDocument/2006/relationships/oleObject" Target="../embeddings/oleObject5.bin"/><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ctrTitle"/>
          </p:nvPr>
        </p:nvSpPr>
        <p:spPr>
          <a:xfrm>
            <a:off x="0" y="1772816"/>
            <a:ext cx="9144000" cy="1752600"/>
          </a:xfrm>
        </p:spPr>
        <p:txBody>
          <a:bodyPr/>
          <a:lstStyle/>
          <a:p>
            <a:pPr algn="ctr">
              <a:lnSpc>
                <a:spcPct val="120000"/>
              </a:lnSpc>
              <a:spcBef>
                <a:spcPct val="50000"/>
              </a:spcBef>
            </a:pPr>
            <a:r>
              <a:rPr lang="en-US" altLang="zh-CN" sz="3800" dirty="0"/>
              <a:t>Lesson 5: Collection and Generics </a:t>
            </a:r>
            <a:endParaRPr lang="zh-CN" altLang="en-US" sz="2900" dirty="0">
              <a:solidFill>
                <a:srgbClr val="EAEAEA"/>
              </a:solidFill>
            </a:endParaRPr>
          </a:p>
        </p:txBody>
      </p:sp>
      <p:sp>
        <p:nvSpPr>
          <p:cNvPr id="5" name="副标题 2"/>
          <p:cNvSpPr>
            <a:spLocks noGrp="1"/>
          </p:cNvSpPr>
          <p:nvPr>
            <p:ph type="subTitle" idx="1"/>
          </p:nvPr>
        </p:nvSpPr>
        <p:spPr>
          <a:xfrm>
            <a:off x="3028950" y="4898570"/>
            <a:ext cx="5739493" cy="702129"/>
          </a:xfrm>
        </p:spPr>
        <p:txBody>
          <a:bodyPr>
            <a:normAutofit/>
          </a:bodyPr>
          <a:lstStyle/>
          <a:p>
            <a:r>
              <a:rPr lang="zh-CN" altLang="en-US" sz="2800" dirty="0"/>
              <a:t>集合与泛型</a:t>
            </a:r>
            <a:endParaRPr lang="zh-CN" altLang="en-US" sz="2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a:bodyPr>
          <a:lstStyle/>
          <a:p>
            <a:r>
              <a:rPr lang="zh-CN" altLang="en-US"/>
              <a:t>数组在内存中的场景</a:t>
            </a:r>
            <a:endParaRPr lang="zh-CN" altLang="en-US"/>
          </a:p>
        </p:txBody>
      </p:sp>
      <p:sp>
        <p:nvSpPr>
          <p:cNvPr id="1199107" name="Rectangle 3"/>
          <p:cNvSpPr>
            <a:spLocks noChangeArrowheads="1"/>
          </p:cNvSpPr>
          <p:nvPr/>
        </p:nvSpPr>
        <p:spPr bwMode="auto">
          <a:xfrm>
            <a:off x="1643063" y="2120900"/>
            <a:ext cx="1512887"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pets</a:t>
            </a:r>
            <a:endParaRPr kumimoji="1" lang="en-US" altLang="zh-CN" sz="2400" b="1">
              <a:latin typeface="Times New Roman" panose="02020603050405020304" pitchFamily="18" charset="0"/>
            </a:endParaRPr>
          </a:p>
        </p:txBody>
      </p:sp>
      <p:sp>
        <p:nvSpPr>
          <p:cNvPr id="1199108" name="Text Box 4"/>
          <p:cNvSpPr txBox="1">
            <a:spLocks noChangeArrowheads="1"/>
          </p:cNvSpPr>
          <p:nvPr/>
        </p:nvSpPr>
        <p:spPr bwMode="auto">
          <a:xfrm>
            <a:off x="1428750" y="1616075"/>
            <a:ext cx="2143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rPr>
              <a:t>Animal[]  pets;</a:t>
            </a:r>
            <a:endParaRPr kumimoji="1" lang="en-US" altLang="zh-CN" sz="2400" b="1">
              <a:latin typeface="Times New Roman" panose="02020603050405020304" pitchFamily="18" charset="0"/>
            </a:endParaRPr>
          </a:p>
        </p:txBody>
      </p:sp>
      <p:sp>
        <p:nvSpPr>
          <p:cNvPr id="1199109" name="Text Box 5"/>
          <p:cNvSpPr txBox="1">
            <a:spLocks noChangeArrowheads="1"/>
          </p:cNvSpPr>
          <p:nvPr/>
        </p:nvSpPr>
        <p:spPr bwMode="auto">
          <a:xfrm>
            <a:off x="1285875" y="3181350"/>
            <a:ext cx="32337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rPr>
              <a:t>pets = new Animal[3];</a:t>
            </a:r>
            <a:endParaRPr kumimoji="1" lang="en-US" altLang="zh-CN" sz="2400" b="1">
              <a:latin typeface="Times New Roman" panose="02020603050405020304" pitchFamily="18" charset="0"/>
            </a:endParaRPr>
          </a:p>
          <a:p>
            <a:pPr algn="l" eaLnBrk="1" hangingPunct="1"/>
            <a:r>
              <a:rPr kumimoji="1" lang="en-US" altLang="zh-CN" sz="2400" b="1">
                <a:latin typeface="Times New Roman" panose="02020603050405020304" pitchFamily="18" charset="0"/>
              </a:rPr>
              <a:t>pets[0]= new Animal();</a:t>
            </a:r>
            <a:endParaRPr kumimoji="1" lang="en-US" altLang="zh-CN" sz="2400" b="1">
              <a:latin typeface="Times New Roman" panose="02020603050405020304" pitchFamily="18" charset="0"/>
            </a:endParaRPr>
          </a:p>
          <a:p>
            <a:pPr algn="l" eaLnBrk="1" hangingPunct="1"/>
            <a:r>
              <a:rPr kumimoji="1" lang="en-US" altLang="zh-CN" sz="2400" b="1">
                <a:latin typeface="Times New Roman" panose="02020603050405020304" pitchFamily="18" charset="0"/>
              </a:rPr>
              <a:t>pets[1]= new Animal();</a:t>
            </a:r>
            <a:endParaRPr kumimoji="1" lang="en-US" altLang="zh-CN" sz="2400" b="1">
              <a:latin typeface="Times New Roman" panose="02020603050405020304" pitchFamily="18" charset="0"/>
            </a:endParaRPr>
          </a:p>
          <a:p>
            <a:pPr algn="l" eaLnBrk="1" hangingPunct="1"/>
            <a:r>
              <a:rPr kumimoji="1" lang="en-US" altLang="zh-CN" sz="2400" b="1">
                <a:latin typeface="Times New Roman" panose="02020603050405020304" pitchFamily="18" charset="0"/>
              </a:rPr>
              <a:t>pets[2]= new Animal();   </a:t>
            </a:r>
            <a:endParaRPr kumimoji="1" lang="zh-CN" altLang="en-US" sz="2400" b="1">
              <a:latin typeface="Times New Roman" panose="02020603050405020304" pitchFamily="18" charset="0"/>
            </a:endParaRPr>
          </a:p>
        </p:txBody>
      </p:sp>
      <p:sp>
        <p:nvSpPr>
          <p:cNvPr id="1199110" name="Rectangle 6"/>
          <p:cNvSpPr>
            <a:spLocks noChangeArrowheads="1"/>
          </p:cNvSpPr>
          <p:nvPr/>
        </p:nvSpPr>
        <p:spPr bwMode="auto">
          <a:xfrm>
            <a:off x="1695450" y="4786313"/>
            <a:ext cx="1512888"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pets</a:t>
            </a:r>
            <a:endParaRPr kumimoji="1" lang="en-US" altLang="zh-CN" sz="2400" b="1">
              <a:latin typeface="Times New Roman" panose="02020603050405020304" pitchFamily="18" charset="0"/>
            </a:endParaRPr>
          </a:p>
        </p:txBody>
      </p:sp>
      <p:sp>
        <p:nvSpPr>
          <p:cNvPr id="1199111" name="AutoShape 8"/>
          <p:cNvSpPr>
            <a:spLocks noChangeArrowheads="1"/>
          </p:cNvSpPr>
          <p:nvPr/>
        </p:nvSpPr>
        <p:spPr bwMode="auto">
          <a:xfrm>
            <a:off x="4572000" y="2500313"/>
            <a:ext cx="4572000" cy="4000500"/>
          </a:xfrm>
          <a:prstGeom prst="flowChartAlternateProcess">
            <a:avLst/>
          </a:prstGeom>
          <a:solidFill>
            <a:srgbClr val="FF0000"/>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堆中 </a:t>
            </a:r>
            <a:endParaRPr kumimoji="1" lang="zh-CN" altLang="en-US" sz="2400" b="1">
              <a:solidFill>
                <a:schemeClr val="bg1"/>
              </a:solidFill>
              <a:latin typeface="Times New Roman" panose="02020603050405020304" pitchFamily="18" charset="0"/>
            </a:endParaRPr>
          </a:p>
        </p:txBody>
      </p:sp>
      <p:cxnSp>
        <p:nvCxnSpPr>
          <p:cNvPr id="1199112" name="直接箭头连接符 12"/>
          <p:cNvCxnSpPr>
            <a:cxnSpLocks noChangeShapeType="1"/>
            <a:stCxn id="1199110" idx="3"/>
            <a:endCxn id="1199111" idx="1"/>
          </p:cNvCxnSpPr>
          <p:nvPr/>
        </p:nvCxnSpPr>
        <p:spPr bwMode="auto">
          <a:xfrm flipV="1">
            <a:off x="3208338" y="4500563"/>
            <a:ext cx="1363662" cy="646112"/>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199113" name="TextBox 9"/>
          <p:cNvSpPr txBox="1">
            <a:spLocks noChangeArrowheads="1"/>
          </p:cNvSpPr>
          <p:nvPr/>
        </p:nvSpPr>
        <p:spPr bwMode="auto">
          <a:xfrm>
            <a:off x="428625" y="2857500"/>
            <a:ext cx="554038"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latin typeface="Times New Roman" panose="02020603050405020304" pitchFamily="18" charset="0"/>
              </a:rPr>
              <a:t>栈            中</a:t>
            </a:r>
            <a:endParaRPr kumimoji="1" lang="zh-CN" altLang="en-US" sz="2400" b="1">
              <a:latin typeface="Times New Roman" panose="02020603050405020304" pitchFamily="18" charset="0"/>
            </a:endParaRPr>
          </a:p>
        </p:txBody>
      </p:sp>
      <p:sp>
        <p:nvSpPr>
          <p:cNvPr id="1199114" name="Rectangle 6"/>
          <p:cNvSpPr>
            <a:spLocks noChangeArrowheads="1"/>
          </p:cNvSpPr>
          <p:nvPr/>
        </p:nvSpPr>
        <p:spPr bwMode="auto">
          <a:xfrm>
            <a:off x="5429250" y="2786063"/>
            <a:ext cx="10001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pets[0]</a:t>
            </a:r>
            <a:endParaRPr kumimoji="1" lang="en-US" altLang="zh-CN" sz="2400" b="1">
              <a:latin typeface="Times New Roman" panose="02020603050405020304" pitchFamily="18" charset="0"/>
            </a:endParaRPr>
          </a:p>
        </p:txBody>
      </p:sp>
      <p:sp>
        <p:nvSpPr>
          <p:cNvPr id="1199115" name="Rectangle 6"/>
          <p:cNvSpPr>
            <a:spLocks noChangeArrowheads="1"/>
          </p:cNvSpPr>
          <p:nvPr/>
        </p:nvSpPr>
        <p:spPr bwMode="auto">
          <a:xfrm>
            <a:off x="6429375" y="2786063"/>
            <a:ext cx="1071563"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pets[1]</a:t>
            </a:r>
            <a:endParaRPr kumimoji="1" lang="en-US" altLang="zh-CN" sz="2400" b="1">
              <a:latin typeface="Times New Roman" panose="02020603050405020304" pitchFamily="18" charset="0"/>
            </a:endParaRPr>
          </a:p>
        </p:txBody>
      </p:sp>
      <p:sp>
        <p:nvSpPr>
          <p:cNvPr id="1199116" name="Rectangle 6"/>
          <p:cNvSpPr>
            <a:spLocks noChangeArrowheads="1"/>
          </p:cNvSpPr>
          <p:nvPr/>
        </p:nvSpPr>
        <p:spPr bwMode="auto">
          <a:xfrm>
            <a:off x="7488238" y="2786063"/>
            <a:ext cx="1084262"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pets[2]</a:t>
            </a:r>
            <a:endParaRPr kumimoji="1" lang="en-US" altLang="zh-CN" sz="2400" b="1">
              <a:latin typeface="Times New Roman" panose="02020603050405020304" pitchFamily="18" charset="0"/>
            </a:endParaRPr>
          </a:p>
        </p:txBody>
      </p:sp>
      <p:sp>
        <p:nvSpPr>
          <p:cNvPr id="1199117" name="Rectangle 6"/>
          <p:cNvSpPr>
            <a:spLocks noChangeArrowheads="1"/>
          </p:cNvSpPr>
          <p:nvPr/>
        </p:nvSpPr>
        <p:spPr bwMode="auto">
          <a:xfrm>
            <a:off x="4929188" y="4857750"/>
            <a:ext cx="10001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Animal</a:t>
            </a:r>
            <a:endParaRPr kumimoji="1" lang="en-US" altLang="zh-CN" sz="2400" b="1">
              <a:latin typeface="Times New Roman" panose="02020603050405020304" pitchFamily="18" charset="0"/>
            </a:endParaRPr>
          </a:p>
        </p:txBody>
      </p:sp>
      <p:sp>
        <p:nvSpPr>
          <p:cNvPr id="1199118" name="Rectangle 6"/>
          <p:cNvSpPr>
            <a:spLocks noChangeArrowheads="1"/>
          </p:cNvSpPr>
          <p:nvPr/>
        </p:nvSpPr>
        <p:spPr bwMode="auto">
          <a:xfrm>
            <a:off x="6500813" y="5143500"/>
            <a:ext cx="10001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Animal</a:t>
            </a:r>
            <a:endParaRPr kumimoji="1" lang="en-US" altLang="zh-CN" sz="2400" b="1">
              <a:latin typeface="Times New Roman" panose="02020603050405020304" pitchFamily="18" charset="0"/>
            </a:endParaRPr>
          </a:p>
        </p:txBody>
      </p:sp>
      <p:sp>
        <p:nvSpPr>
          <p:cNvPr id="1199119" name="Rectangle 6"/>
          <p:cNvSpPr>
            <a:spLocks noChangeArrowheads="1"/>
          </p:cNvSpPr>
          <p:nvPr/>
        </p:nvSpPr>
        <p:spPr bwMode="auto">
          <a:xfrm>
            <a:off x="7858125" y="4786313"/>
            <a:ext cx="10001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Animal</a:t>
            </a:r>
            <a:endParaRPr kumimoji="1" lang="en-US" altLang="zh-CN" sz="2400" b="1">
              <a:latin typeface="Times New Roman" panose="02020603050405020304" pitchFamily="18" charset="0"/>
            </a:endParaRPr>
          </a:p>
        </p:txBody>
      </p:sp>
      <p:cxnSp>
        <p:nvCxnSpPr>
          <p:cNvPr id="1199120" name="直接箭头连接符 12"/>
          <p:cNvCxnSpPr>
            <a:cxnSpLocks noChangeShapeType="1"/>
            <a:stCxn id="1199114" idx="2"/>
            <a:endCxn id="1199117" idx="0"/>
          </p:cNvCxnSpPr>
          <p:nvPr/>
        </p:nvCxnSpPr>
        <p:spPr bwMode="auto">
          <a:xfrm rot="5400000">
            <a:off x="5003801" y="3932237"/>
            <a:ext cx="1350962" cy="50006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199121" name="直接箭头连接符 12"/>
          <p:cNvCxnSpPr>
            <a:cxnSpLocks noChangeShapeType="1"/>
            <a:stCxn id="1199115" idx="2"/>
            <a:endCxn id="1199118" idx="0"/>
          </p:cNvCxnSpPr>
          <p:nvPr/>
        </p:nvCxnSpPr>
        <p:spPr bwMode="auto">
          <a:xfrm rot="16200000" flipH="1">
            <a:off x="6165057" y="4307681"/>
            <a:ext cx="1636712" cy="34925"/>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199122" name="直接箭头连接符 12"/>
          <p:cNvCxnSpPr>
            <a:cxnSpLocks noChangeShapeType="1"/>
            <a:endCxn id="1199119" idx="0"/>
          </p:cNvCxnSpPr>
          <p:nvPr/>
        </p:nvCxnSpPr>
        <p:spPr bwMode="auto">
          <a:xfrm rot="16200000" flipH="1">
            <a:off x="7608094" y="4036219"/>
            <a:ext cx="1285875" cy="21431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p:txBody>
          <a:bodyPr/>
          <a:lstStyle/>
          <a:p>
            <a:r>
              <a:rPr lang="zh-CN" altLang="en-US" sz="3800"/>
              <a:t>类型去除</a:t>
            </a:r>
            <a:r>
              <a:rPr lang="en-US" altLang="zh-CN" sz="3800"/>
              <a:t>(Type Erasure)</a:t>
            </a:r>
            <a:endParaRPr lang="en-US" altLang="zh-CN" sz="3800"/>
          </a:p>
        </p:txBody>
      </p:sp>
      <p:sp>
        <p:nvSpPr>
          <p:cNvPr id="1265667" name="Rectangle 3"/>
          <p:cNvSpPr>
            <a:spLocks noGrp="1" noChangeArrowheads="1"/>
          </p:cNvSpPr>
          <p:nvPr>
            <p:ph idx="1"/>
          </p:nvPr>
        </p:nvSpPr>
        <p:spPr/>
        <p:txBody>
          <a:bodyPr/>
          <a:lstStyle/>
          <a:p>
            <a:r>
              <a:rPr lang="en-US" altLang="zh-CN"/>
              <a:t>JDK1.5</a:t>
            </a:r>
            <a:r>
              <a:rPr lang="zh-CN" altLang="en-US"/>
              <a:t>引入的泛型实际上是一种编译器层次上的</a:t>
            </a:r>
            <a:r>
              <a:rPr lang="en-US" altLang="zh-CN"/>
              <a:t>"</a:t>
            </a:r>
            <a:r>
              <a:rPr lang="zh-CN" altLang="en-US"/>
              <a:t>语法糖</a:t>
            </a:r>
            <a:r>
              <a:rPr lang="en-US" altLang="zh-CN"/>
              <a:t>",</a:t>
            </a:r>
            <a:r>
              <a:rPr lang="zh-CN" altLang="en-US"/>
              <a:t>在虚拟机层次上并不直接支持泛型。编译器在编译时会自动</a:t>
            </a:r>
            <a:r>
              <a:rPr lang="en-US" altLang="zh-CN"/>
              <a:t>"</a:t>
            </a:r>
            <a:r>
              <a:rPr lang="zh-CN" altLang="en-US"/>
              <a:t>去除</a:t>
            </a:r>
            <a:r>
              <a:rPr lang="en-US" altLang="zh-CN"/>
              <a:t>"</a:t>
            </a:r>
            <a:r>
              <a:rPr lang="zh-CN" altLang="en-US"/>
              <a:t>有关泛型的定义，这样的处理方式有以下特点：</a:t>
            </a:r>
            <a:endParaRPr lang="zh-CN" altLang="en-US"/>
          </a:p>
          <a:p>
            <a:pPr lvl="1"/>
            <a:r>
              <a:rPr lang="zh-CN" altLang="en-US"/>
              <a:t>字节码与</a:t>
            </a:r>
            <a:r>
              <a:rPr lang="en-US" altLang="zh-CN"/>
              <a:t>1.5</a:t>
            </a:r>
            <a:r>
              <a:rPr lang="zh-CN" altLang="en-US"/>
              <a:t>以前的版本相同，保持了字节码的兼容性</a:t>
            </a:r>
            <a:endParaRPr lang="zh-CN" altLang="en-US"/>
          </a:p>
          <a:p>
            <a:pPr lvl="1"/>
            <a:r>
              <a:rPr lang="zh-CN" altLang="en-US"/>
              <a:t>安全性不受影响</a:t>
            </a:r>
            <a:endParaRPr lang="zh-CN" altLang="en-US"/>
          </a:p>
          <a:p>
            <a:pPr lvl="1"/>
            <a:r>
              <a:rPr lang="zh-CN" altLang="en-US"/>
              <a:t>性能不受影响</a:t>
            </a:r>
            <a:r>
              <a:rPr lang="en-US" altLang="zh-CN"/>
              <a:t>-</a:t>
            </a:r>
            <a:r>
              <a:rPr lang="zh-CN" altLang="en-US"/>
              <a:t>没增加也没减少</a:t>
            </a:r>
            <a:endParaRPr lang="zh-CN" altLang="en-US"/>
          </a:p>
          <a:p>
            <a:pPr lvl="1"/>
            <a:r>
              <a:rPr lang="zh-CN" altLang="en-US"/>
              <a:t>泛型的实际类型信息保存在类文件里</a:t>
            </a:r>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zh-CN" altLang="en-US" sz="3700" b="1">
                <a:latin typeface="宋体" panose="02010600030101010101" pitchFamily="2" charset="-122"/>
              </a:rPr>
              <a:t>向后兼容</a:t>
            </a:r>
            <a:endParaRPr lang="zh-CN" altLang="en-US" sz="3700" b="1">
              <a:latin typeface="宋体" panose="02010600030101010101" pitchFamily="2" charset="-122"/>
            </a:endParaRPr>
          </a:p>
        </p:txBody>
      </p:sp>
      <p:sp>
        <p:nvSpPr>
          <p:cNvPr id="977923" name="Rectangle 3"/>
          <p:cNvSpPr>
            <a:spLocks noGrp="1" noChangeArrowheads="1"/>
          </p:cNvSpPr>
          <p:nvPr>
            <p:ph idx="1"/>
          </p:nvPr>
        </p:nvSpPr>
        <p:spPr/>
        <p:txBody>
          <a:bodyPr/>
          <a:lstStyle/>
          <a:p>
            <a:r>
              <a:rPr lang="zh-CN" altLang="en-US">
                <a:latin typeface="宋体" panose="02010600030101010101" pitchFamily="2" charset="-122"/>
              </a:rPr>
              <a:t>不用指定具体类型可以使用一个泛型类</a:t>
            </a:r>
            <a:endParaRPr lang="zh-CN" altLang="en-US">
              <a:latin typeface="宋体" panose="02010600030101010101" pitchFamily="2" charset="-122"/>
            </a:endParaRPr>
          </a:p>
          <a:p>
            <a:r>
              <a:rPr lang="en-US" altLang="zh-CN">
                <a:latin typeface="宋体" panose="02010600030101010101" pitchFamily="2" charset="-122"/>
              </a:rPr>
              <a:t>GenericStack stack = new GenericStack()</a:t>
            </a:r>
            <a:endParaRPr lang="en-US" altLang="zh-CN">
              <a:latin typeface="宋体" panose="02010600030101010101" pitchFamily="2" charset="-122"/>
            </a:endParaRPr>
          </a:p>
          <a:p>
            <a:pPr>
              <a:buFont typeface="Wingdings" panose="05000000000000000000" pitchFamily="2" charset="2"/>
              <a:buNone/>
            </a:pPr>
            <a:r>
              <a:rPr lang="zh-CN" altLang="en-US">
                <a:latin typeface="宋体" panose="02010600030101010101" pitchFamily="2" charset="-122"/>
              </a:rPr>
              <a:t>相当于</a:t>
            </a:r>
            <a:endParaRPr lang="zh-CN" altLang="en-US">
              <a:latin typeface="宋体" panose="02010600030101010101" pitchFamily="2" charset="-122"/>
            </a:endParaRPr>
          </a:p>
          <a:p>
            <a:pPr>
              <a:buFont typeface="Wingdings" panose="05000000000000000000" pitchFamily="2" charset="2"/>
              <a:buNone/>
            </a:pPr>
            <a:r>
              <a:rPr lang="en-US" altLang="zh-CN">
                <a:latin typeface="宋体" panose="02010600030101010101" pitchFamily="2" charset="-122"/>
              </a:rPr>
              <a:t>GenericStack&lt;Object&gt; stack = new GenericStack&lt;Object&gt;();</a:t>
            </a:r>
            <a:endParaRPr lang="en-US" altLang="zh-CN">
              <a:latin typeface="宋体" panose="02010600030101010101" pitchFamily="2" charset="-122"/>
            </a:endParaRPr>
          </a:p>
          <a:p>
            <a:pPr>
              <a:buFont typeface="Wingdings" panose="05000000000000000000" pitchFamily="2" charset="2"/>
              <a:buNone/>
            </a:pPr>
            <a:r>
              <a:rPr lang="zh-CN" altLang="en-US">
                <a:latin typeface="宋体" panose="02010600030101010101" pitchFamily="2" charset="-122"/>
              </a:rPr>
              <a:t>主要是为了能够向后兼容：让基于非泛型</a:t>
            </a:r>
            <a:r>
              <a:rPr lang="en-US" altLang="zh-CN">
                <a:latin typeface="宋体" panose="02010600030101010101" pitchFamily="2" charset="-122"/>
              </a:rPr>
              <a:t>JDK</a:t>
            </a:r>
            <a:r>
              <a:rPr lang="zh-CN" altLang="en-US">
                <a:latin typeface="宋体" panose="02010600030101010101" pitchFamily="2" charset="-122"/>
              </a:rPr>
              <a:t>版本开发的程序可以在新的泛型版本中使用；</a:t>
            </a:r>
            <a:endParaRPr lang="zh-CN" altLang="en-US">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zh-CN" altLang="en-US" sz="3700" b="1">
                <a:latin typeface="宋体" panose="02010600030101010101" pitchFamily="2" charset="-122"/>
              </a:rPr>
              <a:t>泛型的</a:t>
            </a:r>
            <a:r>
              <a:rPr lang="en-US" altLang="zh-CN" sz="3700" b="1">
                <a:latin typeface="宋体" panose="02010600030101010101" pitchFamily="2" charset="-122"/>
              </a:rPr>
              <a:t>class</a:t>
            </a:r>
            <a:r>
              <a:rPr lang="zh-CN" altLang="en-US" sz="3700" b="1">
                <a:latin typeface="宋体" panose="02010600030101010101" pitchFamily="2" charset="-122"/>
              </a:rPr>
              <a:t>是共享的</a:t>
            </a:r>
            <a:r>
              <a:rPr lang="zh-CN" altLang="en-US" sz="5000"/>
              <a:t> </a:t>
            </a:r>
            <a:endParaRPr lang="zh-CN" altLang="en-US" sz="5000"/>
          </a:p>
        </p:txBody>
      </p:sp>
      <p:sp>
        <p:nvSpPr>
          <p:cNvPr id="978947" name="Rectangle 3"/>
          <p:cNvSpPr>
            <a:spLocks noGrp="1" noChangeArrowheads="1"/>
          </p:cNvSpPr>
          <p:nvPr>
            <p:ph idx="1"/>
          </p:nvPr>
        </p:nvSpPr>
        <p:spPr/>
        <p:txBody>
          <a:bodyPr/>
          <a:lstStyle/>
          <a:p>
            <a:r>
              <a:rPr lang="zh-CN" altLang="en-US"/>
              <a:t>一个泛型类由其所有的实例共享</a:t>
            </a:r>
            <a:endParaRPr lang="zh-CN" altLang="en-US"/>
          </a:p>
          <a:p>
            <a:r>
              <a:rPr lang="zh-CN" altLang="en-US"/>
              <a:t>由于一个泛型类所有的实例都具有相同的运行类，所以一个泛型的静态变量和静态方法是所有实例共享的。因此，不能在泛型类的静态方法或者初始化器中引用一个类的泛型类型参数是不合法的。</a:t>
            </a:r>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泛型限制总结</a:t>
            </a:r>
            <a:endParaRPr lang="zh-CN" altLang="en-US"/>
          </a:p>
        </p:txBody>
      </p:sp>
      <p:sp>
        <p:nvSpPr>
          <p:cNvPr id="3" name="内容占位符 2"/>
          <p:cNvSpPr>
            <a:spLocks noGrp="1"/>
          </p:cNvSpPr>
          <p:nvPr>
            <p:ph idx="1"/>
          </p:nvPr>
        </p:nvSpPr>
        <p:spPr/>
        <p:txBody>
          <a:bodyPr/>
          <a:p>
            <a:r>
              <a:rPr lang="zh-CN" altLang="en-US"/>
              <a:t>不能声明静态泛型变量</a:t>
            </a:r>
            <a:endParaRPr lang="zh-CN" altLang="en-US"/>
          </a:p>
          <a:p>
            <a:r>
              <a:rPr lang="zh-CN" altLang="en-US"/>
              <a:t>不能直接实例化泛型数组</a:t>
            </a:r>
            <a:endParaRPr lang="zh-CN" altLang="en-US"/>
          </a:p>
          <a:p>
            <a:r>
              <a:rPr lang="zh-CN" altLang="en-US"/>
              <a:t>不能抛出或者捕获泛型类对象</a:t>
            </a:r>
            <a:endParaRPr lang="zh-CN" altLang="en-US"/>
          </a:p>
          <a:p>
            <a:r>
              <a:rPr lang="en-US" altLang="zh-CN"/>
              <a:t>Throwable</a:t>
            </a:r>
            <a:r>
              <a:rPr lang="zh-CN" altLang="en-US"/>
              <a:t>不能被泛型类继承</a:t>
            </a:r>
            <a:endParaRPr lang="zh-CN" altLang="en-US"/>
          </a:p>
          <a:p>
            <a:r>
              <a:rPr lang="zh-CN" altLang="en-US"/>
              <a:t>子类不能同时实现和父类相同的泛型接口</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lambda</a:t>
            </a:r>
            <a:r>
              <a:rPr lang="zh-CN" altLang="en-US" dirty="0"/>
              <a:t>表达式的语法</a:t>
            </a:r>
            <a:endParaRPr lang="zh-CN" altLang="en-US" dirty="0"/>
          </a:p>
        </p:txBody>
      </p:sp>
      <p:sp>
        <p:nvSpPr>
          <p:cNvPr id="3" name="内容占位符 2"/>
          <p:cNvSpPr>
            <a:spLocks noGrp="1"/>
          </p:cNvSpPr>
          <p:nvPr>
            <p:ph idx="1"/>
          </p:nvPr>
        </p:nvSpPr>
        <p:spPr/>
        <p:txBody>
          <a:bodyPr>
            <a:normAutofit/>
          </a:bodyPr>
          <a:lstStyle/>
          <a:p>
            <a:r>
              <a:rPr lang="en-US" altLang="zh-CN" dirty="0"/>
              <a:t>(</a:t>
            </a:r>
            <a:r>
              <a:rPr lang="en-US" altLang="zh-CN" dirty="0" err="1"/>
              <a:t>params</a:t>
            </a:r>
            <a:r>
              <a:rPr lang="en-US" altLang="zh-CN" dirty="0"/>
              <a:t>) -&gt; expression</a:t>
            </a:r>
            <a:endParaRPr lang="en-US" altLang="zh-CN" dirty="0"/>
          </a:p>
          <a:p>
            <a:r>
              <a:rPr lang="en-US" altLang="zh-CN" dirty="0"/>
              <a:t>(</a:t>
            </a:r>
            <a:r>
              <a:rPr lang="en-US" altLang="zh-CN" dirty="0" err="1"/>
              <a:t>params</a:t>
            </a:r>
            <a:r>
              <a:rPr lang="en-US" altLang="zh-CN" dirty="0"/>
              <a:t>) -&gt; statement</a:t>
            </a:r>
            <a:endParaRPr lang="en-US" altLang="zh-CN" dirty="0"/>
          </a:p>
          <a:p>
            <a:r>
              <a:rPr lang="en-US" altLang="zh-CN" dirty="0"/>
              <a:t>(</a:t>
            </a:r>
            <a:r>
              <a:rPr lang="en-US" altLang="zh-CN" dirty="0" err="1"/>
              <a:t>params</a:t>
            </a:r>
            <a:r>
              <a:rPr lang="en-US" altLang="zh-CN" dirty="0"/>
              <a:t>) -&gt; { statements </a:t>
            </a:r>
            <a:r>
              <a:rPr lang="en-US" altLang="zh-CN" dirty="0" smtClean="0"/>
              <a:t>}</a:t>
            </a:r>
            <a:endParaRPr lang="en-US" altLang="zh-CN" dirty="0" smtClean="0"/>
          </a:p>
          <a:p>
            <a:pPr marL="0" indent="0">
              <a:buNone/>
            </a:pPr>
            <a:r>
              <a:rPr lang="zh-CN" altLang="en-US" dirty="0"/>
              <a:t>例如，</a:t>
            </a:r>
            <a:r>
              <a:rPr lang="zh-CN" altLang="en-US" dirty="0" smtClean="0"/>
              <a:t>如果方法</a:t>
            </a:r>
            <a:r>
              <a:rPr lang="zh-CN" altLang="en-US" dirty="0"/>
              <a:t>不对参数进行</a:t>
            </a:r>
            <a:r>
              <a:rPr lang="zh-CN" altLang="en-US" dirty="0" smtClean="0"/>
              <a:t>修改</a:t>
            </a:r>
            <a:endParaRPr lang="en-US" altLang="zh-CN" dirty="0"/>
          </a:p>
          <a:p>
            <a:pPr marL="457200" lvl="1" indent="0">
              <a:buNone/>
            </a:pPr>
            <a:r>
              <a:rPr lang="en-US" altLang="zh-CN" dirty="0"/>
              <a:t>() -&gt; </a:t>
            </a:r>
            <a:r>
              <a:rPr lang="en-US" altLang="zh-CN" dirty="0" err="1"/>
              <a:t>System.out.println</a:t>
            </a:r>
            <a:r>
              <a:rPr lang="en-US" altLang="zh-CN" dirty="0"/>
              <a:t>("Hello Lambda Expressions");</a:t>
            </a:r>
            <a:endParaRPr lang="en-US" altLang="zh-CN" dirty="0"/>
          </a:p>
          <a:p>
            <a:pPr marL="0" indent="0">
              <a:buNone/>
            </a:pPr>
            <a:r>
              <a:rPr lang="zh-CN" altLang="en-US" dirty="0" smtClean="0"/>
              <a:t>如果方法</a:t>
            </a:r>
            <a:r>
              <a:rPr lang="zh-CN" altLang="en-US" dirty="0"/>
              <a:t>接收两个</a:t>
            </a:r>
            <a:r>
              <a:rPr lang="zh-CN" altLang="en-US" dirty="0" smtClean="0"/>
              <a:t>参数</a:t>
            </a:r>
            <a:endParaRPr lang="zh-CN" altLang="en-US" dirty="0"/>
          </a:p>
          <a:p>
            <a:pPr marL="457200" lvl="1" indent="0">
              <a:buNone/>
            </a:pPr>
            <a:r>
              <a:rPr lang="en-US" altLang="zh-CN" dirty="0"/>
              <a:t>(</a:t>
            </a:r>
            <a:r>
              <a:rPr lang="en-US" altLang="zh-CN" dirty="0" err="1"/>
              <a:t>int</a:t>
            </a:r>
            <a:r>
              <a:rPr lang="en-US" altLang="zh-CN" dirty="0"/>
              <a:t> even, </a:t>
            </a:r>
            <a:r>
              <a:rPr lang="en-US" altLang="zh-CN" dirty="0" err="1"/>
              <a:t>int</a:t>
            </a:r>
            <a:r>
              <a:rPr lang="en-US" altLang="zh-CN" dirty="0"/>
              <a:t> odd) -&gt; even + </a:t>
            </a:r>
            <a:r>
              <a:rPr lang="en-US" altLang="zh-CN" dirty="0" smtClean="0"/>
              <a:t>odd</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lambda</a:t>
            </a:r>
            <a:r>
              <a:rPr lang="zh-CN" altLang="en-US" dirty="0"/>
              <a:t>表达式对列表进行迭代</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en-US" dirty="0"/>
              <a:t>列表现在有了一个 </a:t>
            </a:r>
            <a:r>
              <a:rPr lang="en-US" altLang="zh-CN" dirty="0" err="1"/>
              <a:t>forEach</a:t>
            </a:r>
            <a:r>
              <a:rPr lang="en-US" altLang="zh-CN" dirty="0"/>
              <a:t>()  </a:t>
            </a:r>
            <a:r>
              <a:rPr lang="zh-CN" altLang="en-US" dirty="0"/>
              <a:t>方法，它可以迭代所有对象，并将你的</a:t>
            </a:r>
            <a:r>
              <a:rPr lang="en-US" altLang="zh-CN" dirty="0"/>
              <a:t>lambda</a:t>
            </a:r>
            <a:r>
              <a:rPr lang="zh-CN" altLang="en-US" dirty="0"/>
              <a:t>代码应用在</a:t>
            </a:r>
            <a:r>
              <a:rPr lang="zh-CN" altLang="en-US" dirty="0" smtClean="0"/>
              <a:t>其中</a:t>
            </a:r>
            <a:endParaRPr lang="en-US" altLang="zh-CN" dirty="0" smtClean="0"/>
          </a:p>
          <a:p>
            <a:pPr marL="0" indent="0">
              <a:buNone/>
            </a:pPr>
            <a:r>
              <a:rPr lang="en-US" altLang="zh-CN" sz="1600" dirty="0">
                <a:solidFill>
                  <a:schemeClr val="accent4"/>
                </a:solidFill>
              </a:rPr>
              <a:t>// Java 8</a:t>
            </a:r>
            <a:r>
              <a:rPr lang="zh-CN" altLang="en-US" sz="1600" dirty="0">
                <a:solidFill>
                  <a:schemeClr val="accent4"/>
                </a:solidFill>
              </a:rPr>
              <a:t>之前：</a:t>
            </a:r>
            <a:endParaRPr lang="zh-CN" altLang="en-US" sz="1600" dirty="0">
              <a:solidFill>
                <a:schemeClr val="accent4"/>
              </a:solidFill>
            </a:endParaRPr>
          </a:p>
          <a:p>
            <a:pPr marL="0" indent="0">
              <a:buNone/>
            </a:pPr>
            <a:r>
              <a:rPr lang="en-US" altLang="zh-CN" sz="1600" dirty="0"/>
              <a:t>List features = </a:t>
            </a:r>
            <a:r>
              <a:rPr lang="en-US" altLang="zh-CN" sz="1600" dirty="0" err="1"/>
              <a:t>Arrays.asList</a:t>
            </a:r>
            <a:r>
              <a:rPr lang="en-US" altLang="zh-CN" sz="1600" dirty="0"/>
              <a:t>("Lambdas", "Default Method", "Stream API", "Date and Time API");</a:t>
            </a:r>
            <a:endParaRPr lang="en-US" altLang="zh-CN" sz="1600" dirty="0"/>
          </a:p>
          <a:p>
            <a:pPr marL="0" indent="0">
              <a:buNone/>
            </a:pPr>
            <a:r>
              <a:rPr lang="en-US" altLang="zh-CN" sz="1600" dirty="0"/>
              <a:t>for (String feature : features) {</a:t>
            </a:r>
            <a:endParaRPr lang="en-US" altLang="zh-CN" sz="1600" dirty="0"/>
          </a:p>
          <a:p>
            <a:pPr marL="0" indent="0">
              <a:buNone/>
            </a:pPr>
            <a:r>
              <a:rPr lang="en-US" altLang="zh-CN" sz="1600" dirty="0"/>
              <a:t>    </a:t>
            </a:r>
            <a:r>
              <a:rPr lang="en-US" altLang="zh-CN" sz="1600" dirty="0" err="1"/>
              <a:t>System.out.println</a:t>
            </a:r>
            <a:r>
              <a:rPr lang="en-US" altLang="zh-CN" sz="1600" dirty="0"/>
              <a:t>(feature);</a:t>
            </a:r>
            <a:endParaRPr lang="en-US" altLang="zh-CN" sz="1600" dirty="0"/>
          </a:p>
          <a:p>
            <a:pPr marL="0" indent="0">
              <a:buNone/>
            </a:pPr>
            <a:r>
              <a:rPr lang="en-US" altLang="zh-CN" sz="1600" dirty="0"/>
              <a:t>}</a:t>
            </a:r>
            <a:endParaRPr lang="en-US" altLang="zh-CN" sz="1600" dirty="0"/>
          </a:p>
          <a:p>
            <a:pPr marL="0" indent="0">
              <a:buNone/>
            </a:pPr>
            <a:r>
              <a:rPr lang="en-US" altLang="zh-CN" sz="1600" dirty="0">
                <a:solidFill>
                  <a:srgbClr val="FF0000"/>
                </a:solidFill>
              </a:rPr>
              <a:t>// Java 8</a:t>
            </a:r>
            <a:r>
              <a:rPr lang="zh-CN" altLang="en-US" sz="1600" dirty="0">
                <a:solidFill>
                  <a:srgbClr val="FF0000"/>
                </a:solidFill>
              </a:rPr>
              <a:t>之后：</a:t>
            </a:r>
            <a:endParaRPr lang="zh-CN" altLang="en-US" sz="1600" dirty="0">
              <a:solidFill>
                <a:srgbClr val="FF0000"/>
              </a:solidFill>
            </a:endParaRPr>
          </a:p>
          <a:p>
            <a:pPr marL="0" indent="0">
              <a:buNone/>
            </a:pPr>
            <a:r>
              <a:rPr lang="en-US" altLang="zh-CN" sz="1600" dirty="0"/>
              <a:t>List features = </a:t>
            </a:r>
            <a:r>
              <a:rPr lang="en-US" altLang="zh-CN" sz="1600" dirty="0" err="1"/>
              <a:t>Arrays.asList</a:t>
            </a:r>
            <a:r>
              <a:rPr lang="en-US" altLang="zh-CN" sz="1600" dirty="0"/>
              <a:t>("Lambdas", "Default Method", "Stream API", "Date and Time API");</a:t>
            </a:r>
            <a:endParaRPr lang="en-US" altLang="zh-CN" sz="1600" dirty="0"/>
          </a:p>
          <a:p>
            <a:pPr marL="0" indent="0">
              <a:buNone/>
            </a:pPr>
            <a:r>
              <a:rPr lang="en-US" altLang="zh-CN" sz="1600" dirty="0" err="1"/>
              <a:t>features.forEach</a:t>
            </a:r>
            <a:r>
              <a:rPr lang="en-US" altLang="zh-CN" sz="1600" dirty="0"/>
              <a:t>(n -&gt; </a:t>
            </a:r>
            <a:r>
              <a:rPr lang="en-US" altLang="zh-CN" sz="1600" dirty="0" err="1"/>
              <a:t>System.out.println</a:t>
            </a:r>
            <a:r>
              <a:rPr lang="en-US" altLang="zh-CN" sz="1600" dirty="0"/>
              <a:t>(n));</a:t>
            </a:r>
            <a:endParaRPr lang="en-US" altLang="zh-CN" sz="1600" dirty="0"/>
          </a:p>
          <a:p>
            <a:pPr marL="0" indent="0">
              <a:buNone/>
            </a:pPr>
            <a:r>
              <a:rPr lang="en-US" altLang="zh-CN" sz="1600" dirty="0"/>
              <a:t> </a:t>
            </a:r>
            <a:endParaRPr lang="en-US" altLang="zh-CN" sz="1600" dirty="0"/>
          </a:p>
          <a:p>
            <a:pPr marL="0" indent="0">
              <a:buNone/>
            </a:pPr>
            <a:r>
              <a:rPr lang="en-US" altLang="zh-CN" sz="1600" dirty="0"/>
              <a:t>// </a:t>
            </a:r>
            <a:r>
              <a:rPr lang="zh-CN" altLang="en-US" sz="1600" dirty="0"/>
              <a:t>使用</a:t>
            </a:r>
            <a:r>
              <a:rPr lang="en-US" altLang="zh-CN" sz="1600" dirty="0"/>
              <a:t>Java 8</a:t>
            </a:r>
            <a:r>
              <a:rPr lang="zh-CN" altLang="en-US" sz="1600" dirty="0"/>
              <a:t>的方法引用更方便，方法引用由</a:t>
            </a:r>
            <a:r>
              <a:rPr lang="en-US" altLang="zh-CN" sz="1600" dirty="0"/>
              <a:t>::</a:t>
            </a:r>
            <a:r>
              <a:rPr lang="zh-CN" altLang="en-US" sz="1600" dirty="0"/>
              <a:t>双冒号操作符标示，</a:t>
            </a:r>
            <a:endParaRPr lang="zh-CN" altLang="en-US" sz="1600" dirty="0"/>
          </a:p>
          <a:p>
            <a:pPr marL="0" indent="0">
              <a:buNone/>
            </a:pPr>
            <a:r>
              <a:rPr lang="en-US" altLang="zh-CN" sz="1600" dirty="0"/>
              <a:t>// </a:t>
            </a:r>
            <a:r>
              <a:rPr lang="zh-CN" altLang="en-US" sz="1600" dirty="0"/>
              <a:t>看起来像</a:t>
            </a:r>
            <a:r>
              <a:rPr lang="en-US" altLang="zh-CN" sz="1600" dirty="0"/>
              <a:t>C++</a:t>
            </a:r>
            <a:r>
              <a:rPr lang="zh-CN" altLang="en-US" sz="1600" dirty="0"/>
              <a:t>的作用域解析运算符</a:t>
            </a:r>
            <a:endParaRPr lang="zh-CN" altLang="en-US" sz="1600" dirty="0"/>
          </a:p>
          <a:p>
            <a:pPr marL="0" indent="0">
              <a:buNone/>
            </a:pPr>
            <a:r>
              <a:rPr lang="en-US" altLang="zh-CN" sz="1600" dirty="0" err="1"/>
              <a:t>features.forEach</a:t>
            </a:r>
            <a:r>
              <a:rPr lang="en-US" altLang="zh-CN" sz="1600" dirty="0"/>
              <a:t>(</a:t>
            </a:r>
            <a:r>
              <a:rPr lang="en-US" altLang="zh-CN" sz="1600" dirty="0" err="1"/>
              <a:t>System.out</a:t>
            </a:r>
            <a:r>
              <a:rPr lang="en-US" altLang="zh-CN" sz="1600" dirty="0"/>
              <a:t>::</a:t>
            </a:r>
            <a:r>
              <a:rPr lang="en-US" altLang="zh-CN" sz="1600" dirty="0" err="1"/>
              <a:t>println</a:t>
            </a:r>
            <a:r>
              <a:rPr lang="en-US" altLang="zh-CN" sz="1600" dirty="0"/>
              <a:t>);</a:t>
            </a:r>
            <a:endParaRPr lang="zh-CN" altLang="en-US"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8263830" cy="914401"/>
          </a:xfrm>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3" name="内容占位符 2"/>
          <p:cNvSpPr>
            <a:spLocks noGrp="1"/>
          </p:cNvSpPr>
          <p:nvPr>
            <p:ph sz="half" idx="1"/>
          </p:nvPr>
        </p:nvSpPr>
        <p:spPr>
          <a:xfrm>
            <a:off x="395536" y="914400"/>
            <a:ext cx="4176464" cy="5754959"/>
          </a:xfrm>
        </p:spPr>
        <p:txBody>
          <a:bodyPr>
            <a:normAutofit fontScale="47500" lnSpcReduction="20000"/>
          </a:bodyPr>
          <a:lstStyle/>
          <a:p>
            <a:pPr>
              <a:lnSpc>
                <a:spcPct val="120000"/>
              </a:lnSpc>
            </a:pPr>
            <a:r>
              <a:rPr lang="zh-CN" altLang="en-US" sz="4300" dirty="0" smtClean="0"/>
              <a:t>添加</a:t>
            </a:r>
            <a:r>
              <a:rPr lang="zh-CN" altLang="en-US" sz="4300" dirty="0"/>
              <a:t>了一个</a:t>
            </a:r>
            <a:r>
              <a:rPr lang="zh-CN" altLang="en-US" sz="4300" dirty="0" smtClean="0"/>
              <a:t>包</a:t>
            </a:r>
            <a:r>
              <a:rPr lang="en-US" altLang="zh-CN" sz="4300" dirty="0" err="1" smtClean="0"/>
              <a:t>java.util.function</a:t>
            </a:r>
            <a:r>
              <a:rPr lang="zh-CN" altLang="en-US" sz="4300" dirty="0"/>
              <a:t>。它包含了很多类，用来支持</a:t>
            </a:r>
            <a:r>
              <a:rPr lang="en-US" altLang="zh-CN" sz="4300" dirty="0"/>
              <a:t>Java</a:t>
            </a:r>
            <a:r>
              <a:rPr lang="zh-CN" altLang="en-US" sz="4300" dirty="0"/>
              <a:t>的函数式编程</a:t>
            </a:r>
            <a:r>
              <a:rPr lang="zh-CN" altLang="en-US" sz="4300" dirty="0" smtClean="0"/>
              <a:t>。例如：</a:t>
            </a:r>
            <a:r>
              <a:rPr lang="en-US" altLang="zh-CN" sz="4300" dirty="0" smtClean="0"/>
              <a:t>Predicate</a:t>
            </a:r>
            <a:r>
              <a:rPr lang="zh-CN" altLang="en-US" sz="4300" dirty="0"/>
              <a:t>，</a:t>
            </a:r>
            <a:r>
              <a:rPr lang="zh-CN" altLang="en-US" sz="4300" dirty="0" smtClean="0"/>
              <a:t>使用其函数</a:t>
            </a:r>
            <a:r>
              <a:rPr lang="zh-CN" altLang="en-US" sz="4300" dirty="0"/>
              <a:t>式接口以及</a:t>
            </a:r>
            <a:r>
              <a:rPr lang="en-US" altLang="zh-CN" sz="4300" dirty="0"/>
              <a:t>lambda</a:t>
            </a:r>
            <a:r>
              <a:rPr lang="zh-CN" altLang="en-US" sz="4300" dirty="0"/>
              <a:t>表达式，可以向</a:t>
            </a:r>
            <a:r>
              <a:rPr lang="en-US" altLang="zh-CN" sz="4300" dirty="0"/>
              <a:t>API</a:t>
            </a:r>
            <a:r>
              <a:rPr lang="zh-CN" altLang="en-US" sz="4300" dirty="0"/>
              <a:t>方法添加逻辑，用更少的代码支持更多的动态行为</a:t>
            </a:r>
            <a:r>
              <a:rPr lang="zh-CN" altLang="en-US" sz="4300" dirty="0" smtClean="0"/>
              <a:t>。</a:t>
            </a:r>
            <a:endParaRPr lang="en-US" altLang="zh-CN" sz="4300" dirty="0" smtClean="0"/>
          </a:p>
          <a:p>
            <a:pPr marL="0" indent="0">
              <a:lnSpc>
                <a:spcPct val="120000"/>
              </a:lnSpc>
              <a:buNone/>
            </a:pPr>
            <a:r>
              <a:rPr lang="en-US" altLang="zh-CN" sz="2200" dirty="0"/>
              <a:t>public static void main(</a:t>
            </a:r>
            <a:r>
              <a:rPr lang="en-US" altLang="zh-CN" sz="2200" dirty="0" err="1"/>
              <a:t>args</a:t>
            </a:r>
            <a:r>
              <a:rPr lang="en-US" altLang="zh-CN" sz="2200" dirty="0"/>
              <a:t>[]){</a:t>
            </a:r>
            <a:endParaRPr lang="zh-CN" altLang="zh-CN" sz="2200" dirty="0"/>
          </a:p>
          <a:p>
            <a:pPr marL="0" indent="0">
              <a:lnSpc>
                <a:spcPct val="120000"/>
              </a:lnSpc>
              <a:buNone/>
            </a:pPr>
            <a:r>
              <a:rPr lang="en-US" altLang="zh-CN" sz="2200" dirty="0"/>
              <a:t>    List languages = </a:t>
            </a:r>
            <a:r>
              <a:rPr lang="en-US" altLang="zh-CN" sz="2200" dirty="0" err="1"/>
              <a:t>Arrays.asList</a:t>
            </a:r>
            <a:r>
              <a:rPr lang="en-US" altLang="zh-CN" sz="2200" dirty="0" smtClean="0"/>
              <a:t>(</a:t>
            </a:r>
            <a:br>
              <a:rPr lang="en-US" altLang="zh-CN" sz="2200" dirty="0" smtClean="0"/>
            </a:br>
            <a:r>
              <a:rPr lang="en-US" altLang="zh-CN" sz="2200" dirty="0" smtClean="0"/>
              <a:t>                               "</a:t>
            </a:r>
            <a:r>
              <a:rPr lang="en-US" altLang="zh-CN" sz="2200" dirty="0"/>
              <a:t>Java", "Scala", "C++", "Haskell", "Lisp");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starts with J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str.startsWith</a:t>
            </a:r>
            <a:r>
              <a:rPr lang="en-US" altLang="zh-CN" sz="2200" dirty="0"/>
              <a:t>("J"));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("Languages which ends with a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a:t>
            </a:r>
            <a:r>
              <a:rPr lang="en-US" altLang="zh-CN" sz="2200" dirty="0" err="1"/>
              <a:t>str.endsWith</a:t>
            </a:r>
            <a:r>
              <a:rPr lang="en-US" altLang="zh-CN" sz="2200" dirty="0"/>
              <a:t>("a"));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all languages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)-&gt;true); </a:t>
            </a:r>
            <a:endParaRPr lang="zh-CN" altLang="zh-CN" sz="2200" dirty="0"/>
          </a:p>
          <a:p>
            <a:pPr marL="0" indent="0">
              <a:lnSpc>
                <a:spcPct val="120000"/>
              </a:lnSpc>
              <a:buNone/>
            </a:pPr>
            <a:r>
              <a:rPr lang="en-US" altLang="zh-CN" sz="2200" dirty="0"/>
              <a:t>    </a:t>
            </a:r>
            <a:r>
              <a:rPr lang="en-US" altLang="zh-CN" sz="2200" dirty="0" err="1"/>
              <a:t>System.out.println</a:t>
            </a:r>
            <a:r>
              <a:rPr lang="en-US" altLang="zh-CN" sz="2200" dirty="0"/>
              <a:t>("Print no language : ");</a:t>
            </a:r>
            <a:endParaRPr lang="zh-CN" altLang="zh-CN" sz="2200" dirty="0"/>
          </a:p>
          <a:p>
            <a:pPr marL="0" indent="0">
              <a:lnSpc>
                <a:spcPct val="120000"/>
              </a:lnSpc>
              <a:buNone/>
            </a:pPr>
            <a:r>
              <a:rPr lang="en-US" altLang="zh-CN" sz="2200" dirty="0"/>
              <a:t>    filter(languages, (</a:t>
            </a:r>
            <a:r>
              <a:rPr lang="en-US" altLang="zh-CN" sz="2200" dirty="0" err="1"/>
              <a:t>str</a:t>
            </a:r>
            <a:r>
              <a:rPr lang="en-US" altLang="zh-CN" sz="2200" dirty="0"/>
              <a:t>)-&gt;false); </a:t>
            </a:r>
            <a:endParaRPr lang="zh-CN" altLang="zh-CN" sz="2200" dirty="0"/>
          </a:p>
          <a:p>
            <a:pPr marL="0" indent="0">
              <a:lnSpc>
                <a:spcPct val="120000"/>
              </a:lnSpc>
              <a:buNone/>
            </a:pPr>
            <a:r>
              <a:rPr lang="en-US" altLang="zh-CN" sz="2200" dirty="0"/>
              <a:t>    </a:t>
            </a:r>
            <a:r>
              <a:rPr lang="en-US" altLang="zh-CN" sz="2200" dirty="0" smtClean="0"/>
              <a:t>}</a:t>
            </a:r>
            <a:r>
              <a:rPr lang="en-US" altLang="zh-CN" sz="2200" dirty="0"/>
              <a:t> </a:t>
            </a:r>
            <a:endParaRPr lang="zh-CN" altLang="zh-CN" sz="2200" dirty="0"/>
          </a:p>
          <a:p>
            <a:endParaRPr lang="zh-CN" altLang="en-US" dirty="0"/>
          </a:p>
        </p:txBody>
      </p:sp>
      <p:sp>
        <p:nvSpPr>
          <p:cNvPr id="4" name="内容占位符 3"/>
          <p:cNvSpPr>
            <a:spLocks noGrp="1"/>
          </p:cNvSpPr>
          <p:nvPr>
            <p:ph sz="half" idx="2"/>
          </p:nvPr>
        </p:nvSpPr>
        <p:spPr>
          <a:xfrm>
            <a:off x="5004048" y="914401"/>
            <a:ext cx="3511301" cy="5262562"/>
          </a:xfrm>
        </p:spPr>
        <p:txBody>
          <a:bodyPr>
            <a:normAutofit fontScale="47500" lnSpcReduction="20000"/>
          </a:bodyPr>
          <a:lstStyle/>
          <a:p>
            <a:pPr marL="0" indent="0">
              <a:buNone/>
            </a:pPr>
            <a:r>
              <a:rPr lang="en-US" altLang="zh-CN" dirty="0"/>
              <a:t>public static void filter(List names, Predicate condition) {</a:t>
            </a:r>
            <a:endParaRPr lang="zh-CN" altLang="zh-CN" dirty="0"/>
          </a:p>
          <a:p>
            <a:pPr marL="0" indent="0">
              <a:buNone/>
            </a:pPr>
            <a:r>
              <a:rPr lang="en-US" altLang="zh-CN" dirty="0"/>
              <a:t>    for(String name: names)  {</a:t>
            </a:r>
            <a:endParaRPr lang="zh-CN" altLang="zh-CN" dirty="0"/>
          </a:p>
          <a:p>
            <a:pPr marL="0" indent="0">
              <a:buNone/>
            </a:pPr>
            <a:r>
              <a:rPr lang="en-US" altLang="zh-CN" dirty="0"/>
              <a:t>        if(</a:t>
            </a:r>
            <a:r>
              <a:rPr lang="en-US" altLang="zh-CN" dirty="0" err="1"/>
              <a:t>condition.test</a:t>
            </a:r>
            <a:r>
              <a:rPr lang="en-US" altLang="zh-CN" dirty="0"/>
              <a:t>(name)) {</a:t>
            </a:r>
            <a:endParaRPr lang="zh-CN" altLang="zh-CN" dirty="0"/>
          </a:p>
          <a:p>
            <a:pPr marL="0" indent="0">
              <a:buNone/>
            </a:pPr>
            <a:r>
              <a:rPr lang="en-US" altLang="zh-CN" dirty="0"/>
              <a:t>            </a:t>
            </a:r>
            <a:r>
              <a:rPr lang="en-US" altLang="zh-CN" dirty="0" err="1"/>
              <a:t>System.out.println</a:t>
            </a:r>
            <a:r>
              <a:rPr lang="en-US" altLang="zh-CN" dirty="0"/>
              <a:t>(name + " ");</a:t>
            </a:r>
            <a:endParaRPr lang="zh-CN" altLang="zh-CN" dirty="0"/>
          </a:p>
          <a:p>
            <a:pPr marL="0" indent="0">
              <a:buNone/>
            </a:pPr>
            <a:r>
              <a:rPr lang="en-US" altLang="zh-CN" dirty="0"/>
              <a:t>        }</a:t>
            </a:r>
            <a:endParaRPr lang="zh-CN" altLang="zh-CN" dirty="0"/>
          </a:p>
          <a:p>
            <a:pPr marL="0" indent="0">
              <a:buNone/>
            </a:pPr>
            <a:r>
              <a:rPr lang="en-US" altLang="zh-CN" dirty="0"/>
              <a:t>    }</a:t>
            </a:r>
            <a:endParaRPr lang="zh-CN" altLang="zh-CN" dirty="0"/>
          </a:p>
          <a:p>
            <a:pPr marL="0" indent="0">
              <a:buNone/>
            </a:pPr>
            <a:r>
              <a:rPr lang="en-US" altLang="zh-CN" dirty="0"/>
              <a:t>}</a:t>
            </a:r>
            <a:endParaRPr lang="zh-CN" altLang="zh-CN" dirty="0"/>
          </a:p>
          <a:p>
            <a:pPr marL="0" indent="0">
              <a:buNone/>
            </a:pPr>
            <a:r>
              <a:rPr lang="en-US" altLang="zh-CN" sz="2300" dirty="0">
                <a:solidFill>
                  <a:srgbClr val="FF0000"/>
                </a:solidFill>
              </a:rPr>
              <a:t>// </a:t>
            </a:r>
            <a:r>
              <a:rPr lang="zh-CN" altLang="zh-CN" sz="2300" dirty="0" smtClean="0">
                <a:solidFill>
                  <a:srgbClr val="FF0000"/>
                </a:solidFill>
              </a:rPr>
              <a:t>更</a:t>
            </a:r>
            <a:r>
              <a:rPr lang="zh-CN" altLang="en-US" sz="2300" dirty="0" smtClean="0">
                <a:solidFill>
                  <a:srgbClr val="FF0000"/>
                </a:solidFill>
              </a:rPr>
              <a:t>多</a:t>
            </a:r>
            <a:r>
              <a:rPr lang="en-US" altLang="zh-CN" sz="2300" dirty="0" smtClean="0">
                <a:solidFill>
                  <a:srgbClr val="FF0000"/>
                </a:solidFill>
              </a:rPr>
              <a:t>lambda</a:t>
            </a:r>
            <a:r>
              <a:rPr lang="zh-CN" altLang="en-US" sz="2300" dirty="0" smtClean="0">
                <a:solidFill>
                  <a:srgbClr val="FF0000"/>
                </a:solidFill>
              </a:rPr>
              <a:t>表达式</a:t>
            </a:r>
            <a:r>
              <a:rPr lang="zh-CN" altLang="zh-CN" sz="2300" dirty="0" smtClean="0">
                <a:solidFill>
                  <a:srgbClr val="FF0000"/>
                </a:solidFill>
              </a:rPr>
              <a:t>的</a:t>
            </a:r>
            <a:r>
              <a:rPr lang="zh-CN" altLang="zh-CN" sz="2300" dirty="0">
                <a:solidFill>
                  <a:srgbClr val="FF0000"/>
                </a:solidFill>
              </a:rPr>
              <a:t>办法</a:t>
            </a:r>
            <a:endParaRPr lang="zh-CN" altLang="zh-CN" sz="2300" dirty="0">
              <a:solidFill>
                <a:srgbClr val="FF0000"/>
              </a:solidFill>
            </a:endParaRPr>
          </a:p>
          <a:p>
            <a:pPr marL="0" indent="0">
              <a:buNone/>
            </a:pPr>
            <a:r>
              <a:rPr lang="en-US" altLang="zh-CN" sz="2300" dirty="0">
                <a:solidFill>
                  <a:srgbClr val="FF0000"/>
                </a:solidFill>
              </a:rPr>
              <a:t>public static void filter(List names, Predicate condition)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names.stream</a:t>
            </a:r>
            <a:r>
              <a:rPr lang="en-US" altLang="zh-CN" sz="2300" dirty="0">
                <a:solidFill>
                  <a:srgbClr val="FF0000"/>
                </a:solidFill>
              </a:rPr>
              <a:t>().filter((name) -&gt; (</a:t>
            </a:r>
            <a:r>
              <a:rPr lang="en-US" altLang="zh-CN" sz="2300" dirty="0" err="1">
                <a:solidFill>
                  <a:srgbClr val="FF0000"/>
                </a:solidFill>
              </a:rPr>
              <a:t>condition.test</a:t>
            </a:r>
            <a:r>
              <a:rPr lang="en-US" altLang="zh-CN" sz="2300" dirty="0">
                <a:solidFill>
                  <a:srgbClr val="FF0000"/>
                </a:solidFill>
              </a:rPr>
              <a:t>(name))).</a:t>
            </a:r>
            <a:r>
              <a:rPr lang="en-US" altLang="zh-CN" sz="2300" dirty="0" err="1">
                <a:solidFill>
                  <a:srgbClr val="FF0000"/>
                </a:solidFill>
              </a:rPr>
              <a:t>forEach</a:t>
            </a:r>
            <a:r>
              <a:rPr lang="en-US" altLang="zh-CN" sz="2300" dirty="0">
                <a:solidFill>
                  <a:srgbClr val="FF0000"/>
                </a:solidFill>
              </a:rPr>
              <a:t>((name) -&gt; {</a:t>
            </a:r>
            <a:endParaRPr lang="zh-CN" altLang="zh-CN" sz="2300" dirty="0">
              <a:solidFill>
                <a:srgbClr val="FF0000"/>
              </a:solidFill>
            </a:endParaRPr>
          </a:p>
          <a:p>
            <a:pPr marL="0" indent="0">
              <a:buNone/>
            </a:pPr>
            <a:r>
              <a:rPr lang="en-US" altLang="zh-CN" sz="2300" dirty="0">
                <a:solidFill>
                  <a:srgbClr val="FF0000"/>
                </a:solidFill>
              </a:rPr>
              <a:t>        </a:t>
            </a:r>
            <a:r>
              <a:rPr lang="en-US" altLang="zh-CN" sz="2300" dirty="0" err="1">
                <a:solidFill>
                  <a:srgbClr val="FF0000"/>
                </a:solidFill>
              </a:rPr>
              <a:t>System.out.println</a:t>
            </a:r>
            <a:r>
              <a:rPr lang="en-US" altLang="zh-CN" sz="2300" dirty="0">
                <a:solidFill>
                  <a:srgbClr val="FF0000"/>
                </a:solidFill>
              </a:rPr>
              <a:t>(name + " ");</a:t>
            </a:r>
            <a:endParaRPr lang="zh-CN" altLang="zh-CN" sz="2300" dirty="0">
              <a:solidFill>
                <a:srgbClr val="FF0000"/>
              </a:solidFill>
            </a:endParaRPr>
          </a:p>
          <a:p>
            <a:pPr marL="0" indent="0">
              <a:buNone/>
            </a:pPr>
            <a:r>
              <a:rPr lang="en-US" altLang="zh-CN" sz="2300" dirty="0">
                <a:solidFill>
                  <a:srgbClr val="FF0000"/>
                </a:solidFill>
              </a:rPr>
              <a:t>    });</a:t>
            </a:r>
            <a:endParaRPr lang="zh-CN" altLang="zh-CN" sz="2300" dirty="0">
              <a:solidFill>
                <a:srgbClr val="FF0000"/>
              </a:solidFill>
            </a:endParaRPr>
          </a:p>
          <a:p>
            <a:pPr marL="0" indent="0">
              <a:buNone/>
            </a:pPr>
            <a:r>
              <a:rPr lang="en-US" altLang="zh-CN" sz="2300" dirty="0">
                <a:solidFill>
                  <a:srgbClr val="FF0000"/>
                </a:solidFill>
              </a:rPr>
              <a:t>}</a:t>
            </a:r>
            <a:endParaRPr lang="zh-CN" altLang="zh-CN" sz="2300" dirty="0">
              <a:solidFill>
                <a:srgbClr val="FF0000"/>
              </a:solidFill>
            </a:endParaRP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28650" y="0"/>
            <a:ext cx="8047806" cy="914401"/>
          </a:xfrm>
        </p:spPr>
        <p:txBody>
          <a:bodyPr>
            <a:normAutofit fontScale="90000"/>
          </a:bodyPr>
          <a:lstStyle/>
          <a:p>
            <a:r>
              <a:rPr lang="zh-CN" altLang="en-US" b="1" dirty="0"/>
              <a:t>使用</a:t>
            </a:r>
            <a:r>
              <a:rPr lang="en-US" altLang="zh-CN" b="1" dirty="0"/>
              <a:t>lambda</a:t>
            </a:r>
            <a:r>
              <a:rPr lang="zh-CN" altLang="en-US" b="1" dirty="0"/>
              <a:t>表达式和函数式接口</a:t>
            </a:r>
            <a:r>
              <a:rPr lang="en-US" altLang="zh-CN" b="1" dirty="0" smtClean="0"/>
              <a:t>Predicate</a:t>
            </a:r>
            <a:endParaRPr lang="zh-CN" altLang="en-US" dirty="0"/>
          </a:p>
        </p:txBody>
      </p:sp>
      <p:sp>
        <p:nvSpPr>
          <p:cNvPr id="7" name="内容占位符 6"/>
          <p:cNvSpPr>
            <a:spLocks noGrp="1"/>
          </p:cNvSpPr>
          <p:nvPr>
            <p:ph idx="1"/>
          </p:nvPr>
        </p:nvSpPr>
        <p:spPr/>
        <p:txBody>
          <a:bodyPr>
            <a:normAutofit fontScale="62500" lnSpcReduction="20000"/>
          </a:bodyPr>
          <a:lstStyle/>
          <a:p>
            <a:pPr>
              <a:lnSpc>
                <a:spcPct val="120000"/>
              </a:lnSpc>
            </a:pPr>
            <a:r>
              <a:rPr lang="en-US" altLang="zh-CN" dirty="0"/>
              <a:t>Predicate </a:t>
            </a:r>
            <a:r>
              <a:rPr lang="zh-CN" altLang="zh-CN" dirty="0"/>
              <a:t>允许将两个或更多的</a:t>
            </a:r>
            <a:r>
              <a:rPr lang="en-US" altLang="zh-CN" dirty="0"/>
              <a:t> Predicate </a:t>
            </a:r>
            <a:r>
              <a:rPr lang="zh-CN" altLang="zh-CN" dirty="0"/>
              <a:t>合成一个。它提供类似于逻辑操作符</a:t>
            </a:r>
            <a:r>
              <a:rPr lang="en-US" altLang="zh-CN" dirty="0"/>
              <a:t>AND</a:t>
            </a:r>
            <a:r>
              <a:rPr lang="zh-CN" altLang="zh-CN" dirty="0"/>
              <a:t>和</a:t>
            </a:r>
            <a:r>
              <a:rPr lang="en-US" altLang="zh-CN" dirty="0"/>
              <a:t>OR</a:t>
            </a:r>
            <a:r>
              <a:rPr lang="zh-CN" altLang="zh-CN" dirty="0"/>
              <a:t>的方法，名字叫做</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，用于将传入</a:t>
            </a:r>
            <a:r>
              <a:rPr lang="en-US" altLang="zh-CN" dirty="0"/>
              <a:t> filter() </a:t>
            </a:r>
            <a:r>
              <a:rPr lang="zh-CN" altLang="zh-CN" dirty="0"/>
              <a:t>方法的条件合并起来</a:t>
            </a:r>
            <a:r>
              <a:rPr lang="zh-CN" altLang="zh-CN" dirty="0" smtClean="0"/>
              <a:t>。</a:t>
            </a:r>
            <a:endParaRPr lang="en-US" altLang="zh-CN" dirty="0" smtClean="0"/>
          </a:p>
          <a:p>
            <a:pPr>
              <a:lnSpc>
                <a:spcPct val="120000"/>
              </a:lnSpc>
            </a:pPr>
            <a:r>
              <a:rPr lang="zh-CN" altLang="zh-CN" dirty="0" smtClean="0"/>
              <a:t>例如</a:t>
            </a:r>
            <a:r>
              <a:rPr lang="zh-CN" altLang="zh-CN" dirty="0"/>
              <a:t>，要得到所有以</a:t>
            </a:r>
            <a:r>
              <a:rPr lang="en-US" altLang="zh-CN" dirty="0"/>
              <a:t>J</a:t>
            </a:r>
            <a:r>
              <a:rPr lang="zh-CN" altLang="zh-CN" dirty="0"/>
              <a:t>开始，长度为四个字母的语言，可以定义两个独立的</a:t>
            </a:r>
            <a:r>
              <a:rPr lang="en-US" altLang="zh-CN" dirty="0"/>
              <a:t> Predicate </a:t>
            </a:r>
            <a:r>
              <a:rPr lang="zh-CN" altLang="zh-CN" dirty="0"/>
              <a:t>示例分别表示每一个条件，然后用</a:t>
            </a:r>
            <a:r>
              <a:rPr lang="en-US" altLang="zh-CN" dirty="0"/>
              <a:t> </a:t>
            </a:r>
            <a:r>
              <a:rPr lang="en-US" altLang="zh-CN" dirty="0" err="1"/>
              <a:t>Predicate.and</a:t>
            </a:r>
            <a:r>
              <a:rPr lang="en-US" altLang="zh-CN" dirty="0"/>
              <a:t>() </a:t>
            </a:r>
            <a:r>
              <a:rPr lang="zh-CN" altLang="zh-CN" dirty="0"/>
              <a:t>方法将它们合并起来</a:t>
            </a:r>
            <a:endParaRPr lang="zh-CN" altLang="zh-CN" dirty="0"/>
          </a:p>
          <a:p>
            <a:pPr marL="0" indent="0">
              <a:buNone/>
            </a:pPr>
            <a:r>
              <a:rPr lang="en-US" altLang="zh-CN" dirty="0"/>
              <a:t>// </a:t>
            </a:r>
            <a:r>
              <a:rPr lang="zh-CN" altLang="zh-CN" dirty="0"/>
              <a:t>甚至可以用</a:t>
            </a:r>
            <a:r>
              <a:rPr lang="en-US" altLang="zh-CN" dirty="0"/>
              <a:t>and()</a:t>
            </a:r>
            <a:r>
              <a:rPr lang="zh-CN" altLang="zh-CN" dirty="0"/>
              <a:t>、</a:t>
            </a:r>
            <a:r>
              <a:rPr lang="en-US" altLang="zh-CN" dirty="0"/>
              <a:t>or()</a:t>
            </a:r>
            <a:r>
              <a:rPr lang="zh-CN" altLang="zh-CN" dirty="0"/>
              <a:t>和</a:t>
            </a:r>
            <a:r>
              <a:rPr lang="en-US" altLang="zh-CN" dirty="0" err="1"/>
              <a:t>xor</a:t>
            </a:r>
            <a:r>
              <a:rPr lang="en-US" altLang="zh-CN" dirty="0"/>
              <a:t>()</a:t>
            </a:r>
            <a:r>
              <a:rPr lang="zh-CN" altLang="zh-CN" dirty="0"/>
              <a:t>逻辑函数来合并</a:t>
            </a:r>
            <a:r>
              <a:rPr lang="en-US" altLang="zh-CN" dirty="0"/>
              <a:t>Predicate</a:t>
            </a:r>
            <a:r>
              <a:rPr lang="zh-CN" altLang="zh-CN" dirty="0"/>
              <a:t>，</a:t>
            </a:r>
            <a:endParaRPr lang="zh-CN" altLang="zh-CN" dirty="0"/>
          </a:p>
          <a:p>
            <a:pPr marL="0" indent="0">
              <a:buNone/>
            </a:pPr>
            <a:r>
              <a:rPr lang="en-US" altLang="zh-CN" dirty="0"/>
              <a:t>// </a:t>
            </a:r>
            <a:r>
              <a:rPr lang="zh-CN" altLang="zh-CN" dirty="0"/>
              <a:t>例如要找到所有以</a:t>
            </a:r>
            <a:r>
              <a:rPr lang="en-US" altLang="zh-CN" dirty="0"/>
              <a:t>J</a:t>
            </a:r>
            <a:r>
              <a:rPr lang="zh-CN" altLang="zh-CN" dirty="0"/>
              <a:t>开始，长度为四个字母的名字，你可以合并两</a:t>
            </a:r>
            <a:r>
              <a:rPr lang="zh-CN" altLang="zh-CN" dirty="0" smtClean="0"/>
              <a:t>个</a:t>
            </a:r>
            <a:endParaRPr lang="en-US" altLang="zh-CN" dirty="0" smtClean="0"/>
          </a:p>
          <a:p>
            <a:pPr marL="0" indent="0">
              <a:buNone/>
            </a:pPr>
            <a:r>
              <a:rPr lang="en-US" altLang="zh-CN" dirty="0" smtClean="0"/>
              <a:t>Predicate&lt;String</a:t>
            </a:r>
            <a:r>
              <a:rPr lang="en-US" altLang="zh-CN" dirty="0"/>
              <a:t>&gt; </a:t>
            </a:r>
            <a:r>
              <a:rPr lang="en-US" altLang="zh-CN" dirty="0" err="1"/>
              <a:t>startsWithJ</a:t>
            </a:r>
            <a:r>
              <a:rPr lang="en-US" altLang="zh-CN" dirty="0"/>
              <a:t> = (n) -&gt; </a:t>
            </a:r>
            <a:r>
              <a:rPr lang="en-US" altLang="zh-CN" dirty="0" err="1"/>
              <a:t>n.startsWith</a:t>
            </a:r>
            <a:r>
              <a:rPr lang="en-US" altLang="zh-CN" dirty="0"/>
              <a:t>("J");</a:t>
            </a:r>
            <a:endParaRPr lang="zh-CN" altLang="zh-CN" dirty="0"/>
          </a:p>
          <a:p>
            <a:pPr marL="0" indent="0">
              <a:buNone/>
            </a:pPr>
            <a:r>
              <a:rPr lang="en-US" altLang="zh-CN" dirty="0"/>
              <a:t>Predicate&lt;String&gt; </a:t>
            </a:r>
            <a:r>
              <a:rPr lang="en-US" altLang="zh-CN" dirty="0" err="1"/>
              <a:t>fourLetterLong</a:t>
            </a:r>
            <a:r>
              <a:rPr lang="en-US" altLang="zh-CN" dirty="0"/>
              <a:t> = (n) -&gt; </a:t>
            </a:r>
            <a:r>
              <a:rPr lang="en-US" altLang="zh-CN" dirty="0" err="1"/>
              <a:t>n.length</a:t>
            </a:r>
            <a:r>
              <a:rPr lang="en-US" altLang="zh-CN" dirty="0"/>
              <a:t>() == 4;</a:t>
            </a:r>
            <a:endParaRPr lang="zh-CN" altLang="zh-CN" dirty="0"/>
          </a:p>
          <a:p>
            <a:pPr marL="0" indent="0">
              <a:buNone/>
            </a:pPr>
            <a:r>
              <a:rPr lang="en-US" altLang="zh-CN" dirty="0" err="1"/>
              <a:t>names.stream</a:t>
            </a:r>
            <a:r>
              <a:rPr lang="en-US" altLang="zh-CN" dirty="0"/>
              <a:t>()</a:t>
            </a:r>
            <a:endParaRPr lang="zh-CN" altLang="zh-CN" dirty="0"/>
          </a:p>
          <a:p>
            <a:pPr marL="0" indent="0">
              <a:buNone/>
            </a:pPr>
            <a:r>
              <a:rPr lang="en-US" altLang="zh-CN" dirty="0"/>
              <a:t>    .filter(</a:t>
            </a:r>
            <a:r>
              <a:rPr lang="en-US" altLang="zh-CN" dirty="0" err="1"/>
              <a:t>startsWithJ</a:t>
            </a:r>
            <a:r>
              <a:rPr lang="en-US" altLang="zh-CN" dirty="0" err="1">
                <a:solidFill>
                  <a:srgbClr val="FF0000"/>
                </a:solidFill>
              </a:rPr>
              <a:t>.and</a:t>
            </a:r>
            <a:r>
              <a:rPr lang="en-US" altLang="zh-CN" dirty="0"/>
              <a:t>(</a:t>
            </a:r>
            <a:r>
              <a:rPr lang="en-US" altLang="zh-CN" dirty="0" err="1"/>
              <a:t>fourLetterLong</a:t>
            </a:r>
            <a:r>
              <a:rPr lang="en-US" altLang="zh-CN" dirty="0"/>
              <a:t>))</a:t>
            </a:r>
            <a:endParaRPr lang="zh-CN" altLang="zh-CN" dirty="0"/>
          </a:p>
          <a:p>
            <a:pPr marL="0" indent="0">
              <a:buNone/>
            </a:pPr>
            <a:r>
              <a:rPr lang="en-US" altLang="zh-CN" dirty="0"/>
              <a:t>    .</a:t>
            </a:r>
            <a:r>
              <a:rPr lang="en-US" altLang="zh-CN" dirty="0" err="1"/>
              <a:t>forEach</a:t>
            </a:r>
            <a:r>
              <a:rPr lang="en-US" altLang="zh-CN" dirty="0"/>
              <a:t>((n) -&gt; </a:t>
            </a:r>
            <a:r>
              <a:rPr lang="en-US" altLang="zh-CN" dirty="0" err="1"/>
              <a:t>System.out.print</a:t>
            </a:r>
            <a:r>
              <a:rPr lang="en-US" altLang="zh-CN" dirty="0"/>
              <a:t>("</a:t>
            </a:r>
            <a:r>
              <a:rPr lang="en-US" altLang="zh-CN" dirty="0" err="1"/>
              <a:t>nName</a:t>
            </a:r>
            <a:r>
              <a:rPr lang="en-US" altLang="zh-CN" dirty="0"/>
              <a:t>, which starts with 'J' and four letter long is : " + n));</a:t>
            </a:r>
            <a:endParaRPr lang="zh-CN" altLang="zh-CN" dirty="0"/>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a:t>
            </a:r>
            <a:r>
              <a:rPr lang="en-US" altLang="zh-CN" dirty="0"/>
              <a:t>lambda</a:t>
            </a:r>
            <a:r>
              <a:rPr lang="zh-CN" altLang="en-US" dirty="0"/>
              <a:t>表达式的</a:t>
            </a:r>
            <a:r>
              <a:rPr lang="en-US" altLang="zh-CN" dirty="0"/>
              <a:t>Map</a:t>
            </a:r>
            <a:r>
              <a:rPr lang="zh-CN" altLang="en-US" dirty="0"/>
              <a:t>和</a:t>
            </a:r>
            <a:r>
              <a:rPr lang="en-US" altLang="zh-CN" dirty="0" smtClean="0"/>
              <a:t>Reduce</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zh-CN" dirty="0"/>
              <a:t>函数式编程概念</a:t>
            </a:r>
            <a:r>
              <a:rPr lang="en-US" altLang="zh-CN" dirty="0"/>
              <a:t>map</a:t>
            </a:r>
            <a:r>
              <a:rPr lang="zh-CN" altLang="zh-CN" dirty="0"/>
              <a:t>。它允许你将对象进行转换。例如在本例中，我们将</a:t>
            </a:r>
            <a:r>
              <a:rPr lang="en-US" altLang="zh-CN" dirty="0"/>
              <a:t> </a:t>
            </a:r>
            <a:r>
              <a:rPr lang="en-US" altLang="zh-CN" dirty="0" err="1"/>
              <a:t>costBeforeTax</a:t>
            </a:r>
            <a:r>
              <a:rPr lang="en-US" altLang="zh-CN" dirty="0"/>
              <a:t> </a:t>
            </a:r>
            <a:r>
              <a:rPr lang="zh-CN" altLang="zh-CN" dirty="0"/>
              <a:t>列表的每个元素转换成为税后的值。我们将</a:t>
            </a:r>
            <a:r>
              <a:rPr lang="en-US" altLang="zh-CN" dirty="0"/>
              <a:t> x -&gt; x*x lambda</a:t>
            </a:r>
            <a:r>
              <a:rPr lang="zh-CN" altLang="zh-CN" dirty="0"/>
              <a:t>表达式传到</a:t>
            </a:r>
            <a:r>
              <a:rPr lang="en-US" altLang="zh-CN" dirty="0"/>
              <a:t> map() </a:t>
            </a:r>
            <a:r>
              <a:rPr lang="zh-CN" altLang="zh-CN" dirty="0"/>
              <a:t>方法，后者将其应用到流中的每一个元素。然后用</a:t>
            </a:r>
            <a:r>
              <a:rPr lang="en-US" altLang="zh-CN" dirty="0"/>
              <a:t> </a:t>
            </a:r>
            <a:r>
              <a:rPr lang="en-US" altLang="zh-CN" dirty="0" err="1"/>
              <a:t>forEach</a:t>
            </a:r>
            <a:r>
              <a:rPr lang="en-US" altLang="zh-CN" dirty="0"/>
              <a:t>() </a:t>
            </a:r>
            <a:r>
              <a:rPr lang="zh-CN" altLang="zh-CN" dirty="0"/>
              <a:t>将列表元素打印出来。</a:t>
            </a:r>
            <a:endParaRPr lang="zh-CN" altLang="zh-CN" dirty="0"/>
          </a:p>
          <a:p>
            <a:pPr marL="0" indent="0">
              <a:lnSpc>
                <a:spcPct val="120000"/>
              </a:lnSpc>
              <a:buNone/>
            </a:pPr>
            <a:r>
              <a:rPr lang="en-US" altLang="zh-CN" sz="2600" dirty="0"/>
              <a:t>// </a:t>
            </a:r>
            <a:r>
              <a:rPr lang="zh-CN" altLang="zh-CN" sz="2600" dirty="0"/>
              <a:t>不使用</a:t>
            </a:r>
            <a:r>
              <a:rPr lang="en-US" altLang="zh-CN" sz="2600" dirty="0"/>
              <a:t>lambda</a:t>
            </a:r>
            <a:r>
              <a:rPr lang="zh-CN" altLang="zh-CN" sz="2600" dirty="0"/>
              <a:t>表达式为每个订单加上</a:t>
            </a:r>
            <a:r>
              <a:rPr lang="en-US" altLang="zh-CN" sz="2600" dirty="0"/>
              <a:t>12%</a:t>
            </a:r>
            <a:r>
              <a:rPr lang="zh-CN" altLang="zh-CN" sz="2600" dirty="0"/>
              <a:t>的税</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a:t>for (Integer cost : </a:t>
            </a:r>
            <a:r>
              <a:rPr lang="en-US" altLang="zh-CN" sz="2600" dirty="0" err="1"/>
              <a:t>costBeforeTax</a:t>
            </a:r>
            <a:r>
              <a:rPr lang="en-US" altLang="zh-CN" sz="2600" dirty="0"/>
              <a:t>) {</a:t>
            </a:r>
            <a:endParaRPr lang="zh-CN" altLang="zh-CN" sz="2600" dirty="0"/>
          </a:p>
          <a:p>
            <a:pPr marL="0" indent="0">
              <a:lnSpc>
                <a:spcPct val="120000"/>
              </a:lnSpc>
              <a:buNone/>
            </a:pPr>
            <a:r>
              <a:rPr lang="en-US" altLang="zh-CN" sz="2600" dirty="0"/>
              <a:t>    double price = cost + .12*cost;</a:t>
            </a:r>
            <a:endParaRPr lang="zh-CN" altLang="zh-CN" sz="2600" dirty="0"/>
          </a:p>
          <a:p>
            <a:pPr marL="0" indent="0">
              <a:lnSpc>
                <a:spcPct val="120000"/>
              </a:lnSpc>
              <a:buNone/>
            </a:pPr>
            <a:r>
              <a:rPr lang="en-US" altLang="zh-CN" sz="2600" dirty="0"/>
              <a:t>    </a:t>
            </a:r>
            <a:r>
              <a:rPr lang="en-US" altLang="zh-CN" sz="2600" dirty="0" err="1"/>
              <a:t>System.out.println</a:t>
            </a:r>
            <a:r>
              <a:rPr lang="en-US" altLang="zh-CN" sz="2600" dirty="0"/>
              <a:t>(price);</a:t>
            </a:r>
            <a:endParaRPr lang="zh-CN" altLang="zh-CN" sz="2600" dirty="0"/>
          </a:p>
          <a:p>
            <a:pPr marL="0" indent="0">
              <a:lnSpc>
                <a:spcPct val="120000"/>
              </a:lnSpc>
              <a:buNone/>
            </a:pPr>
            <a:r>
              <a:rPr lang="en-US" altLang="zh-CN" sz="2600" dirty="0" smtClean="0"/>
              <a:t>}</a:t>
            </a:r>
            <a:r>
              <a:rPr lang="en-US" altLang="zh-CN" sz="2600" dirty="0"/>
              <a:t> </a:t>
            </a:r>
            <a:endParaRPr lang="zh-CN" altLang="zh-CN" sz="2600" dirty="0"/>
          </a:p>
          <a:p>
            <a:pPr marL="0" indent="0">
              <a:lnSpc>
                <a:spcPct val="120000"/>
              </a:lnSpc>
              <a:buNone/>
            </a:pPr>
            <a:r>
              <a:rPr lang="en-US" altLang="zh-CN" sz="2600" dirty="0"/>
              <a:t>// </a:t>
            </a:r>
            <a:r>
              <a:rPr lang="zh-CN" altLang="zh-CN" sz="2600" dirty="0"/>
              <a:t>使用</a:t>
            </a:r>
            <a:r>
              <a:rPr lang="en-US" altLang="zh-CN" sz="2600" dirty="0"/>
              <a:t>lambda</a:t>
            </a:r>
            <a:r>
              <a:rPr lang="zh-CN" altLang="zh-CN" sz="2600" dirty="0"/>
              <a:t>表达式</a:t>
            </a:r>
            <a:endParaRPr lang="zh-CN" altLang="zh-CN" sz="2600" dirty="0"/>
          </a:p>
          <a:p>
            <a:pPr marL="0" indent="0">
              <a:lnSpc>
                <a:spcPct val="120000"/>
              </a:lnSpc>
              <a:buNone/>
            </a:pPr>
            <a:r>
              <a:rPr lang="en-US" altLang="zh-CN" sz="2600" dirty="0"/>
              <a:t>List </a:t>
            </a:r>
            <a:r>
              <a:rPr lang="en-US" altLang="zh-CN" sz="2600" dirty="0" err="1"/>
              <a:t>costBeforeTax</a:t>
            </a:r>
            <a:r>
              <a:rPr lang="en-US" altLang="zh-CN" sz="2600" dirty="0"/>
              <a:t> = </a:t>
            </a:r>
            <a:r>
              <a:rPr lang="en-US" altLang="zh-CN" sz="2600" dirty="0" err="1"/>
              <a:t>Arrays.asList</a:t>
            </a:r>
            <a:r>
              <a:rPr lang="en-US" altLang="zh-CN" sz="2600" dirty="0"/>
              <a:t>(100, 200, 300, 400, 500);</a:t>
            </a:r>
            <a:endParaRPr lang="zh-CN" altLang="zh-CN" sz="2600" dirty="0"/>
          </a:p>
          <a:p>
            <a:pPr marL="0" indent="0">
              <a:lnSpc>
                <a:spcPct val="120000"/>
              </a:lnSpc>
              <a:buNone/>
            </a:pPr>
            <a:r>
              <a:rPr lang="en-US" altLang="zh-CN" sz="2600" dirty="0" err="1"/>
              <a:t>costBeforeTax.stream</a:t>
            </a:r>
            <a:r>
              <a:rPr lang="en-US" altLang="zh-CN" sz="2600" dirty="0"/>
              <a:t>().map((cost) -&gt; cost + .12*cost).</a:t>
            </a:r>
            <a:r>
              <a:rPr lang="en-US" altLang="zh-CN" sz="2600" dirty="0" err="1"/>
              <a:t>forEach</a:t>
            </a:r>
            <a:r>
              <a:rPr lang="en-US" altLang="zh-CN" sz="2600" dirty="0"/>
              <a:t>(</a:t>
            </a:r>
            <a:r>
              <a:rPr lang="en-US" altLang="zh-CN" sz="2600" dirty="0" err="1"/>
              <a:t>System.out</a:t>
            </a:r>
            <a:r>
              <a:rPr lang="en-US" altLang="zh-CN" sz="2600" dirty="0"/>
              <a:t>::</a:t>
            </a:r>
            <a:r>
              <a:rPr lang="en-US" altLang="zh-CN" sz="2600" dirty="0" err="1"/>
              <a:t>println</a:t>
            </a:r>
            <a:r>
              <a:rPr lang="en-US" altLang="zh-CN" sz="2600" dirty="0"/>
              <a:t>);</a:t>
            </a:r>
            <a:endParaRPr lang="zh-CN" altLang="zh-CN" sz="2600" dirty="0"/>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p:cNvSpPr>
          <p:nvPr>
            <p:ph type="title"/>
          </p:nvPr>
        </p:nvSpPr>
        <p:spPr/>
        <p:txBody>
          <a:bodyPr>
            <a:normAutofit/>
          </a:bodyPr>
          <a:lstStyle/>
          <a:p>
            <a:r>
              <a:rPr lang="zh-CN" altLang="en-US"/>
              <a:t>小结</a:t>
            </a:r>
            <a:endParaRPr lang="zh-CN" altLang="en-US"/>
          </a:p>
        </p:txBody>
      </p:sp>
      <p:sp>
        <p:nvSpPr>
          <p:cNvPr id="845827" name="Rectangle 3"/>
          <p:cNvSpPr>
            <a:spLocks noGrp="1"/>
          </p:cNvSpPr>
          <p:nvPr>
            <p:ph idx="1"/>
          </p:nvPr>
        </p:nvSpPr>
        <p:spPr/>
        <p:txBody>
          <a:bodyPr>
            <a:normAutofit lnSpcReduction="10000"/>
          </a:bodyPr>
          <a:lstStyle/>
          <a:p>
            <a:pPr marL="365125" indent="-255905"/>
            <a:r>
              <a:rPr lang="zh-CN" altLang="en-US"/>
              <a:t>数组的声明、创建、初始化</a:t>
            </a:r>
            <a:endParaRPr lang="en-US" altLang="zh-CN"/>
          </a:p>
          <a:p>
            <a:pPr marL="365125" indent="-255905"/>
            <a:r>
              <a:rPr lang="zh-CN" altLang="en-US"/>
              <a:t>集合</a:t>
            </a:r>
            <a:endParaRPr lang="zh-CN" altLang="en-US"/>
          </a:p>
          <a:p>
            <a:pPr marL="621030" lvl="1" indent="-228600"/>
            <a:r>
              <a:rPr lang="en-US" altLang="zh-CN"/>
              <a:t>Collection</a:t>
            </a:r>
            <a:endParaRPr lang="zh-CN" altLang="en-US"/>
          </a:p>
          <a:p>
            <a:pPr marL="859155" lvl="2"/>
            <a:r>
              <a:rPr lang="en-US" altLang="zh-CN"/>
              <a:t>List</a:t>
            </a:r>
            <a:endParaRPr lang="en-US" altLang="zh-CN"/>
          </a:p>
          <a:p>
            <a:pPr marL="859155" lvl="2"/>
            <a:r>
              <a:rPr lang="en-US" altLang="zh-CN"/>
              <a:t>Set</a:t>
            </a:r>
            <a:endParaRPr lang="en-US" altLang="zh-CN"/>
          </a:p>
          <a:p>
            <a:pPr marL="621030" lvl="1" indent="-228600"/>
            <a:r>
              <a:rPr lang="en-US" altLang="zh-CN"/>
              <a:t>Map</a:t>
            </a:r>
            <a:endParaRPr lang="zh-CN" altLang="en-US"/>
          </a:p>
          <a:p>
            <a:pPr marL="365125" indent="-255905"/>
            <a:r>
              <a:rPr lang="zh-CN" altLang="en-US"/>
              <a:t>泛型</a:t>
            </a:r>
            <a:endParaRPr lang="zh-CN" altLang="en-US"/>
          </a:p>
          <a:p>
            <a:pPr marL="621030" lvl="1" indent="-228600"/>
            <a:r>
              <a:rPr lang="zh-CN" altLang="en-US"/>
              <a:t>掌握泛型的概念及使用</a:t>
            </a:r>
            <a:endParaRPr lang="en-US" altLang="zh-CN"/>
          </a:p>
          <a:p>
            <a:pPr marL="621030" lvl="1" indent="-228600"/>
            <a:r>
              <a:rPr lang="zh-CN" altLang="en-US"/>
              <a:t>泛型定义</a:t>
            </a:r>
            <a:endParaRPr lang="zh-CN" altLang="en-US"/>
          </a:p>
          <a:p>
            <a:pPr marL="621030" lvl="1" indent="-228600"/>
            <a:r>
              <a:rPr lang="zh-CN" altLang="en-US"/>
              <a:t>泛型优点</a:t>
            </a:r>
            <a:endParaRPr lang="en-US" altLang="zh-C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a:bodyPr>
          <a:lstStyle/>
          <a:p>
            <a:r>
              <a:rPr lang="zh-CN" altLang="en-US"/>
              <a:t>二维数组</a:t>
            </a:r>
            <a:endParaRPr lang="zh-CN" altLang="en-US"/>
          </a:p>
        </p:txBody>
      </p:sp>
      <p:sp>
        <p:nvSpPr>
          <p:cNvPr id="1201155" name="Rectangle 3"/>
          <p:cNvSpPr>
            <a:spLocks noGrp="1"/>
          </p:cNvSpPr>
          <p:nvPr>
            <p:ph type="body" idx="4294967295"/>
          </p:nvPr>
        </p:nvSpPr>
        <p:spPr>
          <a:xfrm>
            <a:off x="357188" y="1484313"/>
            <a:ext cx="8215312" cy="1587500"/>
          </a:xfrm>
        </p:spPr>
        <p:txBody>
          <a:bodyPr/>
          <a:lstStyle/>
          <a:p>
            <a:pPr marL="365125" indent="-255905"/>
            <a:r>
              <a:rPr lang="zh-CN" altLang="en-US">
                <a:solidFill>
                  <a:schemeClr val="bg2"/>
                </a:solidFill>
              </a:rPr>
              <a:t>二维数组就是关于数组的数组</a:t>
            </a:r>
            <a:endParaRPr lang="zh-CN" altLang="en-US">
              <a:solidFill>
                <a:schemeClr val="bg2"/>
              </a:solidFill>
            </a:endParaRPr>
          </a:p>
          <a:p>
            <a:pPr marL="365125" indent="-255905"/>
            <a:r>
              <a:rPr lang="en-US" altLang="zh-CN">
                <a:solidFill>
                  <a:schemeClr val="bg2"/>
                </a:solidFill>
              </a:rPr>
              <a:t>int[ ][ ] a = new int[4][ ]; </a:t>
            </a:r>
            <a:r>
              <a:rPr lang="zh-CN" altLang="en-US">
                <a:solidFill>
                  <a:schemeClr val="bg2"/>
                </a:solidFill>
              </a:rPr>
              <a:t>的含义？</a:t>
            </a:r>
            <a:endParaRPr lang="zh-CN" altLang="en-US">
              <a:solidFill>
                <a:schemeClr val="bg2"/>
              </a:solidFill>
            </a:endParaRPr>
          </a:p>
        </p:txBody>
      </p:sp>
      <p:sp>
        <p:nvSpPr>
          <p:cNvPr id="1201156" name="Rectangle 3"/>
          <p:cNvSpPr>
            <a:spLocks noChangeArrowheads="1"/>
          </p:cNvSpPr>
          <p:nvPr/>
        </p:nvSpPr>
        <p:spPr bwMode="auto">
          <a:xfrm>
            <a:off x="468313" y="3406775"/>
            <a:ext cx="1150937" cy="647700"/>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latin typeface="Times New Roman" panose="02020603050405020304" pitchFamily="18" charset="0"/>
              </a:rPr>
              <a:t>     a</a:t>
            </a:r>
            <a:endParaRPr kumimoji="1" lang="zh-CN" altLang="en-US" sz="2400" b="1">
              <a:latin typeface="Times New Roman" panose="02020603050405020304" pitchFamily="18" charset="0"/>
            </a:endParaRPr>
          </a:p>
        </p:txBody>
      </p:sp>
      <p:sp>
        <p:nvSpPr>
          <p:cNvPr id="1201157" name="AutoShape 4"/>
          <p:cNvSpPr>
            <a:spLocks noChangeArrowheads="1"/>
          </p:cNvSpPr>
          <p:nvPr/>
        </p:nvSpPr>
        <p:spPr bwMode="auto">
          <a:xfrm>
            <a:off x="2484438" y="3622675"/>
            <a:ext cx="1150937" cy="2087563"/>
          </a:xfrm>
          <a:prstGeom prst="roundRect">
            <a:avLst>
              <a:gd name="adj" fmla="val 16667"/>
            </a:avLst>
          </a:prstGeom>
          <a:solidFill>
            <a:srgbClr val="FF0000"/>
          </a:solidFill>
          <a:ln w="9525">
            <a:solidFill>
              <a:schemeClr val="bg1"/>
            </a:solidFill>
            <a:round/>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58" name="Rectangle 5"/>
          <p:cNvSpPr>
            <a:spLocks noChangeArrowheads="1"/>
          </p:cNvSpPr>
          <p:nvPr/>
        </p:nvSpPr>
        <p:spPr bwMode="auto">
          <a:xfrm>
            <a:off x="2484438" y="4054475"/>
            <a:ext cx="1152525" cy="360363"/>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59" name="Rectangle 6"/>
          <p:cNvSpPr>
            <a:spLocks noChangeArrowheads="1"/>
          </p:cNvSpPr>
          <p:nvPr/>
        </p:nvSpPr>
        <p:spPr bwMode="auto">
          <a:xfrm>
            <a:off x="2484438" y="4414838"/>
            <a:ext cx="1152525" cy="360362"/>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60" name="Rectangle 7"/>
          <p:cNvSpPr>
            <a:spLocks noChangeArrowheads="1"/>
          </p:cNvSpPr>
          <p:nvPr/>
        </p:nvSpPr>
        <p:spPr bwMode="auto">
          <a:xfrm>
            <a:off x="2484438" y="4775200"/>
            <a:ext cx="1152525" cy="360363"/>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61" name="Rectangle 8"/>
          <p:cNvSpPr>
            <a:spLocks noChangeArrowheads="1"/>
          </p:cNvSpPr>
          <p:nvPr/>
        </p:nvSpPr>
        <p:spPr bwMode="auto">
          <a:xfrm>
            <a:off x="2484438" y="5133975"/>
            <a:ext cx="1152525" cy="360363"/>
          </a:xfrm>
          <a:prstGeom prst="rect">
            <a:avLst/>
          </a:prstGeom>
          <a:noFill/>
          <a:ln w="381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62" name="Line 9"/>
          <p:cNvSpPr>
            <a:spLocks noChangeShapeType="1"/>
          </p:cNvSpPr>
          <p:nvPr/>
        </p:nvSpPr>
        <p:spPr bwMode="auto">
          <a:xfrm>
            <a:off x="1620838" y="3694113"/>
            <a:ext cx="7921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1163" name="Line 10"/>
          <p:cNvSpPr>
            <a:spLocks noChangeShapeType="1"/>
          </p:cNvSpPr>
          <p:nvPr/>
        </p:nvSpPr>
        <p:spPr bwMode="auto">
          <a:xfrm flipV="1">
            <a:off x="3060700" y="4198938"/>
            <a:ext cx="42481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1164" name="Line 11"/>
          <p:cNvSpPr>
            <a:spLocks noChangeShapeType="1"/>
          </p:cNvSpPr>
          <p:nvPr/>
        </p:nvSpPr>
        <p:spPr bwMode="auto">
          <a:xfrm>
            <a:off x="3060700" y="4559300"/>
            <a:ext cx="2951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1165" name="Line 12"/>
          <p:cNvSpPr>
            <a:spLocks noChangeShapeType="1"/>
          </p:cNvSpPr>
          <p:nvPr/>
        </p:nvSpPr>
        <p:spPr bwMode="auto">
          <a:xfrm>
            <a:off x="3060700" y="4918075"/>
            <a:ext cx="2159000"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1166" name="Line 13"/>
          <p:cNvSpPr>
            <a:spLocks noChangeShapeType="1"/>
          </p:cNvSpPr>
          <p:nvPr/>
        </p:nvSpPr>
        <p:spPr bwMode="auto">
          <a:xfrm>
            <a:off x="3060700" y="5351463"/>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01167" name="Group 14"/>
          <p:cNvGrpSpPr/>
          <p:nvPr/>
        </p:nvGrpSpPr>
        <p:grpSpPr bwMode="auto">
          <a:xfrm>
            <a:off x="7524750" y="4198938"/>
            <a:ext cx="1079500" cy="792162"/>
            <a:chOff x="4740" y="1570"/>
            <a:chExt cx="680" cy="499"/>
          </a:xfrm>
        </p:grpSpPr>
        <p:sp>
          <p:nvSpPr>
            <p:cNvPr id="1201168" name="AutoShape 15"/>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69" name="Rectangle 16"/>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0" name="Rectangle 17"/>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1" name="Rectangle 18"/>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grpSp>
      <p:grpSp>
        <p:nvGrpSpPr>
          <p:cNvPr id="1201172" name="Group 19"/>
          <p:cNvGrpSpPr/>
          <p:nvPr/>
        </p:nvGrpSpPr>
        <p:grpSpPr bwMode="auto">
          <a:xfrm>
            <a:off x="6372225" y="4487863"/>
            <a:ext cx="1079500" cy="792162"/>
            <a:chOff x="4740" y="1570"/>
            <a:chExt cx="680" cy="499"/>
          </a:xfrm>
        </p:grpSpPr>
        <p:sp>
          <p:nvSpPr>
            <p:cNvPr id="1201173" name="AutoShape 20"/>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4" name="Rectangle 21"/>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5" name="Rectangle 22"/>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6" name="Rectangle 23"/>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grpSp>
      <p:grpSp>
        <p:nvGrpSpPr>
          <p:cNvPr id="1201177" name="Group 24"/>
          <p:cNvGrpSpPr/>
          <p:nvPr/>
        </p:nvGrpSpPr>
        <p:grpSpPr bwMode="auto">
          <a:xfrm>
            <a:off x="5219700" y="4919663"/>
            <a:ext cx="1079500" cy="792162"/>
            <a:chOff x="4740" y="1570"/>
            <a:chExt cx="680" cy="499"/>
          </a:xfrm>
        </p:grpSpPr>
        <p:sp>
          <p:nvSpPr>
            <p:cNvPr id="1201178" name="AutoShape 25"/>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79" name="Rectangle 26"/>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80" name="Rectangle 27"/>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81" name="Rectangle 28"/>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grpSp>
      <p:grpSp>
        <p:nvGrpSpPr>
          <p:cNvPr id="1201182" name="Group 29"/>
          <p:cNvGrpSpPr/>
          <p:nvPr/>
        </p:nvGrpSpPr>
        <p:grpSpPr bwMode="auto">
          <a:xfrm>
            <a:off x="3995738" y="5351463"/>
            <a:ext cx="1079500" cy="792162"/>
            <a:chOff x="4740" y="1570"/>
            <a:chExt cx="680" cy="499"/>
          </a:xfrm>
        </p:grpSpPr>
        <p:sp>
          <p:nvSpPr>
            <p:cNvPr id="1201183" name="AutoShape 30"/>
            <p:cNvSpPr>
              <a:spLocks noChangeArrowheads="1"/>
            </p:cNvSpPr>
            <p:nvPr/>
          </p:nvSpPr>
          <p:spPr bwMode="auto">
            <a:xfrm>
              <a:off x="4740" y="1570"/>
              <a:ext cx="680" cy="499"/>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84" name="Rectangle 31"/>
            <p:cNvSpPr>
              <a:spLocks noChangeArrowheads="1"/>
            </p:cNvSpPr>
            <p:nvPr/>
          </p:nvSpPr>
          <p:spPr bwMode="auto">
            <a:xfrm>
              <a:off x="4740" y="1706"/>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85" name="Rectangle 32"/>
            <p:cNvSpPr>
              <a:spLocks noChangeArrowheads="1"/>
            </p:cNvSpPr>
            <p:nvPr/>
          </p:nvSpPr>
          <p:spPr bwMode="auto">
            <a:xfrm>
              <a:off x="4740" y="1797"/>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01186" name="Rectangle 33"/>
            <p:cNvSpPr>
              <a:spLocks noChangeArrowheads="1"/>
            </p:cNvSpPr>
            <p:nvPr/>
          </p:nvSpPr>
          <p:spPr bwMode="auto">
            <a:xfrm>
              <a:off x="4740" y="1888"/>
              <a:ext cx="680" cy="91"/>
            </a:xfrm>
            <a:prstGeom prst="rect">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ltLang="zh-CN"/>
              <a:t>java.util.Arrays</a:t>
            </a:r>
            <a:endParaRPr lang="en-US" altLang="zh-CN"/>
          </a:p>
        </p:txBody>
      </p:sp>
      <p:sp>
        <p:nvSpPr>
          <p:cNvPr id="1166339" name="Rectangle 3"/>
          <p:cNvSpPr>
            <a:spLocks noGrp="1" noChangeArrowheads="1"/>
          </p:cNvSpPr>
          <p:nvPr>
            <p:ph idx="1"/>
          </p:nvPr>
        </p:nvSpPr>
        <p:spPr/>
        <p:txBody>
          <a:bodyPr/>
          <a:lstStyle/>
          <a:p>
            <a:r>
              <a:rPr lang="zh-CN" altLang="en-US" sz="2800"/>
              <a:t>为数组提供一系列静态方法。</a:t>
            </a:r>
            <a:endParaRPr lang="zh-CN" altLang="en-US" sz="2800"/>
          </a:p>
          <a:p>
            <a:pPr lvl="1"/>
            <a:r>
              <a:rPr lang="en-US" altLang="zh-CN" sz="2400"/>
              <a:t>equals(xx[],xx[]) </a:t>
            </a:r>
            <a:r>
              <a:rPr lang="zh-CN" altLang="en-US" sz="2400"/>
              <a:t>相同类型的两个数组，值是否相同。如果数组元素为对象，那么将调用对象的</a:t>
            </a:r>
            <a:r>
              <a:rPr lang="en-US" altLang="zh-CN" sz="2400"/>
              <a:t>equals()</a:t>
            </a:r>
            <a:r>
              <a:rPr lang="zh-CN" altLang="en-US" sz="2400"/>
              <a:t>方法来判断是否相同。</a:t>
            </a:r>
            <a:endParaRPr lang="en-US" altLang="zh-CN" sz="2400"/>
          </a:p>
          <a:p>
            <a:pPr lvl="1"/>
            <a:r>
              <a:rPr lang="en-US" altLang="zh-CN" sz="2400"/>
              <a:t>sort(xx []) </a:t>
            </a:r>
            <a:r>
              <a:rPr lang="zh-CN" altLang="en-US" sz="2400"/>
              <a:t>按照升序排列数组，如果数组元素为对象，那么将调用对象的</a:t>
            </a:r>
            <a:r>
              <a:rPr lang="en-US" altLang="zh-CN" sz="2400"/>
              <a:t>compareTo()</a:t>
            </a:r>
            <a:r>
              <a:rPr lang="zh-CN" altLang="en-US" sz="2400"/>
              <a:t>来得到结果。</a:t>
            </a:r>
            <a:endParaRPr lang="en-US" altLang="zh-CN" sz="2400"/>
          </a:p>
          <a:p>
            <a:pPr lvl="1"/>
            <a:r>
              <a:rPr lang="en-US" altLang="zh-CN" sz="2400"/>
              <a:t>fill(xx[],value) </a:t>
            </a:r>
            <a:r>
              <a:rPr lang="zh-CN" altLang="en-US" sz="2400"/>
              <a:t>为当前所有数组元素赋参数</a:t>
            </a:r>
            <a:r>
              <a:rPr lang="en-US" altLang="zh-CN" sz="2400"/>
              <a:t>2</a:t>
            </a:r>
            <a:r>
              <a:rPr lang="zh-CN" altLang="en-US" sz="2400"/>
              <a:t>的值。</a:t>
            </a:r>
            <a:endParaRPr lang="zh-CN" altLang="en-US" sz="2400"/>
          </a:p>
          <a:p>
            <a:pPr lvl="1"/>
            <a:r>
              <a:rPr lang="en-US" altLang="zh-CN" sz="2400"/>
              <a:t>binarySearch (xx[],value)</a:t>
            </a:r>
            <a:r>
              <a:rPr lang="zh-CN" altLang="en-US" sz="2400"/>
              <a:t>在数组</a:t>
            </a:r>
            <a:r>
              <a:rPr lang="en-US" altLang="zh-CN" sz="2400"/>
              <a:t>xx[]</a:t>
            </a:r>
            <a:r>
              <a:rPr lang="zh-CN" altLang="en-US" sz="2400"/>
              <a:t>找寻值为</a:t>
            </a:r>
            <a:r>
              <a:rPr lang="en-US" altLang="zh-CN" sz="2400"/>
              <a:t>value</a:t>
            </a:r>
            <a:r>
              <a:rPr lang="zh-CN" altLang="en-US" sz="2400"/>
              <a:t>的元素，并且返回元素索引值。</a:t>
            </a:r>
            <a:endParaRPr lang="zh-CN" altLang="en-US" sz="2400"/>
          </a:p>
          <a:p>
            <a:pPr lvl="1"/>
            <a:r>
              <a:rPr lang="en-US" altLang="zh-CN" sz="2400"/>
              <a:t>asList( </a:t>
            </a:r>
            <a:r>
              <a:rPr lang="en-US" altLang="zh-CN" sz="2400">
                <a:solidFill>
                  <a:srgbClr val="FF3300"/>
                </a:solidFill>
              </a:rPr>
              <a:t>Object </a:t>
            </a:r>
            <a:r>
              <a:rPr lang="en-US" altLang="zh-CN" sz="2400"/>
              <a:t>[] a ) </a:t>
            </a:r>
            <a:r>
              <a:rPr lang="zh-CN" altLang="en-US" sz="2400"/>
              <a:t>为数组生成一个</a:t>
            </a:r>
            <a:r>
              <a:rPr lang="en-US" altLang="zh-CN" sz="2400"/>
              <a:t>List</a:t>
            </a:r>
            <a:r>
              <a:rPr lang="zh-CN" altLang="en-US" sz="2400"/>
              <a:t>对象。</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zh-CN" altLang="en-US"/>
              <a:t>数组的应用</a:t>
            </a:r>
            <a:endParaRPr lang="zh-CN" altLang="en-US"/>
          </a:p>
        </p:txBody>
      </p:sp>
      <p:sp>
        <p:nvSpPr>
          <p:cNvPr id="1167363" name="Rectangle 3"/>
          <p:cNvSpPr>
            <a:spLocks noGrp="1" noChangeArrowheads="1"/>
          </p:cNvSpPr>
          <p:nvPr>
            <p:ph idx="1"/>
          </p:nvPr>
        </p:nvSpPr>
        <p:spPr/>
        <p:txBody>
          <a:bodyPr/>
          <a:lstStyle/>
          <a:p>
            <a:r>
              <a:rPr lang="zh-CN" altLang="en-US" dirty="0"/>
              <a:t>填充数组</a:t>
            </a:r>
            <a:endParaRPr lang="en-US" altLang="zh-CN" dirty="0"/>
          </a:p>
          <a:p>
            <a:r>
              <a:rPr lang="zh-CN" altLang="en-US" dirty="0"/>
              <a:t>数组复制</a:t>
            </a:r>
            <a:r>
              <a:rPr lang="en-US" altLang="zh-CN" dirty="0"/>
              <a:t>---</a:t>
            </a:r>
            <a:r>
              <a:rPr lang="en-US" altLang="zh-CN" dirty="0" err="1"/>
              <a:t>System.arraycopy</a:t>
            </a:r>
            <a:r>
              <a:rPr lang="en-US" altLang="zh-CN" dirty="0"/>
              <a:t>( )</a:t>
            </a:r>
            <a:endParaRPr lang="en-US" altLang="zh-CN" dirty="0"/>
          </a:p>
          <a:p>
            <a:r>
              <a:rPr lang="zh-CN" altLang="en-US" dirty="0"/>
              <a:t>数组比较</a:t>
            </a:r>
            <a:endParaRPr lang="zh-CN" altLang="en-US" dirty="0"/>
          </a:p>
          <a:p>
            <a:pPr lvl="1"/>
            <a:r>
              <a:rPr lang="zh-CN" altLang="en-US" dirty="0"/>
              <a:t>数组元素比较</a:t>
            </a:r>
            <a:r>
              <a:rPr lang="en-US" altLang="zh-CN" dirty="0"/>
              <a:t>-equals	</a:t>
            </a:r>
            <a:endParaRPr lang="en-US" altLang="zh-CN" dirty="0"/>
          </a:p>
          <a:p>
            <a:pPr lvl="1"/>
            <a:r>
              <a:rPr lang="zh-CN" altLang="en-US" dirty="0"/>
              <a:t>数组元素排序</a:t>
            </a:r>
            <a:r>
              <a:rPr lang="en-US" altLang="zh-CN" dirty="0"/>
              <a:t>-sort</a:t>
            </a:r>
            <a:endParaRPr lang="en-US" altLang="zh-CN" dirty="0"/>
          </a:p>
          <a:p>
            <a:pPr lvl="1"/>
            <a:r>
              <a:rPr lang="zh-CN" altLang="en-US" dirty="0"/>
              <a:t>数组元素搜索</a:t>
            </a:r>
            <a:r>
              <a:rPr lang="en-US" altLang="zh-CN" dirty="0"/>
              <a:t>-</a:t>
            </a:r>
            <a:r>
              <a:rPr lang="en-US" altLang="zh-CN" dirty="0" err="1"/>
              <a:t>binarySearch</a:t>
            </a:r>
            <a:r>
              <a:rPr lang="en-US" altLang="zh-CN" dirty="0"/>
              <a:t> </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zh-CN" altLang="en-US"/>
              <a:t>数组的特点</a:t>
            </a:r>
            <a:endParaRPr lang="zh-CN" altLang="en-US"/>
          </a:p>
        </p:txBody>
      </p:sp>
      <p:sp>
        <p:nvSpPr>
          <p:cNvPr id="1168387" name="Rectangle 3"/>
          <p:cNvSpPr>
            <a:spLocks noGrp="1" noChangeArrowheads="1"/>
          </p:cNvSpPr>
          <p:nvPr>
            <p:ph idx="1"/>
          </p:nvPr>
        </p:nvSpPr>
        <p:spPr/>
        <p:txBody>
          <a:bodyPr/>
          <a:lstStyle/>
          <a:p>
            <a:r>
              <a:rPr lang="zh-CN" altLang="en-US"/>
              <a:t>优势：</a:t>
            </a:r>
            <a:endParaRPr lang="zh-CN" altLang="en-US"/>
          </a:p>
          <a:p>
            <a:pPr lvl="1"/>
            <a:r>
              <a:rPr lang="zh-CN" altLang="en-US"/>
              <a:t>效率高</a:t>
            </a:r>
            <a:endParaRPr lang="zh-CN" altLang="en-US"/>
          </a:p>
          <a:p>
            <a:pPr lvl="1"/>
            <a:r>
              <a:rPr lang="zh-CN" altLang="en-US"/>
              <a:t>可以容纳主类型数据</a:t>
            </a:r>
            <a:endParaRPr lang="zh-CN" altLang="en-US"/>
          </a:p>
          <a:p>
            <a:r>
              <a:rPr lang="zh-CN" altLang="en-US"/>
              <a:t>缺点</a:t>
            </a:r>
            <a:endParaRPr lang="zh-CN" altLang="en-US"/>
          </a:p>
          <a:p>
            <a:pPr lvl="1"/>
            <a:r>
              <a:rPr lang="zh-CN" altLang="en-US"/>
              <a:t>不够灵活</a:t>
            </a:r>
            <a:endParaRPr lang="zh-CN" altLang="en-US"/>
          </a:p>
          <a:p>
            <a:pPr lvl="2"/>
            <a:r>
              <a:rPr lang="zh-CN" altLang="en-US"/>
              <a:t>长度确定</a:t>
            </a:r>
            <a:endParaRPr lang="zh-CN" altLang="en-US"/>
          </a:p>
          <a:p>
            <a:pPr lvl="2"/>
            <a:r>
              <a:rPr lang="zh-CN" altLang="en-US"/>
              <a:t>类型确定</a:t>
            </a:r>
            <a:endParaRPr lang="zh-CN" altLang="en-US"/>
          </a:p>
          <a:p>
            <a:pPr>
              <a:buFont typeface="Wingdings" panose="05000000000000000000" pitchFamily="2" charset="2"/>
              <a:buNone/>
            </a:pPr>
            <a:endParaRPr lang="zh-CN" altLang="en-US"/>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r>
              <a:rPr lang="en-US" altLang="zh-CN" sz="3800"/>
              <a:t>java.util</a:t>
            </a:r>
            <a:r>
              <a:rPr lang="zh-CN" altLang="en-US" sz="3800"/>
              <a:t>包中的集合框架</a:t>
            </a:r>
            <a:endParaRPr lang="zh-CN" altLang="en-US" sz="3800"/>
          </a:p>
        </p:txBody>
      </p:sp>
      <p:pic>
        <p:nvPicPr>
          <p:cNvPr id="1130499" name="Picture 3" descr="集合框架类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764704"/>
            <a:ext cx="9144000" cy="5373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zh-CN" altLang="en-US" sz="4600"/>
              <a:t>集合架构</a:t>
            </a:r>
            <a:endParaRPr lang="zh-CN" altLang="en-US" sz="4600"/>
          </a:p>
        </p:txBody>
      </p:sp>
      <p:graphicFrame>
        <p:nvGraphicFramePr>
          <p:cNvPr id="1076277" name="Object 53"/>
          <p:cNvGraphicFramePr>
            <a:graphicFrameLocks noGrp="1" noChangeAspect="1"/>
          </p:cNvGraphicFramePr>
          <p:nvPr>
            <p:ph idx="1"/>
          </p:nvPr>
        </p:nvGraphicFramePr>
        <p:xfrm>
          <a:off x="-104775" y="1411288"/>
          <a:ext cx="9366250" cy="4545012"/>
        </p:xfrm>
        <a:graphic>
          <a:graphicData uri="http://schemas.openxmlformats.org/presentationml/2006/ole">
            <mc:AlternateContent xmlns:mc="http://schemas.openxmlformats.org/markup-compatibility/2006">
              <mc:Choice xmlns:v="urn:schemas-microsoft-com:vml" Requires="v">
                <p:oleObj spid="_x0000_s1035" name="图表" r:id="rId1" imgW="9665335" imgH="4699635" progId="MSGraph.Chart.8">
                  <p:embed followColorScheme="full"/>
                </p:oleObj>
              </mc:Choice>
              <mc:Fallback>
                <p:oleObj name="图表" r:id="rId1" imgW="9665335" imgH="4699635" progId="MSGraph.Chart.8">
                  <p:embed followColorScheme="full"/>
                  <p:pic>
                    <p:nvPicPr>
                      <p:cNvPr id="0" name="图片 1034"/>
                      <p:cNvPicPr>
                        <a:picLocks noChangeAspect="1" noChangeArrowheads="1"/>
                      </p:cNvPicPr>
                      <p:nvPr/>
                    </p:nvPicPr>
                    <p:blipFill>
                      <a:blip r:embed="rId2"/>
                      <a:srcRect/>
                      <a:stretch>
                        <a:fillRect/>
                      </a:stretch>
                    </p:blipFill>
                    <p:spPr bwMode="auto">
                      <a:xfrm>
                        <a:off x="-104775" y="1411288"/>
                        <a:ext cx="9366250" cy="4545012"/>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7170" name="Rectangle 2"/>
          <p:cNvSpPr>
            <a:spLocks noGrp="1" noChangeArrowheads="1"/>
          </p:cNvSpPr>
          <p:nvPr>
            <p:ph type="title"/>
          </p:nvPr>
        </p:nvSpPr>
        <p:spPr>
          <a:xfrm>
            <a:off x="179388" y="182563"/>
            <a:ext cx="8015287" cy="566737"/>
          </a:xfrm>
        </p:spPr>
        <p:txBody>
          <a:bodyPr>
            <a:normAutofit fontScale="90000"/>
          </a:bodyPr>
          <a:lstStyle/>
          <a:p>
            <a:r>
              <a:rPr lang="en-US" altLang="zh-CN" sz="3800"/>
              <a:t>Collection</a:t>
            </a:r>
            <a:r>
              <a:rPr lang="zh-CN" altLang="en-US" sz="3800"/>
              <a:t>接口 </a:t>
            </a:r>
            <a:endParaRPr lang="zh-CN" altLang="en-US" sz="3800"/>
          </a:p>
        </p:txBody>
      </p:sp>
      <p:sp>
        <p:nvSpPr>
          <p:cNvPr id="1287171" name="Rectangle 3"/>
          <p:cNvSpPr>
            <a:spLocks noGrp="1" noChangeArrowheads="1"/>
          </p:cNvSpPr>
          <p:nvPr>
            <p:ph type="body" idx="1"/>
          </p:nvPr>
        </p:nvSpPr>
        <p:spPr>
          <a:xfrm>
            <a:off x="457200" y="908050"/>
            <a:ext cx="8229600" cy="5761038"/>
          </a:xfrm>
          <a:solidFill>
            <a:srgbClr val="FFFFFF"/>
          </a:solidFill>
        </p:spPr>
        <p:txBody>
          <a:bodyPr>
            <a:normAutofit lnSpcReduction="10000"/>
          </a:bodyPr>
          <a:lstStyle/>
          <a:p>
            <a:pPr>
              <a:lnSpc>
                <a:spcPct val="80000"/>
              </a:lnSpc>
              <a:buFont typeface="Wingdings" panose="05000000000000000000" pitchFamily="2" charset="2"/>
              <a:buNone/>
            </a:pPr>
            <a:r>
              <a:rPr lang="en-US" altLang="zh-CN" sz="2400" b="1"/>
              <a:t>package java.util;</a:t>
            </a:r>
            <a:endParaRPr lang="en-US" altLang="zh-CN" sz="2400" b="1"/>
          </a:p>
          <a:p>
            <a:pPr>
              <a:lnSpc>
                <a:spcPct val="80000"/>
              </a:lnSpc>
              <a:buFont typeface="Wingdings" panose="05000000000000000000" pitchFamily="2" charset="2"/>
              <a:buNone/>
            </a:pPr>
            <a:r>
              <a:rPr lang="en-US" altLang="zh-CN" sz="2400" b="1"/>
              <a:t>public interface Collection {</a:t>
            </a:r>
            <a:endParaRPr lang="en-US" altLang="zh-CN" sz="2400" b="1"/>
          </a:p>
          <a:p>
            <a:pPr lvl="1">
              <a:lnSpc>
                <a:spcPct val="80000"/>
              </a:lnSpc>
              <a:buFont typeface="Wingdings" panose="05000000000000000000" pitchFamily="2" charset="2"/>
              <a:buNone/>
            </a:pPr>
            <a:r>
              <a:rPr lang="en-US" altLang="zh-CN" sz="2000" b="1"/>
              <a:t>int size();</a:t>
            </a:r>
            <a:endParaRPr lang="en-US" altLang="zh-CN" sz="2000" b="1"/>
          </a:p>
          <a:p>
            <a:pPr lvl="1">
              <a:lnSpc>
                <a:spcPct val="80000"/>
              </a:lnSpc>
              <a:buFont typeface="Wingdings" panose="05000000000000000000" pitchFamily="2" charset="2"/>
              <a:buNone/>
            </a:pPr>
            <a:r>
              <a:rPr lang="en-US" altLang="zh-CN" sz="2000" b="1"/>
              <a:t>boolean isEmpty();</a:t>
            </a:r>
            <a:endParaRPr lang="en-US" altLang="zh-CN" sz="2000" b="1"/>
          </a:p>
          <a:p>
            <a:pPr lvl="1">
              <a:lnSpc>
                <a:spcPct val="80000"/>
              </a:lnSpc>
              <a:buFont typeface="Wingdings" panose="05000000000000000000" pitchFamily="2" charset="2"/>
              <a:buNone/>
            </a:pPr>
            <a:r>
              <a:rPr lang="en-US" altLang="zh-CN" sz="2000" b="1"/>
              <a:t>boolean contains(Object o);</a:t>
            </a:r>
            <a:endParaRPr lang="en-US" altLang="zh-CN" sz="2000" b="1"/>
          </a:p>
          <a:p>
            <a:pPr lvl="1">
              <a:lnSpc>
                <a:spcPct val="80000"/>
              </a:lnSpc>
              <a:buFont typeface="Wingdings" panose="05000000000000000000" pitchFamily="2" charset="2"/>
              <a:buNone/>
            </a:pPr>
            <a:r>
              <a:rPr lang="en-US" altLang="zh-CN" sz="2000" b="1"/>
              <a:t>Iterator iterator();</a:t>
            </a:r>
            <a:endParaRPr lang="en-US" altLang="zh-CN" sz="2000" b="1"/>
          </a:p>
          <a:p>
            <a:pPr lvl="1">
              <a:lnSpc>
                <a:spcPct val="80000"/>
              </a:lnSpc>
              <a:buFont typeface="Wingdings" panose="05000000000000000000" pitchFamily="2" charset="2"/>
              <a:buNone/>
            </a:pPr>
            <a:r>
              <a:rPr lang="en-US" altLang="zh-CN" sz="2000" b="1"/>
              <a:t>Object[] toArray(Object a[]);</a:t>
            </a:r>
            <a:endParaRPr lang="en-US" altLang="zh-CN" sz="2000" b="1"/>
          </a:p>
          <a:p>
            <a:pPr lvl="1">
              <a:lnSpc>
                <a:spcPct val="80000"/>
              </a:lnSpc>
              <a:buFont typeface="Wingdings" panose="05000000000000000000" pitchFamily="2" charset="2"/>
              <a:buNone/>
            </a:pPr>
            <a:r>
              <a:rPr lang="en-US" altLang="zh-CN" sz="2000" b="1"/>
              <a:t>boolean add(E o);</a:t>
            </a:r>
            <a:endParaRPr lang="en-US" altLang="zh-CN" sz="2000" b="1"/>
          </a:p>
          <a:p>
            <a:pPr lvl="1">
              <a:lnSpc>
                <a:spcPct val="80000"/>
              </a:lnSpc>
              <a:buFont typeface="Wingdings" panose="05000000000000000000" pitchFamily="2" charset="2"/>
              <a:buNone/>
            </a:pPr>
            <a:r>
              <a:rPr lang="en-US" altLang="zh-CN" sz="2000" b="1"/>
              <a:t>boolean remove(E o);</a:t>
            </a:r>
            <a:endParaRPr lang="en-US" altLang="zh-CN" sz="2000" b="1"/>
          </a:p>
          <a:p>
            <a:pPr lvl="1">
              <a:lnSpc>
                <a:spcPct val="80000"/>
              </a:lnSpc>
              <a:buFont typeface="Wingdings" panose="05000000000000000000" pitchFamily="2" charset="2"/>
              <a:buNone/>
            </a:pPr>
            <a:r>
              <a:rPr lang="en-US" altLang="zh-CN" sz="2000" b="1"/>
              <a:t>boolean containsAll(Collection&lt;?&gt; c);</a:t>
            </a:r>
            <a:endParaRPr lang="en-US" altLang="zh-CN" sz="2000" b="1"/>
          </a:p>
          <a:p>
            <a:pPr lvl="1">
              <a:lnSpc>
                <a:spcPct val="80000"/>
              </a:lnSpc>
              <a:buFont typeface="Wingdings" panose="05000000000000000000" pitchFamily="2" charset="2"/>
              <a:buNone/>
            </a:pPr>
            <a:r>
              <a:rPr lang="en-US" altLang="zh-CN" sz="2000" b="1"/>
              <a:t>boolean addAll(Collection&lt;?&gt; c);</a:t>
            </a:r>
            <a:endParaRPr lang="en-US" altLang="zh-CN" sz="2000" b="1"/>
          </a:p>
          <a:p>
            <a:pPr lvl="1">
              <a:lnSpc>
                <a:spcPct val="80000"/>
              </a:lnSpc>
              <a:buFont typeface="Wingdings" panose="05000000000000000000" pitchFamily="2" charset="2"/>
              <a:buNone/>
            </a:pPr>
            <a:r>
              <a:rPr lang="en-US" altLang="zh-CN" sz="2000" b="1"/>
              <a:t>boolean removeAll(Collection&lt;?&gt; c);</a:t>
            </a:r>
            <a:endParaRPr lang="en-US" altLang="zh-CN" sz="2000" b="1"/>
          </a:p>
          <a:p>
            <a:pPr lvl="1">
              <a:lnSpc>
                <a:spcPct val="80000"/>
              </a:lnSpc>
              <a:buFont typeface="Wingdings" panose="05000000000000000000" pitchFamily="2" charset="2"/>
              <a:buNone/>
            </a:pPr>
            <a:r>
              <a:rPr lang="en-US" altLang="zh-CN" sz="2000" b="1"/>
              <a:t>boolean retainAll(Collection&lt;?&gt; c);</a:t>
            </a:r>
            <a:endParaRPr lang="en-US" altLang="zh-CN" sz="2000" b="1"/>
          </a:p>
          <a:p>
            <a:pPr lvl="1">
              <a:lnSpc>
                <a:spcPct val="80000"/>
              </a:lnSpc>
              <a:buFont typeface="Wingdings" panose="05000000000000000000" pitchFamily="2" charset="2"/>
              <a:buNone/>
            </a:pPr>
            <a:r>
              <a:rPr lang="en-US" altLang="zh-CN" sz="2000" b="1"/>
              <a:t>void clear();</a:t>
            </a:r>
            <a:endParaRPr lang="en-US" altLang="zh-CN" sz="2000" b="1"/>
          </a:p>
          <a:p>
            <a:pPr lvl="1">
              <a:lnSpc>
                <a:spcPct val="80000"/>
              </a:lnSpc>
              <a:buFont typeface="Wingdings" panose="05000000000000000000" pitchFamily="2" charset="2"/>
              <a:buNone/>
            </a:pPr>
            <a:r>
              <a:rPr lang="en-US" altLang="zh-CN" sz="2000" b="1"/>
              <a:t>boolean equals(Object o);</a:t>
            </a:r>
            <a:endParaRPr lang="en-US" altLang="zh-CN" sz="2000" b="1"/>
          </a:p>
          <a:p>
            <a:pPr lvl="1">
              <a:lnSpc>
                <a:spcPct val="80000"/>
              </a:lnSpc>
              <a:buFont typeface="Wingdings" panose="05000000000000000000" pitchFamily="2" charset="2"/>
              <a:buNone/>
            </a:pPr>
            <a:r>
              <a:rPr lang="en-US" altLang="zh-CN" sz="2000" b="1"/>
              <a:t>int hashCode();</a:t>
            </a:r>
            <a:endParaRPr lang="en-US" altLang="zh-CN" sz="2000" b="1"/>
          </a:p>
          <a:p>
            <a:pPr>
              <a:lnSpc>
                <a:spcPct val="80000"/>
              </a:lnSpc>
              <a:buFont typeface="Wingdings" panose="05000000000000000000" pitchFamily="2" charset="2"/>
              <a:buNone/>
            </a:pPr>
            <a:r>
              <a:rPr lang="en-US" altLang="zh-CN" sz="2400" b="1"/>
              <a:t>}</a:t>
            </a:r>
            <a:endParaRPr lang="en-US" altLang="zh-CN" sz="2400" b="1"/>
          </a:p>
          <a:p>
            <a:pPr>
              <a:lnSpc>
                <a:spcPct val="80000"/>
              </a:lnSpc>
              <a:buFont typeface="Wingdings" panose="05000000000000000000" pitchFamily="2" charset="2"/>
              <a:buNone/>
            </a:pPr>
            <a:r>
              <a:rPr lang="zh-CN" altLang="en-US" sz="2400" b="1"/>
              <a:t>*参考</a:t>
            </a:r>
            <a:r>
              <a:rPr lang="en-US" altLang="zh-CN" sz="2400" b="1"/>
              <a:t>JDK1.5</a:t>
            </a:r>
            <a:r>
              <a:rPr lang="zh-CN" altLang="en-US" sz="2400" b="1"/>
              <a:t>文档</a:t>
            </a:r>
            <a:endParaRPr lang="zh-CN" altLang="en-US" sz="2400" b="1"/>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5298" name="Rectangle 2"/>
          <p:cNvSpPr>
            <a:spLocks noGrp="1" noChangeArrowheads="1"/>
          </p:cNvSpPr>
          <p:nvPr>
            <p:ph type="title"/>
          </p:nvPr>
        </p:nvSpPr>
        <p:spPr/>
        <p:txBody>
          <a:bodyPr/>
          <a:lstStyle/>
          <a:p>
            <a:r>
              <a:rPr lang="zh-CN" altLang="en-US"/>
              <a:t>单元素添加、删除操作 </a:t>
            </a:r>
            <a:endParaRPr lang="zh-CN" altLang="en-US"/>
          </a:p>
        </p:txBody>
      </p:sp>
      <p:sp>
        <p:nvSpPr>
          <p:cNvPr id="1335299" name="Rectangle 3"/>
          <p:cNvSpPr>
            <a:spLocks noGrp="1" noChangeArrowheads="1"/>
          </p:cNvSpPr>
          <p:nvPr>
            <p:ph idx="1"/>
          </p:nvPr>
        </p:nvSpPr>
        <p:spPr/>
        <p:txBody>
          <a:bodyPr/>
          <a:lstStyle/>
          <a:p>
            <a:r>
              <a:rPr lang="en-US" altLang="zh-CN" sz="2800"/>
              <a:t>boolean add(Object o)</a:t>
            </a:r>
            <a:br>
              <a:rPr lang="en-US" altLang="zh-CN" sz="2800"/>
            </a:br>
            <a:r>
              <a:rPr lang="zh-CN" altLang="en-US" sz="2800"/>
              <a:t>先确定集合是否包含有对象</a:t>
            </a:r>
            <a:r>
              <a:rPr lang="en-US" altLang="zh-CN" sz="2800"/>
              <a:t>o</a:t>
            </a:r>
            <a:r>
              <a:rPr lang="zh-CN" altLang="en-US" sz="2800"/>
              <a:t>，如果需要添加该对象则返回</a:t>
            </a:r>
            <a:r>
              <a:rPr lang="en-US" altLang="zh-CN" sz="2800"/>
              <a:t>true</a:t>
            </a:r>
            <a:r>
              <a:rPr lang="zh-CN" altLang="en-US" sz="2800"/>
              <a:t>。如果集合允许重复，</a:t>
            </a:r>
            <a:r>
              <a:rPr lang="en-US" altLang="zh-CN" sz="2800"/>
              <a:t>add</a:t>
            </a:r>
            <a:r>
              <a:rPr lang="zh-CN" altLang="en-US" sz="2800"/>
              <a:t>方法总是返回</a:t>
            </a:r>
            <a:r>
              <a:rPr lang="en-US" altLang="zh-CN" sz="2800"/>
              <a:t>true</a:t>
            </a:r>
            <a:r>
              <a:rPr lang="zh-CN" altLang="en-US" sz="2800"/>
              <a:t>。如果不允许重复，并已经有一个相等的元素在集合中，则</a:t>
            </a:r>
            <a:r>
              <a:rPr lang="en-US" altLang="zh-CN" sz="2800"/>
              <a:t>add</a:t>
            </a:r>
            <a:r>
              <a:rPr lang="zh-CN" altLang="en-US" sz="2800"/>
              <a:t>方法返回</a:t>
            </a:r>
            <a:r>
              <a:rPr lang="en-US" altLang="zh-CN" sz="2800"/>
              <a:t>false</a:t>
            </a:r>
            <a:r>
              <a:rPr lang="zh-CN" altLang="en-US" sz="2800"/>
              <a:t>。</a:t>
            </a:r>
            <a:endParaRPr lang="zh-CN" altLang="en-US" sz="2800"/>
          </a:p>
          <a:p>
            <a:r>
              <a:rPr lang="en-US" altLang="zh-CN" sz="2800"/>
              <a:t>boolean remove(Object o)</a:t>
            </a:r>
            <a:br>
              <a:rPr lang="en-US" altLang="zh-CN" sz="2800"/>
            </a:br>
            <a:r>
              <a:rPr lang="zh-CN" altLang="en-US" sz="2800"/>
              <a:t>如果集合中有与</a:t>
            </a:r>
            <a:r>
              <a:rPr lang="en-US" altLang="zh-CN" sz="2800"/>
              <a:t>o</a:t>
            </a:r>
            <a:r>
              <a:rPr lang="zh-CN" altLang="en-US" sz="2800"/>
              <a:t>相匹配的对象，则删除对象</a:t>
            </a:r>
            <a:r>
              <a:rPr lang="en-US" altLang="zh-CN" sz="2800"/>
              <a:t>o</a:t>
            </a:r>
            <a:r>
              <a:rPr lang="zh-CN" altLang="en-US" sz="2800"/>
              <a:t>，并返回</a:t>
            </a:r>
            <a:r>
              <a:rPr lang="en-US" altLang="zh-CN" sz="2800"/>
              <a:t>true</a:t>
            </a:r>
            <a:r>
              <a:rPr lang="zh-CN" altLang="en-US" sz="2800"/>
              <a:t>；反之返回</a:t>
            </a:r>
            <a:r>
              <a:rPr lang="en-US" altLang="zh-CN" sz="2800"/>
              <a:t>false</a:t>
            </a:r>
            <a:r>
              <a:rPr lang="zh-CN" altLang="en-US" sz="2800"/>
              <a:t>。如果</a:t>
            </a:r>
            <a:r>
              <a:rPr lang="en-US" altLang="zh-CN" sz="2800"/>
              <a:t>o</a:t>
            </a:r>
            <a:r>
              <a:rPr lang="zh-CN" altLang="en-US" sz="2800"/>
              <a:t>为</a:t>
            </a:r>
            <a:r>
              <a:rPr lang="en-US" altLang="zh-CN" sz="2800"/>
              <a:t>null</a:t>
            </a:r>
            <a:r>
              <a:rPr lang="zh-CN" altLang="en-US" sz="2800"/>
              <a:t>，并且集合中也有一个元素为</a:t>
            </a:r>
            <a:r>
              <a:rPr lang="en-US" altLang="zh-CN" sz="2800"/>
              <a:t>null</a:t>
            </a:r>
            <a:r>
              <a:rPr lang="zh-CN" altLang="en-US" sz="2800"/>
              <a:t>，也返回</a:t>
            </a:r>
            <a:r>
              <a:rPr lang="en-US" altLang="zh-CN" sz="2800"/>
              <a:t>true</a:t>
            </a:r>
            <a:r>
              <a:rPr lang="zh-CN" altLang="en-US" sz="2800"/>
              <a:t>。 </a:t>
            </a:r>
            <a:endParaRPr lang="zh-CN" altLang="en-US"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zh-CN" altLang="en-US"/>
              <a:t>查询操作 </a:t>
            </a:r>
            <a:endParaRPr lang="zh-CN" altLang="en-US"/>
          </a:p>
        </p:txBody>
      </p:sp>
      <p:sp>
        <p:nvSpPr>
          <p:cNvPr id="1336323" name="Rectangle 3"/>
          <p:cNvSpPr>
            <a:spLocks noGrp="1" noChangeArrowheads="1"/>
          </p:cNvSpPr>
          <p:nvPr>
            <p:ph idx="1"/>
          </p:nvPr>
        </p:nvSpPr>
        <p:spPr/>
        <p:txBody>
          <a:bodyPr/>
          <a:lstStyle/>
          <a:p>
            <a:pPr>
              <a:lnSpc>
                <a:spcPct val="90000"/>
              </a:lnSpc>
            </a:pPr>
            <a:r>
              <a:rPr lang="en-US" altLang="zh-CN"/>
              <a:t>int size()</a:t>
            </a:r>
            <a:br>
              <a:rPr lang="en-US" altLang="zh-CN"/>
            </a:br>
            <a:r>
              <a:rPr lang="zh-CN" altLang="en-US"/>
              <a:t>返回当前集合中元素的数量。</a:t>
            </a:r>
            <a:endParaRPr lang="zh-CN" altLang="en-US"/>
          </a:p>
          <a:p>
            <a:pPr>
              <a:lnSpc>
                <a:spcPct val="90000"/>
              </a:lnSpc>
            </a:pPr>
            <a:r>
              <a:rPr lang="en-US" altLang="zh-CN"/>
              <a:t>boolean isEmpty()</a:t>
            </a:r>
            <a:br>
              <a:rPr lang="en-US" altLang="zh-CN"/>
            </a:br>
            <a:r>
              <a:rPr lang="zh-CN" altLang="en-US"/>
              <a:t>判断集合中是否有任何元素。</a:t>
            </a:r>
            <a:endParaRPr lang="zh-CN" altLang="en-US"/>
          </a:p>
          <a:p>
            <a:pPr>
              <a:lnSpc>
                <a:spcPct val="90000"/>
              </a:lnSpc>
            </a:pPr>
            <a:r>
              <a:rPr lang="en-US" altLang="zh-CN"/>
              <a:t>boolean contains(E o)</a:t>
            </a:r>
            <a:br>
              <a:rPr lang="en-US" altLang="zh-CN"/>
            </a:br>
            <a:r>
              <a:rPr lang="zh-CN" altLang="en-US"/>
              <a:t>查找集合中是否含有对象</a:t>
            </a:r>
            <a:r>
              <a:rPr lang="en-US" altLang="zh-CN"/>
              <a:t>o</a:t>
            </a:r>
            <a:r>
              <a:rPr lang="zh-CN" altLang="en-US"/>
              <a:t>。</a:t>
            </a:r>
            <a:endParaRPr lang="zh-CN" altLang="en-US"/>
          </a:p>
          <a:p>
            <a:pPr>
              <a:lnSpc>
                <a:spcPct val="90000"/>
              </a:lnSpc>
            </a:pPr>
            <a:r>
              <a:rPr lang="en-US" altLang="zh-CN"/>
              <a:t>Iterator iterator()</a:t>
            </a:r>
            <a:br>
              <a:rPr lang="en-US" altLang="zh-CN"/>
            </a:br>
            <a:r>
              <a:rPr lang="zh-CN" altLang="en-US"/>
              <a:t>返回一个迭代器，用来访问集合中的各个元素。</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zh-CN" altLang="en-US"/>
              <a:t> 集合与泛型</a:t>
            </a:r>
            <a:endParaRPr lang="zh-CN" altLang="en-US"/>
          </a:p>
        </p:txBody>
      </p:sp>
      <p:sp>
        <p:nvSpPr>
          <p:cNvPr id="1126403" name="Rectangle 3"/>
          <p:cNvSpPr>
            <a:spLocks noGrp="1" noChangeArrowheads="1"/>
          </p:cNvSpPr>
          <p:nvPr>
            <p:ph type="body" sz="half" idx="1"/>
          </p:nvPr>
        </p:nvSpPr>
        <p:spPr>
          <a:xfrm>
            <a:off x="609600" y="1600200"/>
            <a:ext cx="3889375" cy="4419600"/>
          </a:xfrm>
        </p:spPr>
        <p:txBody>
          <a:bodyPr>
            <a:normAutofit/>
          </a:bodyPr>
          <a:lstStyle/>
          <a:p>
            <a:pPr>
              <a:lnSpc>
                <a:spcPct val="90000"/>
              </a:lnSpc>
            </a:pPr>
            <a:r>
              <a:rPr lang="zh-CN" altLang="en-US" sz="2800" dirty="0"/>
              <a:t>集合简介</a:t>
            </a:r>
            <a:endParaRPr lang="zh-CN" altLang="en-US" sz="2800" dirty="0"/>
          </a:p>
          <a:p>
            <a:pPr>
              <a:lnSpc>
                <a:spcPct val="90000"/>
              </a:lnSpc>
            </a:pPr>
            <a:r>
              <a:rPr lang="en-US" altLang="zh-CN" sz="2800" dirty="0"/>
              <a:t>Collection</a:t>
            </a:r>
            <a:endParaRPr lang="en-US" altLang="zh-CN" sz="2800" dirty="0"/>
          </a:p>
          <a:p>
            <a:pPr>
              <a:lnSpc>
                <a:spcPct val="90000"/>
              </a:lnSpc>
            </a:pPr>
            <a:r>
              <a:rPr lang="zh-CN" altLang="en-US" sz="2800" dirty="0"/>
              <a:t>迭代</a:t>
            </a:r>
            <a:r>
              <a:rPr lang="zh-CN" altLang="en-US" sz="2800" dirty="0" smtClean="0"/>
              <a:t>器</a:t>
            </a:r>
            <a:endParaRPr lang="en-US" altLang="zh-CN" sz="2800" dirty="0" smtClean="0"/>
          </a:p>
          <a:p>
            <a:pPr>
              <a:lnSpc>
                <a:spcPct val="90000"/>
              </a:lnSpc>
            </a:pPr>
            <a:r>
              <a:rPr lang="en-US" altLang="zh-CN" sz="2800" dirty="0" smtClean="0"/>
              <a:t>List</a:t>
            </a:r>
            <a:r>
              <a:rPr lang="zh-CN" altLang="en-US" sz="2800" dirty="0"/>
              <a:t>及其实现类</a:t>
            </a:r>
            <a:endParaRPr lang="zh-CN" altLang="en-US" sz="2800" dirty="0"/>
          </a:p>
          <a:p>
            <a:pPr>
              <a:lnSpc>
                <a:spcPct val="90000"/>
              </a:lnSpc>
            </a:pPr>
            <a:r>
              <a:rPr lang="en-US" altLang="zh-CN" sz="2800" dirty="0"/>
              <a:t>Collections</a:t>
            </a:r>
            <a:r>
              <a:rPr lang="zh-CN" altLang="en-US" sz="2800" dirty="0"/>
              <a:t>类</a:t>
            </a:r>
            <a:endParaRPr lang="zh-CN" altLang="en-US" sz="2800" dirty="0"/>
          </a:p>
          <a:p>
            <a:pPr>
              <a:lnSpc>
                <a:spcPct val="90000"/>
              </a:lnSpc>
            </a:pPr>
            <a:r>
              <a:rPr lang="zh-CN" altLang="en-US" sz="2800" dirty="0"/>
              <a:t>泛型定义</a:t>
            </a:r>
            <a:endParaRPr lang="zh-CN" altLang="en-US" sz="2800" dirty="0"/>
          </a:p>
          <a:p>
            <a:pPr>
              <a:lnSpc>
                <a:spcPct val="90000"/>
              </a:lnSpc>
            </a:pPr>
            <a:r>
              <a:rPr lang="zh-CN" altLang="en-US" sz="2800" dirty="0"/>
              <a:t>泛型的使用</a:t>
            </a:r>
            <a:endParaRPr lang="zh-CN" altLang="en-US" sz="2800" dirty="0"/>
          </a:p>
          <a:p>
            <a:pPr>
              <a:lnSpc>
                <a:spcPct val="90000"/>
              </a:lnSpc>
            </a:pPr>
            <a:r>
              <a:rPr lang="en-US" altLang="zh-CN" sz="2800" dirty="0"/>
              <a:t>Java</a:t>
            </a:r>
            <a:r>
              <a:rPr lang="zh-CN" altLang="en-US" sz="2800" dirty="0"/>
              <a:t>泛型的局限性</a:t>
            </a:r>
            <a:endParaRPr lang="zh-CN" altLang="en-US" sz="2800" dirty="0"/>
          </a:p>
        </p:txBody>
      </p:sp>
      <p:sp>
        <p:nvSpPr>
          <p:cNvPr id="1126405" name="Rectangle 5"/>
          <p:cNvSpPr>
            <a:spLocks noGrp="1" noChangeArrowheads="1"/>
          </p:cNvSpPr>
          <p:nvPr>
            <p:ph type="body" sz="half" idx="2"/>
          </p:nvPr>
        </p:nvSpPr>
        <p:spPr>
          <a:xfrm>
            <a:off x="4645025" y="1600200"/>
            <a:ext cx="3889375" cy="4419600"/>
          </a:xfrm>
        </p:spPr>
        <p:txBody>
          <a:bodyPr/>
          <a:lstStyle/>
          <a:p>
            <a:pPr>
              <a:lnSpc>
                <a:spcPct val="90000"/>
              </a:lnSpc>
            </a:pPr>
            <a:endParaRPr lang="zh-CN" altLang="en-US" sz="24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7346" name="Rectangle 2"/>
          <p:cNvSpPr>
            <a:spLocks noGrp="1" noChangeArrowheads="1"/>
          </p:cNvSpPr>
          <p:nvPr>
            <p:ph type="title"/>
          </p:nvPr>
        </p:nvSpPr>
        <p:spPr/>
        <p:txBody>
          <a:bodyPr/>
          <a:lstStyle/>
          <a:p>
            <a:pPr marL="838200" indent="-838200"/>
            <a:r>
              <a:rPr lang="zh-CN" altLang="en-US" sz="3800"/>
              <a:t>作用于元素组或整个集合的组操作</a:t>
            </a:r>
            <a:endParaRPr lang="zh-CN" altLang="en-US" sz="3800"/>
          </a:p>
        </p:txBody>
      </p:sp>
      <p:sp>
        <p:nvSpPr>
          <p:cNvPr id="1337347" name="Rectangle 3"/>
          <p:cNvSpPr>
            <a:spLocks noGrp="1" noChangeArrowheads="1"/>
          </p:cNvSpPr>
          <p:nvPr>
            <p:ph idx="1"/>
          </p:nvPr>
        </p:nvSpPr>
        <p:spPr/>
        <p:txBody>
          <a:bodyPr/>
          <a:lstStyle/>
          <a:p>
            <a:pPr>
              <a:lnSpc>
                <a:spcPct val="90000"/>
              </a:lnSpc>
            </a:pPr>
            <a:r>
              <a:rPr lang="en-US" altLang="zh-CN"/>
              <a:t>boolean containsAll(Collection&lt;?&gt; c)</a:t>
            </a:r>
            <a:br>
              <a:rPr lang="en-US" altLang="zh-CN"/>
            </a:br>
            <a:r>
              <a:rPr lang="zh-CN" altLang="en-US"/>
              <a:t>查找集合中是否含有集合</a:t>
            </a:r>
            <a:r>
              <a:rPr lang="en-US" altLang="zh-CN"/>
              <a:t>c </a:t>
            </a:r>
            <a:r>
              <a:rPr lang="zh-CN" altLang="en-US"/>
              <a:t>中所有元素。</a:t>
            </a:r>
            <a:endParaRPr lang="zh-CN" altLang="en-US"/>
          </a:p>
          <a:p>
            <a:pPr>
              <a:lnSpc>
                <a:spcPct val="90000"/>
              </a:lnSpc>
            </a:pPr>
            <a:r>
              <a:rPr lang="en-US" altLang="zh-CN"/>
              <a:t>boolean addAll(Collection&lt;?&gt; c)</a:t>
            </a:r>
            <a:br>
              <a:rPr lang="en-US" altLang="zh-CN"/>
            </a:br>
            <a:r>
              <a:rPr lang="zh-CN" altLang="en-US"/>
              <a:t>将集合</a:t>
            </a:r>
            <a:r>
              <a:rPr lang="en-US" altLang="zh-CN"/>
              <a:t>c </a:t>
            </a:r>
            <a:r>
              <a:rPr lang="zh-CN" altLang="en-US"/>
              <a:t>中所有元素添加给该集合。</a:t>
            </a:r>
            <a:endParaRPr lang="zh-CN" altLang="en-US"/>
          </a:p>
          <a:p>
            <a:pPr>
              <a:lnSpc>
                <a:spcPct val="90000"/>
              </a:lnSpc>
            </a:pPr>
            <a:r>
              <a:rPr lang="en-US" altLang="zh-CN"/>
              <a:t>void removeAll(Collection&lt;?&gt; c)</a:t>
            </a:r>
            <a:br>
              <a:rPr lang="en-US" altLang="zh-CN"/>
            </a:br>
            <a:r>
              <a:rPr lang="zh-CN" altLang="en-US"/>
              <a:t>从集合中删除集合</a:t>
            </a:r>
            <a:r>
              <a:rPr lang="en-US" altLang="zh-CN"/>
              <a:t>c </a:t>
            </a:r>
            <a:r>
              <a:rPr lang="zh-CN" altLang="en-US"/>
              <a:t>中的所有元素。</a:t>
            </a:r>
            <a:endParaRPr lang="zh-CN" altLang="en-US"/>
          </a:p>
          <a:p>
            <a:pPr>
              <a:lnSpc>
                <a:spcPct val="90000"/>
              </a:lnSpc>
            </a:pPr>
            <a:r>
              <a:rPr lang="en-US" altLang="zh-CN"/>
              <a:t>void retainAll(Collection&lt;?&gt; c)</a:t>
            </a:r>
            <a:br>
              <a:rPr lang="en-US" altLang="zh-CN"/>
            </a:br>
            <a:r>
              <a:rPr lang="zh-CN" altLang="en-US"/>
              <a:t>从集合中删除集合</a:t>
            </a:r>
            <a:r>
              <a:rPr lang="en-US" altLang="zh-CN"/>
              <a:t>c </a:t>
            </a:r>
            <a:r>
              <a:rPr lang="zh-CN" altLang="en-US"/>
              <a:t>中不包含的元素。</a:t>
            </a:r>
            <a:endParaRPr lang="zh-CN" altLang="en-US"/>
          </a:p>
          <a:p>
            <a:pPr>
              <a:lnSpc>
                <a:spcPct val="90000"/>
              </a:lnSpc>
            </a:pPr>
            <a:r>
              <a:rPr lang="en-US" altLang="zh-CN"/>
              <a:t>void clear(): </a:t>
            </a:r>
            <a:r>
              <a:rPr lang="zh-CN" altLang="en-US"/>
              <a:t>删除集合中所有元素。</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JDK8.0</a:t>
            </a:r>
            <a:r>
              <a:rPr lang="zh-CN" altLang="zh-CN"/>
              <a:t>之后新特性</a:t>
            </a:r>
            <a:endParaRPr lang="zh-CN" altLang="zh-CN"/>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r>
              <a:rPr lang="zh-CN" altLang="en-US" sz="2400"/>
              <a:t>public interface Collection&lt;E&gt; extends Iterable&lt;E&gt;</a:t>
            </a:r>
            <a:endParaRPr lang="zh-CN" altLang="en-US" sz="2400"/>
          </a:p>
          <a:p>
            <a:pPr lvl="1"/>
            <a:r>
              <a:rPr lang="zh-CN" altLang="en-US" sz="2100"/>
              <a:t>default void forEach​(Consumer&lt;? super T&gt; action)</a:t>
            </a:r>
            <a:endParaRPr lang="zh-CN" altLang="en-US" sz="2100"/>
          </a:p>
          <a:p>
            <a:pPr lvl="0"/>
            <a:r>
              <a:rPr lang="zh-CN" altLang="en-US" sz="2400"/>
              <a:t>流和函数式接口</a:t>
            </a:r>
            <a:endParaRPr lang="zh-CN" altLang="en-US" sz="2400"/>
          </a:p>
        </p:txBody>
      </p:sp>
      <p:graphicFrame>
        <p:nvGraphicFramePr>
          <p:cNvPr id="4" name="表格 3"/>
          <p:cNvGraphicFramePr/>
          <p:nvPr/>
        </p:nvGraphicFramePr>
        <p:xfrm>
          <a:off x="828040" y="1196340"/>
          <a:ext cx="7040245" cy="2608580"/>
        </p:xfrm>
        <a:graphic>
          <a:graphicData uri="http://schemas.openxmlformats.org/drawingml/2006/table">
            <a:tbl>
              <a:tblPr firstRow="1" bandRow="1">
                <a:tableStyleId>{5C22544A-7EE6-4342-B048-85BDC9FD1C3A}</a:tableStyleId>
              </a:tblPr>
              <a:tblGrid>
                <a:gridCol w="3265805"/>
                <a:gridCol w="3774440"/>
              </a:tblGrid>
              <a:tr h="492125">
                <a:tc>
                  <a:txBody>
                    <a:bodyPr/>
                    <a:p>
                      <a:pPr indent="0">
                        <a:buNone/>
                      </a:pPr>
                      <a:r>
                        <a:rPr lang="en-US" sz="1800" b="0">
                          <a:solidFill>
                            <a:srgbClr val="353833"/>
                          </a:solidFill>
                          <a:latin typeface="Courier New" panose="02070309020205020404" pitchFamily="49" charset="0"/>
                        </a:rPr>
                        <a:t>default</a:t>
                      </a:r>
                      <a:r>
                        <a:rPr lang="en-US" sz="1800" b="1">
                          <a:solidFill>
                            <a:srgbClr val="4A6782"/>
                          </a:solidFill>
                          <a:latin typeface="Courier New" panose="02070309020205020404" pitchFamily="49" charset="0"/>
                        </a:rPr>
                        <a:t>Stream</a:t>
                      </a:r>
                      <a:r>
                        <a:rPr lang="en-US" sz="1800" b="0">
                          <a:solidFill>
                            <a:srgbClr val="353833"/>
                          </a:solidFill>
                          <a:latin typeface="Courier New" panose="02070309020205020404" pitchFamily="49" charset="0"/>
                        </a:rPr>
                        <a:t>&lt;</a:t>
                      </a:r>
                      <a:r>
                        <a:rPr lang="en-US" sz="1800" b="1">
                          <a:solidFill>
                            <a:srgbClr val="4A6782"/>
                          </a:solidFill>
                          <a:latin typeface="Courier New" panose="02070309020205020404" pitchFamily="49" charset="0"/>
                        </a:rPr>
                        <a:t>E</a:t>
                      </a:r>
                      <a:r>
                        <a:rPr lang="en-US" sz="1800" b="0">
                          <a:solidFill>
                            <a:srgbClr val="353833"/>
                          </a:solidFill>
                          <a:latin typeface="Courier New" panose="02070309020205020404" pitchFamily="49" charset="0"/>
                        </a:rPr>
                        <a:t>&gt;</a:t>
                      </a:r>
                      <a:endParaRPr lang="en-US" altLang="en-US" sz="1800" b="0">
                        <a:solidFill>
                          <a:srgbClr val="353833"/>
                        </a:solidFill>
                        <a:latin typeface="Courier New" panose="02070309020205020404" pitchFamily="49" charset="0"/>
                      </a:endParaRPr>
                    </a:p>
                  </a:txBody>
                  <a:tcPr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c>
                  <a:txBody>
                    <a:bodyPr/>
                    <a:p>
                      <a:pPr indent="0">
                        <a:buNone/>
                      </a:pPr>
                      <a:r>
                        <a:rPr lang="en-US" sz="1800" b="1">
                          <a:solidFill>
                            <a:srgbClr val="0000FF"/>
                          </a:solidFill>
                          <a:latin typeface="Courier New" panose="02070309020205020404" pitchFamily="49" charset="0"/>
                          <a:hlinkClick r:id="rId1"/>
                        </a:rPr>
                        <a:t>parallelStream()</a:t>
                      </a:r>
                      <a:endParaRPr lang="en-US" altLang="en-US" sz="1800" b="1">
                        <a:solidFill>
                          <a:srgbClr val="0000FF"/>
                        </a:solidFill>
                        <a:latin typeface="Courier New" panose="02070309020205020404" pitchFamily="49" charset="0"/>
                        <a:hlinkClick r:id="rId1"/>
                      </a:endParaRPr>
                    </a:p>
                  </a:txBody>
                  <a:tcPr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r>
              <a:tr h="492125">
                <a:tc>
                  <a:txBody>
                    <a:bodyPr/>
                    <a:p>
                      <a:pPr indent="0">
                        <a:buNone/>
                      </a:pPr>
                      <a:r>
                        <a:rPr lang="en-US" sz="1800" b="0">
                          <a:solidFill>
                            <a:srgbClr val="353833"/>
                          </a:solidFill>
                          <a:latin typeface="Courier New" panose="02070309020205020404" pitchFamily="49" charset="0"/>
                        </a:rPr>
                        <a:t>default</a:t>
                      </a:r>
                      <a:r>
                        <a:rPr lang="en-US" sz="1800" b="1">
                          <a:solidFill>
                            <a:srgbClr val="4A6782"/>
                          </a:solidFill>
                          <a:latin typeface="Courier New" panose="02070309020205020404" pitchFamily="49" charset="0"/>
                        </a:rPr>
                        <a:t>Spliterator</a:t>
                      </a:r>
                      <a:r>
                        <a:rPr lang="en-US" sz="1800" b="0">
                          <a:solidFill>
                            <a:srgbClr val="353833"/>
                          </a:solidFill>
                          <a:latin typeface="Courier New" panose="02070309020205020404" pitchFamily="49" charset="0"/>
                        </a:rPr>
                        <a:t>&lt;</a:t>
                      </a:r>
                      <a:r>
                        <a:rPr lang="en-US" sz="1800" b="1">
                          <a:solidFill>
                            <a:srgbClr val="4A6782"/>
                          </a:solidFill>
                          <a:latin typeface="Courier New" panose="02070309020205020404" pitchFamily="49" charset="0"/>
                        </a:rPr>
                        <a:t>E</a:t>
                      </a:r>
                      <a:r>
                        <a:rPr lang="en-US" sz="1800" b="0">
                          <a:solidFill>
                            <a:srgbClr val="353833"/>
                          </a:solidFill>
                          <a:latin typeface="Courier New" panose="02070309020205020404" pitchFamily="49" charset="0"/>
                        </a:rPr>
                        <a:t>&gt;</a:t>
                      </a:r>
                      <a:endParaRPr lang="en-US" altLang="en-US" sz="1800" b="0">
                        <a:solidFill>
                          <a:srgbClr val="353833"/>
                        </a:solidFill>
                        <a:latin typeface="Courier New" panose="02070309020205020404" pitchFamily="49" charset="0"/>
                      </a:endParaRPr>
                    </a:p>
                  </a:txBody>
                  <a:tcPr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c>
                  <a:txBody>
                    <a:bodyPr/>
                    <a:p>
                      <a:pPr indent="0">
                        <a:buNone/>
                      </a:pPr>
                      <a:r>
                        <a:rPr lang="en-US" sz="1800" b="1">
                          <a:solidFill>
                            <a:srgbClr val="0000FF"/>
                          </a:solidFill>
                          <a:latin typeface="Courier New" panose="02070309020205020404" pitchFamily="49" charset="0"/>
                          <a:hlinkClick r:id="rId2"/>
                        </a:rPr>
                        <a:t>spliterator()</a:t>
                      </a:r>
                      <a:endParaRPr lang="en-US" altLang="en-US" sz="1800" b="1">
                        <a:solidFill>
                          <a:srgbClr val="0000FF"/>
                        </a:solidFill>
                        <a:latin typeface="Courier New" panose="02070309020205020404" pitchFamily="49" charset="0"/>
                        <a:hlinkClick r:id="rId2"/>
                      </a:endParaRPr>
                    </a:p>
                  </a:txBody>
                  <a:tcPr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EEEEEF"/>
                    </a:solidFill>
                  </a:tcPr>
                </a:tc>
              </a:tr>
              <a:tr h="492125">
                <a:tc>
                  <a:txBody>
                    <a:bodyPr/>
                    <a:p>
                      <a:pPr indent="0">
                        <a:buNone/>
                      </a:pPr>
                      <a:r>
                        <a:rPr lang="en-US" sz="1800" b="0">
                          <a:solidFill>
                            <a:srgbClr val="353833"/>
                          </a:solidFill>
                          <a:latin typeface="Courier New" panose="02070309020205020404" pitchFamily="49" charset="0"/>
                        </a:rPr>
                        <a:t>default</a:t>
                      </a:r>
                      <a:r>
                        <a:rPr lang="en-US" sz="1800" b="1">
                          <a:solidFill>
                            <a:srgbClr val="4A6782"/>
                          </a:solidFill>
                          <a:latin typeface="Courier New" panose="02070309020205020404" pitchFamily="49" charset="0"/>
                        </a:rPr>
                        <a:t>Stream</a:t>
                      </a:r>
                      <a:r>
                        <a:rPr lang="en-US" sz="1800" b="0">
                          <a:solidFill>
                            <a:srgbClr val="353833"/>
                          </a:solidFill>
                          <a:latin typeface="Courier New" panose="02070309020205020404" pitchFamily="49" charset="0"/>
                        </a:rPr>
                        <a:t>&lt;</a:t>
                      </a:r>
                      <a:r>
                        <a:rPr lang="en-US" sz="1800" b="1">
                          <a:solidFill>
                            <a:srgbClr val="4A6782"/>
                          </a:solidFill>
                          <a:latin typeface="Courier New" panose="02070309020205020404" pitchFamily="49" charset="0"/>
                        </a:rPr>
                        <a:t>E</a:t>
                      </a:r>
                      <a:r>
                        <a:rPr lang="en-US" sz="1800" b="0">
                          <a:solidFill>
                            <a:srgbClr val="353833"/>
                          </a:solidFill>
                          <a:latin typeface="Courier New" panose="02070309020205020404" pitchFamily="49" charset="0"/>
                        </a:rPr>
                        <a:t>&gt;</a:t>
                      </a:r>
                      <a:endParaRPr lang="en-US" altLang="en-US" sz="1800" b="0">
                        <a:solidFill>
                          <a:srgbClr val="353833"/>
                        </a:solidFill>
                        <a:latin typeface="Courier New" panose="02070309020205020404" pitchFamily="49" charset="0"/>
                      </a:endParaRPr>
                    </a:p>
                  </a:txBody>
                  <a:tcPr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1">
                          <a:solidFill>
                            <a:srgbClr val="0000FF"/>
                          </a:solidFill>
                          <a:latin typeface="Courier New" panose="02070309020205020404" pitchFamily="49" charset="0"/>
                          <a:hlinkClick r:id="rId3"/>
                        </a:rPr>
                        <a:t>stream()</a:t>
                      </a:r>
                      <a:endParaRPr lang="en-US" altLang="en-US" sz="1800" b="1">
                        <a:solidFill>
                          <a:srgbClr val="0000FF"/>
                        </a:solidFill>
                        <a:latin typeface="Courier New" panose="02070309020205020404" pitchFamily="49" charset="0"/>
                        <a:hlinkClick r:id="rId3"/>
                      </a:endParaRPr>
                    </a:p>
                  </a:txBody>
                  <a:tcPr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92125">
                <a:tc>
                  <a:txBody>
                    <a:bodyPr/>
                    <a:p>
                      <a:pPr indent="0">
                        <a:buNone/>
                      </a:pPr>
                      <a:r>
                        <a:rPr lang="en-US" sz="1800" b="0">
                          <a:solidFill>
                            <a:srgbClr val="353833"/>
                          </a:solidFill>
                          <a:latin typeface="Courier New" panose="02070309020205020404" pitchFamily="49" charset="0"/>
                        </a:rPr>
                        <a:t>default &lt;T&gt; T[]</a:t>
                      </a:r>
                      <a:endParaRPr lang="en-US" altLang="en-US" sz="1800" b="0">
                        <a:solidFill>
                          <a:srgbClr val="353833"/>
                        </a:solidFill>
                        <a:latin typeface="Courier New" panose="02070309020205020404" pitchFamily="49" charset="0"/>
                      </a:endParaRPr>
                    </a:p>
                  </a:txBody>
                  <a:tcPr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800" b="1">
                          <a:solidFill>
                            <a:srgbClr val="4A6782"/>
                          </a:solidFill>
                          <a:latin typeface="Courier New" panose="02070309020205020404" pitchFamily="49" charset="0"/>
                        </a:rPr>
                        <a:t>toArray</a:t>
                      </a:r>
                      <a:r>
                        <a:rPr lang="en-US" sz="1800" b="0">
                          <a:solidFill>
                            <a:srgbClr val="353833"/>
                          </a:solidFill>
                          <a:latin typeface="Courier New" panose="02070309020205020404" pitchFamily="49" charset="0"/>
                        </a:rPr>
                        <a:t>​</a:t>
                      </a:r>
                      <a:endParaRPr lang="en-US" sz="1800" b="0">
                        <a:solidFill>
                          <a:srgbClr val="353833"/>
                        </a:solidFill>
                        <a:latin typeface="Courier New" panose="02070309020205020404" pitchFamily="49" charset="0"/>
                      </a:endParaRPr>
                    </a:p>
                    <a:p>
                      <a:pPr indent="0">
                        <a:buNone/>
                      </a:pPr>
                      <a:r>
                        <a:rPr lang="en-US" sz="1800" b="0">
                          <a:solidFill>
                            <a:srgbClr val="353833"/>
                          </a:solidFill>
                          <a:latin typeface="Courier New" panose="02070309020205020404" pitchFamily="49" charset="0"/>
                        </a:rPr>
                        <a:t>(</a:t>
                      </a:r>
                      <a:r>
                        <a:rPr lang="en-US" sz="1800" b="1">
                          <a:solidFill>
                            <a:srgbClr val="4A6782"/>
                          </a:solidFill>
                          <a:latin typeface="Courier New" panose="02070309020205020404" pitchFamily="49" charset="0"/>
                        </a:rPr>
                        <a:t>IntFunction</a:t>
                      </a:r>
                      <a:r>
                        <a:rPr lang="en-US" sz="1800" b="0">
                          <a:solidFill>
                            <a:srgbClr val="353833"/>
                          </a:solidFill>
                          <a:latin typeface="Courier New" panose="02070309020205020404" pitchFamily="49" charset="0"/>
                        </a:rPr>
                        <a:t>&lt;T[]&gt;generator)</a:t>
                      </a:r>
                      <a:endParaRPr lang="en-US" altLang="en-US" sz="1800" b="0">
                        <a:solidFill>
                          <a:srgbClr val="353833"/>
                        </a:solidFill>
                        <a:latin typeface="Courier New" panose="02070309020205020404" pitchFamily="49" charset="0"/>
                      </a:endParaRPr>
                    </a:p>
                  </a:txBody>
                  <a:tcPr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92125">
                <a:tc>
                  <a:txBody>
                    <a:bodyPr/>
                    <a:p>
                      <a:pPr indent="0">
                        <a:buNone/>
                      </a:pPr>
                      <a:r>
                        <a:rPr lang="en-US" sz="1800" b="0">
                          <a:solidFill>
                            <a:srgbClr val="353833"/>
                          </a:solidFill>
                          <a:latin typeface="Courier New" panose="02070309020205020404" pitchFamily="49" charset="0"/>
                        </a:rPr>
                        <a:t>&lt;T&gt; T[]</a:t>
                      </a:r>
                      <a:endParaRPr lang="en-US" altLang="en-US" sz="1800" b="0">
                        <a:solidFill>
                          <a:srgbClr val="353833"/>
                        </a:solidFill>
                        <a:latin typeface="Courier New" panose="02070309020205020404" pitchFamily="49" charset="0"/>
                      </a:endParaRPr>
                    </a:p>
                  </a:txBody>
                  <a:tcPr vert="horz" anchor="t">
                    <a:lnL w="15240" cap="flat" cmpd="sng">
                      <a:solidFill>
                        <a:srgbClr val="EEEEEE"/>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EEEEEE"/>
                      </a:solidFill>
                      <a:prstDash val="solid"/>
                      <a:headEnd type="none" w="med" len="med"/>
                      <a:tailEnd type="none" w="med" len="med"/>
                    </a:lnB>
                    <a:lnTlToBr>
                      <a:noFill/>
                    </a:lnTlToBr>
                    <a:lnBlToTr>
                      <a:noFill/>
                    </a:lnBlToTr>
                    <a:solidFill>
                      <a:srgbClr val="EEEEEF"/>
                    </a:solidFill>
                  </a:tcPr>
                </a:tc>
                <a:tc>
                  <a:txBody>
                    <a:bodyPr/>
                    <a:p>
                      <a:pPr indent="0">
                        <a:buNone/>
                      </a:pPr>
                      <a:r>
                        <a:rPr lang="en-US" sz="1800" b="1">
                          <a:solidFill>
                            <a:srgbClr val="0000FF"/>
                          </a:solidFill>
                          <a:latin typeface="Courier New" panose="02070309020205020404" pitchFamily="49" charset="0"/>
                          <a:hlinkClick r:id="rId4"/>
                        </a:rPr>
                        <a:t>toArray​(T[] a)</a:t>
                      </a:r>
                      <a:endParaRPr lang="en-US" altLang="en-US" sz="1800" b="1">
                        <a:solidFill>
                          <a:srgbClr val="0000FF"/>
                        </a:solidFill>
                        <a:latin typeface="Courier New" panose="02070309020205020404" pitchFamily="49" charset="0"/>
                        <a:hlinkClick r:id="rId4"/>
                      </a:endParaRPr>
                    </a:p>
                  </a:txBody>
                  <a:tcPr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EEEEEE"/>
                      </a:solidFill>
                      <a:prstDash val="solid"/>
                      <a:headEnd type="none" w="med" len="med"/>
                      <a:tailEnd type="none" w="med" len="med"/>
                    </a:lnB>
                    <a:lnTlToBr>
                      <a:noFill/>
                    </a:lnTlToBr>
                    <a:lnBlToTr>
                      <a:noFill/>
                    </a:lnBlToTr>
                    <a:solidFill>
                      <a:srgbClr val="EEEEE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zh-CN" altLang="en-US" sz="4600"/>
              <a:t>集合架构（续）</a:t>
            </a:r>
            <a:endParaRPr lang="zh-CN" altLang="en-US" sz="4600"/>
          </a:p>
        </p:txBody>
      </p:sp>
      <p:sp>
        <p:nvSpPr>
          <p:cNvPr id="1078275" name="Rectangle 3"/>
          <p:cNvSpPr>
            <a:spLocks noGrp="1" noChangeArrowheads="1"/>
          </p:cNvSpPr>
          <p:nvPr>
            <p:ph idx="1"/>
          </p:nvPr>
        </p:nvSpPr>
        <p:spPr/>
        <p:txBody>
          <a:bodyPr/>
          <a:lstStyle/>
          <a:p>
            <a:r>
              <a:rPr lang="en-US" altLang="zh-CN">
                <a:latin typeface="Courier New" panose="02070309020205020404" pitchFamily="49" charset="0"/>
              </a:rPr>
              <a:t>Collection</a:t>
            </a:r>
            <a:r>
              <a:rPr lang="zh-CN" altLang="en-US"/>
              <a:t>：</a:t>
            </a:r>
            <a:endParaRPr lang="zh-CN" altLang="en-US"/>
          </a:p>
          <a:p>
            <a:pPr lvl="1"/>
            <a:r>
              <a:rPr lang="zh-CN" altLang="en-US" sz="3000"/>
              <a:t>每个元素都是单一对象。</a:t>
            </a:r>
            <a:endParaRPr lang="zh-CN" altLang="en-US" sz="3000"/>
          </a:p>
          <a:p>
            <a:pPr lvl="2"/>
            <a:r>
              <a:rPr lang="en-US" altLang="zh-CN" sz="2600" b="1">
                <a:latin typeface="Courier New" panose="02070309020205020404" pitchFamily="49" charset="0"/>
              </a:rPr>
              <a:t>List</a:t>
            </a:r>
            <a:r>
              <a:rPr lang="zh-CN" altLang="en-US" sz="2600" b="1"/>
              <a:t>以特定顺序容纳元素</a:t>
            </a:r>
            <a:r>
              <a:rPr lang="zh-CN" altLang="en-US" sz="2600"/>
              <a:t>。</a:t>
            </a:r>
            <a:endParaRPr lang="zh-CN" altLang="en-US" sz="2600"/>
          </a:p>
          <a:p>
            <a:pPr lvl="2"/>
            <a:r>
              <a:rPr lang="en-US" altLang="zh-CN" sz="2600" b="1">
                <a:latin typeface="Courier New" panose="02070309020205020404" pitchFamily="49" charset="0"/>
              </a:rPr>
              <a:t>Set</a:t>
            </a:r>
            <a:r>
              <a:rPr lang="zh-CN" altLang="en-US" sz="2600" b="1"/>
              <a:t>中不能有重复的元素</a:t>
            </a:r>
            <a:r>
              <a:rPr lang="zh-CN" altLang="en-US" sz="2600"/>
              <a:t>。</a:t>
            </a:r>
            <a:endParaRPr lang="zh-CN" altLang="en-US" sz="2600"/>
          </a:p>
          <a:p>
            <a:pPr lvl="2"/>
            <a:r>
              <a:rPr lang="zh-CN" altLang="en-US" sz="2600" b="1"/>
              <a:t>实现了</a:t>
            </a:r>
            <a:r>
              <a:rPr lang="en-US" altLang="zh-CN" sz="2600" b="1"/>
              <a:t>Iterable</a:t>
            </a:r>
            <a:r>
              <a:rPr lang="zh-CN" altLang="en-US" sz="2600" b="1"/>
              <a:t>接口</a:t>
            </a:r>
            <a:endParaRPr lang="zh-CN" altLang="en-US" sz="2600" b="1"/>
          </a:p>
          <a:p>
            <a:r>
              <a:rPr lang="en-US" altLang="zh-CN">
                <a:latin typeface="Courier New" panose="02070309020205020404" pitchFamily="49" charset="0"/>
              </a:rPr>
              <a:t>Map</a:t>
            </a:r>
            <a:r>
              <a:rPr lang="zh-CN" altLang="en-US"/>
              <a:t>：</a:t>
            </a:r>
            <a:endParaRPr lang="zh-CN" altLang="en-US"/>
          </a:p>
          <a:p>
            <a:pPr lvl="1"/>
            <a:r>
              <a:rPr lang="zh-CN" altLang="en-US" sz="3000"/>
              <a:t>每个元素都是一对</a:t>
            </a:r>
            <a:r>
              <a:rPr lang="en-US" altLang="zh-CN" sz="3000"/>
              <a:t>key-value</a:t>
            </a:r>
            <a:r>
              <a:rPr lang="zh-CN" altLang="en-US" sz="3000"/>
              <a:t>（键／值）对象，且每个元素中的键值都不能与其他元素中的键值相同。</a:t>
            </a:r>
            <a:endParaRPr lang="zh-CN" altLang="en-US" sz="30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zh-CN" altLang="en-US"/>
              <a:t>集合</a:t>
            </a:r>
            <a:endParaRPr lang="zh-CN" altLang="en-US"/>
          </a:p>
        </p:txBody>
      </p:sp>
      <p:sp>
        <p:nvSpPr>
          <p:cNvPr id="1138691" name="Rectangle 3"/>
          <p:cNvSpPr>
            <a:spLocks noGrp="1" noChangeArrowheads="1"/>
          </p:cNvSpPr>
          <p:nvPr>
            <p:ph type="body" sz="half" idx="1"/>
          </p:nvPr>
        </p:nvSpPr>
        <p:spPr/>
        <p:txBody>
          <a:bodyPr>
            <a:normAutofit fontScale="85000" lnSpcReduction="20000"/>
          </a:bodyPr>
          <a:lstStyle/>
          <a:p>
            <a:pPr>
              <a:lnSpc>
                <a:spcPct val="90000"/>
              </a:lnSpc>
            </a:pPr>
            <a:r>
              <a:rPr lang="en-US" altLang="zh-CN" sz="2000" b="1" dirty="0">
                <a:solidFill>
                  <a:schemeClr val="tx1"/>
                </a:solidFill>
              </a:rPr>
              <a:t>Collection</a:t>
            </a:r>
            <a:endParaRPr lang="en-US" altLang="zh-CN" sz="2000" b="1" dirty="0">
              <a:solidFill>
                <a:schemeClr val="tx1"/>
              </a:solidFill>
            </a:endParaRPr>
          </a:p>
          <a:p>
            <a:pPr lvl="1">
              <a:lnSpc>
                <a:spcPct val="90000"/>
              </a:lnSpc>
            </a:pPr>
            <a:r>
              <a:rPr lang="zh-CN" altLang="en-US" sz="2000" b="1" dirty="0">
                <a:solidFill>
                  <a:schemeClr val="tx1"/>
                </a:solidFill>
              </a:rPr>
              <a:t>对象的集合</a:t>
            </a:r>
            <a:endParaRPr lang="zh-CN" altLang="en-US" sz="2000" b="1" dirty="0">
              <a:solidFill>
                <a:schemeClr val="tx1"/>
              </a:solidFill>
            </a:endParaRPr>
          </a:p>
          <a:p>
            <a:pPr lvl="1">
              <a:lnSpc>
                <a:spcPct val="90000"/>
              </a:lnSpc>
            </a:pPr>
            <a:r>
              <a:rPr lang="zh-CN" altLang="en-US" sz="2000" b="1" dirty="0">
                <a:solidFill>
                  <a:schemeClr val="tx1"/>
                </a:solidFill>
              </a:rPr>
              <a:t>对于重复没有特殊规定</a:t>
            </a:r>
            <a:endParaRPr lang="zh-CN" altLang="en-US" sz="2000" b="1" dirty="0">
              <a:solidFill>
                <a:schemeClr val="tx1"/>
              </a:solidFill>
            </a:endParaRPr>
          </a:p>
          <a:p>
            <a:pPr>
              <a:lnSpc>
                <a:spcPct val="90000"/>
              </a:lnSpc>
            </a:pPr>
            <a:r>
              <a:rPr lang="en-US" altLang="zh-CN" sz="2000" b="1" dirty="0">
                <a:solidFill>
                  <a:schemeClr val="tx1"/>
                </a:solidFill>
              </a:rPr>
              <a:t>Set</a:t>
            </a:r>
            <a:endParaRPr lang="en-US" altLang="zh-CN" sz="2000" b="1" dirty="0">
              <a:solidFill>
                <a:schemeClr val="tx1"/>
              </a:solidFill>
            </a:endParaRPr>
          </a:p>
          <a:p>
            <a:pPr lvl="1">
              <a:lnSpc>
                <a:spcPct val="90000"/>
              </a:lnSpc>
            </a:pPr>
            <a:r>
              <a:rPr lang="zh-CN" altLang="en-US" sz="2000" b="1" dirty="0">
                <a:solidFill>
                  <a:schemeClr val="tx1"/>
                </a:solidFill>
              </a:rPr>
              <a:t>无序的</a:t>
            </a:r>
            <a:r>
              <a:rPr lang="en-US" altLang="zh-CN" sz="2000" b="1" dirty="0">
                <a:solidFill>
                  <a:schemeClr val="tx1"/>
                </a:solidFill>
              </a:rPr>
              <a:t>collection</a:t>
            </a:r>
            <a:endParaRPr lang="en-US" altLang="zh-CN" sz="2000" b="1" dirty="0">
              <a:solidFill>
                <a:schemeClr val="tx1"/>
              </a:solidFill>
            </a:endParaRPr>
          </a:p>
          <a:p>
            <a:pPr lvl="1">
              <a:lnSpc>
                <a:spcPct val="90000"/>
              </a:lnSpc>
            </a:pPr>
            <a:r>
              <a:rPr lang="zh-CN" altLang="en-US" sz="2000" b="1" dirty="0">
                <a:solidFill>
                  <a:schemeClr val="tx1"/>
                </a:solidFill>
              </a:rPr>
              <a:t>不许重复</a:t>
            </a:r>
            <a:endParaRPr lang="zh-CN" altLang="en-US" sz="2000" b="1" dirty="0">
              <a:solidFill>
                <a:schemeClr val="tx1"/>
              </a:solidFill>
            </a:endParaRPr>
          </a:p>
          <a:p>
            <a:pPr>
              <a:lnSpc>
                <a:spcPct val="90000"/>
              </a:lnSpc>
            </a:pPr>
            <a:r>
              <a:rPr lang="en-US" altLang="zh-CN" sz="2000" b="1" dirty="0">
                <a:solidFill>
                  <a:schemeClr val="tx1"/>
                </a:solidFill>
              </a:rPr>
              <a:t>List</a:t>
            </a:r>
            <a:endParaRPr lang="en-US" altLang="zh-CN" sz="2000" b="1" dirty="0">
              <a:solidFill>
                <a:schemeClr val="tx1"/>
              </a:solidFill>
            </a:endParaRPr>
          </a:p>
          <a:p>
            <a:pPr lvl="1">
              <a:lnSpc>
                <a:spcPct val="90000"/>
              </a:lnSpc>
            </a:pPr>
            <a:r>
              <a:rPr lang="zh-CN" altLang="en-US" sz="2000" b="1" dirty="0">
                <a:solidFill>
                  <a:schemeClr val="tx1"/>
                </a:solidFill>
              </a:rPr>
              <a:t>有序</a:t>
            </a:r>
            <a:r>
              <a:rPr lang="en-US" altLang="zh-CN" sz="2000" b="1" dirty="0">
                <a:solidFill>
                  <a:schemeClr val="tx1"/>
                </a:solidFill>
              </a:rPr>
              <a:t>collection</a:t>
            </a:r>
            <a:endParaRPr lang="en-US" altLang="zh-CN" sz="2000" b="1" dirty="0">
              <a:solidFill>
                <a:schemeClr val="tx1"/>
              </a:solidFill>
            </a:endParaRPr>
          </a:p>
          <a:p>
            <a:pPr lvl="1">
              <a:lnSpc>
                <a:spcPct val="90000"/>
              </a:lnSpc>
            </a:pPr>
            <a:r>
              <a:rPr lang="zh-CN" altLang="en-US" sz="2000" b="1" dirty="0">
                <a:solidFill>
                  <a:schemeClr val="tx1"/>
                </a:solidFill>
              </a:rPr>
              <a:t>允许重复</a:t>
            </a:r>
            <a:endParaRPr lang="zh-CN" altLang="en-US" sz="2000" b="1" dirty="0">
              <a:solidFill>
                <a:schemeClr val="tx1"/>
              </a:solidFill>
            </a:endParaRPr>
          </a:p>
          <a:p>
            <a:pPr>
              <a:lnSpc>
                <a:spcPct val="90000"/>
              </a:lnSpc>
            </a:pPr>
            <a:r>
              <a:rPr lang="en-US" altLang="zh-CN" sz="2000" b="1" dirty="0">
                <a:solidFill>
                  <a:schemeClr val="tx1"/>
                </a:solidFill>
              </a:rPr>
              <a:t>Map</a:t>
            </a:r>
            <a:endParaRPr lang="en-US" altLang="zh-CN" sz="2000" b="1" dirty="0">
              <a:solidFill>
                <a:schemeClr val="tx1"/>
              </a:solidFill>
            </a:endParaRPr>
          </a:p>
          <a:p>
            <a:pPr lvl="1">
              <a:lnSpc>
                <a:spcPct val="90000"/>
              </a:lnSpc>
            </a:pPr>
            <a:r>
              <a:rPr lang="zh-CN" altLang="en-US" sz="2000" b="1" dirty="0">
                <a:solidFill>
                  <a:schemeClr val="tx1"/>
                </a:solidFill>
              </a:rPr>
              <a:t>多列的</a:t>
            </a:r>
            <a:r>
              <a:rPr lang="en-US" altLang="zh-CN" sz="2000" b="1" dirty="0">
                <a:solidFill>
                  <a:schemeClr val="tx1"/>
                </a:solidFill>
              </a:rPr>
              <a:t>collection</a:t>
            </a:r>
            <a:endParaRPr lang="en-US" altLang="zh-CN" sz="2000" b="1" dirty="0">
              <a:solidFill>
                <a:schemeClr val="tx1"/>
              </a:solidFill>
            </a:endParaRPr>
          </a:p>
          <a:p>
            <a:pPr lvl="1">
              <a:lnSpc>
                <a:spcPct val="90000"/>
              </a:lnSpc>
            </a:pPr>
            <a:r>
              <a:rPr lang="zh-CN" altLang="en-US" sz="2000" b="1" dirty="0">
                <a:solidFill>
                  <a:schemeClr val="tx1"/>
                </a:solidFill>
              </a:rPr>
              <a:t>值与键的成对存储</a:t>
            </a:r>
            <a:endParaRPr lang="zh-CN" altLang="en-US" sz="2000" b="1" dirty="0">
              <a:solidFill>
                <a:schemeClr val="tx1"/>
              </a:solidFill>
            </a:endParaRPr>
          </a:p>
          <a:p>
            <a:pPr algn="just">
              <a:lnSpc>
                <a:spcPct val="90000"/>
              </a:lnSpc>
            </a:pPr>
            <a:r>
              <a:rPr lang="zh-CN" altLang="en-US" sz="2000" b="1" dirty="0">
                <a:solidFill>
                  <a:schemeClr val="tx1"/>
                </a:solidFill>
              </a:rPr>
              <a:t>具体实现类：</a:t>
            </a:r>
            <a:endParaRPr lang="zh-CN" altLang="en-US" sz="2000" b="1" dirty="0">
              <a:solidFill>
                <a:schemeClr val="tx1"/>
              </a:solidFill>
            </a:endParaRPr>
          </a:p>
          <a:p>
            <a:pPr lvl="1">
              <a:lnSpc>
                <a:spcPct val="90000"/>
              </a:lnSpc>
            </a:pPr>
            <a:r>
              <a:rPr lang="en-US" altLang="zh-CN" sz="2000" b="1" dirty="0" err="1">
                <a:solidFill>
                  <a:schemeClr val="tx1"/>
                </a:solidFill>
              </a:rPr>
              <a:t>ArrayList</a:t>
            </a:r>
            <a:r>
              <a:rPr lang="zh-CN" altLang="en-US" sz="2000" b="1" dirty="0">
                <a:solidFill>
                  <a:schemeClr val="tx1"/>
                </a:solidFill>
              </a:rPr>
              <a:t>、</a:t>
            </a:r>
            <a:r>
              <a:rPr lang="en-US" altLang="zh-CN" sz="2000" b="1" dirty="0" err="1">
                <a:solidFill>
                  <a:schemeClr val="tx1"/>
                </a:solidFill>
              </a:rPr>
              <a:t>LinkedList</a:t>
            </a:r>
            <a:r>
              <a:rPr lang="zh-CN" altLang="en-US" sz="2000" b="1" dirty="0">
                <a:solidFill>
                  <a:schemeClr val="tx1"/>
                </a:solidFill>
              </a:rPr>
              <a:t>、</a:t>
            </a:r>
            <a:endParaRPr lang="zh-CN" altLang="en-US" sz="2000" b="1" dirty="0">
              <a:solidFill>
                <a:schemeClr val="tx1"/>
              </a:solidFill>
            </a:endParaRPr>
          </a:p>
          <a:p>
            <a:pPr lvl="1">
              <a:lnSpc>
                <a:spcPct val="90000"/>
              </a:lnSpc>
            </a:pPr>
            <a:r>
              <a:rPr lang="en-US" altLang="zh-CN" sz="2000" b="1" dirty="0" err="1">
                <a:solidFill>
                  <a:schemeClr val="tx1"/>
                </a:solidFill>
              </a:rPr>
              <a:t>HashSet</a:t>
            </a:r>
            <a:r>
              <a:rPr lang="zh-CN" altLang="en-US" sz="2000" b="1" dirty="0">
                <a:solidFill>
                  <a:schemeClr val="tx1"/>
                </a:solidFill>
              </a:rPr>
              <a:t>、</a:t>
            </a:r>
            <a:r>
              <a:rPr lang="en-US" altLang="zh-CN" sz="2000" b="1" dirty="0" err="1">
                <a:solidFill>
                  <a:schemeClr val="tx1"/>
                </a:solidFill>
              </a:rPr>
              <a:t>TreeSet</a:t>
            </a:r>
            <a:r>
              <a:rPr lang="en-US" altLang="zh-CN" sz="2000" b="1" dirty="0">
                <a:solidFill>
                  <a:schemeClr val="tx1"/>
                </a:solidFill>
              </a:rPr>
              <a:t> </a:t>
            </a:r>
            <a:endParaRPr lang="en-US" altLang="zh-CN" sz="2000" b="1" dirty="0">
              <a:solidFill>
                <a:schemeClr val="tx1"/>
              </a:solidFill>
            </a:endParaRPr>
          </a:p>
          <a:p>
            <a:pPr lvl="1">
              <a:lnSpc>
                <a:spcPct val="90000"/>
              </a:lnSpc>
            </a:pPr>
            <a:r>
              <a:rPr lang="en-US" altLang="zh-CN" sz="2000" b="1" dirty="0" err="1">
                <a:solidFill>
                  <a:schemeClr val="tx1"/>
                </a:solidFill>
              </a:rPr>
              <a:t>HashMap</a:t>
            </a:r>
            <a:r>
              <a:rPr lang="zh-CN" altLang="en-US" sz="2000" b="1" dirty="0">
                <a:solidFill>
                  <a:schemeClr val="tx1"/>
                </a:solidFill>
              </a:rPr>
              <a:t>、</a:t>
            </a:r>
            <a:r>
              <a:rPr lang="en-US" altLang="zh-CN" sz="2000" b="1" dirty="0" err="1">
                <a:solidFill>
                  <a:schemeClr val="tx1"/>
                </a:solidFill>
              </a:rPr>
              <a:t>TreeMap</a:t>
            </a:r>
            <a:endParaRPr lang="zh-CN" altLang="en-US" sz="2000" b="1" dirty="0">
              <a:solidFill>
                <a:schemeClr val="tx1"/>
              </a:solidFill>
            </a:endParaRPr>
          </a:p>
        </p:txBody>
      </p:sp>
      <p:pic>
        <p:nvPicPr>
          <p:cNvPr id="1138692" name="Picture 4" descr="未命名"/>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a:xfrm>
            <a:off x="3792855" y="1304290"/>
            <a:ext cx="4927600" cy="44113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9218" name="Rectangle 2"/>
          <p:cNvSpPr>
            <a:spLocks noGrp="1" noChangeArrowheads="1"/>
          </p:cNvSpPr>
          <p:nvPr>
            <p:ph type="title"/>
          </p:nvPr>
        </p:nvSpPr>
        <p:spPr>
          <a:xfrm>
            <a:off x="179388" y="182563"/>
            <a:ext cx="4287837" cy="679450"/>
          </a:xfrm>
        </p:spPr>
        <p:txBody>
          <a:bodyPr/>
          <a:lstStyle/>
          <a:p>
            <a:r>
              <a:rPr lang="zh-CN" altLang="en-US"/>
              <a:t>迭代器</a:t>
            </a:r>
            <a:r>
              <a:rPr lang="en-US" altLang="zh-CN"/>
              <a:t>Iterator </a:t>
            </a:r>
            <a:endParaRPr lang="zh-CN" altLang="en-US"/>
          </a:p>
        </p:txBody>
      </p:sp>
      <p:sp>
        <p:nvSpPr>
          <p:cNvPr id="1289219" name="Rectangle 3"/>
          <p:cNvSpPr>
            <a:spLocks noGrp="1" noChangeArrowheads="1"/>
          </p:cNvSpPr>
          <p:nvPr>
            <p:ph type="body" sz="half" idx="1"/>
          </p:nvPr>
        </p:nvSpPr>
        <p:spPr>
          <a:xfrm>
            <a:off x="179388" y="1268413"/>
            <a:ext cx="4537075" cy="5113337"/>
          </a:xfrm>
        </p:spPr>
        <p:txBody>
          <a:bodyPr>
            <a:normAutofit fontScale="62500"/>
          </a:bodyPr>
          <a:lstStyle/>
          <a:p>
            <a:r>
              <a:rPr lang="en-US" altLang="zh-CN" sz="2400"/>
              <a:t>Iterator</a:t>
            </a:r>
            <a:r>
              <a:rPr lang="zh-CN" altLang="en-US" sz="2400"/>
              <a:t>接口方法能以迭代方式逐个访问集合中各个元素，并安全的从</a:t>
            </a:r>
            <a:r>
              <a:rPr lang="en-US" altLang="zh-CN" sz="2400"/>
              <a:t>Collection</a:t>
            </a:r>
            <a:r>
              <a:rPr lang="zh-CN" altLang="en-US" sz="2400"/>
              <a:t>中除去适当的元素。</a:t>
            </a:r>
            <a:endParaRPr lang="zh-CN" altLang="en-US" sz="2400"/>
          </a:p>
          <a:p>
            <a:pPr>
              <a:buFont typeface="Wingdings" panose="05000000000000000000" pitchFamily="2" charset="2"/>
              <a:buNone/>
            </a:pPr>
            <a:r>
              <a:rPr lang="en-US" altLang="zh-CN" sz="2800"/>
              <a:t>package java.util;</a:t>
            </a:r>
            <a:endParaRPr lang="en-US" altLang="zh-CN" sz="2800"/>
          </a:p>
          <a:p>
            <a:pPr lvl="1">
              <a:buFont typeface="Wingdings" panose="05000000000000000000" pitchFamily="2" charset="2"/>
              <a:buNone/>
            </a:pPr>
            <a:r>
              <a:rPr lang="en-US" altLang="zh-CN" sz="2600"/>
              <a:t>public interface Iterator {</a:t>
            </a:r>
            <a:endParaRPr lang="en-US" altLang="zh-CN" sz="2600"/>
          </a:p>
          <a:p>
            <a:pPr lvl="1">
              <a:buFont typeface="Wingdings" panose="05000000000000000000" pitchFamily="2" charset="2"/>
              <a:buNone/>
            </a:pPr>
            <a:r>
              <a:rPr lang="en-US" altLang="zh-CN" sz="2600"/>
              <a:t>    boolean hasNext();</a:t>
            </a:r>
            <a:endParaRPr lang="en-US" altLang="zh-CN" sz="2600"/>
          </a:p>
          <a:p>
            <a:pPr lvl="1">
              <a:buFont typeface="Wingdings" panose="05000000000000000000" pitchFamily="2" charset="2"/>
              <a:buNone/>
            </a:pPr>
            <a:r>
              <a:rPr lang="en-US" altLang="zh-CN" sz="2600"/>
              <a:t>    Object next();</a:t>
            </a:r>
            <a:endParaRPr lang="en-US" altLang="zh-CN" sz="2600"/>
          </a:p>
          <a:p>
            <a:pPr lvl="1">
              <a:buFont typeface="Wingdings" panose="05000000000000000000" pitchFamily="2" charset="2"/>
              <a:buNone/>
            </a:pPr>
            <a:r>
              <a:rPr lang="en-US" altLang="zh-CN" sz="2600"/>
              <a:t>    void remove();</a:t>
            </a:r>
            <a:endParaRPr lang="en-US" altLang="zh-CN" sz="2600"/>
          </a:p>
          <a:p>
            <a:pPr lvl="1">
              <a:buFont typeface="Wingdings" panose="05000000000000000000" pitchFamily="2" charset="2"/>
              <a:buNone/>
            </a:pPr>
            <a:r>
              <a:rPr lang="en-US" altLang="zh-CN" sz="2600"/>
              <a:t>default void	forEachRemaining​</a:t>
            </a:r>
            <a:br>
              <a:rPr lang="en-US" altLang="zh-CN" sz="2600"/>
            </a:br>
            <a:r>
              <a:rPr lang="en-US" altLang="zh-CN" sz="2600"/>
              <a:t>(Consumer&lt;? super E&gt; action)</a:t>
            </a:r>
            <a:endParaRPr lang="en-US" altLang="zh-CN" sz="2600"/>
          </a:p>
          <a:p>
            <a:pPr lvl="1">
              <a:buFont typeface="Wingdings" panose="05000000000000000000" pitchFamily="2" charset="2"/>
              <a:buNone/>
            </a:pPr>
            <a:r>
              <a:rPr lang="en-US" altLang="zh-CN" sz="2600"/>
              <a:t>}</a:t>
            </a:r>
            <a:endParaRPr lang="en-US" altLang="zh-CN" sz="2600"/>
          </a:p>
          <a:p>
            <a:pPr lvl="1">
              <a:buFont typeface="Wingdings" panose="05000000000000000000" pitchFamily="2" charset="2"/>
              <a:buNone/>
            </a:pPr>
            <a:endParaRPr lang="zh-CN" altLang="en-US" sz="2600"/>
          </a:p>
          <a:p>
            <a:endParaRPr lang="zh-CN" altLang="en-US" sz="2800"/>
          </a:p>
        </p:txBody>
      </p:sp>
      <p:sp>
        <p:nvSpPr>
          <p:cNvPr id="1289220" name="Rectangle 4"/>
          <p:cNvSpPr>
            <a:spLocks noGrp="1" noChangeArrowheads="1"/>
          </p:cNvSpPr>
          <p:nvPr>
            <p:ph type="body" sz="half" idx="2"/>
          </p:nvPr>
        </p:nvSpPr>
        <p:spPr>
          <a:xfrm>
            <a:off x="4643438" y="928688"/>
            <a:ext cx="4038600" cy="5329237"/>
          </a:xfrm>
        </p:spPr>
        <p:txBody>
          <a:bodyPr>
            <a:noAutofit/>
          </a:bodyPr>
          <a:lstStyle/>
          <a:p>
            <a:r>
              <a:rPr lang="en-US" altLang="zh-CN" sz="1600"/>
              <a:t>boolean hasNext()</a:t>
            </a:r>
            <a:br>
              <a:rPr lang="en-US" altLang="zh-CN" sz="1600"/>
            </a:br>
            <a:r>
              <a:rPr lang="zh-CN" altLang="en-US" sz="1400"/>
              <a:t>判断是否存在另一个可访问的元素。</a:t>
            </a:r>
            <a:endParaRPr lang="zh-CN" altLang="en-US" sz="1400"/>
          </a:p>
          <a:p>
            <a:r>
              <a:rPr lang="en-US" altLang="zh-CN" sz="1600"/>
              <a:t>Object next()</a:t>
            </a:r>
            <a:br>
              <a:rPr lang="en-US" altLang="zh-CN" sz="1600"/>
            </a:br>
            <a:r>
              <a:rPr lang="zh-CN" altLang="en-US" sz="1400"/>
              <a:t>返回要访问的下一个元素。如果到达集合结尾，则引发</a:t>
            </a:r>
            <a:r>
              <a:rPr lang="en-US" altLang="zh-CN" sz="1400"/>
              <a:t>NoSuchElementException</a:t>
            </a:r>
            <a:r>
              <a:rPr lang="zh-CN" altLang="en-US" sz="1400"/>
              <a:t>异常。</a:t>
            </a:r>
            <a:endParaRPr lang="zh-CN" altLang="en-US" sz="1400"/>
          </a:p>
          <a:p>
            <a:r>
              <a:rPr lang="en-US" altLang="zh-CN" sz="1600"/>
              <a:t>void remove()</a:t>
            </a:r>
            <a:br>
              <a:rPr lang="en-US" altLang="zh-CN" sz="1600"/>
            </a:br>
            <a:r>
              <a:rPr lang="zh-CN" altLang="en-US" sz="1400"/>
              <a:t>删除上次访问返回的对象。本方法必须紧跟在一个元素的访问后执行。如果上次访问后集合已被修改，方法将引发</a:t>
            </a:r>
            <a:r>
              <a:rPr lang="en-US" altLang="zh-CN" sz="1400"/>
              <a:t>IllegalStateException</a:t>
            </a:r>
            <a:r>
              <a:rPr lang="zh-CN" altLang="en-US" sz="1400"/>
              <a:t>异常。</a:t>
            </a:r>
            <a:endParaRPr lang="zh-CN" altLang="en-US" sz="1400"/>
          </a:p>
          <a:p>
            <a:r>
              <a:rPr lang="en-US" altLang="zh-CN" sz="1400">
                <a:sym typeface="+mn-ea"/>
              </a:rPr>
              <a:t>forEachRemaining​()</a:t>
            </a:r>
            <a:endParaRPr lang="en-US" altLang="zh-CN" sz="1400">
              <a:sym typeface="+mn-ea"/>
            </a:endParaRPr>
          </a:p>
          <a:p>
            <a:pPr marL="220980" indent="0">
              <a:buNone/>
            </a:pPr>
            <a:r>
              <a:rPr lang="zh-CN" altLang="en-US" sz="1400">
                <a:sym typeface="+mn-ea"/>
              </a:rPr>
              <a:t>传递一个函数式接口，boolean accept()，类似过滤器。</a:t>
            </a:r>
            <a:endParaRPr lang="zh-CN" altLang="en-US" sz="140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4" name="Rectangle 4"/>
          <p:cNvSpPr>
            <a:spLocks noGrp="1" noChangeArrowheads="1"/>
          </p:cNvSpPr>
          <p:nvPr>
            <p:ph type="title"/>
          </p:nvPr>
        </p:nvSpPr>
        <p:spPr/>
        <p:txBody>
          <a:bodyPr/>
          <a:lstStyle/>
          <a:p>
            <a:r>
              <a:rPr lang="en-US" altLang="zh-CN"/>
              <a:t>Iterator</a:t>
            </a:r>
            <a:r>
              <a:rPr lang="zh-CN" altLang="en-US"/>
              <a:t>返回集合元素的引用</a:t>
            </a:r>
            <a:endParaRPr lang="zh-CN" altLang="en-US"/>
          </a:p>
        </p:txBody>
      </p:sp>
      <p:sp>
        <p:nvSpPr>
          <p:cNvPr id="1295365" name="Rectangle 5"/>
          <p:cNvSpPr>
            <a:spLocks noGrp="1" noChangeArrowheads="1"/>
          </p:cNvSpPr>
          <p:nvPr>
            <p:ph type="body" sz="half" idx="2"/>
          </p:nvPr>
        </p:nvSpPr>
        <p:spPr>
          <a:xfrm>
            <a:off x="3779838" y="1600200"/>
            <a:ext cx="4754562" cy="4419600"/>
          </a:xfrm>
          <a:solidFill>
            <a:srgbClr val="FFFFFF"/>
          </a:solidFill>
        </p:spPr>
        <p:txBody>
          <a:bodyPr>
            <a:normAutofit fontScale="92500" lnSpcReduction="10000"/>
          </a:bodyPr>
          <a:lstStyle/>
          <a:p>
            <a:pPr>
              <a:lnSpc>
                <a:spcPct val="80000"/>
              </a:lnSpc>
              <a:buFont typeface="Wingdings" panose="05000000000000000000" pitchFamily="2" charset="2"/>
              <a:buNone/>
            </a:pPr>
            <a:r>
              <a:rPr lang="zh-CN" altLang="en-US" sz="2000"/>
              <a:t>		</a:t>
            </a:r>
            <a:r>
              <a:rPr lang="en-US" altLang="zh-CN" sz="2000"/>
              <a:t>HashSet a= new HashSet();</a:t>
            </a:r>
            <a:endParaRPr lang="en-US" altLang="zh-CN" sz="2000"/>
          </a:p>
          <a:p>
            <a:pPr>
              <a:lnSpc>
                <a:spcPct val="80000"/>
              </a:lnSpc>
              <a:buFont typeface="Wingdings" panose="05000000000000000000" pitchFamily="2" charset="2"/>
              <a:buNone/>
            </a:pPr>
            <a:r>
              <a:rPr lang="en-US" altLang="zh-CN" sz="2000"/>
              <a:t>		a.add(new Apple(1));</a:t>
            </a:r>
            <a:endParaRPr lang="en-US" altLang="zh-CN" sz="2000"/>
          </a:p>
          <a:p>
            <a:pPr>
              <a:lnSpc>
                <a:spcPct val="80000"/>
              </a:lnSpc>
              <a:buFont typeface="Wingdings" panose="05000000000000000000" pitchFamily="2" charset="2"/>
              <a:buNone/>
            </a:pPr>
            <a:r>
              <a:rPr lang="en-US" altLang="zh-CN" sz="2000"/>
              <a:t>		a.add(new Apple(10));</a:t>
            </a:r>
            <a:endParaRPr lang="en-US" altLang="zh-CN" sz="2000"/>
          </a:p>
          <a:p>
            <a:pPr>
              <a:lnSpc>
                <a:spcPct val="80000"/>
              </a:lnSpc>
              <a:buFont typeface="Wingdings" panose="05000000000000000000" pitchFamily="2" charset="2"/>
              <a:buNone/>
            </a:pPr>
            <a:r>
              <a:rPr lang="en-US" altLang="zh-CN" sz="2000"/>
              <a:t>		a.add(new Apple(-10));</a:t>
            </a:r>
            <a:endParaRPr lang="en-US" altLang="zh-CN" sz="2000"/>
          </a:p>
          <a:p>
            <a:pPr>
              <a:lnSpc>
                <a:spcPct val="80000"/>
              </a:lnSpc>
              <a:buFont typeface="Wingdings" panose="05000000000000000000" pitchFamily="2" charset="2"/>
              <a:buNone/>
            </a:pPr>
            <a:r>
              <a:rPr lang="en-US" altLang="zh-CN" sz="2000"/>
              <a:t>		a.add(new Apple(30));</a:t>
            </a:r>
            <a:endParaRPr lang="en-US" altLang="zh-CN" sz="2000"/>
          </a:p>
          <a:p>
            <a:pPr>
              <a:lnSpc>
                <a:spcPct val="80000"/>
              </a:lnSpc>
              <a:buFont typeface="Wingdings" panose="05000000000000000000" pitchFamily="2" charset="2"/>
              <a:buNone/>
            </a:pPr>
            <a:r>
              <a:rPr lang="en-US" altLang="zh-CN" sz="2000"/>
              <a:t>		Iterator it=a.iterator();</a:t>
            </a:r>
            <a:endParaRPr lang="en-US" altLang="zh-CN" sz="2000"/>
          </a:p>
          <a:p>
            <a:pPr>
              <a:lnSpc>
                <a:spcPct val="80000"/>
              </a:lnSpc>
              <a:buFont typeface="Wingdings" panose="05000000000000000000" pitchFamily="2" charset="2"/>
              <a:buNone/>
            </a:pPr>
            <a:r>
              <a:rPr lang="en-US" altLang="zh-CN" sz="2000"/>
              <a:t>		System.out.println(a);</a:t>
            </a:r>
            <a:endParaRPr lang="en-US" altLang="zh-CN" sz="2000"/>
          </a:p>
          <a:p>
            <a:pPr>
              <a:lnSpc>
                <a:spcPct val="80000"/>
              </a:lnSpc>
              <a:buFont typeface="Wingdings" panose="05000000000000000000" pitchFamily="2" charset="2"/>
              <a:buNone/>
            </a:pPr>
            <a:r>
              <a:rPr lang="en-US" altLang="zh-CN" sz="2000"/>
              <a:t>		while(it.hasNext())</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Apple oa=(Apple)it.next();</a:t>
            </a:r>
            <a:endParaRPr lang="en-US" altLang="zh-CN" sz="2000"/>
          </a:p>
          <a:p>
            <a:pPr>
              <a:lnSpc>
                <a:spcPct val="80000"/>
              </a:lnSpc>
              <a:buFont typeface="Wingdings" panose="05000000000000000000" pitchFamily="2" charset="2"/>
              <a:buNone/>
            </a:pPr>
            <a:r>
              <a:rPr lang="en-US" altLang="zh-CN" sz="2000"/>
              <a:t>			</a:t>
            </a:r>
            <a:r>
              <a:rPr lang="en-US" altLang="zh-CN" sz="2000" b="1">
                <a:solidFill>
                  <a:srgbClr val="FF3300"/>
                </a:solidFill>
              </a:rPr>
              <a:t>oa.color=-oa.color;</a:t>
            </a:r>
            <a:endParaRPr lang="en-US" altLang="zh-CN" sz="2000" b="1">
              <a:solidFill>
                <a:srgbClr val="FF3300"/>
              </a:solidFill>
            </a:endParaRPr>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System.out.println(a);</a:t>
            </a:r>
            <a:endParaRPr lang="zh-CN" altLang="en-US" sz="2000"/>
          </a:p>
        </p:txBody>
      </p:sp>
      <p:sp>
        <p:nvSpPr>
          <p:cNvPr id="1295363" name="Rectangle 3"/>
          <p:cNvSpPr>
            <a:spLocks noGrp="1" noChangeArrowheads="1"/>
          </p:cNvSpPr>
          <p:nvPr>
            <p:ph type="body" sz="half" idx="1"/>
          </p:nvPr>
        </p:nvSpPr>
        <p:spPr>
          <a:xfrm>
            <a:off x="620713" y="1600200"/>
            <a:ext cx="3889375" cy="4419600"/>
          </a:xfrm>
          <a:solidFill>
            <a:srgbClr val="FFFFFF"/>
          </a:solidFill>
        </p:spPr>
        <p:txBody>
          <a:bodyPr>
            <a:normAutofit fontScale="85000" lnSpcReduction="20000"/>
          </a:bodyPr>
          <a:lstStyle/>
          <a:p>
            <a:pPr>
              <a:lnSpc>
                <a:spcPct val="80000"/>
              </a:lnSpc>
              <a:buFont typeface="Wingdings" panose="05000000000000000000" pitchFamily="2" charset="2"/>
              <a:buNone/>
            </a:pPr>
            <a:r>
              <a:rPr lang="en-US" altLang="zh-CN" sz="2000"/>
              <a:t>class Apple {</a:t>
            </a:r>
            <a:endParaRPr lang="en-US" altLang="zh-CN" sz="2000"/>
          </a:p>
          <a:p>
            <a:pPr>
              <a:lnSpc>
                <a:spcPct val="80000"/>
              </a:lnSpc>
              <a:buFont typeface="Wingdings" panose="05000000000000000000" pitchFamily="2" charset="2"/>
              <a:buNone/>
            </a:pPr>
            <a:r>
              <a:rPr lang="en-US" altLang="zh-CN" sz="2000"/>
              <a:t>  int color;</a:t>
            </a:r>
            <a:endParaRPr lang="en-US" altLang="zh-CN" sz="2000"/>
          </a:p>
          <a:p>
            <a:pPr>
              <a:lnSpc>
                <a:spcPct val="80000"/>
              </a:lnSpc>
              <a:buFont typeface="Wingdings" panose="05000000000000000000" pitchFamily="2" charset="2"/>
              <a:buNone/>
            </a:pPr>
            <a:r>
              <a:rPr lang="en-US" altLang="zh-CN" sz="2000"/>
              <a:t>  Apple(int 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this.color=color;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public String toString()</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return Integer.toString(color) ;</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public int hashCode()</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return -color;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a:t>
            </a:r>
            <a:endParaRPr lang="en-US" altLang="zh-CN" sz="2000"/>
          </a:p>
        </p:txBody>
      </p:sp>
      <p:sp>
        <p:nvSpPr>
          <p:cNvPr id="1295366" name="Text Box 6"/>
          <p:cNvSpPr txBox="1">
            <a:spLocks noChangeArrowheads="1"/>
          </p:cNvSpPr>
          <p:nvPr/>
        </p:nvSpPr>
        <p:spPr bwMode="auto">
          <a:xfrm>
            <a:off x="4787900" y="5661025"/>
            <a:ext cx="4032250" cy="6413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FFFF"/>
                </a:solidFill>
              </a:rPr>
              <a:t>[30, 1, -10, 10]</a:t>
            </a:r>
            <a:endParaRPr lang="en-US" altLang="zh-CN" b="1">
              <a:solidFill>
                <a:srgbClr val="FFFFFF"/>
              </a:solidFill>
            </a:endParaRPr>
          </a:p>
          <a:p>
            <a:r>
              <a:rPr lang="en-US" altLang="zh-CN" b="1">
                <a:solidFill>
                  <a:srgbClr val="FFFFFF"/>
                </a:solidFill>
              </a:rPr>
              <a:t>[-30, -1, 10, -10]</a:t>
            </a:r>
            <a:endParaRPr lang="zh-CN" altLang="en-US"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5363"/>
                                        </p:tgtEl>
                                        <p:attrNameLst>
                                          <p:attrName>style.visibility</p:attrName>
                                        </p:attrNameLst>
                                      </p:cBhvr>
                                      <p:to>
                                        <p:strVal val="visible"/>
                                      </p:to>
                                    </p:set>
                                    <p:anim calcmode="lin" valueType="num">
                                      <p:cBhvr additive="base">
                                        <p:cTn id="7" dur="500" fill="hold"/>
                                        <p:tgtEl>
                                          <p:spTgt spid="1295363"/>
                                        </p:tgtEl>
                                        <p:attrNameLst>
                                          <p:attrName>ppt_x</p:attrName>
                                        </p:attrNameLst>
                                      </p:cBhvr>
                                      <p:tavLst>
                                        <p:tav tm="0">
                                          <p:val>
                                            <p:strVal val="#ppt_x"/>
                                          </p:val>
                                        </p:tav>
                                        <p:tav tm="100000">
                                          <p:val>
                                            <p:strVal val="#ppt_x"/>
                                          </p:val>
                                        </p:tav>
                                      </p:tavLst>
                                    </p:anim>
                                    <p:anim calcmode="lin" valueType="num">
                                      <p:cBhvr additive="base">
                                        <p:cTn id="8" dur="500" fill="hold"/>
                                        <p:tgtEl>
                                          <p:spTgt spid="12953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5365"/>
                                        </p:tgtEl>
                                        <p:attrNameLst>
                                          <p:attrName>style.visibility</p:attrName>
                                        </p:attrNameLst>
                                      </p:cBhvr>
                                      <p:to>
                                        <p:strVal val="visible"/>
                                      </p:to>
                                    </p:set>
                                    <p:anim calcmode="lin" valueType="num">
                                      <p:cBhvr additive="base">
                                        <p:cTn id="13" dur="500" fill="hold"/>
                                        <p:tgtEl>
                                          <p:spTgt spid="1295365"/>
                                        </p:tgtEl>
                                        <p:attrNameLst>
                                          <p:attrName>ppt_x</p:attrName>
                                        </p:attrNameLst>
                                      </p:cBhvr>
                                      <p:tavLst>
                                        <p:tav tm="0">
                                          <p:val>
                                            <p:strVal val="#ppt_x"/>
                                          </p:val>
                                        </p:tav>
                                        <p:tav tm="100000">
                                          <p:val>
                                            <p:strVal val="#ppt_x"/>
                                          </p:val>
                                        </p:tav>
                                      </p:tavLst>
                                    </p:anim>
                                    <p:anim calcmode="lin" valueType="num">
                                      <p:cBhvr additive="base">
                                        <p:cTn id="14" dur="500" fill="hold"/>
                                        <p:tgtEl>
                                          <p:spTgt spid="12953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5366"/>
                                        </p:tgtEl>
                                        <p:attrNameLst>
                                          <p:attrName>style.visibility</p:attrName>
                                        </p:attrNameLst>
                                      </p:cBhvr>
                                      <p:to>
                                        <p:strVal val="visible"/>
                                      </p:to>
                                    </p:set>
                                    <p:anim calcmode="lin" valueType="num">
                                      <p:cBhvr additive="base">
                                        <p:cTn id="19" dur="500" fill="hold"/>
                                        <p:tgtEl>
                                          <p:spTgt spid="1295366"/>
                                        </p:tgtEl>
                                        <p:attrNameLst>
                                          <p:attrName>ppt_x</p:attrName>
                                        </p:attrNameLst>
                                      </p:cBhvr>
                                      <p:tavLst>
                                        <p:tav tm="0">
                                          <p:val>
                                            <p:strVal val="#ppt_x"/>
                                          </p:val>
                                        </p:tav>
                                        <p:tav tm="100000">
                                          <p:val>
                                            <p:strVal val="#ppt_x"/>
                                          </p:val>
                                        </p:tav>
                                      </p:tavLst>
                                    </p:anim>
                                    <p:anim calcmode="lin" valueType="num">
                                      <p:cBhvr additive="base">
                                        <p:cTn id="20" dur="500" fill="hold"/>
                                        <p:tgtEl>
                                          <p:spTgt spid="129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5" grpId="0" animBg="1"/>
      <p:bldP spid="1295363" grpId="0" animBg="1"/>
      <p:bldP spid="12953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0" name="Rectangle 2"/>
          <p:cNvSpPr>
            <a:spLocks noGrp="1" noChangeArrowheads="1"/>
          </p:cNvSpPr>
          <p:nvPr>
            <p:ph type="title"/>
          </p:nvPr>
        </p:nvSpPr>
        <p:spPr/>
        <p:txBody>
          <a:bodyPr/>
          <a:lstStyle/>
          <a:p>
            <a:endParaRPr lang="zh-CN" altLang="en-US"/>
          </a:p>
        </p:txBody>
      </p:sp>
      <p:sp>
        <p:nvSpPr>
          <p:cNvPr id="1297411" name="Rectangle 3"/>
          <p:cNvSpPr>
            <a:spLocks noGrp="1" noChangeArrowheads="1"/>
          </p:cNvSpPr>
          <p:nvPr>
            <p:ph type="body" sz="half" idx="2"/>
          </p:nvPr>
        </p:nvSpPr>
        <p:spPr>
          <a:xfrm>
            <a:off x="3779838" y="1600200"/>
            <a:ext cx="4754562" cy="4419600"/>
          </a:xfrm>
          <a:solidFill>
            <a:srgbClr val="FFFFFF"/>
          </a:solidFill>
        </p:spPr>
        <p:txBody>
          <a:bodyPr>
            <a:normAutofit fontScale="92500" lnSpcReduction="10000"/>
          </a:bodyPr>
          <a:lstStyle/>
          <a:p>
            <a:pPr>
              <a:lnSpc>
                <a:spcPct val="80000"/>
              </a:lnSpc>
              <a:buFont typeface="Wingdings" panose="05000000000000000000" pitchFamily="2" charset="2"/>
              <a:buNone/>
            </a:pPr>
            <a:r>
              <a:rPr lang="zh-CN" altLang="en-US" sz="2000"/>
              <a:t>		</a:t>
            </a:r>
            <a:r>
              <a:rPr lang="en-US" altLang="zh-CN" sz="2000"/>
              <a:t>HashSet a= new HashSet();</a:t>
            </a:r>
            <a:endParaRPr lang="en-US" altLang="zh-CN" sz="2000"/>
          </a:p>
          <a:p>
            <a:pPr>
              <a:lnSpc>
                <a:spcPct val="80000"/>
              </a:lnSpc>
              <a:buFont typeface="Wingdings" panose="05000000000000000000" pitchFamily="2" charset="2"/>
              <a:buNone/>
            </a:pPr>
            <a:r>
              <a:rPr lang="en-US" altLang="zh-CN" sz="2000"/>
              <a:t>		a.add(new Apple(1));</a:t>
            </a:r>
            <a:endParaRPr lang="en-US" altLang="zh-CN" sz="2000"/>
          </a:p>
          <a:p>
            <a:pPr>
              <a:lnSpc>
                <a:spcPct val="80000"/>
              </a:lnSpc>
              <a:buFont typeface="Wingdings" panose="05000000000000000000" pitchFamily="2" charset="2"/>
              <a:buNone/>
            </a:pPr>
            <a:r>
              <a:rPr lang="en-US" altLang="zh-CN" sz="2000"/>
              <a:t>		a.add(new Apple(10));</a:t>
            </a:r>
            <a:endParaRPr lang="en-US" altLang="zh-CN" sz="2000"/>
          </a:p>
          <a:p>
            <a:pPr>
              <a:lnSpc>
                <a:spcPct val="80000"/>
              </a:lnSpc>
              <a:buFont typeface="Wingdings" panose="05000000000000000000" pitchFamily="2" charset="2"/>
              <a:buNone/>
            </a:pPr>
            <a:r>
              <a:rPr lang="en-US" altLang="zh-CN" sz="2000"/>
              <a:t>		a.add(new Apple(-10));</a:t>
            </a:r>
            <a:endParaRPr lang="en-US" altLang="zh-CN" sz="2000"/>
          </a:p>
          <a:p>
            <a:pPr>
              <a:lnSpc>
                <a:spcPct val="80000"/>
              </a:lnSpc>
              <a:buFont typeface="Wingdings" panose="05000000000000000000" pitchFamily="2" charset="2"/>
              <a:buNone/>
            </a:pPr>
            <a:r>
              <a:rPr lang="en-US" altLang="zh-CN" sz="2000"/>
              <a:t>		a.add(new Apple(30));</a:t>
            </a:r>
            <a:endParaRPr lang="en-US" altLang="zh-CN" sz="2000"/>
          </a:p>
          <a:p>
            <a:pPr>
              <a:lnSpc>
                <a:spcPct val="80000"/>
              </a:lnSpc>
              <a:buFont typeface="Wingdings" panose="05000000000000000000" pitchFamily="2" charset="2"/>
              <a:buNone/>
            </a:pPr>
            <a:r>
              <a:rPr lang="en-US" altLang="zh-CN" sz="2000"/>
              <a:t>		Iterator it=a.iterator();</a:t>
            </a:r>
            <a:endParaRPr lang="en-US" altLang="zh-CN" sz="2000"/>
          </a:p>
          <a:p>
            <a:pPr>
              <a:lnSpc>
                <a:spcPct val="80000"/>
              </a:lnSpc>
              <a:buFont typeface="Wingdings" panose="05000000000000000000" pitchFamily="2" charset="2"/>
              <a:buNone/>
            </a:pPr>
            <a:r>
              <a:rPr lang="en-US" altLang="zh-CN" sz="2000"/>
              <a:t>		System.out.println(a);</a:t>
            </a:r>
            <a:endParaRPr lang="en-US" altLang="zh-CN" sz="2000"/>
          </a:p>
          <a:p>
            <a:pPr>
              <a:lnSpc>
                <a:spcPct val="80000"/>
              </a:lnSpc>
              <a:buFont typeface="Wingdings" panose="05000000000000000000" pitchFamily="2" charset="2"/>
              <a:buNone/>
            </a:pPr>
            <a:r>
              <a:rPr lang="en-US" altLang="zh-CN" sz="2000"/>
              <a:t>		while(it.hasNext())</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Apple oa=(Apple)it.next();</a:t>
            </a:r>
            <a:endParaRPr lang="en-US" altLang="zh-CN" sz="2000"/>
          </a:p>
          <a:p>
            <a:pPr>
              <a:lnSpc>
                <a:spcPct val="80000"/>
              </a:lnSpc>
              <a:buFont typeface="Wingdings" panose="05000000000000000000" pitchFamily="2" charset="2"/>
              <a:buNone/>
            </a:pPr>
            <a:r>
              <a:rPr lang="en-US" altLang="zh-CN" sz="2000"/>
              <a:t>			</a:t>
            </a:r>
            <a:r>
              <a:rPr lang="en-US" altLang="zh-CN" sz="1800" b="1">
                <a:solidFill>
                  <a:srgbClr val="FF3300"/>
                </a:solidFill>
              </a:rPr>
              <a:t>oa=new Apple(-oa.color);</a:t>
            </a:r>
            <a:endParaRPr lang="en-US" altLang="zh-CN" sz="1800" b="1">
              <a:solidFill>
                <a:srgbClr val="FF3300"/>
              </a:solidFill>
            </a:endParaRPr>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System.out.println(a);</a:t>
            </a:r>
            <a:endParaRPr lang="zh-CN" altLang="en-US" sz="2000"/>
          </a:p>
        </p:txBody>
      </p:sp>
      <p:sp>
        <p:nvSpPr>
          <p:cNvPr id="1297412" name="Rectangle 4"/>
          <p:cNvSpPr>
            <a:spLocks noGrp="1" noChangeArrowheads="1"/>
          </p:cNvSpPr>
          <p:nvPr>
            <p:ph type="body" sz="half" idx="1"/>
          </p:nvPr>
        </p:nvSpPr>
        <p:spPr>
          <a:xfrm>
            <a:off x="620713" y="1600200"/>
            <a:ext cx="3889375" cy="4419600"/>
          </a:xfrm>
          <a:solidFill>
            <a:srgbClr val="FFFFFF"/>
          </a:solidFill>
        </p:spPr>
        <p:txBody>
          <a:bodyPr>
            <a:normAutofit fontScale="85000" lnSpcReduction="20000"/>
          </a:bodyPr>
          <a:lstStyle/>
          <a:p>
            <a:pPr>
              <a:lnSpc>
                <a:spcPct val="80000"/>
              </a:lnSpc>
              <a:buFont typeface="Wingdings" panose="05000000000000000000" pitchFamily="2" charset="2"/>
              <a:buNone/>
            </a:pPr>
            <a:r>
              <a:rPr lang="en-US" altLang="zh-CN" sz="2000"/>
              <a:t>class Apple {</a:t>
            </a:r>
            <a:endParaRPr lang="en-US" altLang="zh-CN" sz="2000"/>
          </a:p>
          <a:p>
            <a:pPr>
              <a:lnSpc>
                <a:spcPct val="80000"/>
              </a:lnSpc>
              <a:buFont typeface="Wingdings" panose="05000000000000000000" pitchFamily="2" charset="2"/>
              <a:buNone/>
            </a:pPr>
            <a:r>
              <a:rPr lang="en-US" altLang="zh-CN" sz="2000"/>
              <a:t>  int color;</a:t>
            </a:r>
            <a:endParaRPr lang="en-US" altLang="zh-CN" sz="2000"/>
          </a:p>
          <a:p>
            <a:pPr>
              <a:lnSpc>
                <a:spcPct val="80000"/>
              </a:lnSpc>
              <a:buFont typeface="Wingdings" panose="05000000000000000000" pitchFamily="2" charset="2"/>
              <a:buNone/>
            </a:pPr>
            <a:r>
              <a:rPr lang="en-US" altLang="zh-CN" sz="2000"/>
              <a:t>  Apple(int 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this.color=color;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public String toString()</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return Integer.toString(color) ;</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public int hashCode()</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return -color;</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a:t>
            </a:r>
            <a:endParaRPr lang="en-US" altLang="zh-CN" sz="2000"/>
          </a:p>
        </p:txBody>
      </p:sp>
      <p:sp>
        <p:nvSpPr>
          <p:cNvPr id="1297413" name="Text Box 5"/>
          <p:cNvSpPr txBox="1">
            <a:spLocks noChangeArrowheads="1"/>
          </p:cNvSpPr>
          <p:nvPr/>
        </p:nvSpPr>
        <p:spPr bwMode="auto">
          <a:xfrm>
            <a:off x="4787900" y="5661025"/>
            <a:ext cx="4032250" cy="6413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FFFF"/>
                </a:solidFill>
              </a:rPr>
              <a:t>[30, 1, -10, 10]</a:t>
            </a:r>
            <a:endParaRPr lang="en-US" altLang="zh-CN" b="1">
              <a:solidFill>
                <a:srgbClr val="FFFFFF"/>
              </a:solidFill>
            </a:endParaRPr>
          </a:p>
          <a:p>
            <a:r>
              <a:rPr lang="en-US" altLang="zh-CN" b="1">
                <a:solidFill>
                  <a:srgbClr val="FFFFFF"/>
                </a:solidFill>
              </a:rPr>
              <a:t>[30, 1, -10, 10]</a:t>
            </a:r>
            <a:endParaRPr lang="zh-CN" altLang="en-US"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7412"/>
                                        </p:tgtEl>
                                        <p:attrNameLst>
                                          <p:attrName>style.visibility</p:attrName>
                                        </p:attrNameLst>
                                      </p:cBhvr>
                                      <p:to>
                                        <p:strVal val="visible"/>
                                      </p:to>
                                    </p:set>
                                    <p:anim calcmode="lin" valueType="num">
                                      <p:cBhvr additive="base">
                                        <p:cTn id="7" dur="500" fill="hold"/>
                                        <p:tgtEl>
                                          <p:spTgt spid="1297412"/>
                                        </p:tgtEl>
                                        <p:attrNameLst>
                                          <p:attrName>ppt_x</p:attrName>
                                        </p:attrNameLst>
                                      </p:cBhvr>
                                      <p:tavLst>
                                        <p:tav tm="0">
                                          <p:val>
                                            <p:strVal val="#ppt_x"/>
                                          </p:val>
                                        </p:tav>
                                        <p:tav tm="100000">
                                          <p:val>
                                            <p:strVal val="#ppt_x"/>
                                          </p:val>
                                        </p:tav>
                                      </p:tavLst>
                                    </p:anim>
                                    <p:anim calcmode="lin" valueType="num">
                                      <p:cBhvr additive="base">
                                        <p:cTn id="8" dur="500" fill="hold"/>
                                        <p:tgtEl>
                                          <p:spTgt spid="129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7411"/>
                                        </p:tgtEl>
                                        <p:attrNameLst>
                                          <p:attrName>style.visibility</p:attrName>
                                        </p:attrNameLst>
                                      </p:cBhvr>
                                      <p:to>
                                        <p:strVal val="visible"/>
                                      </p:to>
                                    </p:set>
                                    <p:anim calcmode="lin" valueType="num">
                                      <p:cBhvr additive="base">
                                        <p:cTn id="13" dur="500" fill="hold"/>
                                        <p:tgtEl>
                                          <p:spTgt spid="1297411"/>
                                        </p:tgtEl>
                                        <p:attrNameLst>
                                          <p:attrName>ppt_x</p:attrName>
                                        </p:attrNameLst>
                                      </p:cBhvr>
                                      <p:tavLst>
                                        <p:tav tm="0">
                                          <p:val>
                                            <p:strVal val="#ppt_x"/>
                                          </p:val>
                                        </p:tav>
                                        <p:tav tm="100000">
                                          <p:val>
                                            <p:strVal val="#ppt_x"/>
                                          </p:val>
                                        </p:tav>
                                      </p:tavLst>
                                    </p:anim>
                                    <p:anim calcmode="lin" valueType="num">
                                      <p:cBhvr additive="base">
                                        <p:cTn id="14" dur="500" fill="hold"/>
                                        <p:tgtEl>
                                          <p:spTgt spid="12974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7413"/>
                                        </p:tgtEl>
                                        <p:attrNameLst>
                                          <p:attrName>style.visibility</p:attrName>
                                        </p:attrNameLst>
                                      </p:cBhvr>
                                      <p:to>
                                        <p:strVal val="visible"/>
                                      </p:to>
                                    </p:set>
                                    <p:anim calcmode="lin" valueType="num">
                                      <p:cBhvr additive="base">
                                        <p:cTn id="19" dur="500" fill="hold"/>
                                        <p:tgtEl>
                                          <p:spTgt spid="1297413"/>
                                        </p:tgtEl>
                                        <p:attrNameLst>
                                          <p:attrName>ppt_x</p:attrName>
                                        </p:attrNameLst>
                                      </p:cBhvr>
                                      <p:tavLst>
                                        <p:tav tm="0">
                                          <p:val>
                                            <p:strVal val="#ppt_x"/>
                                          </p:val>
                                        </p:tav>
                                        <p:tav tm="100000">
                                          <p:val>
                                            <p:strVal val="#ppt_x"/>
                                          </p:val>
                                        </p:tav>
                                      </p:tavLst>
                                    </p:anim>
                                    <p:anim calcmode="lin" valueType="num">
                                      <p:cBhvr additive="base">
                                        <p:cTn id="20" dur="500" fill="hold"/>
                                        <p:tgtEl>
                                          <p:spTgt spid="129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411" grpId="0" animBg="1"/>
      <p:bldP spid="1297412" grpId="0" animBg="1"/>
      <p:bldP spid="12974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Grp="1" noChangeArrowheads="1"/>
          </p:cNvSpPr>
          <p:nvPr>
            <p:ph type="title"/>
          </p:nvPr>
        </p:nvSpPr>
        <p:spPr/>
        <p:txBody>
          <a:bodyPr/>
          <a:lstStyle/>
          <a:p>
            <a:r>
              <a:rPr lang="en-US" altLang="zh-CN"/>
              <a:t>for-each</a:t>
            </a:r>
            <a:r>
              <a:rPr lang="zh-CN" altLang="en-US"/>
              <a:t>循环</a:t>
            </a:r>
            <a:endParaRPr lang="zh-CN" altLang="en-US"/>
          </a:p>
        </p:txBody>
      </p:sp>
      <p:sp>
        <p:nvSpPr>
          <p:cNvPr id="1290243" name="Rectangle 3"/>
          <p:cNvSpPr>
            <a:spLocks noGrp="1" noChangeArrowheads="1"/>
          </p:cNvSpPr>
          <p:nvPr>
            <p:ph idx="1"/>
          </p:nvPr>
        </p:nvSpPr>
        <p:spPr/>
        <p:txBody>
          <a:bodyPr>
            <a:normAutofit/>
          </a:bodyPr>
          <a:lstStyle/>
          <a:p>
            <a:pPr>
              <a:lnSpc>
                <a:spcPct val="90000"/>
              </a:lnSpc>
              <a:buFont typeface="Wingdings" panose="05000000000000000000" pitchFamily="2" charset="2"/>
              <a:buNone/>
            </a:pPr>
            <a:endParaRPr lang="zh-CN" altLang="en-US" sz="2800" b="1">
              <a:latin typeface="Courier New" panose="02070309020205020404" pitchFamily="49" charset="0"/>
            </a:endParaRPr>
          </a:p>
          <a:p>
            <a:pPr>
              <a:lnSpc>
                <a:spcPct val="90000"/>
              </a:lnSpc>
              <a:buFont typeface="Wingdings" panose="05000000000000000000" pitchFamily="2" charset="2"/>
              <a:buNone/>
            </a:pPr>
            <a:r>
              <a:rPr lang="zh-CN" altLang="en-US" sz="2400" b="1">
                <a:latin typeface="Courier New" panose="02070309020205020404" pitchFamily="49" charset="0"/>
              </a:rPr>
              <a:t>	</a:t>
            </a:r>
            <a:r>
              <a:rPr lang="en-US" altLang="zh-CN" sz="2400" b="1">
                <a:latin typeface="Courier New" panose="02070309020205020404" pitchFamily="49" charset="0"/>
              </a:rPr>
              <a:t>static void printAll(Collection c)</a:t>
            </a:r>
            <a:endParaRPr lang="en-US" altLang="zh-CN" sz="2400" b="1">
              <a:latin typeface="Courier New" panose="02070309020205020404" pitchFamily="49" charset="0"/>
            </a:endParaRPr>
          </a:p>
          <a:p>
            <a:pPr>
              <a:lnSpc>
                <a:spcPct val="90000"/>
              </a:lnSpc>
              <a:buFont typeface="Wingdings" panose="05000000000000000000" pitchFamily="2" charset="2"/>
              <a:buNone/>
            </a:pPr>
            <a:r>
              <a:rPr lang="en-US" altLang="zh-CN" sz="2400" b="1">
                <a:latin typeface="Courier New" panose="02070309020205020404" pitchFamily="49" charset="0"/>
              </a:rPr>
              <a:t>	{//</a:t>
            </a:r>
            <a:r>
              <a:rPr lang="zh-CN" altLang="en-US" sz="2400" b="1">
                <a:latin typeface="Courier New" panose="02070309020205020404" pitchFamily="49" charset="0"/>
              </a:rPr>
              <a:t>对于</a:t>
            </a:r>
            <a:r>
              <a:rPr lang="zh-CN" altLang="en-US" sz="2400" b="1">
                <a:solidFill>
                  <a:srgbClr val="FF3300"/>
                </a:solidFill>
                <a:latin typeface="Courier New" panose="02070309020205020404" pitchFamily="49" charset="0"/>
              </a:rPr>
              <a:t>数组或集合</a:t>
            </a:r>
            <a:r>
              <a:rPr lang="en-US" altLang="zh-CN" sz="2400" b="1">
                <a:latin typeface="Courier New" panose="02070309020205020404" pitchFamily="49" charset="0"/>
              </a:rPr>
              <a:t>c</a:t>
            </a:r>
            <a:r>
              <a:rPr lang="zh-CN" altLang="en-US" sz="2400" b="1">
                <a:latin typeface="Courier New" panose="02070309020205020404" pitchFamily="49" charset="0"/>
              </a:rPr>
              <a:t>中每一个元素</a:t>
            </a:r>
            <a:r>
              <a:rPr lang="en-US" altLang="zh-CN" sz="2400" b="1">
                <a:latin typeface="Courier New" panose="02070309020205020404" pitchFamily="49" charset="0"/>
              </a:rPr>
              <a:t>e</a:t>
            </a:r>
            <a:endParaRPr lang="en-US" altLang="zh-CN" sz="2400" b="1">
              <a:latin typeface="Courier New" panose="02070309020205020404" pitchFamily="49" charset="0"/>
            </a:endParaRPr>
          </a:p>
          <a:p>
            <a:pPr>
              <a:lnSpc>
                <a:spcPct val="90000"/>
              </a:lnSpc>
              <a:buFont typeface="Wingdings" panose="05000000000000000000" pitchFamily="2" charset="2"/>
              <a:buNone/>
            </a:pPr>
            <a:r>
              <a:rPr lang="en-US" altLang="zh-CN" sz="2400" b="1">
                <a:latin typeface="Courier New" panose="02070309020205020404" pitchFamily="49" charset="0"/>
              </a:rPr>
              <a:t>		for (Object e:c</a:t>
            </a:r>
            <a:r>
              <a:rPr lang="zh-CN" altLang="en-US" sz="2400" b="1">
                <a:latin typeface="Courier New" panose="02070309020205020404" pitchFamily="49" charset="0"/>
              </a:rPr>
              <a:t>） 					</a:t>
            </a:r>
            <a:r>
              <a:rPr lang="en-US" altLang="zh-CN" sz="2400" b="1">
                <a:latin typeface="Courier New" panose="02070309020205020404" pitchFamily="49" charset="0"/>
              </a:rPr>
              <a:t>System.out.println(e);</a:t>
            </a:r>
            <a:endParaRPr lang="en-US" altLang="zh-CN" sz="2400" b="1">
              <a:latin typeface="Courier New" panose="02070309020205020404" pitchFamily="49" charset="0"/>
            </a:endParaRPr>
          </a:p>
          <a:p>
            <a:pPr>
              <a:lnSpc>
                <a:spcPct val="90000"/>
              </a:lnSpc>
              <a:buFont typeface="Wingdings" panose="05000000000000000000" pitchFamily="2" charset="2"/>
              <a:buNone/>
            </a:pPr>
            <a:r>
              <a:rPr lang="en-US" altLang="zh-CN" sz="2400" b="1">
                <a:latin typeface="Courier New" panose="02070309020205020404" pitchFamily="49" charset="0"/>
              </a:rPr>
              <a:t>      </a:t>
            </a:r>
            <a:r>
              <a:rPr lang="en-US" altLang="zh-CN" sz="2400" b="1">
                <a:latin typeface="Courier New" panose="02070309020205020404" pitchFamily="49" charset="0"/>
                <a:sym typeface="+mn-ea"/>
              </a:rPr>
              <a:t>//</a:t>
            </a:r>
            <a:r>
              <a:rPr lang="zh-CN" altLang="en-US" sz="2400" b="1">
                <a:latin typeface="Courier New" panose="02070309020205020404" pitchFamily="49" charset="0"/>
                <a:sym typeface="+mn-ea"/>
              </a:rPr>
              <a:t>函数式接口</a:t>
            </a:r>
            <a:r>
              <a:rPr lang="en-US" altLang="zh-CN" sz="2400" b="1">
                <a:latin typeface="Courier New" panose="02070309020205020404" pitchFamily="49" charset="0"/>
              </a:rPr>
              <a:t> </a:t>
            </a:r>
            <a:endParaRPr lang="en-US" altLang="zh-CN" sz="2400" b="1">
              <a:latin typeface="Courier New" panose="02070309020205020404" pitchFamily="49" charset="0"/>
            </a:endParaRPr>
          </a:p>
          <a:p>
            <a:pPr>
              <a:lnSpc>
                <a:spcPct val="90000"/>
              </a:lnSpc>
              <a:buFont typeface="Wingdings" panose="05000000000000000000" pitchFamily="2" charset="2"/>
              <a:buNone/>
            </a:pPr>
            <a:r>
              <a:rPr lang="en-US" altLang="zh-CN" sz="2400" b="1">
                <a:latin typeface="Courier New" panose="02070309020205020404" pitchFamily="49" charset="0"/>
              </a:rPr>
              <a:t>     </a:t>
            </a:r>
            <a:r>
              <a:rPr lang="en-US" altLang="zh-CN" sz="2400" b="1">
                <a:latin typeface="Courier New" panose="02070309020205020404" pitchFamily="49" charset="0"/>
                <a:sym typeface="+mn-ea"/>
              </a:rPr>
              <a:t>c.forEach(System.out::println);</a:t>
            </a:r>
            <a:endParaRPr lang="en-US" altLang="zh-CN" sz="2400" b="1">
              <a:latin typeface="Courier New" panose="02070309020205020404" pitchFamily="49" charset="0"/>
              <a:sym typeface="+mn-ea"/>
            </a:endParaRPr>
          </a:p>
          <a:p>
            <a:pPr>
              <a:lnSpc>
                <a:spcPct val="90000"/>
              </a:lnSpc>
              <a:buFont typeface="Wingdings" panose="05000000000000000000" pitchFamily="2" charset="2"/>
              <a:buNone/>
            </a:pPr>
            <a:endParaRPr lang="en-US" altLang="zh-CN" sz="2400" b="1">
              <a:latin typeface="Courier New" panose="02070309020205020404" pitchFamily="49" charset="0"/>
            </a:endParaRPr>
          </a:p>
          <a:p>
            <a:pPr>
              <a:lnSpc>
                <a:spcPct val="90000"/>
              </a:lnSpc>
              <a:buFont typeface="Wingdings" panose="05000000000000000000" pitchFamily="2" charset="2"/>
              <a:buNone/>
            </a:pPr>
            <a:r>
              <a:rPr lang="en-US" altLang="zh-CN" sz="2400" b="1">
                <a:latin typeface="Courier New" panose="02070309020205020404" pitchFamily="49" charset="0"/>
              </a:rPr>
              <a:t>	}</a:t>
            </a:r>
            <a:endParaRPr lang="en-US" altLang="zh-CN" sz="1800" b="1">
              <a:latin typeface="华文楷体" panose="02010600040101010101" pitchFamily="2" charset="-122"/>
              <a:ea typeface="华文楷体" panose="02010600040101010101" pitchFamily="2" charset="-122"/>
            </a:endParaRPr>
          </a:p>
          <a:p>
            <a:pPr>
              <a:lnSpc>
                <a:spcPct val="90000"/>
              </a:lnSpc>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	</a:t>
            </a:r>
            <a:endParaRPr lang="en-US" altLang="zh-CN" sz="2800" b="1">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4578" name="Rectangle 2"/>
          <p:cNvSpPr>
            <a:spLocks noGrp="1" noChangeArrowheads="1"/>
          </p:cNvSpPr>
          <p:nvPr>
            <p:ph type="title"/>
          </p:nvPr>
        </p:nvSpPr>
        <p:spPr/>
        <p:txBody>
          <a:bodyPr/>
          <a:lstStyle/>
          <a:p>
            <a:r>
              <a:rPr lang="en-US" altLang="zh-CN">
                <a:solidFill>
                  <a:srgbClr val="FFFFFF"/>
                </a:solidFill>
              </a:rPr>
              <a:t>Set</a:t>
            </a:r>
            <a:r>
              <a:rPr lang="zh-CN" altLang="en-US">
                <a:solidFill>
                  <a:srgbClr val="FFFFFF"/>
                </a:solidFill>
              </a:rPr>
              <a:t>接口</a:t>
            </a:r>
            <a:r>
              <a:rPr lang="zh-CN" altLang="en-US"/>
              <a:t> </a:t>
            </a:r>
            <a:endParaRPr lang="zh-CN" altLang="en-US"/>
          </a:p>
        </p:txBody>
      </p:sp>
      <p:sp>
        <p:nvSpPr>
          <p:cNvPr id="1304579" name="Rectangle 3"/>
          <p:cNvSpPr>
            <a:spLocks noGrp="1" noChangeArrowheads="1"/>
          </p:cNvSpPr>
          <p:nvPr>
            <p:ph idx="1"/>
          </p:nvPr>
        </p:nvSpPr>
        <p:spPr/>
        <p:txBody>
          <a:bodyPr/>
          <a:lstStyle/>
          <a:p>
            <a:r>
              <a:rPr lang="en-US" altLang="zh-CN"/>
              <a:t>Set</a:t>
            </a:r>
            <a:r>
              <a:rPr lang="zh-CN" altLang="en-US"/>
              <a:t>接口继承</a:t>
            </a:r>
            <a:r>
              <a:rPr lang="en-US" altLang="zh-CN"/>
              <a:t>Collection</a:t>
            </a:r>
            <a:r>
              <a:rPr lang="zh-CN" altLang="en-US"/>
              <a:t>接口，而且它</a:t>
            </a:r>
            <a:r>
              <a:rPr lang="zh-CN" altLang="en-US">
                <a:solidFill>
                  <a:srgbClr val="FF3300"/>
                </a:solidFill>
              </a:rPr>
              <a:t>不允许集合中存在重复项</a:t>
            </a:r>
            <a:r>
              <a:rPr lang="zh-CN" altLang="en-US"/>
              <a:t>，每个具体的</a:t>
            </a:r>
            <a:r>
              <a:rPr lang="en-US" altLang="zh-CN"/>
              <a:t>Set</a:t>
            </a:r>
            <a:r>
              <a:rPr lang="zh-CN" altLang="en-US"/>
              <a:t>实现类依赖添加的对象的</a:t>
            </a:r>
            <a:r>
              <a:rPr lang="en-US" altLang="zh-CN">
                <a:solidFill>
                  <a:srgbClr val="FF3300"/>
                </a:solidFill>
              </a:rPr>
              <a:t>equals</a:t>
            </a:r>
            <a:r>
              <a:rPr lang="zh-CN" altLang="en-US">
                <a:solidFill>
                  <a:srgbClr val="FF3300"/>
                </a:solidFill>
              </a:rPr>
              <a:t>方法来检查唯一性</a:t>
            </a:r>
            <a:r>
              <a:rPr lang="zh-CN" altLang="en-US"/>
              <a:t>。</a:t>
            </a:r>
            <a:endParaRPr lang="zh-CN" altLang="en-US"/>
          </a:p>
          <a:p>
            <a:r>
              <a:rPr lang="en-US" altLang="zh-CN"/>
              <a:t>Set</a:t>
            </a:r>
            <a:r>
              <a:rPr lang="zh-CN" altLang="en-US"/>
              <a:t>接口没有引入新方法，所以</a:t>
            </a:r>
            <a:r>
              <a:rPr lang="en-US" altLang="zh-CN"/>
              <a:t>Set</a:t>
            </a:r>
            <a:r>
              <a:rPr lang="zh-CN" altLang="en-US"/>
              <a:t>就是一个</a:t>
            </a:r>
            <a:r>
              <a:rPr lang="en-US" altLang="zh-CN"/>
              <a:t>Collection</a:t>
            </a:r>
            <a:r>
              <a:rPr lang="zh-CN" altLang="en-US"/>
              <a:t>，只不过其行为不同。</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altLang="zh-CN">
                <a:solidFill>
                  <a:srgbClr val="FFFFFF"/>
                </a:solidFill>
              </a:rPr>
              <a:t>AbstractSet</a:t>
            </a:r>
            <a:r>
              <a:rPr lang="zh-CN" altLang="en-US">
                <a:solidFill>
                  <a:srgbClr val="FFFFFF"/>
                </a:solidFill>
              </a:rPr>
              <a:t>抽象类</a:t>
            </a:r>
            <a:r>
              <a:rPr lang="zh-CN" altLang="en-US"/>
              <a:t> </a:t>
            </a:r>
            <a:endParaRPr lang="zh-CN" altLang="en-US"/>
          </a:p>
        </p:txBody>
      </p:sp>
      <p:sp>
        <p:nvSpPr>
          <p:cNvPr id="1305603" name="Rectangle 3"/>
          <p:cNvSpPr>
            <a:spLocks noGrp="1" noChangeArrowheads="1"/>
          </p:cNvSpPr>
          <p:nvPr>
            <p:ph idx="1"/>
          </p:nvPr>
        </p:nvSpPr>
        <p:spPr/>
        <p:txBody>
          <a:bodyPr/>
          <a:lstStyle/>
          <a:p>
            <a:r>
              <a:rPr lang="en-US" altLang="zh-CN"/>
              <a:t>AbstractSet</a:t>
            </a:r>
            <a:r>
              <a:rPr lang="zh-CN" altLang="en-US"/>
              <a:t>类覆盖了</a:t>
            </a:r>
            <a:r>
              <a:rPr lang="en-US" altLang="zh-CN"/>
              <a:t>Object</a:t>
            </a:r>
            <a:r>
              <a:rPr lang="zh-CN" altLang="en-US"/>
              <a:t>类的</a:t>
            </a:r>
            <a:r>
              <a:rPr lang="en-US" altLang="zh-CN"/>
              <a:t>equals</a:t>
            </a:r>
            <a:r>
              <a:rPr lang="zh-CN" altLang="en-US"/>
              <a:t>和</a:t>
            </a:r>
            <a:r>
              <a:rPr lang="en-US" altLang="zh-CN"/>
              <a:t>hashCode</a:t>
            </a:r>
            <a:r>
              <a:rPr lang="zh-CN" altLang="en-US"/>
              <a:t>方法，以确保两个相等的集返回相同的散列码。</a:t>
            </a:r>
            <a:endParaRPr lang="zh-CN" altLang="en-US"/>
          </a:p>
          <a:p>
            <a:r>
              <a:rPr lang="zh-CN" altLang="en-US"/>
              <a:t>若两个集大小相等且包含相同元素，则这两个集相等。</a:t>
            </a:r>
            <a:endParaRPr lang="zh-CN" altLang="en-US"/>
          </a:p>
          <a:p>
            <a:r>
              <a:rPr lang="zh-CN" altLang="en-US"/>
              <a:t>按定义，集的散列码是集中元素散列码的总和。因此，不论集的内部顺序如何，两个相等的集会有相同的散列码。 </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r>
              <a:rPr lang="zh-CN" altLang="en-US" sz="4600"/>
              <a:t>集合简介</a:t>
            </a:r>
            <a:endParaRPr lang="zh-CN" altLang="en-US" sz="4600"/>
          </a:p>
        </p:txBody>
      </p:sp>
      <p:sp>
        <p:nvSpPr>
          <p:cNvPr id="1075203" name="Rectangle 3"/>
          <p:cNvSpPr>
            <a:spLocks noGrp="1" noChangeArrowheads="1"/>
          </p:cNvSpPr>
          <p:nvPr>
            <p:ph idx="1"/>
          </p:nvPr>
        </p:nvSpPr>
        <p:spPr/>
        <p:txBody>
          <a:bodyPr/>
          <a:lstStyle/>
          <a:p>
            <a:r>
              <a:rPr lang="zh-CN" altLang="en-US" sz="3600"/>
              <a:t>集合对象会自动扩展，以容纳添加到其中的所有对象。</a:t>
            </a:r>
            <a:endParaRPr lang="zh-CN" altLang="en-US" sz="3600"/>
          </a:p>
          <a:p>
            <a:r>
              <a:rPr lang="zh-CN" altLang="en-US" sz="3600"/>
              <a:t>集合中只能容纳对象。</a:t>
            </a:r>
            <a:endParaRPr lang="zh-CN" altLang="en-US" sz="3600"/>
          </a:p>
          <a:p>
            <a:r>
              <a:rPr lang="en-US" altLang="zh-CN" sz="3600"/>
              <a:t>Java 2</a:t>
            </a:r>
            <a:r>
              <a:rPr lang="zh-CN" altLang="en-US" sz="3600"/>
              <a:t>的集合类型被统一组织在</a:t>
            </a:r>
            <a:r>
              <a:rPr lang="en-US" altLang="zh-CN" sz="3600"/>
              <a:t>Java</a:t>
            </a:r>
            <a:r>
              <a:rPr lang="zh-CN" altLang="en-US" sz="3600"/>
              <a:t>集合架构（</a:t>
            </a:r>
            <a:r>
              <a:rPr lang="en-US" altLang="zh-CN" sz="3600"/>
              <a:t>Java Collections Framework</a:t>
            </a:r>
            <a:r>
              <a:rPr lang="zh-CN" altLang="en-US" sz="3600"/>
              <a:t>）中。</a:t>
            </a:r>
            <a:endParaRPr lang="zh-CN" altLang="en-US" sz="36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lstStyle/>
          <a:p>
            <a:r>
              <a:rPr lang="zh-CN" altLang="en-US"/>
              <a:t>集合的使用</a:t>
            </a:r>
            <a:r>
              <a:rPr lang="en-US" altLang="zh-CN"/>
              <a:t>-HashSet</a:t>
            </a:r>
            <a:endParaRPr lang="en-US" altLang="zh-CN"/>
          </a:p>
        </p:txBody>
      </p:sp>
      <p:sp>
        <p:nvSpPr>
          <p:cNvPr id="1309699" name="Rectangle 3"/>
          <p:cNvSpPr>
            <a:spLocks noGrp="1" noChangeArrowheads="1"/>
          </p:cNvSpPr>
          <p:nvPr>
            <p:ph type="body" sz="half" idx="1"/>
          </p:nvPr>
        </p:nvSpPr>
        <p:spPr>
          <a:xfrm>
            <a:off x="315119" y="1246545"/>
            <a:ext cx="4076700" cy="4614863"/>
          </a:xfrm>
        </p:spPr>
        <p:txBody>
          <a:bodyPr>
            <a:normAutofit fontScale="77500" lnSpcReduction="20000"/>
          </a:bodyPr>
          <a:lstStyle/>
          <a:p>
            <a:r>
              <a:rPr lang="en-US" altLang="zh-CN" sz="2400" dirty="0" err="1"/>
              <a:t>HashSet</a:t>
            </a:r>
            <a:endParaRPr lang="en-US" altLang="zh-CN" sz="2400" dirty="0"/>
          </a:p>
          <a:p>
            <a:pPr lvl="1"/>
            <a:r>
              <a:rPr lang="zh-CN" altLang="en-US" sz="2200" dirty="0"/>
              <a:t>根据元素</a:t>
            </a:r>
            <a:r>
              <a:rPr lang="en-US" altLang="zh-CN" sz="2200" dirty="0" err="1"/>
              <a:t>hashCode</a:t>
            </a:r>
            <a:r>
              <a:rPr lang="en-US" altLang="zh-CN" sz="2200" dirty="0"/>
              <a:t>()</a:t>
            </a:r>
            <a:r>
              <a:rPr lang="zh-CN" altLang="en-US" sz="2200" dirty="0"/>
              <a:t>，来确定元素的存储位置</a:t>
            </a:r>
            <a:endParaRPr lang="zh-CN" altLang="en-US" sz="2200" dirty="0"/>
          </a:p>
          <a:p>
            <a:pPr lvl="1"/>
            <a:r>
              <a:rPr lang="zh-CN" altLang="en-US" sz="2200" dirty="0"/>
              <a:t>修改</a:t>
            </a:r>
            <a:r>
              <a:rPr lang="en-US" altLang="zh-CN" sz="2200" dirty="0" err="1"/>
              <a:t>HashSet</a:t>
            </a:r>
            <a:r>
              <a:rPr lang="zh-CN" altLang="en-US" sz="2200" dirty="0"/>
              <a:t>里面元素的值并不会影响该元素的存贮位置，并有可能出现重复数据。</a:t>
            </a:r>
            <a:endParaRPr lang="zh-CN" altLang="en-US" sz="2200" dirty="0"/>
          </a:p>
          <a:p>
            <a:pPr lvl="1"/>
            <a:r>
              <a:rPr lang="zh-CN" altLang="en-US" sz="2200" dirty="0"/>
              <a:t>使用</a:t>
            </a:r>
            <a:r>
              <a:rPr lang="en-US" altLang="zh-CN" sz="2200" dirty="0"/>
              <a:t>contains()</a:t>
            </a:r>
            <a:r>
              <a:rPr lang="zh-CN" altLang="en-US" sz="2200" dirty="0"/>
              <a:t>判断是会根据</a:t>
            </a:r>
            <a:r>
              <a:rPr lang="en-US" altLang="zh-CN" sz="2200" dirty="0" err="1"/>
              <a:t>hashcode</a:t>
            </a:r>
            <a:r>
              <a:rPr lang="zh-CN" altLang="en-US" sz="2200" dirty="0"/>
              <a:t>判断该</a:t>
            </a:r>
            <a:r>
              <a:rPr lang="en-US" altLang="zh-CN" sz="2200" dirty="0" err="1"/>
              <a:t>hashcode</a:t>
            </a:r>
            <a:r>
              <a:rPr lang="zh-CN" altLang="en-US" sz="2200" dirty="0"/>
              <a:t>位置上是否有元素</a:t>
            </a:r>
            <a:endParaRPr lang="zh-CN" altLang="en-US" sz="2200" dirty="0"/>
          </a:p>
          <a:p>
            <a:pPr lvl="1"/>
            <a:r>
              <a:rPr lang="zh-CN" altLang="en-US" sz="2200" dirty="0"/>
              <a:t>使用</a:t>
            </a:r>
            <a:r>
              <a:rPr lang="en-US" altLang="zh-CN" sz="2200" dirty="0"/>
              <a:t>remove()</a:t>
            </a:r>
            <a:r>
              <a:rPr lang="zh-CN" altLang="en-US" sz="2200" dirty="0"/>
              <a:t>删除时会根据元素的原有</a:t>
            </a:r>
            <a:r>
              <a:rPr lang="en-US" altLang="zh-CN" sz="2200" dirty="0" err="1"/>
              <a:t>HashCode</a:t>
            </a:r>
            <a:r>
              <a:rPr lang="zh-CN" altLang="en-US" sz="2200" dirty="0"/>
              <a:t>进行比较并删除</a:t>
            </a:r>
            <a:r>
              <a:rPr lang="en-US" altLang="zh-CN" sz="2200" dirty="0"/>
              <a:t>equals</a:t>
            </a:r>
            <a:r>
              <a:rPr lang="zh-CN" altLang="en-US" sz="2200" dirty="0"/>
              <a:t>返回</a:t>
            </a:r>
            <a:r>
              <a:rPr lang="en-US" altLang="zh-CN" sz="2200" dirty="0"/>
              <a:t>true</a:t>
            </a:r>
            <a:r>
              <a:rPr lang="zh-CN" altLang="en-US" sz="2200" dirty="0"/>
              <a:t>的元素。</a:t>
            </a:r>
            <a:endParaRPr lang="en-US" altLang="zh-CN" sz="2200" dirty="0"/>
          </a:p>
          <a:p>
            <a:pPr lvl="1">
              <a:buFont typeface="Wingdings" panose="05000000000000000000" pitchFamily="2" charset="2"/>
              <a:buNone/>
            </a:pPr>
            <a:endParaRPr lang="en-US" altLang="zh-CN" sz="2200" dirty="0"/>
          </a:p>
          <a:p>
            <a:pPr lvl="1"/>
            <a:endParaRPr lang="en-US" altLang="zh-CN" sz="2200" dirty="0"/>
          </a:p>
        </p:txBody>
      </p:sp>
      <p:sp>
        <p:nvSpPr>
          <p:cNvPr id="1309700" name="Rectangle 4"/>
          <p:cNvSpPr>
            <a:spLocks noChangeArrowheads="1"/>
          </p:cNvSpPr>
          <p:nvPr/>
        </p:nvSpPr>
        <p:spPr bwMode="auto">
          <a:xfrm>
            <a:off x="4067175" y="1268413"/>
            <a:ext cx="4895850" cy="4614862"/>
          </a:xfrm>
          <a:prstGeom prst="rect">
            <a:avLst/>
          </a:prstGeom>
          <a:noFill/>
          <a:ln>
            <a:noFill/>
          </a:ln>
          <a:effectLst/>
        </p:spPr>
        <p:txBody>
          <a:bodyPr/>
          <a:lstStyle>
            <a:lvl1pPr defTabSz="248920">
              <a:spcBef>
                <a:spcPct val="20000"/>
              </a:spcBef>
              <a:buClr>
                <a:schemeClr val="hlink"/>
              </a:buClr>
              <a:buSzPct val="8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825500" indent="-285750" defTabSz="248920">
              <a:spcBef>
                <a:spcPct val="20000"/>
              </a:spcBef>
              <a:buClr>
                <a:schemeClr val="accent1"/>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233805" indent="-228600" defTabSz="248920">
              <a:spcBef>
                <a:spcPct val="20000"/>
              </a:spcBef>
              <a:buClr>
                <a:schemeClr val="bg2"/>
              </a:buClr>
              <a:buSzPct val="65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3pPr>
            <a:lvl4pPr marL="1641475" indent="-228600" defTabSz="248920">
              <a:spcBef>
                <a:spcPct val="20000"/>
              </a:spcBef>
              <a:buClr>
                <a:schemeClr val="hlink"/>
              </a:buClr>
              <a:buSzPct val="6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defTabSz="248920">
              <a:spcBef>
                <a:spcPct val="20000"/>
              </a:spcBef>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defTabSz="24892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b="1" dirty="0"/>
              <a:t>		</a:t>
            </a:r>
            <a:r>
              <a:rPr lang="en-US" altLang="zh-CN" sz="2000" b="1" dirty="0" err="1"/>
              <a:t>HashSet</a:t>
            </a:r>
            <a:r>
              <a:rPr lang="en-US" altLang="zh-CN" sz="2000" b="1" dirty="0"/>
              <a:t> a= new </a:t>
            </a:r>
            <a:r>
              <a:rPr lang="en-US" altLang="zh-CN" sz="2000" b="1" dirty="0" err="1"/>
              <a:t>HashSet</a:t>
            </a:r>
            <a:r>
              <a:rPr lang="en-US" altLang="zh-CN" sz="2000" b="1" dirty="0"/>
              <a:t>();</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t>a.add</a:t>
            </a:r>
            <a:r>
              <a:rPr lang="en-US" altLang="zh-CN" sz="2000" b="1" dirty="0"/>
              <a:t>(new Apple(1));</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t>a.add</a:t>
            </a:r>
            <a:r>
              <a:rPr lang="en-US" altLang="zh-CN" sz="2000" b="1" dirty="0"/>
              <a:t>(new Apple(10));</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t>a.add</a:t>
            </a:r>
            <a:r>
              <a:rPr lang="en-US" altLang="zh-CN" sz="2000" b="1" dirty="0"/>
              <a:t>(new Apple(-10));</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t>a.add</a:t>
            </a:r>
            <a:r>
              <a:rPr lang="en-US" altLang="zh-CN" sz="2000" b="1" dirty="0"/>
              <a:t>(new Apple(30));</a:t>
            </a:r>
            <a:endParaRPr lang="en-US" altLang="zh-CN" sz="2000" b="1" dirty="0"/>
          </a:p>
          <a:p>
            <a:pPr>
              <a:lnSpc>
                <a:spcPct val="80000"/>
              </a:lnSpc>
              <a:buFont typeface="Wingdings" panose="05000000000000000000" pitchFamily="2" charset="2"/>
              <a:buNone/>
            </a:pPr>
            <a:r>
              <a:rPr lang="en-US" altLang="zh-CN" sz="2000" b="1" dirty="0"/>
              <a:t>		Iterator it=</a:t>
            </a:r>
            <a:r>
              <a:rPr lang="en-US" altLang="zh-CN" sz="2000" b="1" dirty="0" err="1"/>
              <a:t>a.iterator</a:t>
            </a:r>
            <a:r>
              <a:rPr lang="en-US" altLang="zh-CN" sz="2000" b="1" dirty="0"/>
              <a:t>();</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t>System.out.println</a:t>
            </a:r>
            <a:r>
              <a:rPr lang="en-US" altLang="zh-CN" sz="2000" b="1" dirty="0"/>
              <a:t>(a);</a:t>
            </a:r>
            <a:endParaRPr lang="en-US" altLang="zh-CN" sz="2000" b="1" dirty="0"/>
          </a:p>
          <a:p>
            <a:pPr>
              <a:lnSpc>
                <a:spcPct val="80000"/>
              </a:lnSpc>
              <a:buFont typeface="Wingdings" panose="05000000000000000000" pitchFamily="2" charset="2"/>
              <a:buNone/>
            </a:pPr>
            <a:r>
              <a:rPr lang="en-US" altLang="zh-CN" sz="2000" b="1" dirty="0"/>
              <a:t>		Apple </a:t>
            </a:r>
            <a:r>
              <a:rPr lang="en-US" altLang="zh-CN" sz="2000" b="1" dirty="0" err="1"/>
              <a:t>oa</a:t>
            </a:r>
            <a:r>
              <a:rPr lang="en-US" altLang="zh-CN" sz="2000" b="1" dirty="0"/>
              <a:t>=(Apple)</a:t>
            </a:r>
            <a:r>
              <a:rPr lang="en-US" altLang="zh-CN" sz="2000" b="1" dirty="0" err="1"/>
              <a:t>it.next</a:t>
            </a:r>
            <a:r>
              <a:rPr lang="en-US" altLang="zh-CN" sz="2000" b="1" dirty="0"/>
              <a:t>();</a:t>
            </a:r>
            <a:endParaRPr lang="en-US" altLang="zh-CN" sz="2000" b="1" dirty="0"/>
          </a:p>
          <a:p>
            <a:pPr>
              <a:lnSpc>
                <a:spcPct val="80000"/>
              </a:lnSpc>
              <a:buFont typeface="Wingdings" panose="05000000000000000000" pitchFamily="2" charset="2"/>
              <a:buNone/>
            </a:pPr>
            <a:r>
              <a:rPr lang="en-US" altLang="zh-CN" sz="2000" b="1" dirty="0"/>
              <a:t>		</a:t>
            </a:r>
            <a:r>
              <a:rPr lang="en-US" altLang="zh-CN" sz="2000" b="1" dirty="0" err="1">
                <a:solidFill>
                  <a:srgbClr val="FF3300"/>
                </a:solidFill>
              </a:rPr>
              <a:t>oa.color</a:t>
            </a:r>
            <a:r>
              <a:rPr lang="en-US" altLang="zh-CN" sz="2000" b="1" dirty="0">
                <a:solidFill>
                  <a:srgbClr val="FF3300"/>
                </a:solidFill>
              </a:rPr>
              <a:t>=-</a:t>
            </a:r>
            <a:r>
              <a:rPr lang="en-US" altLang="zh-CN" sz="2000" b="1" dirty="0" err="1">
                <a:solidFill>
                  <a:srgbClr val="FF3300"/>
                </a:solidFill>
              </a:rPr>
              <a:t>oa.color</a:t>
            </a:r>
            <a:r>
              <a:rPr lang="en-US" altLang="zh-CN" sz="2000" b="1" dirty="0">
                <a:solidFill>
                  <a:srgbClr val="FF3300"/>
                </a:solidFill>
              </a:rPr>
              <a:t>;</a:t>
            </a:r>
            <a:endParaRPr lang="en-US" altLang="zh-CN" sz="2000" b="1" dirty="0">
              <a:solidFill>
                <a:srgbClr val="FF3300"/>
              </a:solidFill>
            </a:endParaRPr>
          </a:p>
          <a:p>
            <a:pPr>
              <a:lnSpc>
                <a:spcPct val="80000"/>
              </a:lnSpc>
              <a:buFont typeface="Wingdings" panose="05000000000000000000" pitchFamily="2" charset="2"/>
              <a:buNone/>
            </a:pPr>
            <a:r>
              <a:rPr lang="en-US" altLang="zh-CN" sz="2000" b="1" dirty="0">
                <a:solidFill>
                  <a:srgbClr val="FF3300"/>
                </a:solidFill>
              </a:rPr>
              <a:t>        </a:t>
            </a:r>
            <a:r>
              <a:rPr lang="en-US" altLang="zh-CN" sz="2000" b="1" dirty="0" err="1"/>
              <a:t>System.out.println</a:t>
            </a:r>
            <a:r>
              <a:rPr lang="en-US" altLang="zh-CN" sz="2000" b="1" dirty="0"/>
              <a:t>(a);</a:t>
            </a:r>
            <a:endParaRPr lang="en-US" altLang="zh-CN" sz="2000" b="1" dirty="0">
              <a:solidFill>
                <a:srgbClr val="FF3300"/>
              </a:solidFill>
            </a:endParaRPr>
          </a:p>
          <a:p>
            <a:pPr>
              <a:lnSpc>
                <a:spcPct val="80000"/>
              </a:lnSpc>
              <a:buFont typeface="Wingdings" panose="05000000000000000000" pitchFamily="2" charset="2"/>
              <a:buNone/>
            </a:pPr>
            <a:r>
              <a:rPr lang="en-US" altLang="zh-CN" sz="2000" b="1" dirty="0"/>
              <a:t>		</a:t>
            </a:r>
            <a:r>
              <a:rPr lang="en-US" altLang="zh-CN" sz="2000" b="1" dirty="0" err="1">
                <a:solidFill>
                  <a:srgbClr val="FF3300"/>
                </a:solidFill>
              </a:rPr>
              <a:t>a.remove</a:t>
            </a:r>
            <a:r>
              <a:rPr lang="en-US" altLang="zh-CN" sz="2000" b="1" dirty="0">
                <a:solidFill>
                  <a:srgbClr val="FF3300"/>
                </a:solidFill>
              </a:rPr>
              <a:t>(new Apple(-30));</a:t>
            </a:r>
            <a:endParaRPr lang="en-US" altLang="zh-CN" sz="2000" b="1" dirty="0">
              <a:solidFill>
                <a:srgbClr val="FF3300"/>
              </a:solidFill>
            </a:endParaRPr>
          </a:p>
          <a:p>
            <a:pPr>
              <a:lnSpc>
                <a:spcPct val="80000"/>
              </a:lnSpc>
              <a:buFont typeface="Wingdings" panose="05000000000000000000" pitchFamily="2" charset="2"/>
              <a:buNone/>
            </a:pPr>
            <a:r>
              <a:rPr lang="en-US" altLang="zh-CN" sz="2000" b="1" dirty="0"/>
              <a:t>        </a:t>
            </a:r>
            <a:r>
              <a:rPr lang="en-US" altLang="zh-CN" sz="2000" b="1" dirty="0" err="1"/>
              <a:t>System.out.println</a:t>
            </a:r>
            <a:r>
              <a:rPr lang="en-US" altLang="zh-CN" sz="2000" b="1" dirty="0"/>
              <a:t>(a);</a:t>
            </a:r>
            <a:br>
              <a:rPr lang="en-US" altLang="zh-CN" sz="2000" b="1" dirty="0"/>
            </a:br>
            <a:r>
              <a:rPr lang="en-US" altLang="zh-CN" sz="2000" b="1" dirty="0"/>
              <a:t>        </a:t>
            </a:r>
            <a:r>
              <a:rPr lang="en-US" altLang="zh-CN" sz="1400" b="1" dirty="0" err="1"/>
              <a:t>System.out.println</a:t>
            </a:r>
            <a:r>
              <a:rPr lang="en-US" altLang="zh-CN" sz="1400" b="1" dirty="0"/>
              <a:t>(</a:t>
            </a:r>
            <a:r>
              <a:rPr lang="en-US" altLang="zh-CN" sz="1400" b="1" dirty="0" err="1"/>
              <a:t>a.contains</a:t>
            </a:r>
            <a:r>
              <a:rPr lang="en-US" altLang="zh-CN" sz="1400" b="1" dirty="0"/>
              <a:t>(new Apple(30)));</a:t>
            </a:r>
            <a:endParaRPr lang="zh-CN" altLang="en-US" sz="1400" b="1" dirty="0"/>
          </a:p>
          <a:p>
            <a:pPr>
              <a:lnSpc>
                <a:spcPct val="80000"/>
              </a:lnSpc>
              <a:buFont typeface="Wingdings" panose="05000000000000000000" pitchFamily="2" charset="2"/>
              <a:buNone/>
            </a:pPr>
            <a:endParaRPr lang="en-US" altLang="zh-CN" sz="2000" b="1" dirty="0"/>
          </a:p>
          <a:p>
            <a:pPr>
              <a:lnSpc>
                <a:spcPct val="80000"/>
              </a:lnSpc>
              <a:buFont typeface="Wingdings" panose="05000000000000000000" pitchFamily="2" charset="2"/>
              <a:buNone/>
            </a:pPr>
            <a:r>
              <a:rPr lang="zh-CN" altLang="en-US" b="1" dirty="0"/>
              <a:t> </a:t>
            </a:r>
            <a:endParaRPr lang="zh-CN" altLang="en-US" b="1" dirty="0"/>
          </a:p>
        </p:txBody>
      </p:sp>
      <p:sp>
        <p:nvSpPr>
          <p:cNvPr id="1309701" name="Text Box 5"/>
          <p:cNvSpPr txBox="1">
            <a:spLocks noChangeArrowheads="1"/>
          </p:cNvSpPr>
          <p:nvPr/>
        </p:nvSpPr>
        <p:spPr bwMode="auto">
          <a:xfrm>
            <a:off x="4716463" y="5445125"/>
            <a:ext cx="4032250" cy="119062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FFFF"/>
                </a:solidFill>
              </a:rPr>
              <a:t>[30, 1, -10, 10]</a:t>
            </a:r>
            <a:endParaRPr lang="en-US" altLang="zh-CN" b="1">
              <a:solidFill>
                <a:srgbClr val="FFFFFF"/>
              </a:solidFill>
            </a:endParaRPr>
          </a:p>
          <a:p>
            <a:r>
              <a:rPr lang="en-US" altLang="zh-CN" b="1">
                <a:solidFill>
                  <a:srgbClr val="FFFFFF"/>
                </a:solidFill>
              </a:rPr>
              <a:t>[-30, 1, -10, 10]</a:t>
            </a:r>
            <a:endParaRPr lang="en-US" altLang="zh-CN" b="1">
              <a:solidFill>
                <a:srgbClr val="FFFFFF"/>
              </a:solidFill>
            </a:endParaRPr>
          </a:p>
          <a:p>
            <a:r>
              <a:rPr lang="en-US" altLang="zh-CN" b="1">
                <a:solidFill>
                  <a:srgbClr val="FFFFFF"/>
                </a:solidFill>
              </a:rPr>
              <a:t>[-30, 1, -10, 10]</a:t>
            </a:r>
            <a:endParaRPr lang="en-US" altLang="zh-CN" b="1">
              <a:solidFill>
                <a:srgbClr val="FFFFFF"/>
              </a:solidFill>
            </a:endParaRPr>
          </a:p>
          <a:p>
            <a:r>
              <a:rPr lang="en-US" altLang="zh-CN" b="1">
                <a:solidFill>
                  <a:srgbClr val="FFFFFF"/>
                </a:solidFill>
              </a:rPr>
              <a:t>true</a:t>
            </a:r>
            <a:endParaRPr lang="en-US" altLang="zh-CN"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9700"/>
                                        </p:tgtEl>
                                        <p:attrNameLst>
                                          <p:attrName>style.visibility</p:attrName>
                                        </p:attrNameLst>
                                      </p:cBhvr>
                                      <p:to>
                                        <p:strVal val="visible"/>
                                      </p:to>
                                    </p:set>
                                    <p:anim calcmode="lin" valueType="num">
                                      <p:cBhvr additive="base">
                                        <p:cTn id="7" dur="500" fill="hold"/>
                                        <p:tgtEl>
                                          <p:spTgt spid="1309700"/>
                                        </p:tgtEl>
                                        <p:attrNameLst>
                                          <p:attrName>ppt_x</p:attrName>
                                        </p:attrNameLst>
                                      </p:cBhvr>
                                      <p:tavLst>
                                        <p:tav tm="0">
                                          <p:val>
                                            <p:strVal val="#ppt_x"/>
                                          </p:val>
                                        </p:tav>
                                        <p:tav tm="100000">
                                          <p:val>
                                            <p:strVal val="#ppt_x"/>
                                          </p:val>
                                        </p:tav>
                                      </p:tavLst>
                                    </p:anim>
                                    <p:anim calcmode="lin" valueType="num">
                                      <p:cBhvr additive="base">
                                        <p:cTn id="8" dur="500" fill="hold"/>
                                        <p:tgtEl>
                                          <p:spTgt spid="1309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9701"/>
                                        </p:tgtEl>
                                        <p:attrNameLst>
                                          <p:attrName>style.visibility</p:attrName>
                                        </p:attrNameLst>
                                      </p:cBhvr>
                                      <p:to>
                                        <p:strVal val="visible"/>
                                      </p:to>
                                    </p:set>
                                    <p:anim calcmode="lin" valueType="num">
                                      <p:cBhvr additive="base">
                                        <p:cTn id="13" dur="500" fill="hold"/>
                                        <p:tgtEl>
                                          <p:spTgt spid="1309701"/>
                                        </p:tgtEl>
                                        <p:attrNameLst>
                                          <p:attrName>ppt_x</p:attrName>
                                        </p:attrNameLst>
                                      </p:cBhvr>
                                      <p:tavLst>
                                        <p:tav tm="0">
                                          <p:val>
                                            <p:strVal val="#ppt_x"/>
                                          </p:val>
                                        </p:tav>
                                        <p:tav tm="100000">
                                          <p:val>
                                            <p:strVal val="#ppt_x"/>
                                          </p:val>
                                        </p:tav>
                                      </p:tavLst>
                                    </p:anim>
                                    <p:anim calcmode="lin" valueType="num">
                                      <p:cBhvr additive="base">
                                        <p:cTn id="14" dur="500" fill="hold"/>
                                        <p:tgtEl>
                                          <p:spTgt spid="1309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00" grpId="0"/>
      <p:bldP spid="130970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p:txBody>
          <a:bodyPr/>
          <a:lstStyle/>
          <a:p>
            <a:r>
              <a:rPr lang="zh-CN" altLang="en-US" sz="2900" b="1">
                <a:latin typeface="宋体" panose="02010600030101010101" pitchFamily="2" charset="-122"/>
              </a:rPr>
              <a:t>重要的</a:t>
            </a:r>
            <a:r>
              <a:rPr lang="en-US" altLang="zh-CN" sz="3800"/>
              <a:t>hashCode</a:t>
            </a:r>
            <a:r>
              <a:rPr lang="zh-CN" altLang="en-US" sz="2900" b="1">
                <a:latin typeface="宋体" panose="02010600030101010101" pitchFamily="2" charset="-122"/>
              </a:rPr>
              <a:t>方法</a:t>
            </a:r>
            <a:endParaRPr lang="zh-CN" altLang="en-US" sz="2900" b="1">
              <a:latin typeface="宋体" panose="02010600030101010101" pitchFamily="2" charset="-122"/>
            </a:endParaRPr>
          </a:p>
        </p:txBody>
      </p:sp>
      <p:sp>
        <p:nvSpPr>
          <p:cNvPr id="1310723" name="Rectangle 3"/>
          <p:cNvSpPr>
            <a:spLocks noGrp="1" noChangeArrowheads="1"/>
          </p:cNvSpPr>
          <p:nvPr>
            <p:ph idx="1"/>
          </p:nvPr>
        </p:nvSpPr>
        <p:spPr/>
        <p:txBody>
          <a:bodyPr/>
          <a:lstStyle/>
          <a:p>
            <a:pPr>
              <a:lnSpc>
                <a:spcPct val="80000"/>
              </a:lnSpc>
            </a:pPr>
            <a:r>
              <a:rPr lang="en-US" altLang="zh-CN" sz="2400"/>
              <a:t>Object</a:t>
            </a:r>
            <a:r>
              <a:rPr lang="zh-CN" altLang="en-US" sz="2400"/>
              <a:t>的</a:t>
            </a:r>
            <a:r>
              <a:rPr lang="en-US" altLang="zh-CN" sz="2400"/>
              <a:t>hashCode( )</a:t>
            </a:r>
            <a:r>
              <a:rPr lang="zh-CN" altLang="en-US" sz="2400"/>
              <a:t>方法</a:t>
            </a:r>
            <a:endParaRPr lang="zh-CN" altLang="en-US" sz="2400"/>
          </a:p>
          <a:p>
            <a:pPr>
              <a:lnSpc>
                <a:spcPct val="80000"/>
              </a:lnSpc>
              <a:buFont typeface="Wingdings" panose="05000000000000000000" pitchFamily="2" charset="2"/>
              <a:buNone/>
            </a:pPr>
            <a:r>
              <a:rPr lang="zh-CN" altLang="en-US" sz="2400"/>
              <a:t>     返回该对象的哈希码值。在 </a:t>
            </a:r>
            <a:r>
              <a:rPr lang="en-US" altLang="zh-CN" sz="2400"/>
              <a:t>Java </a:t>
            </a:r>
            <a:r>
              <a:rPr lang="zh-CN" altLang="en-US" sz="2400"/>
              <a:t>应用程序执行期间，在同一对象上多次调用 </a:t>
            </a:r>
            <a:r>
              <a:rPr lang="en-US" altLang="zh-CN" sz="2400"/>
              <a:t>hashCode </a:t>
            </a:r>
            <a:r>
              <a:rPr lang="zh-CN" altLang="en-US" sz="2400"/>
              <a:t>方法时，必须一致地返回相同的整数，前提是对象上 </a:t>
            </a:r>
            <a:r>
              <a:rPr lang="en-US" altLang="zh-CN" sz="2400"/>
              <a:t>equals </a:t>
            </a:r>
            <a:r>
              <a:rPr lang="zh-CN" altLang="en-US" sz="2400"/>
              <a:t>比较中所用的信息没有被修改。从某一应用程序的一次执行到同一应用程序的另一次执行，该整数无需保持一致。 </a:t>
            </a:r>
            <a:br>
              <a:rPr lang="zh-CN" altLang="en-US" sz="2400"/>
            </a:br>
            <a:r>
              <a:rPr lang="zh-CN" altLang="en-US" sz="2400"/>
              <a:t>如果根据 </a:t>
            </a:r>
            <a:r>
              <a:rPr lang="en-US" altLang="zh-CN" sz="2400"/>
              <a:t>equals(Object) </a:t>
            </a:r>
            <a:r>
              <a:rPr lang="zh-CN" altLang="en-US" sz="2400"/>
              <a:t>方法，两个对象是相等的，那么在两个对象中的每个对象上调用 </a:t>
            </a:r>
            <a:r>
              <a:rPr lang="en-US" altLang="zh-CN" sz="2400"/>
              <a:t>hashCode </a:t>
            </a:r>
            <a:r>
              <a:rPr lang="zh-CN" altLang="en-US" sz="2400"/>
              <a:t>方法都必须生成相同的整数结果。 </a:t>
            </a:r>
            <a:br>
              <a:rPr lang="zh-CN" altLang="en-US" sz="2400"/>
            </a:br>
            <a:r>
              <a:rPr lang="zh-CN" altLang="en-US" sz="2400">
                <a:solidFill>
                  <a:srgbClr val="FF3300"/>
                </a:solidFill>
              </a:rPr>
              <a:t>以下情况不 是必需的：</a:t>
            </a:r>
            <a:r>
              <a:rPr lang="zh-CN" altLang="en-US" sz="2400"/>
              <a:t>如果根据 </a:t>
            </a:r>
            <a:r>
              <a:rPr lang="en-US" altLang="zh-CN" sz="2400"/>
              <a:t>equals(java.lang.Object) </a:t>
            </a:r>
            <a:r>
              <a:rPr lang="zh-CN" altLang="en-US" sz="2400"/>
              <a:t>方法，两个对象不相等，那么在两个对象中的任一对象上调用 </a:t>
            </a:r>
            <a:r>
              <a:rPr lang="en-US" altLang="zh-CN" sz="2400"/>
              <a:t>hashCode </a:t>
            </a:r>
            <a:r>
              <a:rPr lang="zh-CN" altLang="en-US" sz="2400"/>
              <a:t>方法必定会生成不同的整数结果。但是，程序员应该知道，为不相等的对象生成不同整数结果可以提高哈希表的性能。 </a:t>
            </a:r>
            <a:br>
              <a:rPr lang="zh-CN" altLang="en-US" sz="2400"/>
            </a:br>
            <a:endParaRPr lang="zh-CN"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6626" name="Rectangle 2"/>
          <p:cNvSpPr>
            <a:spLocks noGrp="1" noChangeArrowheads="1"/>
          </p:cNvSpPr>
          <p:nvPr>
            <p:ph type="title"/>
          </p:nvPr>
        </p:nvSpPr>
        <p:spPr/>
        <p:txBody>
          <a:bodyPr/>
          <a:lstStyle/>
          <a:p>
            <a:pPr marL="838200" indent="-838200"/>
            <a:r>
              <a:rPr lang="en-US" altLang="zh-CN" sz="3400">
                <a:solidFill>
                  <a:srgbClr val="FFFFFF"/>
                </a:solidFill>
              </a:rPr>
              <a:t>HashSet</a:t>
            </a:r>
            <a:r>
              <a:rPr lang="zh-CN" altLang="en-US" sz="3400">
                <a:solidFill>
                  <a:srgbClr val="FFFFFF"/>
                </a:solidFill>
              </a:rPr>
              <a:t>和</a:t>
            </a:r>
            <a:r>
              <a:rPr lang="en-US" altLang="zh-CN" sz="3400">
                <a:solidFill>
                  <a:srgbClr val="FFFFFF"/>
                </a:solidFill>
              </a:rPr>
              <a:t>LinkedHashSet</a:t>
            </a:r>
            <a:r>
              <a:rPr lang="zh-CN" altLang="en-US" sz="3400">
                <a:solidFill>
                  <a:srgbClr val="FFFFFF"/>
                </a:solidFill>
              </a:rPr>
              <a:t>类</a:t>
            </a:r>
            <a:endParaRPr lang="zh-CN" altLang="en-US" sz="3400">
              <a:solidFill>
                <a:srgbClr val="FFFFFF"/>
              </a:solidFill>
            </a:endParaRPr>
          </a:p>
        </p:txBody>
      </p:sp>
      <p:sp>
        <p:nvSpPr>
          <p:cNvPr id="1306627" name="Rectangle 3"/>
          <p:cNvSpPr>
            <a:spLocks noGrp="1" noChangeArrowheads="1"/>
          </p:cNvSpPr>
          <p:nvPr>
            <p:ph idx="1"/>
          </p:nvPr>
        </p:nvSpPr>
        <p:spPr/>
        <p:txBody>
          <a:bodyPr/>
          <a:lstStyle/>
          <a:p>
            <a:r>
              <a:rPr lang="en-US" altLang="zh-CN"/>
              <a:t>HashSet</a:t>
            </a:r>
            <a:r>
              <a:rPr lang="zh-CN" altLang="en-US"/>
              <a:t>和</a:t>
            </a:r>
            <a:r>
              <a:rPr lang="en-US" altLang="zh-CN"/>
              <a:t>LinkedHashSet</a:t>
            </a:r>
            <a:r>
              <a:rPr lang="zh-CN" altLang="en-US"/>
              <a:t>类是支持</a:t>
            </a:r>
            <a:r>
              <a:rPr lang="en-US" altLang="zh-CN"/>
              <a:t>Set</a:t>
            </a:r>
            <a:r>
              <a:rPr lang="zh-CN" altLang="en-US"/>
              <a:t>接口两种普通的实现，</a:t>
            </a:r>
            <a:r>
              <a:rPr lang="en-US" altLang="zh-CN"/>
              <a:t>LinkedHashSet</a:t>
            </a:r>
            <a:r>
              <a:rPr lang="zh-CN" altLang="en-US"/>
              <a:t>中按照插入集合的顺序进行提取集合中的元素</a:t>
            </a:r>
            <a:endParaRPr lang="zh-CN" altLang="en-US"/>
          </a:p>
          <a:p>
            <a:r>
              <a:rPr lang="en-US" altLang="zh-CN"/>
              <a:t>TreeSet</a:t>
            </a:r>
            <a:r>
              <a:rPr lang="zh-CN" altLang="en-US"/>
              <a:t>类实现了</a:t>
            </a:r>
            <a:r>
              <a:rPr lang="en-US" altLang="zh-CN"/>
              <a:t>SortedSet</a:t>
            </a:r>
            <a:r>
              <a:rPr lang="zh-CN" altLang="en-US"/>
              <a:t>接口。</a:t>
            </a:r>
            <a:endParaRPr lang="zh-CN" altLang="en-US"/>
          </a:p>
          <a:p>
            <a:r>
              <a:rPr lang="zh-CN" altLang="en-US"/>
              <a:t>在更多情况下，我们会使用</a:t>
            </a:r>
            <a:r>
              <a:rPr lang="en-US" altLang="zh-CN"/>
              <a:t>HashSet</a:t>
            </a:r>
            <a:r>
              <a:rPr lang="zh-CN" altLang="en-US"/>
              <a:t>存储重复自由的集合。 </a:t>
            </a:r>
            <a:endParaRPr lang="zh-CN" altLang="en-US"/>
          </a:p>
          <a:p>
            <a:pPr>
              <a:buFont typeface="Wingdings" panose="05000000000000000000" pitchFamily="2" charset="2"/>
              <a:buNone/>
            </a:pPr>
            <a:r>
              <a:rPr lang="en-US" altLang="zh-CN"/>
              <a:t>                  </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7650" name="Rectangle 2"/>
          <p:cNvSpPr>
            <a:spLocks noGrp="1" noChangeArrowheads="1"/>
          </p:cNvSpPr>
          <p:nvPr>
            <p:ph type="title"/>
          </p:nvPr>
        </p:nvSpPr>
        <p:spPr/>
        <p:txBody>
          <a:bodyPr/>
          <a:lstStyle/>
          <a:p>
            <a:pPr marL="838200" indent="-838200"/>
            <a:r>
              <a:rPr lang="en-US" altLang="zh-CN">
                <a:solidFill>
                  <a:srgbClr val="FFFFFF"/>
                </a:solidFill>
              </a:rPr>
              <a:t>SortedSet</a:t>
            </a:r>
            <a:r>
              <a:rPr lang="zh-CN" altLang="en-US">
                <a:solidFill>
                  <a:srgbClr val="FFFFFF"/>
                </a:solidFill>
              </a:rPr>
              <a:t>接口</a:t>
            </a:r>
            <a:endParaRPr lang="zh-CN" altLang="en-US">
              <a:solidFill>
                <a:srgbClr val="FFFFFF"/>
              </a:solidFill>
            </a:endParaRPr>
          </a:p>
        </p:txBody>
      </p:sp>
      <p:sp>
        <p:nvSpPr>
          <p:cNvPr id="1307651" name="Rectangle 3"/>
          <p:cNvSpPr>
            <a:spLocks noGrp="1" noChangeArrowheads="1"/>
          </p:cNvSpPr>
          <p:nvPr>
            <p:ph idx="1"/>
          </p:nvPr>
        </p:nvSpPr>
        <p:spPr/>
        <p:txBody>
          <a:bodyPr/>
          <a:lstStyle/>
          <a:p>
            <a:r>
              <a:rPr lang="en-US" altLang="zh-CN"/>
              <a:t>SortedSet</a:t>
            </a:r>
            <a:r>
              <a:rPr lang="zh-CN" altLang="en-US"/>
              <a:t>是扩展了</a:t>
            </a:r>
            <a:r>
              <a:rPr lang="en-US" altLang="zh-CN"/>
              <a:t>Set</a:t>
            </a:r>
            <a:r>
              <a:rPr lang="zh-CN" altLang="en-US"/>
              <a:t>的一个特殊接口，它保持元素的</a:t>
            </a:r>
            <a:r>
              <a:rPr lang="zh-CN" altLang="en-US">
                <a:solidFill>
                  <a:srgbClr val="FF3300"/>
                </a:solidFill>
              </a:rPr>
              <a:t>有序顺序</a:t>
            </a:r>
            <a:r>
              <a:rPr lang="zh-CN" altLang="en-US"/>
              <a:t>。</a:t>
            </a:r>
            <a:endParaRPr lang="zh-CN" altLang="en-US"/>
          </a:p>
          <a:p>
            <a:r>
              <a:rPr lang="en-US" altLang="zh-CN"/>
              <a:t>SortedSet</a:t>
            </a:r>
            <a:r>
              <a:rPr lang="zh-CN" altLang="en-US"/>
              <a:t>接口为集的视图（子集）和它的两端（即头和尾）提供了访问方法。</a:t>
            </a:r>
            <a:endParaRPr lang="zh-CN" altLang="en-US"/>
          </a:p>
          <a:p>
            <a:r>
              <a:rPr lang="zh-CN" altLang="en-US"/>
              <a:t>添加到</a:t>
            </a:r>
            <a:r>
              <a:rPr lang="en-US" altLang="zh-CN"/>
              <a:t>SortedSet</a:t>
            </a:r>
            <a:r>
              <a:rPr lang="zh-CN" altLang="en-US"/>
              <a:t>实现类的元素必须</a:t>
            </a:r>
            <a:r>
              <a:rPr lang="zh-CN" altLang="en-US">
                <a:solidFill>
                  <a:srgbClr val="FF3300"/>
                </a:solidFill>
              </a:rPr>
              <a:t>实现</a:t>
            </a:r>
            <a:r>
              <a:rPr lang="en-US" altLang="zh-CN">
                <a:solidFill>
                  <a:srgbClr val="FF3300"/>
                </a:solidFill>
              </a:rPr>
              <a:t>Comparable</a:t>
            </a:r>
            <a:r>
              <a:rPr lang="zh-CN" altLang="en-US">
                <a:solidFill>
                  <a:srgbClr val="FF3300"/>
                </a:solidFill>
              </a:rPr>
              <a:t>接口</a:t>
            </a:r>
            <a:r>
              <a:rPr lang="zh-CN" altLang="en-US"/>
              <a:t>，否则我们必须给它的构造方法提供一个</a:t>
            </a:r>
            <a:r>
              <a:rPr lang="en-US" altLang="zh-CN">
                <a:solidFill>
                  <a:srgbClr val="FF3300"/>
                </a:solidFill>
              </a:rPr>
              <a:t>Comparator</a:t>
            </a:r>
            <a:r>
              <a:rPr lang="zh-CN" altLang="en-US">
                <a:solidFill>
                  <a:srgbClr val="FF3300"/>
                </a:solidFill>
              </a:rPr>
              <a:t>接口</a:t>
            </a:r>
            <a:r>
              <a:rPr lang="zh-CN" altLang="en-US"/>
              <a:t>的实现。</a:t>
            </a:r>
            <a:endParaRPr lang="zh-CN" altLang="en-US"/>
          </a:p>
          <a:p>
            <a:pPr>
              <a:buFont typeface="Wingdings" panose="05000000000000000000" pitchFamily="2" charset="2"/>
              <a:buNone/>
            </a:pPr>
            <a:r>
              <a:rPr lang="zh-CN" altLang="en-US"/>
              <a:t>*参考</a:t>
            </a:r>
            <a:r>
              <a:rPr lang="en-US" altLang="zh-CN"/>
              <a:t>SortedSet</a:t>
            </a:r>
            <a:r>
              <a:rPr lang="zh-CN" altLang="en-US"/>
              <a:t>接口</a:t>
            </a:r>
            <a:r>
              <a:rPr lang="en-US" altLang="zh-CN"/>
              <a:t>JDK</a:t>
            </a:r>
            <a:r>
              <a:rPr lang="zh-CN" altLang="en-US"/>
              <a:t>文档</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ChangeArrowheads="1"/>
          </p:cNvSpPr>
          <p:nvPr>
            <p:ph type="title"/>
          </p:nvPr>
        </p:nvSpPr>
        <p:spPr/>
        <p:txBody>
          <a:bodyPr/>
          <a:lstStyle/>
          <a:p>
            <a:r>
              <a:rPr lang="zh-CN" altLang="en-US"/>
              <a:t>集合的使用</a:t>
            </a:r>
            <a:r>
              <a:rPr lang="en-US" altLang="zh-CN"/>
              <a:t>-TreeSet</a:t>
            </a:r>
            <a:endParaRPr lang="en-US" altLang="zh-CN"/>
          </a:p>
        </p:txBody>
      </p:sp>
      <p:sp>
        <p:nvSpPr>
          <p:cNvPr id="1301507" name="Rectangle 3"/>
          <p:cNvSpPr>
            <a:spLocks noGrp="1" noChangeArrowheads="1"/>
          </p:cNvSpPr>
          <p:nvPr>
            <p:ph type="body" sz="half" idx="1"/>
          </p:nvPr>
        </p:nvSpPr>
        <p:spPr>
          <a:xfrm>
            <a:off x="168438" y="1268413"/>
            <a:ext cx="4076700" cy="4614862"/>
          </a:xfrm>
        </p:spPr>
        <p:txBody>
          <a:bodyPr>
            <a:normAutofit fontScale="77500" lnSpcReduction="20000"/>
          </a:bodyPr>
          <a:lstStyle/>
          <a:p>
            <a:r>
              <a:rPr lang="en-US" altLang="zh-CN" sz="2400" dirty="0" err="1"/>
              <a:t>TreeSet</a:t>
            </a:r>
            <a:endParaRPr lang="en-US" altLang="zh-CN" sz="2400" dirty="0"/>
          </a:p>
          <a:p>
            <a:pPr lvl="1"/>
            <a:r>
              <a:rPr lang="zh-CN" altLang="en-US" sz="2200" dirty="0"/>
              <a:t>根据红黑树的数据结构按照大小顺序进行排序存储。</a:t>
            </a:r>
            <a:endParaRPr lang="zh-CN" altLang="en-US" sz="2200" dirty="0"/>
          </a:p>
          <a:p>
            <a:pPr lvl="1"/>
            <a:r>
              <a:rPr lang="zh-CN" altLang="en-US" sz="2200" dirty="0"/>
              <a:t>添加元素时要求对象必须实现</a:t>
            </a:r>
            <a:r>
              <a:rPr lang="en-US" altLang="zh-CN" sz="2200" dirty="0"/>
              <a:t>Comparable</a:t>
            </a:r>
            <a:r>
              <a:rPr lang="zh-CN" altLang="en-US" sz="2200" dirty="0"/>
              <a:t>接口，或者构造</a:t>
            </a:r>
            <a:r>
              <a:rPr lang="en-US" altLang="zh-CN" sz="2200" dirty="0" err="1"/>
              <a:t>TreeSet</a:t>
            </a:r>
            <a:r>
              <a:rPr lang="zh-CN" altLang="en-US" sz="2200" dirty="0"/>
              <a:t>时构造</a:t>
            </a:r>
            <a:r>
              <a:rPr lang="en-US" altLang="zh-CN" sz="2200" dirty="0"/>
              <a:t>Comparator</a:t>
            </a:r>
            <a:r>
              <a:rPr lang="zh-CN" altLang="en-US" sz="2200" dirty="0"/>
              <a:t>对象（判断大小标准）</a:t>
            </a:r>
            <a:endParaRPr lang="zh-CN" altLang="en-US" sz="2200" dirty="0"/>
          </a:p>
          <a:p>
            <a:pPr lvl="1"/>
            <a:r>
              <a:rPr lang="zh-CN" altLang="en-US" sz="2200" dirty="0"/>
              <a:t>大小顺序的判断标准</a:t>
            </a:r>
            <a:endParaRPr lang="zh-CN" altLang="en-US" sz="2200" dirty="0"/>
          </a:p>
          <a:p>
            <a:pPr lvl="2"/>
            <a:r>
              <a:rPr lang="zh-CN" altLang="en-US" sz="2200" dirty="0"/>
              <a:t>元素实现的</a:t>
            </a:r>
            <a:r>
              <a:rPr lang="en-US" altLang="zh-CN" sz="2200" dirty="0"/>
              <a:t>Comparable</a:t>
            </a:r>
            <a:r>
              <a:rPr lang="zh-CN" altLang="en-US" sz="2200" dirty="0"/>
              <a:t>接口</a:t>
            </a:r>
            <a:endParaRPr lang="zh-CN" altLang="en-US" sz="2200" dirty="0"/>
          </a:p>
          <a:p>
            <a:pPr lvl="2"/>
            <a:r>
              <a:rPr lang="zh-CN" altLang="en-US" sz="2200" dirty="0"/>
              <a:t>构造</a:t>
            </a:r>
            <a:r>
              <a:rPr lang="en-US" altLang="zh-CN" sz="2200" dirty="0" err="1"/>
              <a:t>TreeSet</a:t>
            </a:r>
            <a:r>
              <a:rPr lang="zh-CN" altLang="en-US" sz="2200" dirty="0"/>
              <a:t>时传入实现</a:t>
            </a:r>
            <a:r>
              <a:rPr lang="en-US" altLang="zh-CN" sz="2200" dirty="0"/>
              <a:t>Comparator</a:t>
            </a:r>
            <a:r>
              <a:rPr lang="zh-CN" altLang="en-US" sz="2200" dirty="0"/>
              <a:t>接口的对象（比较器）</a:t>
            </a:r>
            <a:endParaRPr lang="zh-CN" altLang="en-US" sz="2200" dirty="0"/>
          </a:p>
          <a:p>
            <a:pPr lvl="1"/>
            <a:endParaRPr lang="zh-CN" altLang="en-US" sz="2200" dirty="0"/>
          </a:p>
          <a:p>
            <a:endParaRPr lang="zh-CN" altLang="en-US" sz="2400" dirty="0"/>
          </a:p>
          <a:p>
            <a:pPr lvl="1"/>
            <a:endParaRPr lang="en-US" altLang="zh-CN" sz="2200" dirty="0"/>
          </a:p>
          <a:p>
            <a:pPr lvl="1">
              <a:buFont typeface="Wingdings" panose="05000000000000000000" pitchFamily="2" charset="2"/>
              <a:buNone/>
            </a:pPr>
            <a:endParaRPr lang="en-US" altLang="zh-CN" sz="2200" dirty="0"/>
          </a:p>
          <a:p>
            <a:pPr lvl="1"/>
            <a:endParaRPr lang="en-US" altLang="zh-CN" sz="2200" dirty="0"/>
          </a:p>
        </p:txBody>
      </p:sp>
      <p:sp>
        <p:nvSpPr>
          <p:cNvPr id="1301512" name="Rectangle 8"/>
          <p:cNvSpPr>
            <a:spLocks noChangeArrowheads="1"/>
          </p:cNvSpPr>
          <p:nvPr/>
        </p:nvSpPr>
        <p:spPr bwMode="auto">
          <a:xfrm>
            <a:off x="4211638" y="1268413"/>
            <a:ext cx="4752975" cy="51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l"/>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en-US" altLang="zh-CN" sz="1800" b="1">
                <a:latin typeface="Courier New" panose="02070309020205020404" pitchFamily="49" charset="0"/>
              </a:rPr>
              <a:t>class Apple implements Comparable {</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int color;</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Apple(int color)</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this.color=color;</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public String toString()</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return Integer.toString(color) ;</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public int compareTo(Object arg0)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return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this.color-((Apple)arg0).color;</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a:t>
            </a:r>
            <a:endParaRPr lang="en-US" altLang="zh-CN" sz="1800" b="1">
              <a:latin typeface="Courier New" panose="02070309020205020404" pitchFamily="49" charset="0"/>
            </a:endParaRPr>
          </a:p>
          <a:p>
            <a:pPr>
              <a:lnSpc>
                <a:spcPct val="80000"/>
              </a:lnSpc>
              <a:buFont typeface="Wingdings" panose="05000000000000000000" pitchFamily="2" charset="2"/>
              <a:buNone/>
            </a:pPr>
            <a:r>
              <a:rPr lang="en-US" altLang="zh-CN" sz="1800" b="1">
                <a:latin typeface="Courier New" panose="02070309020205020404" pitchFamily="49" charset="0"/>
              </a:rPr>
              <a:t>}</a:t>
            </a:r>
            <a:endParaRPr lang="en-US" altLang="zh-CN" sz="18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1512"/>
                                        </p:tgtEl>
                                        <p:attrNameLst>
                                          <p:attrName>style.visibility</p:attrName>
                                        </p:attrNameLst>
                                      </p:cBhvr>
                                      <p:to>
                                        <p:strVal val="visible"/>
                                      </p:to>
                                    </p:set>
                                    <p:anim calcmode="lin" valueType="num">
                                      <p:cBhvr additive="base">
                                        <p:cTn id="7" dur="500" fill="hold"/>
                                        <p:tgtEl>
                                          <p:spTgt spid="1301512"/>
                                        </p:tgtEl>
                                        <p:attrNameLst>
                                          <p:attrName>ppt_x</p:attrName>
                                        </p:attrNameLst>
                                      </p:cBhvr>
                                      <p:tavLst>
                                        <p:tav tm="0">
                                          <p:val>
                                            <p:strVal val="#ppt_x"/>
                                          </p:val>
                                        </p:tav>
                                        <p:tav tm="100000">
                                          <p:val>
                                            <p:strVal val="#ppt_x"/>
                                          </p:val>
                                        </p:tav>
                                      </p:tavLst>
                                    </p:anim>
                                    <p:anim calcmode="lin" valueType="num">
                                      <p:cBhvr additive="base">
                                        <p:cTn id="8" dur="500" fill="hold"/>
                                        <p:tgtEl>
                                          <p:spTgt spid="1301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zh-CN" altLang="en-US"/>
              <a:t>集合的使用</a:t>
            </a:r>
            <a:r>
              <a:rPr lang="en-US" altLang="zh-CN"/>
              <a:t>-List</a:t>
            </a:r>
            <a:endParaRPr lang="en-US" altLang="zh-CN"/>
          </a:p>
        </p:txBody>
      </p:sp>
      <p:sp>
        <p:nvSpPr>
          <p:cNvPr id="1142787" name="Rectangle 3"/>
          <p:cNvSpPr>
            <a:spLocks noGrp="1" noChangeArrowheads="1"/>
          </p:cNvSpPr>
          <p:nvPr>
            <p:ph type="body" idx="1"/>
          </p:nvPr>
        </p:nvSpPr>
        <p:spPr>
          <a:xfrm>
            <a:off x="250825" y="1557338"/>
            <a:ext cx="3251200" cy="4530725"/>
          </a:xfrm>
        </p:spPr>
        <p:txBody>
          <a:bodyPr/>
          <a:lstStyle/>
          <a:p>
            <a:r>
              <a:rPr lang="en-US" altLang="zh-CN" sz="2800"/>
              <a:t>List</a:t>
            </a:r>
            <a:endParaRPr lang="en-US" altLang="zh-CN" sz="2800"/>
          </a:p>
          <a:p>
            <a:pPr lvl="1"/>
            <a:r>
              <a:rPr lang="en-US" altLang="zh-CN" sz="2400"/>
              <a:t>Vector</a:t>
            </a:r>
            <a:endParaRPr lang="en-US" altLang="zh-CN" sz="2400"/>
          </a:p>
          <a:p>
            <a:pPr lvl="1"/>
            <a:r>
              <a:rPr lang="en-US" altLang="zh-CN" sz="2400"/>
              <a:t>Arraylist</a:t>
            </a:r>
            <a:endParaRPr lang="en-US" altLang="zh-CN" sz="2400"/>
          </a:p>
          <a:p>
            <a:pPr lvl="1"/>
            <a:r>
              <a:rPr lang="en-US" altLang="zh-CN" sz="2400"/>
              <a:t>LinkedList</a:t>
            </a:r>
            <a:endParaRPr lang="en-US" altLang="zh-CN" sz="2400"/>
          </a:p>
          <a:p>
            <a:pPr lvl="1">
              <a:buFont typeface="Wingdings" panose="05000000000000000000" pitchFamily="2" charset="2"/>
              <a:buNone/>
            </a:pPr>
            <a:endParaRPr lang="en-US" altLang="zh-CN" sz="2400"/>
          </a:p>
          <a:p>
            <a:pPr lvl="1"/>
            <a:endParaRPr lang="en-US" altLang="zh-CN" sz="2400"/>
          </a:p>
        </p:txBody>
      </p:sp>
      <p:graphicFrame>
        <p:nvGraphicFramePr>
          <p:cNvPr id="1142788" name="Object 4"/>
          <p:cNvGraphicFramePr>
            <a:graphicFrameLocks noGrp="1" noChangeAspect="1"/>
          </p:cNvGraphicFramePr>
          <p:nvPr>
            <p:ph idx="4294967295"/>
          </p:nvPr>
        </p:nvGraphicFramePr>
        <p:xfrm>
          <a:off x="3059113" y="1341438"/>
          <a:ext cx="5903912" cy="5140325"/>
        </p:xfrm>
        <a:graphic>
          <a:graphicData uri="http://schemas.openxmlformats.org/presentationml/2006/ole">
            <mc:AlternateContent xmlns:mc="http://schemas.openxmlformats.org/markup-compatibility/2006">
              <mc:Choice xmlns:v="urn:schemas-microsoft-com:vml" Requires="v">
                <p:oleObj spid="_x0000_s2059" name="位图图像" r:id="rId1" imgW="5229225" imgH="4552950" progId="Paint.Picture">
                  <p:embed/>
                </p:oleObj>
              </mc:Choice>
              <mc:Fallback>
                <p:oleObj name="位图图像" r:id="rId1" imgW="5229225" imgH="4552950" progId="Paint.Picture">
                  <p:embed/>
                  <p:pic>
                    <p:nvPicPr>
                      <p:cNvPr id="0" name="图片 20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341438"/>
                        <a:ext cx="5903912"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normAutofit/>
          </a:bodyPr>
          <a:lstStyle/>
          <a:p>
            <a:r>
              <a:rPr lang="en-US" altLang="zh-CN"/>
              <a:t>List</a:t>
            </a:r>
            <a:endParaRPr lang="zh-CN" altLang="en-US"/>
          </a:p>
        </p:txBody>
      </p:sp>
      <p:sp>
        <p:nvSpPr>
          <p:cNvPr id="1272835" name="Rectangle 3"/>
          <p:cNvSpPr>
            <a:spLocks noGrp="1"/>
          </p:cNvSpPr>
          <p:nvPr>
            <p:ph idx="1"/>
          </p:nvPr>
        </p:nvSpPr>
        <p:spPr/>
        <p:txBody>
          <a:bodyPr/>
          <a:lstStyle/>
          <a:p>
            <a:pPr marL="365125" indent="-255905"/>
            <a:r>
              <a:rPr lang="zh-CN" altLang="en-US" dirty="0">
                <a:solidFill>
                  <a:schemeClr val="tx1"/>
                </a:solidFill>
              </a:rPr>
              <a:t>列表（ </a:t>
            </a:r>
            <a:r>
              <a:rPr lang="en-US" altLang="zh-CN" dirty="0">
                <a:solidFill>
                  <a:schemeClr val="tx1"/>
                </a:solidFill>
              </a:rPr>
              <a:t>List </a:t>
            </a:r>
            <a:r>
              <a:rPr lang="zh-CN" altLang="en-US" dirty="0">
                <a:solidFill>
                  <a:schemeClr val="tx1"/>
                </a:solidFill>
              </a:rPr>
              <a:t>）</a:t>
            </a:r>
            <a:endParaRPr lang="zh-CN" altLang="en-US" dirty="0">
              <a:solidFill>
                <a:schemeClr val="tx1"/>
              </a:solidFill>
            </a:endParaRPr>
          </a:p>
          <a:p>
            <a:pPr marL="621030" lvl="1" indent="-228600"/>
            <a:r>
              <a:rPr lang="zh-CN" altLang="en-US" dirty="0">
                <a:solidFill>
                  <a:schemeClr val="tx1"/>
                </a:solidFill>
              </a:rPr>
              <a:t>对象以线性方式存储</a:t>
            </a:r>
            <a:endParaRPr lang="en-US" altLang="zh-CN" dirty="0">
              <a:solidFill>
                <a:schemeClr val="tx1"/>
              </a:solidFill>
            </a:endParaRPr>
          </a:p>
          <a:p>
            <a:pPr marL="621030" lvl="1" indent="-228600"/>
            <a:r>
              <a:rPr lang="zh-CN" altLang="en-US" dirty="0">
                <a:solidFill>
                  <a:schemeClr val="tx1"/>
                </a:solidFill>
              </a:rPr>
              <a:t>可以存储重复元素</a:t>
            </a:r>
            <a:endParaRPr lang="zh-CN" altLang="en-US" dirty="0">
              <a:solidFill>
                <a:schemeClr val="tx1"/>
              </a:solidFill>
            </a:endParaRPr>
          </a:p>
          <a:p>
            <a:pPr marL="365125" indent="-255905"/>
            <a:r>
              <a:rPr lang="zh-CN" altLang="en-US" dirty="0">
                <a:solidFill>
                  <a:schemeClr val="tx1"/>
                </a:solidFill>
              </a:rPr>
              <a:t>很方便地插入和删除</a:t>
            </a:r>
            <a:endParaRPr lang="zh-CN" altLang="en-US" dirty="0">
              <a:solidFill>
                <a:schemeClr val="tx1"/>
              </a:solidFill>
            </a:endParaRPr>
          </a:p>
        </p:txBody>
      </p:sp>
      <p:sp>
        <p:nvSpPr>
          <p:cNvPr id="1272836" name="Rectangle 4"/>
          <p:cNvSpPr>
            <a:spLocks noChangeArrowheads="1"/>
          </p:cNvSpPr>
          <p:nvPr/>
        </p:nvSpPr>
        <p:spPr bwMode="auto">
          <a:xfrm>
            <a:off x="1952625" y="4349750"/>
            <a:ext cx="719138"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37" name="Rectangle 5"/>
          <p:cNvSpPr>
            <a:spLocks noChangeArrowheads="1"/>
          </p:cNvSpPr>
          <p:nvPr/>
        </p:nvSpPr>
        <p:spPr bwMode="auto">
          <a:xfrm>
            <a:off x="3105150" y="4349750"/>
            <a:ext cx="719138"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38" name="Rectangle 6"/>
          <p:cNvSpPr>
            <a:spLocks noChangeArrowheads="1"/>
          </p:cNvSpPr>
          <p:nvPr/>
        </p:nvSpPr>
        <p:spPr bwMode="auto">
          <a:xfrm>
            <a:off x="4184650" y="4349750"/>
            <a:ext cx="719138"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39" name="Rectangle 7"/>
          <p:cNvSpPr>
            <a:spLocks noChangeArrowheads="1"/>
          </p:cNvSpPr>
          <p:nvPr/>
        </p:nvSpPr>
        <p:spPr bwMode="auto">
          <a:xfrm>
            <a:off x="5265738" y="4349750"/>
            <a:ext cx="719137"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40" name="Rectangle 8"/>
          <p:cNvSpPr>
            <a:spLocks noChangeArrowheads="1"/>
          </p:cNvSpPr>
          <p:nvPr/>
        </p:nvSpPr>
        <p:spPr bwMode="auto">
          <a:xfrm>
            <a:off x="6345238" y="4349750"/>
            <a:ext cx="719137"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41" name="Line 9"/>
          <p:cNvSpPr>
            <a:spLocks noChangeShapeType="1"/>
          </p:cNvSpPr>
          <p:nvPr/>
        </p:nvSpPr>
        <p:spPr bwMode="auto">
          <a:xfrm>
            <a:off x="2528888" y="4565650"/>
            <a:ext cx="5048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2842" name="Line 10"/>
          <p:cNvSpPr>
            <a:spLocks noChangeShapeType="1"/>
          </p:cNvSpPr>
          <p:nvPr/>
        </p:nvSpPr>
        <p:spPr bwMode="auto">
          <a:xfrm>
            <a:off x="3681413" y="4565650"/>
            <a:ext cx="431800" cy="0"/>
          </a:xfrm>
          <a:prstGeom prst="line">
            <a:avLst/>
          </a:prstGeom>
          <a:noFill/>
          <a:ln w="952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2843" name="Line 11"/>
          <p:cNvSpPr>
            <a:spLocks noChangeShapeType="1"/>
          </p:cNvSpPr>
          <p:nvPr/>
        </p:nvSpPr>
        <p:spPr bwMode="auto">
          <a:xfrm>
            <a:off x="4760913" y="4565650"/>
            <a:ext cx="4333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2844" name="Line 12"/>
          <p:cNvSpPr>
            <a:spLocks noChangeShapeType="1"/>
          </p:cNvSpPr>
          <p:nvPr/>
        </p:nvSpPr>
        <p:spPr bwMode="auto">
          <a:xfrm>
            <a:off x="5842000" y="4565650"/>
            <a:ext cx="431800" cy="0"/>
          </a:xfrm>
          <a:prstGeom prst="line">
            <a:avLst/>
          </a:prstGeom>
          <a:noFill/>
          <a:ln w="9525">
            <a:solidFill>
              <a:schemeClr val="bg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2845" name="Rectangle 13"/>
          <p:cNvSpPr>
            <a:spLocks noChangeArrowheads="1"/>
          </p:cNvSpPr>
          <p:nvPr/>
        </p:nvSpPr>
        <p:spPr bwMode="auto">
          <a:xfrm>
            <a:off x="3679825" y="5429250"/>
            <a:ext cx="719138"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46" name="Freeform 14"/>
          <p:cNvSpPr/>
          <p:nvPr/>
        </p:nvSpPr>
        <p:spPr bwMode="auto">
          <a:xfrm>
            <a:off x="3368675" y="4710113"/>
            <a:ext cx="636588" cy="935037"/>
          </a:xfrm>
          <a:custGeom>
            <a:avLst/>
            <a:gdLst>
              <a:gd name="T0" fmla="*/ 2147483647 w 401"/>
              <a:gd name="T1" fmla="*/ 0 h 589"/>
              <a:gd name="T2" fmla="*/ 2147483647 w 401"/>
              <a:gd name="T3" fmla="*/ 2147483647 h 589"/>
              <a:gd name="T4" fmla="*/ 2147483647 w 401"/>
              <a:gd name="T5" fmla="*/ 2147483647 h 589"/>
              <a:gd name="T6" fmla="*/ 2147483647 w 401"/>
              <a:gd name="T7" fmla="*/ 2147483647 h 589"/>
              <a:gd name="T8" fmla="*/ 2147483647 w 401"/>
              <a:gd name="T9" fmla="*/ 2147483647 h 589"/>
              <a:gd name="T10" fmla="*/ 0 60000 65536"/>
              <a:gd name="T11" fmla="*/ 0 60000 65536"/>
              <a:gd name="T12" fmla="*/ 0 60000 65536"/>
              <a:gd name="T13" fmla="*/ 0 60000 65536"/>
              <a:gd name="T14" fmla="*/ 0 60000 65536"/>
              <a:gd name="T15" fmla="*/ 0 w 401"/>
              <a:gd name="T16" fmla="*/ 0 h 589"/>
              <a:gd name="T17" fmla="*/ 401 w 401"/>
              <a:gd name="T18" fmla="*/ 589 h 589"/>
            </a:gdLst>
            <a:ahLst/>
            <a:cxnLst>
              <a:cxn ang="T10">
                <a:pos x="T0" y="T1"/>
              </a:cxn>
              <a:cxn ang="T11">
                <a:pos x="T2" y="T3"/>
              </a:cxn>
              <a:cxn ang="T12">
                <a:pos x="T4" y="T5"/>
              </a:cxn>
              <a:cxn ang="T13">
                <a:pos x="T6" y="T7"/>
              </a:cxn>
              <a:cxn ang="T14">
                <a:pos x="T8" y="T9"/>
              </a:cxn>
            </a:cxnLst>
            <a:rect l="T15" t="T16" r="T17" b="T18"/>
            <a:pathLst>
              <a:path w="401" h="589">
                <a:moveTo>
                  <a:pt x="196" y="0"/>
                </a:moveTo>
                <a:cubicBezTo>
                  <a:pt x="298" y="60"/>
                  <a:pt x="401" y="121"/>
                  <a:pt x="378" y="181"/>
                </a:cubicBezTo>
                <a:cubicBezTo>
                  <a:pt x="355" y="241"/>
                  <a:pt x="120" y="310"/>
                  <a:pt x="60" y="363"/>
                </a:cubicBezTo>
                <a:cubicBezTo>
                  <a:pt x="0" y="416"/>
                  <a:pt x="0" y="461"/>
                  <a:pt x="15" y="499"/>
                </a:cubicBezTo>
                <a:cubicBezTo>
                  <a:pt x="30" y="537"/>
                  <a:pt x="136" y="574"/>
                  <a:pt x="151" y="589"/>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47" name="Freeform 15"/>
          <p:cNvSpPr/>
          <p:nvPr/>
        </p:nvSpPr>
        <p:spPr bwMode="auto">
          <a:xfrm>
            <a:off x="4003675" y="4852988"/>
            <a:ext cx="971550" cy="792162"/>
          </a:xfrm>
          <a:custGeom>
            <a:avLst/>
            <a:gdLst>
              <a:gd name="T0" fmla="*/ 2147483647 w 612"/>
              <a:gd name="T1" fmla="*/ 2147483647 h 499"/>
              <a:gd name="T2" fmla="*/ 2147483647 w 612"/>
              <a:gd name="T3" fmla="*/ 2147483647 h 499"/>
              <a:gd name="T4" fmla="*/ 2147483647 w 612"/>
              <a:gd name="T5" fmla="*/ 2147483647 h 499"/>
              <a:gd name="T6" fmla="*/ 2147483647 w 612"/>
              <a:gd name="T7" fmla="*/ 2147483647 h 499"/>
              <a:gd name="T8" fmla="*/ 2147483647 w 612"/>
              <a:gd name="T9" fmla="*/ 0 h 499"/>
              <a:gd name="T10" fmla="*/ 0 60000 65536"/>
              <a:gd name="T11" fmla="*/ 0 60000 65536"/>
              <a:gd name="T12" fmla="*/ 0 60000 65536"/>
              <a:gd name="T13" fmla="*/ 0 60000 65536"/>
              <a:gd name="T14" fmla="*/ 0 60000 65536"/>
              <a:gd name="T15" fmla="*/ 0 w 612"/>
              <a:gd name="T16" fmla="*/ 0 h 499"/>
              <a:gd name="T17" fmla="*/ 612 w 612"/>
              <a:gd name="T18" fmla="*/ 499 h 499"/>
            </a:gdLst>
            <a:ahLst/>
            <a:cxnLst>
              <a:cxn ang="T10">
                <a:pos x="T0" y="T1"/>
              </a:cxn>
              <a:cxn ang="T11">
                <a:pos x="T2" y="T3"/>
              </a:cxn>
              <a:cxn ang="T12">
                <a:pos x="T4" y="T5"/>
              </a:cxn>
              <a:cxn ang="T13">
                <a:pos x="T6" y="T7"/>
              </a:cxn>
              <a:cxn ang="T14">
                <a:pos x="T8" y="T9"/>
              </a:cxn>
            </a:cxnLst>
            <a:rect l="T15" t="T16" r="T17" b="T18"/>
            <a:pathLst>
              <a:path w="612" h="499">
                <a:moveTo>
                  <a:pt x="204" y="499"/>
                </a:moveTo>
                <a:cubicBezTo>
                  <a:pt x="363" y="495"/>
                  <a:pt x="522" y="492"/>
                  <a:pt x="567" y="454"/>
                </a:cubicBezTo>
                <a:cubicBezTo>
                  <a:pt x="612" y="416"/>
                  <a:pt x="560" y="318"/>
                  <a:pt x="477" y="273"/>
                </a:cubicBezTo>
                <a:cubicBezTo>
                  <a:pt x="394" y="228"/>
                  <a:pt x="136" y="227"/>
                  <a:pt x="68" y="182"/>
                </a:cubicBezTo>
                <a:cubicBezTo>
                  <a:pt x="0" y="137"/>
                  <a:pt x="34" y="68"/>
                  <a:pt x="68" y="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48" name="Line 16"/>
          <p:cNvSpPr>
            <a:spLocks noChangeShapeType="1"/>
          </p:cNvSpPr>
          <p:nvPr/>
        </p:nvSpPr>
        <p:spPr bwMode="auto">
          <a:xfrm>
            <a:off x="6919913" y="4565650"/>
            <a:ext cx="431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2849" name="Rectangle 17"/>
          <p:cNvSpPr>
            <a:spLocks noChangeArrowheads="1"/>
          </p:cNvSpPr>
          <p:nvPr/>
        </p:nvSpPr>
        <p:spPr bwMode="auto">
          <a:xfrm>
            <a:off x="7424738" y="4349750"/>
            <a:ext cx="719137" cy="576263"/>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
        <p:nvSpPr>
          <p:cNvPr id="1272850" name="Freeform 18"/>
          <p:cNvSpPr/>
          <p:nvPr/>
        </p:nvSpPr>
        <p:spPr bwMode="auto">
          <a:xfrm>
            <a:off x="5840413" y="3929063"/>
            <a:ext cx="1512887" cy="565150"/>
          </a:xfrm>
          <a:custGeom>
            <a:avLst/>
            <a:gdLst>
              <a:gd name="T0" fmla="*/ 0 w 953"/>
              <a:gd name="T1" fmla="*/ 2147483647 h 356"/>
              <a:gd name="T2" fmla="*/ 2147483647 w 953"/>
              <a:gd name="T3" fmla="*/ 2147483647 h 356"/>
              <a:gd name="T4" fmla="*/ 2147483647 w 953"/>
              <a:gd name="T5" fmla="*/ 2147483647 h 356"/>
              <a:gd name="T6" fmla="*/ 2147483647 w 953"/>
              <a:gd name="T7" fmla="*/ 2147483647 h 356"/>
              <a:gd name="T8" fmla="*/ 2147483647 w 953"/>
              <a:gd name="T9" fmla="*/ 2147483647 h 356"/>
              <a:gd name="T10" fmla="*/ 2147483647 w 953"/>
              <a:gd name="T11" fmla="*/ 2147483647 h 356"/>
              <a:gd name="T12" fmla="*/ 0 60000 65536"/>
              <a:gd name="T13" fmla="*/ 0 60000 65536"/>
              <a:gd name="T14" fmla="*/ 0 60000 65536"/>
              <a:gd name="T15" fmla="*/ 0 60000 65536"/>
              <a:gd name="T16" fmla="*/ 0 60000 65536"/>
              <a:gd name="T17" fmla="*/ 0 60000 65536"/>
              <a:gd name="T18" fmla="*/ 0 w 953"/>
              <a:gd name="T19" fmla="*/ 0 h 356"/>
              <a:gd name="T20" fmla="*/ 953 w 953"/>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953" h="356">
                <a:moveTo>
                  <a:pt x="0" y="356"/>
                </a:moveTo>
                <a:cubicBezTo>
                  <a:pt x="68" y="314"/>
                  <a:pt x="136" y="272"/>
                  <a:pt x="181" y="219"/>
                </a:cubicBezTo>
                <a:cubicBezTo>
                  <a:pt x="226" y="166"/>
                  <a:pt x="189" y="68"/>
                  <a:pt x="272" y="38"/>
                </a:cubicBezTo>
                <a:cubicBezTo>
                  <a:pt x="355" y="8"/>
                  <a:pt x="582" y="0"/>
                  <a:pt x="680" y="38"/>
                </a:cubicBezTo>
                <a:cubicBezTo>
                  <a:pt x="778" y="76"/>
                  <a:pt x="817" y="220"/>
                  <a:pt x="862" y="265"/>
                </a:cubicBezTo>
                <a:cubicBezTo>
                  <a:pt x="907" y="310"/>
                  <a:pt x="930" y="310"/>
                  <a:pt x="953" y="31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kumimoji="1" lang="zh-CN" altLang="en-US" sz="24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altLang="zh-CN"/>
              <a:t> </a:t>
            </a:r>
            <a:r>
              <a:rPr lang="en-US" altLang="zh-CN">
                <a:latin typeface="Courier New" panose="02070309020205020404" pitchFamily="49" charset="0"/>
              </a:rPr>
              <a:t>List</a:t>
            </a:r>
            <a:r>
              <a:rPr lang="zh-CN" altLang="en-US"/>
              <a:t>的定义和使用</a:t>
            </a:r>
            <a:endParaRPr lang="zh-CN" altLang="en-US"/>
          </a:p>
        </p:txBody>
      </p:sp>
      <p:sp>
        <p:nvSpPr>
          <p:cNvPr id="1313795" name="Rectangle 3"/>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altLang="zh-CN" sz="1800" b="1">
                <a:latin typeface="Courier New" panose="02070309020205020404" pitchFamily="49" charset="0"/>
              </a:rPr>
              <a:t>public interface List&lt;E&gt; extends Collection&lt;E&gt;</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void add(int index, E element)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boolean addAll(int index, Collection&lt;? extends E&gt; c)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E get(int index)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int indexOf(Object o)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int lastIndexOf(Object o)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ListIterator&lt;E&gt; listIterator()</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ListIterator&lt;E&gt; listIterator(int index)</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E remove(int index)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E set(int index, E element) </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	List&lt;E&gt; subList(int fromIndex, int toIndex)</a:t>
            </a:r>
            <a:endParaRPr lang="en-US" altLang="zh-CN" sz="1800" b="1">
              <a:latin typeface="Courier New" panose="02070309020205020404" pitchFamily="49" charset="0"/>
            </a:endParaRPr>
          </a:p>
          <a:p>
            <a:pPr>
              <a:lnSpc>
                <a:spcPct val="90000"/>
              </a:lnSpc>
              <a:buFont typeface="Wingdings" panose="05000000000000000000" pitchFamily="2" charset="2"/>
              <a:buNone/>
            </a:pPr>
            <a:r>
              <a:rPr lang="en-US" altLang="zh-CN" sz="1800" b="1">
                <a:latin typeface="Courier New" panose="02070309020205020404" pitchFamily="49" charset="0"/>
              </a:rPr>
              <a:t>}</a:t>
            </a:r>
            <a:endParaRPr lang="en-US" altLang="zh-CN" sz="1800" b="1">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Rectangle 2"/>
          <p:cNvSpPr>
            <a:spLocks noGrp="1" noChangeArrowheads="1"/>
          </p:cNvSpPr>
          <p:nvPr>
            <p:ph type="title"/>
          </p:nvPr>
        </p:nvSpPr>
        <p:spPr/>
        <p:txBody>
          <a:bodyPr/>
          <a:lstStyle/>
          <a:p>
            <a:r>
              <a:rPr lang="en-US" altLang="zh-CN" sz="3800">
                <a:latin typeface="Courier New" panose="02070309020205020404" pitchFamily="49" charset="0"/>
              </a:rPr>
              <a:t>List</a:t>
            </a:r>
            <a:r>
              <a:rPr lang="zh-CN" altLang="en-US" sz="3800"/>
              <a:t>的定义和使用（续）</a:t>
            </a:r>
            <a:endParaRPr lang="zh-CN" altLang="en-US" sz="3800"/>
          </a:p>
        </p:txBody>
      </p:sp>
      <p:sp>
        <p:nvSpPr>
          <p:cNvPr id="1314819" name="Rectangle 3"/>
          <p:cNvSpPr>
            <a:spLocks noGrp="1" noChangeArrowheads="1"/>
          </p:cNvSpPr>
          <p:nvPr>
            <p:ph idx="1"/>
          </p:nvPr>
        </p:nvSpPr>
        <p:spPr/>
        <p:txBody>
          <a:bodyPr/>
          <a:lstStyle/>
          <a:p>
            <a:pPr>
              <a:buFont typeface="Wingdings" panose="05000000000000000000" pitchFamily="2" charset="2"/>
              <a:buNone/>
            </a:pPr>
            <a:r>
              <a:rPr lang="en-US" altLang="zh-CN" sz="1800" b="1">
                <a:latin typeface="Courier New" panose="02070309020205020404" pitchFamily="49" charset="0"/>
              </a:rPr>
              <a:t>public interface ListIterator&lt;E&gt; extends Iterator&lt;E&gt;</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void add(E o)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boolean hasPrevious()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int nextIndex()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E previous()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int previousIndex()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void set(E o) </a:t>
            </a:r>
            <a:endParaRPr lang="en-US" altLang="zh-CN" sz="1800" b="1">
              <a:latin typeface="Courier New" panose="02070309020205020404" pitchFamily="49" charset="0"/>
            </a:endParaRPr>
          </a:p>
          <a:p>
            <a:pPr>
              <a:buFont typeface="Wingdings" panose="05000000000000000000" pitchFamily="2" charset="2"/>
              <a:buNone/>
            </a:pPr>
            <a:r>
              <a:rPr lang="en-US" altLang="zh-CN" sz="1800" b="1">
                <a:latin typeface="Courier New" panose="02070309020205020404" pitchFamily="49" charset="0"/>
              </a:rPr>
              <a:t>} </a:t>
            </a:r>
            <a:endParaRPr lang="en-US" altLang="zh-CN" sz="1800" b="1">
              <a:latin typeface="Courier New" panose="02070309020205020404" pitchFamily="49" charset="0"/>
            </a:endParaRPr>
          </a:p>
          <a:p>
            <a:pPr>
              <a:buFont typeface="Wingdings" panose="05000000000000000000" pitchFamily="2" charset="2"/>
              <a:buNone/>
            </a:pPr>
            <a:endParaRPr lang="en-US" altLang="zh-CN" sz="1800" b="1">
              <a:latin typeface="Courier New" panose="02070309020205020404" pitchFamily="49" charset="0"/>
            </a:endParaRPr>
          </a:p>
          <a:p>
            <a:pPr>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		</a:t>
            </a:r>
            <a:endParaRPr lang="en-US" altLang="zh-CN" sz="2800" b="1">
              <a:latin typeface="Courier New" panose="02070309020205020404" pitchFamily="49" charset="0"/>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p:txBody>
          <a:bodyPr/>
          <a:lstStyle/>
          <a:p>
            <a:r>
              <a:rPr lang="en-US" altLang="zh-CN" sz="3800">
                <a:latin typeface="Courier New" panose="02070309020205020404" pitchFamily="49" charset="0"/>
              </a:rPr>
              <a:t>List</a:t>
            </a:r>
            <a:r>
              <a:rPr lang="zh-CN" altLang="en-US" sz="3800"/>
              <a:t>的定义和使用（续）</a:t>
            </a:r>
            <a:endParaRPr lang="zh-CN" altLang="en-US" sz="3800"/>
          </a:p>
        </p:txBody>
      </p:sp>
      <p:sp>
        <p:nvSpPr>
          <p:cNvPr id="1315843" name="Rectangle 3"/>
          <p:cNvSpPr>
            <a:spLocks noGrp="1" noChangeArrowheads="1"/>
          </p:cNvSpPr>
          <p:nvPr>
            <p:ph idx="1"/>
          </p:nvPr>
        </p:nvSpPr>
        <p:spPr/>
        <p:txBody>
          <a:bodyPr>
            <a:normAutofit/>
          </a:bodyPr>
          <a:lstStyle/>
          <a:p>
            <a:pPr algn="just">
              <a:lnSpc>
                <a:spcPct val="90000"/>
              </a:lnSpc>
            </a:pPr>
            <a:r>
              <a:rPr lang="en-US" altLang="zh-CN" sz="2800">
                <a:latin typeface="Courier New" panose="02070309020205020404" pitchFamily="49" charset="0"/>
              </a:rPr>
              <a:t>ArrayList</a:t>
            </a:r>
            <a:endParaRPr lang="en-US" altLang="zh-CN" sz="2800">
              <a:latin typeface="Courier New" panose="02070309020205020404" pitchFamily="49" charset="0"/>
            </a:endParaRPr>
          </a:p>
          <a:p>
            <a:pPr lvl="1" algn="just">
              <a:lnSpc>
                <a:spcPct val="90000"/>
              </a:lnSpc>
            </a:pPr>
            <a:r>
              <a:rPr lang="zh-CN" altLang="en-US" sz="2400"/>
              <a:t>以数组为基础实现，支持快速随机访问。</a:t>
            </a:r>
            <a:endParaRPr lang="zh-CN" altLang="en-US" sz="2400"/>
          </a:p>
          <a:p>
            <a:pPr lvl="1">
              <a:lnSpc>
                <a:spcPct val="90000"/>
              </a:lnSpc>
            </a:pPr>
            <a:r>
              <a:rPr lang="en-US" altLang="zh-CN" sz="2400"/>
              <a:t>ArrayList</a:t>
            </a:r>
            <a:r>
              <a:rPr lang="zh-CN" altLang="en-US" sz="2400"/>
              <a:t>替换原先的</a:t>
            </a:r>
            <a:r>
              <a:rPr lang="en-US" altLang="zh-CN" sz="2400"/>
              <a:t>Vector,</a:t>
            </a:r>
            <a:r>
              <a:rPr lang="zh-CN" altLang="en-US" sz="2400"/>
              <a:t>允许我们快速访问元素</a:t>
            </a:r>
            <a:r>
              <a:rPr lang="en-US" altLang="zh-CN" sz="2400"/>
              <a:t>.</a:t>
            </a:r>
            <a:endParaRPr lang="zh-CN" altLang="en-US" sz="2400"/>
          </a:p>
          <a:p>
            <a:pPr>
              <a:lnSpc>
                <a:spcPct val="90000"/>
              </a:lnSpc>
            </a:pPr>
            <a:r>
              <a:rPr lang="en-US" altLang="zh-CN" sz="2800">
                <a:latin typeface="Courier New" panose="02070309020205020404" pitchFamily="49" charset="0"/>
              </a:rPr>
              <a:t>Vector </a:t>
            </a:r>
            <a:endParaRPr lang="zh-CN" altLang="en-US" sz="2800">
              <a:latin typeface="Courier New" panose="02070309020205020404" pitchFamily="49" charset="0"/>
            </a:endParaRPr>
          </a:p>
          <a:p>
            <a:pPr lvl="1" algn="just">
              <a:lnSpc>
                <a:spcPct val="90000"/>
              </a:lnSpc>
            </a:pPr>
            <a:r>
              <a:rPr lang="zh-CN" altLang="en-US" sz="2400"/>
              <a:t>从早期版本遗留下来的并改进并入</a:t>
            </a:r>
            <a:r>
              <a:rPr lang="en-US" altLang="zh-CN" sz="2400"/>
              <a:t>Java</a:t>
            </a:r>
            <a:r>
              <a:rPr lang="zh-CN" altLang="en-US" sz="2400"/>
              <a:t>集合架构。</a:t>
            </a:r>
            <a:endParaRPr lang="zh-CN" altLang="en-US" sz="2400"/>
          </a:p>
          <a:p>
            <a:pPr lvl="1" algn="just">
              <a:lnSpc>
                <a:spcPct val="90000"/>
              </a:lnSpc>
            </a:pPr>
            <a:r>
              <a:rPr lang="en-US" altLang="zh-CN" sz="2400"/>
              <a:t>Vector</a:t>
            </a:r>
            <a:r>
              <a:rPr lang="zh-CN" altLang="en-US" sz="2400"/>
              <a:t>线程安全的（</a:t>
            </a:r>
            <a:r>
              <a:rPr lang="en-US" altLang="zh-CN" sz="2400"/>
              <a:t>synchronized) </a:t>
            </a:r>
            <a:r>
              <a:rPr lang="zh-CN" altLang="en-US" sz="2400"/>
              <a:t>，它们除了保留原有遗留的方法之外，</a:t>
            </a:r>
            <a:r>
              <a:rPr lang="en-US" altLang="zh-CN" sz="2400"/>
              <a:t>Vector</a:t>
            </a:r>
            <a:r>
              <a:rPr lang="zh-CN" altLang="en-US" sz="2400"/>
              <a:t>是基于数组的</a:t>
            </a:r>
            <a:r>
              <a:rPr lang="en-US" altLang="zh-CN" sz="2400"/>
              <a:t>List</a:t>
            </a:r>
            <a:r>
              <a:rPr lang="zh-CN" altLang="en-US" sz="2400"/>
              <a:t>接口的实现。相当于</a:t>
            </a:r>
            <a:r>
              <a:rPr lang="en-US" altLang="zh-CN" sz="2400"/>
              <a:t>ArrayList</a:t>
            </a:r>
            <a:endParaRPr lang="en-US" altLang="zh-CN" sz="2400"/>
          </a:p>
          <a:p>
            <a:pPr algn="just">
              <a:lnSpc>
                <a:spcPct val="90000"/>
              </a:lnSpc>
            </a:pPr>
            <a:r>
              <a:rPr lang="en-US" altLang="zh-CN" sz="2800">
                <a:latin typeface="Courier New" panose="02070309020205020404" pitchFamily="49" charset="0"/>
              </a:rPr>
              <a:t>LinkedList</a:t>
            </a:r>
            <a:endParaRPr lang="en-US" altLang="zh-CN" sz="2800">
              <a:latin typeface="Courier New" panose="02070309020205020404" pitchFamily="49" charset="0"/>
            </a:endParaRPr>
          </a:p>
          <a:p>
            <a:pPr lvl="1" algn="just">
              <a:lnSpc>
                <a:spcPct val="90000"/>
              </a:lnSpc>
            </a:pPr>
            <a:r>
              <a:rPr lang="zh-CN" altLang="en-US" sz="2400"/>
              <a:t>以双向链表为基础实现，支持元素的快速插入和移除。</a:t>
            </a:r>
            <a:endParaRPr lang="zh-CN" altLang="en-US" sz="2400"/>
          </a:p>
          <a:p>
            <a:pPr lvl="1">
              <a:lnSpc>
                <a:spcPct val="90000"/>
              </a:lnSpc>
            </a:pPr>
            <a:r>
              <a:rPr lang="zh-CN" altLang="en-US" sz="2400"/>
              <a:t>引申 </a:t>
            </a:r>
            <a:r>
              <a:rPr lang="en-US" altLang="zh-CN" sz="2400"/>
              <a:t>stack</a:t>
            </a:r>
            <a:r>
              <a:rPr lang="zh-CN" altLang="en-US" sz="2400"/>
              <a:t>与</a:t>
            </a:r>
            <a:r>
              <a:rPr lang="en-US" altLang="zh-CN" sz="2400"/>
              <a:t>queue</a:t>
            </a:r>
            <a:endParaRPr lang="en-US" altLang="zh-CN" sz="2400"/>
          </a:p>
          <a:p>
            <a:pPr lvl="1">
              <a:lnSpc>
                <a:spcPct val="90000"/>
              </a:lnSpc>
            </a:pPr>
            <a:endParaRPr lang="en-US" altLang="zh-CN" sz="24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zh-CN" altLang="en-US"/>
              <a:t>对象容纳的方式</a:t>
            </a:r>
            <a:endParaRPr lang="zh-CN" altLang="en-US"/>
          </a:p>
        </p:txBody>
      </p:sp>
      <p:sp>
        <p:nvSpPr>
          <p:cNvPr id="1162243" name="Rectangle 3"/>
          <p:cNvSpPr>
            <a:spLocks noGrp="1" noChangeArrowheads="1"/>
          </p:cNvSpPr>
          <p:nvPr>
            <p:ph idx="1"/>
          </p:nvPr>
        </p:nvSpPr>
        <p:spPr/>
        <p:txBody>
          <a:bodyPr/>
          <a:lstStyle/>
          <a:p>
            <a:r>
              <a:rPr lang="zh-CN" altLang="en-US"/>
              <a:t>数组（</a:t>
            </a:r>
            <a:r>
              <a:rPr lang="en-US" altLang="zh-CN"/>
              <a:t>array</a:t>
            </a:r>
            <a:r>
              <a:rPr lang="zh-CN" altLang="en-US"/>
              <a:t>）</a:t>
            </a:r>
            <a:endParaRPr lang="zh-CN" altLang="en-US"/>
          </a:p>
          <a:p>
            <a:r>
              <a:rPr lang="zh-CN" altLang="en-US"/>
              <a:t>集合（</a:t>
            </a:r>
            <a:r>
              <a:rPr lang="en-US" altLang="zh-CN"/>
              <a:t>collection</a:t>
            </a:r>
            <a:r>
              <a:rPr lang="zh-CN" altLang="en-US"/>
              <a:t>）</a:t>
            </a:r>
            <a:endParaRPr lang="zh-CN" altLang="en-US"/>
          </a:p>
          <a:p>
            <a:pPr lvl="1"/>
            <a:r>
              <a:rPr lang="en-US" altLang="zh-CN"/>
              <a:t>Set</a:t>
            </a:r>
            <a:endParaRPr lang="en-US" altLang="zh-CN"/>
          </a:p>
          <a:p>
            <a:pPr lvl="1"/>
            <a:r>
              <a:rPr lang="en-US" altLang="zh-CN"/>
              <a:t>List</a:t>
            </a:r>
            <a:endParaRPr lang="en-US" altLang="zh-CN"/>
          </a:p>
          <a:p>
            <a:pPr lvl="1"/>
            <a:r>
              <a:rPr lang="en-US" altLang="zh-CN"/>
              <a:t>Map</a:t>
            </a:r>
            <a:endParaRPr lang="en-US" altLang="zh-CN"/>
          </a:p>
        </p:txBody>
      </p:sp>
      <p:sp>
        <p:nvSpPr>
          <p:cNvPr id="1162244" name="AutoShape 4" descr="8-1"/>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2245" name="AutoShape 5" descr="8-1"/>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Rectangle 2"/>
          <p:cNvSpPr>
            <a:spLocks noGrp="1" noChangeArrowheads="1"/>
          </p:cNvSpPr>
          <p:nvPr>
            <p:ph type="title"/>
          </p:nvPr>
        </p:nvSpPr>
        <p:spPr/>
        <p:txBody>
          <a:bodyPr/>
          <a:lstStyle/>
          <a:p>
            <a:r>
              <a:rPr lang="zh-CN" altLang="en-US"/>
              <a:t>堆栈和队列</a:t>
            </a:r>
            <a:endParaRPr lang="zh-CN" altLang="en-US"/>
          </a:p>
        </p:txBody>
      </p:sp>
      <p:sp>
        <p:nvSpPr>
          <p:cNvPr id="1316867" name="Rectangle 3"/>
          <p:cNvSpPr>
            <a:spLocks noGrp="1" noChangeArrowheads="1"/>
          </p:cNvSpPr>
          <p:nvPr>
            <p:ph idx="1"/>
          </p:nvPr>
        </p:nvSpPr>
        <p:spPr/>
        <p:txBody>
          <a:bodyPr>
            <a:normAutofit/>
          </a:bodyPr>
          <a:lstStyle/>
          <a:p>
            <a:r>
              <a:rPr lang="en-US" altLang="zh-CN" sz="2800">
                <a:latin typeface="Courier New" panose="02070309020205020404" pitchFamily="49" charset="0"/>
              </a:rPr>
              <a:t>LinkedList</a:t>
            </a:r>
            <a:r>
              <a:rPr lang="zh-CN" altLang="en-US" sz="2800">
                <a:latin typeface="Courier New" panose="02070309020205020404" pitchFamily="49" charset="0"/>
              </a:rPr>
              <a:t>：</a:t>
            </a:r>
            <a:endParaRPr lang="zh-CN" altLang="en-US" sz="2800">
              <a:latin typeface="Courier New" panose="02070309020205020404" pitchFamily="49" charset="0"/>
            </a:endParaRPr>
          </a:p>
          <a:p>
            <a:pPr lvl="1"/>
            <a:r>
              <a:rPr lang="en-US" altLang="zh-CN" sz="2600">
                <a:latin typeface="Courier New" panose="02070309020205020404" pitchFamily="49" charset="0"/>
              </a:rPr>
              <a:t>public void addFirst(E o) </a:t>
            </a:r>
            <a:endParaRPr lang="en-US" altLang="zh-CN" sz="2600">
              <a:latin typeface="Courier New" panose="02070309020205020404" pitchFamily="49" charset="0"/>
            </a:endParaRPr>
          </a:p>
          <a:p>
            <a:pPr lvl="1"/>
            <a:r>
              <a:rPr lang="en-US" altLang="zh-CN" sz="2600">
                <a:latin typeface="Courier New" panose="02070309020205020404" pitchFamily="49" charset="0"/>
              </a:rPr>
              <a:t>public void addLast(E o) </a:t>
            </a:r>
            <a:endParaRPr lang="en-US" altLang="zh-CN" sz="2600">
              <a:latin typeface="Courier New" panose="02070309020205020404" pitchFamily="49" charset="0"/>
            </a:endParaRPr>
          </a:p>
          <a:p>
            <a:pPr lvl="1"/>
            <a:r>
              <a:rPr lang="en-US" altLang="zh-CN" sz="2600">
                <a:latin typeface="Courier New" panose="02070309020205020404" pitchFamily="49" charset="0"/>
              </a:rPr>
              <a:t>public E getFirst() 	</a:t>
            </a:r>
            <a:endParaRPr lang="en-US" altLang="zh-CN" sz="2600">
              <a:latin typeface="Courier New" panose="02070309020205020404" pitchFamily="49" charset="0"/>
            </a:endParaRPr>
          </a:p>
          <a:p>
            <a:pPr lvl="1"/>
            <a:r>
              <a:rPr lang="en-US" altLang="zh-CN" sz="2600">
                <a:latin typeface="Courier New" panose="02070309020205020404" pitchFamily="49" charset="0"/>
              </a:rPr>
              <a:t>public E getLast()		</a:t>
            </a:r>
            <a:endParaRPr lang="en-US" altLang="zh-CN" sz="2600">
              <a:latin typeface="Courier New" panose="02070309020205020404" pitchFamily="49" charset="0"/>
            </a:endParaRPr>
          </a:p>
          <a:p>
            <a:pPr lvl="1"/>
            <a:r>
              <a:rPr lang="en-US" altLang="zh-CN" sz="2600">
                <a:latin typeface="Courier New" panose="02070309020205020404" pitchFamily="49" charset="0"/>
              </a:rPr>
              <a:t>public E removeFirst()	</a:t>
            </a:r>
            <a:endParaRPr lang="en-US" altLang="zh-CN" sz="2600">
              <a:latin typeface="Courier New" panose="02070309020205020404" pitchFamily="49" charset="0"/>
            </a:endParaRPr>
          </a:p>
          <a:p>
            <a:pPr lvl="1"/>
            <a:r>
              <a:rPr lang="en-US" altLang="zh-CN" sz="2600">
                <a:latin typeface="Courier New" panose="02070309020205020404" pitchFamily="49" charset="0"/>
              </a:rPr>
              <a:t>public E removeLast()</a:t>
            </a:r>
            <a:endParaRPr lang="en-US" altLang="zh-CN" sz="2600">
              <a:latin typeface="Courier New" panose="02070309020205020404" pitchFamily="49" charset="0"/>
            </a:endParaRPr>
          </a:p>
          <a:p>
            <a:r>
              <a:rPr lang="zh-CN" altLang="en-US" sz="2800">
                <a:latin typeface="Courier New" panose="02070309020205020404" pitchFamily="49" charset="0"/>
              </a:rPr>
              <a:t>借助于</a:t>
            </a:r>
            <a:r>
              <a:rPr lang="en-US" altLang="zh-CN" sz="2800">
                <a:latin typeface="Courier New" panose="02070309020205020404" pitchFamily="49" charset="0"/>
              </a:rPr>
              <a:t>LinkedList</a:t>
            </a:r>
            <a:r>
              <a:rPr lang="zh-CN" altLang="en-US" sz="2800">
                <a:latin typeface="Courier New" panose="02070309020205020404" pitchFamily="49" charset="0"/>
              </a:rPr>
              <a:t>实现栈和队列</a:t>
            </a:r>
            <a:endParaRPr lang="zh-CN" altLang="en-US" sz="2800">
              <a:latin typeface="Courier New" panose="02070309020205020404" pitchFamily="49" charset="0"/>
            </a:endParaRPr>
          </a:p>
          <a:p>
            <a:pPr lvl="1" algn="just"/>
            <a:r>
              <a:rPr lang="zh-CN" altLang="en-US" sz="2600"/>
              <a:t>堆栈是一种“后进先出”（</a:t>
            </a:r>
            <a:r>
              <a:rPr lang="en-US" altLang="zh-CN" sz="2600"/>
              <a:t>LIFO</a:t>
            </a:r>
            <a:r>
              <a:rPr lang="zh-CN" altLang="en-US" sz="2600"/>
              <a:t>）的集合。</a:t>
            </a:r>
            <a:endParaRPr lang="zh-CN" altLang="en-US" sz="2600"/>
          </a:p>
          <a:p>
            <a:pPr lvl="1" algn="just"/>
            <a:r>
              <a:rPr lang="zh-CN" altLang="en-US" sz="2600"/>
              <a:t>队列是一种“先进先出”（</a:t>
            </a:r>
            <a:r>
              <a:rPr lang="en-US" altLang="zh-CN" sz="2600"/>
              <a:t>FIFO</a:t>
            </a:r>
            <a:r>
              <a:rPr lang="zh-CN" altLang="en-US" sz="2600"/>
              <a:t>）的集合。</a:t>
            </a:r>
            <a:r>
              <a:rPr lang="zh-CN" altLang="en-US" sz="2600">
                <a:latin typeface="Courier New" panose="02070309020205020404" pitchFamily="49" charset="0"/>
              </a:rPr>
              <a:t> 	</a:t>
            </a:r>
            <a:r>
              <a:rPr lang="zh-CN" altLang="en-US" sz="2200"/>
              <a:t>	</a:t>
            </a:r>
            <a:endParaRPr lang="zh-CN" altLang="en-US" sz="220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42" name="Rectangle 30"/>
          <p:cNvSpPr>
            <a:spLocks noGrp="1" noChangeArrowheads="1"/>
          </p:cNvSpPr>
          <p:nvPr>
            <p:ph type="title"/>
          </p:nvPr>
        </p:nvSpPr>
        <p:spPr/>
        <p:txBody>
          <a:bodyPr/>
          <a:lstStyle/>
          <a:p>
            <a:r>
              <a:rPr lang="zh-CN" altLang="en-US"/>
              <a:t>主要实现类</a:t>
            </a:r>
            <a:endParaRPr lang="zh-CN" altLang="en-US"/>
          </a:p>
        </p:txBody>
      </p:sp>
      <p:sp>
        <p:nvSpPr>
          <p:cNvPr id="2" name="内容占位符 1"/>
          <p:cNvSpPr>
            <a:spLocks noGrp="1"/>
          </p:cNvSpPr>
          <p:nvPr>
            <p:ph idx="1"/>
          </p:nvPr>
        </p:nvSpPr>
        <p:spPr/>
        <p:txBody>
          <a:bodyPr/>
          <a:lstStyle/>
          <a:p>
            <a:endParaRPr lang="zh-CN" altLang="en-US"/>
          </a:p>
        </p:txBody>
      </p:sp>
      <p:graphicFrame>
        <p:nvGraphicFramePr>
          <p:cNvPr id="1318943" name="Group 31"/>
          <p:cNvGraphicFramePr>
            <a:graphicFrameLocks noGrp="1"/>
          </p:cNvGraphicFramePr>
          <p:nvPr/>
        </p:nvGraphicFramePr>
        <p:xfrm>
          <a:off x="357188" y="2000250"/>
          <a:ext cx="8751887" cy="3289300"/>
        </p:xfrm>
        <a:graphic>
          <a:graphicData uri="http://schemas.openxmlformats.org/drawingml/2006/table">
            <a:tbl>
              <a:tblPr/>
              <a:tblGrid>
                <a:gridCol w="2027237"/>
                <a:gridCol w="2224088"/>
                <a:gridCol w="2236787"/>
                <a:gridCol w="2263775"/>
              </a:tblGrid>
              <a:tr h="822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线程是否安全</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存储方式</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特性</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22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黑体" panose="02010609060101010101" charset="-122"/>
                          <a:ea typeface="宋体" panose="02010600030101010101" pitchFamily="2" charset="-122"/>
                        </a:rPr>
                        <a:t>linkedList</a:t>
                      </a:r>
                      <a:endParaRPr kumimoji="0" lang="zh-CN" altLang="en-US" sz="2400" b="0"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线程不安全</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双向链表方式</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兼有链表特点</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22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黑体" panose="02010609060101010101" charset="-122"/>
                          <a:ea typeface="宋体" panose="02010600030101010101" pitchFamily="2" charset="-122"/>
                        </a:rPr>
                        <a:t>Vector</a:t>
                      </a:r>
                      <a:endParaRPr kumimoji="0" lang="zh-CN" altLang="en-US" sz="2400" b="0"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线程安全</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块链方式</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兼有数组特点</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22325">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黑体" panose="02010609060101010101" charset="-122"/>
                          <a:ea typeface="宋体" panose="02010600030101010101" pitchFamily="2" charset="-122"/>
                        </a:rPr>
                        <a:t>ArraryList</a:t>
                      </a:r>
                      <a:endParaRPr kumimoji="0" lang="zh-CN" altLang="en-US" sz="2400" b="0"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线程不安全</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块链方式</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rPr>
                        <a:t>兼有数组特点</a:t>
                      </a:r>
                      <a:endParaRPr kumimoji="0" lang="zh-CN" altLang="en-US" sz="2400" b="1" i="0" u="none" strike="noStrike" cap="none" normalizeH="0" baseline="0" smtClean="0">
                        <a:ln>
                          <a:noFill/>
                        </a:ln>
                        <a:solidFill>
                          <a:schemeClr val="tx1"/>
                        </a:solidFill>
                        <a:effectLst/>
                        <a:latin typeface="黑体" panose="02010609060101010101"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Rectangle 2"/>
          <p:cNvSpPr>
            <a:spLocks noGrp="1" noChangeArrowheads="1"/>
          </p:cNvSpPr>
          <p:nvPr>
            <p:ph type="title"/>
          </p:nvPr>
        </p:nvSpPr>
        <p:spPr/>
        <p:txBody>
          <a:bodyPr/>
          <a:lstStyle/>
          <a:p>
            <a:r>
              <a:rPr lang="en-US" altLang="zh-CN"/>
              <a:t>List</a:t>
            </a:r>
            <a:r>
              <a:rPr lang="zh-CN" altLang="en-US"/>
              <a:t>应用</a:t>
            </a:r>
            <a:endParaRPr lang="en-US" altLang="zh-CN"/>
          </a:p>
        </p:txBody>
      </p:sp>
      <p:sp>
        <p:nvSpPr>
          <p:cNvPr id="1325059" name="Rectangle 3"/>
          <p:cNvSpPr>
            <a:spLocks noGrp="1" noChangeArrowheads="1"/>
          </p:cNvSpPr>
          <p:nvPr>
            <p:ph idx="1"/>
          </p:nvPr>
        </p:nvSpPr>
        <p:spPr/>
        <p:txBody>
          <a:bodyPr/>
          <a:lstStyle/>
          <a:p>
            <a:r>
              <a:rPr lang="en-US" altLang="zh-CN"/>
              <a:t>void ensureCapacity(int minCapacity)</a:t>
            </a:r>
            <a:endParaRPr lang="en-US" altLang="zh-CN"/>
          </a:p>
          <a:p>
            <a:pPr lvl="1"/>
            <a:r>
              <a:rPr lang="zh-CN" altLang="en-US"/>
              <a:t>一次性的增加</a:t>
            </a:r>
            <a:r>
              <a:rPr lang="en-US" altLang="zh-CN"/>
              <a:t>List</a:t>
            </a:r>
            <a:r>
              <a:rPr lang="zh-CN" altLang="en-US"/>
              <a:t>容量，减少重分配的次数。默认</a:t>
            </a:r>
            <a:r>
              <a:rPr lang="en-US" altLang="zh-CN"/>
              <a:t>capacity</a:t>
            </a:r>
            <a:r>
              <a:rPr lang="zh-CN" altLang="en-US"/>
              <a:t>为</a:t>
            </a:r>
            <a:r>
              <a:rPr lang="en-US" altLang="zh-CN"/>
              <a:t>10</a:t>
            </a:r>
            <a:endParaRPr lang="en-US" altLang="zh-CN"/>
          </a:p>
          <a:p>
            <a:r>
              <a:rPr lang="en-US" altLang="zh-CN"/>
              <a:t>void trimToSize()</a:t>
            </a:r>
            <a:endParaRPr lang="en-US" altLang="zh-CN"/>
          </a:p>
          <a:p>
            <a:pPr lvl="1"/>
            <a:r>
              <a:rPr lang="zh-CN" altLang="en-US"/>
              <a:t>调整</a:t>
            </a:r>
            <a:r>
              <a:rPr lang="en-US" altLang="zh-CN"/>
              <a:t>capacity</a:t>
            </a:r>
            <a:r>
              <a:rPr lang="zh-CN" altLang="en-US"/>
              <a:t>为当前</a:t>
            </a:r>
            <a:r>
              <a:rPr lang="en-US" altLang="zh-CN"/>
              <a:t>list</a:t>
            </a:r>
            <a:r>
              <a:rPr lang="zh-CN" altLang="en-US"/>
              <a:t>的大小。</a:t>
            </a:r>
            <a:endParaRPr lang="zh-CN" altLang="en-US"/>
          </a:p>
          <a:p>
            <a:pPr lvl="1"/>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p:txBody>
          <a:bodyPr/>
          <a:lstStyle/>
          <a:p>
            <a:r>
              <a:rPr lang="zh-CN" altLang="en-US"/>
              <a:t>集合的使用</a:t>
            </a:r>
            <a:r>
              <a:rPr lang="en-US" altLang="zh-CN"/>
              <a:t>-Map</a:t>
            </a:r>
            <a:endParaRPr lang="en-US" altLang="zh-CN"/>
          </a:p>
        </p:txBody>
      </p:sp>
      <p:sp>
        <p:nvSpPr>
          <p:cNvPr id="1332227" name="Rectangle 3"/>
          <p:cNvSpPr>
            <a:spLocks noGrp="1" noChangeArrowheads="1"/>
          </p:cNvSpPr>
          <p:nvPr>
            <p:ph type="body" sz="half" idx="1"/>
          </p:nvPr>
        </p:nvSpPr>
        <p:spPr/>
        <p:txBody>
          <a:bodyPr/>
          <a:lstStyle/>
          <a:p>
            <a:r>
              <a:rPr lang="en-US" altLang="zh-CN" sz="2400" dirty="0">
                <a:solidFill>
                  <a:schemeClr val="tx1"/>
                </a:solidFill>
              </a:rPr>
              <a:t>Map</a:t>
            </a:r>
            <a:endParaRPr lang="en-US" altLang="zh-CN" sz="2400" dirty="0">
              <a:solidFill>
                <a:schemeClr val="tx1"/>
              </a:solidFill>
            </a:endParaRPr>
          </a:p>
          <a:p>
            <a:pPr lvl="1"/>
            <a:r>
              <a:rPr lang="en-US" altLang="zh-CN" sz="2200" dirty="0">
                <a:solidFill>
                  <a:schemeClr val="tx1"/>
                </a:solidFill>
              </a:rPr>
              <a:t>Key</a:t>
            </a:r>
            <a:r>
              <a:rPr lang="zh-CN" altLang="en-US" sz="2200" dirty="0">
                <a:solidFill>
                  <a:schemeClr val="tx1"/>
                </a:solidFill>
              </a:rPr>
              <a:t>： 为</a:t>
            </a:r>
            <a:r>
              <a:rPr lang="en-US" altLang="zh-CN" sz="2200" dirty="0">
                <a:solidFill>
                  <a:schemeClr val="tx1"/>
                </a:solidFill>
              </a:rPr>
              <a:t>set</a:t>
            </a:r>
            <a:r>
              <a:rPr lang="zh-CN" altLang="en-US" sz="2200" dirty="0">
                <a:solidFill>
                  <a:schemeClr val="tx1"/>
                </a:solidFill>
              </a:rPr>
              <a:t>不可重复</a:t>
            </a:r>
            <a:endParaRPr lang="zh-CN" altLang="en-US" sz="2200" dirty="0">
              <a:solidFill>
                <a:schemeClr val="tx1"/>
              </a:solidFill>
            </a:endParaRPr>
          </a:p>
          <a:p>
            <a:pPr lvl="1"/>
            <a:r>
              <a:rPr lang="en-US" altLang="zh-CN" sz="2200" dirty="0">
                <a:solidFill>
                  <a:schemeClr val="tx1"/>
                </a:solidFill>
              </a:rPr>
              <a:t>Value</a:t>
            </a:r>
            <a:r>
              <a:rPr lang="zh-CN" altLang="en-US" sz="2200" dirty="0">
                <a:solidFill>
                  <a:schemeClr val="tx1"/>
                </a:solidFill>
              </a:rPr>
              <a:t>： 为</a:t>
            </a:r>
            <a:r>
              <a:rPr lang="en-US" altLang="zh-CN" sz="2200" dirty="0">
                <a:solidFill>
                  <a:schemeClr val="tx1"/>
                </a:solidFill>
              </a:rPr>
              <a:t>list</a:t>
            </a:r>
            <a:r>
              <a:rPr lang="zh-CN" altLang="en-US" sz="2200" dirty="0">
                <a:solidFill>
                  <a:schemeClr val="tx1"/>
                </a:solidFill>
              </a:rPr>
              <a:t>可重复</a:t>
            </a:r>
            <a:endParaRPr lang="zh-CN" altLang="en-US" sz="2200" dirty="0">
              <a:solidFill>
                <a:schemeClr val="tx1"/>
              </a:solidFill>
            </a:endParaRPr>
          </a:p>
          <a:p>
            <a:pPr lvl="1"/>
            <a:r>
              <a:rPr lang="en-US" altLang="zh-CN" sz="2200" dirty="0">
                <a:solidFill>
                  <a:schemeClr val="tx1"/>
                </a:solidFill>
              </a:rPr>
              <a:t>Entry</a:t>
            </a:r>
            <a:r>
              <a:rPr lang="zh-CN" altLang="en-US" sz="2200" dirty="0">
                <a:solidFill>
                  <a:schemeClr val="tx1"/>
                </a:solidFill>
              </a:rPr>
              <a:t>：为值和键的组合</a:t>
            </a:r>
            <a:endParaRPr lang="zh-CN" altLang="en-US" sz="2200" dirty="0">
              <a:solidFill>
                <a:schemeClr val="tx1"/>
              </a:solidFill>
            </a:endParaRPr>
          </a:p>
          <a:p>
            <a:pPr>
              <a:buFont typeface="Wingdings" panose="05000000000000000000" pitchFamily="2" charset="2"/>
              <a:buNone/>
            </a:pPr>
            <a:endParaRPr lang="zh-CN" altLang="en-US" sz="2800" dirty="0">
              <a:solidFill>
                <a:schemeClr val="tx1"/>
              </a:solidFill>
            </a:endParaRPr>
          </a:p>
        </p:txBody>
      </p:sp>
      <p:graphicFrame>
        <p:nvGraphicFramePr>
          <p:cNvPr id="1332228" name="Object 4"/>
          <p:cNvGraphicFramePr>
            <a:graphicFrameLocks noGrp="1" noChangeAspect="1"/>
          </p:cNvGraphicFramePr>
          <p:nvPr>
            <p:ph sz="half" idx="2"/>
          </p:nvPr>
        </p:nvGraphicFramePr>
        <p:xfrm>
          <a:off x="4283968" y="1340768"/>
          <a:ext cx="4793455" cy="3774157"/>
        </p:xfrm>
        <a:graphic>
          <a:graphicData uri="http://schemas.openxmlformats.org/presentationml/2006/ole">
            <mc:AlternateContent xmlns:mc="http://schemas.openxmlformats.org/markup-compatibility/2006">
              <mc:Choice xmlns:v="urn:schemas-microsoft-com:vml" Requires="v">
                <p:oleObj spid="_x0000_s3083" name="位图图像" r:id="rId1" imgW="3314700" imgH="2609850" progId="Paint.Picture">
                  <p:embed/>
                </p:oleObj>
              </mc:Choice>
              <mc:Fallback>
                <p:oleObj name="位图图像" r:id="rId1" imgW="3314700" imgH="2609850" progId="Paint.Picture">
                  <p:embed/>
                  <p:pic>
                    <p:nvPicPr>
                      <p:cNvPr id="0" name="图片 3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340768"/>
                        <a:ext cx="4793455" cy="377415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p:cNvSpPr>
            <a:spLocks noGrp="1" noChangeArrowheads="1"/>
          </p:cNvSpPr>
          <p:nvPr>
            <p:ph type="title"/>
          </p:nvPr>
        </p:nvSpPr>
        <p:spPr/>
        <p:txBody>
          <a:bodyPr/>
          <a:lstStyle/>
          <a:p>
            <a:r>
              <a:rPr lang="zh-CN" altLang="en-US"/>
              <a:t>集合应用</a:t>
            </a:r>
            <a:r>
              <a:rPr lang="en-US" altLang="zh-CN"/>
              <a:t>-Map</a:t>
            </a:r>
            <a:endParaRPr lang="en-US" altLang="zh-CN"/>
          </a:p>
        </p:txBody>
      </p:sp>
      <p:sp>
        <p:nvSpPr>
          <p:cNvPr id="1333251" name="Rectangle 3"/>
          <p:cNvSpPr>
            <a:spLocks noGrp="1" noChangeArrowheads="1"/>
          </p:cNvSpPr>
          <p:nvPr>
            <p:ph idx="1"/>
          </p:nvPr>
        </p:nvSpPr>
        <p:spPr/>
        <p:txBody>
          <a:bodyPr/>
          <a:lstStyle/>
          <a:p>
            <a:r>
              <a:rPr lang="en-US" altLang="zh-CN"/>
              <a:t>Map </a:t>
            </a:r>
            <a:r>
              <a:rPr lang="zh-CN" altLang="en-US"/>
              <a:t>维持“键－值”对应关系（对），以便通过一个键查找相应的值</a:t>
            </a:r>
            <a:endParaRPr lang="en-US" altLang="zh-CN"/>
          </a:p>
          <a:p>
            <a:pPr lvl="1"/>
            <a:r>
              <a:rPr lang="en-US" altLang="zh-CN"/>
              <a:t>HashMap</a:t>
            </a:r>
            <a:endParaRPr lang="en-US" altLang="zh-CN"/>
          </a:p>
          <a:p>
            <a:pPr lvl="1"/>
            <a:r>
              <a:rPr lang="en-US" altLang="zh-CN"/>
              <a:t>TreeMap</a:t>
            </a:r>
            <a:endParaRPr lang="en-US" altLang="zh-CN"/>
          </a:p>
          <a:p>
            <a:pPr lvl="1"/>
            <a:r>
              <a:rPr lang="en-US" altLang="zh-CN"/>
              <a:t>ArrayMap</a:t>
            </a:r>
            <a:br>
              <a:rPr lang="en-US" altLang="zh-CN"/>
            </a:br>
            <a:endParaRPr lang="en-US" altLang="zh-CN"/>
          </a:p>
          <a:p>
            <a:pPr lvl="1"/>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zh-CN" altLang="en-US"/>
              <a:t>选择适用的方式</a:t>
            </a:r>
            <a:endParaRPr lang="zh-CN" altLang="en-US"/>
          </a:p>
        </p:txBody>
      </p:sp>
      <p:sp>
        <p:nvSpPr>
          <p:cNvPr id="1329155" name="Rectangle 3"/>
          <p:cNvSpPr>
            <a:spLocks noGrp="1" noChangeArrowheads="1"/>
          </p:cNvSpPr>
          <p:nvPr>
            <p:ph type="body" idx="1"/>
          </p:nvPr>
        </p:nvSpPr>
        <p:spPr>
          <a:xfrm>
            <a:off x="395288" y="1268413"/>
            <a:ext cx="8229600" cy="2160587"/>
          </a:xfrm>
        </p:spPr>
        <p:txBody>
          <a:bodyPr/>
          <a:lstStyle/>
          <a:p>
            <a:r>
              <a:rPr lang="zh-CN" altLang="en-US" sz="2800"/>
              <a:t>决定使用何种</a:t>
            </a:r>
            <a:r>
              <a:rPr lang="en-US" altLang="zh-CN" sz="2800"/>
              <a:t>List</a:t>
            </a:r>
            <a:endParaRPr lang="en-US" altLang="zh-CN" sz="2000"/>
          </a:p>
          <a:p>
            <a:pPr lvl="1"/>
            <a:r>
              <a:rPr lang="zh-CN" altLang="en-US" sz="2400"/>
              <a:t>在</a:t>
            </a:r>
            <a:r>
              <a:rPr lang="en-US" altLang="zh-CN" sz="2400"/>
              <a:t>ArrayList</a:t>
            </a:r>
            <a:r>
              <a:rPr lang="zh-CN" altLang="en-US" sz="2400"/>
              <a:t>中进行随机访问（即</a:t>
            </a:r>
            <a:r>
              <a:rPr lang="en-US" altLang="zh-CN" sz="2400"/>
              <a:t>get()</a:t>
            </a:r>
            <a:r>
              <a:rPr lang="zh-CN" altLang="en-US" sz="2400"/>
              <a:t>）以及循环反复的效率较高</a:t>
            </a:r>
            <a:endParaRPr lang="zh-CN" altLang="en-US" sz="2400"/>
          </a:p>
          <a:p>
            <a:pPr lvl="1"/>
            <a:r>
              <a:rPr lang="zh-CN" altLang="en-US" sz="2400"/>
              <a:t>在列表中部进行插入和删除操作对于</a:t>
            </a:r>
            <a:r>
              <a:rPr lang="en-US" altLang="zh-CN" sz="2400"/>
              <a:t>LinkedList</a:t>
            </a:r>
            <a:r>
              <a:rPr lang="zh-CN" altLang="en-US" sz="2400"/>
              <a:t>来说却比</a:t>
            </a:r>
            <a:r>
              <a:rPr lang="en-US" altLang="zh-CN" sz="2400"/>
              <a:t>ArrayList</a:t>
            </a:r>
            <a:r>
              <a:rPr lang="zh-CN" altLang="en-US" sz="2400"/>
              <a:t>效率高得多。</a:t>
            </a:r>
            <a:endParaRPr lang="zh-CN" altLang="en-US" sz="2400"/>
          </a:p>
        </p:txBody>
      </p:sp>
      <p:sp>
        <p:nvSpPr>
          <p:cNvPr id="1329156" name="Rectangle 4"/>
          <p:cNvSpPr>
            <a:spLocks noChangeArrowheads="1"/>
          </p:cNvSpPr>
          <p:nvPr/>
        </p:nvSpPr>
        <p:spPr bwMode="auto">
          <a:xfrm>
            <a:off x="900113" y="3429000"/>
            <a:ext cx="7345362" cy="28384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FFFF"/>
                </a:solidFill>
                <a:latin typeface="Verdana" panose="020B0604030504040204" pitchFamily="34" charset="0"/>
              </a:rPr>
              <a:t>Testing java.util.ArrayList</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get: 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iteration: 10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insert: 20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remove: 340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Testing java.util.LinkedList</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get: 10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iteration: 10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insert: 10</a:t>
            </a:r>
            <a:endParaRPr lang="en-US" altLang="zh-CN">
              <a:solidFill>
                <a:srgbClr val="FFFFFF"/>
              </a:solidFill>
              <a:latin typeface="Verdana" panose="020B0604030504040204" pitchFamily="34" charset="0"/>
            </a:endParaRPr>
          </a:p>
          <a:p>
            <a:r>
              <a:rPr lang="en-US" altLang="zh-CN">
                <a:solidFill>
                  <a:srgbClr val="FFFFFF"/>
                </a:solidFill>
                <a:latin typeface="Verdana" panose="020B0604030504040204" pitchFamily="34" charset="0"/>
              </a:rPr>
              <a:t>remove: 0</a:t>
            </a:r>
            <a:endParaRPr lang="zh-CN" altLang="en-US">
              <a:solidFill>
                <a:srgbClr val="FFFFFF"/>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082" name="Rectangle 2"/>
          <p:cNvSpPr>
            <a:spLocks noGrp="1" noChangeArrowheads="1"/>
          </p:cNvSpPr>
          <p:nvPr>
            <p:ph type="title"/>
          </p:nvPr>
        </p:nvSpPr>
        <p:spPr/>
        <p:txBody>
          <a:bodyPr/>
          <a:lstStyle/>
          <a:p>
            <a:r>
              <a:rPr lang="zh-CN" altLang="en-US"/>
              <a:t>各个</a:t>
            </a:r>
            <a:r>
              <a:rPr lang="en-US" altLang="zh-CN"/>
              <a:t>List</a:t>
            </a:r>
            <a:r>
              <a:rPr lang="zh-CN" altLang="en-US"/>
              <a:t>的性能比较</a:t>
            </a:r>
            <a:endParaRPr lang="zh-CN" altLang="en-US"/>
          </a:p>
        </p:txBody>
      </p:sp>
      <p:graphicFrame>
        <p:nvGraphicFramePr>
          <p:cNvPr id="1326332" name="Group 252"/>
          <p:cNvGraphicFramePr>
            <a:graphicFrameLocks noGrp="1"/>
          </p:cNvGraphicFramePr>
          <p:nvPr>
            <p:ph type="tbl" idx="1"/>
          </p:nvPr>
        </p:nvGraphicFramePr>
        <p:xfrm>
          <a:off x="609600" y="1600200"/>
          <a:ext cx="7924800" cy="4419602"/>
        </p:xfrm>
        <a:graphic>
          <a:graphicData uri="http://schemas.openxmlformats.org/drawingml/2006/table">
            <a:tbl>
              <a:tblPr/>
              <a:tblGrid>
                <a:gridCol w="1320800"/>
                <a:gridCol w="1320800"/>
                <a:gridCol w="1320800"/>
                <a:gridCol w="1320800"/>
                <a:gridCol w="1320800"/>
                <a:gridCol w="1320800"/>
              </a:tblGrid>
              <a:tr h="88423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4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存储方式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随机访问排名</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迭代操作排名</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插入操作排名</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删除操作排名</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12700" cap="flat" cmpd="sng" algn="ctr">
                      <a:solidFill>
                        <a:srgbClr val="993300"/>
                      </a:solidFill>
                      <a:prstDash val="solid"/>
                      <a:round/>
                      <a:headEnd type="none" w="med" len="med"/>
                      <a:tailEnd type="none" w="med" len="med"/>
                    </a:lnB>
                    <a:lnTlToBr>
                      <a:noFill/>
                    </a:lnTlToBr>
                    <a:lnBlToTr>
                      <a:noFill/>
                    </a:lnBlToTr>
                    <a:noFill/>
                  </a:tcPr>
                </a:tc>
              </a:tr>
              <a:tr h="88423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连续内存保存元素</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不支持</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127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88265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ArraryList</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数组方式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88423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Vector</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数组方式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r h="884238">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linkedList</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双向链表方式</a:t>
                      </a:r>
                      <a:endParaRPr kumimoji="0" lang="zh-CN" altLang="en-US"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hlink"/>
                        </a:buClr>
                        <a:buSzPct val="8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3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993300"/>
                      </a:solidFill>
                      <a:prstDash val="solid"/>
                      <a:round/>
                      <a:headEnd type="none" w="med" len="med"/>
                      <a:tailEnd type="none" w="med" len="med"/>
                    </a:lnL>
                    <a:lnR w="12700" cap="flat" cmpd="sng" algn="ctr">
                      <a:solidFill>
                        <a:srgbClr val="993300"/>
                      </a:solidFill>
                      <a:prstDash val="solid"/>
                      <a:round/>
                      <a:headEnd type="none" w="med" len="med"/>
                      <a:tailEnd type="none" w="med" len="med"/>
                    </a:lnR>
                    <a:lnT w="25400" cap="flat" cmpd="sng" algn="ctr">
                      <a:solidFill>
                        <a:srgbClr val="993300"/>
                      </a:solidFill>
                      <a:prstDash val="solid"/>
                      <a:round/>
                      <a:headEnd type="none" w="med" len="med"/>
                      <a:tailEnd type="none" w="med" len="med"/>
                    </a:lnT>
                    <a:lnB w="25400" cap="flat" cmpd="sng" algn="ctr">
                      <a:solidFill>
                        <a:srgbClr val="9933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p:cNvSpPr>
            <a:spLocks noGrp="1" noChangeArrowheads="1"/>
          </p:cNvSpPr>
          <p:nvPr>
            <p:ph type="title"/>
          </p:nvPr>
        </p:nvSpPr>
        <p:spPr/>
        <p:txBody>
          <a:bodyPr/>
          <a:lstStyle/>
          <a:p>
            <a:r>
              <a:rPr lang="zh-CN" altLang="en-US"/>
              <a:t>选择适用的方式</a:t>
            </a:r>
            <a:endParaRPr lang="zh-CN" altLang="en-US"/>
          </a:p>
        </p:txBody>
      </p:sp>
      <p:sp>
        <p:nvSpPr>
          <p:cNvPr id="1330179" name="Rectangle 3"/>
          <p:cNvSpPr>
            <a:spLocks noGrp="1" noChangeArrowheads="1"/>
          </p:cNvSpPr>
          <p:nvPr>
            <p:ph type="body" sz="half" idx="1"/>
          </p:nvPr>
        </p:nvSpPr>
        <p:spPr>
          <a:xfrm>
            <a:off x="628650" y="1238452"/>
            <a:ext cx="3889375" cy="4419600"/>
          </a:xfrm>
        </p:spPr>
        <p:txBody>
          <a:bodyPr/>
          <a:lstStyle/>
          <a:p>
            <a:r>
              <a:rPr lang="zh-CN" altLang="en-US" sz="2800" dirty="0"/>
              <a:t>决定使用何种</a:t>
            </a:r>
            <a:r>
              <a:rPr lang="en-US" altLang="zh-CN" sz="2800" dirty="0"/>
              <a:t>Set</a:t>
            </a:r>
            <a:br>
              <a:rPr lang="en-US" altLang="zh-CN" sz="2800" dirty="0"/>
            </a:br>
            <a:r>
              <a:rPr lang="zh-CN" altLang="en-US" sz="2800" dirty="0"/>
              <a:t>具体取决于</a:t>
            </a:r>
            <a:r>
              <a:rPr lang="en-US" altLang="zh-CN" sz="2800" dirty="0"/>
              <a:t>Set</a:t>
            </a:r>
            <a:r>
              <a:rPr lang="zh-CN" altLang="en-US" sz="2800" dirty="0"/>
              <a:t>的大小</a:t>
            </a:r>
            <a:endParaRPr lang="zh-CN" altLang="en-US" sz="2800" dirty="0"/>
          </a:p>
          <a:p>
            <a:r>
              <a:rPr lang="en-US" altLang="zh-CN" sz="2800" dirty="0" err="1"/>
              <a:t>HashSet</a:t>
            </a:r>
            <a:r>
              <a:rPr lang="zh-CN" altLang="en-US" sz="2800" dirty="0"/>
              <a:t>显然要比</a:t>
            </a:r>
            <a:r>
              <a:rPr lang="en-US" altLang="zh-CN" sz="2800" dirty="0" err="1"/>
              <a:t>TreeSet</a:t>
            </a:r>
            <a:r>
              <a:rPr lang="zh-CN" altLang="en-US" sz="2800" dirty="0"/>
              <a:t>出色得多，而且性能明显与元素的多寡关系不大</a:t>
            </a:r>
            <a:endParaRPr lang="zh-CN" altLang="en-US" sz="2800" dirty="0"/>
          </a:p>
        </p:txBody>
      </p:sp>
      <p:sp>
        <p:nvSpPr>
          <p:cNvPr id="1330180" name="Rectangle 4"/>
          <p:cNvSpPr>
            <a:spLocks noGrp="1" noChangeArrowheads="1"/>
          </p:cNvSpPr>
          <p:nvPr>
            <p:ph type="body" sz="half" idx="2"/>
          </p:nvPr>
        </p:nvSpPr>
        <p:spPr>
          <a:xfrm>
            <a:off x="365125" y="-186690"/>
            <a:ext cx="8606155" cy="6783070"/>
          </a:xfrm>
          <a:solidFill>
            <a:srgbClr val="000000"/>
          </a:solidFill>
        </p:spPr>
        <p:txBody>
          <a:bodyPr>
            <a:normAutofit fontScale="90000" lnSpcReduction="10000"/>
          </a:bodyPr>
          <a:lstStyle/>
          <a:p>
            <a:pPr>
              <a:lnSpc>
                <a:spcPct val="80000"/>
              </a:lnSpc>
              <a:buFont typeface="Wingdings" panose="05000000000000000000" pitchFamily="2" charset="2"/>
              <a:buNone/>
            </a:pPr>
            <a:r>
              <a:rPr lang="en-US" altLang="zh-CN" sz="1400" b="1">
                <a:solidFill>
                  <a:srgbClr val="FFFFFF"/>
                </a:solidFill>
              </a:rPr>
              <a:t>Testing java.util.TreeSet size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Testing java.util.HashSet size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1.0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Testing java.util.TreeSet size 100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0.4</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0.1</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0.2</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Testing java.util.HashSet size 100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0.1</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0.1</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0.2</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Testing java.util.HashSet size 1000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0.1</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0.09</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0.201</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Testing java.util.TreeSet size 1000</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add: 0.27</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contains: 0.18</a:t>
            </a:r>
            <a:endParaRPr lang="en-US" altLang="zh-CN" sz="1400" b="1">
              <a:solidFill>
                <a:srgbClr val="FFFFFF"/>
              </a:solidFill>
            </a:endParaRPr>
          </a:p>
          <a:p>
            <a:pPr>
              <a:lnSpc>
                <a:spcPct val="80000"/>
              </a:lnSpc>
              <a:buFont typeface="Wingdings" panose="05000000000000000000" pitchFamily="2" charset="2"/>
              <a:buNone/>
            </a:pPr>
            <a:r>
              <a:rPr lang="en-US" altLang="zh-CN" sz="1400" b="1">
                <a:solidFill>
                  <a:srgbClr val="FFFFFF"/>
                </a:solidFill>
              </a:rPr>
              <a:t>iteration: 0.18</a:t>
            </a:r>
            <a:endParaRPr lang="zh-CN" altLang="en-US" sz="1400" b="1">
              <a:solidFill>
                <a:srgbClr val="FFFFFF"/>
              </a:solidFill>
            </a:endParaRPr>
          </a:p>
        </p:txBody>
      </p:sp>
      <p:sp>
        <p:nvSpPr>
          <p:cNvPr id="1330181" name="Text Box 5"/>
          <p:cNvSpPr txBox="1">
            <a:spLocks noChangeArrowheads="1"/>
          </p:cNvSpPr>
          <p:nvPr/>
        </p:nvSpPr>
        <p:spPr bwMode="auto">
          <a:xfrm>
            <a:off x="4732581" y="5882957"/>
            <a:ext cx="3121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algn="ctr" eaLnBrk="0" hangingPunct="0">
              <a:defRPr>
                <a:solidFill>
                  <a:schemeClr val="tx1"/>
                </a:solidFill>
                <a:latin typeface="Arial" panose="020B0604020202020204" pitchFamily="34" charset="0"/>
                <a:ea typeface="宋体" panose="02010600030101010101" pitchFamily="2" charset="-122"/>
              </a:defRPr>
            </a:lvl3pPr>
            <a:lvl4pPr algn="ctr" eaLnBrk="0" hangingPunct="0">
              <a:defRPr>
                <a:solidFill>
                  <a:schemeClr val="tx1"/>
                </a:solidFill>
                <a:latin typeface="Arial" panose="020B0604020202020204" pitchFamily="34" charset="0"/>
                <a:ea typeface="宋体" panose="02010600030101010101" pitchFamily="2" charset="-122"/>
              </a:defRPr>
            </a:lvl4pPr>
            <a:lvl5pPr algn="ctr" eaLnBrk="0" hangingPunct="0">
              <a:defRPr>
                <a:solidFill>
                  <a:schemeClr val="tx1"/>
                </a:solidFill>
                <a:latin typeface="Arial" panose="020B0604020202020204" pitchFamily="34" charset="0"/>
                <a:ea typeface="宋体" panose="02010600030101010101" pitchFamily="2" charset="-122"/>
              </a:defRPr>
            </a:lvl5pPr>
            <a:lvl6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20000"/>
              </a:spcBef>
              <a:buClr>
                <a:schemeClr val="hlink"/>
              </a:buClr>
              <a:buSzPct val="60000"/>
              <a:buFont typeface="Wingdings" panose="05000000000000000000" pitchFamily="2" charset="2"/>
              <a:buNone/>
            </a:pPr>
            <a:r>
              <a:rPr lang="zh-CN" altLang="en-US" sz="2000" dirty="0">
                <a:solidFill>
                  <a:srgbClr val="FF3300"/>
                </a:solidFill>
                <a:effectLst>
                  <a:outerShdw blurRad="38100" dist="38100" dir="2700000" algn="tl">
                    <a:srgbClr val="C0C0C0"/>
                  </a:outerShdw>
                </a:effectLst>
                <a:latin typeface="Verdana" panose="020B0604030504040204" pitchFamily="34" charset="0"/>
              </a:rPr>
              <a:t>注意：</a:t>
            </a:r>
            <a:r>
              <a:rPr lang="zh-CN" altLang="en-US" sz="2000" dirty="0">
                <a:effectLst>
                  <a:outerShdw blurRad="38100" dist="38100" dir="2700000" algn="tl">
                    <a:srgbClr val="C0C0C0"/>
                  </a:outerShdw>
                </a:effectLst>
                <a:latin typeface="Verdana" panose="020B0604030504040204" pitchFamily="34" charset="0"/>
              </a:rPr>
              <a:t>性能将会随着</a:t>
            </a:r>
            <a:r>
              <a:rPr lang="en-US" altLang="zh-CN" sz="2000" dirty="0" err="1">
                <a:effectLst>
                  <a:outerShdw blurRad="38100" dist="38100" dir="2700000" algn="tl">
                    <a:srgbClr val="C0C0C0"/>
                  </a:outerShdw>
                </a:effectLst>
                <a:latin typeface="Verdana" panose="020B0604030504040204" pitchFamily="34" charset="0"/>
              </a:rPr>
              <a:t>jdk</a:t>
            </a:r>
            <a:r>
              <a:rPr lang="zh-CN" altLang="en-US" sz="2000" dirty="0">
                <a:effectLst>
                  <a:outerShdw blurRad="38100" dist="38100" dir="2700000" algn="tl">
                    <a:srgbClr val="C0C0C0"/>
                  </a:outerShdw>
                </a:effectLst>
                <a:latin typeface="Verdana" panose="020B0604030504040204" pitchFamily="34" charset="0"/>
              </a:rPr>
              <a:t>版</a:t>
            </a:r>
            <a:br>
              <a:rPr lang="zh-CN" altLang="en-US" sz="2000" dirty="0">
                <a:effectLst>
                  <a:outerShdw blurRad="38100" dist="38100" dir="2700000" algn="tl">
                    <a:srgbClr val="C0C0C0"/>
                  </a:outerShdw>
                </a:effectLst>
                <a:latin typeface="Verdana" panose="020B0604030504040204" pitchFamily="34" charset="0"/>
              </a:rPr>
            </a:br>
            <a:r>
              <a:rPr lang="zh-CN" altLang="en-US" sz="2000" dirty="0">
                <a:effectLst>
                  <a:outerShdw blurRad="38100" dist="38100" dir="2700000" algn="tl">
                    <a:srgbClr val="C0C0C0"/>
                  </a:outerShdw>
                </a:effectLst>
                <a:latin typeface="Verdana" panose="020B0604030504040204" pitchFamily="34" charset="0"/>
              </a:rPr>
              <a:t>本的不同而有所不同</a:t>
            </a:r>
            <a:endParaRPr lang="zh-CN" altLang="en-US" sz="2000" dirty="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p:cNvSpPr>
            <a:spLocks noGrp="1" noChangeArrowheads="1"/>
          </p:cNvSpPr>
          <p:nvPr>
            <p:ph type="title"/>
          </p:nvPr>
        </p:nvSpPr>
        <p:spPr/>
        <p:txBody>
          <a:bodyPr/>
          <a:lstStyle/>
          <a:p>
            <a:r>
              <a:rPr lang="zh-CN" altLang="en-US"/>
              <a:t>选择适用的方式</a:t>
            </a:r>
            <a:endParaRPr lang="zh-CN" altLang="en-US"/>
          </a:p>
        </p:txBody>
      </p:sp>
      <p:sp>
        <p:nvSpPr>
          <p:cNvPr id="1331203" name="Rectangle 3"/>
          <p:cNvSpPr>
            <a:spLocks noGrp="1" noChangeArrowheads="1"/>
          </p:cNvSpPr>
          <p:nvPr>
            <p:ph type="body" sz="half" idx="1"/>
          </p:nvPr>
        </p:nvSpPr>
        <p:spPr>
          <a:xfrm>
            <a:off x="594207" y="1196752"/>
            <a:ext cx="3889375" cy="4419600"/>
          </a:xfrm>
        </p:spPr>
        <p:txBody>
          <a:bodyPr/>
          <a:lstStyle/>
          <a:p>
            <a:r>
              <a:rPr lang="zh-CN" altLang="en-US" sz="2400" dirty="0"/>
              <a:t>决定使用何种</a:t>
            </a:r>
            <a:r>
              <a:rPr lang="en-US" altLang="zh-CN" sz="2400" dirty="0"/>
              <a:t>Map</a:t>
            </a:r>
            <a:br>
              <a:rPr lang="en-US" altLang="zh-CN" sz="2400" dirty="0"/>
            </a:br>
            <a:r>
              <a:rPr lang="en-US" altLang="zh-CN" sz="2400" dirty="0" err="1"/>
              <a:t>Map</a:t>
            </a:r>
            <a:r>
              <a:rPr lang="zh-CN" altLang="en-US" sz="2400" dirty="0"/>
              <a:t>的大小对于性能的影响是最大的</a:t>
            </a:r>
            <a:endParaRPr lang="zh-CN" altLang="en-US" sz="2400" dirty="0"/>
          </a:p>
          <a:p>
            <a:r>
              <a:rPr lang="en-US" altLang="zh-CN" sz="2400" dirty="0" err="1"/>
              <a:t>TreeMap</a:t>
            </a:r>
            <a:r>
              <a:rPr lang="zh-CN" altLang="en-US" sz="2400" dirty="0"/>
              <a:t>提供了出色的反复时间，但</a:t>
            </a:r>
            <a:r>
              <a:rPr lang="en-US" altLang="zh-CN" sz="2400" dirty="0"/>
              <a:t>get()</a:t>
            </a:r>
            <a:r>
              <a:rPr lang="zh-CN" altLang="en-US" sz="2400" dirty="0"/>
              <a:t>的性能并不佳</a:t>
            </a:r>
            <a:endParaRPr lang="zh-CN" altLang="en-US" sz="2400" dirty="0"/>
          </a:p>
        </p:txBody>
      </p:sp>
      <p:sp>
        <p:nvSpPr>
          <p:cNvPr id="1331204" name="Rectangle 4"/>
          <p:cNvSpPr>
            <a:spLocks noGrp="1" noChangeArrowheads="1"/>
          </p:cNvSpPr>
          <p:nvPr>
            <p:ph type="body" sz="half" idx="2"/>
          </p:nvPr>
        </p:nvSpPr>
        <p:spPr>
          <a:xfrm>
            <a:off x="4648200" y="1484313"/>
            <a:ext cx="4495800" cy="4608512"/>
          </a:xfrm>
          <a:solidFill>
            <a:srgbClr val="000000"/>
          </a:solidFill>
        </p:spPr>
        <p:txBody>
          <a:bodyPr>
            <a:normAutofit fontScale="85000" lnSpcReduction="20000"/>
          </a:bodyPr>
          <a:lstStyle/>
          <a:p>
            <a:pPr>
              <a:lnSpc>
                <a:spcPct val="80000"/>
              </a:lnSpc>
              <a:buFont typeface="Wingdings" panose="05000000000000000000" pitchFamily="2" charset="2"/>
              <a:buNone/>
            </a:pPr>
            <a:r>
              <a:rPr lang="en-US" altLang="zh-CN" sz="1600" b="1">
                <a:solidFill>
                  <a:srgbClr val="FFFFFF"/>
                </a:solidFill>
              </a:rPr>
              <a:t>Testing java.util.Hashtable size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1.0    get: 0.0    iteration: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java.util.HashMap size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0.0    get: 0.0    iteration: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java.util.TreeMap size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1.0    get: 0.0    iteration: 1.0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java.util.Hashtable size 100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0.1    get: 0.1    iteration: 0.2</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java.util.HashMap size 100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0.1    get: 0.1    iteration: 0.2</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java.util.TreeMap size 100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0.2    get: 0.2    iteration: 0.1</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java.util.HashMap size 1000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0.101    get: 0.1    iteration: 0.19</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java.util.Hashtable size 1000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0.1    get: 0.09    iteration: 0.181</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Testing java.util.TreeMap size 1000</a:t>
            </a:r>
            <a:endParaRPr lang="en-US" altLang="zh-CN" sz="1600" b="1">
              <a:solidFill>
                <a:srgbClr val="FFFFFF"/>
              </a:solidFill>
            </a:endParaRPr>
          </a:p>
          <a:p>
            <a:pPr>
              <a:lnSpc>
                <a:spcPct val="80000"/>
              </a:lnSpc>
              <a:buFont typeface="Wingdings" panose="05000000000000000000" pitchFamily="2" charset="2"/>
              <a:buNone/>
            </a:pPr>
            <a:r>
              <a:rPr lang="en-US" altLang="zh-CN" sz="1600" b="1">
                <a:solidFill>
                  <a:srgbClr val="FFFFFF"/>
                </a:solidFill>
              </a:rPr>
              <a:t>put: 0.27    get: 0.17    iteration: 0.19</a:t>
            </a:r>
            <a:endParaRPr lang="zh-CN" altLang="en-US" sz="1600" b="1">
              <a:solidFill>
                <a:srgbClr val="FFFFFF"/>
              </a:solidFill>
            </a:endParaRPr>
          </a:p>
        </p:txBody>
      </p:sp>
      <p:sp>
        <p:nvSpPr>
          <p:cNvPr id="1331205" name="Text Box 5"/>
          <p:cNvSpPr txBox="1">
            <a:spLocks noChangeArrowheads="1"/>
          </p:cNvSpPr>
          <p:nvPr/>
        </p:nvSpPr>
        <p:spPr bwMode="auto">
          <a:xfrm>
            <a:off x="683568" y="5035327"/>
            <a:ext cx="3527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algn="ctr" eaLnBrk="0" hangingPunct="0">
              <a:defRPr>
                <a:solidFill>
                  <a:schemeClr val="tx1"/>
                </a:solidFill>
                <a:latin typeface="Arial" panose="020B0604020202020204" pitchFamily="34" charset="0"/>
                <a:ea typeface="宋体" panose="02010600030101010101" pitchFamily="2" charset="-122"/>
              </a:defRPr>
            </a:lvl3pPr>
            <a:lvl4pPr algn="ctr" eaLnBrk="0" hangingPunct="0">
              <a:defRPr>
                <a:solidFill>
                  <a:schemeClr val="tx1"/>
                </a:solidFill>
                <a:latin typeface="Arial" panose="020B0604020202020204" pitchFamily="34" charset="0"/>
                <a:ea typeface="宋体" panose="02010600030101010101" pitchFamily="2" charset="-122"/>
              </a:defRPr>
            </a:lvl4pPr>
            <a:lvl5pPr algn="ctr" eaLnBrk="0" hangingPunct="0">
              <a:defRPr>
                <a:solidFill>
                  <a:schemeClr val="tx1"/>
                </a:solidFill>
                <a:latin typeface="Arial" panose="020B0604020202020204" pitchFamily="34" charset="0"/>
                <a:ea typeface="宋体" panose="02010600030101010101" pitchFamily="2" charset="-122"/>
              </a:defRPr>
            </a:lvl5pPr>
            <a:lvl6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20000"/>
              </a:spcBef>
              <a:buClr>
                <a:schemeClr val="hlink"/>
              </a:buClr>
              <a:buSzPct val="60000"/>
              <a:buFont typeface="Wingdings" panose="05000000000000000000" pitchFamily="2" charset="2"/>
              <a:buNone/>
            </a:pPr>
            <a:r>
              <a:rPr lang="zh-CN" altLang="en-US" sz="2000" dirty="0">
                <a:solidFill>
                  <a:srgbClr val="FF3300"/>
                </a:solidFill>
                <a:effectLst>
                  <a:outerShdw blurRad="38100" dist="38100" dir="2700000" algn="tl">
                    <a:srgbClr val="C0C0C0"/>
                  </a:outerShdw>
                </a:effectLst>
                <a:latin typeface="Verdana" panose="020B0604030504040204" pitchFamily="34" charset="0"/>
              </a:rPr>
              <a:t>注意：</a:t>
            </a:r>
            <a:r>
              <a:rPr lang="zh-CN" altLang="en-US" sz="2000" dirty="0">
                <a:effectLst>
                  <a:outerShdw blurRad="38100" dist="38100" dir="2700000" algn="tl">
                    <a:srgbClr val="C0C0C0"/>
                  </a:outerShdw>
                </a:effectLst>
                <a:latin typeface="Verdana" panose="020B0604030504040204" pitchFamily="34" charset="0"/>
              </a:rPr>
              <a:t>性能将会随着</a:t>
            </a:r>
            <a:r>
              <a:rPr lang="en-US" altLang="zh-CN" sz="2000" dirty="0" err="1">
                <a:effectLst>
                  <a:outerShdw blurRad="38100" dist="38100" dir="2700000" algn="tl">
                    <a:srgbClr val="C0C0C0"/>
                  </a:outerShdw>
                </a:effectLst>
                <a:latin typeface="Verdana" panose="020B0604030504040204" pitchFamily="34" charset="0"/>
              </a:rPr>
              <a:t>jdk</a:t>
            </a:r>
            <a:r>
              <a:rPr lang="zh-CN" altLang="en-US" sz="2000" dirty="0">
                <a:effectLst>
                  <a:outerShdw blurRad="38100" dist="38100" dir="2700000" algn="tl">
                    <a:srgbClr val="C0C0C0"/>
                  </a:outerShdw>
                </a:effectLst>
                <a:latin typeface="Verdana" panose="020B0604030504040204" pitchFamily="34" charset="0"/>
              </a:rPr>
              <a:t>版本的不同而有所不同</a:t>
            </a:r>
            <a:endParaRPr lang="zh-CN" altLang="en-US" sz="2000" dirty="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ltLang="zh-CN"/>
              <a:t>Collections</a:t>
            </a:r>
            <a:endParaRPr lang="en-US" altLang="zh-CN"/>
          </a:p>
        </p:txBody>
      </p:sp>
      <p:sp>
        <p:nvSpPr>
          <p:cNvPr id="1148931" name="Rectangle 3"/>
          <p:cNvSpPr>
            <a:spLocks noGrp="1" noChangeArrowheads="1"/>
          </p:cNvSpPr>
          <p:nvPr>
            <p:ph idx="1"/>
          </p:nvPr>
        </p:nvSpPr>
        <p:spPr/>
        <p:txBody>
          <a:bodyPr/>
          <a:lstStyle/>
          <a:p>
            <a:r>
              <a:rPr lang="zh-CN" altLang="en-US"/>
              <a:t>为集合提供一系列静态方法</a:t>
            </a:r>
            <a:endParaRPr lang="zh-CN" altLang="en-US"/>
          </a:p>
          <a:p>
            <a:r>
              <a:rPr lang="zh-CN" altLang="en-US"/>
              <a:t>比</a:t>
            </a:r>
            <a:r>
              <a:rPr lang="en-US" altLang="zh-CN"/>
              <a:t>Arrays</a:t>
            </a:r>
            <a:r>
              <a:rPr lang="zh-CN" altLang="en-US"/>
              <a:t>所提供的方法更加全面</a:t>
            </a:r>
            <a:endParaRPr lang="zh-CN" altLang="en-US"/>
          </a:p>
          <a:p>
            <a:pPr lvl="1"/>
            <a:r>
              <a:rPr lang="en-US" altLang="zh-CN"/>
              <a:t>max()</a:t>
            </a:r>
            <a:endParaRPr lang="en-US" altLang="zh-CN"/>
          </a:p>
          <a:p>
            <a:pPr lvl="1"/>
            <a:r>
              <a:rPr lang="en-US" altLang="zh-CN"/>
              <a:t>replace()</a:t>
            </a:r>
            <a:endParaRPr lang="en-US" altLang="zh-CN"/>
          </a:p>
          <a:p>
            <a:pPr lvl="1"/>
            <a:r>
              <a:rPr lang="en-US" altLang="zh-CN"/>
              <a:t>reverse()</a:t>
            </a:r>
            <a:endParaRPr lang="en-US" altLang="zh-CN"/>
          </a:p>
          <a:p>
            <a:pPr lvl="1"/>
            <a:r>
              <a:rPr lang="en-US" altLang="zh-CN"/>
              <a:t>copy()</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r>
              <a:rPr lang="zh-CN" altLang="en-US"/>
              <a:t>数     组</a:t>
            </a:r>
            <a:endParaRPr lang="zh-CN" altLang="en-US"/>
          </a:p>
        </p:txBody>
      </p:sp>
      <p:sp>
        <p:nvSpPr>
          <p:cNvPr id="1163267" name="Rectangle 3"/>
          <p:cNvSpPr>
            <a:spLocks noGrp="1" noChangeArrowheads="1"/>
          </p:cNvSpPr>
          <p:nvPr>
            <p:ph idx="1"/>
          </p:nvPr>
        </p:nvSpPr>
        <p:spPr/>
        <p:txBody>
          <a:bodyPr/>
          <a:lstStyle/>
          <a:p>
            <a:r>
              <a:rPr lang="zh-CN" altLang="en-US"/>
              <a:t>所有容纳方式的基础</a:t>
            </a:r>
            <a:endParaRPr lang="zh-CN" altLang="en-US"/>
          </a:p>
          <a:p>
            <a:r>
              <a:rPr lang="zh-CN" altLang="en-US"/>
              <a:t>比其它的容纳方式有更高的效率</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1746" name="Rectangle 2"/>
          <p:cNvSpPr>
            <a:spLocks noGrp="1" noChangeArrowheads="1"/>
          </p:cNvSpPr>
          <p:nvPr>
            <p:ph type="title"/>
          </p:nvPr>
        </p:nvSpPr>
        <p:spPr/>
        <p:txBody>
          <a:bodyPr/>
          <a:lstStyle/>
          <a:p>
            <a:r>
              <a:rPr lang="en-US" altLang="zh-CN"/>
              <a:t>Collection</a:t>
            </a:r>
            <a:r>
              <a:rPr lang="zh-CN" altLang="en-US"/>
              <a:t>转换为</a:t>
            </a:r>
            <a:r>
              <a:rPr lang="en-US" altLang="zh-CN"/>
              <a:t>Object</a:t>
            </a:r>
            <a:r>
              <a:rPr lang="zh-CN" altLang="en-US"/>
              <a:t>数组 </a:t>
            </a:r>
            <a:endParaRPr lang="zh-CN" altLang="en-US"/>
          </a:p>
        </p:txBody>
      </p:sp>
      <p:sp>
        <p:nvSpPr>
          <p:cNvPr id="1311747" name="Rectangle 3"/>
          <p:cNvSpPr>
            <a:spLocks noGrp="1" noChangeArrowheads="1"/>
          </p:cNvSpPr>
          <p:nvPr>
            <p:ph idx="1"/>
          </p:nvPr>
        </p:nvSpPr>
        <p:spPr/>
        <p:txBody>
          <a:bodyPr/>
          <a:lstStyle/>
          <a:p>
            <a:r>
              <a:rPr lang="en-US" altLang="zh-CN"/>
              <a:t>Object[] toArray()</a:t>
            </a:r>
            <a:br>
              <a:rPr lang="en-US" altLang="zh-CN"/>
            </a:br>
            <a:r>
              <a:rPr lang="zh-CN" altLang="en-US"/>
              <a:t>返回一个内含集合所有元素的</a:t>
            </a:r>
            <a:r>
              <a:rPr lang="en-US" altLang="zh-CN"/>
              <a:t>Object</a:t>
            </a:r>
            <a:r>
              <a:rPr lang="zh-CN" altLang="en-US"/>
              <a:t>类型数组。</a:t>
            </a:r>
            <a:endParaRPr lang="zh-CN" altLang="en-US"/>
          </a:p>
          <a:p>
            <a:r>
              <a:rPr lang="en-US" altLang="zh-CN"/>
              <a:t>&lt;T&gt; T[] toArray(T[] a)</a:t>
            </a:r>
            <a:br>
              <a:rPr lang="en-US" altLang="zh-CN"/>
            </a:br>
            <a:r>
              <a:rPr lang="zh-CN" altLang="en-US"/>
              <a:t>返回一个内含集合所有元素的</a:t>
            </a:r>
            <a:r>
              <a:rPr lang="en-US" altLang="zh-CN"/>
              <a:t>T</a:t>
            </a:r>
            <a:r>
              <a:rPr lang="zh-CN" altLang="en-US"/>
              <a:t>类型数组。运行期返回的数组和参数</a:t>
            </a:r>
            <a:r>
              <a:rPr lang="en-US" altLang="zh-CN"/>
              <a:t>a</a:t>
            </a:r>
            <a:r>
              <a:rPr lang="zh-CN" altLang="en-US"/>
              <a:t>的类型相同，但使用时需要进行转换。 </a:t>
            </a: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p:txBody>
          <a:bodyPr/>
          <a:lstStyle/>
          <a:p>
            <a:r>
              <a:rPr lang="zh-CN" altLang="en-US"/>
              <a:t>集合元素比较与排序</a:t>
            </a:r>
            <a:endParaRPr lang="zh-CN" altLang="en-US"/>
          </a:p>
        </p:txBody>
      </p:sp>
      <p:sp>
        <p:nvSpPr>
          <p:cNvPr id="1158147" name="Rectangle 3"/>
          <p:cNvSpPr>
            <a:spLocks noGrp="1" noChangeArrowheads="1"/>
          </p:cNvSpPr>
          <p:nvPr>
            <p:ph idx="1"/>
          </p:nvPr>
        </p:nvSpPr>
        <p:spPr/>
        <p:txBody>
          <a:bodyPr/>
          <a:lstStyle/>
          <a:p>
            <a:r>
              <a:rPr lang="zh-CN" altLang="en-US"/>
              <a:t>数组中需要比较的方法（</a:t>
            </a:r>
            <a:r>
              <a:rPr lang="en-US" altLang="zh-CN"/>
              <a:t>sort(), binarySearch() </a:t>
            </a:r>
            <a:r>
              <a:rPr lang="zh-CN" altLang="en-US"/>
              <a:t>）</a:t>
            </a:r>
            <a:endParaRPr lang="zh-CN" altLang="en-US"/>
          </a:p>
          <a:p>
            <a:r>
              <a:rPr lang="zh-CN" altLang="en-US"/>
              <a:t>集合中需要比较的方法</a:t>
            </a:r>
            <a:r>
              <a:rPr lang="en-US" altLang="zh-CN"/>
              <a:t>(sort(),max()……)</a:t>
            </a:r>
            <a:endParaRPr lang="en-US" altLang="zh-CN"/>
          </a:p>
          <a:p>
            <a:r>
              <a:rPr lang="zh-CN" altLang="en-US"/>
              <a:t>比较判定的标准呢？</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ltLang="zh-CN"/>
              <a:t>Comparator </a:t>
            </a:r>
            <a:r>
              <a:rPr lang="zh-CN" altLang="en-US"/>
              <a:t>与</a:t>
            </a:r>
            <a:r>
              <a:rPr lang="en-US" altLang="zh-CN"/>
              <a:t>Comparable </a:t>
            </a:r>
            <a:endParaRPr lang="zh-CN" altLang="en-US"/>
          </a:p>
        </p:txBody>
      </p:sp>
      <p:sp>
        <p:nvSpPr>
          <p:cNvPr id="1159171" name="Rectangle 3"/>
          <p:cNvSpPr>
            <a:spLocks noGrp="1" noChangeArrowheads="1"/>
          </p:cNvSpPr>
          <p:nvPr>
            <p:ph idx="1"/>
          </p:nvPr>
        </p:nvSpPr>
        <p:spPr/>
        <p:txBody>
          <a:bodyPr/>
          <a:lstStyle/>
          <a:p>
            <a:r>
              <a:rPr lang="en-US" altLang="zh-CN" sz="2800"/>
              <a:t>Comparator</a:t>
            </a:r>
            <a:endParaRPr lang="en-US" altLang="zh-CN" sz="2800"/>
          </a:p>
          <a:p>
            <a:pPr lvl="1"/>
            <a:r>
              <a:rPr lang="en-US" altLang="zh-CN" sz="2400"/>
              <a:t>int </a:t>
            </a:r>
            <a:r>
              <a:rPr lang="en-US" altLang="zh-CN" sz="2400" b="1"/>
              <a:t>compare</a:t>
            </a:r>
            <a:r>
              <a:rPr lang="en-US" altLang="zh-CN" sz="2400"/>
              <a:t>(Object o1, Object o2) </a:t>
            </a:r>
            <a:endParaRPr lang="en-US" altLang="zh-CN" sz="2400"/>
          </a:p>
          <a:p>
            <a:pPr lvl="1"/>
            <a:r>
              <a:rPr lang="en-US" altLang="zh-CN" sz="2400"/>
              <a:t> boolean </a:t>
            </a:r>
            <a:r>
              <a:rPr lang="en-US" altLang="zh-CN" sz="2400" b="1"/>
              <a:t>equals</a:t>
            </a:r>
            <a:r>
              <a:rPr lang="en-US" altLang="zh-CN" sz="2400"/>
              <a:t>(Object obj)</a:t>
            </a:r>
            <a:endParaRPr lang="en-US" altLang="zh-CN" sz="2400"/>
          </a:p>
          <a:p>
            <a:r>
              <a:rPr lang="en-US" altLang="zh-CN" sz="2800"/>
              <a:t>Comparable</a:t>
            </a:r>
            <a:endParaRPr lang="en-US" altLang="zh-CN" sz="2800"/>
          </a:p>
          <a:p>
            <a:pPr lvl="1"/>
            <a:r>
              <a:rPr lang="en-US" altLang="zh-CN" sz="2400"/>
              <a:t>int </a:t>
            </a:r>
            <a:r>
              <a:rPr lang="en-US" altLang="zh-CN" sz="2400" b="1"/>
              <a:t>compareTo</a:t>
            </a:r>
            <a:r>
              <a:rPr lang="en-US" altLang="zh-CN" sz="2400"/>
              <a:t>(Object o) </a:t>
            </a:r>
            <a:endParaRPr lang="en-US" altLang="zh-CN" sz="2400"/>
          </a:p>
          <a:p>
            <a:r>
              <a:rPr lang="zh-CN" altLang="en-US" sz="2800"/>
              <a:t>集合中的对象可以实现</a:t>
            </a:r>
            <a:r>
              <a:rPr lang="en-US" altLang="zh-CN" sz="2800"/>
              <a:t>Comparable</a:t>
            </a:r>
            <a:r>
              <a:rPr lang="zh-CN" altLang="en-US" sz="2800"/>
              <a:t>接口，或者程序员编写</a:t>
            </a:r>
            <a:r>
              <a:rPr lang="en-US" altLang="zh-CN" sz="2800"/>
              <a:t>Comparator</a:t>
            </a:r>
            <a:r>
              <a:rPr lang="zh-CN" altLang="en-US" sz="2800"/>
              <a:t>类来排序。</a:t>
            </a:r>
            <a:br>
              <a:rPr lang="zh-CN" altLang="en-US" sz="2800"/>
            </a:br>
            <a:br>
              <a:rPr lang="zh-CN" altLang="en-US" sz="2800"/>
            </a:br>
            <a:r>
              <a:rPr lang="zh-CN" altLang="en-US" sz="2400">
                <a:solidFill>
                  <a:srgbClr val="FF3300"/>
                </a:solidFill>
              </a:rPr>
              <a:t>参考</a:t>
            </a:r>
            <a:r>
              <a:rPr lang="en-US" altLang="zh-CN" sz="2400">
                <a:solidFill>
                  <a:srgbClr val="FF3300"/>
                </a:solidFill>
              </a:rPr>
              <a:t>:</a:t>
            </a:r>
            <a:r>
              <a:rPr lang="en-US" altLang="zh-CN" sz="2400"/>
              <a:t>Arrays</a:t>
            </a:r>
            <a:r>
              <a:rPr lang="zh-CN" altLang="en-US" sz="2400"/>
              <a:t>中的</a:t>
            </a:r>
            <a:r>
              <a:rPr lang="en-US" altLang="zh-CN" sz="2400"/>
              <a:t>sort(Object[],Comparator c)</a:t>
            </a:r>
            <a:r>
              <a:rPr lang="zh-CN" altLang="en-US" sz="2400"/>
              <a:t>方法</a:t>
            </a:r>
            <a:br>
              <a:rPr lang="zh-CN" altLang="en-US" sz="2400"/>
            </a:br>
            <a:r>
              <a:rPr lang="zh-CN" altLang="en-US" sz="2800"/>
              <a:t>          	</a:t>
            </a:r>
            <a:endParaRPr lang="zh-CN" altLang="en-US" sz="28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zh-CN" altLang="en-US"/>
              <a:t>其它功能（</a:t>
            </a:r>
            <a:r>
              <a:rPr lang="en-US" altLang="zh-CN"/>
              <a:t>1</a:t>
            </a:r>
            <a:r>
              <a:rPr lang="zh-CN" altLang="en-US"/>
              <a:t>）</a:t>
            </a:r>
            <a:endParaRPr lang="zh-CN" altLang="en-US"/>
          </a:p>
        </p:txBody>
      </p:sp>
      <p:sp>
        <p:nvSpPr>
          <p:cNvPr id="1160195" name="Rectangle 3"/>
          <p:cNvSpPr>
            <a:spLocks noGrp="1" noChangeArrowheads="1"/>
          </p:cNvSpPr>
          <p:nvPr>
            <p:ph idx="1"/>
          </p:nvPr>
        </p:nvSpPr>
        <p:spPr/>
        <p:txBody>
          <a:bodyPr/>
          <a:lstStyle/>
          <a:p>
            <a:pPr>
              <a:lnSpc>
                <a:spcPct val="80000"/>
              </a:lnSpc>
            </a:pPr>
            <a:r>
              <a:rPr lang="zh-CN" altLang="en-US" sz="2800"/>
              <a:t>实用方法</a:t>
            </a:r>
            <a:endParaRPr lang="zh-CN" altLang="en-US" sz="2800"/>
          </a:p>
          <a:p>
            <a:pPr lvl="1">
              <a:lnSpc>
                <a:spcPct val="80000"/>
              </a:lnSpc>
            </a:pPr>
            <a:endParaRPr lang="zh-CN" altLang="en-US" sz="2400"/>
          </a:p>
          <a:p>
            <a:pPr lvl="1">
              <a:lnSpc>
                <a:spcPct val="80000"/>
              </a:lnSpc>
            </a:pPr>
            <a:r>
              <a:rPr lang="en-US" altLang="zh-CN" sz="2400"/>
              <a:t>max(Collection)</a:t>
            </a:r>
            <a:r>
              <a:rPr lang="zh-CN" altLang="en-US" sz="2400"/>
              <a:t>，</a:t>
            </a:r>
            <a:r>
              <a:rPr lang="en-US" altLang="zh-CN" sz="2400"/>
              <a:t>min(Collection) </a:t>
            </a:r>
            <a:r>
              <a:rPr lang="zh-CN" altLang="en-US" sz="2400"/>
              <a:t>在自变量中用集合内对象的自然比较方法产生最大或最小元素</a:t>
            </a:r>
            <a:endParaRPr lang="zh-CN" altLang="en-US" sz="2400"/>
          </a:p>
          <a:p>
            <a:pPr lvl="1">
              <a:lnSpc>
                <a:spcPct val="80000"/>
              </a:lnSpc>
            </a:pPr>
            <a:r>
              <a:rPr lang="en-US" altLang="zh-CN" sz="2400"/>
              <a:t>max(Collection,Comparator)</a:t>
            </a:r>
            <a:r>
              <a:rPr lang="zh-CN" altLang="en-US" sz="2400"/>
              <a:t>，</a:t>
            </a:r>
            <a:r>
              <a:rPr lang="en-US" altLang="zh-CN" sz="2400"/>
              <a:t>min(Collection,Comparator) </a:t>
            </a:r>
            <a:r>
              <a:rPr lang="zh-CN" altLang="en-US" sz="2400"/>
              <a:t>在集合内用比较器产生最大或最小元素</a:t>
            </a:r>
            <a:endParaRPr lang="zh-CN" altLang="en-US" sz="2400"/>
          </a:p>
          <a:p>
            <a:pPr lvl="1">
              <a:lnSpc>
                <a:spcPct val="80000"/>
              </a:lnSpc>
            </a:pPr>
            <a:r>
              <a:rPr lang="en-US" altLang="zh-CN" sz="2400"/>
              <a:t>nCopies(int n, Object o) </a:t>
            </a:r>
            <a:r>
              <a:rPr lang="zh-CN" altLang="en-US" sz="2400"/>
              <a:t>返回长度为</a:t>
            </a:r>
            <a:r>
              <a:rPr lang="en-US" altLang="zh-CN" sz="2400"/>
              <a:t>n</a:t>
            </a:r>
            <a:r>
              <a:rPr lang="zh-CN" altLang="en-US" sz="2400"/>
              <a:t>的一个不可变列表，它的所有句柄均指向</a:t>
            </a:r>
            <a:r>
              <a:rPr lang="en-US" altLang="zh-CN" sz="2400"/>
              <a:t>o</a:t>
            </a:r>
            <a:endParaRPr lang="en-US" altLang="zh-CN" sz="2400"/>
          </a:p>
          <a:p>
            <a:pPr lvl="1">
              <a:lnSpc>
                <a:spcPct val="80000"/>
              </a:lnSpc>
            </a:pPr>
            <a:r>
              <a:rPr lang="en-US" altLang="zh-CN" sz="2400"/>
              <a:t>subList(List,int min,int max) </a:t>
            </a:r>
            <a:r>
              <a:rPr lang="zh-CN" altLang="en-US" sz="2400"/>
              <a:t>返回由指定参数列表后推得到的一个新列表。可将这个列表想象成一个“窗口”，它自索引为</a:t>
            </a:r>
            <a:r>
              <a:rPr lang="en-US" altLang="zh-CN" sz="2400"/>
              <a:t>min</a:t>
            </a:r>
            <a:r>
              <a:rPr lang="zh-CN" altLang="en-US" sz="2400"/>
              <a:t>的地方开始，正好结束于</a:t>
            </a:r>
            <a:r>
              <a:rPr lang="en-US" altLang="zh-CN" sz="2400"/>
              <a:t>max</a:t>
            </a:r>
            <a:r>
              <a:rPr lang="zh-CN" altLang="en-US" sz="2400"/>
              <a:t>的前面</a:t>
            </a: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p:txBody>
          <a:bodyPr/>
          <a:lstStyle/>
          <a:p>
            <a:r>
              <a:rPr lang="zh-CN" altLang="en-US"/>
              <a:t>其它功能（</a:t>
            </a:r>
            <a:r>
              <a:rPr lang="en-US" altLang="zh-CN"/>
              <a:t>2</a:t>
            </a:r>
            <a:r>
              <a:rPr lang="zh-CN" altLang="en-US"/>
              <a:t>）</a:t>
            </a:r>
            <a:endParaRPr lang="zh-CN" altLang="en-US"/>
          </a:p>
        </p:txBody>
      </p:sp>
      <p:sp>
        <p:nvSpPr>
          <p:cNvPr id="1161219" name="Rectangle 3"/>
          <p:cNvSpPr>
            <a:spLocks noGrp="1" noChangeArrowheads="1"/>
          </p:cNvSpPr>
          <p:nvPr>
            <p:ph idx="1"/>
          </p:nvPr>
        </p:nvSpPr>
        <p:spPr/>
        <p:txBody>
          <a:bodyPr/>
          <a:lstStyle/>
          <a:p>
            <a:r>
              <a:rPr lang="en-US" altLang="zh-CN"/>
              <a:t>unmodifiableXXX</a:t>
            </a:r>
            <a:r>
              <a:rPr lang="zh-CN" altLang="en-US"/>
              <a:t>（）</a:t>
            </a:r>
            <a:r>
              <a:rPr lang="en-US" altLang="zh-CN"/>
              <a:t>:</a:t>
            </a:r>
            <a:r>
              <a:rPr lang="zh-CN" altLang="en-US"/>
              <a:t>返回集合的只读版本</a:t>
            </a:r>
            <a:endParaRPr lang="zh-CN" altLang="en-US"/>
          </a:p>
          <a:p>
            <a:r>
              <a:rPr lang="en-US" altLang="zh-CN"/>
              <a:t>synchronizedXXX</a:t>
            </a:r>
            <a:r>
              <a:rPr lang="zh-CN" altLang="en-US"/>
              <a:t>（）：同步集合对象</a:t>
            </a:r>
            <a:endParaRPr lang="zh-CN" altLang="en-US"/>
          </a:p>
          <a:p>
            <a:r>
              <a:rPr lang="zh-CN" altLang="en-US"/>
              <a:t> </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p:cNvSpPr>
            <a:spLocks noGrp="1" noChangeArrowheads="1"/>
          </p:cNvSpPr>
          <p:nvPr>
            <p:ph type="title"/>
          </p:nvPr>
        </p:nvSpPr>
        <p:spPr/>
        <p:txBody>
          <a:bodyPr/>
          <a:lstStyle/>
          <a:p>
            <a:r>
              <a:rPr lang="zh-CN" altLang="en-US"/>
              <a:t>集合缺陷</a:t>
            </a:r>
            <a:endParaRPr lang="zh-CN" altLang="en-US"/>
          </a:p>
        </p:txBody>
      </p:sp>
      <p:sp>
        <p:nvSpPr>
          <p:cNvPr id="1334275"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a:t>  (1) </a:t>
            </a:r>
            <a:r>
              <a:rPr lang="zh-CN" altLang="en-US"/>
              <a:t>将一个对象句柄置入集合时，由于类型信息会被抛弃，所以任何类型的对象都可进入我们的集合</a:t>
            </a:r>
            <a:r>
              <a:rPr lang="en-US" altLang="zh-CN"/>
              <a:t>——</a:t>
            </a:r>
            <a:r>
              <a:rPr lang="zh-CN" altLang="en-US"/>
              <a:t>即便特别指示它只能容纳特定类型的对象。</a:t>
            </a:r>
            <a:br>
              <a:rPr lang="zh-CN" altLang="en-US"/>
            </a:br>
            <a:r>
              <a:rPr lang="en-US" altLang="zh-CN"/>
              <a:t>(2) </a:t>
            </a:r>
            <a:r>
              <a:rPr lang="zh-CN" altLang="en-US"/>
              <a:t>由于类型信息不复存在，所以集合能肯定的唯一事情就是自己容纳的是指向一个对象的句柄。正式使用它之前，必须对其进行造型，使其具有正确的类型。</a:t>
            </a:r>
            <a:br>
              <a:rPr lang="zh-CN" altLang="en-US"/>
            </a:br>
            <a:br>
              <a:rPr lang="zh-CN" altLang="en-US"/>
            </a:b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p:txBody>
          <a:bodyPr/>
          <a:lstStyle/>
          <a:p>
            <a:r>
              <a:rPr lang="zh-CN" altLang="en-GB" sz="3800">
                <a:solidFill>
                  <a:srgbClr val="FFFFFF"/>
                </a:solidFill>
              </a:rPr>
              <a:t>集合类中的数据类型</a:t>
            </a:r>
            <a:endParaRPr lang="zh-CN" altLang="en-US" sz="3800">
              <a:solidFill>
                <a:srgbClr val="FFFFFF"/>
              </a:solidFill>
            </a:endParaRPr>
          </a:p>
        </p:txBody>
      </p:sp>
      <p:sp>
        <p:nvSpPr>
          <p:cNvPr id="1338371" name="Rectangle 3"/>
          <p:cNvSpPr>
            <a:spLocks noGrp="1" noChangeArrowheads="1"/>
          </p:cNvSpPr>
          <p:nvPr>
            <p:ph idx="1"/>
          </p:nvPr>
        </p:nvSpPr>
        <p:spPr/>
        <p:txBody>
          <a:bodyPr/>
          <a:lstStyle/>
          <a:p>
            <a:pPr>
              <a:lnSpc>
                <a:spcPct val="90000"/>
              </a:lnSpc>
            </a:pPr>
            <a:r>
              <a:rPr lang="zh-CN" altLang="en-US" sz="2800"/>
              <a:t>集合类中可以存储各种数据，数据一旦存入，其类型均会转化为</a:t>
            </a:r>
            <a:r>
              <a:rPr lang="en-US" altLang="zh-CN" sz="2800"/>
              <a:t>Object</a:t>
            </a:r>
            <a:r>
              <a:rPr lang="zh-CN" altLang="en-US" sz="2800"/>
              <a:t>类型。</a:t>
            </a:r>
            <a:endParaRPr lang="zh-CN" altLang="en-US" sz="2800"/>
          </a:p>
          <a:p>
            <a:pPr>
              <a:lnSpc>
                <a:spcPct val="90000"/>
              </a:lnSpc>
            </a:pPr>
            <a:r>
              <a:rPr lang="zh-CN" altLang="en-US" sz="2800"/>
              <a:t>从集合类中取出数据时，一般均需要将</a:t>
            </a:r>
            <a:r>
              <a:rPr lang="en-US" altLang="zh-CN" sz="2800"/>
              <a:t>Object</a:t>
            </a:r>
            <a:r>
              <a:rPr lang="zh-CN" altLang="en-US" sz="2800"/>
              <a:t>类型转换回存入之前的实际类型</a:t>
            </a:r>
            <a:endParaRPr lang="zh-CN" altLang="en-US" sz="2800"/>
          </a:p>
          <a:p>
            <a:pPr>
              <a:lnSpc>
                <a:spcPct val="90000"/>
              </a:lnSpc>
              <a:buFont typeface="Wingdings" panose="05000000000000000000" pitchFamily="2" charset="2"/>
              <a:buNone/>
            </a:pPr>
            <a:r>
              <a:rPr lang="zh-CN" altLang="en-US" sz="2400"/>
              <a:t> </a:t>
            </a:r>
            <a:r>
              <a:rPr lang="en-US" altLang="zh-CN" sz="1800"/>
              <a:t>Vector v=new Vector();</a:t>
            </a:r>
            <a:endParaRPr lang="en-US" altLang="zh-CN" sz="1800"/>
          </a:p>
          <a:p>
            <a:pPr>
              <a:lnSpc>
                <a:spcPct val="90000"/>
              </a:lnSpc>
              <a:buFont typeface="Wingdings" panose="05000000000000000000" pitchFamily="2" charset="2"/>
              <a:buNone/>
            </a:pPr>
            <a:r>
              <a:rPr lang="en-US" altLang="zh-CN" sz="1800"/>
              <a:t>  v.add("</a:t>
            </a:r>
            <a:r>
              <a:rPr lang="zh-CN" altLang="en-US" sz="1800"/>
              <a:t>张三</a:t>
            </a:r>
            <a:r>
              <a:rPr lang="en-US" altLang="zh-CN" sz="1800"/>
              <a:t>");   //</a:t>
            </a:r>
            <a:r>
              <a:rPr lang="zh-CN" altLang="en-US" sz="1800"/>
              <a:t>存入字符串</a:t>
            </a:r>
            <a:endParaRPr lang="zh-CN" altLang="en-US" sz="1800"/>
          </a:p>
          <a:p>
            <a:pPr>
              <a:lnSpc>
                <a:spcPct val="90000"/>
              </a:lnSpc>
              <a:buFont typeface="Wingdings" panose="05000000000000000000" pitchFamily="2" charset="2"/>
              <a:buNone/>
            </a:pPr>
            <a:r>
              <a:rPr lang="zh-CN" altLang="en-US" sz="1800"/>
              <a:t>  </a:t>
            </a:r>
            <a:r>
              <a:rPr lang="en-US" altLang="zh-CN" sz="1800"/>
              <a:t>String name=(String)v.get(0);  //</a:t>
            </a:r>
            <a:r>
              <a:rPr lang="zh-CN" altLang="en-US" sz="1800"/>
              <a:t>强制类型转换，</a:t>
            </a:r>
            <a:r>
              <a:rPr lang="en-US" altLang="zh-CN" sz="1800"/>
              <a:t>OK</a:t>
            </a:r>
            <a:endParaRPr lang="en-US" altLang="zh-CN" sz="1800"/>
          </a:p>
          <a:p>
            <a:pPr>
              <a:lnSpc>
                <a:spcPct val="90000"/>
              </a:lnSpc>
              <a:buFont typeface="Wingdings" panose="05000000000000000000" pitchFamily="2" charset="2"/>
              <a:buNone/>
            </a:pPr>
            <a:r>
              <a:rPr lang="en-US" altLang="zh-CN" sz="1800"/>
              <a:t>  v.add(new Date());  //</a:t>
            </a:r>
            <a:r>
              <a:rPr lang="zh-CN" altLang="en-US" sz="1800"/>
              <a:t>存入当前时间对象，</a:t>
            </a:r>
            <a:r>
              <a:rPr lang="en-US" altLang="zh-CN" sz="1800"/>
              <a:t>OK</a:t>
            </a:r>
            <a:endParaRPr lang="en-US" altLang="zh-CN" sz="1800"/>
          </a:p>
          <a:p>
            <a:pPr>
              <a:lnSpc>
                <a:spcPct val="90000"/>
              </a:lnSpc>
              <a:buFont typeface="Wingdings" panose="05000000000000000000" pitchFamily="2" charset="2"/>
              <a:buNone/>
            </a:pPr>
            <a:r>
              <a:rPr lang="en-US" altLang="zh-CN" sz="1800"/>
              <a:t>  /*</a:t>
            </a:r>
            <a:endParaRPr lang="en-US" altLang="zh-CN" sz="1800"/>
          </a:p>
          <a:p>
            <a:pPr>
              <a:lnSpc>
                <a:spcPct val="90000"/>
              </a:lnSpc>
              <a:buFont typeface="Wingdings" panose="05000000000000000000" pitchFamily="2" charset="2"/>
              <a:buNone/>
            </a:pPr>
            <a:r>
              <a:rPr lang="en-US" altLang="zh-CN" sz="1800"/>
              <a:t>    </a:t>
            </a:r>
            <a:r>
              <a:rPr lang="zh-CN" altLang="en-US" sz="1800"/>
              <a:t>由于</a:t>
            </a:r>
            <a:r>
              <a:rPr lang="en-US" altLang="zh-CN" sz="1800"/>
              <a:t>Date</a:t>
            </a:r>
            <a:r>
              <a:rPr lang="zh-CN" altLang="en-US" sz="1800"/>
              <a:t>类型不能转换为</a:t>
            </a:r>
            <a:r>
              <a:rPr lang="en-US" altLang="zh-CN" sz="1800"/>
              <a:t>String</a:t>
            </a:r>
            <a:r>
              <a:rPr lang="zh-CN" altLang="en-US" sz="1800"/>
              <a:t>，下面语句会在运行时发生错误，但这种错误在编译时不会被检查出来</a:t>
            </a:r>
            <a:endParaRPr lang="zh-CN" altLang="en-US" sz="1800"/>
          </a:p>
          <a:p>
            <a:pPr>
              <a:lnSpc>
                <a:spcPct val="90000"/>
              </a:lnSpc>
              <a:buFont typeface="Wingdings" panose="05000000000000000000" pitchFamily="2" charset="2"/>
              <a:buNone/>
            </a:pPr>
            <a:r>
              <a:rPr lang="zh-CN" altLang="en-US" sz="1800"/>
              <a:t>  *</a:t>
            </a:r>
            <a:r>
              <a:rPr lang="en-US" altLang="zh-CN" sz="1800"/>
              <a:t>/</a:t>
            </a:r>
            <a:endParaRPr lang="en-US" altLang="zh-CN" sz="1800"/>
          </a:p>
          <a:p>
            <a:pPr>
              <a:lnSpc>
                <a:spcPct val="90000"/>
              </a:lnSpc>
              <a:buFont typeface="Wingdings" panose="05000000000000000000" pitchFamily="2" charset="2"/>
              <a:buNone/>
            </a:pPr>
            <a:r>
              <a:rPr lang="en-US" altLang="zh-CN" sz="1800">
                <a:solidFill>
                  <a:srgbClr val="FF0000"/>
                </a:solidFill>
              </a:rPr>
              <a:t>  String date=(String)v.get(1); //</a:t>
            </a:r>
            <a:r>
              <a:rPr lang="zh-CN" altLang="en-US" sz="1800">
                <a:solidFill>
                  <a:srgbClr val="FF0000"/>
                </a:solidFill>
              </a:rPr>
              <a:t>编译器不会发现这里有问题</a:t>
            </a:r>
            <a:endParaRPr lang="zh-CN" altLang="en-US" sz="1800">
              <a:solidFill>
                <a:srgbClr val="FF0000"/>
              </a:solidFill>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r>
              <a:rPr lang="zh-CN" altLang="en-GB" sz="3800">
                <a:solidFill>
                  <a:srgbClr val="FFFFFF"/>
                </a:solidFill>
              </a:rPr>
              <a:t>强类型集合</a:t>
            </a:r>
            <a:endParaRPr lang="zh-CN" altLang="en-US" sz="3800">
              <a:solidFill>
                <a:srgbClr val="FFFFFF"/>
              </a:solidFill>
            </a:endParaRPr>
          </a:p>
        </p:txBody>
      </p:sp>
      <p:sp>
        <p:nvSpPr>
          <p:cNvPr id="1340419" name="Rectangle 3"/>
          <p:cNvSpPr>
            <a:spLocks noGrp="1" noChangeArrowheads="1"/>
          </p:cNvSpPr>
          <p:nvPr>
            <p:ph idx="1"/>
          </p:nvPr>
        </p:nvSpPr>
        <p:spPr/>
        <p:txBody>
          <a:bodyPr/>
          <a:lstStyle/>
          <a:p>
            <a:r>
              <a:rPr lang="zh-CN" altLang="en-US"/>
              <a:t>传统的集合类的实例中可以存储任意类型数据，这种集合类称为弱类型集合类。</a:t>
            </a:r>
            <a:endParaRPr lang="zh-CN" altLang="en-US"/>
          </a:p>
          <a:p>
            <a:r>
              <a:rPr lang="en-US" altLang="zh-CN"/>
              <a:t>JDK1.5</a:t>
            </a:r>
            <a:r>
              <a:rPr lang="zh-CN" altLang="en-US"/>
              <a:t>以后，引入了强类型集合类</a:t>
            </a:r>
            <a:endParaRPr lang="zh-CN" altLang="en-US"/>
          </a:p>
          <a:p>
            <a:pPr lvl="1"/>
            <a:r>
              <a:rPr lang="zh-CN" altLang="en-US"/>
              <a:t>强类型集合类中，只能存储指定类型的数据</a:t>
            </a:r>
            <a:endParaRPr lang="zh-CN" altLang="en-US"/>
          </a:p>
          <a:p>
            <a:pPr lvl="1"/>
            <a:r>
              <a:rPr lang="zh-CN" altLang="en-US"/>
              <a:t>在强类型集合类中取出数据时，无需进行类型转换处理，如果数据类型不配备，编译时会直接报错</a:t>
            </a:r>
            <a:endParaRPr lang="zh-CN" altLang="en-US"/>
          </a:p>
          <a:p>
            <a:pPr lvl="1"/>
            <a:r>
              <a:rPr lang="zh-CN" altLang="en-US"/>
              <a:t>强类型集合并没有引入新的类名，只需在定义原有集合对象时，用尖括号</a:t>
            </a:r>
            <a:r>
              <a:rPr lang="en-US" altLang="zh-CN"/>
              <a:t>(&lt;&gt;)</a:t>
            </a:r>
            <a:r>
              <a:rPr lang="zh-CN" altLang="en-US"/>
              <a:t>指明其存储的数据类型名称即可。</a:t>
            </a:r>
            <a:endParaRPr lang="zh-CN" altLang="en-US"/>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p:txBody>
          <a:bodyPr/>
          <a:lstStyle/>
          <a:p>
            <a:r>
              <a:rPr lang="zh-CN" altLang="en-GB" sz="3800">
                <a:solidFill>
                  <a:srgbClr val="FFFFFF"/>
                </a:solidFill>
              </a:rPr>
              <a:t>强类型集合示例</a:t>
            </a:r>
            <a:endParaRPr lang="zh-CN" altLang="en-US" sz="3800">
              <a:solidFill>
                <a:srgbClr val="FFFFFF"/>
              </a:solidFill>
            </a:endParaRPr>
          </a:p>
        </p:txBody>
      </p:sp>
      <p:sp>
        <p:nvSpPr>
          <p:cNvPr id="1342467" name="Rectangle 3"/>
          <p:cNvSpPr>
            <a:spLocks noGrp="1" noChangeArrowheads="1"/>
          </p:cNvSpPr>
          <p:nvPr>
            <p:ph idx="1"/>
          </p:nvPr>
        </p:nvSpPr>
        <p:spPr/>
        <p:txBody>
          <a:bodyPr/>
          <a:lstStyle/>
          <a:p>
            <a:pPr>
              <a:buFont typeface="Wingdings" panose="05000000000000000000" pitchFamily="2" charset="2"/>
              <a:buNone/>
            </a:pPr>
            <a:r>
              <a:rPr lang="en-US" altLang="zh-CN" sz="2400"/>
              <a:t>//</a:t>
            </a:r>
            <a:r>
              <a:rPr lang="zh-CN" altLang="en-US" sz="2400"/>
              <a:t>下面的向量类的实例中只能存储字符串类型数据</a:t>
            </a:r>
            <a:endParaRPr lang="zh-CN" altLang="en-US" sz="2400"/>
          </a:p>
          <a:p>
            <a:pPr>
              <a:buFont typeface="Wingdings" panose="05000000000000000000" pitchFamily="2" charset="2"/>
              <a:buNone/>
            </a:pPr>
            <a:r>
              <a:rPr lang="en-US" altLang="zh-CN" sz="2400"/>
              <a:t>Vector&lt;String&gt; v=new Vector&lt;String&gt;(); </a:t>
            </a:r>
            <a:endParaRPr lang="en-US" altLang="zh-CN" sz="2400"/>
          </a:p>
          <a:p>
            <a:pPr>
              <a:buFont typeface="Wingdings" panose="05000000000000000000" pitchFamily="2" charset="2"/>
              <a:buNone/>
            </a:pPr>
            <a:r>
              <a:rPr lang="en-US" altLang="zh-CN" sz="2400"/>
              <a:t>v.add("</a:t>
            </a:r>
            <a:r>
              <a:rPr lang="zh-CN" altLang="en-US" sz="2400"/>
              <a:t>张三</a:t>
            </a:r>
            <a:r>
              <a:rPr lang="en-US" altLang="zh-CN" sz="2400"/>
              <a:t>"); //</a:t>
            </a:r>
            <a:r>
              <a:rPr lang="zh-CN" altLang="en-US" sz="2400"/>
              <a:t>加入的是字符串，</a:t>
            </a:r>
            <a:r>
              <a:rPr lang="en-US" altLang="zh-CN" sz="2400"/>
              <a:t>OK</a:t>
            </a:r>
            <a:endParaRPr lang="en-US" altLang="zh-CN" sz="2400"/>
          </a:p>
          <a:p>
            <a:pPr>
              <a:buFont typeface="Wingdings" panose="05000000000000000000" pitchFamily="2" charset="2"/>
              <a:buNone/>
            </a:pPr>
            <a:r>
              <a:rPr lang="en-US" altLang="zh-CN" sz="2400"/>
              <a:t>String name=v.get(0); //</a:t>
            </a:r>
            <a:r>
              <a:rPr lang="zh-CN" altLang="en-US" sz="2400"/>
              <a:t>取出时，无需做类型转换</a:t>
            </a:r>
            <a:endParaRPr lang="zh-CN" altLang="en-US" sz="2400"/>
          </a:p>
          <a:p>
            <a:pPr>
              <a:buFont typeface="Wingdings" panose="05000000000000000000" pitchFamily="2" charset="2"/>
              <a:buNone/>
            </a:pPr>
            <a:r>
              <a:rPr lang="en-US" altLang="zh-CN" sz="2400"/>
              <a:t>/*</a:t>
            </a:r>
            <a:endParaRPr lang="en-US" altLang="zh-CN" sz="2400"/>
          </a:p>
          <a:p>
            <a:pPr>
              <a:buFont typeface="Wingdings" panose="05000000000000000000" pitchFamily="2" charset="2"/>
              <a:buNone/>
            </a:pPr>
            <a:r>
              <a:rPr lang="en-US" altLang="zh-CN" sz="2400"/>
              <a:t>    </a:t>
            </a:r>
            <a:r>
              <a:rPr lang="zh-CN" altLang="en-US" sz="2400"/>
              <a:t>如果想在这种强类型集合中加入日期数据，在编译时就会报告错误</a:t>
            </a:r>
            <a:endParaRPr lang="zh-CN" altLang="en-US" sz="2400"/>
          </a:p>
          <a:p>
            <a:pPr>
              <a:buFont typeface="Wingdings" panose="05000000000000000000" pitchFamily="2" charset="2"/>
              <a:buNone/>
            </a:pPr>
            <a:r>
              <a:rPr lang="zh-CN" altLang="en-US" sz="2400"/>
              <a:t>*</a:t>
            </a:r>
            <a:r>
              <a:rPr lang="en-US" altLang="zh-CN" sz="2400"/>
              <a:t>/</a:t>
            </a:r>
            <a:endParaRPr lang="en-US" altLang="zh-CN" sz="2400"/>
          </a:p>
          <a:p>
            <a:pPr>
              <a:buFont typeface="Wingdings" panose="05000000000000000000" pitchFamily="2" charset="2"/>
              <a:buNone/>
            </a:pPr>
            <a:r>
              <a:rPr lang="en-US" altLang="zh-CN" sz="2400">
                <a:solidFill>
                  <a:srgbClr val="FF0000"/>
                </a:solidFill>
              </a:rPr>
              <a:t>v.add(new Date()); </a:t>
            </a:r>
            <a:r>
              <a:rPr lang="en-US" altLang="zh-CN" sz="2400"/>
              <a:t>//</a:t>
            </a:r>
            <a:r>
              <a:rPr lang="zh-CN" altLang="en-US" sz="2400"/>
              <a:t>编译器会直接报告类型不匹配错误</a:t>
            </a:r>
            <a:endParaRPr lang="zh-CN" altLang="en-US" sz="2400"/>
          </a:p>
          <a:p>
            <a:pPr>
              <a:buFont typeface="Wingdings" panose="05000000000000000000" pitchFamily="2" charset="2"/>
              <a:buNone/>
            </a:pPr>
            <a:endParaRPr lang="zh-CN" altLang="en-US" sz="2400">
              <a:solidFill>
                <a:srgbClr val="FF0000"/>
              </a:solidFill>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1" name="Rectangle 3"/>
          <p:cNvSpPr>
            <a:spLocks noGrp="1" noChangeArrowheads="1"/>
          </p:cNvSpPr>
          <p:nvPr>
            <p:ph type="title"/>
          </p:nvPr>
        </p:nvSpPr>
        <p:spPr/>
        <p:txBody>
          <a:bodyPr/>
          <a:lstStyle/>
          <a:p>
            <a:r>
              <a:rPr lang="zh-CN" altLang="en-US"/>
              <a:t>泛型</a:t>
            </a:r>
            <a:endParaRPr lang="zh-CN" altLang="en-US"/>
          </a:p>
        </p:txBody>
      </p:sp>
      <p:sp>
        <p:nvSpPr>
          <p:cNvPr id="116743" name="Rectangle 7"/>
          <p:cNvSpPr>
            <a:spLocks noGrp="1" noChangeArrowheads="1"/>
          </p:cNvSpPr>
          <p:nvPr>
            <p:ph idx="1"/>
          </p:nvPr>
        </p:nvSpPr>
        <p:spPr/>
        <p:txBody>
          <a:bodyPr/>
          <a:lstStyle/>
          <a:p>
            <a:pPr marL="381000" indent="-381000"/>
            <a:r>
              <a:rPr lang="zh-CN" altLang="en-US" sz="2800"/>
              <a:t>掌握</a:t>
            </a:r>
            <a:r>
              <a:rPr lang="en-US" altLang="zh-CN" sz="2800"/>
              <a:t>Java SE</a:t>
            </a:r>
            <a:r>
              <a:rPr lang="zh-CN" altLang="en-US" sz="2800"/>
              <a:t>的泛型原理</a:t>
            </a:r>
            <a:endParaRPr lang="zh-CN" altLang="en-US" sz="2800"/>
          </a:p>
          <a:p>
            <a:pPr marL="381000" indent="-381000"/>
            <a:r>
              <a:rPr lang="zh-CN" altLang="en-US" sz="2800"/>
              <a:t>使用泛型集合</a:t>
            </a:r>
            <a:r>
              <a:rPr lang="en-US" altLang="zh-CN" sz="2800"/>
              <a:t>API</a:t>
            </a:r>
            <a:r>
              <a:rPr lang="zh-CN" altLang="en-US" sz="2800"/>
              <a:t>操纵对象数据</a:t>
            </a:r>
            <a:endParaRPr lang="zh-CN" altLang="en-US" sz="2800"/>
          </a:p>
          <a:p>
            <a:pPr marL="381000" indent="-381000">
              <a:lnSpc>
                <a:spcPct val="110000"/>
              </a:lnSpc>
            </a:pPr>
            <a:endParaRPr lang="zh-CN" altLang="en-GB"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6743">
                                            <p:txEl>
                                              <p:pRg st="0" end="0"/>
                                            </p:txEl>
                                          </p:spTgt>
                                        </p:tgtEl>
                                        <p:attrNameLst>
                                          <p:attrName>style.visibility</p:attrName>
                                        </p:attrNameLst>
                                      </p:cBhvr>
                                      <p:to>
                                        <p:strVal val="visible"/>
                                      </p:to>
                                    </p:set>
                                    <p:anim calcmode="lin" valueType="num">
                                      <p:cBhvr additive="base">
                                        <p:cTn id="7" dur="500" fill="hold"/>
                                        <p:tgtEl>
                                          <p:spTgt spid="1167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67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6743">
                                            <p:txEl>
                                              <p:pRg st="1" end="1"/>
                                            </p:txEl>
                                          </p:spTgt>
                                        </p:tgtEl>
                                        <p:attrNameLst>
                                          <p:attrName>style.visibility</p:attrName>
                                        </p:attrNameLst>
                                      </p:cBhvr>
                                      <p:to>
                                        <p:strVal val="visible"/>
                                      </p:to>
                                    </p:set>
                                    <p:anim calcmode="lin" valueType="num">
                                      <p:cBhvr additive="base">
                                        <p:cTn id="13" dur="500" fill="hold"/>
                                        <p:tgtEl>
                                          <p:spTgt spid="1167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67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p:txBody>
          <a:bodyPr/>
          <a:lstStyle/>
          <a:p>
            <a:r>
              <a:rPr lang="zh-CN" altLang="en-US"/>
              <a:t>数     组</a:t>
            </a:r>
            <a:endParaRPr lang="zh-CN" altLang="en-US"/>
          </a:p>
        </p:txBody>
      </p:sp>
      <p:sp>
        <p:nvSpPr>
          <p:cNvPr id="1164291" name="Rectangle 3"/>
          <p:cNvSpPr>
            <a:spLocks noGrp="1" noChangeArrowheads="1"/>
          </p:cNvSpPr>
          <p:nvPr>
            <p:ph idx="1"/>
          </p:nvPr>
        </p:nvSpPr>
        <p:spPr/>
        <p:txBody>
          <a:bodyPr/>
          <a:lstStyle/>
          <a:p>
            <a:r>
              <a:rPr lang="zh-CN" altLang="en-US"/>
              <a:t>对象数组的声明和初始化</a:t>
            </a:r>
            <a:endParaRPr lang="zh-CN" altLang="en-US"/>
          </a:p>
          <a:p>
            <a:pPr lvl="1"/>
            <a:endParaRPr lang="zh-CN" altLang="en-US"/>
          </a:p>
        </p:txBody>
      </p:sp>
      <p:sp>
        <p:nvSpPr>
          <p:cNvPr id="1164292" name="Text Box 4"/>
          <p:cNvSpPr txBox="1">
            <a:spLocks noChangeArrowheads="1"/>
          </p:cNvSpPr>
          <p:nvPr/>
        </p:nvSpPr>
        <p:spPr bwMode="auto">
          <a:xfrm>
            <a:off x="1116013" y="2492375"/>
            <a:ext cx="5832475"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50000"/>
              </a:spcBef>
            </a:pPr>
            <a:r>
              <a:rPr lang="en-US" altLang="zh-CN">
                <a:latin typeface="Verdana" panose="020B0604030504040204" pitchFamily="34" charset="0"/>
              </a:rPr>
              <a:t>Weeble[] a; // Null handle </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Weeble[] b = new Weeble[5]; // Null handles </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Weeble[] c = new Weeble[4];</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 for(int i = 0; i &lt; c.length; i++)</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 c[i] = new Weeble(); </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Weeble[] d = { new Weeble(), new Weeble(),</a:t>
            </a:r>
            <a:endParaRPr lang="en-US" altLang="zh-CN">
              <a:latin typeface="Verdana" panose="020B0604030504040204" pitchFamily="34" charset="0"/>
            </a:endParaRPr>
          </a:p>
          <a:p>
            <a:pPr>
              <a:spcBef>
                <a:spcPct val="50000"/>
              </a:spcBef>
            </a:pPr>
            <a:r>
              <a:rPr lang="en-US" altLang="zh-CN">
                <a:latin typeface="Verdana" panose="020B0604030504040204" pitchFamily="34" charset="0"/>
              </a:rPr>
              <a:t> new Weeble() }; </a:t>
            </a:r>
            <a:endParaRPr lang="zh-CN" altLang="en-US">
              <a:latin typeface="Verdana" panose="020B060403050404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标题 1"/>
          <p:cNvSpPr>
            <a:spLocks noGrp="1"/>
          </p:cNvSpPr>
          <p:nvPr>
            <p:ph type="title"/>
          </p:nvPr>
        </p:nvSpPr>
        <p:spPr/>
        <p:txBody>
          <a:bodyPr/>
          <a:lstStyle/>
          <a:p>
            <a:r>
              <a:rPr lang="zh-CN" altLang="en-US"/>
              <a:t>为什么需要泛型</a:t>
            </a:r>
            <a:endParaRPr lang="zh-CN" altLang="en-US"/>
          </a:p>
        </p:txBody>
      </p:sp>
      <p:sp>
        <p:nvSpPr>
          <p:cNvPr id="2" name="内容占位符 1"/>
          <p:cNvSpPr>
            <a:spLocks noGrp="1"/>
          </p:cNvSpPr>
          <p:nvPr>
            <p:ph idx="1"/>
          </p:nvPr>
        </p:nvSpPr>
        <p:spPr/>
        <p:txBody>
          <a:bodyPr/>
          <a:p>
            <a:endParaRPr lang="zh-CN" altLang="en-US"/>
          </a:p>
        </p:txBody>
      </p:sp>
      <p:sp>
        <p:nvSpPr>
          <p:cNvPr id="5" name="Rectangle 7"/>
          <p:cNvSpPr txBox="1">
            <a:spLocks noChangeArrowheads="1"/>
          </p:cNvSpPr>
          <p:nvPr/>
        </p:nvSpPr>
        <p:spPr bwMode="auto">
          <a:xfrm>
            <a:off x="684213" y="1412875"/>
            <a:ext cx="7959725" cy="4659313"/>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a:ea typeface="黑体" panose="02010609060101010101" charset="-122"/>
              </a:rPr>
              <a:t>在</a:t>
            </a:r>
            <a:r>
              <a:rPr lang="en-US" altLang="zh-CN" sz="2800">
                <a:ea typeface="黑体" panose="02010609060101010101" charset="-122"/>
              </a:rPr>
              <a:t>Java SE 5.0</a:t>
            </a:r>
            <a:r>
              <a:rPr lang="zh-CN" altLang="en-US" sz="2800">
                <a:ea typeface="黑体" panose="02010609060101010101" charset="-122"/>
              </a:rPr>
              <a:t>以前操作集合的缺点：</a:t>
            </a:r>
            <a:endParaRPr lang="zh-CN" altLang="en-US" sz="2800">
              <a:ea typeface="黑体" panose="02010609060101010101" charset="-122"/>
            </a:endParaRPr>
          </a:p>
          <a:p>
            <a:pPr lvl="1" algn="l" eaLnBrk="1" hangingPunct="1">
              <a:spcBef>
                <a:spcPct val="20000"/>
              </a:spcBef>
              <a:buFontTx/>
              <a:buAutoNum type="arabicPeriod"/>
            </a:pPr>
            <a:r>
              <a:rPr lang="zh-CN" altLang="en-US" sz="2000">
                <a:ea typeface="黑体" panose="02010609060101010101" charset="-122"/>
              </a:rPr>
              <a:t>从集合中取出对象，需要执行类型转换操作：</a:t>
            </a: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endParaRPr lang="zh-CN" altLang="en-US" sz="2000">
              <a:ea typeface="黑体" panose="02010609060101010101" charset="-122"/>
            </a:endParaRPr>
          </a:p>
          <a:p>
            <a:pPr lvl="1" algn="l" eaLnBrk="1" hangingPunct="1">
              <a:spcBef>
                <a:spcPct val="20000"/>
              </a:spcBef>
              <a:buFontTx/>
              <a:buAutoNum type="arabicPeriod"/>
            </a:pPr>
            <a:r>
              <a:rPr lang="zh-CN" altLang="en-US" sz="2000">
                <a:ea typeface="黑体" panose="02010609060101010101" charset="-122"/>
              </a:rPr>
              <a:t>由于没有类型检查，可以向集合添加任意对象，例如添加一个文件对象，但</a:t>
            </a:r>
            <a:r>
              <a:rPr lang="en-US" altLang="zh-CN" sz="2000">
                <a:ea typeface="黑体" panose="02010609060101010101" charset="-122"/>
              </a:rPr>
              <a:t>get</a:t>
            </a:r>
            <a:r>
              <a:rPr lang="zh-CN" altLang="en-US" sz="2000">
                <a:ea typeface="黑体" panose="02010609060101010101" charset="-122"/>
              </a:rPr>
              <a:t>方法取出的</a:t>
            </a:r>
            <a:r>
              <a:rPr lang="en-US" altLang="zh-CN" sz="2000">
                <a:ea typeface="黑体" panose="02010609060101010101" charset="-122"/>
              </a:rPr>
              <a:t>File</a:t>
            </a:r>
            <a:r>
              <a:rPr lang="zh-CN" altLang="en-US" sz="2000">
                <a:ea typeface="黑体" panose="02010609060101010101" charset="-122"/>
              </a:rPr>
              <a:t>对象转换为</a:t>
            </a:r>
            <a:r>
              <a:rPr lang="en-US" altLang="zh-CN" sz="2000">
                <a:ea typeface="黑体" panose="02010609060101010101" charset="-122"/>
              </a:rPr>
              <a:t>String</a:t>
            </a:r>
            <a:r>
              <a:rPr lang="zh-CN" altLang="en-US" sz="2000">
                <a:ea typeface="黑体" panose="02010609060101010101" charset="-122"/>
              </a:rPr>
              <a:t>会产生运行错误：</a:t>
            </a:r>
            <a:endParaRPr lang="zh-CN" altLang="en-US" sz="2000">
              <a:ea typeface="黑体" panose="02010609060101010101" charset="-122"/>
            </a:endParaRPr>
          </a:p>
          <a:p>
            <a:pPr lvl="1" algn="l" eaLnBrk="1" hangingPunct="1">
              <a:spcBef>
                <a:spcPct val="20000"/>
              </a:spcBef>
            </a:pPr>
            <a:endParaRPr lang="zh-CN" altLang="en-US" sz="2000">
              <a:ea typeface="黑体" panose="02010609060101010101" charset="-122"/>
            </a:endParaRPr>
          </a:p>
          <a:p>
            <a:pPr algn="l" eaLnBrk="1" hangingPunct="1">
              <a:spcBef>
                <a:spcPct val="20000"/>
              </a:spcBef>
            </a:pPr>
            <a:endParaRPr lang="en-US" altLang="zh-CN" sz="2800">
              <a:ea typeface="黑体" panose="02010609060101010101" charset="-122"/>
            </a:endParaRPr>
          </a:p>
        </p:txBody>
      </p:sp>
      <p:sp>
        <p:nvSpPr>
          <p:cNvPr id="6" name="AutoShape 37"/>
          <p:cNvSpPr>
            <a:spLocks noChangeArrowheads="1"/>
          </p:cNvSpPr>
          <p:nvPr/>
        </p:nvSpPr>
        <p:spPr bwMode="auto">
          <a:xfrm>
            <a:off x="1498600" y="2371725"/>
            <a:ext cx="4924425" cy="1060274"/>
          </a:xfrm>
          <a:prstGeom prst="roundRect">
            <a:avLst>
              <a:gd name="adj" fmla="val 4463"/>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ArrayList files = new ArrayList();</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 . .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String filename = (String) files.get(0); </a:t>
            </a:r>
            <a:endParaRPr lang="en-US" altLang="zh-CN">
              <a:ea typeface="黑体" panose="02010609060101010101" charset="-122"/>
              <a:cs typeface="Times New Roman" panose="02020603050405020304" pitchFamily="18" charset="0"/>
            </a:endParaRPr>
          </a:p>
        </p:txBody>
      </p:sp>
      <p:sp>
        <p:nvSpPr>
          <p:cNvPr id="7" name="AutoShape 38"/>
          <p:cNvSpPr>
            <a:spLocks noChangeArrowheads="1"/>
          </p:cNvSpPr>
          <p:nvPr/>
        </p:nvSpPr>
        <p:spPr bwMode="auto">
          <a:xfrm>
            <a:off x="1547813" y="4868863"/>
            <a:ext cx="3846512" cy="407976"/>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files.add(new File(". . .")); </a:t>
            </a:r>
            <a:endParaRPr lang="en-US" altLang="zh-CN">
              <a:ea typeface="黑体" panose="02010609060101010101"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67" name="Rectangle 11"/>
          <p:cNvSpPr>
            <a:spLocks noGrp="1" noChangeArrowheads="1"/>
          </p:cNvSpPr>
          <p:nvPr>
            <p:ph type="title"/>
          </p:nvPr>
        </p:nvSpPr>
        <p:spPr/>
        <p:txBody>
          <a:bodyPr/>
          <a:lstStyle/>
          <a:p>
            <a:r>
              <a:rPr lang="zh-CN" altLang="en-US">
                <a:solidFill>
                  <a:srgbClr val="FFFFFF"/>
                </a:solidFill>
              </a:rPr>
              <a:t>基于泛型的解决方案</a:t>
            </a:r>
            <a:endParaRPr lang="zh-CN" altLang="en-US">
              <a:solidFill>
                <a:srgbClr val="FFFFFF"/>
              </a:solidFill>
            </a:endParaRPr>
          </a:p>
        </p:txBody>
      </p:sp>
      <p:sp>
        <p:nvSpPr>
          <p:cNvPr id="6" name="Rectangle 3"/>
          <p:cNvSpPr txBox="1">
            <a:spLocks noChangeArrowheads="1"/>
          </p:cNvSpPr>
          <p:nvPr/>
        </p:nvSpPr>
        <p:spPr bwMode="auto">
          <a:xfrm>
            <a:off x="468313" y="1558925"/>
            <a:ext cx="8229600" cy="4525963"/>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800100" indent="-342900" algn="ctr" eaLnBrk="0" hangingPunct="0">
              <a:defRPr>
                <a:solidFill>
                  <a:schemeClr val="tx1"/>
                </a:solidFill>
                <a:latin typeface="Arial" panose="020B0604020202020204" pitchFamily="34" charset="0"/>
                <a:ea typeface="宋体" panose="02010600030101010101" pitchFamily="2" charset="-122"/>
              </a:defRPr>
            </a:lvl2pPr>
            <a:lvl3pPr marL="1257300" indent="-342900" algn="ctr" eaLnBrk="0" hangingPunct="0">
              <a:defRPr>
                <a:solidFill>
                  <a:schemeClr val="tx1"/>
                </a:solidFill>
                <a:latin typeface="Arial" panose="020B0604020202020204" pitchFamily="34" charset="0"/>
                <a:ea typeface="宋体" panose="02010600030101010101" pitchFamily="2" charset="-122"/>
              </a:defRPr>
            </a:lvl3pPr>
            <a:lvl4pPr marL="1714500" indent="-342900" algn="ctr" eaLnBrk="0" hangingPunct="0">
              <a:defRPr>
                <a:solidFill>
                  <a:schemeClr val="tx1"/>
                </a:solidFill>
                <a:latin typeface="Arial" panose="020B0604020202020204" pitchFamily="34" charset="0"/>
                <a:ea typeface="宋体" panose="02010600030101010101" pitchFamily="2" charset="-122"/>
              </a:defRPr>
            </a:lvl4pPr>
            <a:lvl5pPr marL="2171700" indent="-342900" algn="ctr" eaLnBrk="0" hangingPunct="0">
              <a:defRPr>
                <a:solidFill>
                  <a:schemeClr val="tx1"/>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dirty="0">
                <a:ea typeface="黑体" panose="02010609060101010101" charset="-122"/>
              </a:rPr>
              <a:t>泛型提供了</a:t>
            </a:r>
            <a:r>
              <a:rPr lang="zh-CN" altLang="en-US" sz="2800" dirty="0">
                <a:solidFill>
                  <a:srgbClr val="FF3300"/>
                </a:solidFill>
                <a:ea typeface="黑体" panose="02010609060101010101" charset="-122"/>
              </a:rPr>
              <a:t>类型参数</a:t>
            </a:r>
            <a:endParaRPr lang="zh-CN" altLang="en-US" sz="2800" dirty="0">
              <a:solidFill>
                <a:srgbClr val="FF3300"/>
              </a:solidFill>
              <a:ea typeface="黑体" panose="02010609060101010101" charset="-122"/>
            </a:endParaRPr>
          </a:p>
          <a:p>
            <a:pPr lvl="1" algn="l" eaLnBrk="1" hangingPunct="1">
              <a:spcBef>
                <a:spcPct val="20000"/>
              </a:spcBef>
              <a:buFontTx/>
              <a:buAutoNum type="arabicPeriod"/>
            </a:pPr>
            <a:r>
              <a:rPr lang="zh-CN" altLang="en-US" sz="2000" dirty="0">
                <a:ea typeface="黑体" panose="02010609060101010101" charset="-122"/>
              </a:rPr>
              <a:t>只能将</a:t>
            </a:r>
            <a:r>
              <a:rPr lang="en-US" altLang="zh-CN" sz="2000" dirty="0">
                <a:ea typeface="黑体" panose="02010609060101010101" charset="-122"/>
              </a:rPr>
              <a:t>String</a:t>
            </a:r>
            <a:r>
              <a:rPr lang="zh-CN" altLang="en-US" sz="2000" dirty="0">
                <a:ea typeface="黑体" panose="02010609060101010101" charset="-122"/>
              </a:rPr>
              <a:t>类型对象存入集合，不能存储“大象”，“</a:t>
            </a:r>
            <a:r>
              <a:rPr lang="en-US" altLang="zh-CN" sz="2000" dirty="0">
                <a:ea typeface="黑体" panose="02010609060101010101" charset="-122"/>
              </a:rPr>
              <a:t>File”</a:t>
            </a:r>
            <a:r>
              <a:rPr lang="zh-CN" altLang="en-US" sz="2000" dirty="0">
                <a:ea typeface="黑体" panose="02010609060101010101" charset="-122"/>
              </a:rPr>
              <a:t>等</a:t>
            </a:r>
            <a:endParaRPr lang="zh-CN" altLang="en-US" sz="2000" dirty="0">
              <a:ea typeface="黑体" panose="02010609060101010101" charset="-122"/>
            </a:endParaRPr>
          </a:p>
          <a:p>
            <a:pPr lvl="1" algn="l" eaLnBrk="1" hangingPunct="1">
              <a:spcBef>
                <a:spcPct val="20000"/>
              </a:spcBef>
              <a:buFontTx/>
              <a:buAutoNum type="arabicPeriod"/>
            </a:pPr>
            <a:endParaRPr lang="zh-CN" altLang="en-US" sz="2000" dirty="0">
              <a:ea typeface="黑体" panose="02010609060101010101" charset="-122"/>
            </a:endParaRPr>
          </a:p>
          <a:p>
            <a:pPr lvl="1" algn="l" eaLnBrk="1" hangingPunct="1">
              <a:spcBef>
                <a:spcPct val="20000"/>
              </a:spcBef>
              <a:buFontTx/>
              <a:buAutoNum type="arabicPeriod"/>
            </a:pPr>
            <a:endParaRPr lang="zh-CN" altLang="en-US" sz="2000" dirty="0">
              <a:ea typeface="黑体" panose="02010609060101010101" charset="-122"/>
            </a:endParaRPr>
          </a:p>
          <a:p>
            <a:pPr lvl="1" algn="l" eaLnBrk="1" hangingPunct="1">
              <a:spcBef>
                <a:spcPct val="20000"/>
              </a:spcBef>
              <a:buFontTx/>
              <a:buAutoNum type="arabicPeriod"/>
            </a:pPr>
            <a:r>
              <a:rPr lang="zh-CN" altLang="en-US" sz="2000" dirty="0">
                <a:ea typeface="黑体" panose="02010609060101010101" charset="-122"/>
              </a:rPr>
              <a:t>编译器可以发现如下错误</a:t>
            </a:r>
            <a:endParaRPr lang="zh-CN" altLang="en-US" sz="2000" dirty="0">
              <a:ea typeface="黑体" panose="02010609060101010101" charset="-122"/>
            </a:endParaRPr>
          </a:p>
          <a:p>
            <a:pPr lvl="1" algn="l" eaLnBrk="1" hangingPunct="1">
              <a:spcBef>
                <a:spcPct val="20000"/>
              </a:spcBef>
            </a:pPr>
            <a:endParaRPr lang="zh-CN" altLang="en-US" sz="2000" dirty="0">
              <a:ea typeface="黑体" panose="02010609060101010101" charset="-122"/>
            </a:endParaRPr>
          </a:p>
          <a:p>
            <a:pPr lvl="1" algn="l" eaLnBrk="1" hangingPunct="1">
              <a:spcBef>
                <a:spcPct val="20000"/>
              </a:spcBef>
            </a:pPr>
            <a:endParaRPr lang="zh-CN" altLang="en-US" sz="2000" dirty="0">
              <a:ea typeface="黑体" panose="02010609060101010101" charset="-122"/>
            </a:endParaRPr>
          </a:p>
          <a:p>
            <a:pPr lvl="1" algn="l" eaLnBrk="1" hangingPunct="1">
              <a:spcBef>
                <a:spcPct val="20000"/>
              </a:spcBef>
              <a:buFontTx/>
              <a:buAutoNum type="arabicPeriod" startAt="3"/>
            </a:pPr>
            <a:r>
              <a:rPr lang="zh-CN" altLang="en-US" sz="2000" dirty="0">
                <a:ea typeface="黑体" panose="02010609060101010101" charset="-122"/>
              </a:rPr>
              <a:t>取出对象的类型为</a:t>
            </a:r>
            <a:r>
              <a:rPr lang="en-US" altLang="zh-CN" sz="2000" dirty="0">
                <a:ea typeface="黑体" panose="02010609060101010101" charset="-122"/>
              </a:rPr>
              <a:t>String,</a:t>
            </a:r>
            <a:r>
              <a:rPr lang="zh-CN" altLang="en-US" sz="2000" dirty="0">
                <a:ea typeface="黑体" panose="02010609060101010101" charset="-122"/>
              </a:rPr>
              <a:t>无需执行类型转换</a:t>
            </a:r>
            <a:endParaRPr lang="zh-CN" altLang="en-US" sz="2000" dirty="0">
              <a:ea typeface="黑体" panose="02010609060101010101" charset="-122"/>
            </a:endParaRPr>
          </a:p>
        </p:txBody>
      </p:sp>
      <p:sp>
        <p:nvSpPr>
          <p:cNvPr id="7" name="AutoShape 4"/>
          <p:cNvSpPr>
            <a:spLocks noChangeArrowheads="1"/>
          </p:cNvSpPr>
          <p:nvPr/>
        </p:nvSpPr>
        <p:spPr bwMode="auto">
          <a:xfrm>
            <a:off x="1331913" y="2495550"/>
            <a:ext cx="5791200"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ArrayList&lt;String&gt; files = new ArrayList&lt;String&gt;(); </a:t>
            </a:r>
            <a:endParaRPr lang="en-US" altLang="zh-CN">
              <a:ea typeface="黑体" panose="02010609060101010101" charset="-122"/>
              <a:cs typeface="Times New Roman" panose="02020603050405020304" pitchFamily="18" charset="0"/>
            </a:endParaRPr>
          </a:p>
        </p:txBody>
      </p:sp>
      <p:sp>
        <p:nvSpPr>
          <p:cNvPr id="8" name="AutoShape 5"/>
          <p:cNvSpPr>
            <a:spLocks noChangeArrowheads="1"/>
          </p:cNvSpPr>
          <p:nvPr/>
        </p:nvSpPr>
        <p:spPr bwMode="auto">
          <a:xfrm>
            <a:off x="1316038" y="4711700"/>
            <a:ext cx="3846512"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String filename = files.get(0); </a:t>
            </a:r>
            <a:endParaRPr lang="en-US" altLang="zh-CN">
              <a:ea typeface="黑体" panose="02010609060101010101" charset="-122"/>
              <a:cs typeface="Times New Roman" panose="02020603050405020304" pitchFamily="18" charset="0"/>
            </a:endParaRPr>
          </a:p>
        </p:txBody>
      </p:sp>
      <p:sp>
        <p:nvSpPr>
          <p:cNvPr id="9" name="AutoShape 6"/>
          <p:cNvSpPr>
            <a:spLocks noChangeArrowheads="1"/>
          </p:cNvSpPr>
          <p:nvPr/>
        </p:nvSpPr>
        <p:spPr bwMode="auto">
          <a:xfrm>
            <a:off x="1331913" y="3575050"/>
            <a:ext cx="3846512" cy="40640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files.add(new File(". . ."));</a:t>
            </a:r>
            <a:endParaRPr lang="en-US" altLang="zh-CN">
              <a:ea typeface="黑体" panose="02010609060101010101" charset="-122"/>
              <a:cs typeface="Times New Roman" panose="02020603050405020304" pitchFamily="18" charset="0"/>
            </a:endParaRPr>
          </a:p>
        </p:txBody>
      </p:sp>
      <p:sp>
        <p:nvSpPr>
          <p:cNvPr id="10" name="AutoShape 8"/>
          <p:cNvSpPr>
            <a:spLocks noChangeArrowheads="1"/>
          </p:cNvSpPr>
          <p:nvPr/>
        </p:nvSpPr>
        <p:spPr bwMode="auto">
          <a:xfrm>
            <a:off x="4427538" y="5591175"/>
            <a:ext cx="1830387"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a:latin typeface="+mn-lt"/>
                <a:ea typeface="黑体" panose="02010609060101010101" charset="-122"/>
              </a:rPr>
              <a:t>精简代码</a:t>
            </a:r>
            <a:endParaRPr lang="zh-CN" altLang="en-US">
              <a:latin typeface="+mn-lt"/>
              <a:ea typeface="黑体" panose="02010609060101010101" charset="-122"/>
            </a:endParaRPr>
          </a:p>
        </p:txBody>
      </p:sp>
      <p:sp>
        <p:nvSpPr>
          <p:cNvPr id="11" name="AutoShape 10"/>
          <p:cNvSpPr>
            <a:spLocks noChangeArrowheads="1"/>
          </p:cNvSpPr>
          <p:nvPr/>
        </p:nvSpPr>
        <p:spPr bwMode="auto">
          <a:xfrm>
            <a:off x="5364163" y="3575050"/>
            <a:ext cx="10382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a:latin typeface="+mn-lt"/>
                <a:ea typeface="黑体" panose="02010609060101010101" charset="-122"/>
              </a:rPr>
              <a:t>错误！</a:t>
            </a:r>
            <a:endParaRPr lang="zh-CN" altLang="en-US">
              <a:latin typeface="+mn-lt"/>
              <a:ea typeface="黑体" panose="02010609060101010101" charset="-122"/>
            </a:endParaRPr>
          </a:p>
        </p:txBody>
      </p:sp>
      <p:sp>
        <p:nvSpPr>
          <p:cNvPr id="12" name="Freeform 11"/>
          <p:cNvSpPr/>
          <p:nvPr/>
        </p:nvSpPr>
        <p:spPr bwMode="auto">
          <a:xfrm rot="1848000">
            <a:off x="3635375" y="5230813"/>
            <a:ext cx="792163" cy="647700"/>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CC99FF">
                  <a:gamma/>
                  <a:tint val="0"/>
                  <a:invGamma/>
                </a:srgbClr>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pPr fontAlgn="auto">
              <a:spcBef>
                <a:spcPts val="0"/>
              </a:spcBef>
              <a:spcAft>
                <a:spcPts val="0"/>
              </a:spcAft>
              <a:defRPr/>
            </a:pPr>
            <a:endParaRPr lang="zh-CN" altLang="en-US">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标题 1"/>
          <p:cNvSpPr>
            <a:spLocks noGrp="1"/>
          </p:cNvSpPr>
          <p:nvPr>
            <p:ph type="title"/>
          </p:nvPr>
        </p:nvSpPr>
        <p:spPr/>
        <p:txBody>
          <a:bodyPr/>
          <a:lstStyle/>
          <a:p>
            <a:r>
              <a:rPr lang="zh-CN" altLang="en-US">
                <a:solidFill>
                  <a:srgbClr val="FFFFFF"/>
                </a:solidFill>
              </a:rPr>
              <a:t>定义一个泛型类</a:t>
            </a:r>
            <a:endParaRPr lang="zh-CN" altLang="en-US">
              <a:solidFill>
                <a:srgbClr val="FFFFFF"/>
              </a:solidFill>
            </a:endParaRPr>
          </a:p>
        </p:txBody>
      </p:sp>
      <p:sp>
        <p:nvSpPr>
          <p:cNvPr id="2" name="内容占位符 1"/>
          <p:cNvSpPr>
            <a:spLocks noGrp="1"/>
          </p:cNvSpPr>
          <p:nvPr>
            <p:ph idx="1"/>
          </p:nvPr>
        </p:nvSpPr>
        <p:spPr/>
        <p:txBody>
          <a:bodyPr/>
          <a:p>
            <a:endParaRPr lang="zh-CN" altLang="en-US"/>
          </a:p>
        </p:txBody>
      </p:sp>
      <p:sp>
        <p:nvSpPr>
          <p:cNvPr id="5" name="Rectangle 2"/>
          <p:cNvSpPr txBox="1">
            <a:spLocks noChangeArrowheads="1"/>
          </p:cNvSpPr>
          <p:nvPr/>
        </p:nvSpPr>
        <p:spPr bwMode="auto">
          <a:xfrm>
            <a:off x="-180975" y="-171450"/>
            <a:ext cx="7993063" cy="1109663"/>
          </a:xfrm>
          <a:prstGeom prst="rect">
            <a:avLst/>
          </a:prstGeom>
          <a:noFill/>
          <a:ln w="9525">
            <a:noFill/>
            <a:miter lim="800000"/>
          </a:ln>
          <a:effectLst/>
        </p:spPr>
        <p:txBody>
          <a:bodyPr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2400">
              <a:solidFill>
                <a:schemeClr val="bg1"/>
              </a:solidFill>
              <a:ea typeface="黑体" panose="02010609060101010101" charset="-122"/>
            </a:endParaRPr>
          </a:p>
        </p:txBody>
      </p:sp>
      <p:sp>
        <p:nvSpPr>
          <p:cNvPr id="6" name="Rectangle 3"/>
          <p:cNvSpPr txBox="1">
            <a:spLocks noChangeArrowheads="1"/>
          </p:cNvSpPr>
          <p:nvPr/>
        </p:nvSpPr>
        <p:spPr bwMode="auto">
          <a:xfrm>
            <a:off x="539750" y="1268413"/>
            <a:ext cx="8229600" cy="865187"/>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en-US" altLang="zh-CN" sz="2800" dirty="0">
                <a:solidFill>
                  <a:schemeClr val="bg1"/>
                </a:solidFill>
                <a:ea typeface="黑体" panose="02010609060101010101" charset="-122"/>
              </a:rPr>
              <a:t>Pa</a:t>
            </a:r>
            <a:r>
              <a:rPr lang="en-US" altLang="zh-CN" sz="2800" dirty="0">
                <a:solidFill>
                  <a:schemeClr val="tx1"/>
                </a:solidFill>
                <a:ea typeface="黑体" panose="02010609060101010101" charset="-122"/>
              </a:rPr>
              <a:t>ir</a:t>
            </a:r>
            <a:r>
              <a:rPr lang="zh-CN" altLang="en-US" sz="2800" dirty="0">
                <a:solidFill>
                  <a:schemeClr val="tx1"/>
                </a:solidFill>
                <a:ea typeface="黑体" panose="02010609060101010101" charset="-122"/>
              </a:rPr>
              <a:t>类具有两个成员，类型待定</a:t>
            </a:r>
            <a:endParaRPr lang="zh-CN" altLang="en-US" sz="2800" dirty="0">
              <a:solidFill>
                <a:schemeClr val="tx1"/>
              </a:solidFill>
              <a:ea typeface="黑体" panose="02010609060101010101" charset="-122"/>
            </a:endParaRPr>
          </a:p>
          <a:p>
            <a:pPr lvl="1" algn="l" eaLnBrk="1" hangingPunct="1">
              <a:spcBef>
                <a:spcPct val="20000"/>
              </a:spcBef>
              <a:buFontTx/>
              <a:buAutoNum type="arabicPeriod"/>
            </a:pPr>
            <a:r>
              <a:rPr lang="zh-CN" altLang="en-US" sz="2000" dirty="0">
                <a:solidFill>
                  <a:schemeClr val="tx1"/>
                </a:solidFill>
                <a:ea typeface="黑体" panose="02010609060101010101" charset="-122"/>
              </a:rPr>
              <a:t>使用</a:t>
            </a:r>
            <a:r>
              <a:rPr lang="en-US" altLang="zh-CN" sz="2000" dirty="0">
                <a:solidFill>
                  <a:schemeClr val="tx1"/>
                </a:solidFill>
                <a:ea typeface="黑体" panose="02010609060101010101" charset="-122"/>
              </a:rPr>
              <a:t>private </a:t>
            </a:r>
            <a:r>
              <a:rPr lang="en-US" altLang="zh-CN" sz="2000" dirty="0">
                <a:solidFill>
                  <a:srgbClr val="FF0000"/>
                </a:solidFill>
                <a:cs typeface="Courier New" panose="02070309020205020404" pitchFamily="49" charset="0"/>
              </a:rPr>
              <a:t>T</a:t>
            </a:r>
            <a:r>
              <a:rPr lang="en-US" altLang="zh-CN" sz="2000" dirty="0">
                <a:solidFill>
                  <a:schemeClr val="tx1"/>
                </a:solidFill>
                <a:ea typeface="黑体" panose="02010609060101010101" charset="-122"/>
              </a:rPr>
              <a:t> first</a:t>
            </a:r>
            <a:r>
              <a:rPr lang="zh-CN" altLang="en-US" sz="2000" dirty="0">
                <a:solidFill>
                  <a:schemeClr val="tx1"/>
                </a:solidFill>
                <a:ea typeface="黑体" panose="02010609060101010101" charset="-122"/>
              </a:rPr>
              <a:t>表示</a:t>
            </a:r>
            <a:r>
              <a:rPr lang="en-US" altLang="zh-CN" sz="2000" dirty="0">
                <a:solidFill>
                  <a:schemeClr val="tx1"/>
                </a:solidFill>
                <a:ea typeface="黑体" panose="02010609060101010101" charset="-122"/>
              </a:rPr>
              <a:t>first</a:t>
            </a:r>
            <a:r>
              <a:rPr lang="zh-CN" altLang="en-US" sz="2000" dirty="0">
                <a:solidFill>
                  <a:schemeClr val="tx1"/>
                </a:solidFill>
                <a:ea typeface="黑体" panose="02010609060101010101" charset="-122"/>
              </a:rPr>
              <a:t>的类型为参数</a:t>
            </a:r>
            <a:r>
              <a:rPr lang="en-US" altLang="zh-CN" sz="2000" dirty="0">
                <a:solidFill>
                  <a:srgbClr val="FF0000"/>
                </a:solidFill>
              </a:rPr>
              <a:t>T</a:t>
            </a:r>
            <a:endParaRPr lang="en-US" altLang="zh-CN" sz="2000" dirty="0">
              <a:solidFill>
                <a:srgbClr val="FF0000"/>
              </a:solidFill>
            </a:endParaRPr>
          </a:p>
        </p:txBody>
      </p:sp>
      <p:sp>
        <p:nvSpPr>
          <p:cNvPr id="7" name="AutoShape 4"/>
          <p:cNvSpPr>
            <a:spLocks noChangeArrowheads="1"/>
          </p:cNvSpPr>
          <p:nvPr/>
        </p:nvSpPr>
        <p:spPr bwMode="auto">
          <a:xfrm>
            <a:off x="400050" y="2281238"/>
            <a:ext cx="8396288" cy="3853516"/>
          </a:xfrm>
          <a:prstGeom prst="roundRect">
            <a:avLst>
              <a:gd name="adj" fmla="val 730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public class Pair&lt;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cs typeface="Times New Roman" panose="02020603050405020304" pitchFamily="18" charset="0"/>
              </a:rPr>
              <a:t>&gt;</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a:t>
            </a:r>
            <a:r>
              <a:rPr lang="en-US" altLang="zh-CN">
                <a:ea typeface="黑体" panose="02010609060101010101" charset="-122"/>
              </a:rPr>
              <a:t>private </a:t>
            </a:r>
            <a:r>
              <a:rPr lang="en-US" altLang="zh-CN">
                <a:solidFill>
                  <a:srgbClr val="0000FF"/>
                </a:solidFill>
                <a:ea typeface="黑体" panose="02010609060101010101" charset="-122"/>
              </a:rPr>
              <a:t>T</a:t>
            </a:r>
            <a:r>
              <a:rPr lang="en-US" altLang="zh-CN">
                <a:ea typeface="黑体" panose="02010609060101010101" charset="-122"/>
              </a:rPr>
              <a:t> first;</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private </a:t>
            </a:r>
            <a:r>
              <a:rPr lang="en-US" altLang="zh-CN">
                <a:solidFill>
                  <a:srgbClr val="0000FF"/>
                </a:solidFill>
                <a:ea typeface="黑体" panose="02010609060101010101" charset="-122"/>
              </a:rPr>
              <a:t>T</a:t>
            </a:r>
            <a:r>
              <a:rPr lang="en-US" altLang="zh-CN">
                <a:ea typeface="黑体" panose="02010609060101010101" charset="-122"/>
              </a:rPr>
              <a:t> second;</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Pair() {  first = null; second = null;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Pair(</a:t>
            </a:r>
            <a:r>
              <a:rPr lang="en-US" altLang="zh-CN">
                <a:solidFill>
                  <a:srgbClr val="0000FF"/>
                </a:solidFill>
                <a:ea typeface="黑体" panose="02010609060101010101" charset="-122"/>
              </a:rPr>
              <a:t>T</a:t>
            </a:r>
            <a:r>
              <a:rPr lang="en-US" altLang="zh-CN">
                <a:ea typeface="黑体" panose="02010609060101010101" charset="-122"/>
              </a:rPr>
              <a:t> first, </a:t>
            </a:r>
            <a:r>
              <a:rPr lang="en-US" altLang="zh-CN">
                <a:solidFill>
                  <a:srgbClr val="0000FF"/>
                </a:solidFill>
                <a:ea typeface="黑体" panose="02010609060101010101" charset="-122"/>
              </a:rPr>
              <a:t>T</a:t>
            </a:r>
            <a:r>
              <a:rPr lang="en-US" altLang="zh-CN">
                <a:ea typeface="黑体" panose="02010609060101010101" charset="-122"/>
              </a:rPr>
              <a:t> second) {  this.first = first;  this.second = second;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a:t>
            </a:r>
            <a:r>
              <a:rPr lang="en-US" altLang="zh-CN">
                <a:solidFill>
                  <a:srgbClr val="0000FF"/>
                </a:solidFill>
                <a:ea typeface="黑体" panose="02010609060101010101" charset="-122"/>
              </a:rPr>
              <a:t> T</a:t>
            </a:r>
            <a:r>
              <a:rPr lang="en-US" altLang="zh-CN">
                <a:ea typeface="黑体" panose="02010609060101010101" charset="-122"/>
              </a:rPr>
              <a:t> getFirst() {  return first;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a:t>
            </a:r>
            <a:r>
              <a:rPr lang="en-US" altLang="zh-CN">
                <a:solidFill>
                  <a:srgbClr val="0000FF"/>
                </a:solidFill>
                <a:ea typeface="黑体" panose="02010609060101010101" charset="-122"/>
              </a:rPr>
              <a:t>T</a:t>
            </a:r>
            <a:r>
              <a:rPr lang="en-US" altLang="zh-CN">
                <a:ea typeface="黑体" panose="02010609060101010101" charset="-122"/>
              </a:rPr>
              <a:t> getSecond() {  return second;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void setFirst(</a:t>
            </a:r>
            <a:r>
              <a:rPr lang="en-US" altLang="zh-CN">
                <a:solidFill>
                  <a:srgbClr val="0000FF"/>
                </a:solidFill>
                <a:ea typeface="黑体" panose="02010609060101010101" charset="-122"/>
              </a:rPr>
              <a:t>T</a:t>
            </a:r>
            <a:r>
              <a:rPr lang="en-US" altLang="zh-CN">
                <a:ea typeface="黑体" panose="02010609060101010101" charset="-122"/>
              </a:rPr>
              <a:t> newValue) {  first = newValue;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public void setSecond(</a:t>
            </a:r>
            <a:r>
              <a:rPr lang="en-US" altLang="zh-CN">
                <a:solidFill>
                  <a:srgbClr val="0000FF"/>
                </a:solidFill>
                <a:ea typeface="黑体" panose="02010609060101010101" charset="-122"/>
              </a:rPr>
              <a:t>T</a:t>
            </a:r>
            <a:r>
              <a:rPr lang="en-US" altLang="zh-CN">
                <a:ea typeface="黑体" panose="02010609060101010101" charset="-122"/>
              </a:rPr>
              <a:t> newValue) {  second = newValue;  }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a:t>
            </a:r>
            <a:endParaRPr lang="en-US" altLang="zh-CN">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7" dur="500"/>
                                        <p:tgtEl>
                                          <p:spTgt spid="6">
                                            <p:txEl>
                                              <p:pRg st="4294967295" end="4294967295"/>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22" name="Rectangle 18"/>
          <p:cNvSpPr>
            <a:spLocks noGrp="1" noChangeArrowheads="1"/>
          </p:cNvSpPr>
          <p:nvPr>
            <p:ph type="title"/>
          </p:nvPr>
        </p:nvSpPr>
        <p:spPr/>
        <p:txBody>
          <a:bodyPr/>
          <a:lstStyle/>
          <a:p>
            <a:r>
              <a:rPr lang="zh-CN" altLang="en-US">
                <a:solidFill>
                  <a:srgbClr val="FFFFFF"/>
                </a:solidFill>
              </a:rPr>
              <a:t>实现通用的求极值算法</a:t>
            </a:r>
            <a:endParaRPr lang="zh-CN" altLang="en-US">
              <a:solidFill>
                <a:srgbClr val="FFFFFF"/>
              </a:solidFill>
            </a:endParaRPr>
          </a:p>
        </p:txBody>
      </p:sp>
      <p:sp>
        <p:nvSpPr>
          <p:cNvPr id="1173523" name="Rectangle 19"/>
          <p:cNvSpPr>
            <a:spLocks noGrp="1" noChangeArrowheads="1"/>
          </p:cNvSpPr>
          <p:nvPr>
            <p:ph type="body" idx="1"/>
          </p:nvPr>
        </p:nvSpPr>
        <p:spPr/>
        <p:txBody>
          <a:bodyPr/>
          <a:lstStyle/>
          <a:p>
            <a:endParaRPr lang="zh-CN" altLang="en-US"/>
          </a:p>
        </p:txBody>
      </p:sp>
      <p:sp>
        <p:nvSpPr>
          <p:cNvPr id="5" name="Rectangle 2"/>
          <p:cNvSpPr txBox="1">
            <a:spLocks noChangeArrowheads="1"/>
          </p:cNvSpPr>
          <p:nvPr/>
        </p:nvSpPr>
        <p:spPr bwMode="auto">
          <a:xfrm>
            <a:off x="285750" y="-214313"/>
            <a:ext cx="3538538" cy="1109663"/>
          </a:xfrm>
          <a:prstGeom prst="rect">
            <a:avLst/>
          </a:prstGeom>
          <a:noFill/>
          <a:ln w="9525">
            <a:noFill/>
            <a:miter lim="800000"/>
          </a:ln>
          <a:effectLst/>
        </p:spPr>
        <p:txBody>
          <a:bodyPr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sz="2400">
              <a:solidFill>
                <a:schemeClr val="bg1"/>
              </a:solidFill>
              <a:ea typeface="黑体" panose="02010609060101010101" charset="-122"/>
            </a:endParaRPr>
          </a:p>
        </p:txBody>
      </p:sp>
      <p:sp>
        <p:nvSpPr>
          <p:cNvPr id="6" name="Rectangle 3"/>
          <p:cNvSpPr txBox="1">
            <a:spLocks noChangeArrowheads="1"/>
          </p:cNvSpPr>
          <p:nvPr/>
        </p:nvSpPr>
        <p:spPr bwMode="auto">
          <a:xfrm>
            <a:off x="468313" y="1196975"/>
            <a:ext cx="8229600" cy="863600"/>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800">
                <a:ea typeface="黑体" panose="02010609060101010101" charset="-122"/>
              </a:rPr>
              <a:t>编写一个泛型方法，能够对数组求最大值和最小值</a:t>
            </a:r>
            <a:endParaRPr lang="zh-CN" altLang="en-US" sz="2800">
              <a:ea typeface="黑体" panose="02010609060101010101" charset="-122"/>
            </a:endParaRPr>
          </a:p>
        </p:txBody>
      </p:sp>
      <p:sp>
        <p:nvSpPr>
          <p:cNvPr id="7" name="AutoShape 4"/>
          <p:cNvSpPr>
            <a:spLocks noChangeArrowheads="1"/>
          </p:cNvSpPr>
          <p:nvPr/>
        </p:nvSpPr>
        <p:spPr bwMode="auto">
          <a:xfrm>
            <a:off x="754063" y="1914525"/>
            <a:ext cx="7480300" cy="4464050"/>
          </a:xfrm>
          <a:prstGeom prst="roundRect">
            <a:avLst>
              <a:gd name="adj" fmla="val 490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class ArrayAlg {</a:t>
            </a:r>
            <a:endParaRPr lang="en-US" altLang="zh-CN">
              <a:ea typeface="黑体" panose="02010609060101010101"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cs typeface="Times New Roman" panose="02020603050405020304" pitchFamily="18" charset="0"/>
              </a:rPr>
              <a:t>   public static &lt;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cs typeface="Times New Roman" panose="02020603050405020304" pitchFamily="18" charset="0"/>
              </a:rPr>
              <a:t> extends Comparable&gt; Pair&lt;</a:t>
            </a:r>
            <a:r>
              <a:rPr lang="en-US" altLang="zh-CN">
                <a:solidFill>
                  <a:srgbClr val="0000FF"/>
                </a:solidFill>
                <a:ea typeface="黑体" panose="02010609060101010101" charset="-122"/>
                <a:cs typeface="Courier New" panose="02070309020205020404" pitchFamily="49" charset="0"/>
              </a:rPr>
              <a:t>T</a:t>
            </a:r>
            <a:r>
              <a:rPr lang="en-US" altLang="zh-CN">
                <a:ea typeface="黑体" panose="02010609060101010101" charset="-122"/>
              </a:rPr>
              <a:t>&gt; minmax(</a:t>
            </a:r>
            <a:r>
              <a:rPr lang="en-US" altLang="zh-CN">
                <a:solidFill>
                  <a:srgbClr val="0000FF"/>
                </a:solidFill>
                <a:ea typeface="黑体" panose="02010609060101010101" charset="-122"/>
              </a:rPr>
              <a:t>T</a:t>
            </a:r>
            <a:r>
              <a:rPr lang="en-US" altLang="zh-CN">
                <a:ea typeface="黑体" panose="02010609060101010101" charset="-122"/>
              </a:rPr>
              <a:t>[ ] a)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(a == null || a.length == 0)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return null;</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r>
              <a:rPr lang="en-US" altLang="zh-CN">
                <a:solidFill>
                  <a:srgbClr val="0000FF"/>
                </a:solidFill>
                <a:ea typeface="黑体" panose="02010609060101010101" charset="-122"/>
              </a:rPr>
              <a:t> T</a:t>
            </a:r>
            <a:r>
              <a:rPr lang="en-US" altLang="zh-CN">
                <a:ea typeface="黑体" panose="02010609060101010101" charset="-122"/>
              </a:rPr>
              <a:t> min = a[0];</a:t>
            </a:r>
            <a:r>
              <a:rPr lang="en-US" altLang="zh-CN">
                <a:solidFill>
                  <a:srgbClr val="0000FF"/>
                </a:solidFill>
                <a:ea typeface="黑体" panose="02010609060101010101" charset="-122"/>
              </a:rPr>
              <a:t>T</a:t>
            </a:r>
            <a:r>
              <a:rPr lang="en-US" altLang="zh-CN">
                <a:ea typeface="黑体" panose="02010609060101010101" charset="-122"/>
              </a:rPr>
              <a:t> max = a[0];</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for (int i = 1; i &lt; a.length; i++)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(min.compareTo(a[i]) &gt; 0) {min = a[i];}</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if (max.compareTo(a[i]) &lt; 0) { max = a[i];}</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return new Pair&lt;</a:t>
            </a:r>
            <a:r>
              <a:rPr lang="en-US" altLang="zh-CN">
                <a:solidFill>
                  <a:srgbClr val="0000FF"/>
                </a:solidFill>
                <a:ea typeface="黑体" panose="02010609060101010101" charset="-122"/>
              </a:rPr>
              <a:t>T</a:t>
            </a:r>
            <a:r>
              <a:rPr lang="en-US" altLang="zh-CN">
                <a:ea typeface="黑体" panose="02010609060101010101" charset="-122"/>
              </a:rPr>
              <a:t>&gt;(min, max);</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    }</a:t>
            </a:r>
            <a:endParaRPr lang="en-US" altLang="zh-CN">
              <a:ea typeface="黑体" panose="02010609060101010101" charset="-122"/>
            </a:endParaRPr>
          </a:p>
          <a:p>
            <a:pPr algn="l" eaLnBrk="1" fontAlgn="b" hangingPunct="1">
              <a:spcBef>
                <a:spcPct val="20000"/>
              </a:spcBef>
              <a:buClr>
                <a:schemeClr val="folHlink"/>
              </a:buClr>
              <a:buSzPct val="60000"/>
              <a:buFont typeface="Wingdings" panose="05000000000000000000" pitchFamily="2" charset="2"/>
              <a:buNone/>
            </a:pPr>
            <a:r>
              <a:rPr lang="en-US" altLang="zh-CN">
                <a:ea typeface="黑体" panose="02010609060101010101" charset="-122"/>
              </a:rPr>
              <a:t>}</a:t>
            </a:r>
            <a:endParaRPr lang="en-US" altLang="zh-CN">
              <a:ea typeface="黑体" panose="02010609060101010101" charset="-122"/>
            </a:endParaRPr>
          </a:p>
        </p:txBody>
      </p:sp>
      <p:grpSp>
        <p:nvGrpSpPr>
          <p:cNvPr id="2" name="Group 30"/>
          <p:cNvGrpSpPr/>
          <p:nvPr/>
        </p:nvGrpSpPr>
        <p:grpSpPr bwMode="auto">
          <a:xfrm>
            <a:off x="6659563" y="3644900"/>
            <a:ext cx="1276350" cy="1008063"/>
            <a:chOff x="3676" y="1979"/>
            <a:chExt cx="928" cy="635"/>
          </a:xfrm>
        </p:grpSpPr>
        <p:grpSp>
          <p:nvGrpSpPr>
            <p:cNvPr id="1173511" name="Group 16"/>
            <p:cNvGrpSpPr/>
            <p:nvPr/>
          </p:nvGrpSpPr>
          <p:grpSpPr bwMode="auto">
            <a:xfrm>
              <a:off x="3697" y="1979"/>
              <a:ext cx="909" cy="635"/>
              <a:chOff x="703" y="3203"/>
              <a:chExt cx="678" cy="506"/>
            </a:xfrm>
          </p:grpSpPr>
          <p:pic>
            <p:nvPicPr>
              <p:cNvPr id="1173512" name="Picture 17"/>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3294"/>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73513" name="Object 2"/>
              <p:cNvGraphicFramePr>
                <a:graphicFrameLocks noChangeAspect="1"/>
              </p:cNvGraphicFramePr>
              <p:nvPr/>
            </p:nvGraphicFramePr>
            <p:xfrm>
              <a:off x="793" y="3203"/>
              <a:ext cx="588" cy="506"/>
            </p:xfrm>
            <a:graphic>
              <a:graphicData uri="http://schemas.openxmlformats.org/presentationml/2006/ole">
                <mc:AlternateContent xmlns:mc="http://schemas.openxmlformats.org/markup-compatibility/2006">
                  <mc:Choice xmlns:v="urn:schemas-microsoft-com:vml" Requires="v">
                    <p:oleObj spid="_x0000_s4125" name="Image" r:id="rId2" imgW="3467100" imgH="2984500" progId="Photoshop.Image.7">
                      <p:embed/>
                    </p:oleObj>
                  </mc:Choice>
                  <mc:Fallback>
                    <p:oleObj name="Image" r:id="rId2" imgW="3467100" imgH="2984500" progId="Photoshop.Image.7">
                      <p:embed/>
                      <p:pic>
                        <p:nvPicPr>
                          <p:cNvPr id="0" name="图片 412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 y="3203"/>
                            <a:ext cx="58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14" name="Text Box 19"/>
            <p:cNvSpPr txBox="1">
              <a:spLocks noChangeArrowheads="1"/>
            </p:cNvSpPr>
            <p:nvPr/>
          </p:nvSpPr>
          <p:spPr bwMode="auto">
            <a:xfrm>
              <a:off x="4137" y="2254"/>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大</a:t>
              </a:r>
              <a:endParaRPr lang="zh-CN" altLang="en-US">
                <a:solidFill>
                  <a:schemeClr val="bg1"/>
                </a:solidFill>
                <a:ea typeface="黑体" panose="02010609060101010101" charset="-122"/>
              </a:endParaRPr>
            </a:p>
          </p:txBody>
        </p:sp>
        <p:sp>
          <p:nvSpPr>
            <p:cNvPr id="1173515" name="Text Box 20"/>
            <p:cNvSpPr txBox="1">
              <a:spLocks noChangeArrowheads="1"/>
            </p:cNvSpPr>
            <p:nvPr/>
          </p:nvSpPr>
          <p:spPr bwMode="auto">
            <a:xfrm>
              <a:off x="3676" y="2205"/>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小</a:t>
              </a:r>
              <a:endParaRPr lang="zh-CN" altLang="en-US">
                <a:solidFill>
                  <a:schemeClr val="bg1"/>
                </a:solidFill>
                <a:ea typeface="黑体" panose="02010609060101010101" charset="-122"/>
              </a:endParaRPr>
            </a:p>
          </p:txBody>
        </p:sp>
      </p:grpSp>
      <p:grpSp>
        <p:nvGrpSpPr>
          <p:cNvPr id="8" name="Group 31"/>
          <p:cNvGrpSpPr/>
          <p:nvPr/>
        </p:nvGrpSpPr>
        <p:grpSpPr bwMode="auto">
          <a:xfrm>
            <a:off x="6084888" y="5157788"/>
            <a:ext cx="1944687" cy="920750"/>
            <a:chOff x="3560" y="2614"/>
            <a:chExt cx="1225" cy="580"/>
          </a:xfrm>
        </p:grpSpPr>
        <p:grpSp>
          <p:nvGrpSpPr>
            <p:cNvPr id="1173517" name="Group 27"/>
            <p:cNvGrpSpPr/>
            <p:nvPr/>
          </p:nvGrpSpPr>
          <p:grpSpPr bwMode="auto">
            <a:xfrm>
              <a:off x="3560" y="2614"/>
              <a:ext cx="1225" cy="580"/>
              <a:chOff x="3288" y="2886"/>
              <a:chExt cx="1225" cy="580"/>
            </a:xfrm>
          </p:grpSpPr>
          <p:graphicFrame>
            <p:nvGraphicFramePr>
              <p:cNvPr id="1173518" name="Object 3"/>
              <p:cNvGraphicFramePr>
                <a:graphicFrameLocks noChangeAspect="1"/>
              </p:cNvGraphicFramePr>
              <p:nvPr/>
            </p:nvGraphicFramePr>
            <p:xfrm>
              <a:off x="3288" y="2976"/>
              <a:ext cx="467" cy="373"/>
            </p:xfrm>
            <a:graphic>
              <a:graphicData uri="http://schemas.openxmlformats.org/presentationml/2006/ole">
                <mc:AlternateContent xmlns:mc="http://schemas.openxmlformats.org/markup-compatibility/2006">
                  <mc:Choice xmlns:v="urn:schemas-microsoft-com:vml" Requires="v">
                    <p:oleObj spid="_x0000_s4126" name="Image" r:id="rId4" imgW="1193800" imgH="952500" progId="Photoshop.Image.7">
                      <p:embed/>
                    </p:oleObj>
                  </mc:Choice>
                  <mc:Fallback>
                    <p:oleObj name="Image" r:id="rId4" imgW="1193800" imgH="952500" progId="Photoshop.Image.7">
                      <p:embed/>
                      <p:pic>
                        <p:nvPicPr>
                          <p:cNvPr id="0" name="图片 4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2976"/>
                            <a:ext cx="467"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3519" name="Object 4"/>
              <p:cNvGraphicFramePr>
                <a:graphicFrameLocks noChangeAspect="1"/>
              </p:cNvGraphicFramePr>
              <p:nvPr/>
            </p:nvGraphicFramePr>
            <p:xfrm>
              <a:off x="3787" y="2886"/>
              <a:ext cx="726" cy="580"/>
            </p:xfrm>
            <a:graphic>
              <a:graphicData uri="http://schemas.openxmlformats.org/presentationml/2006/ole">
                <mc:AlternateContent xmlns:mc="http://schemas.openxmlformats.org/markup-compatibility/2006">
                  <mc:Choice xmlns:v="urn:schemas-microsoft-com:vml" Requires="v">
                    <p:oleObj spid="_x0000_s4127" name="Image" r:id="rId6" imgW="1193800" imgH="952500" progId="Photoshop.Image.7">
                      <p:embed/>
                    </p:oleObj>
                  </mc:Choice>
                  <mc:Fallback>
                    <p:oleObj name="Image" r:id="rId6" imgW="1193800" imgH="952500" progId="Photoshop.Image.7">
                      <p:embed/>
                      <p:pic>
                        <p:nvPicPr>
                          <p:cNvPr id="0" name="图片 4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2886"/>
                            <a:ext cx="72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20" name="Text Box 28"/>
            <p:cNvSpPr txBox="1">
              <a:spLocks noChangeArrowheads="1"/>
            </p:cNvSpPr>
            <p:nvPr/>
          </p:nvSpPr>
          <p:spPr bwMode="auto">
            <a:xfrm>
              <a:off x="4422" y="279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大</a:t>
              </a:r>
              <a:endParaRPr lang="zh-CN" altLang="en-US">
                <a:solidFill>
                  <a:schemeClr val="bg1"/>
                </a:solidFill>
                <a:ea typeface="黑体" panose="02010609060101010101" charset="-122"/>
              </a:endParaRPr>
            </a:p>
          </p:txBody>
        </p:sp>
        <p:sp>
          <p:nvSpPr>
            <p:cNvPr id="1173521" name="Text Box 29"/>
            <p:cNvSpPr txBox="1">
              <a:spLocks noChangeArrowheads="1"/>
            </p:cNvSpPr>
            <p:nvPr/>
          </p:nvSpPr>
          <p:spPr bwMode="auto">
            <a:xfrm>
              <a:off x="3696" y="27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a:solidFill>
                    <a:schemeClr val="bg1"/>
                  </a:solidFill>
                  <a:ea typeface="黑体" panose="02010609060101010101" charset="-122"/>
                </a:rPr>
                <a:t>小</a:t>
              </a:r>
              <a:endParaRPr lang="zh-CN" altLang="en-US">
                <a:solidFill>
                  <a:schemeClr val="bg1"/>
                </a:solidFill>
                <a:ea typeface="黑体" panose="02010609060101010101"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泛型：类型参数化</a:t>
            </a:r>
            <a:endParaRPr lang="zh-CN" altLang="en-US"/>
          </a:p>
        </p:txBody>
      </p:sp>
      <p:sp>
        <p:nvSpPr>
          <p:cNvPr id="7" name="内容占位符 6"/>
          <p:cNvSpPr/>
          <p:nvPr>
            <p:ph idx="1"/>
          </p:nvPr>
        </p:nvSpPr>
        <p:spPr/>
        <p:txBody>
          <a:bodyPr/>
          <a:p>
            <a:endParaRPr lang="zh-CN" altLang="en-US"/>
          </a:p>
        </p:txBody>
      </p:sp>
      <p:sp>
        <p:nvSpPr>
          <p:cNvPr id="100" name="文本框 99"/>
          <p:cNvSpPr txBox="1"/>
          <p:nvPr/>
        </p:nvSpPr>
        <p:spPr>
          <a:xfrm>
            <a:off x="827405" y="1124585"/>
            <a:ext cx="7489190" cy="5015865"/>
          </a:xfrm>
          <a:prstGeom prst="rect">
            <a:avLst/>
          </a:prstGeom>
          <a:noFill/>
          <a:ln w="9525">
            <a:noFill/>
          </a:ln>
        </p:spPr>
        <p:txBody>
          <a:bodyPr wrap="square">
            <a:spAutoFit/>
          </a:bodyPr>
          <a:p>
            <a:r>
              <a:rPr lang="zh-CN" sz="2000">
                <a:solidFill>
                  <a:srgbClr val="3F7F5F"/>
                </a:solidFill>
                <a:ea typeface="宋体" panose="02010600030101010101" pitchFamily="2" charset="-122"/>
              </a:rPr>
              <a:t>//类中的类型参数化</a:t>
            </a:r>
            <a:r>
              <a:rPr lang="en-US" sz="2000" b="1">
                <a:solidFill>
                  <a:srgbClr val="7F0055"/>
                </a:solidFill>
                <a:latin typeface="Consolas" panose="020B0609020204030204" charset="0"/>
                <a:ea typeface="宋体" panose="02010600030101010101" pitchFamily="2" charset="-122"/>
              </a:rPr>
              <a:t>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class</a:t>
            </a:r>
            <a:r>
              <a:rPr lang="en-US" sz="2000">
                <a:solidFill>
                  <a:srgbClr val="000000"/>
                </a:solidFill>
                <a:latin typeface="Consolas" panose="020B0609020204030204" charset="0"/>
                <a:ea typeface="宋体" panose="02010600030101010101" pitchFamily="2" charset="-122"/>
              </a:rPr>
              <a:t> GenericTest&lt;T&gt; {	T </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void</a:t>
            </a:r>
            <a:r>
              <a:rPr lang="en-US" sz="2000">
                <a:solidFill>
                  <a:srgbClr val="000000"/>
                </a:solidFill>
                <a:latin typeface="Consolas" panose="020B0609020204030204" charset="0"/>
                <a:ea typeface="宋体" panose="02010600030101010101" pitchFamily="2" charset="-122"/>
              </a:rPr>
              <a:t> setT(T </a:t>
            </a:r>
            <a:r>
              <a:rPr lang="en-US" sz="2000">
                <a:solidFill>
                  <a:srgbClr val="6A3E3E"/>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this</a:t>
            </a:r>
            <a:r>
              <a:rPr lang="en-US" sz="2000">
                <a:solidFill>
                  <a:srgbClr val="000000"/>
                </a:solidFill>
                <a:latin typeface="Consolas" panose="020B0609020204030204" charset="0"/>
                <a:ea typeface="宋体" panose="02010600030101010101" pitchFamily="2" charset="-122"/>
              </a:rPr>
              <a:t>.</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a:solidFill>
                  <a:srgbClr val="6A3E3E"/>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T getT() {		</a:t>
            </a:r>
            <a:r>
              <a:rPr lang="en-US" sz="2000" b="1">
                <a:solidFill>
                  <a:srgbClr val="7F0055"/>
                </a:solidFill>
                <a:latin typeface="Consolas" panose="020B0609020204030204" charset="0"/>
                <a:ea typeface="宋体" panose="02010600030101010101" pitchFamily="2" charset="-122"/>
              </a:rPr>
              <a:t>return</a:t>
            </a:r>
            <a:r>
              <a:rPr lang="en-US" sz="2000">
                <a:solidFill>
                  <a:srgbClr val="000000"/>
                </a:solidFill>
                <a:latin typeface="Consolas" panose="020B0609020204030204" charset="0"/>
                <a:ea typeface="宋体" panose="02010600030101010101" pitchFamily="2" charset="-122"/>
              </a:rPr>
              <a:t> </a:t>
            </a:r>
            <a:r>
              <a:rPr lang="en-US" sz="2000">
                <a:solidFill>
                  <a:srgbClr val="0000C0"/>
                </a:solidFill>
                <a:latin typeface="Consolas" panose="020B0609020204030204" charset="0"/>
                <a:ea typeface="宋体" panose="02010600030101010101" pitchFamily="2" charset="-122"/>
              </a:rPr>
              <a:t>fieldT</a:t>
            </a:r>
            <a:r>
              <a:rPr lang="en-US" sz="2000">
                <a:solidFill>
                  <a:srgbClr val="000000"/>
                </a:solidFill>
                <a:latin typeface="Consolas" panose="020B0609020204030204" charset="0"/>
                <a:ea typeface="宋体" panose="02010600030101010101" pitchFamily="2" charset="-122"/>
              </a:rPr>
              <a:t>;	}	</a:t>
            </a:r>
            <a:r>
              <a:rPr lang="zh-CN" sz="2000">
                <a:solidFill>
                  <a:srgbClr val="3F7F5F"/>
                </a:solidFill>
                <a:ea typeface="宋体" panose="02010600030101010101" pitchFamily="2" charset="-122"/>
              </a:rPr>
              <a:t>// 函数中类型参数化</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public</a:t>
            </a:r>
            <a:r>
              <a:rPr lang="en-US" sz="2000">
                <a:solidFill>
                  <a:srgbClr val="000000"/>
                </a:solidFill>
                <a:latin typeface="Consolas" panose="020B0609020204030204" charset="0"/>
                <a:ea typeface="宋体" panose="02010600030101010101" pitchFamily="2" charset="-122"/>
              </a:rPr>
              <a:t> </a:t>
            </a:r>
            <a:r>
              <a:rPr lang="en-US" sz="2000" b="1">
                <a:solidFill>
                  <a:srgbClr val="7F0055"/>
                </a:solidFill>
                <a:latin typeface="Consolas" panose="020B0609020204030204" charset="0"/>
                <a:ea typeface="宋体" panose="02010600030101010101" pitchFamily="2" charset="-122"/>
              </a:rPr>
              <a:t>static</a:t>
            </a:r>
            <a:r>
              <a:rPr lang="en-US" sz="2000">
                <a:solidFill>
                  <a:srgbClr val="000000"/>
                </a:solidFill>
                <a:latin typeface="Consolas" panose="020B0609020204030204" charset="0"/>
                <a:ea typeface="宋体" panose="02010600030101010101" pitchFamily="2" charset="-122"/>
              </a:rPr>
              <a:t> &lt;T&gt; T getmax(T[] </a:t>
            </a:r>
            <a:r>
              <a:rPr lang="en-US" sz="2000">
                <a:solidFill>
                  <a:srgbClr val="6A3E3E"/>
                </a:solidFill>
                <a:latin typeface="Consolas" panose="020B0609020204030204" charset="0"/>
                <a:ea typeface="宋体" panose="02010600030101010101" pitchFamily="2" charset="-122"/>
              </a:rPr>
              <a:t>arg</a:t>
            </a:r>
            <a:r>
              <a:rPr lang="en-US" sz="2000">
                <a:solidFill>
                  <a:srgbClr val="000000"/>
                </a:solidFill>
                <a:latin typeface="Consolas" panose="020B0609020204030204" charset="0"/>
                <a:ea typeface="宋体" panose="02010600030101010101" pitchFamily="2" charset="-122"/>
              </a:rPr>
              <a:t>) {		T </a:t>
            </a:r>
            <a:r>
              <a:rPr lang="en-US" sz="2000">
                <a:solidFill>
                  <a:srgbClr val="6A3E3E"/>
                </a:solidFill>
                <a:latin typeface="Consolas" panose="020B0609020204030204" charset="0"/>
                <a:ea typeface="宋体" panose="02010600030101010101" pitchFamily="2" charset="-122"/>
              </a:rPr>
              <a:t>max</a:t>
            </a:r>
            <a:r>
              <a:rPr lang="en-US" sz="2000">
                <a:solidFill>
                  <a:srgbClr val="000000"/>
                </a:solidFill>
                <a:latin typeface="Consolas" panose="020B0609020204030204" charset="0"/>
                <a:ea typeface="宋体" panose="02010600030101010101" pitchFamily="2" charset="-122"/>
              </a:rPr>
              <a:t>;</a:t>
            </a:r>
            <a:endParaRPr lang="en-US" sz="2000">
              <a:solidFill>
                <a:srgbClr val="000000"/>
              </a:solidFill>
              <a:latin typeface="Consolas" panose="020B0609020204030204" charset="0"/>
              <a:ea typeface="宋体" panose="02010600030101010101" pitchFamily="2" charset="-122"/>
            </a:endParaRPr>
          </a:p>
          <a:p>
            <a:r>
              <a:rPr lang="en-US" sz="2000">
                <a:solidFill>
                  <a:srgbClr val="000000"/>
                </a:solidFill>
                <a:latin typeface="Consolas" panose="020B0609020204030204" charset="0"/>
                <a:ea typeface="宋体" panose="02010600030101010101" pitchFamily="2" charset="-122"/>
              </a:rPr>
              <a:t>              ...		</a:t>
            </a:r>
            <a:r>
              <a:rPr lang="en-US" sz="2000" b="1">
                <a:solidFill>
                  <a:srgbClr val="7F0055"/>
                </a:solidFill>
                <a:latin typeface="Consolas" panose="020B0609020204030204" charset="0"/>
                <a:ea typeface="宋体" panose="02010600030101010101" pitchFamily="2" charset="-122"/>
              </a:rPr>
              <a:t>return</a:t>
            </a:r>
            <a:r>
              <a:rPr lang="en-US" sz="2000">
                <a:solidFill>
                  <a:srgbClr val="000000"/>
                </a:solidFill>
                <a:latin typeface="Consolas" panose="020B0609020204030204" charset="0"/>
                <a:ea typeface="宋体" panose="02010600030101010101" pitchFamily="2" charset="-122"/>
              </a:rPr>
              <a:t> </a:t>
            </a:r>
            <a:r>
              <a:rPr lang="en-US" sz="2000" u="sng">
                <a:solidFill>
                  <a:srgbClr val="6A3E3E"/>
                </a:solidFill>
                <a:latin typeface="Consolas" panose="020B0609020204030204" charset="0"/>
                <a:ea typeface="宋体" panose="02010600030101010101" pitchFamily="2" charset="-122"/>
              </a:rPr>
              <a:t>max</a:t>
            </a:r>
            <a:r>
              <a:rPr lang="en-US" sz="2000">
                <a:solidFill>
                  <a:srgbClr val="000000"/>
                </a:solidFill>
                <a:latin typeface="Consolas" panose="020B0609020204030204" charset="0"/>
                <a:ea typeface="宋体" panose="02010600030101010101" pitchFamily="2" charset="-122"/>
              </a:rPr>
              <a:t>;	}}</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zh-CN" altLang="en-US"/>
              <a:t>泛型（</a:t>
            </a:r>
            <a:r>
              <a:rPr lang="en-US" altLang="zh-CN"/>
              <a:t>Generics</a:t>
            </a:r>
            <a:r>
              <a:rPr lang="zh-CN" altLang="en-US"/>
              <a:t>）</a:t>
            </a:r>
            <a:endParaRPr lang="zh-CN" altLang="en-US"/>
          </a:p>
        </p:txBody>
      </p:sp>
      <p:sp>
        <p:nvSpPr>
          <p:cNvPr id="1267715" name="Rectangle 3"/>
          <p:cNvSpPr>
            <a:spLocks noGrp="1"/>
          </p:cNvSpPr>
          <p:nvPr>
            <p:ph idx="1"/>
          </p:nvPr>
        </p:nvSpPr>
        <p:spPr/>
        <p:txBody>
          <a:bodyPr/>
          <a:lstStyle/>
          <a:p>
            <a:pPr marL="365125" indent="-255905"/>
            <a:r>
              <a:rPr lang="zh-CN" altLang="en-US" sz="2800"/>
              <a:t>泛型为</a:t>
            </a:r>
            <a:r>
              <a:rPr lang="en-US" altLang="zh-CN" sz="2800"/>
              <a:t>java</a:t>
            </a:r>
            <a:r>
              <a:rPr lang="zh-CN" altLang="en-US" sz="2800"/>
              <a:t>提供了类型安全</a:t>
            </a:r>
            <a:r>
              <a:rPr lang="en-US" altLang="zh-CN" sz="2800"/>
              <a:t>.</a:t>
            </a:r>
            <a:r>
              <a:rPr lang="zh-CN" altLang="en-US" sz="2800"/>
              <a:t> 类似于</a:t>
            </a:r>
            <a:r>
              <a:rPr lang="en-US" altLang="zh-CN" sz="2800"/>
              <a:t>C++</a:t>
            </a:r>
            <a:r>
              <a:rPr lang="zh-CN" altLang="en-US" sz="2800"/>
              <a:t>中的模板</a:t>
            </a:r>
            <a:endParaRPr lang="zh-CN" altLang="en-US" sz="2800"/>
          </a:p>
          <a:p>
            <a:pPr marL="365125" indent="-255905"/>
            <a:r>
              <a:rPr lang="zh-CN" altLang="en-US" sz="2800"/>
              <a:t>泛型的声明</a:t>
            </a:r>
            <a:endParaRPr lang="zh-CN" altLang="en-US" sz="2800"/>
          </a:p>
          <a:p>
            <a:pPr marL="621030" lvl="1" indent="-228600"/>
            <a:r>
              <a:rPr lang="en-US" altLang="zh-CN" sz="2400"/>
              <a:t>class </a:t>
            </a:r>
            <a:r>
              <a:rPr lang="zh-CN" altLang="en-US" sz="2400"/>
              <a:t>名称</a:t>
            </a:r>
            <a:r>
              <a:rPr lang="en-US" altLang="zh-CN" sz="2400"/>
              <a:t>&lt;</a:t>
            </a:r>
            <a:r>
              <a:rPr lang="zh-CN" altLang="en-US" sz="2400"/>
              <a:t>泛型列表</a:t>
            </a:r>
            <a:r>
              <a:rPr lang="en-US" altLang="zh-CN" sz="2400"/>
              <a:t>&gt;</a:t>
            </a:r>
            <a:endParaRPr lang="zh-CN" altLang="en-US" sz="2400"/>
          </a:p>
          <a:p>
            <a:pPr marL="859155" lvl="2"/>
            <a:r>
              <a:rPr lang="en-US" altLang="zh-CN" sz="2000"/>
              <a:t>class ArrayList&lt;E&gt;</a:t>
            </a:r>
            <a:r>
              <a:rPr lang="zh-CN" altLang="en-US" sz="2000"/>
              <a:t> </a:t>
            </a:r>
            <a:endParaRPr lang="en-US" altLang="zh-CN" sz="2000"/>
          </a:p>
          <a:p>
            <a:pPr marL="859155" lvl="2">
              <a:buFont typeface="Wingdings" panose="05000000000000000000" pitchFamily="2" charset="2"/>
              <a:buNone/>
            </a:pPr>
            <a:r>
              <a:rPr lang="en-US" altLang="zh-CN" sz="2000"/>
              <a:t>//E</a:t>
            </a:r>
            <a:r>
              <a:rPr lang="zh-CN" altLang="en-US" sz="2000"/>
              <a:t>是其中的泛型</a:t>
            </a:r>
            <a:r>
              <a:rPr lang="en-US" altLang="zh-CN" sz="2000"/>
              <a:t>,</a:t>
            </a:r>
            <a:r>
              <a:rPr lang="zh-CN" altLang="en-US" sz="2000"/>
              <a:t>是任何对象或接口</a:t>
            </a:r>
            <a:r>
              <a:rPr lang="en-US" altLang="zh-CN" sz="2000"/>
              <a:t>(</a:t>
            </a:r>
            <a:r>
              <a:rPr lang="zh-CN" altLang="en-US" sz="2000"/>
              <a:t>除基本数据类型外</a:t>
            </a:r>
            <a:r>
              <a:rPr lang="en-US" altLang="zh-CN" sz="2000"/>
              <a:t>)</a:t>
            </a:r>
            <a:endParaRPr lang="en-US" altLang="zh-CN" sz="2000"/>
          </a:p>
          <a:p>
            <a:pPr marL="365125" indent="-255905"/>
            <a:r>
              <a:rPr lang="zh-CN" altLang="en-US" sz="2800"/>
              <a:t>泛型的主要的用途和使用场合：涉及到暂存数据和读取数据的基本结构类及数组，字典对象时，都建议使用泛型</a:t>
            </a:r>
            <a:endParaRPr lang="zh-CN" altLang="en-US" sz="280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zh-CN" altLang="en-US"/>
              <a:t>泛型的规则和限制</a:t>
            </a:r>
            <a:endParaRPr lang="zh-CN" altLang="en-US"/>
          </a:p>
        </p:txBody>
      </p:sp>
      <p:sp>
        <p:nvSpPr>
          <p:cNvPr id="1268739" name="Rectangle 3"/>
          <p:cNvSpPr>
            <a:spLocks noGrp="1"/>
          </p:cNvSpPr>
          <p:nvPr>
            <p:ph idx="1"/>
          </p:nvPr>
        </p:nvSpPr>
        <p:spPr/>
        <p:txBody>
          <a:bodyPr/>
          <a:lstStyle/>
          <a:p>
            <a:pPr marL="365125" indent="-255905">
              <a:spcBef>
                <a:spcPct val="50000"/>
              </a:spcBef>
            </a:pPr>
            <a:r>
              <a:rPr lang="zh-CN" altLang="en-US" sz="2400">
                <a:latin typeface="黑体" panose="02010609060101010101" charset="-122"/>
              </a:rPr>
              <a:t>泛型的类型参数只能是</a:t>
            </a:r>
            <a:r>
              <a:rPr lang="zh-CN" altLang="en-US" sz="2400">
                <a:solidFill>
                  <a:srgbClr val="FF0000"/>
                </a:solidFill>
                <a:latin typeface="黑体" panose="02010609060101010101" charset="-122"/>
              </a:rPr>
              <a:t>类类型</a:t>
            </a:r>
            <a:r>
              <a:rPr lang="zh-CN" altLang="en-US" sz="2400">
                <a:latin typeface="黑体" panose="02010609060101010101" charset="-122"/>
              </a:rPr>
              <a:t>（包括自定义类），不能是简单类型。</a:t>
            </a:r>
            <a:r>
              <a:rPr lang="en-US" sz="2400">
                <a:latin typeface="黑体" panose="02010609060101010101" charset="-122"/>
              </a:rPr>
              <a:t> </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同一种泛型可以对应多个版本（因为参数类型是不确定的），</a:t>
            </a:r>
            <a:r>
              <a:rPr lang="zh-CN" altLang="en-US" sz="2400">
                <a:solidFill>
                  <a:srgbClr val="FF0000"/>
                </a:solidFill>
                <a:latin typeface="黑体" panose="02010609060101010101" charset="-122"/>
              </a:rPr>
              <a:t>不同版本的泛型类实例是不兼容的</a:t>
            </a:r>
            <a:r>
              <a:rPr lang="zh-CN" altLang="en-US" sz="2400">
                <a:latin typeface="黑体" panose="02010609060101010101" charset="-122"/>
              </a:rPr>
              <a:t>。</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泛型的类型参数可以有多个。</a:t>
            </a:r>
            <a:r>
              <a:rPr lang="en-US" sz="2400">
                <a:latin typeface="黑体" panose="02010609060101010101" charset="-122"/>
              </a:rPr>
              <a:t> </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泛型的参数类型可以使用</a:t>
            </a:r>
            <a:r>
              <a:rPr lang="en-US" altLang="zh-CN" sz="2400">
                <a:latin typeface="黑体" panose="02010609060101010101" charset="-122"/>
              </a:rPr>
              <a:t>extends</a:t>
            </a:r>
            <a:r>
              <a:rPr lang="zh-CN" altLang="en-US" sz="2400">
                <a:latin typeface="黑体" panose="02010609060101010101" charset="-122"/>
              </a:rPr>
              <a:t>语句，例如</a:t>
            </a:r>
            <a:r>
              <a:rPr lang="en-US" altLang="zh-CN" sz="2400">
                <a:latin typeface="黑体" panose="02010609060101010101" charset="-122"/>
              </a:rPr>
              <a:t>&lt;T extends superclass&gt;</a:t>
            </a:r>
            <a:r>
              <a:rPr lang="zh-CN" altLang="en-US" sz="2400">
                <a:latin typeface="黑体" panose="02010609060101010101" charset="-122"/>
              </a:rPr>
              <a:t>。习惯上称为</a:t>
            </a:r>
            <a:r>
              <a:rPr lang="en-US" sz="2400">
                <a:latin typeface="黑体" panose="02010609060101010101" charset="-122"/>
              </a:rPr>
              <a:t>“</a:t>
            </a:r>
            <a:r>
              <a:rPr lang="zh-CN" altLang="en-US" sz="2400">
                <a:solidFill>
                  <a:srgbClr val="FF0000"/>
                </a:solidFill>
                <a:latin typeface="黑体" panose="02010609060101010101" charset="-122"/>
              </a:rPr>
              <a:t>有界类型</a:t>
            </a:r>
            <a:r>
              <a:rPr lang="en-US" sz="2400">
                <a:latin typeface="黑体" panose="02010609060101010101" charset="-122"/>
              </a:rPr>
              <a:t>”</a:t>
            </a:r>
            <a:r>
              <a:rPr lang="zh-CN" altLang="en-US" sz="2400">
                <a:latin typeface="黑体" panose="02010609060101010101" charset="-122"/>
              </a:rPr>
              <a:t>。</a:t>
            </a:r>
            <a:endParaRPr lang="zh-CN" altLang="en-US" sz="2400">
              <a:latin typeface="黑体" panose="02010609060101010101" charset="-122"/>
            </a:endParaRPr>
          </a:p>
          <a:p>
            <a:pPr marL="365125" indent="-255905">
              <a:spcBef>
                <a:spcPct val="50000"/>
              </a:spcBef>
            </a:pPr>
            <a:r>
              <a:rPr lang="zh-CN" altLang="en-US" sz="2400">
                <a:latin typeface="黑体" panose="02010609060101010101" charset="-122"/>
              </a:rPr>
              <a:t>泛型的参数类型还可以是</a:t>
            </a:r>
            <a:r>
              <a:rPr lang="zh-CN" altLang="en-US" sz="2400">
                <a:solidFill>
                  <a:srgbClr val="FF0000"/>
                </a:solidFill>
                <a:latin typeface="黑体" panose="02010609060101010101" charset="-122"/>
              </a:rPr>
              <a:t>通配符类型</a:t>
            </a:r>
            <a:r>
              <a:rPr lang="zh-CN" altLang="en-US" sz="2400">
                <a:latin typeface="黑体" panose="02010609060101010101" charset="-122"/>
              </a:rPr>
              <a:t>。例如</a:t>
            </a:r>
            <a:r>
              <a:rPr lang="en-US" altLang="zh-CN" sz="2400">
                <a:latin typeface="黑体" panose="02010609060101010101" charset="-122"/>
              </a:rPr>
              <a:t>Class&lt;?&gt; classType = Class.forName("java.lang.String");</a:t>
            </a:r>
            <a:endParaRPr lang="en-US" altLang="zh-CN" sz="2400">
              <a:latin typeface="黑体" panose="02010609060101010101"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en-US" altLang="zh-CN"/>
              <a:t>Java</a:t>
            </a:r>
            <a:r>
              <a:rPr lang="zh-CN" altLang="en-US"/>
              <a:t>泛型与</a:t>
            </a:r>
            <a:r>
              <a:rPr lang="en-US" altLang="zh-CN"/>
              <a:t>C++</a:t>
            </a:r>
            <a:r>
              <a:rPr lang="zh-CN" altLang="en-US"/>
              <a:t>中模板的比较</a:t>
            </a:r>
            <a:endParaRPr lang="zh-CN" altLang="en-US"/>
          </a:p>
        </p:txBody>
      </p:sp>
      <p:sp>
        <p:nvSpPr>
          <p:cNvPr id="1270787" name="Rectangle 3"/>
          <p:cNvSpPr>
            <a:spLocks noGrp="1"/>
          </p:cNvSpPr>
          <p:nvPr>
            <p:ph idx="1"/>
          </p:nvPr>
        </p:nvSpPr>
        <p:spPr/>
        <p:txBody>
          <a:bodyPr/>
          <a:lstStyle/>
          <a:p>
            <a:pPr marL="365125" indent="-255905"/>
            <a:r>
              <a:rPr lang="zh-CN" altLang="en-US"/>
              <a:t>泛型的语法在表面上与</a:t>
            </a:r>
            <a:r>
              <a:rPr lang="en-US" altLang="zh-CN"/>
              <a:t>C++</a:t>
            </a:r>
            <a:r>
              <a:rPr lang="zh-CN" altLang="en-US"/>
              <a:t>中的模板非常类似，但是二者之间有着本质的区别</a:t>
            </a:r>
            <a:endParaRPr lang="en-US" altLang="zh-CN"/>
          </a:p>
          <a:p>
            <a:pPr marL="365125" indent="-255905"/>
            <a:r>
              <a:rPr lang="en-US" altLang="zh-CN"/>
              <a:t>Java </a:t>
            </a:r>
            <a:r>
              <a:rPr lang="zh-CN" altLang="en-US"/>
              <a:t>中的泛型只接受引用类型作为类型参数，即可以定义 </a:t>
            </a:r>
            <a:r>
              <a:rPr lang="en-US" altLang="zh-CN"/>
              <a:t>List&lt;Integer&gt;</a:t>
            </a:r>
            <a:r>
              <a:rPr lang="zh-CN" altLang="en-US"/>
              <a:t>，不可以定义 </a:t>
            </a:r>
            <a:r>
              <a:rPr lang="en-US" altLang="zh-CN"/>
              <a:t>List&lt;int&gt;</a:t>
            </a:r>
            <a:endParaRPr lang="en-US" altLang="zh-CN"/>
          </a:p>
          <a:p>
            <a:pPr marL="365125" indent="-255905"/>
            <a:r>
              <a:rPr lang="en-US" altLang="zh-CN"/>
              <a:t>C++</a:t>
            </a:r>
            <a:r>
              <a:rPr lang="zh-CN" altLang="en-US"/>
              <a:t>中</a:t>
            </a:r>
            <a:r>
              <a:rPr lang="en-US" altLang="zh-CN"/>
              <a:t>List&lt;A&gt;</a:t>
            </a:r>
            <a:r>
              <a:rPr lang="zh-CN" altLang="en-US"/>
              <a:t>和</a:t>
            </a:r>
            <a:r>
              <a:rPr lang="en-US" altLang="zh-CN"/>
              <a:t>List&lt;B&gt;</a:t>
            </a:r>
            <a:r>
              <a:rPr lang="zh-CN" altLang="en-US"/>
              <a:t>实际上是两个不同的类，而</a:t>
            </a:r>
            <a:r>
              <a:rPr lang="en-US" altLang="zh-CN"/>
              <a:t>java</a:t>
            </a:r>
            <a:r>
              <a:rPr lang="zh-CN" altLang="en-US"/>
              <a:t>中</a:t>
            </a:r>
            <a:r>
              <a:rPr lang="en-US" altLang="zh-CN"/>
              <a:t>ArrayList&lt;Integer&gt; </a:t>
            </a:r>
            <a:r>
              <a:rPr lang="zh-CN" altLang="en-US"/>
              <a:t>和 </a:t>
            </a:r>
            <a:r>
              <a:rPr lang="en-US" altLang="zh-CN"/>
              <a:t>ArrayList&lt;String&gt;</a:t>
            </a:r>
            <a:r>
              <a:rPr lang="zh-CN" altLang="en-US"/>
              <a:t>共享相同的类</a:t>
            </a:r>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09347" name="Rectangle 3"/>
          <p:cNvSpPr>
            <a:spLocks noGrp="1" noChangeArrowheads="1"/>
          </p:cNvSpPr>
          <p:nvPr>
            <p:ph type="title"/>
          </p:nvPr>
        </p:nvSpPr>
        <p:spPr/>
        <p:txBody>
          <a:bodyPr/>
          <a:lstStyle/>
          <a:p>
            <a:r>
              <a:rPr lang="zh-CN" altLang="en-GB" sz="3800">
                <a:solidFill>
                  <a:srgbClr val="FFFFFF"/>
                </a:solidFill>
              </a:rPr>
              <a:t>定义泛型</a:t>
            </a:r>
            <a:r>
              <a:rPr lang="en-GB" altLang="zh-CN" sz="3800">
                <a:solidFill>
                  <a:srgbClr val="FFFFFF"/>
                </a:solidFill>
              </a:rPr>
              <a:t>(</a:t>
            </a:r>
            <a:r>
              <a:rPr lang="en-GB" sz="3800">
                <a:solidFill>
                  <a:srgbClr val="FFFFFF"/>
                </a:solidFill>
              </a:rPr>
              <a:t>Generics</a:t>
            </a:r>
            <a:r>
              <a:rPr lang="en-GB" altLang="zh-CN" sz="3800">
                <a:solidFill>
                  <a:srgbClr val="FFFFFF"/>
                </a:solidFill>
              </a:rPr>
              <a:t>)</a:t>
            </a:r>
            <a:r>
              <a:rPr lang="zh-CN" altLang="en-GB" sz="3800">
                <a:solidFill>
                  <a:srgbClr val="FFFFFF"/>
                </a:solidFill>
              </a:rPr>
              <a:t>类</a:t>
            </a:r>
            <a:endParaRPr lang="zh-CN" altLang="en-US" sz="3800">
              <a:solidFill>
                <a:srgbClr val="FFFFFF"/>
              </a:solidFill>
            </a:endParaRPr>
          </a:p>
        </p:txBody>
      </p:sp>
      <p:sp>
        <p:nvSpPr>
          <p:cNvPr id="1209348" name="Rectangle 4"/>
          <p:cNvSpPr>
            <a:spLocks noGrp="1" noChangeArrowheads="1"/>
          </p:cNvSpPr>
          <p:nvPr>
            <p:ph idx="1"/>
          </p:nvPr>
        </p:nvSpPr>
        <p:spPr/>
        <p:txBody>
          <a:bodyPr/>
          <a:lstStyle/>
          <a:p>
            <a:pPr>
              <a:lnSpc>
                <a:spcPct val="90000"/>
              </a:lnSpc>
            </a:pPr>
            <a:r>
              <a:rPr lang="zh-CN" altLang="en-GB" sz="2400"/>
              <a:t>强类型集合采用了</a:t>
            </a:r>
            <a:r>
              <a:rPr lang="en-GB" altLang="zh-CN" sz="2400"/>
              <a:t>JDK1.5</a:t>
            </a:r>
            <a:r>
              <a:rPr lang="zh-CN" altLang="en-GB" sz="2400"/>
              <a:t>引入的泛型语法。</a:t>
            </a:r>
            <a:endParaRPr lang="zh-CN" altLang="en-GB" sz="2400"/>
          </a:p>
          <a:p>
            <a:pPr>
              <a:lnSpc>
                <a:spcPct val="90000"/>
              </a:lnSpc>
            </a:pPr>
            <a:r>
              <a:rPr lang="zh-CN" altLang="en-GB" sz="2400"/>
              <a:t>泛型相当于类中一种特殊的类型，这种类型的特点是在实例化该类时可指定为某个具体的实际类型。</a:t>
            </a:r>
            <a:endParaRPr lang="zh-CN" altLang="en-GB" sz="2400"/>
          </a:p>
          <a:p>
            <a:pPr>
              <a:lnSpc>
                <a:spcPct val="90000"/>
              </a:lnSpc>
            </a:pPr>
            <a:r>
              <a:rPr lang="zh-CN" altLang="en-GB" sz="2400"/>
              <a:t>声明包含泛型的类的格式如下：</a:t>
            </a:r>
            <a:endParaRPr lang="zh-CN" altLang="en-GB" sz="2400"/>
          </a:p>
          <a:p>
            <a:pPr>
              <a:lnSpc>
                <a:spcPct val="90000"/>
              </a:lnSpc>
              <a:buFont typeface="Wingdings" panose="05000000000000000000" pitchFamily="2" charset="2"/>
              <a:buNone/>
            </a:pPr>
            <a:r>
              <a:rPr lang="zh-CN" altLang="en-GB" sz="2400"/>
              <a:t>   </a:t>
            </a:r>
            <a:r>
              <a:rPr lang="en-GB" altLang="zh-CN" sz="2400"/>
              <a:t>[</a:t>
            </a:r>
            <a:r>
              <a:rPr lang="zh-CN" altLang="en-GB" sz="2400"/>
              <a:t>访问修饰符</a:t>
            </a:r>
            <a:r>
              <a:rPr lang="en-GB" altLang="zh-CN" sz="2400"/>
              <a:t>]  class </a:t>
            </a:r>
            <a:r>
              <a:rPr lang="zh-CN" altLang="en-GB" sz="2400"/>
              <a:t>类名</a:t>
            </a:r>
            <a:r>
              <a:rPr lang="en-GB" altLang="zh-CN" sz="2400"/>
              <a:t>&lt;</a:t>
            </a:r>
            <a:r>
              <a:rPr lang="zh-CN" altLang="en-GB" sz="2400"/>
              <a:t>泛型</a:t>
            </a:r>
            <a:r>
              <a:rPr lang="en-GB" altLang="zh-CN" sz="2400"/>
              <a:t>1,</a:t>
            </a:r>
            <a:r>
              <a:rPr lang="zh-CN" altLang="en-GB" sz="2400"/>
              <a:t>泛型</a:t>
            </a:r>
            <a:r>
              <a:rPr lang="en-GB" altLang="zh-CN" sz="2400"/>
              <a:t>2,…&gt;{</a:t>
            </a:r>
            <a:endParaRPr lang="en-GB" altLang="zh-CN" sz="2400"/>
          </a:p>
          <a:p>
            <a:pPr>
              <a:lnSpc>
                <a:spcPct val="90000"/>
              </a:lnSpc>
              <a:buFont typeface="Wingdings" panose="05000000000000000000" pitchFamily="2" charset="2"/>
              <a:buNone/>
            </a:pPr>
            <a:r>
              <a:rPr lang="en-GB" altLang="zh-CN" sz="2400"/>
              <a:t>       </a:t>
            </a:r>
            <a:r>
              <a:rPr lang="zh-CN" altLang="en-GB" sz="2400"/>
              <a:t>泛型</a:t>
            </a:r>
            <a:r>
              <a:rPr lang="en-GB" altLang="zh-CN" sz="2400"/>
              <a:t>1  </a:t>
            </a:r>
            <a:r>
              <a:rPr lang="zh-CN" altLang="en-GB" sz="2400"/>
              <a:t>泛型成员</a:t>
            </a:r>
            <a:r>
              <a:rPr lang="en-GB" altLang="zh-CN" sz="2400"/>
              <a:t>1;</a:t>
            </a:r>
            <a:endParaRPr lang="en-GB" altLang="zh-CN" sz="2400"/>
          </a:p>
          <a:p>
            <a:pPr>
              <a:lnSpc>
                <a:spcPct val="90000"/>
              </a:lnSpc>
              <a:buFont typeface="Wingdings" panose="05000000000000000000" pitchFamily="2" charset="2"/>
              <a:buNone/>
            </a:pPr>
            <a:r>
              <a:rPr lang="zh-CN" altLang="en-GB" sz="2400"/>
              <a:t>       泛型</a:t>
            </a:r>
            <a:r>
              <a:rPr lang="en-GB" altLang="zh-CN" sz="2400"/>
              <a:t>2  </a:t>
            </a:r>
            <a:r>
              <a:rPr lang="zh-CN" altLang="en-GB" sz="2400"/>
              <a:t>泛型成员</a:t>
            </a:r>
            <a:r>
              <a:rPr lang="en-GB" altLang="zh-CN" sz="2400"/>
              <a:t>2;</a:t>
            </a:r>
            <a:endParaRPr lang="en-GB" altLang="zh-CN" sz="2400"/>
          </a:p>
          <a:p>
            <a:pPr>
              <a:lnSpc>
                <a:spcPct val="90000"/>
              </a:lnSpc>
              <a:buFont typeface="Wingdings" panose="05000000000000000000" pitchFamily="2" charset="2"/>
              <a:buNone/>
            </a:pPr>
            <a:r>
              <a:rPr lang="en-GB" altLang="zh-CN" sz="2400"/>
              <a:t>       //....</a:t>
            </a:r>
            <a:endParaRPr lang="zh-CN" altLang="en-GB" sz="2400"/>
          </a:p>
          <a:p>
            <a:pPr>
              <a:lnSpc>
                <a:spcPct val="90000"/>
              </a:lnSpc>
              <a:buFont typeface="Wingdings" panose="05000000000000000000" pitchFamily="2" charset="2"/>
              <a:buNone/>
            </a:pPr>
            <a:r>
              <a:rPr lang="en-GB" altLang="zh-CN" sz="2400"/>
              <a:t>   }</a:t>
            </a:r>
            <a:endParaRPr lang="zh-CN" altLang="en-GB" sz="2400"/>
          </a:p>
          <a:p>
            <a:pPr>
              <a:lnSpc>
                <a:spcPct val="90000"/>
              </a:lnSpc>
            </a:pPr>
            <a:r>
              <a:rPr lang="zh-CN" altLang="en-GB" sz="2400"/>
              <a:t>声明中的泛型</a:t>
            </a:r>
            <a:r>
              <a:rPr lang="en-GB" altLang="zh-CN" sz="2400"/>
              <a:t>1</a:t>
            </a:r>
            <a:r>
              <a:rPr lang="zh-CN" altLang="en-GB" sz="2400"/>
              <a:t>、泛型</a:t>
            </a:r>
            <a:r>
              <a:rPr lang="en-GB" altLang="zh-CN" sz="2400"/>
              <a:t>2</a:t>
            </a:r>
            <a:r>
              <a:rPr lang="zh-CN" altLang="en-GB" sz="2400"/>
              <a:t>等等泛型符号可以是任意合法的</a:t>
            </a:r>
            <a:r>
              <a:rPr lang="en-GB" altLang="zh-CN" sz="2400"/>
              <a:t>Java</a:t>
            </a:r>
            <a:r>
              <a:rPr lang="zh-CN" altLang="en-GB" sz="2400"/>
              <a:t>标识符。</a:t>
            </a:r>
            <a:endParaRPr lang="zh-CN" altLang="en-US" sz="2400"/>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p:txBody>
          <a:bodyPr/>
          <a:lstStyle/>
          <a:p>
            <a:r>
              <a:rPr lang="zh-CN" altLang="en-US" sz="3800"/>
              <a:t>泛型类的声明示例</a:t>
            </a:r>
            <a:endParaRPr lang="zh-CN" altLang="en-US" sz="3800"/>
          </a:p>
        </p:txBody>
      </p:sp>
      <p:sp>
        <p:nvSpPr>
          <p:cNvPr id="1211395" name="Rectangle 3"/>
          <p:cNvSpPr>
            <a:spLocks noChangeArrowheads="1"/>
          </p:cNvSpPr>
          <p:nvPr/>
        </p:nvSpPr>
        <p:spPr bwMode="auto">
          <a:xfrm>
            <a:off x="755650" y="1235075"/>
            <a:ext cx="7921625" cy="46640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latin typeface="Courier New" panose="02070309020205020404" pitchFamily="49" charset="0"/>
              </a:rPr>
              <a:t>  </a:t>
            </a:r>
            <a:r>
              <a:rPr lang="zh-CN" altLang="en-GB" sz="2000" b="1">
                <a:latin typeface="宋体" panose="02010600030101010101" pitchFamily="2" charset="-122"/>
              </a:rPr>
              <a:t>此处声明了一个包含泛型</a:t>
            </a:r>
            <a:r>
              <a:rPr lang="en-GB" altLang="zh-CN" sz="2000" b="1">
                <a:latin typeface="宋体" panose="02010600030101010101" pitchFamily="2" charset="-122"/>
              </a:rPr>
              <a:t>T</a:t>
            </a:r>
            <a:r>
              <a:rPr lang="zh-CN" altLang="en-GB" sz="2000" b="1">
                <a:latin typeface="宋体" panose="02010600030101010101" pitchFamily="2" charset="-122"/>
              </a:rPr>
              <a:t>的泛型类</a:t>
            </a:r>
            <a:r>
              <a:rPr lang="en-GB" altLang="zh-CN" sz="2000" b="1">
                <a:latin typeface="宋体" panose="02010600030101010101" pitchFamily="2" charset="-122"/>
              </a:rPr>
              <a:t>,T</a:t>
            </a:r>
            <a:r>
              <a:rPr lang="zh-CN" altLang="en-GB" sz="2000" b="1">
                <a:latin typeface="宋体" panose="02010600030101010101" pitchFamily="2" charset="-122"/>
              </a:rPr>
              <a:t>代表所有可能的类型，而</a:t>
            </a:r>
            <a:r>
              <a:rPr lang="en-GB" altLang="zh-CN" sz="2000" b="1">
                <a:latin typeface="宋体" panose="02010600030101010101" pitchFamily="2" charset="-122"/>
              </a:rPr>
              <a:t>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000" b="1">
                <a:latin typeface="宋体" panose="02010600030101010101" pitchFamily="2" charset="-122"/>
              </a:rPr>
              <a:t>  的实际类型在</a:t>
            </a:r>
            <a:r>
              <a:rPr lang="en-GB" altLang="zh-CN" sz="2000" b="1">
                <a:latin typeface="宋体" panose="02010600030101010101" pitchFamily="2" charset="-122"/>
              </a:rPr>
              <a:t>Generic</a:t>
            </a:r>
            <a:r>
              <a:rPr lang="zh-CN" altLang="en-GB" sz="2000" b="1">
                <a:latin typeface="宋体" panose="02010600030101010101" pitchFamily="2" charset="-122"/>
              </a:rPr>
              <a:t>类实例化时指定。</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000" b="1">
                <a:latin typeface="宋体" panose="02010600030101010101" pitchFamily="2" charset="-122"/>
              </a:rPr>
              <a:t>*</a:t>
            </a:r>
            <a:r>
              <a:rPr lang="en-GB" altLang="zh-CN" sz="2000" b="1">
                <a:latin typeface="宋体" panose="02010600030101010101" pitchFamily="2" charset="-122"/>
              </a:rPr>
              <a: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public class Generic&lt;T&gt;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private</a:t>
            </a: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T f;</a:t>
            </a:r>
            <a:r>
              <a:rPr lang="en-GB" altLang="zh-CN" sz="2000" b="1">
                <a:latin typeface="Courier New" panose="02070309020205020404" pitchFamily="49" charset="0"/>
              </a:rPr>
              <a:t>  //f</a:t>
            </a:r>
            <a:r>
              <a:rPr lang="zh-CN" altLang="en-GB" sz="2000" b="1">
                <a:latin typeface="Courier New" panose="02070309020205020404" pitchFamily="49" charset="0"/>
              </a:rPr>
              <a:t>为泛型成员</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public void setF(T f) {</a:t>
            </a:r>
            <a:r>
              <a:rPr lang="en-GB" altLang="zh-CN" sz="2000" b="1">
                <a:latin typeface="Courier New" panose="02070309020205020404" pitchFamily="49" charset="0"/>
              </a:rPr>
              <a:t>//</a:t>
            </a:r>
            <a:r>
              <a:rPr lang="en-GB" altLang="zh-CN" sz="2000" b="1">
                <a:latin typeface="宋体" panose="02010600030101010101" pitchFamily="2" charset="-122"/>
              </a:rPr>
              <a:t>setF</a:t>
            </a:r>
            <a:r>
              <a:rPr lang="zh-CN" altLang="en-GB" sz="2000" b="1">
                <a:latin typeface="宋体" panose="02010600030101010101" pitchFamily="2" charset="-122"/>
              </a:rPr>
              <a:t>方法的参数类型为泛型</a:t>
            </a:r>
            <a:r>
              <a:rPr lang="en-GB" altLang="zh-CN" sz="2000" b="1">
                <a:latin typeface="宋体" panose="02010600030101010101" pitchFamily="2" charset="-122"/>
              </a:rPr>
              <a:t>T</a:t>
            </a:r>
            <a:endParaRPr lang="en-GB" altLang="zh-CN"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this.f = f;</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public</a:t>
            </a:r>
            <a:r>
              <a:rPr lang="en-GB" altLang="zh-CN" sz="2000" b="1">
                <a:latin typeface="Courier New" panose="02070309020205020404" pitchFamily="49" charset="0"/>
              </a:rPr>
              <a:t> </a:t>
            </a:r>
            <a:r>
              <a:rPr lang="en-GB" sz="2000" b="1">
                <a:latin typeface="Courier New" panose="02070309020205020404" pitchFamily="49" charset="0"/>
                <a:ea typeface="PMingLiU" panose="02020500000000000000" pitchFamily="18" charset="-120"/>
              </a:rPr>
              <a:t>T getF() </a:t>
            </a:r>
            <a:r>
              <a:rPr lang="en-GB" sz="2000" b="1">
                <a:latin typeface="宋体" panose="02010600030101010101" pitchFamily="2" charset="-122"/>
              </a:rPr>
              <a:t>{</a:t>
            </a:r>
            <a:r>
              <a:rPr lang="en-GB" altLang="zh-CN" sz="2000" b="1">
                <a:latin typeface="宋体" panose="02010600030101010101" pitchFamily="2" charset="-122"/>
              </a:rPr>
              <a:t>//getF</a:t>
            </a:r>
            <a:r>
              <a:rPr lang="zh-CN" altLang="en-GB" sz="2000" b="1">
                <a:latin typeface="宋体" panose="02010600030101010101" pitchFamily="2" charset="-122"/>
              </a:rPr>
              <a:t>方法的返回类型为泛型</a:t>
            </a:r>
            <a:r>
              <a:rPr lang="en-GB" altLang="zh-CN" sz="2000" b="1">
                <a:latin typeface="宋体" panose="02010600030101010101" pitchFamily="2" charset="-122"/>
              </a:rPr>
              <a:t>T</a:t>
            </a:r>
            <a:endParaRPr 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return f;</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endParaRPr lang="en-GB" sz="2000" b="1">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a:xfrm>
            <a:off x="395288" y="0"/>
            <a:ext cx="8229600" cy="1139825"/>
          </a:xfrm>
        </p:spPr>
        <p:txBody>
          <a:bodyPr/>
          <a:lstStyle/>
          <a:p>
            <a:r>
              <a:rPr lang="zh-CN" altLang="en-US"/>
              <a:t>数      组</a:t>
            </a:r>
            <a:endParaRPr lang="zh-CN" altLang="en-US"/>
          </a:p>
        </p:txBody>
      </p:sp>
      <p:sp>
        <p:nvSpPr>
          <p:cNvPr id="1165315" name="Rectangle 3"/>
          <p:cNvSpPr>
            <a:spLocks noGrp="1" noChangeArrowheads="1"/>
          </p:cNvSpPr>
          <p:nvPr>
            <p:ph type="body" idx="1"/>
          </p:nvPr>
        </p:nvSpPr>
        <p:spPr>
          <a:xfrm>
            <a:off x="323850" y="1341438"/>
            <a:ext cx="8229600" cy="4530725"/>
          </a:xfrm>
        </p:spPr>
        <p:txBody>
          <a:bodyPr/>
          <a:lstStyle/>
          <a:p>
            <a:r>
              <a:rPr lang="zh-CN" altLang="en-US"/>
              <a:t>数组的返回</a:t>
            </a:r>
            <a:r>
              <a:rPr lang="en-US" altLang="zh-CN" sz="2400"/>
              <a:t>(</a:t>
            </a:r>
            <a:r>
              <a:rPr lang="zh-CN" altLang="en-US" sz="2400"/>
              <a:t>与</a:t>
            </a:r>
            <a:r>
              <a:rPr lang="en-US" altLang="zh-CN" sz="2400"/>
              <a:t>c</a:t>
            </a:r>
            <a:r>
              <a:rPr lang="zh-CN" altLang="en-US" sz="2400"/>
              <a:t>的区别</a:t>
            </a:r>
            <a:r>
              <a:rPr lang="en-US" altLang="zh-CN" sz="2400"/>
              <a:t>)</a:t>
            </a:r>
            <a:endParaRPr lang="en-US" altLang="zh-CN" sz="2400"/>
          </a:p>
          <a:p>
            <a:pPr lvl="1"/>
            <a:r>
              <a:rPr lang="zh-CN" altLang="en-US"/>
              <a:t>返回指向数组的句柄。</a:t>
            </a:r>
            <a:endParaRPr lang="zh-CN" altLang="en-US"/>
          </a:p>
        </p:txBody>
      </p:sp>
      <p:sp>
        <p:nvSpPr>
          <p:cNvPr id="1165316" name="Rectangle 4"/>
          <p:cNvSpPr>
            <a:spLocks noChangeArrowheads="1"/>
          </p:cNvSpPr>
          <p:nvPr/>
        </p:nvSpPr>
        <p:spPr bwMode="auto">
          <a:xfrm>
            <a:off x="1042988" y="2492375"/>
            <a:ext cx="6551612"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Verdana" panose="020B0604030504040204" pitchFamily="34" charset="0"/>
            </a:endParaRPr>
          </a:p>
          <a:p>
            <a:r>
              <a:rPr lang="zh-CN" altLang="en-US">
                <a:latin typeface="Verdana" panose="020B0604030504040204" pitchFamily="34" charset="0"/>
              </a:rPr>
              <a:t>  </a:t>
            </a:r>
            <a:r>
              <a:rPr lang="en-US" altLang="zh-CN" sz="1600">
                <a:latin typeface="Verdana" panose="020B0604030504040204" pitchFamily="34" charset="0"/>
              </a:rPr>
              <a:t>static String[] flavorSet(int n) {</a:t>
            </a:r>
            <a:endParaRPr lang="en-US" altLang="zh-CN" sz="1600">
              <a:latin typeface="Verdana" panose="020B0604030504040204" pitchFamily="34" charset="0"/>
            </a:endParaRPr>
          </a:p>
          <a:p>
            <a:r>
              <a:rPr lang="en-US" altLang="zh-CN" sz="1600">
                <a:latin typeface="Verdana" panose="020B0604030504040204" pitchFamily="34" charset="0"/>
              </a:rPr>
              <a:t>    n = Math.abs(n) % (flav.length + 1);</a:t>
            </a:r>
            <a:endParaRPr lang="en-US" altLang="zh-CN" sz="1600">
              <a:latin typeface="Verdana" panose="020B0604030504040204" pitchFamily="34" charset="0"/>
            </a:endParaRPr>
          </a:p>
          <a:p>
            <a:r>
              <a:rPr lang="en-US" altLang="zh-CN" sz="1600">
                <a:latin typeface="Verdana" panose="020B0604030504040204" pitchFamily="34" charset="0"/>
              </a:rPr>
              <a:t>    String[] results = new String[n];</a:t>
            </a:r>
            <a:endParaRPr lang="en-US" altLang="zh-CN" sz="1600">
              <a:latin typeface="Verdana" panose="020B0604030504040204" pitchFamily="34" charset="0"/>
            </a:endParaRPr>
          </a:p>
          <a:p>
            <a:r>
              <a:rPr lang="en-US" altLang="zh-CN" sz="1600">
                <a:latin typeface="Verdana" panose="020B0604030504040204" pitchFamily="34" charset="0"/>
              </a:rPr>
              <a:t>    int[] picks = new int[n];</a:t>
            </a:r>
            <a:endParaRPr lang="en-US" altLang="zh-CN" sz="1600">
              <a:latin typeface="Verdana" panose="020B0604030504040204" pitchFamily="34" charset="0"/>
            </a:endParaRPr>
          </a:p>
          <a:p>
            <a:r>
              <a:rPr lang="en-US" altLang="zh-CN" sz="1600">
                <a:latin typeface="Verdana" panose="020B0604030504040204" pitchFamily="34" charset="0"/>
              </a:rPr>
              <a:t>    for(int i = 0; i &lt; picks.length; i++)</a:t>
            </a:r>
            <a:endParaRPr lang="en-US" altLang="zh-CN" sz="1600">
              <a:latin typeface="Verdana" panose="020B0604030504040204" pitchFamily="34" charset="0"/>
            </a:endParaRPr>
          </a:p>
          <a:p>
            <a:r>
              <a:rPr lang="en-US" altLang="zh-CN" sz="1600">
                <a:latin typeface="Verdana" panose="020B0604030504040204" pitchFamily="34" charset="0"/>
              </a:rPr>
              <a:t>      picks[i] = -1;</a:t>
            </a:r>
            <a:endParaRPr lang="en-US" altLang="zh-CN" sz="1600">
              <a:latin typeface="Verdana" panose="020B0604030504040204" pitchFamily="34" charset="0"/>
            </a:endParaRPr>
          </a:p>
          <a:p>
            <a:r>
              <a:rPr lang="en-US" altLang="zh-CN" sz="1600">
                <a:latin typeface="Verdana" panose="020B0604030504040204" pitchFamily="34" charset="0"/>
              </a:rPr>
              <a:t>    for(int i = 0; i &lt; picks.length; i++) {</a:t>
            </a:r>
            <a:endParaRPr lang="en-US" altLang="zh-CN" sz="1600">
              <a:latin typeface="Verdana" panose="020B0604030504040204" pitchFamily="34" charset="0"/>
            </a:endParaRPr>
          </a:p>
          <a:p>
            <a:r>
              <a:rPr lang="en-US" altLang="zh-CN" sz="1600">
                <a:latin typeface="Verdana" panose="020B0604030504040204" pitchFamily="34" charset="0"/>
              </a:rPr>
              <a:t>      retry:</a:t>
            </a:r>
            <a:endParaRPr lang="en-US" altLang="zh-CN" sz="1600">
              <a:latin typeface="Verdana" panose="020B0604030504040204" pitchFamily="34" charset="0"/>
            </a:endParaRPr>
          </a:p>
          <a:p>
            <a:r>
              <a:rPr lang="en-US" altLang="zh-CN" sz="1600">
                <a:latin typeface="Verdana" panose="020B0604030504040204" pitchFamily="34" charset="0"/>
              </a:rPr>
              <a:t>      while(true) {</a:t>
            </a:r>
            <a:endParaRPr lang="en-US" altLang="zh-CN" sz="1600">
              <a:latin typeface="Verdana" panose="020B0604030504040204" pitchFamily="34" charset="0"/>
            </a:endParaRPr>
          </a:p>
          <a:p>
            <a:r>
              <a:rPr lang="en-US" altLang="zh-CN" sz="1600">
                <a:latin typeface="Verdana" panose="020B0604030504040204" pitchFamily="34" charset="0"/>
              </a:rPr>
              <a:t>        </a:t>
            </a:r>
            <a:r>
              <a:rPr lang="en-US" altLang="zh-CN" sz="1600"/>
              <a:t>……</a:t>
            </a:r>
            <a:endParaRPr lang="en-US" altLang="zh-CN" sz="1600">
              <a:latin typeface="Verdana" panose="020B0604030504040204" pitchFamily="34" charset="0"/>
            </a:endParaRPr>
          </a:p>
          <a:p>
            <a:r>
              <a:rPr lang="en-US" altLang="zh-CN" sz="1600">
                <a:latin typeface="Verdana" panose="020B0604030504040204" pitchFamily="34" charset="0"/>
              </a:rPr>
              <a:t>      }</a:t>
            </a:r>
            <a:endParaRPr lang="en-US" altLang="zh-CN" sz="1600">
              <a:latin typeface="Verdana" panose="020B0604030504040204" pitchFamily="34" charset="0"/>
            </a:endParaRPr>
          </a:p>
          <a:p>
            <a:r>
              <a:rPr lang="en-US" altLang="zh-CN" sz="1600">
                <a:latin typeface="Verdana" panose="020B0604030504040204" pitchFamily="34" charset="0"/>
              </a:rPr>
              <a:t>    }</a:t>
            </a:r>
            <a:endParaRPr lang="en-US" altLang="zh-CN" sz="1600">
              <a:latin typeface="Verdana" panose="020B0604030504040204" pitchFamily="34" charset="0"/>
            </a:endParaRPr>
          </a:p>
          <a:p>
            <a:r>
              <a:rPr lang="en-US" altLang="zh-CN" sz="1600">
                <a:latin typeface="Verdana" panose="020B0604030504040204" pitchFamily="34" charset="0"/>
              </a:rPr>
              <a:t>    return results;</a:t>
            </a:r>
            <a:endParaRPr lang="en-US" altLang="zh-CN" sz="1600">
              <a:latin typeface="Verdana" panose="020B0604030504040204" pitchFamily="34" charset="0"/>
            </a:endParaRPr>
          </a:p>
          <a:p>
            <a:r>
              <a:rPr lang="en-US" altLang="zh-CN" sz="1600">
                <a:latin typeface="Verdana" panose="020B0604030504040204" pitchFamily="34" charset="0"/>
              </a:rPr>
              <a:t>  }</a:t>
            </a:r>
            <a:endParaRPr lang="en-US" altLang="zh-CN" sz="1600">
              <a:latin typeface="Verdana" panose="020B0604030504040204" pitchFamily="34" charset="0"/>
            </a:endParaRPr>
          </a:p>
          <a:p>
            <a:r>
              <a:rPr lang="en-US" altLang="zh-CN">
                <a:latin typeface="Verdana" panose="020B0604030504040204" pitchFamily="34" charset="0"/>
              </a:rPr>
              <a:t> </a:t>
            </a:r>
            <a:endParaRPr lang="zh-CN" altLang="en-US">
              <a:latin typeface="Verdana" panose="020B060403050404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ChangeArrowheads="1"/>
          </p:cNvSpPr>
          <p:nvPr/>
        </p:nvSpPr>
        <p:spPr bwMode="auto">
          <a:xfrm>
            <a:off x="755650" y="2276475"/>
            <a:ext cx="7464425" cy="374967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//f1</a:t>
            </a:r>
            <a:r>
              <a:rPr lang="zh-CN" altLang="en-GB" sz="2000">
                <a:latin typeface="Times New Roman" panose="02020603050405020304" pitchFamily="18" charset="0"/>
              </a:rPr>
              <a:t>中的泛型</a:t>
            </a:r>
            <a:r>
              <a:rPr lang="en-GB" altLang="zh-CN" sz="2000">
                <a:latin typeface="Times New Roman" panose="02020603050405020304" pitchFamily="18" charset="0"/>
              </a:rPr>
              <a:t>T</a:t>
            </a:r>
            <a:r>
              <a:rPr lang="zh-CN" altLang="en-GB" sz="2000">
                <a:latin typeface="Times New Roman" panose="02020603050405020304" pitchFamily="18" charset="0"/>
              </a:rPr>
              <a:t>在此指定为</a:t>
            </a:r>
            <a:r>
              <a:rPr lang="en-GB" altLang="zh-CN" sz="2000">
                <a:latin typeface="Times New Roman" panose="02020603050405020304" pitchFamily="18" charset="0"/>
              </a:rPr>
              <a:t>Boolean</a:t>
            </a:r>
            <a:r>
              <a:rPr lang="zh-CN" altLang="en-GB" sz="2000">
                <a:latin typeface="Times New Roman" panose="02020603050405020304" pitchFamily="18" charset="0"/>
              </a:rPr>
              <a:t>类型</a:t>
            </a:r>
            <a:endParaRPr lang="en-GB" altLang="zh-CN"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Generic</a:t>
            </a:r>
            <a:r>
              <a:rPr lang="en-GB" sz="2000" b="1">
                <a:latin typeface="Courier New" panose="02070309020205020404" pitchFamily="49" charset="0"/>
                <a:ea typeface="PMingLiU" panose="02020500000000000000" pitchFamily="18" charset="-120"/>
              </a:rPr>
              <a:t>&lt;Boolean&gt;</a:t>
            </a:r>
            <a:r>
              <a:rPr lang="en-GB" sz="2000">
                <a:latin typeface="Courier New" panose="02070309020205020404" pitchFamily="49" charset="0"/>
                <a:ea typeface="PMingLiU" panose="02020500000000000000" pitchFamily="18" charset="-120"/>
              </a:rPr>
              <a:t> f1 = new Generic</a:t>
            </a:r>
            <a:r>
              <a:rPr lang="en-GB" sz="2000" b="1">
                <a:latin typeface="Courier New" panose="02070309020205020404" pitchFamily="49" charset="0"/>
                <a:ea typeface="PMingLiU" panose="02020500000000000000" pitchFamily="18" charset="-120"/>
              </a:rPr>
              <a:t>&lt;Boolean&gt;</a:t>
            </a:r>
            <a:r>
              <a:rPr lang="en-GB" sz="2000">
                <a:latin typeface="Courier New" panose="02070309020205020404" pitchFamily="49" charset="0"/>
                <a:ea typeface="PMingLiU" panose="02020500000000000000" pitchFamily="18" charset="-120"/>
              </a:rPr>
              <a:t>();</a:t>
            </a:r>
            <a:endParaRPr lang="en-GB" sz="20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//f2</a:t>
            </a:r>
            <a:r>
              <a:rPr lang="zh-CN" altLang="en-GB" sz="2000">
                <a:latin typeface="宋体" panose="02010600030101010101" pitchFamily="2" charset="-122"/>
              </a:rPr>
              <a:t>中的泛型</a:t>
            </a:r>
            <a:r>
              <a:rPr lang="en-GB" altLang="zh-CN" sz="2000">
                <a:latin typeface="宋体" panose="02010600030101010101" pitchFamily="2" charset="-122"/>
              </a:rPr>
              <a:t>T</a:t>
            </a:r>
            <a:r>
              <a:rPr lang="zh-CN" altLang="en-GB" sz="2000">
                <a:latin typeface="宋体" panose="02010600030101010101" pitchFamily="2" charset="-122"/>
              </a:rPr>
              <a:t>在此指定为</a:t>
            </a:r>
            <a:r>
              <a:rPr lang="en-GB" altLang="zh-CN" sz="2000">
                <a:latin typeface="宋体" panose="02010600030101010101" pitchFamily="2" charset="-122"/>
              </a:rPr>
              <a:t>Integer</a:t>
            </a:r>
            <a:r>
              <a:rPr lang="zh-CN" altLang="en-GB" sz="2000">
                <a:latin typeface="宋体" panose="02010600030101010101" pitchFamily="2" charset="-122"/>
              </a:rPr>
              <a:t>类型</a:t>
            </a:r>
            <a:endParaRPr lang="zh-CN" altLang="en-GB" sz="20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Generic</a:t>
            </a:r>
            <a:r>
              <a:rPr lang="en-GB" sz="2000" b="1">
                <a:latin typeface="Courier New" panose="02070309020205020404" pitchFamily="49" charset="0"/>
                <a:ea typeface="PMingLiU" panose="02020500000000000000" pitchFamily="18" charset="-120"/>
              </a:rPr>
              <a:t>&lt;Integer&gt;</a:t>
            </a:r>
            <a:r>
              <a:rPr lang="en-GB" sz="2000">
                <a:latin typeface="Courier New" panose="02070309020205020404" pitchFamily="49" charset="0"/>
                <a:ea typeface="PMingLiU" panose="02020500000000000000" pitchFamily="18" charset="-120"/>
              </a:rPr>
              <a:t> f2 = new Generic</a:t>
            </a:r>
            <a:r>
              <a:rPr lang="en-GB" sz="2000" b="1">
                <a:latin typeface="Courier New" panose="02070309020205020404" pitchFamily="49" charset="0"/>
                <a:ea typeface="PMingLiU" panose="02020500000000000000" pitchFamily="18" charset="-120"/>
              </a:rPr>
              <a:t>&lt;Integer&gt;</a:t>
            </a:r>
            <a:r>
              <a:rPr lang="en-GB" sz="2000">
                <a:latin typeface="Courier New" panose="02070309020205020404" pitchFamily="49" charset="0"/>
                <a:ea typeface="PMingLiU" panose="02020500000000000000" pitchFamily="18" charset="-120"/>
              </a:rPr>
              <a:t>();</a:t>
            </a:r>
            <a:endParaRPr lang="en-GB" sz="20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//f1</a:t>
            </a:r>
            <a:r>
              <a:rPr lang="zh-CN" altLang="en-GB" sz="2000">
                <a:latin typeface="宋体" panose="02010600030101010101" pitchFamily="2" charset="-122"/>
              </a:rPr>
              <a:t>的</a:t>
            </a:r>
            <a:r>
              <a:rPr lang="en-GB" altLang="zh-CN" sz="2000">
                <a:latin typeface="宋体" panose="02010600030101010101" pitchFamily="2" charset="-122"/>
              </a:rPr>
              <a:t>setF</a:t>
            </a:r>
            <a:r>
              <a:rPr lang="zh-CN" altLang="en-GB" sz="2000">
                <a:latin typeface="宋体" panose="02010600030101010101" pitchFamily="2" charset="-122"/>
              </a:rPr>
              <a:t>方法只能接受</a:t>
            </a:r>
            <a:r>
              <a:rPr lang="en-GB" altLang="zh-CN" sz="2000">
                <a:latin typeface="宋体" panose="02010600030101010101" pitchFamily="2" charset="-122"/>
              </a:rPr>
              <a:t>Boolean</a:t>
            </a:r>
            <a:r>
              <a:rPr lang="zh-CN" altLang="en-GB" sz="2000">
                <a:latin typeface="宋体" panose="02010600030101010101" pitchFamily="2" charset="-122"/>
              </a:rPr>
              <a:t>类型数据</a:t>
            </a:r>
            <a:endParaRPr lang="en-GB" sz="20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f1.setF(new Boolean(true));</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Boolean b = f1.getF();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System.out.println(b);</a:t>
            </a:r>
            <a:endParaRPr lang="en-GB" altLang="zh-CN"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a:latin typeface="宋体" panose="02010600030101010101" pitchFamily="2" charset="-122"/>
              </a:rPr>
              <a:t>//f2</a:t>
            </a:r>
            <a:r>
              <a:rPr lang="zh-CN" altLang="en-GB" sz="2000">
                <a:latin typeface="宋体" panose="02010600030101010101" pitchFamily="2" charset="-122"/>
              </a:rPr>
              <a:t>的</a:t>
            </a:r>
            <a:r>
              <a:rPr lang="en-GB" altLang="zh-CN" sz="2000">
                <a:latin typeface="宋体" panose="02010600030101010101" pitchFamily="2" charset="-122"/>
              </a:rPr>
              <a:t>setF</a:t>
            </a:r>
            <a:r>
              <a:rPr lang="zh-CN" altLang="en-GB" sz="2000">
                <a:latin typeface="宋体" panose="02010600030101010101" pitchFamily="2" charset="-122"/>
              </a:rPr>
              <a:t>方法只能接受</a:t>
            </a:r>
            <a:r>
              <a:rPr lang="en-GB" altLang="zh-CN" sz="2000">
                <a:latin typeface="宋体" panose="02010600030101010101" pitchFamily="2" charset="-122"/>
              </a:rPr>
              <a:t>Integer</a:t>
            </a:r>
            <a:r>
              <a:rPr lang="zh-CN" altLang="en-GB" sz="2000">
                <a:latin typeface="宋体" panose="02010600030101010101" pitchFamily="2" charset="-122"/>
              </a:rPr>
              <a:t>类型的数据</a:t>
            </a:r>
            <a:r>
              <a:rPr lang="zh-CN" altLang="en-GB" sz="2000">
                <a:latin typeface="Courier New" panose="02070309020205020404" pitchFamily="49" charset="0"/>
              </a:rPr>
              <a:t>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f2.setF(new Integer(10));</a:t>
            </a:r>
            <a:r>
              <a:rPr lang="en-GB" altLang="zh-CN" sz="2000">
                <a:latin typeface="Courier New" panose="02070309020205020404" pitchFamily="49" charset="0"/>
              </a:rPr>
              <a:t>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Integer i = f2.getF(); </a:t>
            </a:r>
            <a:endParaRPr lang="zh-CN" altLang="en-GB" sz="20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a:latin typeface="Courier New" panose="02070309020205020404" pitchFamily="49" charset="0"/>
                <a:ea typeface="PMingLiU" panose="02020500000000000000" pitchFamily="18" charset="-120"/>
              </a:rPr>
              <a:t>System.out.println(i);</a:t>
            </a:r>
            <a:endParaRPr lang="en-GB" sz="2000">
              <a:latin typeface="Courier New" panose="02070309020205020404" pitchFamily="49" charset="0"/>
              <a:ea typeface="PMingLiU" panose="02020500000000000000" pitchFamily="18" charset="-120"/>
            </a:endParaRPr>
          </a:p>
        </p:txBody>
      </p:sp>
      <p:sp>
        <p:nvSpPr>
          <p:cNvPr id="1212419" name="Rectangle 3"/>
          <p:cNvSpPr>
            <a:spLocks noGrp="1" noChangeArrowheads="1"/>
          </p:cNvSpPr>
          <p:nvPr>
            <p:ph type="title"/>
          </p:nvPr>
        </p:nvSpPr>
        <p:spPr/>
        <p:txBody>
          <a:bodyPr/>
          <a:lstStyle/>
          <a:p>
            <a:r>
              <a:rPr lang="en-GB" sz="3800">
                <a:solidFill>
                  <a:srgbClr val="FFFFFF"/>
                </a:solidFill>
              </a:rPr>
              <a:t>泛型类</a:t>
            </a:r>
            <a:r>
              <a:rPr lang="zh-CN" altLang="en-GB" sz="3800">
                <a:solidFill>
                  <a:srgbClr val="FFFFFF"/>
                </a:solidFill>
              </a:rPr>
              <a:t>的实例化</a:t>
            </a:r>
            <a:endParaRPr lang="zh-CN" altLang="en-US" sz="3800">
              <a:solidFill>
                <a:srgbClr val="FFFFFF"/>
              </a:solidFill>
            </a:endParaRPr>
          </a:p>
        </p:txBody>
      </p:sp>
      <p:sp>
        <p:nvSpPr>
          <p:cNvPr id="1212420" name="Rectangle 4"/>
          <p:cNvSpPr>
            <a:spLocks noGrp="1" noChangeArrowheads="1"/>
          </p:cNvSpPr>
          <p:nvPr>
            <p:ph type="body" idx="1"/>
          </p:nvPr>
        </p:nvSpPr>
        <p:spPr>
          <a:xfrm>
            <a:off x="468313" y="1268413"/>
            <a:ext cx="8305800" cy="4614862"/>
          </a:xfrm>
        </p:spPr>
        <p:txBody>
          <a:bodyPr/>
          <a:lstStyle/>
          <a:p>
            <a:r>
              <a:rPr lang="zh-CN" altLang="en-GB" sz="2800"/>
              <a:t>创建泛型类的实例时，可以使用一对尖括号指定泛型的真正类型</a:t>
            </a:r>
            <a:endParaRPr lang="zh-CN" altLang="en-US" sz="280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body" idx="1"/>
          </p:nvPr>
        </p:nvSpPr>
        <p:spPr>
          <a:xfrm>
            <a:off x="827088" y="1255713"/>
            <a:ext cx="8077200" cy="5486400"/>
          </a:xfrm>
        </p:spPr>
        <p:txBody>
          <a:bodyPr/>
          <a:lstStyle/>
          <a:p>
            <a:r>
              <a:rPr lang="zh-CN" altLang="en-GB"/>
              <a:t>泛型类实例化时，并不一定要指明泛型对应的实际类型，此时会使用</a:t>
            </a:r>
            <a:r>
              <a:rPr lang="en-GB"/>
              <a:t>Object</a:t>
            </a:r>
            <a:r>
              <a:rPr lang="zh-CN" altLang="en-GB"/>
              <a:t>作为泛型的默认类型</a:t>
            </a:r>
            <a:endParaRPr lang="zh-CN" altLang="en-GB"/>
          </a:p>
          <a:p>
            <a:endParaRPr lang="en-GB"/>
          </a:p>
          <a:p>
            <a:endParaRPr lang="en-GB">
              <a:solidFill>
                <a:srgbClr val="000000"/>
              </a:solidFill>
            </a:endParaRPr>
          </a:p>
          <a:p>
            <a:r>
              <a:rPr lang="zh-CN" altLang="en-GB"/>
              <a:t>编译时编译器会发出警告：</a:t>
            </a:r>
            <a:endParaRPr lang="zh-CN" altLang="en-US"/>
          </a:p>
        </p:txBody>
      </p:sp>
      <p:sp>
        <p:nvSpPr>
          <p:cNvPr id="1214467" name="Rectangle 3"/>
          <p:cNvSpPr>
            <a:spLocks noChangeArrowheads="1"/>
          </p:cNvSpPr>
          <p:nvPr/>
        </p:nvSpPr>
        <p:spPr bwMode="auto">
          <a:xfrm>
            <a:off x="1187450" y="2852738"/>
            <a:ext cx="5111750"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 f3 = new Generic();</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f3.setF(new Boolean(false));</a:t>
            </a:r>
            <a:endParaRPr lang="en-GB" sz="2000" b="1">
              <a:solidFill>
                <a:srgbClr val="000000"/>
              </a:solidFill>
              <a:latin typeface="Courier New" panose="02070309020205020404" pitchFamily="49" charset="0"/>
              <a:ea typeface="PMingLiU" panose="02020500000000000000" pitchFamily="18" charset="-120"/>
            </a:endParaRPr>
          </a:p>
        </p:txBody>
      </p:sp>
      <p:sp>
        <p:nvSpPr>
          <p:cNvPr id="1214468" name="Rectangle 4"/>
          <p:cNvSpPr>
            <a:spLocks noChangeArrowheads="1"/>
          </p:cNvSpPr>
          <p:nvPr/>
        </p:nvSpPr>
        <p:spPr bwMode="auto">
          <a:xfrm>
            <a:off x="611188" y="4797425"/>
            <a:ext cx="790733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Note: Generic.java uses unchecked or unsafe operations.</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Note: Recompile with -Xlint:unchecked for details.</a:t>
            </a:r>
            <a:endParaRPr lang="en-GB" b="1">
              <a:solidFill>
                <a:srgbClr val="FF0000"/>
              </a:solidFill>
              <a:latin typeface="Courier New" panose="02070309020205020404" pitchFamily="49" charset="0"/>
              <a:ea typeface="PMingLiU" panose="02020500000000000000" pitchFamily="18" charset="-120"/>
            </a:endParaRPr>
          </a:p>
        </p:txBody>
      </p:sp>
      <p:sp>
        <p:nvSpPr>
          <p:cNvPr id="1214469" name="Rectangle 5"/>
          <p:cNvSpPr>
            <a:spLocks noGrp="1" noChangeArrowheads="1"/>
          </p:cNvSpPr>
          <p:nvPr>
            <p:ph type="title"/>
          </p:nvPr>
        </p:nvSpPr>
        <p:spPr/>
        <p:txBody>
          <a:bodyPr/>
          <a:lstStyle/>
          <a:p>
            <a:r>
              <a:rPr lang="zh-CN" altLang="en-GB" sz="3800">
                <a:solidFill>
                  <a:srgbClr val="FFFFFF"/>
                </a:solidFill>
              </a:rPr>
              <a:t>实例化时的泛型的默认类型</a:t>
            </a:r>
            <a:endParaRPr lang="zh-CN" altLang="en-US" sz="3800">
              <a:solidFill>
                <a:srgbClr val="FFFFFF"/>
              </a:solidFill>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lstStyle/>
          <a:p>
            <a:r>
              <a:rPr lang="zh-CN" altLang="en-US" sz="3800"/>
              <a:t>建立类型为泛型类的数组</a:t>
            </a:r>
            <a:endParaRPr lang="zh-CN" altLang="en-US" sz="3800"/>
          </a:p>
        </p:txBody>
      </p:sp>
      <p:sp>
        <p:nvSpPr>
          <p:cNvPr id="1216515" name="Rectangle 3"/>
          <p:cNvSpPr>
            <a:spLocks noGrp="1" noChangeArrowheads="1"/>
          </p:cNvSpPr>
          <p:nvPr>
            <p:ph idx="1"/>
          </p:nvPr>
        </p:nvSpPr>
        <p:spPr/>
        <p:txBody>
          <a:bodyPr>
            <a:normAutofit lnSpcReduction="20000"/>
          </a:bodyPr>
          <a:lstStyle/>
          <a:p>
            <a:pPr>
              <a:lnSpc>
                <a:spcPct val="110000"/>
              </a:lnSpc>
            </a:pPr>
            <a:r>
              <a:rPr lang="zh-CN" altLang="en-US" sz="2800"/>
              <a:t>如果要建立泛型类的数组，需要注意</a:t>
            </a:r>
            <a:r>
              <a:rPr lang="en-US" altLang="zh-CN" sz="2800"/>
              <a:t>new</a:t>
            </a:r>
            <a:r>
              <a:rPr lang="zh-CN" altLang="en-US" sz="2800"/>
              <a:t>关键字后面不要加入泛型的实际类型名，如下所示：</a:t>
            </a: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endParaRPr lang="zh-CN" altLang="en-US" sz="2800"/>
          </a:p>
          <a:p>
            <a:pPr>
              <a:lnSpc>
                <a:spcPct val="110000"/>
              </a:lnSpc>
            </a:pPr>
            <a:r>
              <a:rPr lang="en-US" altLang="zh-CN" sz="2800"/>
              <a:t>Java</a:t>
            </a:r>
            <a:r>
              <a:rPr lang="zh-CN" altLang="en-US" sz="2800"/>
              <a:t>泛型的属于同一个类，编译器实际运行中会进行类型擦除，使用的时候进行强制类型转换。</a:t>
            </a:r>
            <a:endParaRPr lang="zh-CN" altLang="en-US" sz="2800"/>
          </a:p>
          <a:p>
            <a:pPr marL="0" indent="0">
              <a:lnSpc>
                <a:spcPct val="110000"/>
              </a:lnSpc>
              <a:buNone/>
            </a:pPr>
            <a:r>
              <a:rPr lang="zh-CN" altLang="en-US"/>
              <a:t>   </a:t>
            </a:r>
            <a:r>
              <a:rPr lang="en-US" altLang="zh-CN" sz="2800"/>
              <a:t>a instanceof List&lt;String&gt; //</a:t>
            </a:r>
            <a:r>
              <a:rPr lang="zh-CN" altLang="en-US" sz="2800">
                <a:solidFill>
                  <a:srgbClr val="FF0000"/>
                </a:solidFill>
              </a:rPr>
              <a:t>错误</a:t>
            </a:r>
            <a:r>
              <a:rPr lang="zh-CN" altLang="en-US" sz="2800"/>
              <a:t>！</a:t>
            </a:r>
            <a:r>
              <a:rPr lang="zh-CN" altLang="en-US"/>
              <a:t> </a:t>
            </a:r>
            <a:endParaRPr lang="zh-CN" altLang="en-US"/>
          </a:p>
        </p:txBody>
      </p:sp>
      <p:sp>
        <p:nvSpPr>
          <p:cNvPr id="1216516" name="Rectangle 4"/>
          <p:cNvSpPr>
            <a:spLocks noChangeArrowheads="1"/>
          </p:cNvSpPr>
          <p:nvPr/>
        </p:nvSpPr>
        <p:spPr bwMode="auto">
          <a:xfrm>
            <a:off x="810578" y="2186782"/>
            <a:ext cx="7521575" cy="1892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Generic&lt;String&gt;[]  gs;  //</a:t>
            </a:r>
            <a:r>
              <a:rPr lang="zh-CN" altLang="en-GB" sz="2000" b="1">
                <a:latin typeface="Courier New" panose="02070309020205020404" pitchFamily="49" charset="0"/>
              </a:rPr>
              <a:t>声明泛型类的数组</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宋体" panose="02010600030101010101" pitchFamily="2" charset="-122"/>
              </a:rPr>
              <a:t>//</a:t>
            </a:r>
            <a:r>
              <a:rPr lang="zh-CN" altLang="en-GB" sz="2000" b="1">
                <a:latin typeface="宋体" panose="02010600030101010101" pitchFamily="2" charset="-122"/>
              </a:rPr>
              <a:t>先对泛型数组进行初始化</a:t>
            </a:r>
            <a:endParaRPr lang="zh-CN" alt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gs=new Generic[5]; </a:t>
            </a:r>
            <a:r>
              <a:rPr lang="en-GB" altLang="zh-CN" sz="2000" b="1">
                <a:latin typeface="Courier New" panose="02070309020205020404" pitchFamily="49" charset="0"/>
                <a:ea typeface="PMingLiU" panose="02020500000000000000" pitchFamily="18" charset="-120"/>
              </a:rPr>
              <a:t>//</a:t>
            </a:r>
            <a:r>
              <a:rPr lang="zh-CN" altLang="en-GB" sz="2000" b="1">
                <a:latin typeface="Times New Roman" panose="02020603050405020304" pitchFamily="18" charset="0"/>
              </a:rPr>
              <a:t>不要写成</a:t>
            </a:r>
            <a:r>
              <a:rPr lang="en-GB" altLang="zh-CN" sz="2000" b="1">
                <a:solidFill>
                  <a:srgbClr val="FF0000"/>
                </a:solidFill>
                <a:latin typeface="Times New Roman" panose="02020603050405020304" pitchFamily="18" charset="0"/>
              </a:rPr>
              <a:t>new Generic&lt;String&gt;[5]</a:t>
            </a:r>
            <a:endParaRPr lang="en-GB" altLang="zh-CN" sz="2000" b="1">
              <a:latin typeface="Times New Roman" panose="02020603050405020304" pitchFamily="18"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r>
              <a:rPr lang="zh-CN" altLang="en-GB" sz="2000" b="1">
                <a:latin typeface="Courier New" panose="02070309020205020404" pitchFamily="49" charset="0"/>
              </a:rPr>
              <a:t>再分别为每一个数组元素进行初始化</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gs[0]=new Generic&lt;String&gt;();</a:t>
            </a:r>
            <a:r>
              <a:rPr lang="en-GB" altLang="zh-CN" sz="2000" b="1">
                <a:latin typeface="Courier New" panose="02070309020205020404" pitchFamily="49" charset="0"/>
                <a:ea typeface="PMingLiU" panose="02020500000000000000" pitchFamily="18" charset="-120"/>
              </a:rPr>
              <a:t>//</a:t>
            </a:r>
            <a:r>
              <a:rPr lang="zh-CN" altLang="en-GB" sz="2000" b="1">
                <a:latin typeface="Courier New" panose="02070309020205020404" pitchFamily="49" charset="0"/>
              </a:rPr>
              <a:t>为第一个数组元素赋值</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a:t>
            </a:r>
            <a:endParaRPr lang="en-GB" altLang="zh-CN" sz="20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auto">
          <a:xfrm>
            <a:off x="1249363" y="1844675"/>
            <a:ext cx="490537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Generic2&lt;T1, T2&gt;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T1 f1;</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T2 f2;</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 //....</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17539" name="Rectangle 3"/>
          <p:cNvSpPr>
            <a:spLocks noChangeArrowheads="1"/>
          </p:cNvSpPr>
          <p:nvPr/>
        </p:nvSpPr>
        <p:spPr bwMode="auto">
          <a:xfrm>
            <a:off x="900113" y="4019550"/>
            <a:ext cx="7972425" cy="187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给出泛型</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的实际类型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 Boolean&gt; f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Generic&lt;Integer, Boolean&gt;();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没有给出</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的实际类型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Generic f1=new Generic();//</a:t>
            </a:r>
            <a:r>
              <a:rPr lang="en-GB" altLang="zh-CN" sz="2000" b="1">
                <a:solidFill>
                  <a:srgbClr val="000000"/>
                </a:solidFill>
                <a:latin typeface="宋体" panose="02010600030101010101" pitchFamily="2" charset="-122"/>
              </a:rPr>
              <a:t>T1,T2</a:t>
            </a:r>
            <a:r>
              <a:rPr lang="zh-CN" altLang="en-GB" sz="2000" b="1">
                <a:solidFill>
                  <a:srgbClr val="000000"/>
                </a:solidFill>
                <a:latin typeface="宋体" panose="02010600030101010101" pitchFamily="2" charset="-122"/>
              </a:rPr>
              <a:t>将被默认为是</a:t>
            </a:r>
            <a:r>
              <a:rPr lang="en-GB" altLang="zh-CN" sz="2000" b="1">
                <a:solidFill>
                  <a:srgbClr val="000000"/>
                </a:solidFill>
                <a:latin typeface="宋体" panose="02010600030101010101" pitchFamily="2" charset="-122"/>
              </a:rPr>
              <a:t>Object</a:t>
            </a:r>
            <a:r>
              <a:rPr lang="zh-CN" altLang="en-GB" sz="2000" b="1">
                <a:solidFill>
                  <a:srgbClr val="000000"/>
                </a:solidFill>
                <a:latin typeface="宋体" panose="02010600030101010101" pitchFamily="2" charset="-122"/>
              </a:rPr>
              <a:t>类型</a:t>
            </a:r>
            <a:endParaRPr lang="zh-CN" altLang="en-GB" sz="2000" b="1">
              <a:solidFill>
                <a:srgbClr val="000000"/>
              </a:solidFill>
              <a:latin typeface="宋体" panose="02010600030101010101" pitchFamily="2" charset="-122"/>
            </a:endParaRPr>
          </a:p>
        </p:txBody>
      </p:sp>
      <p:sp>
        <p:nvSpPr>
          <p:cNvPr id="1217540" name="Rectangle 4"/>
          <p:cNvSpPr>
            <a:spLocks noGrp="1" noChangeArrowheads="1"/>
          </p:cNvSpPr>
          <p:nvPr>
            <p:ph type="title"/>
          </p:nvPr>
        </p:nvSpPr>
        <p:spPr/>
        <p:txBody>
          <a:bodyPr/>
          <a:lstStyle/>
          <a:p>
            <a:r>
              <a:rPr lang="zh-CN" altLang="en-GB" sz="3800">
                <a:solidFill>
                  <a:srgbClr val="FFFFFF"/>
                </a:solidFill>
              </a:rPr>
              <a:t>包含多个泛型的类定义示例</a:t>
            </a:r>
            <a:endParaRPr lang="zh-CN" altLang="en-US" sz="3800">
              <a:solidFill>
                <a:srgbClr val="FFFFFF"/>
              </a:solidFill>
            </a:endParaRPr>
          </a:p>
        </p:txBody>
      </p:sp>
      <p:sp>
        <p:nvSpPr>
          <p:cNvPr id="1217541" name="Rectangle 5"/>
          <p:cNvSpPr>
            <a:spLocks noGrp="1" noChangeArrowheads="1"/>
          </p:cNvSpPr>
          <p:nvPr>
            <p:ph type="body" idx="1"/>
          </p:nvPr>
        </p:nvSpPr>
        <p:spPr>
          <a:xfrm>
            <a:off x="684213" y="1341438"/>
            <a:ext cx="8077200" cy="5486400"/>
          </a:xfrm>
        </p:spPr>
        <p:txBody>
          <a:bodyPr/>
          <a:lstStyle/>
          <a:p>
            <a:r>
              <a:rPr lang="zh-CN" altLang="en-GB"/>
              <a:t>包含有两个泛型定义的类声明和实例化：</a:t>
            </a:r>
            <a:endParaRPr lang="zh-CN" altLang="en-US"/>
          </a:p>
        </p:txBody>
      </p:sp>
      <p:sp>
        <p:nvSpPr>
          <p:cNvPr id="1217542" name="Line 6"/>
          <p:cNvSpPr>
            <a:spLocks noChangeShapeType="1"/>
          </p:cNvSpPr>
          <p:nvPr/>
        </p:nvSpPr>
        <p:spPr bwMode="auto">
          <a:xfrm>
            <a:off x="684213" y="3716338"/>
            <a:ext cx="8459787"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755650" y="2781300"/>
            <a:ext cx="77946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Generic3&lt;T&gt;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r>
              <a:rPr lang="en-GB" altLang="zh-CN" sz="2000" b="1">
                <a:solidFill>
                  <a:srgbClr val="000000"/>
                </a:solidFill>
                <a:latin typeface="Courier New" panose="02070309020205020404" pitchFamily="49" charset="0"/>
              </a:rPr>
              <a:t> //</a:t>
            </a:r>
            <a:r>
              <a:rPr lang="zh-CN" altLang="en-GB" sz="2000" b="1">
                <a:solidFill>
                  <a:srgbClr val="FF0000"/>
                </a:solidFill>
                <a:latin typeface="Courier New" panose="02070309020205020404" pitchFamily="49" charset="0"/>
              </a:rPr>
              <a:t>此处不能用</a:t>
            </a:r>
            <a:r>
              <a:rPr lang="en-GB" altLang="zh-CN" sz="2000" b="1">
                <a:solidFill>
                  <a:srgbClr val="FF0000"/>
                </a:solidFill>
                <a:latin typeface="Courier New" panose="02070309020205020404" pitchFamily="49" charset="0"/>
              </a:rPr>
              <a:t>new T[]</a:t>
            </a:r>
            <a:r>
              <a:rPr lang="zh-CN" altLang="en-GB" sz="2000" b="1">
                <a:solidFill>
                  <a:srgbClr val="FF0000"/>
                </a:solidFill>
                <a:latin typeface="Courier New" panose="02070309020205020404" pitchFamily="49" charset="0"/>
              </a:rPr>
              <a:t>实例化</a:t>
            </a:r>
            <a:r>
              <a:rPr lang="en-GB" altLang="zh-CN" sz="2000" b="1">
                <a:solidFill>
                  <a:srgbClr val="FF0000"/>
                </a:solidFill>
                <a:latin typeface="Courier New" panose="02070309020205020404" pitchFamily="49" charset="0"/>
              </a:rPr>
              <a:t>array</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public void setArray(T[]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this.array</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 getArray()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a:t>
            </a:r>
            <a:r>
              <a:rPr lang="en-GB" altLang="zh-CN" sz="2000" b="1">
                <a:solidFill>
                  <a:srgbClr val="000000"/>
                </a:solidFill>
                <a:latin typeface="Courier New" panose="02070309020205020404" pitchFamily="49" charset="0"/>
              </a:rPr>
              <a:t>a</a:t>
            </a:r>
            <a:r>
              <a:rPr lang="en-GB" sz="2000" b="1">
                <a:solidFill>
                  <a:srgbClr val="000000"/>
                </a:solidFill>
                <a:latin typeface="Courier New" panose="02070309020205020404" pitchFamily="49" charset="0"/>
                <a:ea typeface="PMingLiU" panose="02020500000000000000" pitchFamily="18" charset="-120"/>
              </a:rPr>
              <a:t>rray;</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19587" name="Rectangle 3"/>
          <p:cNvSpPr>
            <a:spLocks noGrp="1" noChangeArrowheads="1"/>
          </p:cNvSpPr>
          <p:nvPr>
            <p:ph type="title"/>
          </p:nvPr>
        </p:nvSpPr>
        <p:spPr/>
        <p:txBody>
          <a:bodyPr/>
          <a:lstStyle/>
          <a:p>
            <a:r>
              <a:rPr lang="zh-CN" altLang="en-GB" sz="3800">
                <a:solidFill>
                  <a:srgbClr val="FFFFFF"/>
                </a:solidFill>
              </a:rPr>
              <a:t>泛型成员的使用</a:t>
            </a:r>
            <a:endParaRPr lang="zh-CN" altLang="en-US" sz="3800">
              <a:solidFill>
                <a:srgbClr val="FFFFFF"/>
              </a:solidFill>
            </a:endParaRPr>
          </a:p>
        </p:txBody>
      </p:sp>
      <p:sp>
        <p:nvSpPr>
          <p:cNvPr id="1219588" name="Rectangle 4"/>
          <p:cNvSpPr>
            <a:spLocks noGrp="1" noChangeArrowheads="1"/>
          </p:cNvSpPr>
          <p:nvPr>
            <p:ph type="body" idx="1"/>
          </p:nvPr>
        </p:nvSpPr>
        <p:spPr>
          <a:xfrm>
            <a:off x="611188" y="1371600"/>
            <a:ext cx="8077200" cy="5486400"/>
          </a:xfrm>
        </p:spPr>
        <p:txBody>
          <a:bodyPr/>
          <a:lstStyle/>
          <a:p>
            <a:r>
              <a:rPr lang="zh-CN" altLang="en-US"/>
              <a:t>在泛型类中的泛型成员不能直接实例化，其实例必须要通过方法的参数传递给泛型成员：</a:t>
            </a:r>
            <a:endParaRPr lang="zh-CN" altLang="en-US"/>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p:txBody>
          <a:bodyPr/>
          <a:lstStyle/>
          <a:p>
            <a:r>
              <a:rPr lang="en-GB" sz="3800">
                <a:solidFill>
                  <a:srgbClr val="FFFFFF"/>
                </a:solidFill>
              </a:rPr>
              <a:t>泛型</a:t>
            </a:r>
            <a:r>
              <a:rPr lang="zh-CN" altLang="en-GB" sz="3800">
                <a:solidFill>
                  <a:srgbClr val="FFFFFF"/>
                </a:solidFill>
              </a:rPr>
              <a:t>成员实例化示例</a:t>
            </a:r>
            <a:endParaRPr lang="zh-CN" altLang="en-US" sz="3800">
              <a:solidFill>
                <a:srgbClr val="FFFFFF"/>
              </a:solidFill>
            </a:endParaRPr>
          </a:p>
        </p:txBody>
      </p:sp>
      <p:sp>
        <p:nvSpPr>
          <p:cNvPr id="1221635" name="Rectangle 3"/>
          <p:cNvSpPr>
            <a:spLocks noGrp="1" noChangeArrowheads="1"/>
          </p:cNvSpPr>
          <p:nvPr>
            <p:ph idx="1"/>
          </p:nvPr>
        </p:nvSpPr>
        <p:spPr/>
        <p:txBody>
          <a:bodyPr/>
          <a:lstStyle/>
          <a:p>
            <a:r>
              <a:rPr lang="zh-CN" altLang="en-GB"/>
              <a:t>通过方法的泛型参数，将数组的实例传递给类中的泛型数组：</a:t>
            </a:r>
            <a:endParaRPr lang="zh-CN" altLang="en-GB"/>
          </a:p>
          <a:p>
            <a:endParaRPr lang="zh-CN" altLang="en-GB">
              <a:solidFill>
                <a:srgbClr val="000000"/>
              </a:solidFill>
            </a:endParaRPr>
          </a:p>
        </p:txBody>
      </p:sp>
      <p:sp>
        <p:nvSpPr>
          <p:cNvPr id="1221636" name="Rectangle 4"/>
          <p:cNvSpPr>
            <a:spLocks noChangeArrowheads="1"/>
          </p:cNvSpPr>
          <p:nvPr/>
        </p:nvSpPr>
        <p:spPr bwMode="auto">
          <a:xfrm>
            <a:off x="900113" y="2349500"/>
            <a:ext cx="7993062" cy="248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String[] strs = {"caterpillar", "momor", "bush"};</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Generic3&lt;String&gt; f = new Generic3&lt;String&gt;();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Times New Roman" panose="02020603050405020304" pitchFamily="18" charset="0"/>
              </a:rPr>
              <a:t>//</a:t>
            </a:r>
            <a:r>
              <a:rPr lang="zh-CN" altLang="en-GB" sz="2000" b="1">
                <a:solidFill>
                  <a:srgbClr val="000000"/>
                </a:solidFill>
                <a:latin typeface="Times New Roman" panose="02020603050405020304" pitchFamily="18" charset="0"/>
              </a:rPr>
              <a:t>向泛型成员</a:t>
            </a:r>
            <a:r>
              <a:rPr lang="en-GB" altLang="zh-CN" sz="2000" b="1">
                <a:solidFill>
                  <a:srgbClr val="000000"/>
                </a:solidFill>
                <a:latin typeface="Times New Roman" panose="02020603050405020304" pitchFamily="18" charset="0"/>
              </a:rPr>
              <a:t>array</a:t>
            </a:r>
            <a:r>
              <a:rPr lang="zh-CN" altLang="en-GB" sz="2000" b="1">
                <a:solidFill>
                  <a:srgbClr val="000000"/>
                </a:solidFill>
                <a:latin typeface="Times New Roman" panose="02020603050405020304" pitchFamily="18" charset="0"/>
              </a:rPr>
              <a:t>传递实际的字符串数组</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f.setArray(strs</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读取泛型成员</a:t>
            </a:r>
            <a:r>
              <a:rPr lang="en-GB" altLang="zh-CN" sz="2000" b="1">
                <a:solidFill>
                  <a:srgbClr val="000000"/>
                </a:solidFill>
                <a:latin typeface="宋体" panose="02010600030101010101" pitchFamily="2" charset="-122"/>
              </a:rPr>
              <a:t>array</a:t>
            </a:r>
            <a:r>
              <a:rPr lang="zh-CN" altLang="en-GB" sz="2000" b="1">
                <a:solidFill>
                  <a:srgbClr val="000000"/>
                </a:solidFill>
                <a:latin typeface="宋体" panose="02010600030101010101" pitchFamily="2" charset="-122"/>
              </a:rPr>
              <a:t>的值，将其赋给字符串数组变量</a:t>
            </a:r>
            <a:r>
              <a:rPr lang="en-GB" altLang="zh-CN" sz="2000" b="1">
                <a:solidFill>
                  <a:srgbClr val="000000"/>
                </a:solidFill>
                <a:latin typeface="宋体" panose="02010600030101010101" pitchFamily="2" charset="-122"/>
              </a:rPr>
              <a:t>strs</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strs = </a:t>
            </a:r>
            <a:r>
              <a:rPr lang="en-GB" altLang="zh-CN" sz="2000" b="1">
                <a:solidFill>
                  <a:srgbClr val="000000"/>
                </a:solidFill>
                <a:latin typeface="Courier New" panose="02070309020205020404" pitchFamily="49" charset="0"/>
              </a:rPr>
              <a:t>f.getArray</a:t>
            </a:r>
            <a:r>
              <a:rPr lang="en-GB" sz="2000" b="1">
                <a:solidFill>
                  <a:srgbClr val="000000"/>
                </a:solidFill>
                <a:latin typeface="Courier New" panose="02070309020205020404" pitchFamily="49" charset="0"/>
                <a:ea typeface="PMingLiU" panose="02020500000000000000" pitchFamily="18" charset="-120"/>
              </a:rPr>
              <a:t>();</a:t>
            </a:r>
            <a:r>
              <a:rPr lang="en-GB" altLang="zh-CN" sz="2000" b="1">
                <a:solidFill>
                  <a:srgbClr val="000000"/>
                </a:solidFill>
                <a:latin typeface="Courier New" panose="02070309020205020404" pitchFamily="49" charset="0"/>
              </a:rPr>
              <a:t> //</a:t>
            </a:r>
            <a:r>
              <a:rPr lang="zh-CN" altLang="en-GB" sz="2000" b="1">
                <a:solidFill>
                  <a:srgbClr val="000000"/>
                </a:solidFill>
                <a:latin typeface="宋体" panose="02010600030101010101" pitchFamily="2" charset="-122"/>
              </a:rPr>
              <a:t>此时</a:t>
            </a:r>
            <a:r>
              <a:rPr lang="en-GB" altLang="zh-CN" sz="2000" b="1">
                <a:solidFill>
                  <a:srgbClr val="000000"/>
                </a:solidFill>
                <a:latin typeface="宋体" panose="02010600030101010101" pitchFamily="2" charset="-122"/>
              </a:rPr>
              <a:t>array</a:t>
            </a:r>
            <a:r>
              <a:rPr lang="zh-CN" altLang="en-GB" sz="2000" b="1">
                <a:solidFill>
                  <a:srgbClr val="000000"/>
                </a:solidFill>
                <a:latin typeface="宋体" panose="02010600030101010101" pitchFamily="2" charset="-122"/>
              </a:rPr>
              <a:t>的类型为字符串数组</a:t>
            </a:r>
            <a:endParaRPr lang="zh-CN" altLang="en-GB" sz="20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p:txBody>
          <a:bodyPr/>
          <a:lstStyle/>
          <a:p>
            <a:r>
              <a:rPr lang="en-GB" sz="3800">
                <a:solidFill>
                  <a:srgbClr val="FFFFFF"/>
                </a:solidFill>
              </a:rPr>
              <a:t>泛型</a:t>
            </a:r>
            <a:r>
              <a:rPr lang="zh-CN" altLang="en-GB" sz="3800">
                <a:solidFill>
                  <a:srgbClr val="FFFFFF"/>
                </a:solidFill>
              </a:rPr>
              <a:t>成员的可用方法</a:t>
            </a:r>
            <a:endParaRPr lang="zh-CN" altLang="en-US" sz="3800">
              <a:solidFill>
                <a:srgbClr val="FFFFFF"/>
              </a:solidFill>
            </a:endParaRPr>
          </a:p>
        </p:txBody>
      </p:sp>
      <p:sp>
        <p:nvSpPr>
          <p:cNvPr id="1223683" name="Rectangle 3"/>
          <p:cNvSpPr>
            <a:spLocks noGrp="1" noChangeArrowheads="1"/>
          </p:cNvSpPr>
          <p:nvPr>
            <p:ph idx="1"/>
          </p:nvPr>
        </p:nvSpPr>
        <p:spPr/>
        <p:txBody>
          <a:bodyPr/>
          <a:lstStyle/>
          <a:p>
            <a:r>
              <a:rPr lang="zh-CN" altLang="en-GB"/>
              <a:t>由于泛型类型只有在类实例化后才能确定，类中的泛型成员只能使用</a:t>
            </a:r>
            <a:r>
              <a:rPr lang="en-GB" altLang="zh-CN"/>
              <a:t>Object</a:t>
            </a:r>
            <a:r>
              <a:rPr lang="zh-CN" altLang="en-GB"/>
              <a:t>类型中的方法：</a:t>
            </a:r>
            <a:endParaRPr lang="zh-CN" altLang="en-GB"/>
          </a:p>
          <a:p>
            <a:endParaRPr lang="zh-CN" altLang="en-GB">
              <a:solidFill>
                <a:srgbClr val="000000"/>
              </a:solidFill>
            </a:endParaRPr>
          </a:p>
        </p:txBody>
      </p:sp>
      <p:sp>
        <p:nvSpPr>
          <p:cNvPr id="1223684" name="Rectangle 4"/>
          <p:cNvSpPr>
            <a:spLocks noChangeArrowheads="1"/>
          </p:cNvSpPr>
          <p:nvPr/>
        </p:nvSpPr>
        <p:spPr bwMode="auto">
          <a:xfrm>
            <a:off x="827088" y="2708275"/>
            <a:ext cx="7993062" cy="370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Generic&lt;T&gt;{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T f;</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setF(T f){ this.f=f;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doSome(){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getClass</a:t>
            </a:r>
            <a:r>
              <a:rPr lang="zh-CN" altLang="en-GB" sz="2000" b="1">
                <a:solidFill>
                  <a:srgbClr val="000000"/>
                </a:solidFill>
                <a:latin typeface="Courier New" panose="02070309020205020404" pitchFamily="49" charset="0"/>
              </a:rPr>
              <a:t>和</a:t>
            </a:r>
            <a:r>
              <a:rPr lang="en-GB" altLang="zh-CN" sz="2000" b="1">
                <a:solidFill>
                  <a:srgbClr val="000000"/>
                </a:solidFill>
                <a:latin typeface="Courier New" panose="02070309020205020404" pitchFamily="49" charset="0"/>
              </a:rPr>
              <a:t>toString</a:t>
            </a:r>
            <a:r>
              <a:rPr lang="zh-CN" altLang="en-GB" sz="2000" b="1">
                <a:solidFill>
                  <a:srgbClr val="000000"/>
                </a:solidFill>
                <a:latin typeface="Courier New" panose="02070309020205020404" pitchFamily="49" charset="0"/>
              </a:rPr>
              <a:t>都是</a:t>
            </a:r>
            <a:r>
              <a:rPr lang="en-GB" altLang="zh-CN" sz="2000" b="1">
                <a:solidFill>
                  <a:srgbClr val="000000"/>
                </a:solidFill>
                <a:latin typeface="Courier New" panose="02070309020205020404" pitchFamily="49" charset="0"/>
              </a:rPr>
              <a:t>Object</a:t>
            </a:r>
            <a:r>
              <a:rPr lang="zh-CN" altLang="en-GB" sz="2000" b="1">
                <a:solidFill>
                  <a:srgbClr val="000000"/>
                </a:solidFill>
                <a:latin typeface="Courier New" panose="02070309020205020404" pitchFamily="49" charset="0"/>
              </a:rPr>
              <a:t>中的方法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System.out.println(f.getClass().getName());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System.out.println(f.toString());</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altLang="zh-CN" sz="20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2" name="Rectangle 4"/>
          <p:cNvSpPr>
            <a:spLocks noGrp="1" noChangeArrowheads="1"/>
          </p:cNvSpPr>
          <p:nvPr>
            <p:ph type="title"/>
          </p:nvPr>
        </p:nvSpPr>
        <p:spPr/>
        <p:txBody>
          <a:bodyPr/>
          <a:lstStyle/>
          <a:p>
            <a:r>
              <a:rPr lang="zh-CN" altLang="en-GB" sz="3800">
                <a:solidFill>
                  <a:srgbClr val="FFFFFF"/>
                </a:solidFill>
              </a:rPr>
              <a:t>限制泛型上限类型</a:t>
            </a:r>
            <a:endParaRPr lang="zh-CN" altLang="en-US" sz="3800">
              <a:solidFill>
                <a:srgbClr val="FFFFFF"/>
              </a:solidFill>
            </a:endParaRPr>
          </a:p>
        </p:txBody>
      </p:sp>
      <p:sp>
        <p:nvSpPr>
          <p:cNvPr id="1225730" name="Rectangle 2"/>
          <p:cNvSpPr>
            <a:spLocks noGrp="1" noChangeArrowheads="1"/>
          </p:cNvSpPr>
          <p:nvPr>
            <p:ph idx="1"/>
          </p:nvPr>
        </p:nvSpPr>
        <p:spPr/>
        <p:txBody>
          <a:bodyPr>
            <a:normAutofit fontScale="92500" lnSpcReduction="10000"/>
          </a:bodyPr>
          <a:lstStyle/>
          <a:p>
            <a:pPr>
              <a:lnSpc>
                <a:spcPct val="90000"/>
              </a:lnSpc>
            </a:pPr>
            <a:r>
              <a:rPr lang="en-GB" sz="2800"/>
              <a:t>extends</a:t>
            </a:r>
            <a:r>
              <a:rPr lang="zh-CN" altLang="en-GB" sz="2800"/>
              <a:t>关键字用来指定泛型的上限，在实例化泛型类时，为该泛型指定的实际类型必须是指定类的子类或指定接口的子接口</a:t>
            </a: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pPr>
            <a:endParaRPr lang="zh-CN" altLang="en-GB" sz="2800"/>
          </a:p>
          <a:p>
            <a:pPr>
              <a:lnSpc>
                <a:spcPct val="90000"/>
              </a:lnSpc>
              <a:buFont typeface="Wingdings" panose="05000000000000000000" pitchFamily="2" charset="2"/>
              <a:buNone/>
            </a:pPr>
            <a:endParaRPr lang="zh-CN" altLang="en-GB" sz="2800"/>
          </a:p>
          <a:p>
            <a:pPr>
              <a:lnSpc>
                <a:spcPct val="90000"/>
              </a:lnSpc>
            </a:pPr>
            <a:r>
              <a:rPr lang="zh-CN" altLang="en-GB" sz="2800"/>
              <a:t>在限定泛型的类型时，无论要限定的是接口或是类，都要使用</a:t>
            </a:r>
            <a:r>
              <a:rPr lang="en-GB" sz="2800"/>
              <a:t>extends关键词</a:t>
            </a:r>
            <a:endParaRPr lang="zh-CN" altLang="en-US" sz="2800"/>
          </a:p>
        </p:txBody>
      </p:sp>
      <p:sp>
        <p:nvSpPr>
          <p:cNvPr id="1225731" name="Rectangle 3"/>
          <p:cNvSpPr>
            <a:spLocks noChangeArrowheads="1"/>
          </p:cNvSpPr>
          <p:nvPr/>
        </p:nvSpPr>
        <p:spPr bwMode="auto">
          <a:xfrm>
            <a:off x="1258888" y="2565400"/>
            <a:ext cx="6689725"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import java.util.List;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ListGeneric&lt;T extends List&gt;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this.list</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 get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27779" name="Rectangle 3"/>
          <p:cNvSpPr>
            <a:spLocks noChangeArrowheads="1"/>
          </p:cNvSpPr>
          <p:nvPr/>
        </p:nvSpPr>
        <p:spPr bwMode="auto">
          <a:xfrm>
            <a:off x="971550" y="1268413"/>
            <a:ext cx="7561263"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ListGeneric</a:t>
            </a:r>
            <a:r>
              <a:rPr lang="en-GB" altLang="zh-CN" sz="2000" b="1">
                <a:solidFill>
                  <a:srgbClr val="000000"/>
                </a:solidFill>
                <a:latin typeface="Courier New" panose="02070309020205020404" pitchFamily="49" charset="0"/>
              </a:rPr>
              <a:t>&lt;Vector&gt;</a:t>
            </a:r>
            <a:r>
              <a:rPr lang="en-GB" sz="2000" b="1">
                <a:solidFill>
                  <a:srgbClr val="000000"/>
                </a:solidFill>
                <a:latin typeface="Courier New" panose="02070309020205020404" pitchFamily="49" charset="0"/>
                <a:ea typeface="PMingLiU" panose="02020500000000000000" pitchFamily="18" charset="-120"/>
              </a:rPr>
              <a:t> f1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ListGeneric</a:t>
            </a:r>
            <a:r>
              <a:rPr lang="en-GB" altLang="zh-CN" sz="2000" b="1">
                <a:solidFill>
                  <a:srgbClr val="000000"/>
                </a:solidFill>
                <a:latin typeface="Courier New" panose="02070309020205020404" pitchFamily="49" charset="0"/>
              </a:rPr>
              <a:t>&lt;Vector&gt;();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ListGeneric&lt;ArrayList&gt; f2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new ListGeneric&lt;ArrayList&gt;();</a:t>
            </a:r>
            <a:endParaRPr lang="en-GB" sz="2000" b="1">
              <a:solidFill>
                <a:srgbClr val="000000"/>
              </a:solidFill>
              <a:latin typeface="Courier New" panose="02070309020205020404" pitchFamily="49" charset="0"/>
              <a:ea typeface="PMingLiU" panose="02020500000000000000" pitchFamily="18" charset="-120"/>
            </a:endParaRPr>
          </a:p>
        </p:txBody>
      </p:sp>
      <p:sp>
        <p:nvSpPr>
          <p:cNvPr id="1227780" name="Rectangle 4"/>
          <p:cNvSpPr>
            <a:spLocks noGrp="1" noChangeArrowheads="1"/>
          </p:cNvSpPr>
          <p:nvPr>
            <p:ph type="title"/>
          </p:nvPr>
        </p:nvSpPr>
        <p:spPr/>
        <p:txBody>
          <a:bodyPr/>
          <a:lstStyle/>
          <a:p>
            <a:r>
              <a:rPr lang="en-GB" sz="3800">
                <a:solidFill>
                  <a:srgbClr val="FFFFFF"/>
                </a:solidFill>
              </a:rPr>
              <a:t>限制泛型</a:t>
            </a:r>
            <a:r>
              <a:rPr lang="zh-CN" altLang="en-GB" sz="3800">
                <a:solidFill>
                  <a:srgbClr val="FFFFFF"/>
                </a:solidFill>
              </a:rPr>
              <a:t>上限类型的示例</a:t>
            </a:r>
            <a:endParaRPr lang="zh-CN" altLang="en-US" sz="3800">
              <a:solidFill>
                <a:srgbClr val="FFFFFF"/>
              </a:solidFill>
            </a:endParaRPr>
          </a:p>
        </p:txBody>
      </p:sp>
      <p:sp>
        <p:nvSpPr>
          <p:cNvPr id="1227781" name="Rectangle 5"/>
          <p:cNvSpPr>
            <a:spLocks noChangeArrowheads="1"/>
          </p:cNvSpPr>
          <p:nvPr/>
        </p:nvSpPr>
        <p:spPr bwMode="auto">
          <a:xfrm>
            <a:off x="1187450" y="3429000"/>
            <a:ext cx="667861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a:t>
            </a:r>
            <a:r>
              <a:rPr lang="zh-CN" altLang="en-US" b="1">
                <a:solidFill>
                  <a:srgbClr val="000000"/>
                </a:solidFill>
                <a:latin typeface="Courier New" panose="02070309020205020404" pitchFamily="49" charset="0"/>
                <a:ea typeface="PMingLiU" panose="02020500000000000000" pitchFamily="18" charset="-120"/>
              </a:rPr>
              <a:t>如果不是</a:t>
            </a:r>
            <a:r>
              <a:rPr lang="en-US" altLang="zh-CN" b="1">
                <a:solidFill>
                  <a:srgbClr val="000000"/>
                </a:solidFill>
                <a:latin typeface="Courier New" panose="02070309020205020404" pitchFamily="49" charset="0"/>
                <a:ea typeface="PMingLiU" panose="02020500000000000000" pitchFamily="18" charset="-120"/>
              </a:rPr>
              <a:t>List</a:t>
            </a:r>
            <a:r>
              <a:rPr lang="zh-CN" altLang="en-US" b="1">
                <a:solidFill>
                  <a:srgbClr val="000000"/>
                </a:solidFill>
                <a:latin typeface="Courier New" panose="02070309020205020404" pitchFamily="49" charset="0"/>
                <a:ea typeface="PMingLiU" panose="02020500000000000000" pitchFamily="18" charset="-120"/>
              </a:rPr>
              <a:t>的类型，编译时就会发生错误</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ListGeneric&lt;HashMap&gt; f3 =</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                   new ListGeneric&lt;HashMap&gt;();</a:t>
            </a:r>
            <a:endParaRPr lang="en-GB" b="1">
              <a:solidFill>
                <a:srgbClr val="000000"/>
              </a:solidFill>
              <a:latin typeface="Courier New" panose="02070309020205020404" pitchFamily="49" charset="0"/>
              <a:ea typeface="PMingLiU" panose="02020500000000000000" pitchFamily="18" charset="-120"/>
            </a:endParaRPr>
          </a:p>
        </p:txBody>
      </p:sp>
      <p:sp>
        <p:nvSpPr>
          <p:cNvPr id="1227782" name="Rectangle 6"/>
          <p:cNvSpPr>
            <a:spLocks noChangeArrowheads="1"/>
          </p:cNvSpPr>
          <p:nvPr/>
        </p:nvSpPr>
        <p:spPr bwMode="auto">
          <a:xfrm>
            <a:off x="776288" y="4868863"/>
            <a:ext cx="804386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FF3300"/>
              </a:buClr>
              <a:buSzPct val="100000"/>
              <a:buFont typeface="Courier New" panose="02070309020205020404" pitchFamily="49" charset="0"/>
              <a:buNone/>
            </a:pPr>
            <a:r>
              <a:rPr lang="en-GB" b="1">
                <a:solidFill>
                  <a:srgbClr val="FF3300"/>
                </a:solidFill>
                <a:latin typeface="Courier New" panose="02070309020205020404" pitchFamily="49" charset="0"/>
                <a:ea typeface="PMingLiU" panose="02020500000000000000" pitchFamily="18" charset="-120"/>
              </a:rPr>
              <a:t>type parameter java.util.HashMap is not within its bound</a:t>
            </a:r>
            <a:endParaRPr lang="en-GB" b="1">
              <a:solidFill>
                <a:srgbClr val="FF3300"/>
              </a:solidFill>
              <a:latin typeface="Courier New" panose="02070309020205020404" pitchFamily="49" charset="0"/>
              <a:ea typeface="PMingLiU" panose="02020500000000000000" pitchFamily="18" charset="-120"/>
            </a:endParaRPr>
          </a:p>
          <a:p>
            <a:pPr algn="l" eaLnBrk="1" hangingPunct="1">
              <a:buClr>
                <a:srgbClr val="FF3300"/>
              </a:buClr>
              <a:buSzPct val="100000"/>
              <a:buFont typeface="Courier New" panose="02070309020205020404" pitchFamily="49" charset="0"/>
              <a:buNone/>
            </a:pPr>
            <a:r>
              <a:rPr lang="en-GB" b="1">
                <a:solidFill>
                  <a:srgbClr val="FF3300"/>
                </a:solidFill>
                <a:latin typeface="Courier New" panose="02070309020205020404" pitchFamily="49" charset="0"/>
                <a:ea typeface="PMingLiU" panose="02020500000000000000" pitchFamily="18" charset="-120"/>
              </a:rPr>
              <a:t>ListGeneric&lt;HashMap&gt; f3 = new ListGeneric&lt;HashMap&gt;();</a:t>
            </a:r>
            <a:endParaRPr lang="en-GB" b="1">
              <a:solidFill>
                <a:srgbClr val="FF33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auto">
          <a:xfrm>
            <a:off x="971550" y="1871663"/>
            <a:ext cx="4208463"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public class Generic&lt;T&gt;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a:t>
            </a:r>
            <a:endParaRPr lang="en-GB" sz="2000">
              <a:solidFill>
                <a:srgbClr val="000000"/>
              </a:solidFill>
              <a:latin typeface="Courier New" panose="02070309020205020404" pitchFamily="49" charset="0"/>
              <a:ea typeface="PMingLiU" panose="02020500000000000000" pitchFamily="18" charset="-120"/>
            </a:endParaRPr>
          </a:p>
        </p:txBody>
      </p:sp>
      <p:sp>
        <p:nvSpPr>
          <p:cNvPr id="1229827" name="Rectangle 3"/>
          <p:cNvSpPr>
            <a:spLocks noChangeArrowheads="1"/>
          </p:cNvSpPr>
          <p:nvPr/>
        </p:nvSpPr>
        <p:spPr bwMode="auto">
          <a:xfrm>
            <a:off x="1042988" y="4124325"/>
            <a:ext cx="6494462"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public class Generic&lt;T extends Object&gt;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    //....</a:t>
            </a:r>
            <a:endParaRPr lang="en-GB" sz="20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a:solidFill>
                  <a:srgbClr val="000000"/>
                </a:solidFill>
                <a:latin typeface="Courier New" panose="02070309020205020404" pitchFamily="49" charset="0"/>
                <a:ea typeface="PMingLiU" panose="02020500000000000000" pitchFamily="18" charset="-120"/>
              </a:rPr>
              <a:t>}</a:t>
            </a:r>
            <a:endParaRPr lang="en-GB" sz="2000">
              <a:solidFill>
                <a:srgbClr val="000000"/>
              </a:solidFill>
              <a:latin typeface="Courier New" panose="02070309020205020404" pitchFamily="49" charset="0"/>
              <a:ea typeface="PMingLiU" panose="02020500000000000000" pitchFamily="18" charset="-120"/>
            </a:endParaRPr>
          </a:p>
        </p:txBody>
      </p:sp>
      <p:sp>
        <p:nvSpPr>
          <p:cNvPr id="1229828" name="Rectangle 4"/>
          <p:cNvSpPr>
            <a:spLocks noGrp="1" noChangeArrowheads="1"/>
          </p:cNvSpPr>
          <p:nvPr>
            <p:ph type="title"/>
          </p:nvPr>
        </p:nvSpPr>
        <p:spPr/>
        <p:txBody>
          <a:bodyPr/>
          <a:lstStyle/>
          <a:p>
            <a:r>
              <a:rPr lang="zh-CN" altLang="en-GB" sz="3800">
                <a:solidFill>
                  <a:srgbClr val="FFFFFF"/>
                </a:solidFill>
              </a:rPr>
              <a:t>默认的泛型限制类型</a:t>
            </a:r>
            <a:endParaRPr lang="zh-CN" altLang="en-US" sz="3800">
              <a:solidFill>
                <a:srgbClr val="FFFFFF"/>
              </a:solidFill>
            </a:endParaRPr>
          </a:p>
        </p:txBody>
      </p:sp>
      <p:sp>
        <p:nvSpPr>
          <p:cNvPr id="1229829" name="Rectangle 5"/>
          <p:cNvSpPr>
            <a:spLocks noGrp="1" noChangeArrowheads="1"/>
          </p:cNvSpPr>
          <p:nvPr>
            <p:ph type="body" idx="1"/>
          </p:nvPr>
        </p:nvSpPr>
        <p:spPr>
          <a:xfrm>
            <a:off x="827088" y="1125538"/>
            <a:ext cx="8077200" cy="5486400"/>
          </a:xfrm>
        </p:spPr>
        <p:txBody>
          <a:bodyPr/>
          <a:lstStyle/>
          <a:p>
            <a:r>
              <a:rPr lang="zh-CN" altLang="en-GB"/>
              <a:t>定义泛型类别时，如果只写以下代码：</a:t>
            </a:r>
            <a:endParaRPr lang="zh-CN" altLang="en-GB"/>
          </a:p>
          <a:p>
            <a:endParaRPr lang="en-GB"/>
          </a:p>
          <a:p>
            <a:endParaRPr lang="en-GB"/>
          </a:p>
          <a:p>
            <a:endParaRPr lang="zh-CN" altLang="en-GB"/>
          </a:p>
          <a:p>
            <a:r>
              <a:rPr lang="zh-CN" altLang="en-GB"/>
              <a:t>相当于下面的定义方式</a:t>
            </a:r>
            <a:endParaRPr lang="zh-CN" alt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idx="4294967295"/>
          </p:nvPr>
        </p:nvSpPr>
        <p:spPr/>
        <p:txBody>
          <a:bodyPr>
            <a:normAutofit/>
          </a:bodyPr>
          <a:lstStyle/>
          <a:p>
            <a:r>
              <a:rPr lang="zh-CN" altLang="en-US"/>
              <a:t>一维数组在内存中的场景</a:t>
            </a:r>
            <a:endParaRPr lang="zh-CN" altLang="en-US"/>
          </a:p>
        </p:txBody>
      </p:sp>
      <p:sp>
        <p:nvSpPr>
          <p:cNvPr id="1195011" name="Rectangle 3"/>
          <p:cNvSpPr>
            <a:spLocks noChangeArrowheads="1"/>
          </p:cNvSpPr>
          <p:nvPr/>
        </p:nvSpPr>
        <p:spPr bwMode="auto">
          <a:xfrm>
            <a:off x="1643063" y="2120900"/>
            <a:ext cx="1512887"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195012" name="Text Box 4"/>
          <p:cNvSpPr txBox="1">
            <a:spLocks noChangeArrowheads="1"/>
          </p:cNvSpPr>
          <p:nvPr/>
        </p:nvSpPr>
        <p:spPr bwMode="auto">
          <a:xfrm>
            <a:off x="1785938" y="16160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rPr>
              <a:t>int[]  a;</a:t>
            </a:r>
            <a:endParaRPr kumimoji="1" lang="en-US" altLang="zh-CN" sz="2400" b="1">
              <a:latin typeface="Times New Roman" panose="02020603050405020304" pitchFamily="18" charset="0"/>
            </a:endParaRPr>
          </a:p>
        </p:txBody>
      </p:sp>
      <p:sp>
        <p:nvSpPr>
          <p:cNvPr id="1195013" name="Text Box 5"/>
          <p:cNvSpPr txBox="1">
            <a:spLocks noChangeArrowheads="1"/>
          </p:cNvSpPr>
          <p:nvPr/>
        </p:nvSpPr>
        <p:spPr bwMode="auto">
          <a:xfrm>
            <a:off x="1624013" y="3857625"/>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2400" b="1">
                <a:latin typeface="Times New Roman" panose="02020603050405020304" pitchFamily="18" charset="0"/>
              </a:rPr>
              <a:t>a = new int[3]; </a:t>
            </a:r>
            <a:endParaRPr kumimoji="1" lang="en-US" altLang="zh-CN" sz="2400" b="1">
              <a:latin typeface="Times New Roman" panose="02020603050405020304" pitchFamily="18" charset="0"/>
            </a:endParaRPr>
          </a:p>
        </p:txBody>
      </p:sp>
      <p:sp>
        <p:nvSpPr>
          <p:cNvPr id="1195014" name="Rectangle 6"/>
          <p:cNvSpPr>
            <a:spLocks noChangeArrowheads="1"/>
          </p:cNvSpPr>
          <p:nvPr/>
        </p:nvSpPr>
        <p:spPr bwMode="auto">
          <a:xfrm>
            <a:off x="1695450" y="4370388"/>
            <a:ext cx="1512888"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1195015" name="AutoShape 8"/>
          <p:cNvSpPr>
            <a:spLocks noChangeArrowheads="1"/>
          </p:cNvSpPr>
          <p:nvPr/>
        </p:nvSpPr>
        <p:spPr bwMode="auto">
          <a:xfrm>
            <a:off x="5786438" y="3562350"/>
            <a:ext cx="2520950" cy="2438400"/>
          </a:xfrm>
          <a:prstGeom prst="flowChartAlternateProcess">
            <a:avLst/>
          </a:prstGeom>
          <a:solidFill>
            <a:srgbClr val="FF0000"/>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堆中 </a:t>
            </a:r>
            <a:endParaRPr kumimoji="1" lang="zh-CN" altLang="en-US" sz="2400" b="1">
              <a:solidFill>
                <a:schemeClr val="bg1"/>
              </a:solidFill>
              <a:latin typeface="Times New Roman" panose="02020603050405020304" pitchFamily="18" charset="0"/>
            </a:endParaRPr>
          </a:p>
        </p:txBody>
      </p:sp>
      <p:cxnSp>
        <p:nvCxnSpPr>
          <p:cNvPr id="1195016" name="直接箭头连接符 12"/>
          <p:cNvCxnSpPr>
            <a:cxnSpLocks noChangeShapeType="1"/>
            <a:stCxn id="1195014" idx="3"/>
            <a:endCxn id="1195015" idx="1"/>
          </p:cNvCxnSpPr>
          <p:nvPr/>
        </p:nvCxnSpPr>
        <p:spPr bwMode="auto">
          <a:xfrm>
            <a:off x="3208338" y="4730750"/>
            <a:ext cx="2578100" cy="508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195017" name="TextBox 9"/>
          <p:cNvSpPr txBox="1">
            <a:spLocks noChangeArrowheads="1"/>
          </p:cNvSpPr>
          <p:nvPr/>
        </p:nvSpPr>
        <p:spPr bwMode="auto">
          <a:xfrm>
            <a:off x="428625" y="2857500"/>
            <a:ext cx="554038"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latin typeface="Times New Roman" panose="02020603050405020304" pitchFamily="18" charset="0"/>
              </a:rPr>
              <a:t>栈            中</a:t>
            </a:r>
            <a:endParaRPr kumimoji="1" lang="zh-CN" altLang="en-US" sz="2400" b="1">
              <a:latin typeface="Times New Roman" panose="02020603050405020304" pitchFamily="18" charset="0"/>
            </a:endParaRPr>
          </a:p>
        </p:txBody>
      </p:sp>
      <p:sp>
        <p:nvSpPr>
          <p:cNvPr id="1195018" name="Rectangle 6"/>
          <p:cNvSpPr>
            <a:spLocks noChangeArrowheads="1"/>
          </p:cNvSpPr>
          <p:nvPr/>
        </p:nvSpPr>
        <p:spPr bwMode="auto">
          <a:xfrm>
            <a:off x="6332538" y="3857625"/>
            <a:ext cx="4413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95019" name="Rectangle 6"/>
          <p:cNvSpPr>
            <a:spLocks noChangeArrowheads="1"/>
          </p:cNvSpPr>
          <p:nvPr/>
        </p:nvSpPr>
        <p:spPr bwMode="auto">
          <a:xfrm>
            <a:off x="6773863" y="3857625"/>
            <a:ext cx="4413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1195020" name="Rectangle 6"/>
          <p:cNvSpPr>
            <a:spLocks noChangeArrowheads="1"/>
          </p:cNvSpPr>
          <p:nvPr/>
        </p:nvSpPr>
        <p:spPr bwMode="auto">
          <a:xfrm>
            <a:off x="7202488" y="3857625"/>
            <a:ext cx="441325" cy="720725"/>
          </a:xfrm>
          <a:prstGeom prst="rect">
            <a:avLst/>
          </a:prstGeom>
          <a:solidFill>
            <a:schemeClr val="accent1"/>
          </a:solidFill>
          <a:ln w="9525">
            <a:solidFill>
              <a:schemeClr val="tx1"/>
            </a:solidFill>
            <a:miter lim="800000"/>
          </a:ln>
        </p:spPr>
        <p:txBody>
          <a:bodyPr wrap="none" anchor="ct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p:txBody>
          <a:bodyPr/>
          <a:lstStyle/>
          <a:p>
            <a:r>
              <a:rPr lang="zh-CN" altLang="en-GB" sz="3800">
                <a:solidFill>
                  <a:srgbClr val="FFFFFF"/>
                </a:solidFill>
              </a:rPr>
              <a:t>限定泛型上限后的成员可用方法</a:t>
            </a:r>
            <a:endParaRPr lang="zh-CN" altLang="en-US" sz="3800">
              <a:solidFill>
                <a:srgbClr val="FFFFFF"/>
              </a:solidFill>
            </a:endParaRPr>
          </a:p>
        </p:txBody>
      </p:sp>
      <p:sp>
        <p:nvSpPr>
          <p:cNvPr id="1231875" name="Rectangle 3"/>
          <p:cNvSpPr>
            <a:spLocks noGrp="1" noChangeArrowheads="1"/>
          </p:cNvSpPr>
          <p:nvPr>
            <p:ph idx="1"/>
          </p:nvPr>
        </p:nvSpPr>
        <p:spPr/>
        <p:txBody>
          <a:bodyPr/>
          <a:lstStyle/>
          <a:p>
            <a:r>
              <a:rPr lang="zh-CN" altLang="en-GB" sz="2800"/>
              <a:t>泛型类型的上限一经限定，类中的泛型成员就可使用上限类型中的方法和其他可用成员：</a:t>
            </a:r>
            <a:endParaRPr lang="zh-CN" altLang="en-GB" sz="2800"/>
          </a:p>
          <a:p>
            <a:endParaRPr lang="zh-CN" altLang="en-GB"/>
          </a:p>
        </p:txBody>
      </p:sp>
      <p:sp>
        <p:nvSpPr>
          <p:cNvPr id="1231876" name="Rectangle 4"/>
          <p:cNvSpPr>
            <a:spLocks noChangeArrowheads="1"/>
          </p:cNvSpPr>
          <p:nvPr/>
        </p:nvSpPr>
        <p:spPr bwMode="auto">
          <a:xfrm>
            <a:off x="1116013" y="2498725"/>
            <a:ext cx="74168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import java.util.List;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import static java.lang.System.out;//</a:t>
            </a:r>
            <a:r>
              <a:rPr lang="zh-CN" altLang="en-GB" sz="2000" b="1">
                <a:solidFill>
                  <a:srgbClr val="000000"/>
                </a:solidFill>
                <a:latin typeface="Courier New" panose="02070309020205020404" pitchFamily="49" charset="0"/>
              </a:rPr>
              <a:t>静态导入</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ListGeneric&lt;T extends List&gt;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private 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(T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this.list</a:t>
            </a:r>
            <a:r>
              <a:rPr lang="en-GB" sz="2000" b="1">
                <a:solidFill>
                  <a:srgbClr val="000000"/>
                </a:solidFill>
                <a:latin typeface="Courier New" panose="02070309020205020404" pitchFamily="49" charset="0"/>
                <a:ea typeface="PMingLiU" panose="02020500000000000000" pitchFamily="18" charset="-120"/>
              </a:rPr>
              <a:t> = </a:t>
            </a:r>
            <a:r>
              <a:rPr lang="en-GB" altLang="zh-CN" sz="2000" b="1">
                <a:solidFill>
                  <a:srgbClr val="000000"/>
                </a:solidFill>
                <a:latin typeface="Courier New" panose="02070309020205020404" pitchFamily="49" charset="0"/>
              </a:rPr>
              <a:t>list</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public void doSome(){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r>
              <a:rPr lang="en-GB" altLang="zh-CN" sz="2000" b="1">
                <a:solidFill>
                  <a:srgbClr val="000000"/>
                </a:solidFill>
                <a:latin typeface="宋体" panose="02010600030101010101" pitchFamily="2" charset="-122"/>
              </a:rPr>
              <a:t>add</a:t>
            </a:r>
            <a:r>
              <a:rPr lang="zh-CN" altLang="en-GB" sz="2000" b="1">
                <a:solidFill>
                  <a:srgbClr val="000000"/>
                </a:solidFill>
                <a:latin typeface="宋体" panose="02010600030101010101" pitchFamily="2" charset="-122"/>
              </a:rPr>
              <a:t>、</a:t>
            </a:r>
            <a:r>
              <a:rPr lang="en-GB" altLang="zh-CN" sz="2000" b="1">
                <a:solidFill>
                  <a:srgbClr val="000000"/>
                </a:solidFill>
                <a:latin typeface="宋体" panose="02010600030101010101" pitchFamily="2" charset="-122"/>
              </a:rPr>
              <a:t>get</a:t>
            </a:r>
            <a:r>
              <a:rPr lang="zh-CN" altLang="en-GB" sz="2000" b="1">
                <a:solidFill>
                  <a:srgbClr val="000000"/>
                </a:solidFill>
                <a:latin typeface="宋体" panose="02010600030101010101" pitchFamily="2" charset="-122"/>
              </a:rPr>
              <a:t>方法都是</a:t>
            </a:r>
            <a:r>
              <a:rPr lang="en-GB" altLang="zh-CN" sz="2000" b="1">
                <a:solidFill>
                  <a:srgbClr val="000000"/>
                </a:solidFill>
                <a:latin typeface="宋体" panose="02010600030101010101" pitchFamily="2" charset="-122"/>
              </a:rPr>
              <a:t>List</a:t>
            </a:r>
            <a:r>
              <a:rPr lang="zh-CN" altLang="en-GB" sz="2000" b="1">
                <a:solidFill>
                  <a:srgbClr val="000000"/>
                </a:solidFill>
                <a:latin typeface="宋体" panose="02010600030101010101" pitchFamily="2" charset="-122"/>
              </a:rPr>
              <a:t>接口中定义的方法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list.add(new Integer(0));</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out.println(list.get(0));//</a:t>
            </a:r>
            <a:r>
              <a:rPr lang="zh-CN" altLang="en-GB" sz="2000" b="1">
                <a:solidFill>
                  <a:srgbClr val="000000"/>
                </a:solidFill>
                <a:latin typeface="宋体" panose="02010600030101010101" pitchFamily="2" charset="-122"/>
              </a:rPr>
              <a:t>此处省略了</a:t>
            </a:r>
            <a:r>
              <a:rPr lang="en-GB" altLang="zh-CN" sz="2000" b="1">
                <a:solidFill>
                  <a:srgbClr val="000000"/>
                </a:solidFill>
                <a:latin typeface="宋体" panose="02010600030101010101" pitchFamily="2" charset="-122"/>
              </a:rPr>
              <a:t>System</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auto">
          <a:xfrm>
            <a:off x="900113" y="2492375"/>
            <a:ext cx="7993062"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f1=f2;</a:t>
            </a: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发生编译错误</a:t>
            </a: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p:txBody>
      </p:sp>
      <p:sp>
        <p:nvSpPr>
          <p:cNvPr id="1233923" name="Rectangle 3"/>
          <p:cNvSpPr>
            <a:spLocks noChangeArrowheads="1"/>
          </p:cNvSpPr>
          <p:nvPr/>
        </p:nvSpPr>
        <p:spPr bwMode="auto">
          <a:xfrm>
            <a:off x="900113" y="4652963"/>
            <a:ext cx="5976937"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incompatible types</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found : Generic&lt;java.lang.Integer&gt;</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required: Generic&lt;java.lang.Boolean&gt;</a:t>
            </a:r>
            <a:endParaRPr lang="en-GB" sz="20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f1 = f2;</a:t>
            </a:r>
            <a:endParaRPr lang="en-GB" sz="2000" b="1">
              <a:solidFill>
                <a:srgbClr val="FF0000"/>
              </a:solidFill>
              <a:latin typeface="Courier New" panose="02070309020205020404" pitchFamily="49" charset="0"/>
              <a:ea typeface="PMingLiU" panose="02020500000000000000" pitchFamily="18" charset="-120"/>
            </a:endParaRPr>
          </a:p>
        </p:txBody>
      </p:sp>
      <p:sp>
        <p:nvSpPr>
          <p:cNvPr id="1233924" name="Rectangle 4"/>
          <p:cNvSpPr>
            <a:spLocks noGrp="1" noChangeArrowheads="1"/>
          </p:cNvSpPr>
          <p:nvPr>
            <p:ph type="title"/>
          </p:nvPr>
        </p:nvSpPr>
        <p:spPr/>
        <p:txBody>
          <a:bodyPr/>
          <a:lstStyle/>
          <a:p>
            <a:r>
              <a:rPr lang="zh-CN" altLang="en-GB" sz="3800">
                <a:solidFill>
                  <a:srgbClr val="FFFFFF"/>
                </a:solidFill>
              </a:rPr>
              <a:t>泛型类实例之间的赋值</a:t>
            </a:r>
            <a:endParaRPr lang="zh-CN" altLang="en-US" sz="3800">
              <a:solidFill>
                <a:srgbClr val="FFFFFF"/>
              </a:solidFill>
            </a:endParaRPr>
          </a:p>
        </p:txBody>
      </p:sp>
      <p:sp>
        <p:nvSpPr>
          <p:cNvPr id="1233925" name="Rectangle 5"/>
          <p:cNvSpPr>
            <a:spLocks noGrp="1" noChangeArrowheads="1"/>
          </p:cNvSpPr>
          <p:nvPr>
            <p:ph idx="1"/>
          </p:nvPr>
        </p:nvSpPr>
        <p:spPr/>
        <p:txBody>
          <a:bodyPr/>
          <a:lstStyle/>
          <a:p>
            <a:r>
              <a:rPr lang="zh-CN" altLang="en-GB" sz="2800"/>
              <a:t>同一泛型类，如果实例化时给定的实际类型不同，则这些实例的类型是不兼容的，不能相互赋值。</a:t>
            </a:r>
            <a:endParaRPr lang="zh-CN" altLang="en-US" sz="280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p:txBody>
          <a:bodyPr/>
          <a:lstStyle/>
          <a:p>
            <a:r>
              <a:rPr lang="zh-CN" altLang="en-US" sz="3800"/>
              <a:t>泛型中的</a:t>
            </a:r>
            <a:r>
              <a:rPr lang="en-US" altLang="zh-CN" sz="3800"/>
              <a:t>Object</a:t>
            </a:r>
            <a:r>
              <a:rPr lang="zh-CN" altLang="en-US" sz="3800"/>
              <a:t>类型兼容性</a:t>
            </a:r>
            <a:endParaRPr lang="zh-CN" altLang="en-US" sz="3800"/>
          </a:p>
        </p:txBody>
      </p:sp>
      <p:sp>
        <p:nvSpPr>
          <p:cNvPr id="1235971" name="Rectangle 3"/>
          <p:cNvSpPr>
            <a:spLocks noGrp="1" noChangeArrowheads="1"/>
          </p:cNvSpPr>
          <p:nvPr>
            <p:ph idx="1"/>
          </p:nvPr>
        </p:nvSpPr>
        <p:spPr/>
        <p:txBody>
          <a:bodyPr/>
          <a:lstStyle/>
          <a:p>
            <a:r>
              <a:rPr lang="en-US" altLang="zh-CN" sz="2800"/>
              <a:t>Object</a:t>
            </a:r>
            <a:r>
              <a:rPr lang="zh-CN" altLang="en-US" sz="2800"/>
              <a:t>是所有类的父类，因此，所有的类型的实例都可赋值给声明为</a:t>
            </a:r>
            <a:r>
              <a:rPr lang="en-US" altLang="zh-CN" sz="2800"/>
              <a:t>Object</a:t>
            </a:r>
            <a:r>
              <a:rPr lang="zh-CN" altLang="en-US" sz="2800"/>
              <a:t>类型的变量</a:t>
            </a:r>
            <a:endParaRPr lang="zh-CN" altLang="en-US" sz="2800"/>
          </a:p>
          <a:p>
            <a:endParaRPr lang="zh-CN" altLang="en-US" sz="2800"/>
          </a:p>
          <a:p>
            <a:endParaRPr lang="zh-CN" altLang="en-US" sz="2800"/>
          </a:p>
          <a:p>
            <a:endParaRPr lang="zh-CN" altLang="en-US" sz="2800"/>
          </a:p>
          <a:p>
            <a:r>
              <a:rPr lang="zh-CN" altLang="en-US" sz="2800"/>
              <a:t>在实例化泛型类时，将泛型指定为</a:t>
            </a:r>
            <a:r>
              <a:rPr lang="en-US" altLang="zh-CN" sz="2800"/>
              <a:t>Object</a:t>
            </a:r>
            <a:r>
              <a:rPr lang="zh-CN" altLang="en-US" sz="2800"/>
              <a:t>类型却不存在着和其他类型之间的兼容性：</a:t>
            </a:r>
            <a:endParaRPr lang="zh-CN" altLang="en-US" sz="2800"/>
          </a:p>
        </p:txBody>
      </p:sp>
      <p:sp>
        <p:nvSpPr>
          <p:cNvPr id="1235972" name="Rectangle 4"/>
          <p:cNvSpPr>
            <a:spLocks noChangeArrowheads="1"/>
          </p:cNvSpPr>
          <p:nvPr/>
        </p:nvSpPr>
        <p:spPr bwMode="auto">
          <a:xfrm>
            <a:off x="971550" y="4797425"/>
            <a:ext cx="7993063"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ea typeface="PMingLiU" panose="02020500000000000000" pitchFamily="18" charset="-120"/>
              </a:rPr>
              <a:t>Generic&lt;Object&gt; f=f1;</a:t>
            </a:r>
            <a:r>
              <a:rPr lang="en-GB" altLang="zh-CN"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宋体" panose="02010600030101010101" pitchFamily="2" charset="-122"/>
              </a:rPr>
              <a:t>f1</a:t>
            </a:r>
            <a:r>
              <a:rPr lang="zh-CN" altLang="en-GB" sz="2000" b="1">
                <a:solidFill>
                  <a:srgbClr val="000000"/>
                </a:solidFill>
                <a:latin typeface="宋体" panose="02010600030101010101" pitchFamily="2" charset="-122"/>
              </a:rPr>
              <a:t>和</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类型并不兼容</a:t>
            </a:r>
            <a:r>
              <a:rPr lang="en-GB" altLang="zh-CN" sz="2000" b="1">
                <a:solidFill>
                  <a:srgbClr val="000000"/>
                </a:solidFill>
                <a:latin typeface="Courier New" panose="02070309020205020404" pitchFamily="49" charset="0"/>
                <a:ea typeface="PMingLiU" panose="02020500000000000000" pitchFamily="18" charset="-120"/>
              </a:rPr>
              <a:t>,</a:t>
            </a:r>
            <a:r>
              <a:rPr lang="zh-CN" altLang="en-GB" sz="2000" b="1">
                <a:solidFill>
                  <a:srgbClr val="000000"/>
                </a:solidFill>
                <a:latin typeface="Courier New" panose="02070309020205020404" pitchFamily="49" charset="0"/>
              </a:rPr>
              <a:t>发生编译错误</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rPr>
              <a:t>f=f2;</a:t>
            </a:r>
            <a:r>
              <a:rPr lang="en-GB" altLang="zh-CN" sz="2000" b="1">
                <a:solidFill>
                  <a:srgbClr val="000000"/>
                </a:solidFill>
                <a:latin typeface="Courier New" panose="02070309020205020404" pitchFamily="49" charset="0"/>
              </a:rPr>
              <a:t>  //f2</a:t>
            </a:r>
            <a:r>
              <a:rPr lang="zh-CN" altLang="en-GB" sz="2000" b="1">
                <a:solidFill>
                  <a:srgbClr val="000000"/>
                </a:solidFill>
                <a:latin typeface="Courier New" panose="02070309020205020404" pitchFamily="49" charset="0"/>
              </a:rPr>
              <a:t>和</a:t>
            </a:r>
            <a:r>
              <a:rPr lang="en-GB" altLang="zh-CN" sz="2000" b="1">
                <a:solidFill>
                  <a:srgbClr val="000000"/>
                </a:solidFill>
                <a:latin typeface="Courier New" panose="02070309020205020404" pitchFamily="49" charset="0"/>
              </a:rPr>
              <a:t>f</a:t>
            </a:r>
            <a:r>
              <a:rPr lang="zh-CN" altLang="en-GB" sz="2000" b="1">
                <a:solidFill>
                  <a:srgbClr val="000000"/>
                </a:solidFill>
                <a:latin typeface="Courier New" panose="02070309020205020404" pitchFamily="49" charset="0"/>
              </a:rPr>
              <a:t>类型同样不兼容，也会发生编译错误</a:t>
            </a: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p:txBody>
      </p:sp>
      <p:sp>
        <p:nvSpPr>
          <p:cNvPr id="1235973" name="Rectangle 5"/>
          <p:cNvSpPr>
            <a:spLocks noChangeArrowheads="1"/>
          </p:cNvSpPr>
          <p:nvPr/>
        </p:nvSpPr>
        <p:spPr bwMode="auto">
          <a:xfrm>
            <a:off x="1116013" y="2276475"/>
            <a:ext cx="7237412" cy="126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Boolean</a:t>
            </a:r>
            <a:r>
              <a:rPr lang="en-GB" altLang="zh-CN" sz="2000" b="1">
                <a:solidFill>
                  <a:srgbClr val="000000"/>
                </a:solidFill>
                <a:latin typeface="Courier New" panose="02070309020205020404" pitchFamily="49" charset="0"/>
                <a:ea typeface="PMingLiU" panose="02020500000000000000" pitchFamily="18" charset="-120"/>
              </a:rPr>
              <a:t> </a:t>
            </a:r>
            <a:r>
              <a:rPr lang="en-GB" sz="2000" b="1">
                <a:solidFill>
                  <a:srgbClr val="000000"/>
                </a:solidFill>
                <a:latin typeface="Courier New" panose="02070309020205020404" pitchFamily="49" charset="0"/>
                <a:ea typeface="PMingLiU" panose="02020500000000000000" pitchFamily="18" charset="-120"/>
              </a:rPr>
              <a:t>f</a:t>
            </a:r>
            <a:r>
              <a:rPr lang="en-GB" altLang="zh-CN" sz="2000" b="1">
                <a:solidFill>
                  <a:srgbClr val="000000"/>
                </a:solidFill>
                <a:latin typeface="Courier New" panose="02070309020205020404" pitchFamily="49" charset="0"/>
                <a:ea typeface="PMingLiU" panose="02020500000000000000" pitchFamily="18" charset="-120"/>
              </a:rPr>
              <a:t>1</a:t>
            </a:r>
            <a:r>
              <a:rPr lang="en-GB" sz="2000" b="1">
                <a:solidFill>
                  <a:srgbClr val="000000"/>
                </a:solidFill>
                <a:latin typeface="Courier New" panose="02070309020205020404" pitchFamily="49" charset="0"/>
                <a:ea typeface="PMingLiU" panose="02020500000000000000" pitchFamily="18" charset="-120"/>
              </a:rPr>
              <a:t> = new Boolean</a:t>
            </a:r>
            <a:r>
              <a:rPr lang="en-GB" altLang="zh-CN" sz="2000" b="1">
                <a:solidFill>
                  <a:srgbClr val="000000"/>
                </a:solidFill>
                <a:latin typeface="Courier New" panose="02070309020205020404" pitchFamily="49" charset="0"/>
                <a:ea typeface="PMingLiU" panose="02020500000000000000" pitchFamily="18" charset="-120"/>
              </a:rPr>
              <a:t>(true);</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Integer f2 = new Integer</a:t>
            </a:r>
            <a:r>
              <a:rPr lang="en-GB" altLang="zh-CN" sz="2000" b="1">
                <a:solidFill>
                  <a:srgbClr val="000000"/>
                </a:solidFill>
                <a:latin typeface="Courier New" panose="02070309020205020404" pitchFamily="49" charset="0"/>
                <a:ea typeface="PMingLiU" panose="02020500000000000000" pitchFamily="18" charset="-120"/>
              </a:rPr>
              <a:t>(1);</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Object  f=f1;  //</a:t>
            </a:r>
            <a:r>
              <a:rPr lang="en-GB" altLang="zh-CN" sz="2000" b="1">
                <a:solidFill>
                  <a:srgbClr val="000000"/>
                </a:solidFill>
                <a:latin typeface="Courier New" panose="02070309020205020404" pitchFamily="49" charset="0"/>
              </a:rPr>
              <a:t>OK</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f=f2;  //OK </a:t>
            </a:r>
            <a:endParaRPr lang="en-GB" altLang="zh-CN" sz="2000" b="1">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p:txBody>
          <a:bodyPr/>
          <a:lstStyle/>
          <a:p>
            <a:r>
              <a:rPr lang="zh-CN" altLang="en-GB" sz="3800">
                <a:solidFill>
                  <a:srgbClr val="FFFFFF"/>
                </a:solidFill>
              </a:rPr>
              <a:t>泛型通配字符（</a:t>
            </a:r>
            <a:r>
              <a:rPr lang="en-GB" sz="3800">
                <a:solidFill>
                  <a:srgbClr val="FFFFFF"/>
                </a:solidFill>
              </a:rPr>
              <a:t>Wildcard）</a:t>
            </a:r>
            <a:endParaRPr lang="zh-CN" altLang="en-US" sz="3800">
              <a:solidFill>
                <a:srgbClr val="FFFFFF"/>
              </a:solidFill>
            </a:endParaRPr>
          </a:p>
        </p:txBody>
      </p:sp>
      <p:sp>
        <p:nvSpPr>
          <p:cNvPr id="1236995" name="Rectangle 3"/>
          <p:cNvSpPr>
            <a:spLocks noGrp="1" noChangeArrowheads="1"/>
          </p:cNvSpPr>
          <p:nvPr>
            <p:ph idx="1"/>
          </p:nvPr>
        </p:nvSpPr>
        <p:spPr/>
        <p:txBody>
          <a:bodyPr/>
          <a:lstStyle/>
          <a:p>
            <a:r>
              <a:rPr lang="zh-CN" altLang="en-US" sz="2800"/>
              <a:t>泛型类实例之间的不兼容性会带来使用的不便。</a:t>
            </a:r>
            <a:endParaRPr lang="zh-CN" altLang="en-US" sz="2800"/>
          </a:p>
          <a:p>
            <a:r>
              <a:rPr lang="zh-CN" altLang="en-US" sz="2800"/>
              <a:t>使用泛型通配符</a:t>
            </a:r>
            <a:r>
              <a:rPr lang="en-US" altLang="zh-CN" sz="2800"/>
              <a:t>(?)</a:t>
            </a:r>
            <a:r>
              <a:rPr lang="zh-CN" altLang="en-US" sz="2800"/>
              <a:t>声明泛型类的变量可以解决这个问题</a:t>
            </a:r>
            <a:endParaRPr lang="zh-CN" altLang="en-US" sz="2800"/>
          </a:p>
        </p:txBody>
      </p:sp>
      <p:sp>
        <p:nvSpPr>
          <p:cNvPr id="1236996" name="Rectangle 4"/>
          <p:cNvSpPr>
            <a:spLocks noChangeArrowheads="1"/>
          </p:cNvSpPr>
          <p:nvPr/>
        </p:nvSpPr>
        <p:spPr bwMode="auto">
          <a:xfrm>
            <a:off x="1187450" y="2852738"/>
            <a:ext cx="7256463" cy="309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Generic&lt;Object&gt;  f3 = new Generic&lt;Object&gt;();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a:t>
            </a:r>
            <a:r>
              <a:rPr lang="zh-CN" altLang="en-GB" sz="2000" b="1">
                <a:solidFill>
                  <a:srgbClr val="000000"/>
                </a:solidFill>
                <a:latin typeface="Courier New" panose="02070309020205020404" pitchFamily="49" charset="0"/>
              </a:rPr>
              <a:t>可代表</a:t>
            </a:r>
            <a:r>
              <a:rPr lang="en-GB" altLang="zh-CN" sz="2000" b="1">
                <a:solidFill>
                  <a:srgbClr val="000000"/>
                </a:solidFill>
                <a:latin typeface="Courier New" panose="02070309020205020404" pitchFamily="49" charset="0"/>
              </a:rPr>
              <a:t>Generic</a:t>
            </a:r>
            <a:r>
              <a:rPr lang="zh-CN" altLang="en-GB" sz="2000" b="1">
                <a:solidFill>
                  <a:srgbClr val="000000"/>
                </a:solidFill>
                <a:latin typeface="Courier New" panose="02070309020205020404" pitchFamily="49" charset="0"/>
              </a:rPr>
              <a:t>所有可能的实例</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Generic&lt;?&gt;   f;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f=f1;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f=f2;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f=f3;  //OK</a:t>
            </a:r>
            <a:endParaRPr lang="en-GB" altLang="zh-CN" sz="2000" b="1">
              <a:solidFill>
                <a:srgbClr val="000000"/>
              </a:solidFill>
              <a:latin typeface="Courier New" panose="02070309020205020404" pitchFamily="49" charset="0"/>
            </a:endParaRP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p:txBody>
          <a:bodyPr/>
          <a:lstStyle/>
          <a:p>
            <a:r>
              <a:rPr lang="zh-CN" altLang="en-US" sz="3800"/>
              <a:t>通配符用作方法的参数</a:t>
            </a:r>
            <a:endParaRPr lang="zh-CN" altLang="en-US" sz="3800"/>
          </a:p>
        </p:txBody>
      </p:sp>
      <p:sp>
        <p:nvSpPr>
          <p:cNvPr id="1239044" name="Rectangle 4"/>
          <p:cNvSpPr>
            <a:spLocks noGrp="1" noChangeArrowheads="1"/>
          </p:cNvSpPr>
          <p:nvPr>
            <p:ph idx="1"/>
          </p:nvPr>
        </p:nvSpPr>
        <p:spPr/>
        <p:txBody>
          <a:bodyPr/>
          <a:lstStyle/>
          <a:p>
            <a:r>
              <a:rPr lang="zh-CN" altLang="en-GB" sz="2800"/>
              <a:t>通配符也可以用于方法的参数类型的声明，表示该参数可接受对应泛型类型的任意实例。</a:t>
            </a:r>
            <a:endParaRPr lang="zh-CN" altLang="en-GB" sz="2800"/>
          </a:p>
          <a:p>
            <a:r>
              <a:rPr lang="zh-CN" altLang="en-GB" sz="2800"/>
              <a:t>以下类定义中的</a:t>
            </a:r>
            <a:r>
              <a:rPr lang="en-GB" altLang="zh-CN" sz="2800"/>
              <a:t>printCollection</a:t>
            </a:r>
            <a:r>
              <a:rPr lang="zh-CN" altLang="en-GB" sz="2800"/>
              <a:t>方法可以打印任意强类型集合中的内容</a:t>
            </a:r>
            <a:endParaRPr lang="zh-CN" altLang="en-US" sz="2800"/>
          </a:p>
        </p:txBody>
      </p:sp>
      <p:sp>
        <p:nvSpPr>
          <p:cNvPr id="1239043" name="Rectangle 3"/>
          <p:cNvSpPr>
            <a:spLocks noChangeArrowheads="1"/>
          </p:cNvSpPr>
          <p:nvPr/>
        </p:nvSpPr>
        <p:spPr bwMode="auto">
          <a:xfrm>
            <a:off x="684213" y="3573463"/>
            <a:ext cx="7848600" cy="278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Util{</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  //Collection&lt;?&gt;</a:t>
            </a:r>
            <a:r>
              <a:rPr lang="zh-CN" altLang="en-GB" sz="2000" b="1">
                <a:solidFill>
                  <a:srgbClr val="000000"/>
                </a:solidFill>
                <a:latin typeface="宋体" panose="02010600030101010101" pitchFamily="2" charset="-122"/>
              </a:rPr>
              <a:t>可以匹配任何强类型集合</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static void printCollection(Collection&lt;?&gt; c){</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for(Object o : c)</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System.out.println(o);</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1042988" y="2306638"/>
            <a:ext cx="7489825" cy="217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Generic&lt;? extends List&gt; f = null;</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f = new Generic&lt;ArrayList&gt;();</a:t>
            </a:r>
            <a:r>
              <a:rPr lang="en-GB" altLang="zh-CN" sz="2000" b="1">
                <a:latin typeface="Courier New" panose="02070309020205020404" pitchFamily="49" charset="0"/>
              </a:rPr>
              <a:t> //Ok</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r>
              <a:rPr lang="en-GB" altLang="zh-CN" sz="2000" b="1">
                <a:latin typeface="Courier New" panose="02070309020205020404" pitchFamily="49" charset="0"/>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f = new Generic</a:t>
            </a:r>
            <a:r>
              <a:rPr lang="en-GB" altLang="zh-CN" sz="2000" b="1">
                <a:latin typeface="Courier New" panose="02070309020205020404" pitchFamily="49" charset="0"/>
              </a:rPr>
              <a:t>&lt;Vector&gt;();  //OK</a:t>
            </a:r>
            <a:endParaRPr lang="zh-CN" altLang="en-GB"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rPr>
              <a:t>....</a:t>
            </a:r>
            <a:endParaRPr lang="en-GB" altLang="zh-CN" sz="20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latin typeface="隶书" panose="02010509060101010101" pitchFamily="49" charset="-122"/>
                <a:ea typeface="隶书" panose="02010509060101010101" pitchFamily="49" charset="-122"/>
              </a:rPr>
              <a:t>//</a:t>
            </a:r>
            <a:r>
              <a:rPr lang="zh-CN" altLang="en-GB" sz="2000" b="1">
                <a:latin typeface="宋体" panose="02010600030101010101" pitchFamily="2" charset="-122"/>
              </a:rPr>
              <a:t>以下语句会发生编译错误，因为</a:t>
            </a:r>
            <a:r>
              <a:rPr lang="en-GB" altLang="zh-CN" sz="2000" b="1">
                <a:latin typeface="宋体" panose="02010600030101010101" pitchFamily="2" charset="-122"/>
              </a:rPr>
              <a:t>HashMap</a:t>
            </a:r>
            <a:r>
              <a:rPr lang="zh-CN" altLang="en-GB" sz="2000" b="1">
                <a:latin typeface="宋体" panose="02010600030101010101" pitchFamily="2" charset="-122"/>
              </a:rPr>
              <a:t>没有实现</a:t>
            </a:r>
            <a:r>
              <a:rPr lang="en-GB" altLang="zh-CN" sz="2000" b="1">
                <a:latin typeface="宋体" panose="02010600030101010101" pitchFamily="2" charset="-122"/>
              </a:rPr>
              <a:t>List</a:t>
            </a:r>
            <a:r>
              <a:rPr lang="zh-CN" altLang="en-GB" sz="2000" b="1">
                <a:latin typeface="宋体" panose="02010600030101010101" pitchFamily="2" charset="-122"/>
              </a:rPr>
              <a:t>接口</a:t>
            </a:r>
            <a:endParaRPr lang="zh-CN" altLang="en-GB" sz="20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 = new Genric&lt;HashMap&gt;();</a:t>
            </a:r>
            <a:endParaRPr lang="en-GB" altLang="zh-CN" sz="2000" b="1">
              <a:latin typeface="Courier New" panose="02070309020205020404" pitchFamily="49" charset="0"/>
            </a:endParaRPr>
          </a:p>
        </p:txBody>
      </p:sp>
      <p:sp>
        <p:nvSpPr>
          <p:cNvPr id="1240067" name="Rectangle 3"/>
          <p:cNvSpPr>
            <a:spLocks noGrp="1" noChangeArrowheads="1"/>
          </p:cNvSpPr>
          <p:nvPr>
            <p:ph type="title"/>
          </p:nvPr>
        </p:nvSpPr>
        <p:spPr/>
        <p:txBody>
          <a:bodyPr/>
          <a:lstStyle/>
          <a:p>
            <a:r>
              <a:rPr lang="zh-CN" altLang="en-GB" sz="3800">
                <a:solidFill>
                  <a:srgbClr val="FFFFFF"/>
                </a:solidFill>
              </a:rPr>
              <a:t>为通配符指定匹配上限</a:t>
            </a:r>
            <a:endParaRPr lang="zh-CN" altLang="en-US" sz="3800">
              <a:solidFill>
                <a:srgbClr val="FFFFFF"/>
              </a:solidFill>
            </a:endParaRPr>
          </a:p>
        </p:txBody>
      </p:sp>
      <p:sp>
        <p:nvSpPr>
          <p:cNvPr id="1240068" name="Rectangle 4"/>
          <p:cNvSpPr>
            <a:spLocks noGrp="1" noChangeArrowheads="1"/>
          </p:cNvSpPr>
          <p:nvPr>
            <p:ph idx="1"/>
          </p:nvPr>
        </p:nvSpPr>
        <p:spPr/>
        <p:txBody>
          <a:bodyPr/>
          <a:lstStyle/>
          <a:p>
            <a:r>
              <a:rPr lang="zh-CN" altLang="en-GB" sz="2800"/>
              <a:t>和限制泛型的上限相似，同样可以使用</a:t>
            </a:r>
            <a:r>
              <a:rPr lang="en-GB" sz="2800"/>
              <a:t>extends</a:t>
            </a:r>
            <a:r>
              <a:rPr lang="zh-CN" altLang="en-GB" sz="2800"/>
              <a:t>关键字限定通配符匹配类型的上限：</a:t>
            </a:r>
            <a:endParaRPr lang="zh-CN" altLang="en-US" sz="2800"/>
          </a:p>
        </p:txBody>
      </p:sp>
      <p:sp>
        <p:nvSpPr>
          <p:cNvPr id="1240069" name="Rectangle 5"/>
          <p:cNvSpPr>
            <a:spLocks noChangeArrowheads="1"/>
          </p:cNvSpPr>
          <p:nvPr/>
        </p:nvSpPr>
        <p:spPr bwMode="auto">
          <a:xfrm>
            <a:off x="971550" y="4797425"/>
            <a:ext cx="6269038"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incompatible types</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found : Generic&lt;java.util.HashMap&gt;</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required: Generic&lt;? extends java.util.List&gt;</a:t>
            </a:r>
            <a:endParaRPr lang="en-GB"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f = new Generic&lt;HashMap&gt;();</a:t>
            </a:r>
            <a:endParaRPr lang="en-GB" b="1">
              <a:solidFill>
                <a:srgbClr val="FF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ChangeArrowheads="1"/>
          </p:cNvSpPr>
          <p:nvPr/>
        </p:nvSpPr>
        <p:spPr bwMode="auto">
          <a:xfrm>
            <a:off x="1258888" y="2708275"/>
            <a:ext cx="7345362" cy="309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宋体" panose="02010600030101010101" pitchFamily="2" charset="-122"/>
              </a:rPr>
              <a:t>将</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限定为只能代表采用</a:t>
            </a:r>
            <a:r>
              <a:rPr lang="en-GB" altLang="zh-CN" sz="2000" b="1">
                <a:solidFill>
                  <a:srgbClr val="000000"/>
                </a:solidFill>
                <a:latin typeface="宋体" panose="02010600030101010101" pitchFamily="2" charset="-122"/>
              </a:rPr>
              <a:t>java.sql.Date</a:t>
            </a:r>
            <a:r>
              <a:rPr lang="zh-CN" altLang="en-GB" sz="2000" b="1">
                <a:solidFill>
                  <a:srgbClr val="000000"/>
                </a:solidFill>
                <a:latin typeface="宋体" panose="02010600030101010101" pitchFamily="2" charset="-122"/>
              </a:rPr>
              <a:t>的父类实例化的实例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 super </a:t>
            </a:r>
            <a:r>
              <a:rPr lang="en-GB" altLang="zh-CN" sz="2000" b="1">
                <a:solidFill>
                  <a:srgbClr val="000000"/>
                </a:solidFill>
                <a:latin typeface="Courier New" panose="02070309020205020404" pitchFamily="49" charset="0"/>
              </a:rPr>
              <a:t>java.sql.Date</a:t>
            </a:r>
            <a:r>
              <a:rPr lang="en-GB" sz="2000" b="1">
                <a:solidFill>
                  <a:srgbClr val="000000"/>
                </a:solidFill>
                <a:latin typeface="Courier New" panose="02070309020205020404" pitchFamily="49" charset="0"/>
                <a:ea typeface="PMingLiU" panose="02020500000000000000" pitchFamily="18" charset="-120"/>
              </a:rPr>
              <a:t>&gt; f = null;</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f=new Generic&lt;java.sql.Date&gt;();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//Ok,java.util.Date</a:t>
            </a:r>
            <a:r>
              <a:rPr lang="zh-CN" altLang="en-GB" sz="2000" b="1">
                <a:solidFill>
                  <a:srgbClr val="000000"/>
                </a:solidFill>
                <a:latin typeface="Courier New" panose="02070309020205020404" pitchFamily="49" charset="0"/>
                <a:ea typeface="PMingLiU" panose="02020500000000000000" pitchFamily="18" charset="-120"/>
              </a:rPr>
              <a:t>是</a:t>
            </a:r>
            <a:r>
              <a:rPr lang="en-GB" altLang="zh-CN" sz="2000" b="1">
                <a:solidFill>
                  <a:srgbClr val="000000"/>
                </a:solidFill>
                <a:latin typeface="Courier New" panose="02070309020205020404" pitchFamily="49" charset="0"/>
                <a:ea typeface="PMingLiU" panose="02020500000000000000" pitchFamily="18" charset="-120"/>
              </a:rPr>
              <a:t>java.sql.Date</a:t>
            </a:r>
            <a:r>
              <a:rPr lang="zh-CN" altLang="en-GB" sz="2000" b="1">
                <a:solidFill>
                  <a:srgbClr val="000000"/>
                </a:solidFill>
                <a:latin typeface="Courier New" panose="02070309020205020404" pitchFamily="49" charset="0"/>
              </a:rPr>
              <a:t>的父类</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f=new Generic&lt;java.util.Date&gt;();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错误，因为</a:t>
            </a:r>
            <a:r>
              <a:rPr lang="en-GB" altLang="zh-CN" sz="2000" b="1">
                <a:solidFill>
                  <a:srgbClr val="000000"/>
                </a:solidFill>
                <a:latin typeface="宋体" panose="02010600030101010101" pitchFamily="2" charset="-122"/>
              </a:rPr>
              <a:t>String</a:t>
            </a:r>
            <a:r>
              <a:rPr lang="zh-CN" altLang="en-GB" sz="2000" b="1">
                <a:solidFill>
                  <a:srgbClr val="000000"/>
                </a:solidFill>
                <a:latin typeface="宋体" panose="02010600030101010101" pitchFamily="2" charset="-122"/>
              </a:rPr>
              <a:t>不是</a:t>
            </a:r>
            <a:r>
              <a:rPr lang="en-GB" altLang="zh-CN" sz="2000" b="1">
                <a:solidFill>
                  <a:srgbClr val="000000"/>
                </a:solidFill>
                <a:latin typeface="宋体" panose="02010600030101010101" pitchFamily="2" charset="-122"/>
              </a:rPr>
              <a:t>java.sql.Date</a:t>
            </a:r>
            <a:r>
              <a:rPr lang="zh-CN" altLang="en-GB" sz="2000" b="1">
                <a:solidFill>
                  <a:srgbClr val="000000"/>
                </a:solidFill>
                <a:latin typeface="宋体" panose="02010600030101010101" pitchFamily="2" charset="-122"/>
              </a:rPr>
              <a:t>的父类</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FF0000"/>
                </a:solidFill>
                <a:latin typeface="Courier New" panose="02070309020205020404" pitchFamily="49" charset="0"/>
              </a:rPr>
              <a:t>f=new Generic&lt;String&gt;();</a:t>
            </a:r>
            <a:endParaRPr lang="zh-CN" altLang="en-GB" sz="2000" b="1">
              <a:solidFill>
                <a:srgbClr val="FF0000"/>
              </a:solidFill>
              <a:latin typeface="Courier New" panose="02070309020205020404" pitchFamily="49" charset="0"/>
            </a:endParaRPr>
          </a:p>
        </p:txBody>
      </p:sp>
      <p:sp>
        <p:nvSpPr>
          <p:cNvPr id="1242115" name="Rectangle 3"/>
          <p:cNvSpPr>
            <a:spLocks noGrp="1" noChangeArrowheads="1"/>
          </p:cNvSpPr>
          <p:nvPr>
            <p:ph type="title"/>
          </p:nvPr>
        </p:nvSpPr>
        <p:spPr/>
        <p:txBody>
          <a:bodyPr/>
          <a:lstStyle/>
          <a:p>
            <a:r>
              <a:rPr lang="zh-CN" altLang="en-GB" sz="3800">
                <a:solidFill>
                  <a:srgbClr val="FFFFFF"/>
                </a:solidFill>
              </a:rPr>
              <a:t>限定通配符匹配类型的下限</a:t>
            </a:r>
            <a:endParaRPr lang="zh-CN" altLang="en-US" sz="3800">
              <a:solidFill>
                <a:srgbClr val="FFFFFF"/>
              </a:solidFill>
            </a:endParaRPr>
          </a:p>
        </p:txBody>
      </p:sp>
      <p:sp>
        <p:nvSpPr>
          <p:cNvPr id="1242116" name="Rectangle 4"/>
          <p:cNvSpPr>
            <a:spLocks noGrp="1" noChangeArrowheads="1"/>
          </p:cNvSpPr>
          <p:nvPr>
            <p:ph idx="1"/>
          </p:nvPr>
        </p:nvSpPr>
        <p:spPr/>
        <p:txBody>
          <a:bodyPr/>
          <a:lstStyle/>
          <a:p>
            <a:r>
              <a:rPr lang="zh-CN" altLang="en-US"/>
              <a:t>还可以使用</a:t>
            </a:r>
            <a:r>
              <a:rPr lang="en-US" altLang="zh-CN"/>
              <a:t>super</a:t>
            </a:r>
            <a:r>
              <a:rPr lang="zh-CN" altLang="en-US"/>
              <a:t>关键词将通配符匹配类型限定为某个类型及其父类型</a:t>
            </a:r>
            <a:endParaRPr lang="zh-CN" altLang="en-US"/>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auto">
          <a:xfrm>
            <a:off x="1116013" y="2636838"/>
            <a:ext cx="7704137" cy="370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Generic&lt;String&gt; f = new Generic&lt;String&gt;();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foo.setF("caterpillar");</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Generic&lt;?&gt; immutable</a:t>
            </a:r>
            <a:r>
              <a:rPr lang="en-GB" altLang="zh-CN" sz="2000" b="1">
                <a:solidFill>
                  <a:srgbClr val="000000"/>
                </a:solidFill>
                <a:latin typeface="Courier New" panose="02070309020205020404" pitchFamily="49" charset="0"/>
              </a:rPr>
              <a:t>F</a:t>
            </a:r>
            <a:r>
              <a:rPr lang="en-GB" sz="2000" b="1">
                <a:solidFill>
                  <a:srgbClr val="000000"/>
                </a:solidFill>
                <a:latin typeface="Courier New" panose="02070309020205020404" pitchFamily="49" charset="0"/>
                <a:ea typeface="PMingLiU" panose="02020500000000000000" pitchFamily="18" charset="-120"/>
              </a:rPr>
              <a:t> = f;</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可读取泛型成员</a:t>
            </a:r>
            <a:r>
              <a:rPr lang="en-GB" altLang="zh-CN"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中保存的字符串实例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System.out.println(immutableF.getF());</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//可</a:t>
            </a:r>
            <a:r>
              <a:rPr lang="zh-CN" altLang="en-GB" sz="2000" b="1">
                <a:solidFill>
                  <a:srgbClr val="000000"/>
                </a:solidFill>
                <a:latin typeface="宋体" panose="02010600030101010101" pitchFamily="2" charset="-122"/>
              </a:rPr>
              <a:t>通过传递</a:t>
            </a:r>
            <a:r>
              <a:rPr lang="en-GB" altLang="zh-CN" sz="2000" b="1">
                <a:solidFill>
                  <a:srgbClr val="000000"/>
                </a:solidFill>
                <a:latin typeface="宋体" panose="02010600030101010101" pitchFamily="2" charset="-122"/>
              </a:rPr>
              <a:t>null</a:t>
            </a:r>
            <a:r>
              <a:rPr lang="zh-CN" altLang="en-GB" sz="2000" b="1">
                <a:solidFill>
                  <a:srgbClr val="000000"/>
                </a:solidFill>
                <a:latin typeface="宋体" panose="02010600030101010101" pitchFamily="2" charset="-122"/>
              </a:rPr>
              <a:t>参数来移除泛型成员</a:t>
            </a:r>
            <a:r>
              <a:rPr lang="en-GB" sz="2000" b="1">
                <a:solidFill>
                  <a:srgbClr val="000000"/>
                </a:solidFill>
                <a:latin typeface="宋体" panose="02010600030101010101" pitchFamily="2" charset="-122"/>
              </a:rPr>
              <a:t>f</a:t>
            </a:r>
            <a:r>
              <a:rPr lang="zh-CN" altLang="en-GB" sz="2000" b="1">
                <a:solidFill>
                  <a:srgbClr val="000000"/>
                </a:solidFill>
                <a:latin typeface="宋体" panose="02010600030101010101" pitchFamily="2" charset="-122"/>
              </a:rPr>
              <a:t>中保存的字符串实例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immutableF.setF(null);</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不能通过</a:t>
            </a:r>
            <a:r>
              <a:rPr lang="en-GB" sz="2000" b="1">
                <a:solidFill>
                  <a:srgbClr val="000000"/>
                </a:solidFill>
                <a:latin typeface="宋体" panose="02010600030101010101" pitchFamily="2" charset="-122"/>
              </a:rPr>
              <a:t>immutableF</a:t>
            </a:r>
            <a:r>
              <a:rPr lang="zh-CN" altLang="en-GB" sz="2000" b="1">
                <a:solidFill>
                  <a:srgbClr val="000000"/>
                </a:solidFill>
                <a:latin typeface="宋体" panose="02010600030101010101" pitchFamily="2" charset="-122"/>
              </a:rPr>
              <a:t>的</a:t>
            </a:r>
            <a:r>
              <a:rPr lang="en-GB" altLang="zh-CN" sz="2000" b="1">
                <a:solidFill>
                  <a:srgbClr val="000000"/>
                </a:solidFill>
                <a:latin typeface="宋体" panose="02010600030101010101" pitchFamily="2" charset="-122"/>
              </a:rPr>
              <a:t>setF</a:t>
            </a:r>
            <a:r>
              <a:rPr lang="zh-CN" altLang="en-GB" sz="2000" b="1">
                <a:solidFill>
                  <a:srgbClr val="000000"/>
                </a:solidFill>
                <a:latin typeface="宋体" panose="02010600030101010101" pitchFamily="2" charset="-122"/>
              </a:rPr>
              <a:t>方法再次传递新的实例给类中</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宋体" panose="02010600030101010101" pitchFamily="2" charset="-122"/>
              </a:rPr>
              <a:t>//</a:t>
            </a:r>
            <a:r>
              <a:rPr lang="zh-CN" altLang="en-GB" sz="2000" b="1">
                <a:solidFill>
                  <a:srgbClr val="000000"/>
                </a:solidFill>
                <a:latin typeface="宋体" panose="02010600030101010101" pitchFamily="2" charset="-122"/>
              </a:rPr>
              <a:t>泛型成员</a:t>
            </a:r>
            <a:r>
              <a:rPr lang="en-GB" sz="2000" b="1">
                <a:solidFill>
                  <a:srgbClr val="000000"/>
                </a:solidFill>
                <a:latin typeface="宋体" panose="02010600030101010101" pitchFamily="2" charset="-122"/>
              </a:rPr>
              <a:t>f</a:t>
            </a:r>
            <a:r>
              <a:rPr lang="en-GB" altLang="zh-CN" sz="2000" b="1">
                <a:solidFill>
                  <a:srgbClr val="000000"/>
                </a:solidFill>
                <a:latin typeface="宋体" panose="02010600030101010101" pitchFamily="2" charset="-122"/>
              </a:rPr>
              <a:t>,</a:t>
            </a:r>
            <a:r>
              <a:rPr lang="en-GB" sz="2000" b="1">
                <a:solidFill>
                  <a:srgbClr val="000000"/>
                </a:solidFill>
                <a:latin typeface="宋体" panose="02010600030101010101" pitchFamily="2" charset="-122"/>
              </a:rPr>
              <a:t>所以下面这行无法通过编译</a:t>
            </a:r>
            <a:endParaRPr 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FF0000"/>
                </a:solidFill>
                <a:latin typeface="Courier New" panose="02070309020205020404" pitchFamily="49" charset="0"/>
                <a:ea typeface="PMingLiU" panose="02020500000000000000" pitchFamily="18" charset="-120"/>
              </a:rPr>
              <a:t>immutableF.setF</a:t>
            </a:r>
            <a:r>
              <a:rPr lang="en-GB" altLang="zh-CN" sz="2000" b="1">
                <a:solidFill>
                  <a:srgbClr val="FF0000"/>
                </a:solidFill>
                <a:latin typeface="Courier New" panose="02070309020205020404" pitchFamily="49" charset="0"/>
              </a:rPr>
              <a:t>("wang");</a:t>
            </a:r>
            <a:endParaRPr lang="en-GB" altLang="zh-CN" sz="2000" b="1">
              <a:solidFill>
                <a:srgbClr val="FF0000"/>
              </a:solidFill>
              <a:latin typeface="Courier New" panose="02070309020205020404" pitchFamily="49" charset="0"/>
            </a:endParaRPr>
          </a:p>
        </p:txBody>
      </p:sp>
      <p:sp>
        <p:nvSpPr>
          <p:cNvPr id="1244163" name="Rectangle 3"/>
          <p:cNvSpPr>
            <a:spLocks noGrp="1" noChangeArrowheads="1"/>
          </p:cNvSpPr>
          <p:nvPr>
            <p:ph type="title"/>
          </p:nvPr>
        </p:nvSpPr>
        <p:spPr/>
        <p:txBody>
          <a:bodyPr/>
          <a:lstStyle/>
          <a:p>
            <a:r>
              <a:rPr lang="zh-CN" altLang="en-GB" sz="3800">
                <a:solidFill>
                  <a:srgbClr val="FFFFFF"/>
                </a:solidFill>
              </a:rPr>
              <a:t>通配符对泛型成员的影响</a:t>
            </a:r>
            <a:endParaRPr lang="zh-CN" altLang="en-US" sz="3800">
              <a:solidFill>
                <a:srgbClr val="FFFFFF"/>
              </a:solidFill>
            </a:endParaRPr>
          </a:p>
        </p:txBody>
      </p:sp>
      <p:sp>
        <p:nvSpPr>
          <p:cNvPr id="1244164" name="Rectangle 4"/>
          <p:cNvSpPr>
            <a:spLocks noGrp="1" noChangeArrowheads="1"/>
          </p:cNvSpPr>
          <p:nvPr>
            <p:ph idx="1"/>
          </p:nvPr>
        </p:nvSpPr>
        <p:spPr/>
        <p:txBody>
          <a:bodyPr/>
          <a:lstStyle/>
          <a:p>
            <a:r>
              <a:rPr lang="zh-CN" altLang="en-US" sz="2800"/>
              <a:t>一旦对象使用通配字符声明，就无法利用它为类中的泛型成员传入新的实例，这时只能读取其中的泛型成员或者移除泛型成员存储的原有实例。</a:t>
            </a:r>
            <a:endParaRPr lang="zh-CN" altLang="en-US" sz="2800"/>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p:txBody>
          <a:bodyPr/>
          <a:lstStyle/>
          <a:p>
            <a:r>
              <a:rPr lang="zh-CN" altLang="en-US" sz="3800"/>
              <a:t>泛型默认类型的实例类型兼容性</a:t>
            </a:r>
            <a:endParaRPr lang="zh-CN" altLang="en-US" sz="3800"/>
          </a:p>
        </p:txBody>
      </p:sp>
      <p:sp>
        <p:nvSpPr>
          <p:cNvPr id="1246211" name="Rectangle 3"/>
          <p:cNvSpPr>
            <a:spLocks noGrp="1" noChangeArrowheads="1"/>
          </p:cNvSpPr>
          <p:nvPr>
            <p:ph idx="1"/>
          </p:nvPr>
        </p:nvSpPr>
        <p:spPr/>
        <p:txBody>
          <a:bodyPr>
            <a:normAutofit/>
          </a:bodyPr>
          <a:lstStyle/>
          <a:p>
            <a:r>
              <a:rPr lang="zh-CN" altLang="en-US" sz="2400"/>
              <a:t>实例化泛型类时采用默认泛型类型，此时泛型类的实例和其他给定类型的泛型类实例之间存在着类型兼容性，可以直接相互赋值。</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使用泛型默认类型虽然可以做到类型的兼容性，但会失去泛型带来的编译时刻类型检查的优点。</a:t>
            </a:r>
            <a:endParaRPr lang="zh-CN" altLang="en-US" sz="2400"/>
          </a:p>
        </p:txBody>
      </p:sp>
      <p:sp>
        <p:nvSpPr>
          <p:cNvPr id="1246212" name="Rectangle 4"/>
          <p:cNvSpPr>
            <a:spLocks noChangeArrowheads="1"/>
          </p:cNvSpPr>
          <p:nvPr/>
        </p:nvSpPr>
        <p:spPr bwMode="auto">
          <a:xfrm>
            <a:off x="900113" y="2636838"/>
            <a:ext cx="7993062" cy="278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Generic&lt;Boolean&gt; f1 = new Generic&lt;Boolean&gt;();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ea typeface="PMingLiU" panose="02020500000000000000" pitchFamily="18" charset="-120"/>
              </a:rPr>
              <a:t>Generic f = new Generic();//</a:t>
            </a:r>
            <a:r>
              <a:rPr lang="zh-CN" altLang="en-GB" sz="2000" b="1">
                <a:solidFill>
                  <a:srgbClr val="000000"/>
                </a:solidFill>
                <a:latin typeface="Courier New" panose="02070309020205020404" pitchFamily="49" charset="0"/>
              </a:rPr>
              <a:t>默认泛型类型</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000" b="1">
                <a:latin typeface="Courier New" panose="02070309020205020404" pitchFamily="49" charset="0"/>
              </a:rPr>
              <a:t>f  = f1;</a:t>
            </a:r>
            <a:r>
              <a:rPr lang="en-GB" altLang="zh-CN" sz="2000" b="1">
                <a:solidFill>
                  <a:srgbClr val="000000"/>
                </a:solidFill>
                <a:latin typeface="Courier New" panose="02070309020205020404" pitchFamily="49" charset="0"/>
              </a:rPr>
              <a:t>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  = f2;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f1 = f;  //OK</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f2 = f;  //OK</a:t>
            </a:r>
            <a:r>
              <a:rPr lang="en-GB" altLang="zh-CN" sz="2000">
                <a:solidFill>
                  <a:srgbClr val="000000"/>
                </a:solidFill>
                <a:latin typeface="Courier New" panose="02070309020205020404" pitchFamily="49" charset="0"/>
              </a:rPr>
              <a:t> </a:t>
            </a:r>
            <a:endParaRPr lang="en-GB" altLang="zh-CN" sz="2000">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zh-CN" altLang="en-US" sz="3800"/>
              <a:t>通配符用作方法参数的局限性</a:t>
            </a:r>
            <a:endParaRPr lang="zh-CN" altLang="en-US" sz="3800"/>
          </a:p>
        </p:txBody>
      </p:sp>
      <p:sp>
        <p:nvSpPr>
          <p:cNvPr id="1247235" name="Rectangle 3"/>
          <p:cNvSpPr>
            <a:spLocks noGrp="1" noChangeArrowheads="1"/>
          </p:cNvSpPr>
          <p:nvPr>
            <p:ph idx="1"/>
          </p:nvPr>
        </p:nvSpPr>
        <p:spPr/>
        <p:txBody>
          <a:bodyPr/>
          <a:lstStyle/>
          <a:p>
            <a:r>
              <a:rPr lang="zh-CN" altLang="en-US" sz="2400"/>
              <a:t>考虑如下任务：</a:t>
            </a:r>
            <a:endParaRPr lang="zh-CN" altLang="en-US" sz="2400"/>
          </a:p>
          <a:p>
            <a:pPr lvl="1"/>
            <a:r>
              <a:rPr lang="zh-CN" altLang="en-US" sz="2000"/>
              <a:t>编写一个方法，该方法含有两个参数，一个参数类型为</a:t>
            </a:r>
            <a:r>
              <a:rPr lang="en-US" altLang="zh-CN" sz="2000"/>
              <a:t>Object</a:t>
            </a:r>
            <a:r>
              <a:rPr lang="zh-CN" altLang="en-US" sz="2000"/>
              <a:t>类型的数组，另一个参数类型为对应的强类型集合，需要将数组中的元素复制到集合中。考虑到通配符的作用，在类</a:t>
            </a:r>
            <a:r>
              <a:rPr lang="en-US" altLang="zh-CN" sz="2000"/>
              <a:t>M</a:t>
            </a:r>
            <a:r>
              <a:rPr lang="zh-CN" altLang="en-US" sz="2000"/>
              <a:t>中有如下的方法定义：</a:t>
            </a:r>
            <a:endParaRPr lang="zh-CN" altLang="en-US" sz="2000"/>
          </a:p>
        </p:txBody>
      </p:sp>
      <p:sp>
        <p:nvSpPr>
          <p:cNvPr id="1247236" name="Rectangle 4"/>
          <p:cNvSpPr>
            <a:spLocks noChangeArrowheads="1"/>
          </p:cNvSpPr>
          <p:nvPr/>
        </p:nvSpPr>
        <p:spPr bwMode="auto">
          <a:xfrm>
            <a:off x="611188" y="3141663"/>
            <a:ext cx="8748712" cy="339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宋体" panose="02010600030101010101" pitchFamily="2" charset="-122"/>
              </a:rPr>
              <a:t>aToC</a:t>
            </a:r>
            <a:r>
              <a:rPr lang="zh-CN" altLang="en-US" sz="2000" b="1">
                <a:solidFill>
                  <a:srgbClr val="000000"/>
                </a:solidFill>
                <a:latin typeface="宋体" panose="02010600030101010101" pitchFamily="2" charset="-122"/>
              </a:rPr>
              <a:t>方法的参数</a:t>
            </a:r>
            <a:r>
              <a:rPr lang="en-US" altLang="zh-CN" sz="2000" b="1">
                <a:solidFill>
                  <a:srgbClr val="000000"/>
                </a:solidFill>
                <a:latin typeface="宋体" panose="02010600030101010101" pitchFamily="2" charset="-122"/>
              </a:rPr>
              <a:t>c</a:t>
            </a:r>
            <a:r>
              <a:rPr lang="zh-CN" altLang="en-US" sz="2000" b="1">
                <a:solidFill>
                  <a:srgbClr val="000000"/>
                </a:solidFill>
                <a:latin typeface="宋体" panose="02010600030101010101" pitchFamily="2" charset="-122"/>
              </a:rPr>
              <a:t>因为是用通配符表示的任意强类型的集合，而</a:t>
            </a:r>
            <a:r>
              <a:rPr lang="en-US" altLang="zh-CN" sz="2000" b="1">
                <a:solidFill>
                  <a:srgbClr val="000000"/>
                </a:solidFill>
                <a:latin typeface="宋体" panose="02010600030101010101" pitchFamily="2" charset="-122"/>
              </a:rPr>
              <a:t>?</a:t>
            </a:r>
            <a:endParaRPr lang="en-US"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宋体" panose="02010600030101010101" pitchFamily="2" charset="-122"/>
              </a:rPr>
              <a:t>  </a:t>
            </a:r>
            <a:r>
              <a:rPr lang="zh-CN" altLang="en-US" sz="2000" b="1">
                <a:solidFill>
                  <a:srgbClr val="000000"/>
                </a:solidFill>
                <a:latin typeface="宋体" panose="02010600030101010101" pitchFamily="2" charset="-122"/>
              </a:rPr>
              <a:t>代表未知类型，编译器无法确定其具体的类型，所以会导致错误</a:t>
            </a:r>
            <a:endParaRPr lang="zh-CN" altLang="en-US"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public static void aToC(Object[] a,Collection&lt;?&gt;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for(Object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en-US" altLang="zh-CN" sz="2000" b="1">
                <a:solidFill>
                  <a:srgbClr val="FF0000"/>
                </a:solidFill>
                <a:latin typeface="Courier New" panose="02070309020205020404" pitchFamily="49" charset="0"/>
                <a:ea typeface="PMingLiU" panose="02020500000000000000" pitchFamily="18" charset="-120"/>
              </a:rPr>
              <a:t>c.add(o);</a:t>
            </a:r>
            <a:r>
              <a:rPr lang="en-US" altLang="zh-CN" sz="2000" b="1">
                <a:solidFill>
                  <a:srgbClr val="000000"/>
                </a:solidFill>
                <a:latin typeface="Courier New" panose="02070309020205020404" pitchFamily="49" charset="0"/>
                <a:ea typeface="PMingLiU" panose="02020500000000000000" pitchFamily="18" charset="-120"/>
              </a:rPr>
              <a:t>//</a:t>
            </a:r>
            <a:r>
              <a:rPr lang="zh-CN" altLang="en-US" sz="2000" b="1">
                <a:solidFill>
                  <a:srgbClr val="000000"/>
                </a:solidFill>
                <a:latin typeface="Courier New" panose="02070309020205020404" pitchFamily="49" charset="0"/>
              </a:rPr>
              <a:t>编译出错，此处可以用泛型方法解决</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endParaRPr lang="zh-CN" altLang="en-US"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a:bodyPr>
          <a:lstStyle/>
          <a:p>
            <a:r>
              <a:rPr lang="zh-CN" altLang="en-US"/>
              <a:t>数组的初始化</a:t>
            </a:r>
            <a:endParaRPr lang="zh-CN" altLang="en-US"/>
          </a:p>
        </p:txBody>
      </p:sp>
      <p:sp>
        <p:nvSpPr>
          <p:cNvPr id="1197059" name="Rectangle 3"/>
          <p:cNvSpPr>
            <a:spLocks noGrp="1"/>
          </p:cNvSpPr>
          <p:nvPr>
            <p:ph idx="1"/>
          </p:nvPr>
        </p:nvSpPr>
        <p:spPr/>
        <p:txBody>
          <a:bodyPr/>
          <a:lstStyle/>
          <a:p>
            <a:pPr marL="365125" indent="-255905"/>
            <a:r>
              <a:rPr lang="zh-CN" altLang="en-US"/>
              <a:t>初始化数组意味着将内容放入数组，例如 </a:t>
            </a:r>
            <a:r>
              <a:rPr lang="en-US" altLang="zh-CN"/>
              <a:t>Animal [ ]  pets = new Animal[3];</a:t>
            </a:r>
            <a:endParaRPr lang="en-US" altLang="zh-CN"/>
          </a:p>
          <a:p>
            <a:pPr marL="365125" indent="-255905">
              <a:buFont typeface="Wingdings" panose="05000000000000000000" pitchFamily="2" charset="2"/>
              <a:buNone/>
            </a:pPr>
            <a:r>
              <a:rPr lang="en-US" altLang="zh-CN"/>
              <a:t>  pets[0]= new Animal();</a:t>
            </a:r>
            <a:endParaRPr lang="en-US" altLang="zh-CN"/>
          </a:p>
          <a:p>
            <a:pPr marL="365125" indent="-255905">
              <a:buFont typeface="Wingdings" panose="05000000000000000000" pitchFamily="2" charset="2"/>
              <a:buNone/>
            </a:pPr>
            <a:r>
              <a:rPr lang="en-US" altLang="zh-CN"/>
              <a:t>  pets[1]= new Animal();</a:t>
            </a:r>
            <a:endParaRPr lang="en-US" altLang="zh-CN"/>
          </a:p>
          <a:p>
            <a:pPr marL="365125" indent="-255905">
              <a:buFont typeface="Wingdings" panose="05000000000000000000" pitchFamily="2" charset="2"/>
              <a:buNone/>
            </a:pPr>
            <a:r>
              <a:rPr lang="en-US" altLang="zh-CN"/>
              <a:t>  pets[2]= new Animal();   </a:t>
            </a:r>
            <a:endParaRPr lang="zh-CN" alt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Text Box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400">
              <a:solidFill>
                <a:srgbClr val="000000"/>
              </a:solidFill>
              <a:ea typeface="PMingLiU" panose="02020500000000000000" pitchFamily="18" charset="-120"/>
            </a:endParaRPr>
          </a:p>
        </p:txBody>
      </p:sp>
      <p:sp>
        <p:nvSpPr>
          <p:cNvPr id="1248259" name="Rectangle 3"/>
          <p:cNvSpPr>
            <a:spLocks noGrp="1" noChangeArrowheads="1"/>
          </p:cNvSpPr>
          <p:nvPr>
            <p:ph type="title"/>
          </p:nvPr>
        </p:nvSpPr>
        <p:spPr/>
        <p:txBody>
          <a:bodyPr/>
          <a:lstStyle/>
          <a:p>
            <a:r>
              <a:rPr lang="en-GB" sz="3800">
                <a:solidFill>
                  <a:srgbClr val="FFFFFF"/>
                </a:solidFill>
              </a:rPr>
              <a:t>泛型</a:t>
            </a:r>
            <a:r>
              <a:rPr lang="zh-CN" altLang="en-GB" sz="3800">
                <a:solidFill>
                  <a:srgbClr val="FFFFFF"/>
                </a:solidFill>
              </a:rPr>
              <a:t>方法</a:t>
            </a:r>
            <a:endParaRPr lang="zh-CN" altLang="en-US" sz="3800">
              <a:solidFill>
                <a:srgbClr val="FFFFFF"/>
              </a:solidFill>
            </a:endParaRPr>
          </a:p>
        </p:txBody>
      </p:sp>
      <p:sp>
        <p:nvSpPr>
          <p:cNvPr id="1248260" name="Rectangle 4"/>
          <p:cNvSpPr>
            <a:spLocks noGrp="1" noChangeArrowheads="1"/>
          </p:cNvSpPr>
          <p:nvPr>
            <p:ph idx="1"/>
          </p:nvPr>
        </p:nvSpPr>
        <p:spPr/>
        <p:txBody>
          <a:bodyPr/>
          <a:lstStyle/>
          <a:p>
            <a:r>
              <a:rPr lang="zh-CN" altLang="en-US" sz="2800"/>
              <a:t>不仅类可以声明泛型，类中的方法也可以声明仅用于自身的泛型，这种方法叫做泛型方法。其定义格式为：</a:t>
            </a:r>
            <a:endParaRPr lang="zh-CN" altLang="en-US" sz="2800"/>
          </a:p>
          <a:p>
            <a:pPr lvl="1"/>
            <a:r>
              <a:rPr lang="zh-CN" altLang="en-US" sz="2400"/>
              <a:t>访问修饰符 </a:t>
            </a:r>
            <a:r>
              <a:rPr lang="en-US" altLang="zh-CN" sz="2400"/>
              <a:t>&lt;</a:t>
            </a:r>
            <a:r>
              <a:rPr lang="zh-CN" altLang="en-US" sz="2400"/>
              <a:t>泛型列表</a:t>
            </a:r>
            <a:r>
              <a:rPr lang="en-US" altLang="zh-CN" sz="2400"/>
              <a:t>&gt; </a:t>
            </a:r>
            <a:r>
              <a:rPr lang="zh-CN" altLang="en-US" sz="2400"/>
              <a:t>返回类型 方法名</a:t>
            </a:r>
            <a:r>
              <a:rPr lang="en-US" altLang="zh-CN" sz="2400"/>
              <a:t>(</a:t>
            </a:r>
            <a:r>
              <a:rPr lang="zh-CN" altLang="en-US" sz="2400"/>
              <a:t>参数列表</a:t>
            </a:r>
            <a:r>
              <a:rPr lang="en-US" altLang="zh-CN" sz="2400"/>
              <a:t>){</a:t>
            </a:r>
            <a:endParaRPr lang="en-US" altLang="zh-CN" sz="2400"/>
          </a:p>
          <a:p>
            <a:pPr lvl="1">
              <a:buFont typeface="Wingdings" panose="05000000000000000000" pitchFamily="2" charset="2"/>
              <a:buNone/>
            </a:pPr>
            <a:r>
              <a:rPr lang="en-US" altLang="zh-CN" sz="2400"/>
              <a:t>    </a:t>
            </a:r>
            <a:r>
              <a:rPr lang="zh-CN" altLang="en-US" sz="2400"/>
              <a:t>实现代码   </a:t>
            </a:r>
            <a:r>
              <a:rPr lang="en-US" altLang="zh-CN" sz="2400"/>
              <a:t>}</a:t>
            </a:r>
            <a:endParaRPr lang="en-US" altLang="zh-CN" sz="2400"/>
          </a:p>
          <a:p>
            <a:pPr lvl="1">
              <a:buFont typeface="Wingdings" panose="05000000000000000000" pitchFamily="2" charset="2"/>
              <a:buNone/>
            </a:pPr>
            <a:r>
              <a:rPr lang="en-US" altLang="zh-CN" sz="2400"/>
              <a:t>  </a:t>
            </a:r>
            <a:r>
              <a:rPr lang="zh-CN" altLang="en-US" sz="2400"/>
              <a:t>其中泛型列表为用逗号分隔的合法</a:t>
            </a:r>
            <a:r>
              <a:rPr lang="en-US" altLang="zh-CN" sz="2400"/>
              <a:t>Java</a:t>
            </a:r>
            <a:r>
              <a:rPr lang="zh-CN" altLang="en-US" sz="2400"/>
              <a:t>标识符。</a:t>
            </a:r>
            <a:endParaRPr lang="zh-CN" altLang="en-US" sz="2400"/>
          </a:p>
          <a:p>
            <a:r>
              <a:rPr lang="zh-CN" altLang="en-US" sz="2800"/>
              <a:t>在泛型列表中声明的泛型，可用于该方法的返回类型声明、参数类型声明和方法代码中的局部变量的类型声明。</a:t>
            </a:r>
            <a:endParaRPr lang="zh-CN" altLang="en-US" sz="2800"/>
          </a:p>
          <a:p>
            <a:r>
              <a:rPr lang="zh-CN" altLang="en-US" sz="2800"/>
              <a:t>类中其他方法不能使用当前方法声明的泛型。</a:t>
            </a:r>
            <a:endParaRPr lang="zh-CN" altLang="en-US" sz="2800"/>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zh-CN" altLang="en-US" sz="3800"/>
              <a:t>泛型方法声明示例</a:t>
            </a:r>
            <a:endParaRPr lang="zh-CN" altLang="en-US" sz="3800"/>
          </a:p>
        </p:txBody>
      </p:sp>
      <p:sp>
        <p:nvSpPr>
          <p:cNvPr id="1250307" name="Rectangle 3"/>
          <p:cNvSpPr>
            <a:spLocks noGrp="1" noChangeArrowheads="1"/>
          </p:cNvSpPr>
          <p:nvPr>
            <p:ph idx="1"/>
          </p:nvPr>
        </p:nvSpPr>
        <p:spPr/>
        <p:txBody>
          <a:bodyPr/>
          <a:lstStyle/>
          <a:p>
            <a:r>
              <a:rPr lang="zh-CN" altLang="en-US" sz="2800"/>
              <a:t>使用泛型方法可以解决上述的泛型通配符造成的问题：</a:t>
            </a:r>
            <a:endParaRPr lang="zh-CN" altLang="en-US" sz="2800"/>
          </a:p>
        </p:txBody>
      </p:sp>
      <p:sp>
        <p:nvSpPr>
          <p:cNvPr id="1250308" name="Rectangle 4"/>
          <p:cNvSpPr>
            <a:spLocks noChangeArrowheads="1"/>
          </p:cNvSpPr>
          <p:nvPr/>
        </p:nvSpPr>
        <p:spPr bwMode="auto">
          <a:xfrm>
            <a:off x="395288" y="2636838"/>
            <a:ext cx="8532812" cy="3703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Courier New" panose="02070309020205020404" pitchFamily="49" charset="0"/>
              </a:rPr>
              <a:t>方法</a:t>
            </a:r>
            <a:r>
              <a:rPr lang="en-US" altLang="zh-CN" sz="2000" b="1">
                <a:solidFill>
                  <a:srgbClr val="000000"/>
                </a:solidFill>
                <a:latin typeface="Courier New" panose="02070309020205020404" pitchFamily="49" charset="0"/>
                <a:ea typeface="PMingLiU" panose="02020500000000000000" pitchFamily="18" charset="-120"/>
              </a:rPr>
              <a:t>aToC</a:t>
            </a:r>
            <a:r>
              <a:rPr lang="zh-CN" altLang="en-US" sz="2000" b="1">
                <a:solidFill>
                  <a:srgbClr val="000000"/>
                </a:solidFill>
                <a:latin typeface="Courier New" panose="02070309020205020404" pitchFamily="49" charset="0"/>
              </a:rPr>
              <a:t>声明了一个泛型</a:t>
            </a:r>
            <a:r>
              <a:rPr lang="en-US" altLang="zh-CN" sz="2000" b="1">
                <a:solidFill>
                  <a:srgbClr val="000000"/>
                </a:solidFill>
                <a:latin typeface="Courier New" panose="02070309020205020404" pitchFamily="49" charset="0"/>
              </a:rPr>
              <a:t>T</a:t>
            </a:r>
            <a:r>
              <a:rPr lang="zh-CN" altLang="en-US" sz="2000" b="1">
                <a:solidFill>
                  <a:srgbClr val="000000"/>
                </a:solidFill>
                <a:latin typeface="Courier New" panose="02070309020205020404" pitchFamily="49" charset="0"/>
              </a:rPr>
              <a:t>，该方法将任意类型的数组</a:t>
            </a:r>
            <a:r>
              <a:rPr lang="en-US" altLang="zh-CN" sz="2000" b="1">
                <a:solidFill>
                  <a:srgbClr val="000000"/>
                </a:solidFill>
                <a:latin typeface="Courier New" panose="02070309020205020404" pitchFamily="49" charset="0"/>
              </a:rPr>
              <a:t>a</a:t>
            </a:r>
            <a:r>
              <a:rPr lang="zh-CN" altLang="en-US" sz="2000" b="1">
                <a:solidFill>
                  <a:srgbClr val="000000"/>
                </a:solidFill>
                <a:latin typeface="Courier New" panose="02070309020205020404" pitchFamily="49" charset="0"/>
              </a:rPr>
              <a:t>中的所有</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rPr>
              <a:t> 元素复制到相应的强类型集合</a:t>
            </a:r>
            <a:r>
              <a:rPr lang="en-US" altLang="zh-CN" sz="2000" b="1">
                <a:solidFill>
                  <a:srgbClr val="000000"/>
                </a:solidFill>
                <a:latin typeface="Courier New" panose="02070309020205020404" pitchFamily="49" charset="0"/>
              </a:rPr>
              <a:t>c</a:t>
            </a:r>
            <a:r>
              <a:rPr lang="zh-CN" altLang="en-US" sz="2000" b="1">
                <a:solidFill>
                  <a:srgbClr val="000000"/>
                </a:solidFill>
                <a:latin typeface="Courier New" panose="02070309020205020404" pitchFamily="49" charset="0"/>
              </a:rPr>
              <a:t>当中而不会导致编译错误。</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Courier New" panose="02070309020205020404" pitchFamily="49" charset="0"/>
              </a:rPr>
              <a:t>此处的泛型声明</a:t>
            </a:r>
            <a:r>
              <a:rPr lang="en-US" altLang="zh-CN" sz="2000" b="1">
                <a:solidFill>
                  <a:srgbClr val="000000"/>
                </a:solidFill>
                <a:latin typeface="Courier New" panose="02070309020205020404" pitchFamily="49" charset="0"/>
              </a:rPr>
              <a:t>T</a:t>
            </a:r>
            <a:r>
              <a:rPr lang="zh-CN" altLang="en-US" sz="2000" b="1">
                <a:solidFill>
                  <a:srgbClr val="000000"/>
                </a:solidFill>
                <a:latin typeface="Courier New" panose="02070309020205020404" pitchFamily="49" charset="0"/>
              </a:rPr>
              <a:t>仅作用于</a:t>
            </a:r>
            <a:r>
              <a:rPr lang="en-US" altLang="zh-CN" sz="2000" b="1">
                <a:solidFill>
                  <a:srgbClr val="000000"/>
                </a:solidFill>
                <a:latin typeface="Courier New" panose="02070309020205020404" pitchFamily="49" charset="0"/>
              </a:rPr>
              <a:t>aToC</a:t>
            </a:r>
            <a:r>
              <a:rPr lang="zh-CN" altLang="en-US" sz="2000" b="1">
                <a:solidFill>
                  <a:srgbClr val="000000"/>
                </a:solidFill>
                <a:latin typeface="Courier New" panose="02070309020205020404" pitchFamily="49" charset="0"/>
              </a:rPr>
              <a:t>方法的声明部分和实现代码部分。</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public sta</a:t>
            </a:r>
            <a:r>
              <a:rPr lang="en-US" altLang="zh-CN" sz="2000" b="1">
                <a:solidFill>
                  <a:srgbClr val="000000"/>
                </a:solidFill>
                <a:latin typeface="Courier New" panose="02070309020205020404" pitchFamily="49" charset="0"/>
              </a:rPr>
              <a:t>t</a:t>
            </a:r>
            <a:r>
              <a:rPr lang="en-US" altLang="zh-CN" sz="2000" b="1">
                <a:solidFill>
                  <a:srgbClr val="000000"/>
                </a:solidFill>
                <a:latin typeface="Courier New" panose="02070309020205020404" pitchFamily="49" charset="0"/>
                <a:ea typeface="PMingLiU" panose="02020500000000000000" pitchFamily="18" charset="-120"/>
              </a:rPr>
              <a:t>ic &lt;T&gt; void aToC(T[] a,Collection&lt;T&gt;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c.add(o);//</a:t>
            </a:r>
            <a:r>
              <a:rPr lang="zh-CN" altLang="en-US" sz="2000" b="1">
                <a:solidFill>
                  <a:srgbClr val="000000"/>
                </a:solidFill>
                <a:latin typeface="Courier New" panose="02070309020205020404" pitchFamily="49" charset="0"/>
              </a:rPr>
              <a:t>不会出现类似通配符的编译错误</a:t>
            </a:r>
            <a:endParaRPr lang="zh-CN" altLang="en-US"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endParaRPr lang="zh-CN" altLang="en-US"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827088" y="2355850"/>
            <a:ext cx="7921625"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Courier New" panose="02070309020205020404" pitchFamily="49" charset="0"/>
              </a:rPr>
              <a:t>对</a:t>
            </a:r>
            <a:r>
              <a:rPr lang="en-GB" altLang="zh-CN" sz="2000" b="1">
                <a:solidFill>
                  <a:srgbClr val="000000"/>
                </a:solidFill>
                <a:latin typeface="Courier New" panose="02070309020205020404" pitchFamily="49" charset="0"/>
              </a:rPr>
              <a:t>M</a:t>
            </a:r>
            <a:r>
              <a:rPr lang="zh-CN" altLang="en-GB" sz="2000" b="1">
                <a:solidFill>
                  <a:srgbClr val="000000"/>
                </a:solidFill>
                <a:latin typeface="Courier New" panose="02070309020205020404" pitchFamily="49" charset="0"/>
              </a:rPr>
              <a:t>中定义的泛型方法</a:t>
            </a:r>
            <a:r>
              <a:rPr lang="en-GB" altLang="zh-CN" sz="2000" b="1">
                <a:solidFill>
                  <a:srgbClr val="000000"/>
                </a:solidFill>
                <a:latin typeface="Courier New" panose="02070309020205020404" pitchFamily="49" charset="0"/>
              </a:rPr>
              <a:t>aToC</a:t>
            </a:r>
            <a:r>
              <a:rPr lang="zh-CN" altLang="en-GB" sz="2000" b="1">
                <a:solidFill>
                  <a:srgbClr val="000000"/>
                </a:solidFill>
                <a:latin typeface="Courier New" panose="02070309020205020404" pitchFamily="49" charset="0"/>
              </a:rPr>
              <a:t>进行调用测试</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class TestM{</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public static void main(String[] args){</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String[] sa</a:t>
            </a:r>
            <a:r>
              <a:rPr lang="en-GB" sz="2000" b="1">
                <a:solidFill>
                  <a:srgbClr val="000000"/>
                </a:solidFill>
                <a:latin typeface="Courier New" panose="02070309020205020404" pitchFamily="49" charset="0"/>
                <a:ea typeface="PMingLiU" panose="02020500000000000000" pitchFamily="18" charset="-120"/>
              </a:rPr>
              <a:t>= new </a:t>
            </a:r>
            <a:r>
              <a:rPr lang="en-GB" altLang="zh-CN" sz="2000" b="1">
                <a:solidFill>
                  <a:srgbClr val="000000"/>
                </a:solidFill>
                <a:latin typeface="Courier New" panose="02070309020205020404" pitchFamily="49" charset="0"/>
              </a:rPr>
              <a:t>String[100]</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Collection&lt;String&gt; cs=</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new Vector&lt;String&gt;();</a:t>
            </a:r>
            <a:endParaRPr lang="en-GB" altLang="zh-CN" sz="2000" b="1">
              <a:solidFill>
                <a:srgbClr val="000000"/>
              </a:solidFill>
              <a:latin typeface="Courier New" panose="02070309020205020404" pitchFamily="49" charset="0"/>
            </a:endParaRPr>
          </a:p>
          <a:p>
            <a:pPr algn="l"/>
            <a:r>
              <a:rPr lang="en-GB" altLang="zh-CN" sz="2000" b="1">
                <a:solidFill>
                  <a:srgbClr val="000000"/>
                </a:solidFill>
                <a:latin typeface="Courier New" panose="02070309020205020404" pitchFamily="49" charset="0"/>
              </a:rPr>
              <a:t>    </a:t>
            </a:r>
            <a:r>
              <a:rPr lang="en-GB" altLang="zh-CN" sz="2000" b="1">
                <a:latin typeface="Times New Roman" panose="02020603050405020304" pitchFamily="18" charset="0"/>
              </a:rPr>
              <a:t> </a:t>
            </a:r>
            <a:r>
              <a:rPr lang="en-GB" altLang="zh-CN" sz="2000" b="1">
                <a:solidFill>
                  <a:srgbClr val="000000"/>
                </a:solidFill>
                <a:latin typeface="Courier New" panose="02070309020205020404" pitchFamily="49" charset="0"/>
                <a:ea typeface="PMingLiU" panose="02020500000000000000" pitchFamily="18" charset="-120"/>
              </a:rPr>
              <a:t>Collection&lt;Object&gt; co=</a:t>
            </a:r>
            <a:endParaRPr lang="en-GB" altLang="zh-CN" sz="2000" b="1">
              <a:solidFill>
                <a:srgbClr val="000000"/>
              </a:solidFill>
              <a:latin typeface="Courier New" panose="02070309020205020404" pitchFamily="49" charset="0"/>
              <a:ea typeface="PMingLiU" panose="02020500000000000000" pitchFamily="18" charset="-120"/>
            </a:endParaRPr>
          </a:p>
          <a:p>
            <a:pPr algn="l"/>
            <a:r>
              <a:rPr lang="en-GB" altLang="zh-CN" sz="2000" b="1">
                <a:solidFill>
                  <a:srgbClr val="000000"/>
                </a:solidFill>
                <a:latin typeface="Courier New" panose="02070309020205020404" pitchFamily="49" charset="0"/>
                <a:ea typeface="PMingLiU" panose="02020500000000000000" pitchFamily="18" charset="-120"/>
              </a:rPr>
              <a:t>                       new Vector&lt;Object&gt;();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M.aToC(sa,cs); //aToC</a:t>
            </a:r>
            <a:r>
              <a:rPr lang="zh-CN" altLang="en-GB" sz="2000" b="1">
                <a:solidFill>
                  <a:srgbClr val="000000"/>
                </a:solidFill>
                <a:latin typeface="Courier New" panose="02070309020205020404" pitchFamily="49" charset="0"/>
              </a:rPr>
              <a:t>中的泛型</a:t>
            </a:r>
            <a:r>
              <a:rPr lang="en-GB" altLang="zh-CN" sz="2000" b="1">
                <a:solidFill>
                  <a:srgbClr val="000000"/>
                </a:solidFill>
                <a:latin typeface="Courier New" panose="02070309020205020404" pitchFamily="49" charset="0"/>
              </a:rPr>
              <a:t>T</a:t>
            </a:r>
            <a:r>
              <a:rPr lang="zh-CN" altLang="en-GB" sz="2000" b="1">
                <a:solidFill>
                  <a:srgbClr val="000000"/>
                </a:solidFill>
                <a:latin typeface="Courier New" panose="02070309020205020404" pitchFamily="49" charset="0"/>
              </a:rPr>
              <a:t>此时匹配类型</a:t>
            </a:r>
            <a:r>
              <a:rPr lang="en-GB" altLang="zh-CN" sz="2000" b="1">
                <a:solidFill>
                  <a:srgbClr val="000000"/>
                </a:solidFill>
                <a:latin typeface="Courier New" panose="02070309020205020404" pitchFamily="49" charset="0"/>
              </a:rPr>
              <a:t>String</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M.aToC(sa,co); //</a:t>
            </a:r>
            <a:r>
              <a:rPr lang="en-GB" altLang="zh-CN" sz="2000" b="1">
                <a:solidFill>
                  <a:srgbClr val="000000"/>
                </a:solidFill>
                <a:latin typeface="Courier New" panose="02070309020205020404" pitchFamily="49" charset="0"/>
                <a:ea typeface="PMingLiU" panose="02020500000000000000" pitchFamily="18" charset="-120"/>
              </a:rPr>
              <a:t>aToC</a:t>
            </a:r>
            <a:r>
              <a:rPr lang="zh-CN" altLang="en-GB" sz="2000" b="1">
                <a:solidFill>
                  <a:srgbClr val="000000"/>
                </a:solidFill>
                <a:latin typeface="Courier New" panose="02070309020205020404" pitchFamily="49" charset="0"/>
              </a:rPr>
              <a:t>中的泛型</a:t>
            </a:r>
            <a:r>
              <a:rPr lang="en-GB" altLang="zh-CN" sz="2000" b="1">
                <a:solidFill>
                  <a:srgbClr val="000000"/>
                </a:solidFill>
                <a:latin typeface="Courier New" panose="02070309020205020404" pitchFamily="49" charset="0"/>
              </a:rPr>
              <a:t>T</a:t>
            </a:r>
            <a:r>
              <a:rPr lang="zh-CN" altLang="en-GB" sz="2000" b="1">
                <a:solidFill>
                  <a:srgbClr val="000000"/>
                </a:solidFill>
                <a:latin typeface="Courier New" panose="02070309020205020404" pitchFamily="49" charset="0"/>
              </a:rPr>
              <a:t>此时匹配类型</a:t>
            </a:r>
            <a:r>
              <a:rPr lang="en-GB" altLang="zh-CN" sz="2000" b="1">
                <a:solidFill>
                  <a:srgbClr val="000000"/>
                </a:solidFill>
                <a:latin typeface="Courier New" panose="02070309020205020404" pitchFamily="49" charset="0"/>
              </a:rPr>
              <a:t>Object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p:txBody>
      </p:sp>
      <p:sp>
        <p:nvSpPr>
          <p:cNvPr id="1251331" name="Rectangle 3"/>
          <p:cNvSpPr>
            <a:spLocks noGrp="1" noChangeArrowheads="1"/>
          </p:cNvSpPr>
          <p:nvPr>
            <p:ph type="title"/>
          </p:nvPr>
        </p:nvSpPr>
        <p:spPr/>
        <p:txBody>
          <a:bodyPr/>
          <a:lstStyle/>
          <a:p>
            <a:r>
              <a:rPr lang="zh-CN" altLang="en-GB" sz="3800">
                <a:solidFill>
                  <a:srgbClr val="FFFFFF"/>
                </a:solidFill>
              </a:rPr>
              <a:t>泛型方法的调用</a:t>
            </a:r>
            <a:endParaRPr lang="zh-CN" altLang="en-US" sz="3800">
              <a:solidFill>
                <a:srgbClr val="FFFFFF"/>
              </a:solidFill>
            </a:endParaRPr>
          </a:p>
        </p:txBody>
      </p:sp>
      <p:sp>
        <p:nvSpPr>
          <p:cNvPr id="1251332" name="Rectangle 4"/>
          <p:cNvSpPr>
            <a:spLocks noGrp="1" noChangeArrowheads="1"/>
          </p:cNvSpPr>
          <p:nvPr>
            <p:ph idx="1"/>
          </p:nvPr>
        </p:nvSpPr>
        <p:spPr/>
        <p:txBody>
          <a:bodyPr/>
          <a:lstStyle/>
          <a:p>
            <a:r>
              <a:rPr lang="zh-CN" altLang="en-GB" sz="2800"/>
              <a:t>调用泛型方法和调用普通方法没有任何不同，只需要传递含有具体类型的实参即可：</a:t>
            </a:r>
            <a:endParaRPr lang="zh-CN" altLang="en-US" sz="2800"/>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type="title"/>
          </p:nvPr>
        </p:nvSpPr>
        <p:spPr/>
        <p:txBody>
          <a:bodyPr/>
          <a:lstStyle/>
          <a:p>
            <a:r>
              <a:rPr lang="zh-CN" altLang="en-GB" sz="3800">
                <a:solidFill>
                  <a:srgbClr val="FFFFFF"/>
                </a:solidFill>
              </a:rPr>
              <a:t>限定泛型方法中泛型类型</a:t>
            </a:r>
            <a:endParaRPr lang="zh-CN" altLang="en-US" sz="3800">
              <a:solidFill>
                <a:srgbClr val="FFFFFF"/>
              </a:solidFill>
            </a:endParaRPr>
          </a:p>
        </p:txBody>
      </p:sp>
      <p:sp>
        <p:nvSpPr>
          <p:cNvPr id="1253379" name="Rectangle 3"/>
          <p:cNvSpPr>
            <a:spLocks noGrp="1" noChangeArrowheads="1"/>
          </p:cNvSpPr>
          <p:nvPr>
            <p:ph idx="1"/>
          </p:nvPr>
        </p:nvSpPr>
        <p:spPr/>
        <p:txBody>
          <a:bodyPr/>
          <a:lstStyle/>
          <a:p>
            <a:r>
              <a:rPr lang="zh-CN" altLang="en-GB"/>
              <a:t>泛型方法中的声明的泛型，同样可以使用</a:t>
            </a:r>
            <a:r>
              <a:rPr lang="en-GB" altLang="zh-CN"/>
              <a:t>extends</a:t>
            </a:r>
            <a:r>
              <a:rPr lang="zh-CN" altLang="en-GB"/>
              <a:t>关键字限定其类型的下限：</a:t>
            </a:r>
            <a:endParaRPr lang="zh-CN" altLang="en-US"/>
          </a:p>
        </p:txBody>
      </p:sp>
      <p:sp>
        <p:nvSpPr>
          <p:cNvPr id="1253380" name="Rectangle 4"/>
          <p:cNvSpPr>
            <a:spLocks noChangeArrowheads="1"/>
          </p:cNvSpPr>
          <p:nvPr/>
        </p:nvSpPr>
        <p:spPr bwMode="auto">
          <a:xfrm>
            <a:off x="900113" y="2565400"/>
            <a:ext cx="7705725" cy="309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07800" tIns="46800" rIns="90000"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class M{</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r>
              <a:rPr lang="zh-CN" altLang="en-US" sz="2000" b="1">
                <a:solidFill>
                  <a:srgbClr val="000000"/>
                </a:solidFill>
                <a:latin typeface="宋体" panose="02010600030101010101" pitchFamily="2" charset="-122"/>
              </a:rPr>
              <a:t>限定</a:t>
            </a:r>
            <a:r>
              <a:rPr lang="en-US" altLang="zh-CN" sz="2000" b="1">
                <a:solidFill>
                  <a:srgbClr val="000000"/>
                </a:solidFill>
                <a:latin typeface="宋体" panose="02010600030101010101" pitchFamily="2" charset="-122"/>
              </a:rPr>
              <a:t>aToC</a:t>
            </a:r>
            <a:r>
              <a:rPr lang="zh-CN" altLang="en-US" sz="2000" b="1">
                <a:solidFill>
                  <a:srgbClr val="000000"/>
                </a:solidFill>
                <a:latin typeface="宋体" panose="02010600030101010101" pitchFamily="2" charset="-122"/>
              </a:rPr>
              <a:t>方法中的泛型</a:t>
            </a:r>
            <a:r>
              <a:rPr lang="en-US" altLang="zh-CN" sz="2000" b="1">
                <a:solidFill>
                  <a:srgbClr val="000000"/>
                </a:solidFill>
                <a:latin typeface="宋体" panose="02010600030101010101" pitchFamily="2" charset="-122"/>
              </a:rPr>
              <a:t>T</a:t>
            </a:r>
            <a:r>
              <a:rPr lang="zh-CN" altLang="en-US" sz="2000" b="1">
                <a:solidFill>
                  <a:srgbClr val="000000"/>
                </a:solidFill>
                <a:latin typeface="宋体" panose="02010600030101010101" pitchFamily="2" charset="-122"/>
              </a:rPr>
              <a:t>必须是实现了序列化接口的类型</a:t>
            </a:r>
            <a:endParaRPr lang="zh-CN" altLang="en-US"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sz="2000" b="1">
                <a:solidFill>
                  <a:srgbClr val="000000"/>
                </a:solidFill>
                <a:latin typeface="Courier New" panose="02070309020205020404" pitchFamily="49" charset="0"/>
                <a:ea typeface="PMingLiU" panose="02020500000000000000" pitchFamily="18" charset="-120"/>
              </a:rPr>
              <a:t> </a:t>
            </a:r>
            <a:r>
              <a:rPr lang="en-US" altLang="zh-CN" sz="2000" b="1">
                <a:solidFill>
                  <a:srgbClr val="000000"/>
                </a:solidFill>
                <a:latin typeface="Courier New" panose="02070309020205020404" pitchFamily="49" charset="0"/>
                <a:ea typeface="PMingLiU" panose="02020500000000000000" pitchFamily="18" charset="-120"/>
              </a:rPr>
              <a:t>public static &lt;T extends java.io.Serializable&gt;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void   aToC(T[] a,Collection&lt;T&gt; c){</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for(T o : a)</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c.add(o);</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 }</a:t>
            </a:r>
            <a:endParaRPr lang="en-US" altLang="zh-CN"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000" b="1">
                <a:solidFill>
                  <a:srgbClr val="000000"/>
                </a:solidFill>
                <a:latin typeface="Courier New" panose="02070309020205020404" pitchFamily="49" charset="0"/>
                <a:ea typeface="PMingLiU" panose="02020500000000000000" pitchFamily="18" charset="-120"/>
              </a:rPr>
              <a:t>}</a:t>
            </a:r>
            <a:endParaRPr lang="en-US" altLang="zh-CN"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7" name="Rectangle 3"/>
          <p:cNvSpPr>
            <a:spLocks noGrp="1" noChangeArrowheads="1"/>
          </p:cNvSpPr>
          <p:nvPr>
            <p:ph type="title"/>
          </p:nvPr>
        </p:nvSpPr>
        <p:spPr/>
        <p:txBody>
          <a:bodyPr/>
          <a:lstStyle/>
          <a:p>
            <a:r>
              <a:rPr lang="zh-CN" altLang="en-GB" sz="3800">
                <a:solidFill>
                  <a:srgbClr val="FFFFFF"/>
                </a:solidFill>
              </a:rPr>
              <a:t>继承中的泛型</a:t>
            </a:r>
            <a:endParaRPr lang="zh-CN" altLang="en-US" sz="3800">
              <a:solidFill>
                <a:srgbClr val="FFFFFF"/>
              </a:solidFill>
            </a:endParaRPr>
          </a:p>
        </p:txBody>
      </p:sp>
      <p:sp>
        <p:nvSpPr>
          <p:cNvPr id="1255428" name="Rectangle 4"/>
          <p:cNvSpPr>
            <a:spLocks noGrp="1" noChangeArrowheads="1"/>
          </p:cNvSpPr>
          <p:nvPr>
            <p:ph idx="1"/>
          </p:nvPr>
        </p:nvSpPr>
        <p:spPr/>
        <p:txBody>
          <a:bodyPr>
            <a:normAutofit fontScale="82500"/>
          </a:bodyPr>
          <a:lstStyle/>
          <a:p>
            <a:r>
              <a:rPr lang="zh-CN" altLang="en-US" sz="2400"/>
              <a:t>继承时如需保留父类泛型，需要在声明时加入父类泛型</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如果不保留父类中的泛型声明，则继承下来的</a:t>
            </a:r>
            <a:r>
              <a:rPr lang="en-US" altLang="zh-CN" sz="2400"/>
              <a:t>T1</a:t>
            </a:r>
            <a:r>
              <a:rPr lang="zh-CN" altLang="en-US" sz="2400"/>
              <a:t>与</a:t>
            </a:r>
            <a:r>
              <a:rPr lang="en-US" altLang="zh-CN" sz="2400"/>
              <a:t>T2</a:t>
            </a:r>
            <a:r>
              <a:rPr lang="zh-CN" altLang="en-US" sz="2400"/>
              <a:t>自动变为</a:t>
            </a:r>
            <a:r>
              <a:rPr lang="en-US" altLang="zh-CN" sz="2400"/>
              <a:t>Object</a:t>
            </a:r>
            <a:r>
              <a:rPr lang="zh-CN" altLang="en-US" sz="2400"/>
              <a:t>类型</a:t>
            </a:r>
            <a:endParaRPr lang="zh-CN" altLang="en-US" sz="2400"/>
          </a:p>
          <a:p>
            <a:pPr lvl="1"/>
            <a:r>
              <a:rPr lang="zh-CN" altLang="en-US" sz="2000"/>
              <a:t>建议父类中的泛型声明在子类中都要保留</a:t>
            </a:r>
            <a:endParaRPr lang="zh-CN" altLang="en-US" sz="2000"/>
          </a:p>
        </p:txBody>
      </p:sp>
      <p:sp>
        <p:nvSpPr>
          <p:cNvPr id="1255426" name="Rectangle 2"/>
          <p:cNvSpPr>
            <a:spLocks noChangeArrowheads="1"/>
          </p:cNvSpPr>
          <p:nvPr/>
        </p:nvSpPr>
        <p:spPr bwMode="auto">
          <a:xfrm>
            <a:off x="1115060" y="1512570"/>
            <a:ext cx="6913563" cy="347789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SubGeneric&lt;T1, T2, T3&gt;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extends Generic&lt;T1, T2&gt;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T3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setF3(T3 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this.f3 =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T3 getF3()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ChangeArrowheads="1"/>
          </p:cNvSpPr>
          <p:nvPr>
            <p:ph type="title"/>
          </p:nvPr>
        </p:nvSpPr>
        <p:spPr/>
        <p:txBody>
          <a:bodyPr/>
          <a:lstStyle/>
          <a:p>
            <a:r>
              <a:rPr lang="zh-CN" altLang="en-US" sz="3800"/>
              <a:t>继承时指定父类的泛型类型</a:t>
            </a:r>
            <a:endParaRPr lang="zh-CN" altLang="en-US" sz="3800"/>
          </a:p>
        </p:txBody>
      </p:sp>
      <p:sp>
        <p:nvSpPr>
          <p:cNvPr id="1257475" name="Rectangle 3"/>
          <p:cNvSpPr>
            <a:spLocks noGrp="1" noChangeArrowheads="1"/>
          </p:cNvSpPr>
          <p:nvPr>
            <p:ph idx="1"/>
          </p:nvPr>
        </p:nvSpPr>
        <p:spPr/>
        <p:txBody>
          <a:bodyPr/>
          <a:lstStyle/>
          <a:p>
            <a:r>
              <a:rPr lang="zh-CN" altLang="en-US" sz="2800"/>
              <a:t>如果在继承时，不想保留父类中的泛型，但也不想使用默认的</a:t>
            </a:r>
            <a:r>
              <a:rPr lang="en-US" altLang="zh-CN" sz="2800"/>
              <a:t>Object</a:t>
            </a:r>
            <a:r>
              <a:rPr lang="zh-CN" altLang="en-US" sz="2800"/>
              <a:t>类型，此时可以直接指定父类中的泛型。</a:t>
            </a:r>
            <a:endParaRPr lang="zh-CN" altLang="en-US" sz="2800"/>
          </a:p>
        </p:txBody>
      </p:sp>
      <p:sp>
        <p:nvSpPr>
          <p:cNvPr id="1257476" name="Rectangle 4"/>
          <p:cNvSpPr>
            <a:spLocks noChangeArrowheads="1"/>
          </p:cNvSpPr>
          <p:nvPr/>
        </p:nvSpPr>
        <p:spPr bwMode="auto">
          <a:xfrm>
            <a:off x="1116013" y="2565400"/>
            <a:ext cx="6913562"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SubGeneric&lt;T3&gt;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extends Generic&lt;</a:t>
            </a:r>
            <a:r>
              <a:rPr lang="en-GB" altLang="zh-CN" sz="2000" b="1">
                <a:solidFill>
                  <a:srgbClr val="000000"/>
                </a:solidFill>
                <a:latin typeface="Courier New" panose="02070309020205020404" pitchFamily="49" charset="0"/>
              </a:rPr>
              <a:t>String</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Object</a:t>
            </a:r>
            <a:r>
              <a:rPr lang="en-GB" sz="2000" b="1">
                <a:solidFill>
                  <a:srgbClr val="000000"/>
                </a:solidFill>
                <a:latin typeface="Courier New" panose="02070309020205020404" pitchFamily="49" charset="0"/>
                <a:ea typeface="PMingLiU" panose="02020500000000000000" pitchFamily="18" charset="-120"/>
              </a:rPr>
              <a:t>&gt;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private T3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void setF3(T3 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this.f3 =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public T3 getF3()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return f3;</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ChangeArrowheads="1"/>
          </p:cNvSpPr>
          <p:nvPr/>
        </p:nvSpPr>
        <p:spPr bwMode="auto">
          <a:xfrm>
            <a:off x="895350" y="4532313"/>
            <a:ext cx="77089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a:t>
            </a:r>
            <a:r>
              <a:rPr lang="en-GB" altLang="zh-CN" sz="2000" b="1">
                <a:solidFill>
                  <a:srgbClr val="000000"/>
                </a:solidFill>
                <a:latin typeface="Courier New" panose="02070309020205020404" pitchFamily="49" charset="0"/>
              </a:rPr>
              <a:t>IC implements</a:t>
            </a:r>
            <a:r>
              <a:rPr lang="en-GB" sz="2000" b="1">
                <a:solidFill>
                  <a:srgbClr val="000000"/>
                </a:solidFill>
                <a:latin typeface="Courier New" panose="02070309020205020404" pitchFamily="49" charset="0"/>
                <a:ea typeface="PMingLiU" panose="02020500000000000000" pitchFamily="18" charset="-120"/>
              </a:rPr>
              <a:t> I{</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Object getT1(){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的实现</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Object getT2(){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的实现</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
        <p:nvSpPr>
          <p:cNvPr id="1258499" name="Rectangle 3"/>
          <p:cNvSpPr>
            <a:spLocks noGrp="1" noChangeArrowheads="1"/>
          </p:cNvSpPr>
          <p:nvPr>
            <p:ph type="title"/>
          </p:nvPr>
        </p:nvSpPr>
        <p:spPr/>
        <p:txBody>
          <a:bodyPr/>
          <a:lstStyle/>
          <a:p>
            <a:r>
              <a:rPr lang="zh-CN" altLang="en-GB" sz="3800">
                <a:solidFill>
                  <a:srgbClr val="FFFFFF"/>
                </a:solidFill>
              </a:rPr>
              <a:t>泛型接口</a:t>
            </a:r>
            <a:endParaRPr lang="zh-CN" altLang="en-US" sz="3800">
              <a:solidFill>
                <a:srgbClr val="FFFFFF"/>
              </a:solidFill>
            </a:endParaRPr>
          </a:p>
        </p:txBody>
      </p:sp>
      <p:sp>
        <p:nvSpPr>
          <p:cNvPr id="1258500" name="Rectangle 4"/>
          <p:cNvSpPr>
            <a:spLocks noGrp="1" noChangeArrowheads="1"/>
          </p:cNvSpPr>
          <p:nvPr>
            <p:ph idx="1"/>
          </p:nvPr>
        </p:nvSpPr>
        <p:spPr/>
        <p:txBody>
          <a:bodyPr/>
          <a:lstStyle/>
          <a:p>
            <a:r>
              <a:rPr lang="zh-CN" altLang="en-US" sz="2800"/>
              <a:t>接口也可包含泛型的声明</a:t>
            </a:r>
            <a:r>
              <a:rPr lang="en-US" altLang="zh-CN" sz="2800"/>
              <a:t>:</a:t>
            </a:r>
            <a:endParaRPr lang="en-US" altLang="zh-CN" sz="2800"/>
          </a:p>
          <a:p>
            <a:endParaRPr lang="en-US" altLang="zh-CN" sz="2800"/>
          </a:p>
          <a:p>
            <a:endParaRPr lang="en-US" altLang="zh-CN" sz="2800"/>
          </a:p>
          <a:p>
            <a:endParaRPr lang="en-US" altLang="zh-CN" sz="2800"/>
          </a:p>
          <a:p>
            <a:r>
              <a:rPr lang="zh-CN" altLang="en-US" sz="2800"/>
              <a:t>实现泛型接口时，类在定义时可以不声明泛型接口中的泛型，此时接口中的泛型也会自动变为</a:t>
            </a:r>
            <a:r>
              <a:rPr lang="en-US" altLang="zh-CN" sz="2800"/>
              <a:t>Object</a:t>
            </a:r>
            <a:r>
              <a:rPr lang="zh-CN" altLang="en-US" sz="2800"/>
              <a:t>类型：</a:t>
            </a:r>
            <a:endParaRPr lang="zh-CN" altLang="en-US" sz="2800"/>
          </a:p>
        </p:txBody>
      </p:sp>
      <p:sp>
        <p:nvSpPr>
          <p:cNvPr id="1258501" name="Rectangle 5"/>
          <p:cNvSpPr>
            <a:spLocks noChangeArrowheads="1"/>
          </p:cNvSpPr>
          <p:nvPr/>
        </p:nvSpPr>
        <p:spPr bwMode="auto">
          <a:xfrm>
            <a:off x="1331913" y="1557338"/>
            <a:ext cx="4403725"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a:t>
            </a:r>
            <a:r>
              <a:rPr lang="en-GB" altLang="zh-CN" sz="2000" b="1">
                <a:solidFill>
                  <a:srgbClr val="000000"/>
                </a:solidFill>
                <a:latin typeface="Courier New" panose="02070309020205020404" pitchFamily="49" charset="0"/>
              </a:rPr>
              <a:t>interface</a:t>
            </a:r>
            <a:r>
              <a:rPr lang="en-GB" sz="2000" b="1">
                <a:solidFill>
                  <a:srgbClr val="000000"/>
                </a:solidFill>
                <a:latin typeface="Courier New" panose="02070309020205020404" pitchFamily="49" charset="0"/>
                <a:ea typeface="PMingLiU" panose="02020500000000000000" pitchFamily="18" charset="-120"/>
              </a:rPr>
              <a:t> I&lt;T1, T2&gt;{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T1</a:t>
            </a:r>
            <a:r>
              <a:rPr lang="en-GB" altLang="zh-CN" sz="2000" b="1">
                <a:solidFill>
                  <a:srgbClr val="000000"/>
                </a:solidFill>
                <a:latin typeface="Courier New" panose="02070309020205020404" pitchFamily="49" charset="0"/>
              </a:rPr>
              <a:t> getT1()</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T2 </a:t>
            </a:r>
            <a:r>
              <a:rPr lang="en-GB" altLang="zh-CN" sz="2000" b="1">
                <a:solidFill>
                  <a:srgbClr val="000000"/>
                </a:solidFill>
                <a:latin typeface="Courier New" panose="02070309020205020404" pitchFamily="49" charset="0"/>
              </a:rPr>
              <a:t>getT2()</a:t>
            </a: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ChangeArrowheads="1"/>
          </p:cNvSpPr>
          <p:nvPr/>
        </p:nvSpPr>
        <p:spPr bwMode="auto">
          <a:xfrm>
            <a:off x="971550" y="2233613"/>
            <a:ext cx="7708900"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class </a:t>
            </a:r>
            <a:r>
              <a:rPr lang="en-GB" altLang="zh-CN" sz="2000" b="1">
                <a:solidFill>
                  <a:srgbClr val="000000"/>
                </a:solidFill>
                <a:latin typeface="Courier New" panose="02070309020205020404" pitchFamily="49" charset="0"/>
              </a:rPr>
              <a:t>IC&lt;T1,T2&gt; implements</a:t>
            </a:r>
            <a:r>
              <a:rPr lang="en-GB" sz="2000" b="1">
                <a:solidFill>
                  <a:srgbClr val="000000"/>
                </a:solidFill>
                <a:latin typeface="Courier New" panose="02070309020205020404" pitchFamily="49" charset="0"/>
                <a:ea typeface="PMingLiU" panose="02020500000000000000" pitchFamily="18" charset="-120"/>
              </a:rPr>
              <a:t> I</a:t>
            </a:r>
            <a:r>
              <a:rPr lang="en-GB" altLang="zh-CN" sz="2000" b="1">
                <a:solidFill>
                  <a:srgbClr val="000000"/>
                </a:solidFill>
                <a:latin typeface="Courier New" panose="02070309020205020404" pitchFamily="49" charset="0"/>
              </a:rPr>
              <a:t>&lt;T1,T2&gt;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T1 getT1(){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的实现</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T2 getT2(){  } //</a:t>
            </a:r>
            <a:r>
              <a:rPr lang="zh-CN" altLang="en-GB" sz="2000" b="1">
                <a:solidFill>
                  <a:srgbClr val="000000"/>
                </a:solidFill>
                <a:latin typeface="宋体" panose="02010600030101010101" pitchFamily="2" charset="-122"/>
              </a:rPr>
              <a:t>对接口方法</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的实现</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a:t>
            </a:r>
            <a:r>
              <a:rPr lang="zh-CN" altLang="en-GB" sz="2000" b="1">
                <a:solidFill>
                  <a:srgbClr val="000000"/>
                </a:solidFill>
                <a:latin typeface="Courier New" panose="02070309020205020404" pitchFamily="49" charset="0"/>
              </a:rPr>
              <a:t>声明泛型接口的变量，并利用泛型实现类进行实例化</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I&lt;String,Integer&gt; i=new IC&lt;String,Integer&gt;();</a:t>
            </a:r>
            <a:endParaRPr lang="en-GB" sz="2000" b="1">
              <a:solidFill>
                <a:srgbClr val="000000"/>
              </a:solidFill>
              <a:latin typeface="Courier New" panose="02070309020205020404" pitchFamily="49" charset="0"/>
              <a:ea typeface="PMingLiU" panose="02020500000000000000" pitchFamily="18" charset="-120"/>
            </a:endParaRPr>
          </a:p>
        </p:txBody>
      </p:sp>
      <p:sp>
        <p:nvSpPr>
          <p:cNvPr id="1260547" name="Rectangle 3"/>
          <p:cNvSpPr>
            <a:spLocks noGrp="1" noChangeArrowheads="1"/>
          </p:cNvSpPr>
          <p:nvPr>
            <p:ph type="title"/>
          </p:nvPr>
        </p:nvSpPr>
        <p:spPr/>
        <p:txBody>
          <a:bodyPr/>
          <a:lstStyle/>
          <a:p>
            <a:r>
              <a:rPr lang="zh-CN" altLang="en-GB">
                <a:solidFill>
                  <a:srgbClr val="FFFFFF"/>
                </a:solidFill>
              </a:rPr>
              <a:t>泛型接口的实现</a:t>
            </a:r>
            <a:endParaRPr lang="zh-CN" altLang="en-US">
              <a:solidFill>
                <a:srgbClr val="FFFFFF"/>
              </a:solidFill>
            </a:endParaRPr>
          </a:p>
        </p:txBody>
      </p:sp>
      <p:sp>
        <p:nvSpPr>
          <p:cNvPr id="1260548" name="Rectangle 4"/>
          <p:cNvSpPr>
            <a:spLocks noGrp="1" noChangeArrowheads="1"/>
          </p:cNvSpPr>
          <p:nvPr>
            <p:ph idx="1"/>
          </p:nvPr>
        </p:nvSpPr>
        <p:spPr/>
        <p:txBody>
          <a:bodyPr/>
          <a:lstStyle/>
          <a:p>
            <a:r>
              <a:rPr lang="zh-CN" altLang="en-US" sz="2800"/>
              <a:t>如果需要在实现泛型接口时，保留接口中的泛型，类在定义时就必须要保留泛型接口中的泛型声明：</a:t>
            </a:r>
            <a:endParaRPr lang="zh-CN" altLang="en-US" sz="2800"/>
          </a:p>
        </p:txBody>
      </p:sp>
      <p:sp>
        <p:nvSpPr>
          <p:cNvPr id="1260549" name="Line 5"/>
          <p:cNvSpPr>
            <a:spLocks noChangeShapeType="1"/>
          </p:cNvSpPr>
          <p:nvPr/>
        </p:nvSpPr>
        <p:spPr bwMode="auto">
          <a:xfrm>
            <a:off x="684213" y="4365625"/>
            <a:ext cx="8459787"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ChangeArrowheads="1"/>
          </p:cNvSpPr>
          <p:nvPr/>
        </p:nvSpPr>
        <p:spPr bwMode="auto">
          <a:xfrm>
            <a:off x="755650" y="2133600"/>
            <a:ext cx="8388350"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a:endParaRPr lang="en-GB" altLang="zh-CN" sz="2000">
              <a:solidFill>
                <a:srgbClr val="000000"/>
              </a:solidFill>
              <a:latin typeface="Courier New" panose="02070309020205020404" pitchFamily="49" charset="0"/>
              <a:ea typeface="PMingLiU" panose="02020500000000000000" pitchFamily="18" charset="-120"/>
            </a:endParaRPr>
          </a:p>
          <a:p>
            <a:pPr algn="l"/>
            <a:r>
              <a:rPr lang="en-GB" altLang="zh-CN" sz="2000">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ea typeface="PMingLiU" panose="02020500000000000000" pitchFamily="18" charset="-120"/>
              </a:rPr>
              <a:t>//</a:t>
            </a:r>
            <a:r>
              <a:rPr lang="zh-CN" altLang="en-GB" sz="2000" b="1">
                <a:solidFill>
                  <a:srgbClr val="000000"/>
                </a:solidFill>
                <a:latin typeface="宋体" panose="02010600030101010101" pitchFamily="2" charset="-122"/>
              </a:rPr>
              <a:t>实现接口</a:t>
            </a:r>
            <a:r>
              <a:rPr lang="en-GB" altLang="zh-CN" sz="2000" b="1">
                <a:solidFill>
                  <a:srgbClr val="000000"/>
                </a:solidFill>
                <a:latin typeface="宋体" panose="02010600030101010101" pitchFamily="2" charset="-122"/>
              </a:rPr>
              <a:t>I</a:t>
            </a:r>
            <a:r>
              <a:rPr lang="zh-CN" altLang="en-GB" sz="2000" b="1">
                <a:solidFill>
                  <a:srgbClr val="000000"/>
                </a:solidFill>
                <a:latin typeface="宋体" panose="02010600030101010101" pitchFamily="2" charset="-122"/>
              </a:rPr>
              <a:t>时，直接指定泛型</a:t>
            </a:r>
            <a:r>
              <a:rPr lang="en-GB" altLang="zh-CN" sz="2000" b="1">
                <a:solidFill>
                  <a:srgbClr val="000000"/>
                </a:solidFill>
                <a:latin typeface="宋体" panose="02010600030101010101" pitchFamily="2" charset="-122"/>
              </a:rPr>
              <a:t>T1</a:t>
            </a:r>
            <a:r>
              <a:rPr lang="zh-CN" altLang="en-GB" sz="2000" b="1">
                <a:solidFill>
                  <a:srgbClr val="000000"/>
                </a:solidFill>
                <a:latin typeface="宋体" panose="02010600030101010101" pitchFamily="2" charset="-122"/>
              </a:rPr>
              <a:t>、</a:t>
            </a:r>
            <a:r>
              <a:rPr lang="en-GB" altLang="zh-CN" sz="2000" b="1">
                <a:solidFill>
                  <a:srgbClr val="000000"/>
                </a:solidFill>
                <a:latin typeface="宋体" panose="02010600030101010101" pitchFamily="2" charset="-122"/>
              </a:rPr>
              <a:t>T2</a:t>
            </a:r>
            <a:r>
              <a:rPr lang="zh-CN" altLang="en-GB" sz="2000" b="1">
                <a:solidFill>
                  <a:srgbClr val="000000"/>
                </a:solidFill>
                <a:latin typeface="宋体" panose="02010600030101010101" pitchFamily="2" charset="-122"/>
              </a:rPr>
              <a:t>的类型</a:t>
            </a:r>
            <a:endParaRPr lang="zh-CN" altLang="en-GB"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en-GB" sz="2000" b="1">
                <a:solidFill>
                  <a:srgbClr val="000000"/>
                </a:solidFill>
                <a:latin typeface="Courier New" panose="02070309020205020404" pitchFamily="49" charset="0"/>
                <a:ea typeface="PMingLiU" panose="02020500000000000000" pitchFamily="18" charset="-120"/>
              </a:rPr>
              <a:t>class </a:t>
            </a:r>
            <a:r>
              <a:rPr lang="en-GB" altLang="zh-CN" sz="2000" b="1">
                <a:solidFill>
                  <a:srgbClr val="000000"/>
                </a:solidFill>
                <a:latin typeface="Courier New" panose="02070309020205020404" pitchFamily="49" charset="0"/>
              </a:rPr>
              <a:t>IC implements</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I&lt;String,Integer&gt;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由于指定接口</a:t>
            </a:r>
            <a:r>
              <a:rPr lang="en-GB" altLang="zh-CN" sz="2000" b="1">
                <a:solidFill>
                  <a:srgbClr val="000000"/>
                </a:solidFill>
                <a:latin typeface="Courier New" panose="02070309020205020404" pitchFamily="49" charset="0"/>
              </a:rPr>
              <a:t>I</a:t>
            </a:r>
            <a:r>
              <a:rPr lang="zh-CN" altLang="en-GB" sz="2000" b="1">
                <a:solidFill>
                  <a:srgbClr val="000000"/>
                </a:solidFill>
                <a:latin typeface="Courier New" panose="02070309020205020404" pitchFamily="49" charset="0"/>
              </a:rPr>
              <a:t>中</a:t>
            </a:r>
            <a:r>
              <a:rPr lang="en-GB" altLang="zh-CN" sz="2000" b="1">
                <a:solidFill>
                  <a:srgbClr val="000000"/>
                </a:solidFill>
                <a:latin typeface="Courier New" panose="02070309020205020404" pitchFamily="49" charset="0"/>
              </a:rPr>
              <a:t>T1</a:t>
            </a:r>
            <a:r>
              <a:rPr lang="zh-CN" altLang="en-GB" sz="2000" b="1">
                <a:solidFill>
                  <a:srgbClr val="000000"/>
                </a:solidFill>
                <a:latin typeface="Courier New" panose="02070309020205020404" pitchFamily="49" charset="0"/>
              </a:rPr>
              <a:t>类型为</a:t>
            </a:r>
            <a:r>
              <a:rPr lang="en-GB" altLang="zh-CN" sz="2000" b="1">
                <a:solidFill>
                  <a:srgbClr val="000000"/>
                </a:solidFill>
                <a:latin typeface="Courier New" panose="02070309020205020404" pitchFamily="49" charset="0"/>
              </a:rPr>
              <a:t>String,</a:t>
            </a:r>
            <a:r>
              <a:rPr lang="en-GB" altLang="zh-CN" sz="2000" b="1">
                <a:solidFill>
                  <a:srgbClr val="000000"/>
                </a:solidFill>
                <a:latin typeface="宋体" panose="02010600030101010101" pitchFamily="2" charset="-122"/>
              </a:rPr>
              <a:t>getT1</a:t>
            </a:r>
            <a:r>
              <a:rPr lang="zh-CN" altLang="en-GB" sz="2000" b="1">
                <a:solidFill>
                  <a:srgbClr val="000000"/>
                </a:solidFill>
                <a:latin typeface="宋体" panose="02010600030101010101" pitchFamily="2" charset="-122"/>
              </a:rPr>
              <a:t>返回类型必须为</a:t>
            </a:r>
            <a:r>
              <a:rPr lang="en-GB" altLang="zh-CN" sz="2000" b="1">
                <a:solidFill>
                  <a:srgbClr val="000000"/>
                </a:solidFill>
                <a:latin typeface="宋体" panose="02010600030101010101" pitchFamily="2" charset="-122"/>
              </a:rPr>
              <a:t>String</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String getT1(){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r>
              <a:rPr lang="zh-CN" altLang="en-GB" sz="2000" b="1">
                <a:solidFill>
                  <a:srgbClr val="000000"/>
                </a:solidFill>
                <a:latin typeface="Courier New" panose="02070309020205020404" pitchFamily="49" charset="0"/>
              </a:rPr>
              <a:t>由于指定接口</a:t>
            </a:r>
            <a:r>
              <a:rPr lang="en-GB" altLang="zh-CN" sz="2000" b="1">
                <a:solidFill>
                  <a:srgbClr val="000000"/>
                </a:solidFill>
                <a:latin typeface="Courier New" panose="02070309020205020404" pitchFamily="49" charset="0"/>
              </a:rPr>
              <a:t>I</a:t>
            </a:r>
            <a:r>
              <a:rPr lang="zh-CN" altLang="en-GB" sz="2000" b="1">
                <a:solidFill>
                  <a:srgbClr val="000000"/>
                </a:solidFill>
                <a:latin typeface="Courier New" panose="02070309020205020404" pitchFamily="49" charset="0"/>
              </a:rPr>
              <a:t>中</a:t>
            </a:r>
            <a:r>
              <a:rPr lang="en-GB" altLang="zh-CN" sz="2000" b="1">
                <a:solidFill>
                  <a:srgbClr val="000000"/>
                </a:solidFill>
                <a:latin typeface="Courier New" panose="02070309020205020404" pitchFamily="49" charset="0"/>
              </a:rPr>
              <a:t>T2</a:t>
            </a:r>
            <a:r>
              <a:rPr lang="zh-CN" altLang="en-GB" sz="2000" b="1">
                <a:solidFill>
                  <a:srgbClr val="000000"/>
                </a:solidFill>
                <a:latin typeface="Courier New" panose="02070309020205020404" pitchFamily="49" charset="0"/>
              </a:rPr>
              <a:t>类型为</a:t>
            </a:r>
            <a:r>
              <a:rPr lang="en-GB" altLang="zh-CN" sz="2000" b="1">
                <a:solidFill>
                  <a:srgbClr val="000000"/>
                </a:solidFill>
                <a:latin typeface="Courier New" panose="02070309020205020404" pitchFamily="49" charset="0"/>
              </a:rPr>
              <a:t>Integer,</a:t>
            </a:r>
            <a:r>
              <a:rPr lang="en-GB" altLang="zh-CN" sz="2000" b="1">
                <a:solidFill>
                  <a:srgbClr val="000000"/>
                </a:solidFill>
                <a:latin typeface="宋体" panose="02010600030101010101" pitchFamily="2" charset="-122"/>
              </a:rPr>
              <a:t>getT2</a:t>
            </a:r>
            <a:r>
              <a:rPr lang="zh-CN" altLang="en-GB" sz="2000" b="1">
                <a:solidFill>
                  <a:srgbClr val="000000"/>
                </a:solidFill>
                <a:latin typeface="宋体" panose="02010600030101010101" pitchFamily="2" charset="-122"/>
              </a:rPr>
              <a:t>返回类型必须为</a:t>
            </a:r>
            <a:r>
              <a:rPr lang="en-GB" altLang="zh-CN" sz="2000" b="1">
                <a:solidFill>
                  <a:srgbClr val="000000"/>
                </a:solidFill>
                <a:latin typeface="宋体" panose="02010600030101010101" pitchFamily="2" charset="-122"/>
              </a:rPr>
              <a:t>Integer</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Integer getT2(){  }</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p:txBody>
      </p:sp>
      <p:sp>
        <p:nvSpPr>
          <p:cNvPr id="1262595" name="Rectangle 3"/>
          <p:cNvSpPr>
            <a:spLocks noGrp="1" noChangeArrowheads="1"/>
          </p:cNvSpPr>
          <p:nvPr>
            <p:ph type="title"/>
          </p:nvPr>
        </p:nvSpPr>
        <p:spPr/>
        <p:txBody>
          <a:bodyPr/>
          <a:lstStyle/>
          <a:p>
            <a:r>
              <a:rPr lang="zh-CN" altLang="en-GB">
                <a:solidFill>
                  <a:srgbClr val="FFFFFF"/>
                </a:solidFill>
              </a:rPr>
              <a:t>实现泛型接口时指定泛型类型</a:t>
            </a:r>
            <a:endParaRPr lang="zh-CN" altLang="en-US">
              <a:solidFill>
                <a:srgbClr val="FFFFFF"/>
              </a:solidFill>
            </a:endParaRPr>
          </a:p>
        </p:txBody>
      </p:sp>
      <p:sp>
        <p:nvSpPr>
          <p:cNvPr id="1262596" name="Rectangle 4"/>
          <p:cNvSpPr>
            <a:spLocks noGrp="1" noChangeArrowheads="1"/>
          </p:cNvSpPr>
          <p:nvPr>
            <p:ph idx="1"/>
          </p:nvPr>
        </p:nvSpPr>
        <p:spPr/>
        <p:txBody>
          <a:bodyPr/>
          <a:lstStyle/>
          <a:p>
            <a:r>
              <a:rPr lang="zh-CN" altLang="en-US"/>
              <a:t>在实现泛型接口时，也可直接指定接口中的泛型的实际类型：</a:t>
            </a:r>
            <a:endParaRPr lang="zh-CN" altLang="en-US"/>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p:txBody>
          <a:bodyPr/>
          <a:lstStyle/>
          <a:p>
            <a:r>
              <a:rPr lang="zh-CN" altLang="en-US" sz="3800"/>
              <a:t>泛型和枚举</a:t>
            </a:r>
            <a:endParaRPr lang="zh-CN" altLang="en-US" sz="3800"/>
          </a:p>
        </p:txBody>
      </p:sp>
      <p:sp>
        <p:nvSpPr>
          <p:cNvPr id="1264643" name="Rectangle 3"/>
          <p:cNvSpPr>
            <a:spLocks noGrp="1" noChangeArrowheads="1"/>
          </p:cNvSpPr>
          <p:nvPr>
            <p:ph idx="1"/>
          </p:nvPr>
        </p:nvSpPr>
        <p:spPr/>
        <p:txBody>
          <a:bodyPr/>
          <a:lstStyle/>
          <a:p>
            <a:r>
              <a:rPr lang="zh-CN" altLang="en-US" sz="2800"/>
              <a:t>由于枚举类型不能直接实例化，所以枚举的定义中不能含有泛型的声明，但枚举中可包含泛型方法的定义。</a:t>
            </a:r>
            <a:endParaRPr lang="zh-CN" altLang="en-US" sz="2800"/>
          </a:p>
        </p:txBody>
      </p:sp>
      <p:sp>
        <p:nvSpPr>
          <p:cNvPr id="1264644" name="Rectangle 4"/>
          <p:cNvSpPr>
            <a:spLocks noChangeArrowheads="1"/>
          </p:cNvSpPr>
          <p:nvPr/>
        </p:nvSpPr>
        <p:spPr bwMode="auto">
          <a:xfrm>
            <a:off x="1042988" y="2924175"/>
            <a:ext cx="7921625"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public </a:t>
            </a:r>
            <a:r>
              <a:rPr lang="en-GB" altLang="zh-CN" sz="2000" b="1">
                <a:solidFill>
                  <a:srgbClr val="000000"/>
                </a:solidFill>
                <a:latin typeface="Courier New" panose="02070309020205020404" pitchFamily="49" charset="0"/>
              </a:rPr>
              <a:t>enum</a:t>
            </a: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TrafficLight</a:t>
            </a:r>
            <a:r>
              <a:rPr lang="en-GB" sz="2000" b="1">
                <a:solidFill>
                  <a:srgbClr val="000000"/>
                </a:solidFill>
                <a:latin typeface="Courier New" panose="02070309020205020404" pitchFamily="49" charset="0"/>
                <a:ea typeface="PMingLiU" panose="02020500000000000000" pitchFamily="18" charset="-12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Red,Amber,Green;</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private int duration;</a:t>
            </a:r>
            <a:endParaRPr lang="en-GB" sz="20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p</a:t>
            </a:r>
            <a:r>
              <a:rPr lang="en-GB" altLang="zh-CN" sz="2000" b="1">
                <a:solidFill>
                  <a:srgbClr val="000000"/>
                </a:solidFill>
                <a:latin typeface="Courier New" panose="02070309020205020404" pitchFamily="49" charset="0"/>
              </a:rPr>
              <a:t>ublic static &lt;T&gt; </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void avgDuration(Collection&lt;T&gt; carType){</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000" b="1">
                <a:solidFill>
                  <a:srgbClr val="000000"/>
                </a:solidFill>
                <a:latin typeface="Courier New" panose="02070309020205020404" pitchFamily="49" charset="0"/>
              </a:rPr>
              <a:t>     </a:t>
            </a:r>
            <a:r>
              <a:rPr lang="en-GB" altLang="zh-CN" sz="2000" b="1">
                <a:solidFill>
                  <a:srgbClr val="000000"/>
                </a:solidFill>
                <a:latin typeface="Courier New" panose="02070309020205020404" pitchFamily="49" charset="0"/>
              </a:rPr>
              <a:t>//....</a:t>
            </a:r>
            <a:endParaRPr lang="en-GB" altLang="zh-CN"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000" b="1">
                <a:solidFill>
                  <a:srgbClr val="000000"/>
                </a:solidFill>
                <a:latin typeface="Courier New" panose="02070309020205020404" pitchFamily="49" charset="0"/>
              </a:rPr>
              <a:t>  }</a:t>
            </a:r>
            <a:endParaRPr lang="en-GB" altLang="zh-CN" sz="20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  </a:t>
            </a:r>
            <a:r>
              <a:rPr lang="en-GB" altLang="zh-CN" sz="2000" b="1">
                <a:solidFill>
                  <a:srgbClr val="000000"/>
                </a:solidFill>
                <a:latin typeface="Courier New" panose="02070309020205020404" pitchFamily="49" charset="0"/>
              </a:rPr>
              <a:t>//....</a:t>
            </a:r>
            <a:endParaRPr lang="zh-CN" altLang="en-GB" sz="20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000" b="1">
                <a:solidFill>
                  <a:srgbClr val="000000"/>
                </a:solidFill>
                <a:latin typeface="Courier New" panose="02070309020205020404" pitchFamily="49" charset="0"/>
                <a:ea typeface="PMingLiU" panose="02020500000000000000" pitchFamily="18" charset="-120"/>
              </a:rPr>
              <a:t>}</a:t>
            </a:r>
            <a:endParaRPr lang="en-GB" sz="20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86"/>
</p:tagLst>
</file>

<file path=ppt/tags/tag2.xml><?xml version="1.0" encoding="utf-8"?>
<p:tagLst xmlns:p="http://schemas.openxmlformats.org/presentationml/2006/main">
  <p:tag name="KSO_WM_TAG_VERSION" val="1.0"/>
  <p:tag name="KSO_WM_TEMPLATE_CATEGORY" val="custom"/>
  <p:tag name="KSO_WM_TEMPLATE_INDEX" val="286"/>
</p:tagLst>
</file>

<file path=ppt/tags/tag3.xml><?xml version="1.0" encoding="utf-8"?>
<p:tagLst xmlns:p="http://schemas.openxmlformats.org/presentationml/2006/main">
  <p:tag name="KSO_WM_DOC_GUID" val="{61bf39d8-d54f-46df-b2f8-2a5d1ccc887b}"/>
</p:tagLst>
</file>

<file path=ppt/theme/theme1.xml><?xml version="1.0" encoding="utf-8"?>
<a:theme xmlns:a="http://schemas.openxmlformats.org/drawingml/2006/main" name="Office 主题">
  <a:themeElements>
    <a:clrScheme name="510.30">
      <a:dk1>
        <a:srgbClr val="3F3F3F"/>
      </a:dk1>
      <a:lt1>
        <a:srgbClr val="FFFFFF"/>
      </a:lt1>
      <a:dk2>
        <a:srgbClr val="3F3F3F"/>
      </a:dk2>
      <a:lt2>
        <a:srgbClr val="FFFFFF"/>
      </a:lt2>
      <a:accent1>
        <a:srgbClr val="C8DA2D"/>
      </a:accent1>
      <a:accent2>
        <a:srgbClr val="A0D07A"/>
      </a:accent2>
      <a:accent3>
        <a:srgbClr val="7FCBAD"/>
      </a:accent3>
      <a:accent4>
        <a:srgbClr val="4DC8EA"/>
      </a:accent4>
      <a:accent5>
        <a:srgbClr val="114B93"/>
      </a:accent5>
      <a:accent6>
        <a:srgbClr val="FFC000"/>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0</TotalTime>
  <Words>25834</Words>
  <Application>WPS 演示</Application>
  <PresentationFormat>全屏显示(4:3)</PresentationFormat>
  <Paragraphs>1589</Paragraphs>
  <Slides>109</Slides>
  <Notes>101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109</vt:i4>
      </vt:variant>
    </vt:vector>
  </HeadingPairs>
  <TitlesOfParts>
    <vt:vector size="131" baseType="lpstr">
      <vt:lpstr>Arial</vt:lpstr>
      <vt:lpstr>宋体</vt:lpstr>
      <vt:lpstr>Wingdings</vt:lpstr>
      <vt:lpstr>Calibri</vt:lpstr>
      <vt:lpstr>微软雅黑</vt:lpstr>
      <vt:lpstr>Verdana</vt:lpstr>
      <vt:lpstr>Times New Roman</vt:lpstr>
      <vt:lpstr>黑体</vt:lpstr>
      <vt:lpstr>Arial Unicode MS</vt:lpstr>
      <vt:lpstr>Courier New</vt:lpstr>
      <vt:lpstr>华文楷体</vt:lpstr>
      <vt:lpstr>PMingLiU</vt:lpstr>
      <vt:lpstr>Consolas</vt:lpstr>
      <vt:lpstr>PMingLiU-ExtB</vt:lpstr>
      <vt:lpstr>隶书</vt:lpstr>
      <vt:lpstr>Office 主题</vt:lpstr>
      <vt:lpstr>MSGraph.Chart.8</vt:lpstr>
      <vt:lpstr>Paint.Picture</vt:lpstr>
      <vt:lpstr>Paint.Picture</vt:lpstr>
      <vt:lpstr>Photoshop.Image.7</vt:lpstr>
      <vt:lpstr>Photoshop.Image.7</vt:lpstr>
      <vt:lpstr>Photoshop.Image.7</vt:lpstr>
      <vt:lpstr>Lesson 5: Collection and Generics </vt:lpstr>
      <vt:lpstr> 集合与泛型</vt:lpstr>
      <vt:lpstr>集合简介</vt:lpstr>
      <vt:lpstr>对象容纳的方式</vt:lpstr>
      <vt:lpstr>数     组</vt:lpstr>
      <vt:lpstr>数     组</vt:lpstr>
      <vt:lpstr>数      组</vt:lpstr>
      <vt:lpstr>一维数组在内存中的场景</vt:lpstr>
      <vt:lpstr>数组的初始化</vt:lpstr>
      <vt:lpstr>数组在内存中的场景</vt:lpstr>
      <vt:lpstr>二维数组</vt:lpstr>
      <vt:lpstr>java.util.Arrays</vt:lpstr>
      <vt:lpstr>数组的应用</vt:lpstr>
      <vt:lpstr>数组的特点</vt:lpstr>
      <vt:lpstr>java.util包中的集合框架</vt:lpstr>
      <vt:lpstr>集合架构</vt:lpstr>
      <vt:lpstr>Collection接口 </vt:lpstr>
      <vt:lpstr>单元素添加、删除操作 </vt:lpstr>
      <vt:lpstr>查询操作 </vt:lpstr>
      <vt:lpstr>作用于元素组或整个集合的组操作</vt:lpstr>
      <vt:lpstr>JDK8.0之后新特性</vt:lpstr>
      <vt:lpstr>集合架构（续）</vt:lpstr>
      <vt:lpstr>集合</vt:lpstr>
      <vt:lpstr>迭代器Iterator </vt:lpstr>
      <vt:lpstr>Iterator返回集合元素的引用</vt:lpstr>
      <vt:lpstr>PowerPoint 演示文稿</vt:lpstr>
      <vt:lpstr>for-each循环</vt:lpstr>
      <vt:lpstr>Set接口 </vt:lpstr>
      <vt:lpstr>AbstractSet抽象类 </vt:lpstr>
      <vt:lpstr>集合的使用-HashSet</vt:lpstr>
      <vt:lpstr>重要的hashCode方法</vt:lpstr>
      <vt:lpstr>HashSet和LinkedHashSet类</vt:lpstr>
      <vt:lpstr>SortedSet接口</vt:lpstr>
      <vt:lpstr>集合的使用-TreeSet</vt:lpstr>
      <vt:lpstr>集合的使用-List</vt:lpstr>
      <vt:lpstr>List</vt:lpstr>
      <vt:lpstr> List的定义和使用</vt:lpstr>
      <vt:lpstr>List的定义和使用（续）</vt:lpstr>
      <vt:lpstr>List的定义和使用（续）</vt:lpstr>
      <vt:lpstr>堆栈和队列</vt:lpstr>
      <vt:lpstr>主要实现类</vt:lpstr>
      <vt:lpstr>List应用</vt:lpstr>
      <vt:lpstr>集合的使用-Map</vt:lpstr>
      <vt:lpstr>集合应用-Map</vt:lpstr>
      <vt:lpstr>选择适用的方式</vt:lpstr>
      <vt:lpstr>各个List的性能比较</vt:lpstr>
      <vt:lpstr>选择适用的方式</vt:lpstr>
      <vt:lpstr>选择适用的方式</vt:lpstr>
      <vt:lpstr>Collections</vt:lpstr>
      <vt:lpstr>Collection转换为Object数组 </vt:lpstr>
      <vt:lpstr>集合元素比较与排序</vt:lpstr>
      <vt:lpstr>Comparator 与Comparable </vt:lpstr>
      <vt:lpstr>其它功能（1）</vt:lpstr>
      <vt:lpstr>其它功能（2）</vt:lpstr>
      <vt:lpstr>集合缺陷</vt:lpstr>
      <vt:lpstr>集合类中的数据类型</vt:lpstr>
      <vt:lpstr>强类型集合</vt:lpstr>
      <vt:lpstr>强类型集合示例</vt:lpstr>
      <vt:lpstr>泛型</vt:lpstr>
      <vt:lpstr>为什么需要泛型</vt:lpstr>
      <vt:lpstr>基于泛型的解决方案</vt:lpstr>
      <vt:lpstr>定义一个泛型类</vt:lpstr>
      <vt:lpstr>实现通用的求极值算法</vt:lpstr>
      <vt:lpstr>泛型：类型参数化</vt:lpstr>
      <vt:lpstr>泛型（Generics）</vt:lpstr>
      <vt:lpstr>泛型的规则和限制</vt:lpstr>
      <vt:lpstr>Java泛型与C++中模板的比较</vt:lpstr>
      <vt:lpstr>定义泛型(Generics)类</vt:lpstr>
      <vt:lpstr>泛型类的声明示例</vt:lpstr>
      <vt:lpstr>泛型类的实例化</vt:lpstr>
      <vt:lpstr>实例化时的泛型的默认类型</vt:lpstr>
      <vt:lpstr>建立类型为泛型类的数组</vt:lpstr>
      <vt:lpstr>包含多个泛型的类定义示例</vt:lpstr>
      <vt:lpstr>泛型成员的使用</vt:lpstr>
      <vt:lpstr>泛型成员实例化示例</vt:lpstr>
      <vt:lpstr>泛型成员的可用方法</vt:lpstr>
      <vt:lpstr>限制泛型上限类型</vt:lpstr>
      <vt:lpstr>限制泛型上限类型的示例</vt:lpstr>
      <vt:lpstr>默认的泛型限制类型</vt:lpstr>
      <vt:lpstr>限定泛型上限后的成员可用方法</vt:lpstr>
      <vt:lpstr>泛型类实例之间的赋值</vt:lpstr>
      <vt:lpstr>泛型中的Object类型兼容性</vt:lpstr>
      <vt:lpstr>泛型通配字符（Wildcard）</vt:lpstr>
      <vt:lpstr>通配符用作方法的参数</vt:lpstr>
      <vt:lpstr>为通配符指定匹配上限</vt:lpstr>
      <vt:lpstr>限定通配符匹配类型的下限</vt:lpstr>
      <vt:lpstr>通配符对泛型成员的影响</vt:lpstr>
      <vt:lpstr>泛型默认类型的实例类型兼容性</vt:lpstr>
      <vt:lpstr>通配符用作方法参数的局限性</vt:lpstr>
      <vt:lpstr>泛型方法</vt:lpstr>
      <vt:lpstr>泛型方法声明示例</vt:lpstr>
      <vt:lpstr>泛型方法的调用</vt:lpstr>
      <vt:lpstr>限定泛型方法中泛型类型</vt:lpstr>
      <vt:lpstr>继承中的泛型</vt:lpstr>
      <vt:lpstr>继承时指定父类的泛型类型</vt:lpstr>
      <vt:lpstr>泛型接口</vt:lpstr>
      <vt:lpstr>泛型接口的实现</vt:lpstr>
      <vt:lpstr>实现泛型接口时指定泛型类型</vt:lpstr>
      <vt:lpstr>泛型和枚举</vt:lpstr>
      <vt:lpstr>类型去除(Type Erasure)</vt:lpstr>
      <vt:lpstr>向后兼容</vt:lpstr>
      <vt:lpstr>泛型的class是共享的 </vt:lpstr>
      <vt:lpstr>PowerPoint 演示文稿</vt:lpstr>
      <vt:lpstr>Java 8 lambda表达式的语法</vt:lpstr>
      <vt:lpstr>使用lambda表达式对列表进行迭代</vt:lpstr>
      <vt:lpstr>使用lambda表达式和函数式接口Predicate</vt:lpstr>
      <vt:lpstr>使用lambda表达式和函数式接口Predicate</vt:lpstr>
      <vt:lpstr>使用lambda表达式的Map和Reduce</vt:lpstr>
      <vt:lpstr>小结</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148</cp:revision>
  <dcterms:created xsi:type="dcterms:W3CDTF">2005-08-30T06:25:00Z</dcterms:created>
  <dcterms:modified xsi:type="dcterms:W3CDTF">2019-03-27T01:34:39Z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