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25"/>
  </p:handoutMasterIdLst>
  <p:sldIdLst>
    <p:sldId id="435" r:id="rId4"/>
    <p:sldId id="1120" r:id="rId5"/>
    <p:sldId id="973" r:id="rId6"/>
    <p:sldId id="974" r:id="rId7"/>
    <p:sldId id="1121" r:id="rId9"/>
    <p:sldId id="975" r:id="rId10"/>
    <p:sldId id="976" r:id="rId11"/>
    <p:sldId id="978" r:id="rId12"/>
    <p:sldId id="977" r:id="rId13"/>
    <p:sldId id="979" r:id="rId14"/>
    <p:sldId id="980" r:id="rId15"/>
    <p:sldId id="981" r:id="rId16"/>
    <p:sldId id="982" r:id="rId17"/>
    <p:sldId id="1122" r:id="rId18"/>
    <p:sldId id="1126" r:id="rId19"/>
    <p:sldId id="1124" r:id="rId20"/>
    <p:sldId id="1125" r:id="rId21"/>
    <p:sldId id="1127" r:id="rId22"/>
    <p:sldId id="1033" r:id="rId23"/>
    <p:sldId id="309" r:id="rId24"/>
  </p:sldIdLst>
  <p:sldSz cx="9601200" cy="7200900"/>
  <p:notesSz cx="6858000" cy="9144000"/>
  <p:defaultTextStyle>
    <a:defPPr>
      <a:defRPr lang="zh-CN"/>
    </a:defPPr>
    <a:lvl1pPr marL="0" lvl="0" indent="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4350" lvl="1" indent="-571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8700" lvl="2" indent="-1143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43050" lvl="3" indent="-1714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850"/>
  </p:normalViewPr>
  <p:slideViewPr>
    <p:cSldViewPr showGuides="1">
      <p:cViewPr varScale="1">
        <p:scale>
          <a:sx n="60" d="100"/>
          <a:sy n="60" d="100"/>
        </p:scale>
        <p:origin x="618" y="48"/>
      </p:cViewPr>
      <p:guideLst>
        <p:guide orient="horz" pos="2248"/>
        <p:guide pos="30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5869B8-9D42-4566-BFEA-FF3E0C6B2E7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B262F9-5528-4E3A-9C9F-8DB5EFBEE6BF}" type="slidenum"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13667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" altLang="zh-CN" sz="1200" dirty="0"/>
              <a:t>Java_Lesson 7_I/O</a:t>
            </a:r>
            <a:endParaRPr lang="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15715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" altLang="zh-CN" sz="1200" dirty="0"/>
              <a:t>Java_Lesson 7_I/O</a:t>
            </a:r>
            <a:endParaRPr lang="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17763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" altLang="zh-CN" sz="1200" dirty="0"/>
              <a:t>Java_Lesson 7_I/O</a:t>
            </a:r>
            <a:endParaRPr lang="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21859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" altLang="zh-CN" sz="1200" dirty="0"/>
              <a:t>Java_Lesson 7_I/O</a:t>
            </a:r>
            <a:endParaRPr lang="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19811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" altLang="zh-CN" sz="1200" dirty="0"/>
              <a:t>Java_Lesson 7_I/O</a:t>
            </a:r>
            <a:endParaRPr lang="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23907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" altLang="zh-CN" sz="1200" dirty="0"/>
              <a:t>Java_Lesson 7_I/O</a:t>
            </a:r>
            <a:endParaRPr lang="" alt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25955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" altLang="zh-CN" sz="1200" dirty="0"/>
              <a:t>Java_Lesson 7_I/O</a:t>
            </a:r>
            <a:endParaRPr lang="" alt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2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28003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" altLang="zh-CN" sz="1200" dirty="0"/>
              <a:t>Java_Lesson 7_I/O</a:t>
            </a:r>
            <a:endParaRPr lang="" alt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0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 dirty="0"/>
          </a:p>
        </p:txBody>
      </p:sp>
      <p:sp>
        <p:nvSpPr>
          <p:cNvPr id="130051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t"/>
          <a:p>
            <a:pPr lvl="0">
              <a:buFont typeface="Arial" panose="020B0604020202020204" pitchFamily="34" charset="0"/>
              <a:buChar char="•"/>
            </a:pPr>
            <a:r>
              <a:rPr lang="" altLang="zh-CN" sz="1200" dirty="0"/>
              <a:t>Java_Lesson 7_I/O</a:t>
            </a:r>
            <a:endParaRPr lang="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78481"/>
            <a:ext cx="8161020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782140"/>
            <a:ext cx="7200900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pPr fontAlgn="base"/>
            <a:r>
              <a:rPr lang="zh-CN" altLang="en-US" sz="2520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83381"/>
            <a:ext cx="2070259" cy="610243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83381"/>
            <a:ext cx="6090761" cy="610243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78481"/>
            <a:ext cx="8161020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782140"/>
            <a:ext cx="7200900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pPr fontAlgn="base"/>
            <a:r>
              <a:rPr lang="zh-CN" altLang="en-US" sz="2520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383384"/>
            <a:ext cx="8281035" cy="83190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21" y="1440306"/>
            <a:ext cx="8281035" cy="504550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95226"/>
            <a:ext cx="8281035" cy="2995374"/>
          </a:xfrm>
        </p:spPr>
        <p:txBody>
          <a:bodyPr anchor="b"/>
          <a:lstStyle>
            <a:lvl1pPr>
              <a:defRPr sz="63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818938"/>
            <a:ext cx="8281035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5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6673850"/>
            <a:ext cx="2160588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9763" y="6673850"/>
            <a:ext cx="32416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450" y="6659563"/>
            <a:ext cx="2160588" cy="382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F2374A-FA19-452D-8888-455DE61387B3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916906"/>
            <a:ext cx="4080510" cy="456890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916906"/>
            <a:ext cx="4080510" cy="456890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83383"/>
            <a:ext cx="8281035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765221"/>
            <a:ext cx="4061757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 fontAlgn="base"/>
            <a:r>
              <a:rPr lang="zh-CN" altLang="en-US" sz="25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630329"/>
            <a:ext cx="4061757" cy="386881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765221"/>
            <a:ext cx="408176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 fontAlgn="base"/>
            <a:r>
              <a:rPr lang="zh-CN" altLang="en-US" sz="25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630329"/>
            <a:ext cx="4081761" cy="386881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80060"/>
            <a:ext cx="3096637" cy="1680210"/>
          </a:xfrm>
        </p:spPr>
        <p:txBody>
          <a:bodyPr anchor="b"/>
          <a:lstStyle>
            <a:lvl1pPr>
              <a:defRPr sz="3360"/>
            </a:lvl1pPr>
          </a:lstStyle>
          <a:p>
            <a:pPr fontAlgn="base"/>
            <a:r>
              <a:rPr lang="zh-CN" altLang="en-US" sz="3360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036798"/>
            <a:ext cx="4860608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 fontAlgn="base"/>
            <a:r>
              <a:rPr lang="zh-CN" altLang="en-US" sz="336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94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52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160270"/>
            <a:ext cx="3096637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 fontAlgn="base"/>
            <a:r>
              <a:rPr lang="zh-CN" altLang="en-US" sz="16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383384"/>
            <a:ext cx="8281035" cy="83190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21" y="1440306"/>
            <a:ext cx="8281035" cy="504550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80060"/>
            <a:ext cx="3096637" cy="1680210"/>
          </a:xfrm>
        </p:spPr>
        <p:txBody>
          <a:bodyPr anchor="b"/>
          <a:lstStyle>
            <a:lvl1pPr>
              <a:defRPr sz="3360"/>
            </a:lvl1pPr>
          </a:lstStyle>
          <a:p>
            <a:pPr fontAlgn="base"/>
            <a:r>
              <a:rPr lang="zh-CN" altLang="en-US" sz="3360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036798"/>
            <a:ext cx="4860608" cy="5117306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pPr marL="0" marR="0" lvl="0" indent="0" algn="l" defTabSz="958850" rtl="0" eaLnBrk="0" fontAlgn="base" latinLnBrk="0" hangingPunct="0">
              <a:lnSpc>
                <a:spcPct val="90000"/>
              </a:lnSpc>
              <a:spcBef>
                <a:spcPts val="10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36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160270"/>
            <a:ext cx="3096637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 fontAlgn="base"/>
            <a:r>
              <a:rPr lang="zh-CN" altLang="en-US" sz="16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83381"/>
            <a:ext cx="2070259" cy="610243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83381"/>
            <a:ext cx="6090761" cy="610243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95226"/>
            <a:ext cx="8281035" cy="2995374"/>
          </a:xfrm>
        </p:spPr>
        <p:txBody>
          <a:bodyPr anchor="b"/>
          <a:lstStyle>
            <a:lvl1pPr>
              <a:defRPr sz="63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818938"/>
            <a:ext cx="8281035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5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6673850"/>
            <a:ext cx="2160588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9763" y="6673850"/>
            <a:ext cx="32416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450" y="6659563"/>
            <a:ext cx="2160588" cy="382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F2374A-FA19-452D-8888-455DE61387B3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916906"/>
            <a:ext cx="4080510" cy="456890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916906"/>
            <a:ext cx="4080510" cy="456890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83383"/>
            <a:ext cx="8281035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765221"/>
            <a:ext cx="4061757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 fontAlgn="base"/>
            <a:r>
              <a:rPr lang="zh-CN" altLang="en-US" sz="25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630329"/>
            <a:ext cx="4061757" cy="386881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765221"/>
            <a:ext cx="408176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 fontAlgn="base"/>
            <a:r>
              <a:rPr lang="zh-CN" altLang="en-US" sz="25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630329"/>
            <a:ext cx="4081761" cy="386881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80060"/>
            <a:ext cx="3096637" cy="1680210"/>
          </a:xfrm>
        </p:spPr>
        <p:txBody>
          <a:bodyPr anchor="b"/>
          <a:lstStyle>
            <a:lvl1pPr>
              <a:defRPr sz="3360"/>
            </a:lvl1pPr>
          </a:lstStyle>
          <a:p>
            <a:pPr fontAlgn="base"/>
            <a:r>
              <a:rPr lang="zh-CN" altLang="en-US" sz="3360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036798"/>
            <a:ext cx="4860608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 fontAlgn="base"/>
            <a:r>
              <a:rPr lang="zh-CN" altLang="en-US" sz="336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94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52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160270"/>
            <a:ext cx="3096637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 fontAlgn="base"/>
            <a:r>
              <a:rPr lang="zh-CN" altLang="en-US" sz="16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80060"/>
            <a:ext cx="3096637" cy="1680210"/>
          </a:xfrm>
        </p:spPr>
        <p:txBody>
          <a:bodyPr anchor="b"/>
          <a:lstStyle>
            <a:lvl1pPr>
              <a:defRPr sz="3360"/>
            </a:lvl1pPr>
          </a:lstStyle>
          <a:p>
            <a:pPr fontAlgn="base"/>
            <a:r>
              <a:rPr lang="zh-CN" altLang="en-US" sz="3360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036798"/>
            <a:ext cx="4860608" cy="5117306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pPr marL="0" marR="0" lvl="0" indent="0" algn="l" defTabSz="958850" rtl="0" eaLnBrk="0" fontAlgn="base" latinLnBrk="0" hangingPunct="0">
              <a:lnSpc>
                <a:spcPct val="90000"/>
              </a:lnSpc>
              <a:spcBef>
                <a:spcPts val="10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36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160270"/>
            <a:ext cx="3096637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 fontAlgn="base"/>
            <a:r>
              <a:rPr lang="zh-CN" altLang="en-US" sz="16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60400" y="384175"/>
            <a:ext cx="8280400" cy="885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60400" y="1485900"/>
            <a:ext cx="8280400" cy="5000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40030"/>
            <a:r>
              <a:rPr lang="zh-CN" altLang="en-US" dirty="0"/>
              <a:t>第二级</a:t>
            </a:r>
            <a:endParaRPr lang="zh-CN" altLang="en-US" dirty="0"/>
          </a:p>
          <a:p>
            <a:pPr lvl="2" indent="-239395"/>
            <a:r>
              <a:rPr lang="zh-CN" altLang="en-US" dirty="0"/>
              <a:t>第三级</a:t>
            </a:r>
            <a:endParaRPr lang="zh-CN" altLang="en-US" dirty="0"/>
          </a:p>
          <a:p>
            <a:pPr lvl="3" indent="-239395"/>
            <a:r>
              <a:rPr lang="zh-CN" altLang="en-US" dirty="0"/>
              <a:t>第四级</a:t>
            </a:r>
            <a:endParaRPr lang="zh-CN" altLang="en-US" dirty="0"/>
          </a:p>
          <a:p>
            <a:pPr lvl="4" indent="-239395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6673850"/>
            <a:ext cx="2160588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9763" y="6673850"/>
            <a:ext cx="32416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213" y="6673850"/>
            <a:ext cx="2160588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1216025"/>
            <a:ext cx="960120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1032" name="图片 1"/>
          <p:cNvPicPr>
            <a:picLocks noChangeAspect="1"/>
          </p:cNvPicPr>
          <p:nvPr userDrawn="1"/>
        </p:nvPicPr>
        <p:blipFill>
          <a:blip r:embed="rId12"/>
          <a:srcRect l="10876" r="18822" b="17163"/>
          <a:stretch>
            <a:fillRect/>
          </a:stretch>
        </p:blipFill>
        <p:spPr>
          <a:xfrm>
            <a:off x="7513638" y="6216650"/>
            <a:ext cx="97472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58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58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58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58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58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58850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58850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58850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58850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40030" indent="-240030" algn="l" defTabSz="958850" rtl="0" eaLnBrk="0" fontAlgn="base" hangingPunct="0">
        <a:lnSpc>
          <a:spcPct val="90000"/>
        </a:lnSpc>
        <a:spcBef>
          <a:spcPts val="105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9455" indent="-240030" algn="l" defTabSz="958850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58850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575" indent="-240030" algn="l" defTabSz="958850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000" indent="-240030" algn="l" defTabSz="958850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60400" y="384175"/>
            <a:ext cx="8280400" cy="885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60400" y="1485900"/>
            <a:ext cx="8280400" cy="5000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40030"/>
            <a:r>
              <a:rPr lang="zh-CN" altLang="en-US" dirty="0"/>
              <a:t>第二级</a:t>
            </a:r>
            <a:endParaRPr lang="zh-CN" altLang="en-US" dirty="0"/>
          </a:p>
          <a:p>
            <a:pPr lvl="2" indent="-239395"/>
            <a:r>
              <a:rPr lang="zh-CN" altLang="en-US" dirty="0"/>
              <a:t>第三级</a:t>
            </a:r>
            <a:endParaRPr lang="zh-CN" altLang="en-US" dirty="0"/>
          </a:p>
          <a:p>
            <a:pPr lvl="3" indent="-239395"/>
            <a:r>
              <a:rPr lang="zh-CN" altLang="en-US" dirty="0"/>
              <a:t>第四级</a:t>
            </a:r>
            <a:endParaRPr lang="zh-CN" altLang="en-US" dirty="0"/>
          </a:p>
          <a:p>
            <a:pPr lvl="4" indent="-239395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6673850"/>
            <a:ext cx="2160588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9763" y="6673850"/>
            <a:ext cx="32416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213" y="6673850"/>
            <a:ext cx="2160588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C3CBE6-2455-492A-A95E-2A942BFE75E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1216025"/>
            <a:ext cx="960120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1032" name="图片 1"/>
          <p:cNvPicPr>
            <a:picLocks noChangeAspect="1"/>
          </p:cNvPicPr>
          <p:nvPr userDrawn="1"/>
        </p:nvPicPr>
        <p:blipFill>
          <a:blip r:embed="rId12"/>
          <a:srcRect l="10876" r="18822" b="17163"/>
          <a:stretch>
            <a:fillRect/>
          </a:stretch>
        </p:blipFill>
        <p:spPr>
          <a:xfrm>
            <a:off x="7513638" y="6216650"/>
            <a:ext cx="97472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58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58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58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58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588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58850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58850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58850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58850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40030" indent="-240030" algn="l" defTabSz="958850" rtl="0" eaLnBrk="0" fontAlgn="base" hangingPunct="0">
        <a:lnSpc>
          <a:spcPct val="90000"/>
        </a:lnSpc>
        <a:spcBef>
          <a:spcPts val="105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9455" indent="-240030" algn="l" defTabSz="958850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58850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575" indent="-240030" algn="l" defTabSz="958850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000" indent="-240030" algn="l" defTabSz="958850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993188" y="2851150"/>
            <a:ext cx="608012" cy="1430338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29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4941"/>
              <a:ext cx="579549" cy="2735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852738"/>
            <a:ext cx="8994775" cy="1500187"/>
            <a:chOff x="0" y="2716812"/>
            <a:chExt cx="5991142" cy="1427408"/>
          </a:xfrm>
        </p:grpSpPr>
        <p:sp>
          <p:nvSpPr>
            <p:cNvPr id="30" name="矩形 29"/>
            <p:cNvSpPr/>
            <p:nvPr/>
          </p:nvSpPr>
          <p:spPr>
            <a:xfrm>
              <a:off x="0" y="3804361"/>
              <a:ext cx="5991142" cy="273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23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2" name="文本框 6"/>
            <p:cNvSpPr txBox="1"/>
            <p:nvPr/>
          </p:nvSpPr>
          <p:spPr>
            <a:xfrm>
              <a:off x="2697389" y="2861819"/>
              <a:ext cx="2795725" cy="7416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R="0" algn="r" defTabSz="1028700">
                <a:lnSpc>
                  <a:spcPct val="125000"/>
                </a:lnSpc>
                <a:buClrTx/>
                <a:buSzTx/>
                <a:buFont typeface="Arial" panose="020B0604020202020204" pitchFamily="34" charset="0"/>
                <a:defRPr/>
              </a:pPr>
              <a:r>
                <a:rPr kumimoji="0" lang="zh-CN" altLang="en-US" sz="3570" b="1" kern="1200" cap="none" spc="0" normalizeH="0" baseline="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输入和输出</a:t>
              </a:r>
              <a:endParaRPr kumimoji="0" lang="zh-CN" altLang="en-US" sz="3570" b="1" kern="1200" cap="none" spc="0" normalizeH="0" baseline="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8200" name="文本框 32"/>
            <p:cNvSpPr txBox="1"/>
            <p:nvPr/>
          </p:nvSpPr>
          <p:spPr>
            <a:xfrm>
              <a:off x="2739639" y="3763363"/>
              <a:ext cx="2411522" cy="3808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25000"/>
                </a:lnSpc>
              </a:pPr>
              <a:r>
                <a:rPr lang="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 in Java</a:t>
              </a:r>
              <a:endParaRPr lang="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315913" y="3074988"/>
            <a:ext cx="3167063" cy="1082675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5450" y="3197225"/>
            <a:ext cx="2952750" cy="842963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Felix Titling" panose="04060505060202020A04" pitchFamily="82" charset="0"/>
                <a:ea typeface="+mn-ea"/>
                <a:cs typeface="+mn-cs"/>
                <a:sym typeface="+mn-ea"/>
              </a:rPr>
              <a:t>Java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Felix Titling" panose="04060505060202020A04" pitchFamily="82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84175"/>
            <a:ext cx="8280400" cy="831850"/>
          </a:xfrm>
        </p:spPr>
        <p:txBody>
          <a:bodyPr vert="horz" wrap="square" lIns="91440" tIns="45720" rIns="91440" bIns="45720" numCol="1" rtlCol="0" anchor="b" anchorCtr="0" compatLnSpc="1">
            <a:spAutoFit/>
          </a:bodyPr>
          <a:lstStyle/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示例：写数据</a:t>
            </a:r>
            <a:endParaRPr kumimoji="0" lang="zh-CN" altLang="en-US" sz="4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882" name="图片 5" descr="snap8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25" y="1803400"/>
            <a:ext cx="9029700" cy="3956050"/>
          </a:xfrm>
          <a:ln/>
        </p:spPr>
      </p:pic>
      <p:sp>
        <p:nvSpPr>
          <p:cNvPr id="72708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8A758D-AB36-457C-8CCF-B02C0C7A0082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84175"/>
            <a:ext cx="8280400" cy="831850"/>
          </a:xfrm>
        </p:spPr>
        <p:txBody>
          <a:bodyPr vert="horz" wrap="square" lIns="91440" tIns="45720" rIns="91440" bIns="45720" numCol="1" rtlCol="0" anchor="b" anchorCtr="0" compatLnSpc="1">
            <a:spAutoFit/>
          </a:bodyPr>
          <a:lstStyle/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示例：读数据</a:t>
            </a:r>
            <a:endParaRPr kumimoji="0" lang="zh-CN" altLang="en-US" sz="4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4930" name="图片 4" descr="snap7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4525" y="2120900"/>
            <a:ext cx="8280400" cy="3684588"/>
          </a:xfrm>
          <a:ln/>
        </p:spPr>
      </p:pic>
      <p:sp>
        <p:nvSpPr>
          <p:cNvPr id="73732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BBC968-AE3B-416F-8524-C0B2A7AF5480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84175"/>
            <a:ext cx="8280400" cy="831850"/>
          </a:xfrm>
        </p:spPr>
        <p:txBody>
          <a:bodyPr vert="horz" wrap="square" lIns="91440" tIns="45720" rIns="91440" bIns="45720" numCol="1" rtlCol="0" anchor="b" anchorCtr="0" compatLnSpc="1">
            <a:spAutoFit/>
          </a:bodyPr>
          <a:lstStyle/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示例：序列化自定义对象</a:t>
            </a:r>
            <a:endParaRPr kumimoji="0" lang="zh-CN" altLang="en-US" sz="4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6978" name="图片 4" descr="snap9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3375" y="1439863"/>
            <a:ext cx="6362700" cy="5046662"/>
          </a:xfrm>
          <a:ln/>
        </p:spPr>
      </p:pic>
      <p:sp>
        <p:nvSpPr>
          <p:cNvPr id="74756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49FD73-7FCA-489E-B8B4-AA0DEF137EC1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84175"/>
            <a:ext cx="8280400" cy="831850"/>
          </a:xfrm>
        </p:spPr>
        <p:txBody>
          <a:bodyPr vert="horz" wrap="square" lIns="91440" tIns="45720" rIns="91440" bIns="45720" numCol="1" rtlCol="0" anchor="b" anchorCtr="0" compatLnSpc="1">
            <a:spAutoFit/>
          </a:bodyPr>
          <a:lstStyle/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示例：序列化自定义对象</a:t>
            </a:r>
            <a:endParaRPr kumimoji="0" lang="zh-CN" altLang="en-US" sz="4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9026" name="图片 4" descr="snap10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4525" y="1674813"/>
            <a:ext cx="8280400" cy="4576762"/>
          </a:xfrm>
          <a:ln/>
        </p:spPr>
      </p:pic>
      <p:sp>
        <p:nvSpPr>
          <p:cNvPr id="75781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5D172E-231E-48FE-A516-01C4F7B7C1B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9028" name="图片 5" descr="snap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63" y="5310188"/>
            <a:ext cx="3562350" cy="971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自定义序列化（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95325" lvl="1" indent="-695325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 void writeObject(ObjectOutputStream out)     throws IOException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695325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private void readObject(ObjectInputStream in)     throws IOException, ClassNotFoundException;</a:t>
            </a:r>
            <a:endParaRPr lang="en-US" altLang="zh-CN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049905"/>
            <a:ext cx="8463915" cy="39376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自定义序列化（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95325" lvl="1" indent="-695325" eaLnBrk="1" hangingPunct="1"/>
            <a:r>
              <a:rPr lang="zh-CN" altLang="en-US" dirty="0">
                <a:sym typeface="+mn-ea"/>
              </a:rPr>
              <a:t>多重引用对象的序列化：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对象中所引用对象也会被序列化，在反序列化的时候会被恢复，包括其引用。</a:t>
            </a:r>
            <a:endParaRPr lang="zh-CN" altLang="en-US"/>
          </a:p>
          <a:p>
            <a:pPr marL="786765" lvl="2" indent="-328295" eaLnBrk="1" hangingPunct="1"/>
            <a:r>
              <a:rPr lang="zh-CN" altLang="en-US" sz="2500" dirty="0"/>
              <a:t>序列化时，要求类的所有Field都可以序列化，才能够使用默认序列化方法进行对象序列化。如果有字段类型没有实现序列化接口，可以将该字段使用transient修饰，在readObject,writeObject中构造该对象。但是因为该字段使用了构造方法构造，所以如果原来对象中该字段的其他引用关系会丢失。</a:t>
            </a:r>
            <a:endParaRPr lang="zh-CN" altLang="en-US"/>
          </a:p>
          <a:p>
            <a:pPr marL="695325" lvl="1" indent="-695325" eaLnBrk="1" hangingPunct="1">
              <a:buNone/>
            </a:pPr>
            <a:endParaRPr lang="zh-CN" altLang="en-US"/>
          </a:p>
          <a:p>
            <a:pPr marL="695325" lvl="1" indent="-695325" eaLnBrk="1" hangingPunct="1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实现Externalizable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695325" lvl="1" indent="-695325" eaLnBrk="1" hangingPunct="1"/>
            <a:r>
              <a:rPr lang="zh-CN" altLang="en-US" dirty="0">
                <a:sym typeface="+mn-ea"/>
              </a:rPr>
              <a:t>void writeExternal(ObjectOutput out)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                   throws IOException</a:t>
            </a:r>
            <a:endParaRPr lang="zh-CN" altLang="en-US" dirty="0">
              <a:sym typeface="+mn-ea"/>
            </a:endParaRPr>
          </a:p>
          <a:p>
            <a:pPr marL="695325" lvl="1" indent="-695325" eaLnBrk="1" hangingPunct="1"/>
            <a:r>
              <a:rPr lang="zh-CN" altLang="en-US" dirty="0">
                <a:sym typeface="+mn-ea"/>
              </a:rPr>
              <a:t>void readExternal(ObjectInput in)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                  throws IOException,ClassNotFoundException</a:t>
            </a:r>
            <a:endParaRPr lang="zh-CN" altLang="en-US" dirty="0">
              <a:sym typeface="+mn-ea"/>
            </a:endParaRPr>
          </a:p>
          <a:p>
            <a:pPr marL="695325" lvl="1" indent="-695325" eaLnBrk="1" hangingPunct="1"/>
            <a:r>
              <a:rPr lang="zh-CN" altLang="en-US" dirty="0">
                <a:sym typeface="+mn-ea"/>
              </a:rPr>
              <a:t>类似自定义</a:t>
            </a:r>
            <a:r>
              <a:rPr lang="en-US" altLang="zh-CN" dirty="0">
                <a:sym typeface="+mn-ea"/>
              </a:rPr>
              <a:t>writeObject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readObject</a:t>
            </a:r>
            <a:r>
              <a:rPr lang="zh-CN" altLang="en-US" dirty="0">
                <a:sym typeface="+mn-ea"/>
              </a:rPr>
              <a:t>，区别在于：</a:t>
            </a:r>
            <a:r>
              <a:rPr lang="en-US" altLang="zh-CN" dirty="0">
                <a:sym typeface="+mn-ea"/>
              </a:rPr>
              <a:t>	</a:t>
            </a:r>
            <a:endParaRPr lang="en-US" altLang="zh-CN" dirty="0">
              <a:sym typeface="+mn-ea"/>
            </a:endParaRPr>
          </a:p>
          <a:p>
            <a:pPr marL="1152525" lvl="2" indent="-695325" eaLnBrk="1" hangingPunct="1"/>
            <a:r>
              <a:rPr lang="en-US" altLang="zh-CN" dirty="0">
                <a:sym typeface="+mn-ea"/>
              </a:rPr>
              <a:t>Externalizable</a:t>
            </a:r>
            <a:r>
              <a:rPr lang="zh-CN" altLang="en-US" dirty="0">
                <a:sym typeface="+mn-ea"/>
              </a:rPr>
              <a:t>接口方法为公有，可以使用</a:t>
            </a:r>
            <a:r>
              <a:rPr lang="zh-CN" altLang="en-US" dirty="0">
                <a:sym typeface="+mn-ea"/>
              </a:rPr>
              <a:t>其他调用方式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Serializable</a:t>
            </a:r>
            <a:r>
              <a:rPr lang="zh-CN" altLang="en-US" dirty="0">
                <a:sym typeface="+mn-ea"/>
              </a:rPr>
              <a:t>接口方法为私有，只能被序列化机制相应方法调用。</a:t>
            </a:r>
            <a:endParaRPr lang="zh-CN" altLang="en-US" dirty="0">
              <a:sym typeface="+mn-ea"/>
            </a:endParaRPr>
          </a:p>
          <a:p>
            <a:pPr marL="1152525" lvl="2" indent="-695325" eaLnBrk="1" hangingPunct="1"/>
            <a:r>
              <a:rPr lang="zh-CN" altLang="en-US" dirty="0">
                <a:sym typeface="+mn-ea"/>
              </a:rPr>
              <a:t>调用</a:t>
            </a:r>
            <a:r>
              <a:rPr lang="en-US" altLang="zh-CN" dirty="0">
                <a:sym typeface="+mn-ea"/>
              </a:rPr>
              <a:t>readExternal</a:t>
            </a:r>
            <a:r>
              <a:rPr lang="zh-CN" altLang="en-US" dirty="0">
                <a:sym typeface="+mn-ea"/>
              </a:rPr>
              <a:t>时，会先调用类的无参的构造函数，然后再调用</a:t>
            </a:r>
            <a:r>
              <a:rPr lang="en-US" altLang="zh-CN" dirty="0">
                <a:sym typeface="+mn-ea"/>
              </a:rPr>
              <a:t>readExternal</a:t>
            </a:r>
            <a:r>
              <a:rPr lang="zh-CN" altLang="en-US" dirty="0">
                <a:sym typeface="+mn-ea"/>
              </a:rPr>
              <a:t>。因此类必须实现无参构造函数。否则seriealize.TestClassEx; no valid constructor。</a:t>
            </a:r>
            <a:endParaRPr lang="zh-CN" altLang="en-US" dirty="0">
              <a:sym typeface="+mn-ea"/>
            </a:endParaRPr>
          </a:p>
          <a:p>
            <a:pPr marL="1152525" lvl="2" indent="-695325" eaLnBrk="1" hangingPunct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序列化对象的类版本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private static final long serialVersionUID</a:t>
            </a:r>
            <a:endParaRPr lang="zh-CN" altLang="en-US"/>
          </a:p>
          <a:p>
            <a:r>
              <a:rPr lang="zh-CN" altLang="en-US"/>
              <a:t>可以类中定义</a:t>
            </a:r>
            <a:r>
              <a:rPr lang="zh-CN" altLang="en-US">
                <a:sym typeface="+mn-ea"/>
              </a:rPr>
              <a:t>serialVersionUID，否则会根据字节码文件生成一个</a:t>
            </a:r>
            <a:r>
              <a:rPr lang="en-US" altLang="zh-CN">
                <a:sym typeface="+mn-ea"/>
              </a:rPr>
              <a:t>8byte</a:t>
            </a:r>
            <a:r>
              <a:rPr lang="zh-CN" altLang="en-US">
                <a:sym typeface="+mn-ea"/>
              </a:rPr>
              <a:t>的序列号（使用</a:t>
            </a:r>
            <a:r>
              <a:rPr lang="en-US" altLang="zh-CN">
                <a:sym typeface="+mn-ea"/>
              </a:rPr>
              <a:t>SHA</a:t>
            </a:r>
            <a:r>
              <a:rPr lang="zh-CN" altLang="en-US">
                <a:sym typeface="+mn-ea"/>
              </a:rPr>
              <a:t>算法取前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个字节），保证不同版本的类不会重复。如果使用不同版本的类定义进行反序列化会出现以下异常</a:t>
            </a:r>
            <a:endParaRPr lang="zh-CN" altLang="en-US"/>
          </a:p>
          <a:p>
            <a:pPr lvl="1"/>
            <a:r>
              <a:rPr lang="zh-CN" altLang="en-US"/>
              <a:t> java.io.InvalidClassException: seriealize.TestClass; local class incompatible: stream classdesc serialVersionUID = ？？, local class serialVersionUID = ？？</a:t>
            </a:r>
            <a:endParaRPr lang="zh-CN" altLang="en-US"/>
          </a:p>
          <a:p>
            <a:pPr lvl="0"/>
            <a:r>
              <a:rPr lang="zh-CN" altLang="en-US"/>
              <a:t>如果自定义相同的</a:t>
            </a:r>
            <a:r>
              <a:rPr lang="zh-CN" altLang="en-US">
                <a:sym typeface="+mn-ea"/>
              </a:rPr>
              <a:t>serialVersionUID，但是实际字段不一致，会在反序列化的时候，忽略未定义字段，而</a:t>
            </a:r>
            <a:r>
              <a:rPr lang="zh-CN" altLang="en-US">
                <a:sym typeface="+mn-ea"/>
              </a:rPr>
              <a:t>不存在的字段值设置为空。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序列化中引用关系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同一个对象在同一个</a:t>
            </a:r>
            <a:r>
              <a:rPr lang="en-US" altLang="zh-CN"/>
              <a:t>ObjectOutputStream</a:t>
            </a:r>
            <a:r>
              <a:rPr lang="zh-CN" altLang="en-US"/>
              <a:t>中只序列化一次。因此只能保存第一次写入的状态。</a:t>
            </a:r>
            <a:endParaRPr lang="zh-CN" altLang="en-US"/>
          </a:p>
          <a:p>
            <a:r>
              <a:rPr lang="zh-CN" altLang="en-US"/>
              <a:t>可以使用不同的</a:t>
            </a:r>
            <a:r>
              <a:rPr lang="en-US" altLang="zh-CN"/>
              <a:t>ObjectOutputStream</a:t>
            </a:r>
            <a:r>
              <a:rPr lang="zh-CN" altLang="en-US"/>
              <a:t>写相同的对象。恢复的时候也必须使用不同的</a:t>
            </a:r>
            <a:r>
              <a:rPr lang="en-US" altLang="zh-CN"/>
              <a:t>InputStream.</a:t>
            </a:r>
            <a:endParaRPr lang="en-US" altLang="zh-CN"/>
          </a:p>
          <a:p>
            <a:r>
              <a:rPr lang="zh-CN" altLang="en-US"/>
              <a:t>引用关系的保留可以保证序列化多个对象时，其引用关系能够被正确恢复。</a:t>
            </a:r>
            <a:endParaRPr lang="zh-CN" altLang="en-US"/>
          </a:p>
          <a:p>
            <a:r>
              <a:rPr lang="zh-CN" altLang="en-US"/>
              <a:t>引用关系的恢复，实际是通过序列化时保存对象唯一序列号实现。已保存的对象再次写入只会写入引用序列号。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标题 1"/>
          <p:cNvSpPr>
            <a:spLocks noGrp="1"/>
          </p:cNvSpPr>
          <p:nvPr>
            <p:ph type="title"/>
          </p:nvPr>
        </p:nvSpPr>
        <p:spPr>
          <a:xfrm>
            <a:off x="660400" y="384175"/>
            <a:ext cx="8280400" cy="831850"/>
          </a:xfrm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对象序列化注意事项</a:t>
            </a:r>
            <a:endParaRPr lang="zh-CN" altLang="en-US" dirty="0"/>
          </a:p>
        </p:txBody>
      </p:sp>
      <p:sp>
        <p:nvSpPr>
          <p:cNvPr id="131074" name="内容占位符 2"/>
          <p:cNvSpPr>
            <a:spLocks noGrp="1"/>
          </p:cNvSpPr>
          <p:nvPr>
            <p:ph idx="1"/>
          </p:nvPr>
        </p:nvSpPr>
        <p:spPr>
          <a:xfrm>
            <a:off x="644525" y="1439863"/>
            <a:ext cx="8280400" cy="504666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多重引用对象的</a:t>
            </a:r>
            <a:r>
              <a:rPr lang="en-US" altLang="zh-CN" dirty="0"/>
              <a:t>IO</a:t>
            </a:r>
            <a:endParaRPr lang="en-US" altLang="zh-CN" dirty="0"/>
          </a:p>
          <a:p>
            <a:pPr lvl="1"/>
            <a:r>
              <a:rPr lang="zh-CN" altLang="en-US" dirty="0"/>
              <a:t>对象中所引用对象也会被序列化，在反序列化的时候会被恢复，包括其引用。</a:t>
            </a:r>
            <a:endParaRPr lang="en-US" altLang="zh-CN" dirty="0"/>
          </a:p>
          <a:p>
            <a:r>
              <a:rPr lang="zh-CN" altLang="en-US" dirty="0"/>
              <a:t>对象输入输出流的句柄要统一。</a:t>
            </a:r>
            <a:endParaRPr lang="en-US" altLang="zh-CN" dirty="0"/>
          </a:p>
          <a:p>
            <a:pPr lvl="1"/>
            <a:r>
              <a:rPr lang="zh-CN" altLang="en-US" dirty="0"/>
              <a:t>如果一系列的对象使用同一个输出流，读入的时候也需要同一个输入流，如果使用不同的输出流，则读入的时候也需要不同的输入流。</a:t>
            </a:r>
            <a:endParaRPr lang="en-US" altLang="zh-CN" dirty="0"/>
          </a:p>
          <a:p>
            <a:pPr lvl="1"/>
            <a:r>
              <a:rPr lang="zh-CN" altLang="en-US" dirty="0"/>
              <a:t>使用同一个输出对象序列化，会保留对象之间的引用关系，使用不同的输出不同的对象，对象之间的关系会复制。</a:t>
            </a:r>
            <a:endParaRPr lang="en-US" altLang="zh-CN" dirty="0"/>
          </a:p>
          <a:p>
            <a:r>
              <a:rPr lang="zh-CN" altLang="en-US" dirty="0"/>
              <a:t>对象类定义要统一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矩形 3"/>
          <p:cNvSpPr/>
          <p:nvPr/>
        </p:nvSpPr>
        <p:spPr>
          <a:xfrm>
            <a:off x="3090863" y="2601595"/>
            <a:ext cx="3230880" cy="11372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序列化定义</a:t>
            </a:r>
            <a:endParaRPr lang="en-US" altLang="zh-CN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lvl="1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endParaRPr lang="zh-CN" altLang="en-US" sz="2000" b="1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5170" name="TextBox 4"/>
          <p:cNvSpPr/>
          <p:nvPr/>
        </p:nvSpPr>
        <p:spPr>
          <a:xfrm>
            <a:off x="641350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1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135171" name="TextBox 5"/>
          <p:cNvSpPr/>
          <p:nvPr/>
        </p:nvSpPr>
        <p:spPr>
          <a:xfrm>
            <a:off x="2108200" y="3311525"/>
            <a:ext cx="823913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8178" name="TextBox 3"/>
          <p:cNvSpPr/>
          <p:nvPr/>
        </p:nvSpPr>
        <p:spPr>
          <a:xfrm>
            <a:off x="3348038" y="2205038"/>
            <a:ext cx="2940050" cy="11080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6600" b="1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Thanks!</a:t>
            </a:r>
            <a:endParaRPr lang="zh-CN" altLang="en-US" sz="6600" b="1" dirty="0">
              <a:solidFill>
                <a:srgbClr val="00B0F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6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84175"/>
            <a:ext cx="8280400" cy="83185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62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对象流</a:t>
            </a:r>
            <a:endParaRPr kumimoji="0" lang="zh-CN" altLang="en-US" sz="462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44525" y="1439863"/>
            <a:ext cx="8280400" cy="5046663"/>
          </a:xfrm>
          <a:extLs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kumimoji="0" lang="en-US" altLang="zh-CN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java.io</a:t>
            </a:r>
            <a:r>
              <a:rPr kumimoji="0" lang="zh-CN" altLang="en-US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包中</a:t>
            </a:r>
            <a:r>
              <a:rPr kumimoji="0" lang="zh-CN" altLang="en-US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什么是对象的持续性</a:t>
            </a:r>
            <a:r>
              <a:rPr kumimoji="0" lang="en-US" altLang="zh-CN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</a:t>
            </a:r>
            <a:endParaRPr kumimoji="0" lang="en-US" altLang="zh-CN" sz="294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20090" marR="0" lvl="1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52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能够记录自己的状态以便将来再生的能力</a:t>
            </a:r>
            <a:r>
              <a:rPr kumimoji="0" lang="en-US" altLang="zh-CN" sz="252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52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叫对象的持续性</a:t>
            </a:r>
            <a:endParaRPr kumimoji="0" lang="zh-CN" altLang="en-US" sz="252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什么是序列化</a:t>
            </a:r>
            <a:r>
              <a:rPr kumimoji="0" lang="en-US" altLang="zh-CN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串行化</a:t>
            </a:r>
            <a:r>
              <a:rPr kumimoji="0" lang="en-US" altLang="zh-CN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?</a:t>
            </a:r>
            <a:endParaRPr kumimoji="0" lang="en-US" altLang="zh-CN" sz="294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pPr marL="720090" marR="0" lvl="1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52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对象通过写出描述自己状态的的数值来记录自己的过程叫串行化</a:t>
            </a:r>
            <a:r>
              <a:rPr kumimoji="0" lang="en-US" altLang="zh-CN" sz="252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.</a:t>
            </a:r>
            <a:endParaRPr kumimoji="0" lang="en-US" altLang="zh-CN" sz="252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什么是对象流</a:t>
            </a:r>
            <a:r>
              <a:rPr kumimoji="0" lang="en-US" altLang="zh-CN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?</a:t>
            </a:r>
            <a:endParaRPr kumimoji="0" lang="en-US" altLang="zh-CN" sz="2940" b="0" i="0" u="none" strike="noStrike" kern="120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pPr marL="720090" marR="0" lvl="1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52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能够输入输出对象的流</a:t>
            </a:r>
            <a:r>
              <a:rPr kumimoji="0" lang="en-US" altLang="zh-CN" sz="252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.</a:t>
            </a:r>
            <a:endParaRPr kumimoji="0" lang="en-US" altLang="zh-CN" sz="252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两者什么关系</a:t>
            </a:r>
            <a:r>
              <a:rPr kumimoji="0" lang="en-US" altLang="zh-CN" sz="2940" b="0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?</a:t>
            </a:r>
            <a:endParaRPr kumimoji="0" lang="en-US" altLang="zh-CN" sz="294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  <a:p>
            <a:pPr marL="720090" marR="0" lvl="1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52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将串行化的对象通过对象输入输出流写入文件或传送到其它地方</a:t>
            </a:r>
            <a:r>
              <a:rPr kumimoji="0" lang="en-US" altLang="zh-CN" sz="252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cs typeface="+mn-cs"/>
              </a:rPr>
              <a:t>.</a:t>
            </a:r>
            <a:endParaRPr kumimoji="0" lang="en-US" altLang="zh-CN" sz="252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564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94E03B-B911-48BE-B00C-74473C90546A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84175"/>
            <a:ext cx="8280400" cy="831850"/>
          </a:xfrm>
        </p:spPr>
        <p:txBody>
          <a:bodyPr vert="horz" wrap="square" lIns="91440" tIns="45720" rIns="91440" bIns="45720" numCol="1" rtlCol="0" anchor="b" anchorCtr="0" compatLnSpc="1">
            <a:spAutoFit/>
          </a:bodyPr>
          <a:lstStyle/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对象序列化</a:t>
            </a:r>
            <a:endParaRPr kumimoji="0" lang="zh-CN" altLang="en-US" sz="4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44525" y="1439863"/>
            <a:ext cx="8280400" cy="5046663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对象序列化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(object </a:t>
            </a:r>
            <a:r>
              <a:rPr kumimoji="0" lang="en-US" altLang="zh-CN" sz="23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serialization)</a:t>
            </a:r>
            <a:r>
              <a:rPr kumimoji="0" lang="zh-CN" altLang="en-US" sz="23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20090" marR="0" lvl="1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对象串行化面向那些实现了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Serializable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接口的对象，允许你以串行字节序列形式保存对象的状态，日后还可以将其完全恢复到对象的初始状态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200150" marR="0" lvl="2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恢复一个串行化后的对象称为解串行化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3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deserialization)</a:t>
            </a:r>
            <a:endParaRPr kumimoji="0" lang="en-US" altLang="zh-CN" sz="2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200150" marR="0" lvl="2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为什么要序列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化呢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</a:t>
            </a:r>
            <a:endParaRPr kumimoji="0" lang="en-US" altLang="zh-CN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串行化机制使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语言得以支持两个重要功能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20090" marR="0" lvl="1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的远程方法调用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23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Remote Method Invocation, 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RMI)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：允许你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rPr>
              <a:t>“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通过本地机器上的对象运用方式，使用其它机器上的对象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rPr>
              <a:t>”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微软雅黑" panose="020B0503020204020204" pitchFamily="34" charset="-122"/>
              <a:cs typeface="+mn-cs"/>
            </a:endParaRPr>
          </a:p>
          <a:p>
            <a:pPr marL="720090" marR="0" lvl="1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保持数据对象实例变量的数值和当时的运行环境，可不受对象生命周期的限制，供其它类、其它时间共享。 </a:t>
            </a: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588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D85F12-CBF3-4156-874D-EB6B421C781E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矩形 3"/>
          <p:cNvSpPr/>
          <p:nvPr/>
        </p:nvSpPr>
        <p:spPr>
          <a:xfrm>
            <a:off x="3090863" y="2601595"/>
            <a:ext cx="3230880" cy="11372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序列化实现</a:t>
            </a:r>
            <a:endParaRPr lang="en-US" altLang="zh-CN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lvl="1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</a:t>
            </a:r>
            <a:endParaRPr lang="zh-CN" altLang="en-US" sz="2000" b="1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5170" name="TextBox 4"/>
          <p:cNvSpPr/>
          <p:nvPr/>
        </p:nvSpPr>
        <p:spPr>
          <a:xfrm>
            <a:off x="641350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2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135171" name="TextBox 5"/>
          <p:cNvSpPr/>
          <p:nvPr/>
        </p:nvSpPr>
        <p:spPr>
          <a:xfrm>
            <a:off x="2108200" y="3311525"/>
            <a:ext cx="823913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14350"/>
            <a:ext cx="8280400" cy="701675"/>
          </a:xfrm>
        </p:spPr>
        <p:txBody>
          <a:bodyPr vert="horz" wrap="square" lIns="91440" tIns="45720" rIns="91440" bIns="45720" numCol="1" rtlCol="0" anchor="b" anchorCtr="0" compatLnSpc="1">
            <a:spAutoFit/>
          </a:bodyPr>
          <a:lstStyle/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序列化接口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Seriealizable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接口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4690" name="Rectangle 3"/>
          <p:cNvSpPr>
            <a:spLocks noGrp="1"/>
          </p:cNvSpPr>
          <p:nvPr>
            <p:ph idx="1"/>
          </p:nvPr>
        </p:nvSpPr>
        <p:spPr>
          <a:xfrm>
            <a:off x="644525" y="1440180"/>
            <a:ext cx="8912860" cy="504634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空接口，使类的对象可实现序列化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接口的定义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java.io;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Serializable {    // there's nothing in here!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接口的语句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MyClass implements Serializable {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...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None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实际包含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695325" eaLnBrk="1" hangingPunct="1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 void writeObject(ObjectOutputStream out)     throws IOException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695325" eaLnBrk="1" hangingPunct="1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private void readObject(ObjectInputStream in)     throws IOException, ClassNotFoundException;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5325" lvl="1" indent="-695325" eaLnBrk="1" hangingPunct="1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private void readObjectNoData()     throws ObjectStreamException;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2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F3369D-D335-4D59-AFAD-16F7D2560FB2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69913"/>
            <a:ext cx="8280400" cy="646113"/>
          </a:xfrm>
        </p:spPr>
        <p:txBody>
          <a:bodyPr vert="horz" wrap="square" lIns="91440" tIns="45720" rIns="91440" bIns="45720" numCol="1" rtlCol="0" anchor="b" anchorCtr="0" compatLnSpc="1">
            <a:spAutoFit/>
          </a:bodyPr>
          <a:lstStyle/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序列化接口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Externalizable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接口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6738" name="Rectangle 3"/>
          <p:cNvSpPr>
            <a:spLocks noGrp="1"/>
          </p:cNvSpPr>
          <p:nvPr>
            <p:ph idx="1"/>
          </p:nvPr>
        </p:nvSpPr>
        <p:spPr>
          <a:xfrm>
            <a:off x="644525" y="1439863"/>
            <a:ext cx="8280400" cy="5046662"/>
          </a:xfrm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ct val="110000"/>
              </a:lnSpc>
            </a:pP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实现该接口可以控制对象的读写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中的说明为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39395" eaLnBrk="1" hangingPunct="1">
              <a:lnSpc>
                <a:spcPct val="110000"/>
              </a:lnSpc>
              <a:buNone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interface Externalizable extends Serializable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其中有两个方法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writeExternal(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ObjectOutputStream out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readExternal(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ObjectInputStream in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，因此实现该接口的类必须实现这两个方法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ObjectOutputStream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writeObject()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方法只写入对象的标识，然后调用对象所属类的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writeExternal()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ObjectInputStream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readObject()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方法调用对象所属类的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readExternal()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6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4999A42-A57E-40AB-838A-3721048D2D5F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84175"/>
            <a:ext cx="8280400" cy="831850"/>
          </a:xfrm>
        </p:spPr>
        <p:txBody>
          <a:bodyPr vert="horz" wrap="square" lIns="91440" tIns="45720" rIns="91440" bIns="45720" numCol="1" rtlCol="0" anchor="b" anchorCtr="0" compatLnSpc="1">
            <a:spAutoFit/>
          </a:bodyPr>
          <a:lstStyle/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对象序列化－－实现</a:t>
            </a:r>
            <a:endParaRPr kumimoji="0" lang="zh-CN" altLang="en-US" sz="4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89699" name="Rectangle 3"/>
          <p:cNvSpPr>
            <a:spLocks noGrp="1" noChangeArrowheads="1"/>
          </p:cNvSpPr>
          <p:nvPr>
            <p:ph idx="1"/>
          </p:nvPr>
        </p:nvSpPr>
        <p:spPr>
          <a:xfrm>
            <a:off x="644525" y="1439863"/>
            <a:ext cx="8280400" cy="504666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720090" marR="0" lvl="1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首先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判断对象是否可以串行化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(serializable)</a:t>
            </a:r>
            <a:endParaRPr kumimoji="0" lang="en-US" alt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类必须实现了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java.io.Serializable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80210" marR="0" lvl="3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Serializable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接口仅仅是一个标记，没有任何的成员变量和方法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80210" marR="0" lvl="3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从没有实现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Serializable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(or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Externalizable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接口的类实例化来的对象是不能被串行化的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90" marR="0" lvl="1" indent="-24003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创建某些</a:t>
            </a: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OutputStream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对象，然后将其封装到</a:t>
            </a: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ObjectOutputStream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对象内。</a:t>
            </a:r>
            <a:b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此时，只需调用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writeObject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即可完成对象的序列化，并将其发送给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OutputStream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0" algn="l" defTabSz="96012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相反的过程是：将一个</a:t>
            </a: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InputStream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封装到</a:t>
            </a: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ObjectInputStream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内，然后调用</a:t>
            </a:r>
            <a:r>
              <a:rPr kumimoji="0" lang="en-US" altLang="zh-CN" sz="2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readObject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b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注意：获得的是一个</a:t>
            </a:r>
            <a:r>
              <a:rPr kumimoji="0" lang="en-US" altLang="zh-CN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0" lang="zh-CN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对象，必须做向下类型转换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0030" marR="0" lvl="0" indent="-240030" algn="l" defTabSz="960120" rtl="0" eaLnBrk="1" fontAlgn="auto" latinLnBrk="0" hangingPunct="1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684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CA9E75-7215-4A63-B519-296B6B648327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84175"/>
            <a:ext cx="8280400" cy="831850"/>
          </a:xfrm>
        </p:spPr>
        <p:txBody>
          <a:bodyPr vert="horz" wrap="square" lIns="91440" tIns="45720" rIns="91440" bIns="45720" numCol="1" rtlCol="0" anchor="b" anchorCtr="0" compatLnSpc="1">
            <a:spAutoFit/>
          </a:bodyPr>
          <a:lstStyle/>
          <a:p>
            <a:pPr marL="0" marR="0" lvl="0" indent="0" algn="l" defTabSz="9601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对象序列化－－注意事项</a:t>
            </a:r>
            <a:endParaRPr kumimoji="0" lang="zh-CN" altLang="en-US" sz="4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8786" name="Rectangle 3"/>
          <p:cNvSpPr>
            <a:spLocks noGrp="1"/>
          </p:cNvSpPr>
          <p:nvPr>
            <p:ph idx="1"/>
          </p:nvPr>
        </p:nvSpPr>
        <p:spPr>
          <a:xfrm>
            <a:off x="644525" y="1306513"/>
            <a:ext cx="8280400" cy="504666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串行化能保存的元素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只能保存对象的非静态成员变量，不能保存任何的成员方法和静态的成员变量，而且串行化保存的只是变量的值，对于变量的任何修饰符，都不能保存。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transient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对于某些类型的对象，其状态是瞬时的，这样的对象是无法保存其状态的，例如一个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对象，或一个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对象，对于这些字段，我们必须用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transient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关键字标明。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定制串行化 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省的串行化机制，对象串行化首先写入类数据和类字段的信息，然后按照名称的上升排列顺序写入其数值。如果想自己明确地控制这些数值的写入顺序和写入种类，必须定义自己的读取数据流的方式。就是在类的定义中重写接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serializeble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writeObject()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readObject()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 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0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AD4285-B47B-45C6-9A86-950CD1EBB550}" type="slidenum">
              <a:rPr kumimoji="0" lang="zh-CN" altLang="en-US" sz="126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6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3517</Words>
  <Application>WPS 演示</Application>
  <PresentationFormat/>
  <Paragraphs>163</Paragraphs>
  <Slides>20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5" baseType="lpstr">
      <vt:lpstr>Arial</vt:lpstr>
      <vt:lpstr>宋体</vt:lpstr>
      <vt:lpstr>Wingdings</vt:lpstr>
      <vt:lpstr>Calibri Light</vt:lpstr>
      <vt:lpstr>Calibri</vt:lpstr>
      <vt:lpstr>+mn-ea</vt:lpstr>
      <vt:lpstr>Segoe Print</vt:lpstr>
      <vt:lpstr>微软雅黑</vt:lpstr>
      <vt:lpstr>Impact</vt:lpstr>
      <vt:lpstr>Felix Titling</vt:lpstr>
      <vt:lpstr>Latha</vt:lpstr>
      <vt:lpstr>FrankRuehl</vt:lpstr>
      <vt:lpstr>Times New Roman</vt:lpstr>
      <vt:lpstr>Courier New</vt:lpstr>
      <vt:lpstr>隶书</vt:lpstr>
      <vt:lpstr>黑体</vt:lpstr>
      <vt:lpstr>Arial Unicode MS</vt:lpstr>
      <vt:lpstr>MS PGothic</vt:lpstr>
      <vt:lpstr>Tahoma</vt:lpstr>
      <vt:lpstr>Monotype Sorts</vt:lpstr>
      <vt:lpstr>Wingdings</vt:lpstr>
      <vt:lpstr>Arial Narrow</vt:lpstr>
      <vt:lpstr>Monotype Sorts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自定义序列化（2）</vt:lpstr>
      <vt:lpstr>自定义序列化（1）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刘明铭</cp:lastModifiedBy>
  <cp:revision>176</cp:revision>
  <cp:lastPrinted>2016-11-07T04:06:27Z</cp:lastPrinted>
  <dcterms:created xsi:type="dcterms:W3CDTF">2012-10-26T07:13:00Z</dcterms:created>
  <dcterms:modified xsi:type="dcterms:W3CDTF">2019-04-23T16:09:33Z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2052-10.1.0.7565</vt:lpwstr>
  </property>
</Properties>
</file>