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11" r:id="rId5"/>
    <p:sldId id="259" r:id="rId6"/>
    <p:sldId id="312" r:id="rId7"/>
    <p:sldId id="278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280" r:id="rId16"/>
    <p:sldId id="339" r:id="rId17"/>
    <p:sldId id="335" r:id="rId18"/>
    <p:sldId id="336" r:id="rId19"/>
    <p:sldId id="337" r:id="rId20"/>
    <p:sldId id="338" r:id="rId21"/>
    <p:sldId id="279" r:id="rId22"/>
    <p:sldId id="297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2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20" y="160"/>
      </p:cViewPr>
      <p:guideLst>
        <p:guide orient="horz" pos="217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A5CD-FBD1-4FD8-AAEF-DFCB9FA098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24577"/>
          <p:cNvSpPr>
            <a:spLocks noGrp="1" noRot="1" noChangeArrowheads="1" noTextEdit="1"/>
          </p:cNvSpPr>
          <p:nvPr>
            <p:ph type="sldImg" idx="4294967295"/>
          </p:nvPr>
        </p:nvSpPr>
        <p:spPr>
          <a:xfrm>
            <a:off x="1635125" y="5748338"/>
            <a:ext cx="3660775" cy="2744787"/>
          </a:xfrm>
        </p:spPr>
      </p:sp>
      <p:sp>
        <p:nvSpPr>
          <p:cNvPr id="27651" name="文本占位符 24578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1963" y="701675"/>
            <a:ext cx="5995987" cy="4773613"/>
          </a:xfrm>
        </p:spPr>
        <p:txBody>
          <a:bodyPr/>
          <a:lstStyle/>
          <a:p>
            <a:r>
              <a:rPr lang="en-US" smtClean="0">
                <a:latin typeface="Calibri" panose="020F0502020204030204" charset="0"/>
              </a:rPr>
              <a:t>************************************************************************2006/03/30</a:t>
            </a:r>
            <a:endParaRPr lang="en-US" smtClean="0">
              <a:latin typeface="Calibri" panose="020F050202020403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76345" y="2589530"/>
            <a:ext cx="4470400" cy="1106805"/>
            <a:chOff x="4692163" y="2875002"/>
            <a:chExt cx="2707528" cy="1106805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mtClean="0">
                  <a:cs typeface="+mn-ea"/>
                  <a:sym typeface="+mn-lt"/>
                </a:rPr>
                <a:t>实验</a:t>
              </a:r>
              <a:r>
                <a:rPr lang="zh-CN" altLang="en-US" sz="4000" smtClean="0">
                  <a:cs typeface="+mn-ea"/>
                  <a:sym typeface="+mn-lt"/>
                </a:rPr>
                <a:t>（</a:t>
              </a:r>
              <a:r>
                <a:rPr lang="en-US" altLang="zh-CN" sz="4000" smtClean="0">
                  <a:cs typeface="+mn-ea"/>
                  <a:sym typeface="+mn-lt"/>
                </a:rPr>
                <a:t>2</a:t>
              </a:r>
              <a:r>
                <a:rPr lang="zh-CN" altLang="en-US" sz="4000" smtClean="0">
                  <a:cs typeface="+mn-ea"/>
                  <a:sym typeface="+mn-lt"/>
                </a:rPr>
                <a:t>）</a:t>
              </a:r>
              <a:endParaRPr lang="zh-CN" altLang="en-US" sz="4000" smtClean="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996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9216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60000" lnSpcReduction="20000"/>
          </a:bodyPr>
          <a:lstStyle/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x-none" noProof="1" smtClean="0"/>
              <a:t>Object</a:t>
            </a:r>
            <a:r>
              <a:rPr lang="zh-CN" altLang="en-US" noProof="1" smtClean="0"/>
              <a:t>类中</a:t>
            </a:r>
            <a:r>
              <a:rPr lang="en-US" altLang="x-none" noProof="1" smtClean="0"/>
              <a:t>equals</a:t>
            </a:r>
            <a:r>
              <a:rPr lang="zh-CN" altLang="en-US" noProof="1" smtClean="0"/>
              <a:t>方法的使用举例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spcBef>
                <a:spcPct val="45000"/>
              </a:spcBef>
              <a:buFont typeface="Arial" panose="020B0604020202020204" pitchFamily="34" charset="0"/>
              <a:buNone/>
            </a:pPr>
            <a:r>
              <a:rPr lang="en-US" altLang="x-none" noProof="1" smtClean="0"/>
              <a:t>public class EqualsTest{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public static void main(String args[]){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BankAccount a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BankAccount b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if (a.equals(b))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   System.out.println("YES");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else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   System.out.println("NO");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}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}</a:t>
            </a:r>
            <a:endParaRPr lang="en-US" altLang="x-none" noProof="1" smtClean="0"/>
          </a:p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由于不是同一对象，运行结果仍然是“</a:t>
            </a:r>
            <a:r>
              <a:rPr lang="en-US" altLang="x-none" noProof="1" smtClean="0"/>
              <a:t>NO”</a:t>
            </a:r>
            <a:endParaRPr lang="en-US" altLang="x-none" noProof="1" smtClean="0"/>
          </a:p>
        </p:txBody>
      </p:sp>
      <p:sp>
        <p:nvSpPr>
          <p:cNvPr id="1843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equals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（）和</a:t>
            </a:r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==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要判断两个对象各个属性域的值是否相同，则不能使用从</a:t>
            </a:r>
            <a:r>
              <a:rPr lang="en-US" smtClean="0">
                <a:ea typeface="黑体" panose="02010609060101010101" pitchFamily="49" charset="-122"/>
              </a:rPr>
              <a:t>Object</a:t>
            </a:r>
            <a:r>
              <a:rPr lang="zh-CN" altLang="en-US" smtClean="0"/>
              <a:t>类继承来的</a:t>
            </a:r>
            <a:r>
              <a:rPr lang="en-US" smtClean="0">
                <a:ea typeface="黑体" panose="02010609060101010101" pitchFamily="49" charset="-122"/>
              </a:rPr>
              <a:t>equals</a:t>
            </a:r>
            <a:r>
              <a:rPr lang="zh-CN" altLang="en-US" smtClean="0"/>
              <a:t>方法，而需要在类声明中对</a:t>
            </a:r>
            <a:r>
              <a:rPr lang="en-US" smtClean="0">
                <a:ea typeface="黑体" panose="02010609060101010101" pitchFamily="49" charset="-122"/>
              </a:rPr>
              <a:t>equals</a:t>
            </a:r>
            <a:r>
              <a:rPr lang="zh-CN" altLang="en-US" smtClean="0"/>
              <a:t>方法进行重写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String</a:t>
            </a:r>
            <a:r>
              <a:rPr lang="zh-CN" altLang="en-US" smtClean="0"/>
              <a:t>类中已经重写了</a:t>
            </a:r>
            <a:r>
              <a:rPr lang="en-US" smtClean="0">
                <a:ea typeface="黑体" panose="02010609060101010101" pitchFamily="49" charset="-122"/>
              </a:rPr>
              <a:t>Object</a:t>
            </a:r>
            <a:r>
              <a:rPr lang="zh-CN" altLang="en-US" smtClean="0"/>
              <a:t>类的</a:t>
            </a:r>
            <a:r>
              <a:rPr lang="en-US" smtClean="0">
                <a:ea typeface="黑体" panose="02010609060101010101" pitchFamily="49" charset="-122"/>
              </a:rPr>
              <a:t>Equals</a:t>
            </a:r>
            <a:r>
              <a:rPr lang="zh-CN" altLang="en-US" smtClean="0"/>
              <a:t>方法，可以判别两个字符串是否内容相同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smtClean="0">
                <a:ea typeface="黑体" panose="02010609060101010101" pitchFamily="49" charset="-122"/>
                <a:sym typeface="+mn-ea"/>
              </a:rPr>
              <a:t>equlas</a:t>
            </a:r>
            <a:r>
              <a:rPr lang="zh-CN" altLang="en-US" smtClean="0">
                <a:sym typeface="+mn-ea"/>
              </a:rPr>
              <a:t>方法的重写</a:t>
            </a:r>
            <a:r>
              <a:rPr lang="zh-CN" altLang="en-US" noProof="1" smtClean="0"/>
              <a:t>		</a:t>
            </a:r>
            <a:endParaRPr lang="zh-CN" altLang="en-US" noProof="1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17411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>
              <a:lnSpc>
                <a:spcPct val="70000"/>
              </a:lnSpc>
            </a:pPr>
            <a:r>
              <a:rPr lang="en-US" sz="3800" smtClean="0">
                <a:ea typeface="黑体" panose="02010609060101010101" pitchFamily="49" charset="-122"/>
                <a:sym typeface="+mn-ea"/>
              </a:rPr>
              <a:t>equlas</a:t>
            </a:r>
            <a:r>
              <a:rPr lang="zh-CN" altLang="en-US" sz="3800" smtClean="0">
                <a:sym typeface="+mn-ea"/>
              </a:rPr>
              <a:t>方法的重写</a:t>
            </a:r>
            <a:r>
              <a:rPr lang="zh-CN" altLang="en-US" sz="3800" smtClean="0">
                <a:sym typeface="+mn-ea"/>
              </a:rPr>
              <a:t>	</a:t>
            </a:r>
            <a:endParaRPr lang="zh-CN" altLang="en-US" sz="2900" dirty="0" smtClean="0">
              <a:solidFill>
                <a:schemeClr val="tx1"/>
              </a:solidFill>
            </a:endParaRPr>
          </a:p>
        </p:txBody>
      </p:sp>
      <p:sp>
        <p:nvSpPr>
          <p:cNvPr id="20481" name="文本占位符 1740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宋体" panose="02010600030101010101" pitchFamily="2" charset="-122"/>
              </a:rPr>
              <a:t>在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BankAccount</a:t>
            </a:r>
            <a:r>
              <a:rPr lang="zh-CN" altLang="en-US" smtClean="0">
                <a:latin typeface="宋体" panose="02010600030101010101" pitchFamily="2" charset="-122"/>
              </a:rPr>
              <a:t>类中增加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equals</a:t>
            </a:r>
            <a:r>
              <a:rPr lang="zh-CN" altLang="en-US" smtClean="0">
                <a:latin typeface="宋体" panose="02010600030101010101" pitchFamily="2" charset="-122"/>
              </a:rPr>
              <a:t>方法，由于是对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Object</a:t>
            </a:r>
            <a:r>
              <a:rPr lang="zh-CN" altLang="en-US" smtClean="0">
                <a:latin typeface="宋体" panose="02010600030101010101" pitchFamily="2" charset="-122"/>
              </a:rPr>
              <a:t>类中的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equals</a:t>
            </a:r>
            <a:r>
              <a:rPr lang="zh-CN" altLang="en-US" smtClean="0">
                <a:latin typeface="宋体" panose="02010600030101010101" pitchFamily="2" charset="-122"/>
              </a:rPr>
              <a:t>方法进行重写，因此方法定义头必须与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Object</a:t>
            </a:r>
            <a:r>
              <a:rPr lang="zh-CN" altLang="en-US" smtClean="0">
                <a:latin typeface="宋体" panose="02010600030101010101" pitchFamily="2" charset="-122"/>
              </a:rPr>
              <a:t>类中的</a:t>
            </a:r>
            <a:r>
              <a:rPr lang="en-US" smtClean="0">
                <a:latin typeface="宋体" panose="02010600030101010101" pitchFamily="2" charset="-122"/>
                <a:ea typeface="黑体" panose="02010609060101010101" pitchFamily="49" charset="-122"/>
              </a:rPr>
              <a:t>equals</a:t>
            </a:r>
            <a:r>
              <a:rPr lang="zh-CN" altLang="en-US" smtClean="0">
                <a:latin typeface="宋体" panose="02010600030101010101" pitchFamily="2" charset="-122"/>
              </a:rPr>
              <a:t>方法完全相同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482" name="文本框 17410"/>
          <p:cNvSpPr txBox="1">
            <a:spLocks noChangeArrowheads="1"/>
          </p:cNvSpPr>
          <p:nvPr/>
        </p:nvSpPr>
        <p:spPr bwMode="auto">
          <a:xfrm>
            <a:off x="1644650" y="2997200"/>
            <a:ext cx="9022080" cy="31692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public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equals(Object x) {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if 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this.getClass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 !=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x.getClass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())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	return false;     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BankAccount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b = 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BankAccount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) x;    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return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   ((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this.getOwnerName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().equals(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b.getOwnerName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()))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   &amp;&amp;(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this.getAccountNumber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 ==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b.getAccountNumber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())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       &amp;&amp;(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this.getBalance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 == </a:t>
            </a:r>
            <a:r>
              <a:rPr lang="en-US" sz="2000" b="1" dirty="0" err="1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b.getBalance</a:t>
            </a:r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())); 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sz="2000" b="1" dirty="0">
                <a:latin typeface="Courier New" panose="02070309020205020404" pitchFamily="49" charset="0"/>
                <a:ea typeface="Arial Unicode MS" panose="020B0604020202020204" charset="-122"/>
                <a:cs typeface="Arial Unicode MS" panose="020B0604020202020204" charset="-122"/>
              </a:rPr>
              <a:t>}</a:t>
            </a:r>
            <a:endParaRPr 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  <a:p>
            <a:endParaRPr lang="zh-CN" altLang="en-US" sz="2000" b="1" dirty="0">
              <a:latin typeface="Courier New" panose="02070309020205020404" pitchFamily="49" charset="0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70585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19618" y="3122595"/>
            <a:ext cx="5083082" cy="706755"/>
            <a:chOff x="3819618" y="3122595"/>
            <a:chExt cx="5083082" cy="706755"/>
          </a:xfrm>
        </p:grpSpPr>
        <p:sp>
          <p:nvSpPr>
            <p:cNvPr id="8" name="文本框 7"/>
            <p:cNvSpPr txBox="1"/>
            <p:nvPr/>
          </p:nvSpPr>
          <p:spPr>
            <a:xfrm>
              <a:off x="3910691" y="3122595"/>
              <a:ext cx="48037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mtClean="0">
                  <a:solidFill>
                    <a:prstClr val="black"/>
                  </a:solidFill>
                  <a:cs typeface="+mn-ea"/>
                  <a:sym typeface="+mn-lt"/>
                </a:rPr>
                <a:t>叁</a:t>
              </a:r>
              <a:endParaRPr lang="zh-CN" altLang="en-US" sz="4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65875" y="3217902"/>
              <a:ext cx="3736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Object</a:t>
              </a:r>
              <a:r>
                <a:rPr lang="zh-CN" altLang="en-US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的其他方法重写</a:t>
              </a:r>
              <a:endPara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56858" y="3155012"/>
            <a:ext cx="4916005" cy="965987"/>
            <a:chOff x="4917643" y="2366259"/>
            <a:chExt cx="3687004" cy="724490"/>
          </a:xfrm>
        </p:grpSpPr>
        <p:grpSp>
          <p:nvGrpSpPr>
            <p:cNvPr id="5" name="Group 67"/>
            <p:cNvGrpSpPr/>
            <p:nvPr/>
          </p:nvGrpSpPr>
          <p:grpSpPr>
            <a:xfrm>
              <a:off x="5641440" y="2366259"/>
              <a:ext cx="2963207" cy="704044"/>
              <a:chOff x="7521919" y="3155012"/>
              <a:chExt cx="3950943" cy="938725"/>
            </a:xfrm>
          </p:grpSpPr>
          <p:sp>
            <p:nvSpPr>
              <p:cNvPr id="8" name="TextBox 20"/>
              <p:cNvSpPr txBox="1"/>
              <p:nvPr/>
            </p:nvSpPr>
            <p:spPr>
              <a:xfrm>
                <a:off x="7521920" y="3155012"/>
                <a:ext cx="3950942" cy="284693"/>
              </a:xfrm>
              <a:prstGeom prst="rect">
                <a:avLst/>
              </a:prstGeom>
              <a:noFill/>
            </p:spPr>
            <p:txBody>
              <a:bodyPr wrap="none" lIns="192000" tIns="0" rIns="192000" bIns="0" anchor="ctr">
                <a:normAutofit/>
              </a:bodyPr>
              <a:lstStyle>
                <a:defPPr>
                  <a:defRPr lang="zh-CN"/>
                </a:defPPr>
                <a:lvl1pPr algn="r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A19277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</a:lstStyle>
              <a:p>
                <a:pPr algn="l"/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wait(),notify(),notifyAll()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TextBox 21"/>
              <p:cNvSpPr txBox="1"/>
              <p:nvPr/>
            </p:nvSpPr>
            <p:spPr>
              <a:xfrm>
                <a:off x="7521919" y="3439705"/>
                <a:ext cx="3950942" cy="654032"/>
              </a:xfrm>
              <a:prstGeom prst="rect">
                <a:avLst/>
              </a:prstGeom>
              <a:noFill/>
            </p:spPr>
            <p:txBody>
              <a:bodyPr wrap="square" lIns="192000" tIns="0" rIns="192000" bIns="0" anchor="t">
                <a:normAutofit/>
              </a:bodyPr>
              <a:lstStyle/>
              <a:p>
                <a:pPr defTabSz="162496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多线程应用。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" name="Oval 22"/>
            <p:cNvSpPr/>
            <p:nvPr/>
          </p:nvSpPr>
          <p:spPr>
            <a:xfrm>
              <a:off x="4917643" y="2387672"/>
              <a:ext cx="723797" cy="703077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: Shape 28"/>
            <p:cNvSpPr/>
            <p:nvPr/>
          </p:nvSpPr>
          <p:spPr bwMode="auto">
            <a:xfrm>
              <a:off x="5106720" y="2566389"/>
              <a:ext cx="345642" cy="34564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9667" y="1823351"/>
            <a:ext cx="4863175" cy="977197"/>
            <a:chOff x="539750" y="1367513"/>
            <a:chExt cx="3647381" cy="732898"/>
          </a:xfrm>
        </p:grpSpPr>
        <p:grpSp>
          <p:nvGrpSpPr>
            <p:cNvPr id="11" name="Group 63"/>
            <p:cNvGrpSpPr/>
            <p:nvPr/>
          </p:nvGrpSpPr>
          <p:grpSpPr>
            <a:xfrm>
              <a:off x="539750" y="1367513"/>
              <a:ext cx="2923584" cy="732898"/>
              <a:chOff x="719666" y="1823350"/>
              <a:chExt cx="3898112" cy="977197"/>
            </a:xfrm>
          </p:grpSpPr>
          <p:sp>
            <p:nvSpPr>
              <p:cNvPr id="14" name="TextBox 4"/>
              <p:cNvSpPr txBox="1"/>
              <p:nvPr/>
            </p:nvSpPr>
            <p:spPr>
              <a:xfrm>
                <a:off x="719667" y="1823350"/>
                <a:ext cx="3898111" cy="323165"/>
              </a:xfrm>
              <a:prstGeom prst="rect">
                <a:avLst/>
              </a:prstGeom>
              <a:noFill/>
            </p:spPr>
            <p:txBody>
              <a:bodyPr wrap="none" lIns="192000" tIns="0" rIns="192000" bIns="0" anchor="ctr">
                <a:norm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toString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TextBox 5"/>
              <p:cNvSpPr txBox="1"/>
              <p:nvPr/>
            </p:nvSpPr>
            <p:spPr>
              <a:xfrm>
                <a:off x="719666" y="2146515"/>
                <a:ext cx="3898111" cy="654032"/>
              </a:xfrm>
              <a:prstGeom prst="rect">
                <a:avLst/>
              </a:prstGeom>
              <a:noFill/>
            </p:spPr>
            <p:txBody>
              <a:bodyPr wrap="square" lIns="192000" tIns="0" rIns="192000" bIns="0" anchor="t">
                <a:normAutofit/>
              </a:bodyPr>
              <a:lstStyle/>
              <a:p>
                <a:pPr algn="r" defTabSz="162496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很多函数会调用该方法，显示对象信息。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Oval 6"/>
            <p:cNvSpPr/>
            <p:nvPr/>
          </p:nvSpPr>
          <p:spPr>
            <a:xfrm>
              <a:off x="3463334" y="1380983"/>
              <a:ext cx="723797" cy="703075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: Shape 29"/>
            <p:cNvSpPr/>
            <p:nvPr/>
          </p:nvSpPr>
          <p:spPr bwMode="auto">
            <a:xfrm>
              <a:off x="3640047" y="1547334"/>
              <a:ext cx="370370" cy="37037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9668" y="3179255"/>
            <a:ext cx="4863173" cy="977197"/>
            <a:chOff x="539751" y="2384441"/>
            <a:chExt cx="3647380" cy="732898"/>
          </a:xfrm>
        </p:grpSpPr>
        <p:grpSp>
          <p:nvGrpSpPr>
            <p:cNvPr id="17" name="Group 64"/>
            <p:cNvGrpSpPr/>
            <p:nvPr/>
          </p:nvGrpSpPr>
          <p:grpSpPr>
            <a:xfrm>
              <a:off x="539751" y="2384441"/>
              <a:ext cx="2923583" cy="732898"/>
              <a:chOff x="719667" y="3179254"/>
              <a:chExt cx="3898111" cy="977197"/>
            </a:xfrm>
          </p:grpSpPr>
          <p:sp>
            <p:nvSpPr>
              <p:cNvPr id="20" name="TextBox 8"/>
              <p:cNvSpPr txBox="1"/>
              <p:nvPr/>
            </p:nvSpPr>
            <p:spPr>
              <a:xfrm>
                <a:off x="719667" y="3179254"/>
                <a:ext cx="3898111" cy="323165"/>
              </a:xfrm>
              <a:prstGeom prst="rect">
                <a:avLst/>
              </a:prstGeom>
              <a:noFill/>
            </p:spPr>
            <p:txBody>
              <a:bodyPr wrap="none" lIns="192000" tIns="0" rIns="192000" bIns="0" anchor="ctr">
                <a:normAutofit/>
              </a:bodyPr>
              <a:lstStyle>
                <a:defPPr>
                  <a:defRPr lang="zh-CN"/>
                </a:defPPr>
                <a:lvl1pPr algn="r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A19277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</a:lstStyle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hashCode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TextBox 9"/>
              <p:cNvSpPr txBox="1"/>
              <p:nvPr/>
            </p:nvSpPr>
            <p:spPr>
              <a:xfrm>
                <a:off x="719667" y="3502419"/>
                <a:ext cx="3898111" cy="654032"/>
              </a:xfrm>
              <a:prstGeom prst="rect">
                <a:avLst/>
              </a:prstGeom>
              <a:noFill/>
            </p:spPr>
            <p:txBody>
              <a:bodyPr wrap="square" lIns="192000" tIns="0" rIns="192000" bIns="0" anchor="t">
                <a:normAutofit/>
              </a:bodyPr>
              <a:lstStyle/>
              <a:p>
                <a:pPr algn="r" defTabSz="162496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返回对象的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hashCode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编码。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Oval 10"/>
            <p:cNvSpPr/>
            <p:nvPr/>
          </p:nvSpPr>
          <p:spPr>
            <a:xfrm>
              <a:off x="3463334" y="2387672"/>
              <a:ext cx="723797" cy="703077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: Shape 30"/>
            <p:cNvSpPr/>
            <p:nvPr/>
          </p:nvSpPr>
          <p:spPr bwMode="auto">
            <a:xfrm>
              <a:off x="3659426" y="2573403"/>
              <a:ext cx="331612" cy="33161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9667" y="4523411"/>
            <a:ext cx="4863175" cy="977197"/>
            <a:chOff x="539750" y="3392558"/>
            <a:chExt cx="3647381" cy="732898"/>
          </a:xfrm>
        </p:grpSpPr>
        <p:grpSp>
          <p:nvGrpSpPr>
            <p:cNvPr id="23" name="Group 65"/>
            <p:cNvGrpSpPr/>
            <p:nvPr/>
          </p:nvGrpSpPr>
          <p:grpSpPr>
            <a:xfrm>
              <a:off x="539750" y="3392558"/>
              <a:ext cx="2923584" cy="732898"/>
              <a:chOff x="719666" y="4523411"/>
              <a:chExt cx="3898112" cy="977197"/>
            </a:xfrm>
          </p:grpSpPr>
          <p:sp>
            <p:nvSpPr>
              <p:cNvPr id="26" name="TextBox 12"/>
              <p:cNvSpPr txBox="1"/>
              <p:nvPr/>
            </p:nvSpPr>
            <p:spPr>
              <a:xfrm>
                <a:off x="719667" y="4523411"/>
                <a:ext cx="3898111" cy="323165"/>
              </a:xfrm>
              <a:prstGeom prst="rect">
                <a:avLst/>
              </a:prstGeom>
              <a:noFill/>
            </p:spPr>
            <p:txBody>
              <a:bodyPr wrap="none" lIns="192000" tIns="0" rIns="192000" bIns="0" anchor="ctr">
                <a:normAutofit/>
              </a:bodyPr>
              <a:lstStyle>
                <a:defPPr>
                  <a:defRPr lang="zh-CN"/>
                </a:defPPr>
                <a:lvl1pPr algn="r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A19277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</a:lstStyle>
              <a:p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clone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TextBox 13"/>
              <p:cNvSpPr txBox="1"/>
              <p:nvPr/>
            </p:nvSpPr>
            <p:spPr>
              <a:xfrm>
                <a:off x="719666" y="4846576"/>
                <a:ext cx="3898111" cy="654032"/>
              </a:xfrm>
              <a:prstGeom prst="rect">
                <a:avLst/>
              </a:prstGeom>
              <a:noFill/>
            </p:spPr>
            <p:txBody>
              <a:bodyPr wrap="square" lIns="192000" tIns="0" rIns="192000" bIns="0" anchor="t">
                <a:normAutofit/>
              </a:bodyPr>
              <a:lstStyle/>
              <a:p>
                <a:pPr algn="r" defTabSz="162496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系统提供一个浅层的默认拷贝函数。用户可以重写。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Oval 14"/>
            <p:cNvSpPr/>
            <p:nvPr/>
          </p:nvSpPr>
          <p:spPr>
            <a:xfrm>
              <a:off x="3463334" y="3395794"/>
              <a:ext cx="723797" cy="703077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: Shape 31"/>
            <p:cNvSpPr/>
            <p:nvPr/>
          </p:nvSpPr>
          <p:spPr bwMode="auto">
            <a:xfrm>
              <a:off x="3676912" y="3530644"/>
              <a:ext cx="296640" cy="433374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56858" y="1839399"/>
            <a:ext cx="4916005" cy="939046"/>
            <a:chOff x="4917643" y="1379549"/>
            <a:chExt cx="3687004" cy="704284"/>
          </a:xfrm>
        </p:grpSpPr>
        <p:grpSp>
          <p:nvGrpSpPr>
            <p:cNvPr id="29" name="Group 66"/>
            <p:cNvGrpSpPr/>
            <p:nvPr/>
          </p:nvGrpSpPr>
          <p:grpSpPr>
            <a:xfrm>
              <a:off x="5641440" y="1390743"/>
              <a:ext cx="2963207" cy="693090"/>
              <a:chOff x="7521919" y="1854324"/>
              <a:chExt cx="3950943" cy="924120"/>
            </a:xfrm>
          </p:grpSpPr>
          <p:sp>
            <p:nvSpPr>
              <p:cNvPr id="32" name="TextBox 16"/>
              <p:cNvSpPr txBox="1"/>
              <p:nvPr/>
            </p:nvSpPr>
            <p:spPr>
              <a:xfrm>
                <a:off x="7521920" y="1854324"/>
                <a:ext cx="3950942" cy="284693"/>
              </a:xfrm>
              <a:prstGeom prst="rect">
                <a:avLst/>
              </a:prstGeom>
              <a:noFill/>
            </p:spPr>
            <p:txBody>
              <a:bodyPr wrap="none" lIns="192000" tIns="0" rIns="192000" bIns="0" anchor="ctr">
                <a:normAutofit/>
              </a:bodyPr>
              <a:lstStyle>
                <a:defPPr>
                  <a:defRPr lang="zh-CN"/>
                </a:defPPr>
                <a:lvl1pPr algn="r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A19277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</a:lstStyle>
              <a:p>
                <a:pPr algn="l"/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getClass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TextBox 17"/>
              <p:cNvSpPr txBox="1"/>
              <p:nvPr/>
            </p:nvSpPr>
            <p:spPr>
              <a:xfrm>
                <a:off x="7521919" y="2124412"/>
                <a:ext cx="3950942" cy="654032"/>
              </a:xfrm>
              <a:prstGeom prst="rect">
                <a:avLst/>
              </a:prstGeom>
              <a:noFill/>
            </p:spPr>
            <p:txBody>
              <a:bodyPr wrap="square" lIns="192000" tIns="0" rIns="192000" bIns="0" anchor="t">
                <a:normAutofit/>
              </a:bodyPr>
              <a:lstStyle/>
              <a:p>
                <a:pPr defTabSz="162496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获取当前对象的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Class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对象。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Oval 18"/>
            <p:cNvSpPr/>
            <p:nvPr/>
          </p:nvSpPr>
          <p:spPr>
            <a:xfrm>
              <a:off x="4917643" y="1379549"/>
              <a:ext cx="723797" cy="703077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: Shape 32"/>
            <p:cNvSpPr/>
            <p:nvPr/>
          </p:nvSpPr>
          <p:spPr bwMode="auto">
            <a:xfrm>
              <a:off x="5090101" y="1589007"/>
              <a:ext cx="378880" cy="284161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56858" y="4527724"/>
            <a:ext cx="4916005" cy="940949"/>
            <a:chOff x="4917643" y="3395793"/>
            <a:chExt cx="3687004" cy="705712"/>
          </a:xfrm>
        </p:grpSpPr>
        <p:grpSp>
          <p:nvGrpSpPr>
            <p:cNvPr id="35" name="Group 68"/>
            <p:cNvGrpSpPr/>
            <p:nvPr/>
          </p:nvGrpSpPr>
          <p:grpSpPr>
            <a:xfrm>
              <a:off x="5641440" y="3397461"/>
              <a:ext cx="2963207" cy="704044"/>
              <a:chOff x="7521919" y="4529948"/>
              <a:chExt cx="3950943" cy="938725"/>
            </a:xfrm>
          </p:grpSpPr>
          <p:sp>
            <p:nvSpPr>
              <p:cNvPr id="38" name="TextBox 24"/>
              <p:cNvSpPr txBox="1"/>
              <p:nvPr/>
            </p:nvSpPr>
            <p:spPr>
              <a:xfrm>
                <a:off x="7521920" y="4529948"/>
                <a:ext cx="3950942" cy="284693"/>
              </a:xfrm>
              <a:prstGeom prst="rect">
                <a:avLst/>
              </a:prstGeom>
              <a:noFill/>
            </p:spPr>
            <p:txBody>
              <a:bodyPr wrap="none" lIns="192000" tIns="0" rIns="192000" bIns="0" anchor="ctr">
                <a:normAutofit/>
              </a:bodyPr>
              <a:lstStyle>
                <a:defPPr>
                  <a:defRPr lang="zh-CN"/>
                </a:defPPr>
                <a:lvl1pPr algn="r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A19277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</a:lstStyle>
              <a:p>
                <a:pPr algn="l"/>
                <a:r>
                  <a:rPr lang="en-US" altLang="zh-CN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finalize()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TextBox 25"/>
              <p:cNvSpPr txBox="1"/>
              <p:nvPr/>
            </p:nvSpPr>
            <p:spPr>
              <a:xfrm>
                <a:off x="7521919" y="4814641"/>
                <a:ext cx="3950942" cy="654032"/>
              </a:xfrm>
              <a:prstGeom prst="rect">
                <a:avLst/>
              </a:prstGeom>
              <a:noFill/>
            </p:spPr>
            <p:txBody>
              <a:bodyPr wrap="square" lIns="192000" tIns="0" rIns="192000" bIns="0" anchor="t">
                <a:normAutofit lnSpcReduction="10000"/>
              </a:bodyPr>
              <a:lstStyle/>
              <a:p>
                <a:pPr defTabSz="162496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用于在对象消亡时执行的方法，重写时候最后一句一定是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super.finalize()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。应用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: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对象计数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-1,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释放资源（用的比较少，因为不确定释放时间）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6" name="Oval 26"/>
            <p:cNvSpPr/>
            <p:nvPr/>
          </p:nvSpPr>
          <p:spPr>
            <a:xfrm>
              <a:off x="4917643" y="3395793"/>
              <a:ext cx="723797" cy="703078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: Shape 33"/>
            <p:cNvSpPr/>
            <p:nvPr/>
          </p:nvSpPr>
          <p:spPr bwMode="auto">
            <a:xfrm>
              <a:off x="5127862" y="3605253"/>
              <a:ext cx="303361" cy="284161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在对象被垃圾回收器回收之前，系统自动调用对象的</a:t>
            </a:r>
            <a:r>
              <a:rPr lang="en-US" smtClean="0">
                <a:ea typeface="黑体" panose="02010609060101010101" pitchFamily="49" charset="-122"/>
              </a:rPr>
              <a:t>finalize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如果要覆盖</a:t>
            </a:r>
            <a:r>
              <a:rPr lang="en-US" smtClean="0">
                <a:ea typeface="黑体" panose="02010609060101010101" pitchFamily="49" charset="-122"/>
              </a:rPr>
              <a:t>finalize</a:t>
            </a:r>
            <a:r>
              <a:rPr lang="zh-CN" altLang="en-US" smtClean="0"/>
              <a:t>方法，覆盖方法的最后必须调用</a:t>
            </a:r>
            <a:r>
              <a:rPr lang="en-US" smtClean="0">
                <a:ea typeface="黑体" panose="02010609060101010101" pitchFamily="49" charset="-122"/>
              </a:rPr>
              <a:t>super.finalize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smtClean="0">
                <a:ea typeface="黑体" panose="02010609060101010101" pitchFamily="49" charset="-122"/>
                <a:sym typeface="+mn-ea"/>
              </a:rPr>
              <a:t>finalize</a:t>
            </a:r>
            <a:r>
              <a:rPr lang="zh-CN" altLang="en-US" smtClean="0">
                <a:sym typeface="+mn-ea"/>
              </a:rPr>
              <a:t>方法</a:t>
            </a:r>
            <a:r>
              <a:rPr lang="zh-CN" altLang="en-US" noProof="1" smtClean="0"/>
              <a:t>			</a:t>
            </a:r>
            <a:endParaRPr lang="zh-CN" altLang="en-US" noProof="1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final </a:t>
            </a:r>
            <a:r>
              <a:rPr lang="zh-CN" altLang="en-US" smtClean="0"/>
              <a:t>方法，返回一个</a:t>
            </a:r>
            <a:r>
              <a:rPr lang="en-US" smtClean="0">
                <a:ea typeface="黑体" panose="02010609060101010101" pitchFamily="49" charset="-122"/>
              </a:rPr>
              <a:t>Class</a:t>
            </a:r>
            <a:r>
              <a:rPr lang="zh-CN" altLang="en-US" smtClean="0"/>
              <a:t>对象，用来代表对象隶属的类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通过</a:t>
            </a:r>
            <a:r>
              <a:rPr lang="en-US" smtClean="0">
                <a:ea typeface="黑体" panose="02010609060101010101" pitchFamily="49" charset="-122"/>
              </a:rPr>
              <a:t>Class </a:t>
            </a:r>
            <a:r>
              <a:rPr lang="zh-CN" altLang="en-US" smtClean="0"/>
              <a:t>对象，你可以查询</a:t>
            </a:r>
            <a:r>
              <a:rPr lang="en-US" smtClean="0">
                <a:ea typeface="黑体" panose="02010609060101010101" pitchFamily="49" charset="-122"/>
              </a:rPr>
              <a:t>Class</a:t>
            </a:r>
            <a:r>
              <a:rPr lang="zh-CN" altLang="en-US" smtClean="0"/>
              <a:t>对象的各种信息：比如它的名字，它的基类，它所实现接口的名字等。</a:t>
            </a:r>
            <a:endParaRPr lang="zh-CN" altLang="en-US" smtClean="0"/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void PrintClassName(Object obj) {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    System.out.println("The Object's class is " +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                       obj.getClass().getName());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}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smtClean="0">
                <a:ea typeface="黑体" panose="02010609060101010101" pitchFamily="49" charset="-122"/>
                <a:sym typeface="+mn-ea"/>
              </a:rPr>
              <a:t>getClass</a:t>
            </a:r>
            <a:r>
              <a:rPr lang="zh-CN" altLang="en-US" smtClean="0">
                <a:sym typeface="+mn-ea"/>
              </a:rPr>
              <a:t>方法</a:t>
            </a:r>
            <a:r>
              <a:rPr lang="zh-CN" altLang="en-US" noProof="1" smtClean="0"/>
              <a:t>			</a:t>
            </a:r>
            <a:endParaRPr lang="zh-CN" altLang="en-US" noProof="1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dirty="0" err="1" smtClean="0">
                <a:ea typeface="黑体" panose="02010609060101010101" pitchFamily="49" charset="-122"/>
                <a:sym typeface="+mn-ea"/>
              </a:rPr>
              <a:t>notify、notifyAll、wait</a:t>
            </a:r>
            <a:r>
              <a:rPr lang="zh-CN" altLang="en-US" dirty="0" smtClean="0">
                <a:sym typeface="+mn-ea"/>
              </a:rPr>
              <a:t>方法 </a:t>
            </a:r>
            <a:endParaRPr lang="zh-CN" altLang="en-US" noProof="1" smtClean="0"/>
          </a:p>
        </p:txBody>
      </p:sp>
      <p:sp>
        <p:nvSpPr>
          <p:cNvPr id="26629" name="内容占位符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90370"/>
            <a:ext cx="10515600" cy="448691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ea typeface="黑体" panose="02010609060101010101" pitchFamily="49" charset="-122"/>
              </a:rPr>
              <a:t>final</a:t>
            </a:r>
            <a:r>
              <a:rPr lang="zh-CN" altLang="en-US" dirty="0" smtClean="0"/>
              <a:t>方法，不能覆盖</a:t>
            </a:r>
            <a:endParaRPr lang="zh-CN" alt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这三个方法主要用在多线程程序中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dirty="0" smtClean="0">
                <a:ea typeface="黑体" panose="02010609060101010101" pitchFamily="49" charset="-122"/>
                <a:sym typeface="+mn-ea"/>
              </a:rPr>
              <a:t>Clone</a:t>
            </a:r>
            <a:r>
              <a:rPr lang="zh-CN" altLang="en-US" dirty="0" smtClean="0">
                <a:sym typeface="+mn-ea"/>
              </a:rPr>
              <a:t>方法</a:t>
            </a:r>
            <a:r>
              <a:rPr lang="zh-CN" altLang="en-US" noProof="1" smtClean="0"/>
              <a:t>			</a:t>
            </a:r>
            <a:endParaRPr lang="zh-CN" altLang="en-US" noProof="1" smtClean="0"/>
          </a:p>
        </p:txBody>
      </p:sp>
      <p:sp>
        <p:nvSpPr>
          <p:cNvPr id="28677" name="内容占位符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根据已存在的对象构造一个新的对象</a:t>
            </a:r>
            <a:endParaRPr lang="zh-CN" altLang="en-US" dirty="0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在根类</a:t>
            </a:r>
            <a:r>
              <a:rPr lang="en-US" dirty="0" smtClean="0">
                <a:ea typeface="黑体" panose="02010609060101010101" pitchFamily="49" charset="-122"/>
              </a:rPr>
              <a:t>Object </a:t>
            </a:r>
            <a:r>
              <a:rPr lang="zh-CN" altLang="en-US" dirty="0" smtClean="0"/>
              <a:t>中被定义为</a:t>
            </a:r>
            <a:r>
              <a:rPr lang="en-US" dirty="0" smtClean="0">
                <a:ea typeface="黑体" panose="02010609060101010101" pitchFamily="49" charset="-122"/>
              </a:rPr>
              <a:t>protected</a:t>
            </a:r>
            <a:r>
              <a:rPr lang="zh-CN" altLang="en-US" dirty="0" smtClean="0"/>
              <a:t>，所以需要覆盖为</a:t>
            </a:r>
            <a:r>
              <a:rPr lang="en-US" dirty="0" smtClean="0">
                <a:ea typeface="黑体" panose="02010609060101010101" pitchFamily="49" charset="-122"/>
              </a:rPr>
              <a:t>public</a:t>
            </a:r>
            <a:endParaRPr lang="en-US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实现</a:t>
            </a:r>
            <a:r>
              <a:rPr lang="en-US" dirty="0" err="1" smtClean="0">
                <a:ea typeface="黑体" panose="02010609060101010101" pitchFamily="49" charset="-122"/>
              </a:rPr>
              <a:t>Cloneable</a:t>
            </a:r>
            <a:r>
              <a:rPr lang="zh-CN" altLang="en-US" dirty="0" smtClean="0"/>
              <a:t> 接口，赋予一个对象被克隆的能力</a:t>
            </a:r>
            <a:r>
              <a:rPr lang="en-US" dirty="0" smtClean="0">
                <a:ea typeface="黑体" panose="02010609060101010101" pitchFamily="49" charset="-122"/>
              </a:rPr>
              <a:t>(</a:t>
            </a:r>
            <a:r>
              <a:rPr lang="en-US" dirty="0" err="1" smtClean="0">
                <a:ea typeface="黑体" panose="02010609060101010101" pitchFamily="49" charset="-122"/>
              </a:rPr>
              <a:t>cloneability</a:t>
            </a:r>
            <a:r>
              <a:rPr lang="en-US" dirty="0" smtClean="0">
                <a:ea typeface="黑体" panose="02010609060101010101" pitchFamily="49" charset="-122"/>
              </a:rPr>
              <a:t>) </a:t>
            </a:r>
            <a:endParaRPr lang="en-US" dirty="0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 smtClean="0">
                <a:ea typeface="黑体" panose="02010609060101010101" pitchFamily="49" charset="-122"/>
              </a:rPr>
              <a:t>class </a:t>
            </a:r>
            <a:r>
              <a:rPr lang="en-US" dirty="0" err="1" smtClean="0">
                <a:ea typeface="黑体" panose="02010609060101010101" pitchFamily="49" charset="-122"/>
              </a:rPr>
              <a:t>MyObject</a:t>
            </a:r>
            <a:r>
              <a:rPr lang="en-US" dirty="0" smtClean="0">
                <a:ea typeface="黑体" panose="02010609060101010101" pitchFamily="49" charset="-122"/>
              </a:rPr>
              <a:t> implements </a:t>
            </a:r>
            <a:r>
              <a:rPr lang="en-US" dirty="0" err="1" smtClean="0">
                <a:ea typeface="黑体" panose="02010609060101010101" pitchFamily="49" charset="-122"/>
              </a:rPr>
              <a:t>Cloneable</a:t>
            </a:r>
            <a:r>
              <a:rPr lang="en-US" dirty="0" smtClean="0">
                <a:ea typeface="黑体" panose="02010609060101010101" pitchFamily="49" charset="-122"/>
              </a:rPr>
              <a:t> </a:t>
            </a:r>
            <a:endParaRPr lang="en-US" dirty="0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 smtClean="0">
                <a:ea typeface="黑体" panose="02010609060101010101" pitchFamily="49" charset="-122"/>
              </a:rPr>
              <a:t>{  //…</a:t>
            </a:r>
            <a:endParaRPr lang="en-US" dirty="0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 smtClean="0"/>
              <a:t>}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54398" y="3091725"/>
            <a:ext cx="5083082" cy="706755"/>
            <a:chOff x="3819618" y="3122595"/>
            <a:chExt cx="5083082" cy="706755"/>
          </a:xfrm>
        </p:grpSpPr>
        <p:sp>
          <p:nvSpPr>
            <p:cNvPr id="8" name="文本框 7"/>
            <p:cNvSpPr txBox="1"/>
            <p:nvPr/>
          </p:nvSpPr>
          <p:spPr>
            <a:xfrm>
              <a:off x="3910691" y="3122595"/>
              <a:ext cx="48037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mtClean="0">
                  <a:solidFill>
                    <a:prstClr val="black"/>
                  </a:solidFill>
                  <a:cs typeface="+mn-ea"/>
                  <a:sym typeface="+mn-lt"/>
                </a:rPr>
                <a:t>肆</a:t>
              </a:r>
              <a:endParaRPr lang="zh-CN" altLang="en-US" sz="4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65875" y="3217902"/>
              <a:ext cx="3736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练习题目</a:t>
              </a:r>
              <a:endPara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74650" y="34416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96107" y="1771075"/>
            <a:ext cx="3613171" cy="3825252"/>
            <a:chOff x="1809729" y="1771075"/>
            <a:chExt cx="3613171" cy="3825252"/>
          </a:xfrm>
        </p:grpSpPr>
        <p:sp>
          <p:nvSpPr>
            <p:cNvPr id="8" name="文本框 7"/>
            <p:cNvSpPr txBox="1"/>
            <p:nvPr/>
          </p:nvSpPr>
          <p:spPr>
            <a:xfrm>
              <a:off x="2587775" y="4032603"/>
              <a:ext cx="28351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l"/>
              <a:r>
                <a:rPr lang="zh-CN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重写</a:t>
              </a:r>
              <a:r>
                <a:rPr lang="en-US" altLang="zh-CN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Object</a:t>
              </a:r>
              <a:r>
                <a:rPr lang="zh-CN" altLang="en-US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方法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87775" y="5120854"/>
              <a:ext cx="28351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l"/>
              <a:r>
                <a:rPr lang="zh-CN" altLang="en-US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练习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09729" y="1771075"/>
              <a:ext cx="48037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mtClean="0">
                  <a:solidFill>
                    <a:prstClr val="black"/>
                  </a:solidFill>
                  <a:cs typeface="+mn-ea"/>
                  <a:sym typeface="+mn-lt"/>
                </a:rPr>
                <a:t>壹</a:t>
              </a:r>
              <a:endParaRPr lang="zh-CN" altLang="en-US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359118" y="1853280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1823770" y="2872169"/>
              <a:ext cx="48037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mtClean="0">
                  <a:solidFill>
                    <a:prstClr val="black"/>
                  </a:solidFill>
                  <a:cs typeface="+mn-ea"/>
                  <a:sym typeface="+mn-lt"/>
                </a:rPr>
                <a:t>贰</a:t>
              </a:r>
              <a:endParaRPr lang="zh-CN" altLang="en-US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7811" y="3973263"/>
              <a:ext cx="48037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mtClean="0">
                  <a:solidFill>
                    <a:prstClr val="black"/>
                  </a:solidFill>
                  <a:cs typeface="+mn-ea"/>
                  <a:sym typeface="+mn-lt"/>
                </a:rPr>
                <a:t>叁</a:t>
              </a:r>
              <a:endParaRPr lang="zh-CN" altLang="en-US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51852" y="5074357"/>
              <a:ext cx="48037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mtClean="0">
                  <a:solidFill>
                    <a:prstClr val="black"/>
                  </a:solidFill>
                  <a:cs typeface="+mn-ea"/>
                  <a:sym typeface="+mn-lt"/>
                </a:rPr>
                <a:t>肆</a:t>
              </a:r>
              <a:endParaRPr lang="zh-CN" altLang="en-US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378599" y="2966679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2396062" y="4060949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>
              <a:off x="2404018" y="5146254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2587775" y="1815179"/>
              <a:ext cx="28351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l"/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Object</a:t>
              </a:r>
              <a:r>
                <a:rPr lang="zh-CN" altLang="en-US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类</a:t>
              </a:r>
              <a:endPara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587775" y="2941279"/>
              <a:ext cx="28351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l"/>
              <a:r>
                <a:rPr lang="en-US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equals</a:t>
              </a:r>
              <a:r>
                <a:rPr lang="zh-CN" altLang="en-US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（）和</a:t>
              </a:r>
              <a:r>
                <a:rPr lang="en-US" altLang="zh-CN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==</a:t>
              </a:r>
              <a:endPara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endPara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16608" y="2477041"/>
            <a:ext cx="921385" cy="1981200"/>
            <a:chOff x="8750070" y="2477041"/>
            <a:chExt cx="921385" cy="1981200"/>
          </a:xfrm>
        </p:grpSpPr>
        <p:sp>
          <p:nvSpPr>
            <p:cNvPr id="5" name="文本框 4"/>
            <p:cNvSpPr txBox="1"/>
            <p:nvPr/>
          </p:nvSpPr>
          <p:spPr>
            <a:xfrm>
              <a:off x="8750070" y="2661277"/>
              <a:ext cx="921385" cy="16370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4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目录</a:t>
              </a:r>
              <a:endParaRPr lang="zh-CN" altLang="en-US" sz="480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8820436" y="2477041"/>
              <a:ext cx="80021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20436" y="4458241"/>
              <a:ext cx="80021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635" y="864235"/>
            <a:ext cx="3736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练习题目</a:t>
            </a:r>
            <a:endParaRPr lang="zh-CN" altLang="en-US" sz="28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980" y="1502410"/>
            <a:ext cx="70669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请实现以下贷款功能：</a:t>
            </a:r>
            <a:endParaRPr lang="zh-CN" altLang="en-US" sz="28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514350" indent="-514350" algn="l">
              <a:buAutoNum type="arabicPeriod"/>
            </a:pPr>
            <a:r>
              <a:rPr lang="zh-CN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不同年限贷款利率。</a:t>
            </a:r>
            <a:endParaRPr lang="zh-CN" altLang="en-US" sz="24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514350" indent="-514350" algn="l">
              <a:buAutoNum type="arabicPeriod"/>
            </a:pPr>
            <a:r>
              <a:rPr lang="zh-CN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可以有不同的还款方式：</a:t>
            </a:r>
            <a:endParaRPr lang="zh-CN" altLang="en-US" sz="24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971550" lvl="1" indent="-514350" algn="l">
              <a:buFont typeface="+mj-ea"/>
              <a:buAutoNum type="circleNumDbPlain"/>
            </a:pPr>
            <a:r>
              <a:rPr lang="zh-CN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等额本息</a:t>
            </a:r>
            <a:endParaRPr lang="zh-CN" altLang="en-US" sz="20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971550" lvl="1" indent="-514350" algn="l">
              <a:buFont typeface="+mj-ea"/>
              <a:buAutoNum type="circleNumDbPlain"/>
            </a:pPr>
            <a:r>
              <a:rPr lang="zh-CN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等额本金</a:t>
            </a:r>
            <a:endParaRPr lang="zh-CN" altLang="en-US" sz="20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971550" lvl="1" indent="-514350" algn="l">
              <a:buFont typeface="+mj-ea"/>
              <a:buAutoNum type="circleNumDbPlain"/>
            </a:pPr>
            <a:r>
              <a:rPr lang="zh-CN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按期付息还本：“按期付息还本”即自主决定按月、季度或年等时间间隔还款。（按等额本金还款）</a:t>
            </a:r>
            <a:endParaRPr lang="zh-CN" altLang="en-US" sz="20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971550" lvl="1" indent="-514350" algn="l">
              <a:buFont typeface="+mj-ea"/>
              <a:buAutoNum type="circleNumDbPlain"/>
            </a:pPr>
            <a:r>
              <a:rPr lang="en-US" altLang="zh-CN" sz="20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......</a:t>
            </a:r>
            <a:endParaRPr lang="en-US" altLang="zh-CN" sz="20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514350" lvl="0" indent="-514350" algn="l">
              <a:buFont typeface="+mj-ea"/>
              <a:buAutoNum type="arabicPeriod"/>
            </a:pPr>
            <a:r>
              <a:rPr lang="zh-CN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可以打印还款计划</a:t>
            </a:r>
            <a:endParaRPr lang="zh-CN" altLang="en-US" sz="24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514350" lvl="0" indent="-514350" algn="l">
              <a:buFont typeface="+mj-ea"/>
              <a:buAutoNum type="arabicPeriod"/>
            </a:pPr>
            <a:r>
              <a:rPr lang="zh-CN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可以正常还款：按照还款计划每次还一个份额。</a:t>
            </a:r>
            <a:endParaRPr lang="zh-CN" altLang="en-US" sz="24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514350" lvl="0" indent="-514350" algn="l">
              <a:buFont typeface="+mj-ea"/>
              <a:buAutoNum type="arabicPeriod"/>
            </a:pPr>
            <a:r>
              <a:rPr lang="zh-CN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根据已还款情况，计算一次性提前还款需要的金额。</a:t>
            </a:r>
            <a:endParaRPr lang="zh-CN" altLang="en-US" sz="2400" smtClea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514350" lvl="0" indent="-514350" algn="l">
              <a:buFont typeface="+mj-ea"/>
              <a:buAutoNum type="arabicPeriod"/>
            </a:pPr>
            <a:r>
              <a:rPr lang="zh-CN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利率变化：根据新利率构造未还款的还款计划。</a:t>
            </a:r>
            <a:br>
              <a:rPr lang="zh-CN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</a:br>
            <a:endParaRPr lang="zh-CN" altLang="en-US" sz="2800" smtClean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0194" t="19398" r="41171" b="35142"/>
          <a:stretch>
            <a:fillRect/>
          </a:stretch>
        </p:blipFill>
        <p:spPr>
          <a:xfrm>
            <a:off x="7228840" y="407035"/>
            <a:ext cx="4312285" cy="2748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68615" y="3361055"/>
            <a:ext cx="34969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测试模块功能：</a:t>
            </a:r>
            <a:endParaRPr lang="zh-CN" altLang="en-US"/>
          </a:p>
          <a:p>
            <a:r>
              <a:rPr lang="zh-CN" altLang="en-US"/>
              <a:t>用户选择不同的还款方式，输入贷款金额、年限，如果选择第三约定方式，还需要输入还款间隔月数。</a:t>
            </a:r>
            <a:endParaRPr lang="zh-CN" altLang="en-US"/>
          </a:p>
          <a:p>
            <a:r>
              <a:rPr lang="zh-CN" altLang="en-US"/>
              <a:t>打印还款计划</a:t>
            </a:r>
            <a:endParaRPr lang="zh-CN" altLang="en-US"/>
          </a:p>
          <a:p>
            <a:r>
              <a:rPr lang="zh-CN" altLang="en-US"/>
              <a:t>正常还款</a:t>
            </a:r>
            <a:endParaRPr lang="zh-CN" altLang="en-US"/>
          </a:p>
          <a:p>
            <a:r>
              <a:rPr lang="zh-CN" altLang="en-US"/>
              <a:t>修改利率</a:t>
            </a:r>
            <a:endParaRPr lang="zh-CN" altLang="en-US"/>
          </a:p>
          <a:p>
            <a:r>
              <a:rPr lang="zh-CN" altLang="en-US"/>
              <a:t>打印还款计划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1413" y="2875002"/>
            <a:ext cx="2649778" cy="1106805"/>
            <a:chOff x="4711413" y="2875002"/>
            <a:chExt cx="2649778" cy="1106805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mtClean="0">
                  <a:cs typeface="+mn-ea"/>
                  <a:sym typeface="+mn-lt"/>
                </a:rPr>
                <a:t>谢谢</a:t>
              </a:r>
              <a:endParaRPr lang="zh-CN" altLang="en-US" sz="660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611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71141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19618" y="3122595"/>
            <a:ext cx="5083082" cy="706755"/>
            <a:chOff x="3819618" y="3122595"/>
            <a:chExt cx="5083082" cy="706755"/>
          </a:xfrm>
        </p:grpSpPr>
        <p:sp>
          <p:nvSpPr>
            <p:cNvPr id="8" name="文本框 7"/>
            <p:cNvSpPr txBox="1"/>
            <p:nvPr/>
          </p:nvSpPr>
          <p:spPr>
            <a:xfrm>
              <a:off x="3910691" y="3122595"/>
              <a:ext cx="48037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mtClean="0">
                  <a:solidFill>
                    <a:prstClr val="black"/>
                  </a:solidFill>
                  <a:cs typeface="+mn-ea"/>
                  <a:sym typeface="+mn-lt"/>
                </a:rPr>
                <a:t>壹</a:t>
              </a:r>
              <a:endParaRPr lang="zh-CN" altLang="en-US" sz="4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65875" y="3217902"/>
              <a:ext cx="3736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Object</a:t>
              </a:r>
              <a:r>
                <a:rPr lang="zh-CN" altLang="en-US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类</a:t>
              </a:r>
              <a:endPara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altLang="x-none" noProof="1" smtClean="0"/>
              <a:t>Object</a:t>
            </a:r>
            <a:r>
              <a:rPr lang="zh-CN" altLang="en-US" noProof="1" smtClean="0"/>
              <a:t>类</a:t>
            </a:r>
            <a:r>
              <a:rPr lang="zh-CN" altLang="en-US" dirty="0" smtClean="0"/>
              <a:t> </a:t>
            </a:r>
            <a:r>
              <a:rPr lang="zh-CN" altLang="en-US" noProof="1" smtClean="0"/>
              <a:t>		</a:t>
            </a:r>
            <a:endParaRPr lang="zh-CN" altLang="en-US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99160" y="1414780"/>
            <a:ext cx="10515600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z="2400" dirty="0" smtClean="0">
                <a:ea typeface="黑体" panose="02010609060101010101" pitchFamily="49" charset="-122"/>
              </a:rPr>
              <a:t>Object</a:t>
            </a:r>
            <a:r>
              <a:rPr lang="zh-CN" altLang="en-US" sz="2400" dirty="0" smtClean="0"/>
              <a:t>类定义了所有对象必须具有的状态和行为，主要的方法</a:t>
            </a:r>
            <a:endParaRPr lang="zh-CN" altLang="en-US" sz="2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 final Class </a:t>
            </a:r>
            <a:r>
              <a:rPr lang="en-US" sz="1600" dirty="0" err="1" smtClean="0">
                <a:ea typeface="黑体" panose="02010609060101010101" pitchFamily="49" charset="-122"/>
              </a:rPr>
              <a:t>getClass</a:t>
            </a:r>
            <a:r>
              <a:rPr lang="en-US" sz="1600" dirty="0" smtClean="0">
                <a:ea typeface="黑体" panose="02010609060101010101" pitchFamily="49" charset="-122"/>
              </a:rPr>
              <a:t>() 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获取当前对象所属的类信息，返回</a:t>
            </a:r>
            <a:r>
              <a:rPr lang="en-US" sz="1400" dirty="0" smtClean="0">
                <a:ea typeface="黑体" panose="02010609060101010101" pitchFamily="49" charset="-122"/>
              </a:rPr>
              <a:t>Class</a:t>
            </a:r>
            <a:r>
              <a:rPr lang="zh-CN" altLang="en-US" sz="1400" dirty="0" smtClean="0"/>
              <a:t>对象</a:t>
            </a:r>
            <a:endParaRPr lang="zh-CN" altLang="en-US" sz="1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 String </a:t>
            </a:r>
            <a:r>
              <a:rPr lang="en-US" sz="1600" dirty="0" err="1" smtClean="0">
                <a:ea typeface="黑体" panose="02010609060101010101" pitchFamily="49" charset="-122"/>
              </a:rPr>
              <a:t>toString</a:t>
            </a:r>
            <a:r>
              <a:rPr lang="en-US" sz="1600" dirty="0" smtClean="0">
                <a:ea typeface="黑体" panose="02010609060101010101" pitchFamily="49" charset="-122"/>
              </a:rPr>
              <a:t>()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返回当前对象本身的有关信息，按字符串对象返回</a:t>
            </a:r>
            <a:endParaRPr lang="zh-CN" altLang="en-US" sz="1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 </a:t>
            </a:r>
            <a:r>
              <a:rPr lang="en-US" sz="1600" dirty="0" err="1" smtClean="0">
                <a:ea typeface="黑体" panose="02010609060101010101" pitchFamily="49" charset="-122"/>
              </a:rPr>
              <a:t>boolean</a:t>
            </a:r>
            <a:r>
              <a:rPr lang="en-US" sz="1600" dirty="0" smtClean="0">
                <a:ea typeface="黑体" panose="02010609060101010101" pitchFamily="49" charset="-122"/>
              </a:rPr>
              <a:t> equals(Object　</a:t>
            </a:r>
            <a:r>
              <a:rPr lang="en-US" sz="1600" dirty="0" err="1" smtClean="0">
                <a:ea typeface="黑体" panose="02010609060101010101" pitchFamily="49" charset="-122"/>
              </a:rPr>
              <a:t>obj</a:t>
            </a:r>
            <a:r>
              <a:rPr lang="en-US" sz="1600" dirty="0" smtClean="0">
                <a:ea typeface="黑体" panose="02010609060101010101" pitchFamily="49" charset="-122"/>
              </a:rPr>
              <a:t>) 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比较两个对象是否是同一对象，是则返回</a:t>
            </a:r>
            <a:r>
              <a:rPr lang="en-US" sz="1400" dirty="0" smtClean="0">
                <a:ea typeface="黑体" panose="02010609060101010101" pitchFamily="49" charset="-122"/>
              </a:rPr>
              <a:t>true</a:t>
            </a:r>
            <a:endParaRPr lang="en-US" sz="14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protected Object clone( ) 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生成当前对象的一个拷贝，并返回这个复制对象</a:t>
            </a:r>
            <a:endParaRPr lang="zh-CN" altLang="en-US" sz="1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Public </a:t>
            </a:r>
            <a:r>
              <a:rPr lang="en-US" sz="1600" dirty="0" err="1" smtClean="0">
                <a:ea typeface="黑体" panose="02010609060101010101" pitchFamily="49" charset="-122"/>
              </a:rPr>
              <a:t>int</a:t>
            </a:r>
            <a:r>
              <a:rPr lang="en-US" sz="1600" dirty="0" smtClean="0">
                <a:ea typeface="黑体" panose="02010609060101010101" pitchFamily="49" charset="-122"/>
              </a:rPr>
              <a:t> </a:t>
            </a:r>
            <a:r>
              <a:rPr lang="en-US" sz="1600" dirty="0" err="1" smtClean="0">
                <a:ea typeface="黑体" panose="02010609060101010101" pitchFamily="49" charset="-122"/>
              </a:rPr>
              <a:t>hashCode</a:t>
            </a:r>
            <a:r>
              <a:rPr lang="en-US" sz="1600" dirty="0" smtClean="0">
                <a:ea typeface="黑体" panose="02010609060101010101" pitchFamily="49" charset="-122"/>
              </a:rPr>
              <a:t>()  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返回该对象的哈希代码值</a:t>
            </a:r>
            <a:endParaRPr lang="zh-CN" altLang="en-US" sz="1400" dirty="0" smtClean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1600" dirty="0" smtClean="0">
                <a:ea typeface="黑体" panose="02010609060101010101" pitchFamily="49" charset="-122"/>
              </a:rPr>
              <a:t>protected void finalize() throws </a:t>
            </a:r>
            <a:r>
              <a:rPr lang="en-US" sz="1600" dirty="0" err="1" smtClean="0">
                <a:ea typeface="黑体" panose="02010609060101010101" pitchFamily="49" charset="-122"/>
              </a:rPr>
              <a:t>Throwable</a:t>
            </a:r>
            <a:r>
              <a:rPr lang="en-US" sz="1600" dirty="0" smtClean="0">
                <a:ea typeface="黑体" panose="02010609060101010101" pitchFamily="49" charset="-122"/>
              </a:rPr>
              <a:t> </a:t>
            </a:r>
            <a:endParaRPr lang="en-US" sz="1600" dirty="0" smtClean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定义回收当前对象时所需完成的资源释放工作</a:t>
            </a:r>
            <a:endParaRPr lang="zh-CN" altLang="en-US" sz="1400" dirty="0" smtClean="0"/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不可以覆盖终结方法，即有</a:t>
            </a:r>
            <a:r>
              <a:rPr lang="en-US" sz="2400" dirty="0" smtClean="0">
                <a:ea typeface="黑体" panose="02010609060101010101" pitchFamily="49" charset="-122"/>
              </a:rPr>
              <a:t>final</a:t>
            </a:r>
            <a:r>
              <a:rPr lang="zh-CN" altLang="en-US" sz="2400" dirty="0" smtClean="0"/>
              <a:t>修饰的方法</a:t>
            </a:r>
            <a:endParaRPr lang="zh-CN" altLang="en-US" sz="2400" dirty="0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19618" y="3122595"/>
            <a:ext cx="5083082" cy="706755"/>
            <a:chOff x="3819618" y="3122595"/>
            <a:chExt cx="5083082" cy="706755"/>
          </a:xfrm>
        </p:grpSpPr>
        <p:sp>
          <p:nvSpPr>
            <p:cNvPr id="8" name="文本框 7"/>
            <p:cNvSpPr txBox="1"/>
            <p:nvPr/>
          </p:nvSpPr>
          <p:spPr>
            <a:xfrm>
              <a:off x="3910691" y="3122595"/>
              <a:ext cx="48037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mtClean="0">
                  <a:solidFill>
                    <a:prstClr val="black"/>
                  </a:solidFill>
                  <a:cs typeface="+mn-ea"/>
                  <a:sym typeface="+mn-lt"/>
                </a:rPr>
                <a:t>贰</a:t>
              </a:r>
              <a:endParaRPr lang="zh-CN" altLang="en-US" sz="40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65875" y="3217902"/>
              <a:ext cx="3736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equals</a:t>
              </a:r>
              <a:r>
                <a:rPr lang="zh-CN" altLang="en-US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（）和</a:t>
              </a:r>
              <a:r>
                <a:rPr lang="en-US" altLang="zh-CN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==</a:t>
              </a:r>
              <a:endPara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相等和同一的概念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两个对象具有相同的类型，及相同的属性值，则称二者相等(</a:t>
            </a:r>
            <a:r>
              <a:rPr lang="en-US" smtClean="0">
                <a:ea typeface="黑体" panose="02010609060101010101" pitchFamily="49" charset="-122"/>
              </a:rPr>
              <a:t>equal)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如果两个引用变量指向的是同一个对象，则称这两个变量(对象)同一(</a:t>
            </a:r>
            <a:r>
              <a:rPr lang="en-US" smtClean="0">
                <a:ea typeface="黑体" panose="02010609060101010101" pitchFamily="49" charset="-122"/>
              </a:rPr>
              <a:t>identical)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两个对象同一，则肯定相等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两个对象相等，不一定同一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等号“==” 判断的是这两个对象是否同一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equals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（）和</a:t>
            </a:r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==</a:t>
            </a:r>
            <a:r>
              <a:rPr lang="zh-CN" altLang="en-US" noProof="1" smtClean="0"/>
              <a:t>			</a:t>
            </a:r>
            <a:endParaRPr lang="zh-CN" altLang="en-US" noProof="1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60000" lnSpcReduction="20000"/>
          </a:bodyPr>
          <a:lstStyle/>
          <a:p>
            <a:pPr marL="0" indent="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x-none" noProof="1" smtClean="0"/>
              <a:t>public class Test4_7{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public static void main(String args[]){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  BankAccount a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BankAccount b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if (a == b)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System.out.println("YES");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else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System.out.println("NO");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}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}</a:t>
            </a:r>
            <a:endParaRPr lang="en-US" altLang="x-none" noProof="1" smtClean="0"/>
          </a:p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此程序运行的结果为“</a:t>
            </a:r>
            <a:r>
              <a:rPr lang="en-US" altLang="x-none" noProof="1" smtClean="0"/>
              <a:t>NO”，</a:t>
            </a:r>
            <a:r>
              <a:rPr lang="zh-CN" altLang="en-US" noProof="1" smtClean="0"/>
              <a:t>原因是使用等号“==”判断的是两个对象是否同一，显然</a:t>
            </a:r>
            <a:r>
              <a:rPr lang="en-US" altLang="x-none" noProof="1" smtClean="0"/>
              <a:t>a</a:t>
            </a:r>
            <a:r>
              <a:rPr lang="zh-CN" altLang="en-US" noProof="1" smtClean="0"/>
              <a:t>和</a:t>
            </a:r>
            <a:r>
              <a:rPr lang="en-US" altLang="x-none" noProof="1" smtClean="0"/>
              <a:t>b</a:t>
            </a:r>
            <a:r>
              <a:rPr lang="zh-CN" altLang="en-US" noProof="1" smtClean="0"/>
              <a:t>是两个对象</a:t>
            </a:r>
            <a:endParaRPr lang="zh-CN" altLang="en-US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zh-CN" altLang="en-US" smtClean="0">
                <a:sym typeface="+mn-ea"/>
              </a:rPr>
              <a:t>判断两个对象是否相同</a:t>
            </a:r>
            <a:endParaRPr lang="zh-CN" altLang="en-US" noProof="1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06575"/>
            <a:ext cx="10515600" cy="4351338"/>
          </a:xfrm>
        </p:spPr>
        <p:txBody>
          <a:bodyPr>
            <a:normAutofit fontScale="60000" lnSpcReduction="20000"/>
          </a:bodyPr>
          <a:lstStyle/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修改刚才的程序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x-none" noProof="1" smtClean="0"/>
              <a:t>public class Test4_7{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public static void main(String args[]){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  BankAccount a = new BankAccount("Bob", 123456, 100.00f);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	  BankAccount b = a; 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if (a == b)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System.out.println("YES");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else 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     System.out.println("NO");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   }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}</a:t>
            </a:r>
            <a:endParaRPr lang="en-US" altLang="x-none" noProof="1" smtClean="0"/>
          </a:p>
          <a:p>
            <a:pPr marL="342900" indent="-342900" fontAlgn="auto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noProof="1" smtClean="0"/>
              <a:t>将</a:t>
            </a:r>
            <a:r>
              <a:rPr lang="en-US" altLang="x-none" noProof="1" smtClean="0"/>
              <a:t>a</a:t>
            </a:r>
            <a:r>
              <a:rPr lang="zh-CN" altLang="en-US" noProof="1" smtClean="0"/>
              <a:t>所指对象的地址赋给</a:t>
            </a:r>
            <a:r>
              <a:rPr lang="en-US" altLang="x-none" noProof="1" smtClean="0"/>
              <a:t>b，</a:t>
            </a:r>
            <a:r>
              <a:rPr lang="zh-CN" altLang="en-US" noProof="1" smtClean="0"/>
              <a:t>因此</a:t>
            </a:r>
            <a:r>
              <a:rPr lang="en-US" altLang="x-none" noProof="1" smtClean="0"/>
              <a:t>a</a:t>
            </a:r>
            <a:r>
              <a:rPr lang="zh-CN" altLang="en-US" noProof="1" smtClean="0"/>
              <a:t>与</a:t>
            </a:r>
            <a:r>
              <a:rPr lang="en-US" altLang="x-none" noProof="1" smtClean="0"/>
              <a:t>b</a:t>
            </a:r>
            <a:r>
              <a:rPr lang="zh-CN" altLang="en-US" noProof="1" smtClean="0"/>
              <a:t>指向的是同一个对象，</a:t>
            </a:r>
            <a:r>
              <a:rPr lang="en-US" altLang="x-none" noProof="1" smtClean="0"/>
              <a:t>a</a:t>
            </a:r>
            <a:r>
              <a:rPr lang="zh-CN" altLang="en-US" noProof="1" smtClean="0"/>
              <a:t>与</a:t>
            </a:r>
            <a:r>
              <a:rPr lang="en-US" altLang="x-none" noProof="1" smtClean="0"/>
              <a:t>b</a:t>
            </a:r>
            <a:r>
              <a:rPr lang="zh-CN" altLang="en-US" noProof="1" smtClean="0"/>
              <a:t>同一。输出结果为“</a:t>
            </a:r>
            <a:r>
              <a:rPr lang="en-US" altLang="x-none" noProof="1" smtClean="0"/>
              <a:t>YES”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x-non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zh-CN" altLang="en-US" smtClean="0">
                <a:sym typeface="+mn-ea"/>
              </a:rPr>
              <a:t>判断两个对象是否相同</a:t>
            </a:r>
            <a:endParaRPr lang="zh-CN" altLang="en-US" noProof="1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equals 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zh-CN" altLang="en-US" smtClean="0"/>
              <a:t>由于</a:t>
            </a:r>
            <a:r>
              <a:rPr lang="en-US" smtClean="0">
                <a:ea typeface="黑体" panose="02010609060101010101" pitchFamily="49" charset="-122"/>
              </a:rPr>
              <a:t>Object</a:t>
            </a:r>
            <a:r>
              <a:rPr lang="zh-CN" altLang="en-US" smtClean="0"/>
              <a:t>是类层次结构中的树根节点，因此所有其他类都继承了</a:t>
            </a:r>
            <a:r>
              <a:rPr lang="en-US" smtClean="0">
                <a:ea typeface="黑体" panose="02010609060101010101" pitchFamily="49" charset="-122"/>
              </a:rPr>
              <a:t>equals()</a:t>
            </a:r>
            <a:r>
              <a:rPr lang="zh-CN" altLang="en-US" smtClean="0"/>
              <a:t>方法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Object</a:t>
            </a:r>
            <a:r>
              <a:rPr lang="zh-CN" altLang="en-US" smtClean="0"/>
              <a:t>类中的 </a:t>
            </a:r>
            <a:r>
              <a:rPr lang="en-US" smtClean="0">
                <a:ea typeface="黑体" panose="02010609060101010101" pitchFamily="49" charset="-122"/>
              </a:rPr>
              <a:t>equals() </a:t>
            </a:r>
            <a:r>
              <a:rPr lang="zh-CN" altLang="en-US" smtClean="0"/>
              <a:t>方法的定义如下，可见，也是判断两个对象是否同一</a:t>
            </a:r>
            <a:endParaRPr lang="zh-CN" altLang="en-US" smtClean="0"/>
          </a:p>
          <a:p>
            <a:pPr lvl="2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public boolean equals(Object x) {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    return this == x;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}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70000"/>
              </a:lnSpc>
            </a:pP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equals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（）和</a:t>
            </a:r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==</a:t>
            </a:r>
            <a:r>
              <a:rPr lang="zh-CN" altLang="en-US" noProof="1" smtClean="0"/>
              <a:t>			</a:t>
            </a:r>
            <a:endParaRPr lang="zh-CN" altLang="en-US" noProof="1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2.xml><?xml version="1.0" encoding="utf-8"?>
<p:tagLst xmlns:p="http://schemas.openxmlformats.org/presentationml/2006/main">
  <p:tag name="KSO_WM_TEMPLATE_CATEGORY" val="custom"/>
  <p:tag name="KSO_WM_TEMPLATE_INDEX" val="28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4irai3l">
      <a:majorFont>
        <a:latin typeface="DengXian"/>
        <a:ea typeface="DengXian"/>
        <a:cs typeface=""/>
      </a:majorFont>
      <a:minorFont>
        <a:latin typeface="DengXian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3246</Words>
  <Application>WPS 演示</Application>
  <PresentationFormat>宽屏</PresentationFormat>
  <Paragraphs>212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方正清刻本悦宋简体</vt:lpstr>
      <vt:lpstr>等线</vt:lpstr>
      <vt:lpstr>微软雅黑</vt:lpstr>
      <vt:lpstr>Arial Unicode MS</vt:lpstr>
      <vt:lpstr>Calibri</vt:lpstr>
      <vt:lpstr>黑体</vt:lpstr>
      <vt:lpstr>Courier New</vt:lpstr>
      <vt:lpstr>Office 主题</vt:lpstr>
      <vt:lpstr>PowerPoint 演示文稿</vt:lpstr>
      <vt:lpstr>PowerPoint 演示文稿</vt:lpstr>
      <vt:lpstr>PowerPoint 演示文稿</vt:lpstr>
      <vt:lpstr>Object类 		</vt:lpstr>
      <vt:lpstr>PowerPoint 演示文稿</vt:lpstr>
      <vt:lpstr>equals（）和==			</vt:lpstr>
      <vt:lpstr> Object类(续)</vt:lpstr>
      <vt:lpstr>Object类(续)</vt:lpstr>
      <vt:lpstr>Object类(续)			</vt:lpstr>
      <vt:lpstr> Object类(续)</vt:lpstr>
      <vt:lpstr> Object类(续)		</vt:lpstr>
      <vt:lpstr> Object类(续)</vt:lpstr>
      <vt:lpstr>PowerPoint 演示文稿</vt:lpstr>
      <vt:lpstr>PowerPoint 演示文稿</vt:lpstr>
      <vt:lpstr>Object类(续)			</vt:lpstr>
      <vt:lpstr> Object类(续)			</vt:lpstr>
      <vt:lpstr> Object类(续)</vt:lpstr>
      <vt:lpstr> Object类(续)			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刘明铭</cp:lastModifiedBy>
  <cp:revision>40</cp:revision>
  <dcterms:created xsi:type="dcterms:W3CDTF">2018-06-27T03:46:00Z</dcterms:created>
  <dcterms:modified xsi:type="dcterms:W3CDTF">2019-03-14T01:23:11Z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