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11" r:id="rId5"/>
    <p:sldId id="259" r:id="rId6"/>
    <p:sldId id="416" r:id="rId7"/>
    <p:sldId id="417" r:id="rId8"/>
    <p:sldId id="418" r:id="rId9"/>
    <p:sldId id="419" r:id="rId10"/>
    <p:sldId id="410" r:id="rId11"/>
    <p:sldId id="411" r:id="rId12"/>
    <p:sldId id="415" r:id="rId13"/>
    <p:sldId id="412" r:id="rId14"/>
    <p:sldId id="413" r:id="rId15"/>
    <p:sldId id="414" r:id="rId16"/>
    <p:sldId id="278" r:id="rId17"/>
    <p:sldId id="324" r:id="rId18"/>
    <p:sldId id="348" r:id="rId19"/>
    <p:sldId id="420" r:id="rId20"/>
    <p:sldId id="421" r:id="rId21"/>
    <p:sldId id="422" r:id="rId22"/>
    <p:sldId id="423" r:id="rId23"/>
    <p:sldId id="424" r:id="rId24"/>
    <p:sldId id="425" r:id="rId25"/>
    <p:sldId id="426" r:id="rId26"/>
    <p:sldId id="427" r:id="rId27"/>
    <p:sldId id="280" r:id="rId28"/>
    <p:sldId id="428" r:id="rId29"/>
    <p:sldId id="277"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7"/>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26" autoAdjust="0"/>
    <p:restoredTop sz="94660"/>
  </p:normalViewPr>
  <p:slideViewPr>
    <p:cSldViewPr snapToGrid="0" showGuides="1">
      <p:cViewPr>
        <p:scale>
          <a:sx n="66" d="100"/>
          <a:sy n="66" d="100"/>
        </p:scale>
        <p:origin x="420" y="160"/>
      </p:cViewPr>
      <p:guideLst>
        <p:guide orient="horz" pos="2173"/>
        <p:guide pos="3840"/>
      </p:guideLst>
    </p:cSldViewPr>
  </p:slideViewPr>
  <p:notesTextViewPr>
    <p:cViewPr>
      <p:scale>
        <a:sx n="1" d="1"/>
        <a:sy n="1" d="1"/>
      </p:scale>
      <p:origin x="0" y="0"/>
    </p:cViewPr>
  </p:notesTextViewPr>
  <p:sorterViewPr>
    <p:cViewPr>
      <p:scale>
        <a:sx n="75" d="100"/>
        <a:sy n="75" d="100"/>
      </p:scale>
      <p:origin x="0" y="-22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5.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4A5CD-FBD1-4FD8-AAEF-DFCB9FA098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BEF66-9F0C-4E59-AB9D-80C715389F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B31BCEE-65C9-4CF8-A90B-CFB905A3455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838200" y="1124744"/>
            <a:ext cx="105156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22612-D49C-49F6-BFC0-33D21B225D6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C5C34-F7E0-4CD3-B93C-6DBBEF2C9F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1.jpeg"/><Relationship Id="rId2" Type="http://schemas.openxmlformats.org/officeDocument/2006/relationships/tags" Target="../tags/tag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xml"/><Relationship Id="rId2" Type="http://schemas.openxmlformats.org/officeDocument/2006/relationships/image" Target="../media/image3.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5.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9.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776345" y="2589530"/>
            <a:ext cx="4470400" cy="1106805"/>
            <a:chOff x="4692163" y="2875002"/>
            <a:chExt cx="270752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zh-CN" altLang="en-US" sz="6600" smtClean="0">
                  <a:cs typeface="+mn-ea"/>
                  <a:sym typeface="+mn-lt"/>
                </a:rPr>
                <a:t>实验</a:t>
              </a:r>
              <a:r>
                <a:rPr lang="zh-CN" altLang="en-US" sz="4000" smtClean="0">
                  <a:cs typeface="+mn-ea"/>
                  <a:sym typeface="+mn-lt"/>
                </a:rPr>
                <a:t>（</a:t>
              </a:r>
              <a:r>
                <a:rPr lang="en-US" altLang="zh-CN" sz="4000" smtClean="0">
                  <a:cs typeface="+mn-ea"/>
                  <a:sym typeface="+mn-lt"/>
                </a:rPr>
                <a:t>4</a:t>
              </a:r>
              <a:r>
                <a:rPr lang="zh-CN" altLang="en-US" sz="4000" smtClean="0">
                  <a:cs typeface="+mn-ea"/>
                  <a:sym typeface="+mn-lt"/>
                </a:rPr>
                <a:t>）</a:t>
              </a:r>
              <a:endParaRPr lang="zh-CN" altLang="en-US" sz="4000" smtClean="0">
                <a:cs typeface="+mn-ea"/>
                <a:sym typeface="+mn-lt"/>
              </a:endParaRPr>
            </a:p>
          </p:txBody>
        </p:sp>
        <p:cxnSp>
          <p:nvCxnSpPr>
            <p:cNvPr id="7" name="直接连接符 6"/>
            <p:cNvCxnSpPr/>
            <p:nvPr/>
          </p:nvCxnSpPr>
          <p:spPr>
            <a:xfrm>
              <a:off x="73996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9216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Java 8 </a:t>
            </a:r>
            <a:r>
              <a:rPr lang="zh-CN" dirty="0">
                <a:sym typeface="+mn-ea"/>
              </a:rPr>
              <a:t>类型推断</a:t>
            </a:r>
            <a:endParaRPr lang="zh-CN"/>
          </a:p>
        </p:txBody>
      </p:sp>
      <p:sp>
        <p:nvSpPr>
          <p:cNvPr id="3" name="内容占位符 2"/>
          <p:cNvSpPr>
            <a:spLocks noGrp="1"/>
          </p:cNvSpPr>
          <p:nvPr>
            <p:ph idx="1"/>
          </p:nvPr>
        </p:nvSpPr>
        <p:spPr>
          <a:xfrm>
            <a:off x="838200" y="1825625"/>
            <a:ext cx="10515600" cy="4863465"/>
          </a:xfrm>
        </p:spPr>
        <p:txBody>
          <a:bodyPr>
            <a:normAutofit fontScale="70000"/>
          </a:bodyPr>
          <a:p>
            <a:r>
              <a:rPr lang="en-US" altLang="zh-CN"/>
              <a:t>JDK8.0</a:t>
            </a:r>
            <a:r>
              <a:rPr lang="zh-CN" altLang="en-US"/>
              <a:t>中编译器提供了更多的类型、上下文推断，减少代码量，</a:t>
            </a:r>
            <a:r>
              <a:rPr lang="en-US" altLang="zh-CN"/>
              <a:t>Lambda</a:t>
            </a:r>
            <a:r>
              <a:rPr lang="zh-CN" altLang="en-US"/>
              <a:t>表达式对此有充分体现。</a:t>
            </a:r>
            <a:endParaRPr lang="zh-CN" altLang="en-US"/>
          </a:p>
          <a:p>
            <a:pPr marL="0" indent="0">
              <a:buNone/>
            </a:pPr>
            <a:r>
              <a:rPr lang="en-US" altLang="zh-CN"/>
              <a:t>    List&lt;String&gt; ls=new List</a:t>
            </a:r>
            <a:r>
              <a:rPr lang="en-US" altLang="zh-CN">
                <a:solidFill>
                  <a:srgbClr val="FF0000"/>
                </a:solidFill>
              </a:rPr>
              <a:t>&lt;&gt;</a:t>
            </a:r>
            <a:r>
              <a:rPr lang="en-US" altLang="zh-CN"/>
              <a:t>();</a:t>
            </a:r>
            <a:endParaRPr lang="en-US" altLang="zh-CN"/>
          </a:p>
          <a:p>
            <a:pPr marL="457200" lvl="1" indent="0">
              <a:buNone/>
            </a:pPr>
            <a:r>
              <a:rPr lang="zh-CN" altLang="en-US"/>
              <a:t>此处有一个简单的类型推断，</a:t>
            </a:r>
            <a:r>
              <a:rPr lang="en-US" altLang="zh-CN"/>
              <a:t>&lt;&gt;</a:t>
            </a:r>
            <a:r>
              <a:rPr lang="zh-CN" altLang="en-US"/>
              <a:t>里推断类型是</a:t>
            </a:r>
            <a:r>
              <a:rPr lang="en-US" altLang="zh-CN"/>
              <a:t>String</a:t>
            </a:r>
            <a:r>
              <a:rPr lang="zh-CN" altLang="en-US"/>
              <a:t>。</a:t>
            </a:r>
            <a:endParaRPr lang="zh-CN" altLang="en-US"/>
          </a:p>
          <a:p>
            <a:pPr marL="0" lvl="0" indent="0">
              <a:buNone/>
            </a:pPr>
            <a:r>
              <a:rPr lang="zh-CN" altLang="en-US"/>
              <a:t>   </a:t>
            </a:r>
            <a:r>
              <a:rPr lang="en-US" altLang="zh-CN">
                <a:sym typeface="+mn-ea"/>
              </a:rPr>
              <a:t> ls.forEach(</a:t>
            </a:r>
            <a:r>
              <a:rPr lang="en-US" altLang="zh-CN">
                <a:solidFill>
                  <a:srgbClr val="FF0000"/>
                </a:solidFill>
                <a:sym typeface="+mn-ea"/>
              </a:rPr>
              <a:t>x</a:t>
            </a:r>
            <a:r>
              <a:rPr lang="en-US" altLang="zh-CN">
                <a:sym typeface="+mn-ea"/>
              </a:rPr>
              <a:t>-&gt;System.out.println(x));</a:t>
            </a:r>
            <a:endParaRPr lang="en-US" altLang="zh-CN">
              <a:sym typeface="+mn-ea"/>
            </a:endParaRPr>
          </a:p>
          <a:p>
            <a:pPr marL="0" lvl="0" indent="0">
              <a:buNone/>
            </a:pPr>
            <a:r>
              <a:rPr lang="en-US" altLang="zh-CN">
                <a:sym typeface="+mn-ea"/>
              </a:rPr>
              <a:t>    </a:t>
            </a:r>
            <a:r>
              <a:rPr lang="zh-CN" altLang="en-US">
                <a:sym typeface="+mn-ea"/>
              </a:rPr>
              <a:t>void forEach​(Consumer&lt;? super T&gt; action)</a:t>
            </a:r>
            <a:r>
              <a:rPr lang="en-US" altLang="zh-CN">
                <a:sym typeface="+mn-ea"/>
              </a:rPr>
              <a:t>  </a:t>
            </a:r>
            <a:endParaRPr lang="en-US" altLang="zh-CN">
              <a:sym typeface="+mn-ea"/>
            </a:endParaRPr>
          </a:p>
          <a:p>
            <a:pPr marL="0" lvl="0" indent="0">
              <a:buNone/>
            </a:pPr>
            <a:r>
              <a:rPr lang="en-US" altLang="zh-CN">
                <a:sym typeface="+mn-ea"/>
              </a:rPr>
              <a:t>    Consumer </a:t>
            </a:r>
            <a:r>
              <a:rPr lang="zh-CN" altLang="en-US">
                <a:sym typeface="+mn-ea"/>
              </a:rPr>
              <a:t>的唯一抽象方法：</a:t>
            </a:r>
            <a:r>
              <a:rPr lang="en-US" altLang="zh-CN">
                <a:sym typeface="+mn-ea"/>
              </a:rPr>
              <a:t>void accept(T t)</a:t>
            </a:r>
            <a:r>
              <a:rPr lang="zh-CN" altLang="en-US">
                <a:sym typeface="+mn-ea"/>
              </a:rPr>
              <a:t>，把  </a:t>
            </a:r>
            <a:endParaRPr lang="zh-CN" altLang="en-US">
              <a:sym typeface="+mn-ea"/>
            </a:endParaRPr>
          </a:p>
          <a:p>
            <a:pPr marL="0" lvl="0" indent="0">
              <a:buNone/>
            </a:pPr>
            <a:r>
              <a:rPr lang="zh-CN" altLang="en-US">
                <a:sym typeface="+mn-ea"/>
              </a:rPr>
              <a:t>    </a:t>
            </a:r>
            <a:r>
              <a:rPr lang="en-US" altLang="zh-CN">
                <a:sym typeface="+mn-ea"/>
              </a:rPr>
              <a:t>System.out.println(x)</a:t>
            </a:r>
            <a:r>
              <a:rPr lang="en-US" altLang="zh-CN">
                <a:sym typeface="+mn-ea"/>
              </a:rPr>
              <a:t> </a:t>
            </a:r>
            <a:r>
              <a:rPr lang="zh-CN" altLang="en-US">
                <a:sym typeface="+mn-ea"/>
              </a:rPr>
              <a:t>，推断为唯一抽象方法</a:t>
            </a:r>
            <a:r>
              <a:rPr lang="en-US" altLang="zh-CN">
                <a:sym typeface="+mn-ea"/>
              </a:rPr>
              <a:t>accept</a:t>
            </a:r>
            <a:r>
              <a:rPr lang="zh-CN" altLang="en-US">
                <a:sym typeface="+mn-ea"/>
              </a:rPr>
              <a:t>的</a:t>
            </a:r>
            <a:r>
              <a:rPr lang="zh-CN" altLang="en-US">
                <a:sym typeface="+mn-ea"/>
              </a:rPr>
              <a:t>实现，</a:t>
            </a:r>
            <a:r>
              <a:rPr lang="en-US" altLang="zh-CN">
                <a:sym typeface="+mn-ea"/>
              </a:rPr>
              <a:t>x</a:t>
            </a:r>
            <a:r>
              <a:rPr lang="zh-CN" altLang="en-US">
                <a:sym typeface="+mn-ea"/>
              </a:rPr>
              <a:t>为传入参数</a:t>
            </a:r>
            <a:r>
              <a:rPr lang="en-US" altLang="zh-CN">
                <a:sym typeface="+mn-ea"/>
              </a:rPr>
              <a:t>   </a:t>
            </a:r>
            <a:endParaRPr lang="en-US" altLang="zh-CN">
              <a:sym typeface="+mn-ea"/>
            </a:endParaRPr>
          </a:p>
          <a:p>
            <a:pPr marL="0" lvl="0" indent="0">
              <a:buNone/>
            </a:pPr>
            <a:r>
              <a:rPr lang="zh-CN" altLang="en-US" sz="2400">
                <a:sym typeface="+mn-ea"/>
              </a:rPr>
              <a:t>      x的是ls的元素，推断为String类型，使用匿名类的完整实现为：</a:t>
            </a:r>
            <a:endParaRPr lang="zh-CN" altLang="en-US" sz="2400">
              <a:sym typeface="+mn-ea"/>
            </a:endParaRPr>
          </a:p>
          <a:p>
            <a:pPr marL="0" lvl="0" indent="0">
              <a:buNone/>
            </a:pPr>
            <a:r>
              <a:rPr lang="zh-CN" altLang="en-US" sz="2400">
                <a:sym typeface="+mn-ea"/>
              </a:rPr>
              <a:t>     </a:t>
            </a:r>
            <a:r>
              <a:rPr lang="en-US" altLang="zh-CN" sz="2400">
                <a:sym typeface="+mn-ea"/>
              </a:rPr>
              <a:t>ls.forEach(new Consumer&lt;String&gt;(){</a:t>
            </a:r>
            <a:endParaRPr lang="en-US" altLang="zh-CN" sz="2400">
              <a:sym typeface="+mn-ea"/>
            </a:endParaRPr>
          </a:p>
          <a:p>
            <a:pPr marL="0" lvl="0" indent="0">
              <a:buNone/>
            </a:pPr>
            <a:r>
              <a:rPr lang="en-US" altLang="zh-CN" sz="2400">
                <a:sym typeface="+mn-ea"/>
              </a:rPr>
              <a:t>                 void accept(String </a:t>
            </a:r>
            <a:r>
              <a:rPr lang="en-US" altLang="zh-CN" sz="2400">
                <a:solidFill>
                  <a:srgbClr val="FF0000"/>
                </a:solidFill>
                <a:sym typeface="+mn-ea"/>
              </a:rPr>
              <a:t>x</a:t>
            </a:r>
            <a:r>
              <a:rPr lang="en-US" altLang="zh-CN" sz="2400">
                <a:sym typeface="+mn-ea"/>
              </a:rPr>
              <a:t>){</a:t>
            </a:r>
            <a:r>
              <a:rPr lang="en-US" altLang="zh-CN" sz="2400">
                <a:solidFill>
                  <a:srgbClr val="FF0000"/>
                </a:solidFill>
                <a:sym typeface="+mn-ea"/>
              </a:rPr>
              <a:t>System.out.println(x)</a:t>
            </a:r>
            <a:r>
              <a:rPr lang="en-US" altLang="zh-CN" sz="2400">
                <a:sym typeface="+mn-ea"/>
              </a:rPr>
              <a:t>;}</a:t>
            </a:r>
            <a:endParaRPr lang="en-US" altLang="zh-CN" sz="2400">
              <a:sym typeface="+mn-ea"/>
            </a:endParaRPr>
          </a:p>
          <a:p>
            <a:pPr marL="0" lvl="0" indent="0">
              <a:buNone/>
            </a:pPr>
            <a:r>
              <a:rPr lang="en-US" altLang="zh-CN" sz="2400">
                <a:sym typeface="+mn-ea"/>
              </a:rPr>
              <a:t>                 });</a:t>
            </a:r>
            <a:endParaRPr lang="zh-CN" altLang="en-US" sz="2400">
              <a:sym typeface="+mn-ea"/>
            </a:endParaRPr>
          </a:p>
          <a:p>
            <a:pPr marL="0" lvl="0" indent="0">
              <a:buNone/>
            </a:pPr>
            <a:r>
              <a:rPr lang="zh-CN" altLang="en-US" sz="2400">
                <a:sym typeface="+mn-ea"/>
              </a:rPr>
              <a:t>       </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3" name="内容占位符 2"/>
          <p:cNvSpPr>
            <a:spLocks noGrp="1"/>
          </p:cNvSpPr>
          <p:nvPr>
            <p:ph sz="half" idx="1"/>
          </p:nvPr>
        </p:nvSpPr>
        <p:spPr/>
        <p:txBody>
          <a:bodyPr>
            <a:normAutofit fontScale="57500" lnSpcReduction="20000"/>
          </a:bodyPr>
          <a:lstStyle/>
          <a:p>
            <a:pPr>
              <a:lnSpc>
                <a:spcPct val="120000"/>
              </a:lnSpc>
            </a:pPr>
            <a:endParaRPr lang="en-US" altLang="zh-CN" sz="4300" dirty="0" smtClean="0"/>
          </a:p>
          <a:p>
            <a:pPr marL="0" indent="0">
              <a:lnSpc>
                <a:spcPct val="120000"/>
              </a:lnSpc>
              <a:buNone/>
            </a:pPr>
            <a:r>
              <a:rPr lang="en-US" altLang="zh-CN" sz="2200" dirty="0"/>
              <a:t>public static void main(</a:t>
            </a:r>
            <a:r>
              <a:rPr lang="en-US" altLang="zh-CN" sz="2200" dirty="0" err="1"/>
              <a:t>args</a:t>
            </a:r>
            <a:r>
              <a:rPr lang="en-US" altLang="zh-CN" sz="2200" dirty="0"/>
              <a:t>[]){</a:t>
            </a:r>
            <a:endParaRPr lang="zh-CN" altLang="zh-CN" sz="2200" dirty="0"/>
          </a:p>
          <a:p>
            <a:pPr marL="0" indent="0">
              <a:lnSpc>
                <a:spcPct val="120000"/>
              </a:lnSpc>
              <a:buNone/>
            </a:pPr>
            <a:r>
              <a:rPr lang="en-US" altLang="zh-CN" sz="2200" dirty="0"/>
              <a:t>    List languages = </a:t>
            </a:r>
            <a:r>
              <a:rPr lang="en-US" altLang="zh-CN" sz="2200" dirty="0" err="1"/>
              <a:t>Arrays.asList</a:t>
            </a:r>
            <a:r>
              <a:rPr lang="en-US" altLang="zh-CN" sz="2200" dirty="0" smtClean="0"/>
              <a:t>(</a:t>
            </a:r>
            <a:br>
              <a:rPr lang="en-US" altLang="zh-CN" sz="2200" dirty="0" smtClean="0"/>
            </a:br>
            <a:r>
              <a:rPr lang="en-US" altLang="zh-CN" sz="2200" dirty="0" smtClean="0"/>
              <a:t>                               "</a:t>
            </a:r>
            <a:r>
              <a:rPr lang="en-US" altLang="zh-CN" sz="2200" dirty="0"/>
              <a:t>Java", "Scala", "C++", "Haskell", "Lisp");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("Languages which starts with J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a:t>
            </a:r>
            <a:r>
              <a:rPr lang="en-US" altLang="zh-CN" sz="2200" dirty="0" err="1"/>
              <a:t>str.startsWith</a:t>
            </a:r>
            <a:r>
              <a:rPr lang="en-US" altLang="zh-CN" sz="2200" dirty="0"/>
              <a:t>("J"));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("Languages which ends with a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a:t>
            </a:r>
            <a:r>
              <a:rPr lang="en-US" altLang="zh-CN" sz="2200" dirty="0" err="1"/>
              <a:t>str.endsWith</a:t>
            </a:r>
            <a:r>
              <a:rPr lang="en-US" altLang="zh-CN" sz="2200" dirty="0"/>
              <a:t>("a"));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("Print all languages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)-&gt;true);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("Print no language :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)-&gt;false); </a:t>
            </a:r>
            <a:endParaRPr lang="zh-CN" altLang="zh-CN" sz="2200" dirty="0"/>
          </a:p>
          <a:p>
            <a:pPr marL="0" indent="0">
              <a:lnSpc>
                <a:spcPct val="120000"/>
              </a:lnSpc>
              <a:buNone/>
            </a:pPr>
            <a:r>
              <a:rPr lang="en-US" altLang="zh-CN" sz="2200" dirty="0"/>
              <a:t>    </a:t>
            </a:r>
            <a:r>
              <a:rPr lang="en-US" altLang="zh-CN" sz="2200" dirty="0" smtClean="0"/>
              <a:t>}</a:t>
            </a:r>
            <a:r>
              <a:rPr lang="en-US" altLang="zh-CN" sz="2200" dirty="0"/>
              <a:t> </a:t>
            </a:r>
            <a:endParaRPr lang="zh-CN" altLang="zh-CN" sz="2200" dirty="0"/>
          </a:p>
          <a:p>
            <a:endParaRPr lang="zh-CN" altLang="en-US" dirty="0"/>
          </a:p>
        </p:txBody>
      </p:sp>
      <p:sp>
        <p:nvSpPr>
          <p:cNvPr id="4" name="内容占位符 3"/>
          <p:cNvSpPr>
            <a:spLocks noGrp="1"/>
          </p:cNvSpPr>
          <p:nvPr>
            <p:ph sz="half" idx="2"/>
          </p:nvPr>
        </p:nvSpPr>
        <p:spPr/>
        <p:txBody>
          <a:bodyPr>
            <a:normAutofit fontScale="67500" lnSpcReduction="20000"/>
          </a:bodyPr>
          <a:lstStyle/>
          <a:p>
            <a:pPr marL="0" indent="0">
              <a:buNone/>
            </a:pPr>
            <a:r>
              <a:rPr lang="en-US" altLang="zh-CN" dirty="0"/>
              <a:t>public static void filter(List names, Predicate condition) {</a:t>
            </a:r>
            <a:endParaRPr lang="zh-CN" altLang="zh-CN" dirty="0"/>
          </a:p>
          <a:p>
            <a:pPr marL="0" indent="0">
              <a:buNone/>
            </a:pPr>
            <a:r>
              <a:rPr lang="en-US" altLang="zh-CN" dirty="0"/>
              <a:t>    for(String name: names)  {</a:t>
            </a:r>
            <a:endParaRPr lang="zh-CN" altLang="zh-CN" dirty="0"/>
          </a:p>
          <a:p>
            <a:pPr marL="0" indent="0">
              <a:buNone/>
            </a:pPr>
            <a:r>
              <a:rPr lang="en-US" altLang="zh-CN" dirty="0"/>
              <a:t>        if(</a:t>
            </a:r>
            <a:r>
              <a:rPr lang="en-US" altLang="zh-CN" dirty="0" err="1"/>
              <a:t>condition.test</a:t>
            </a:r>
            <a:r>
              <a:rPr lang="en-US" altLang="zh-CN" dirty="0"/>
              <a:t>(name)) {</a:t>
            </a:r>
            <a:endParaRPr lang="zh-CN" altLang="zh-CN" dirty="0"/>
          </a:p>
          <a:p>
            <a:pPr marL="0" indent="0">
              <a:buNone/>
            </a:pPr>
            <a:r>
              <a:rPr lang="en-US" altLang="zh-CN" dirty="0"/>
              <a:t>            </a:t>
            </a:r>
            <a:r>
              <a:rPr lang="en-US" altLang="zh-CN" dirty="0" err="1"/>
              <a:t>System.out.println</a:t>
            </a:r>
            <a:r>
              <a:rPr lang="en-US" altLang="zh-CN" dirty="0"/>
              <a:t>(name + " ");</a:t>
            </a:r>
            <a:endParaRPr lang="zh-CN" altLang="zh-CN" dirty="0"/>
          </a:p>
          <a:p>
            <a:pPr marL="0" indent="0">
              <a:buNone/>
            </a:pPr>
            <a:r>
              <a:rPr lang="en-US" altLang="zh-CN" dirty="0"/>
              <a:t>        }</a:t>
            </a:r>
            <a:endParaRPr lang="zh-CN" altLang="zh-CN" dirty="0"/>
          </a:p>
          <a:p>
            <a:pPr marL="0" indent="0">
              <a:buNone/>
            </a:pPr>
            <a:r>
              <a:rPr lang="en-US" altLang="zh-CN" dirty="0"/>
              <a:t>    }</a:t>
            </a:r>
            <a:endParaRPr lang="zh-CN" altLang="zh-CN" dirty="0"/>
          </a:p>
          <a:p>
            <a:pPr marL="0" indent="0">
              <a:buNone/>
            </a:pPr>
            <a:r>
              <a:rPr lang="en-US" altLang="zh-CN" dirty="0"/>
              <a:t>}</a:t>
            </a:r>
            <a:endParaRPr lang="zh-CN" altLang="zh-CN" dirty="0"/>
          </a:p>
          <a:p>
            <a:pPr marL="0" indent="0">
              <a:buNone/>
            </a:pPr>
            <a:r>
              <a:rPr lang="en-US" altLang="zh-CN" sz="2300" dirty="0">
                <a:solidFill>
                  <a:srgbClr val="FF0000"/>
                </a:solidFill>
              </a:rPr>
              <a:t>// </a:t>
            </a:r>
            <a:r>
              <a:rPr lang="zh-CN" altLang="zh-CN" sz="2300" dirty="0" smtClean="0">
                <a:solidFill>
                  <a:srgbClr val="FF0000"/>
                </a:solidFill>
              </a:rPr>
              <a:t>更</a:t>
            </a:r>
            <a:r>
              <a:rPr lang="zh-CN" altLang="en-US" sz="2300" dirty="0" smtClean="0">
                <a:solidFill>
                  <a:srgbClr val="FF0000"/>
                </a:solidFill>
              </a:rPr>
              <a:t>多</a:t>
            </a:r>
            <a:r>
              <a:rPr lang="en-US" altLang="zh-CN" sz="2300" dirty="0" smtClean="0">
                <a:solidFill>
                  <a:srgbClr val="FF0000"/>
                </a:solidFill>
              </a:rPr>
              <a:t>lambda</a:t>
            </a:r>
            <a:r>
              <a:rPr lang="zh-CN" altLang="en-US" sz="2300" dirty="0" smtClean="0">
                <a:solidFill>
                  <a:srgbClr val="FF0000"/>
                </a:solidFill>
              </a:rPr>
              <a:t>表达式</a:t>
            </a:r>
            <a:r>
              <a:rPr lang="zh-CN" altLang="zh-CN" sz="2300" dirty="0" smtClean="0">
                <a:solidFill>
                  <a:srgbClr val="FF0000"/>
                </a:solidFill>
              </a:rPr>
              <a:t>的</a:t>
            </a:r>
            <a:r>
              <a:rPr lang="zh-CN" altLang="zh-CN" sz="2300" dirty="0">
                <a:solidFill>
                  <a:srgbClr val="FF0000"/>
                </a:solidFill>
              </a:rPr>
              <a:t>办法</a:t>
            </a:r>
            <a:endParaRPr lang="zh-CN" altLang="zh-CN" sz="2300" dirty="0">
              <a:solidFill>
                <a:srgbClr val="FF0000"/>
              </a:solidFill>
            </a:endParaRPr>
          </a:p>
          <a:p>
            <a:pPr marL="0" indent="0">
              <a:buNone/>
            </a:pPr>
            <a:r>
              <a:rPr lang="en-US" altLang="zh-CN" sz="2300" dirty="0">
                <a:solidFill>
                  <a:srgbClr val="FF0000"/>
                </a:solidFill>
              </a:rPr>
              <a:t>public static void filter(List names, Predicate condition) {</a:t>
            </a:r>
            <a:endParaRPr lang="zh-CN" altLang="zh-CN" sz="2300" dirty="0">
              <a:solidFill>
                <a:srgbClr val="FF0000"/>
              </a:solidFill>
            </a:endParaRPr>
          </a:p>
          <a:p>
            <a:pPr marL="0" indent="0">
              <a:buNone/>
            </a:pPr>
            <a:r>
              <a:rPr lang="en-US" altLang="zh-CN" sz="2300" dirty="0">
                <a:solidFill>
                  <a:srgbClr val="FF0000"/>
                </a:solidFill>
              </a:rPr>
              <a:t>    </a:t>
            </a:r>
            <a:r>
              <a:rPr lang="en-US" altLang="zh-CN" sz="2300" dirty="0" err="1">
                <a:solidFill>
                  <a:srgbClr val="FF0000"/>
                </a:solidFill>
              </a:rPr>
              <a:t>names.stream</a:t>
            </a:r>
            <a:r>
              <a:rPr lang="en-US" altLang="zh-CN" sz="2300" dirty="0">
                <a:solidFill>
                  <a:srgbClr val="FF0000"/>
                </a:solidFill>
              </a:rPr>
              <a:t>().filter((name) -&gt; (</a:t>
            </a:r>
            <a:r>
              <a:rPr lang="en-US" altLang="zh-CN" sz="2300" dirty="0" err="1">
                <a:solidFill>
                  <a:srgbClr val="FF0000"/>
                </a:solidFill>
              </a:rPr>
              <a:t>condition.test</a:t>
            </a:r>
            <a:r>
              <a:rPr lang="en-US" altLang="zh-CN" sz="2300" dirty="0">
                <a:solidFill>
                  <a:srgbClr val="FF0000"/>
                </a:solidFill>
              </a:rPr>
              <a:t>(name))).</a:t>
            </a:r>
            <a:r>
              <a:rPr lang="en-US" altLang="zh-CN" sz="2300" dirty="0" err="1">
                <a:solidFill>
                  <a:srgbClr val="FF0000"/>
                </a:solidFill>
              </a:rPr>
              <a:t>forEach</a:t>
            </a:r>
            <a:r>
              <a:rPr lang="en-US" altLang="zh-CN" sz="2300" dirty="0">
                <a:solidFill>
                  <a:srgbClr val="FF0000"/>
                </a:solidFill>
              </a:rPr>
              <a:t>((name) -&gt; {</a:t>
            </a:r>
            <a:endParaRPr lang="zh-CN" altLang="zh-CN" sz="2300" dirty="0">
              <a:solidFill>
                <a:srgbClr val="FF0000"/>
              </a:solidFill>
            </a:endParaRPr>
          </a:p>
          <a:p>
            <a:pPr marL="0" indent="0">
              <a:buNone/>
            </a:pPr>
            <a:r>
              <a:rPr lang="en-US" altLang="zh-CN" sz="2300" dirty="0">
                <a:solidFill>
                  <a:srgbClr val="FF0000"/>
                </a:solidFill>
              </a:rPr>
              <a:t>        </a:t>
            </a:r>
            <a:r>
              <a:rPr lang="en-US" altLang="zh-CN" sz="2300" dirty="0" err="1">
                <a:solidFill>
                  <a:srgbClr val="FF0000"/>
                </a:solidFill>
              </a:rPr>
              <a:t>System.out.println</a:t>
            </a:r>
            <a:r>
              <a:rPr lang="en-US" altLang="zh-CN" sz="2300" dirty="0">
                <a:solidFill>
                  <a:srgbClr val="FF0000"/>
                </a:solidFill>
              </a:rPr>
              <a:t>(name + " ");</a:t>
            </a:r>
            <a:endParaRPr lang="zh-CN" altLang="zh-CN" sz="2300" dirty="0">
              <a:solidFill>
                <a:srgbClr val="FF0000"/>
              </a:solidFill>
            </a:endParaRPr>
          </a:p>
          <a:p>
            <a:pPr marL="0" indent="0">
              <a:buNone/>
            </a:pPr>
            <a:r>
              <a:rPr lang="en-US" altLang="zh-CN" sz="2300" dirty="0">
                <a:solidFill>
                  <a:srgbClr val="FF0000"/>
                </a:solidFill>
              </a:rPr>
              <a:t>    });</a:t>
            </a:r>
            <a:endParaRPr lang="zh-CN" altLang="zh-CN" sz="2300" dirty="0">
              <a:solidFill>
                <a:srgbClr val="FF0000"/>
              </a:solidFill>
            </a:endParaRPr>
          </a:p>
          <a:p>
            <a:pPr marL="0" indent="0">
              <a:buNone/>
            </a:pPr>
            <a:r>
              <a:rPr lang="en-US" altLang="zh-CN" sz="2300" dirty="0">
                <a:solidFill>
                  <a:srgbClr val="FF0000"/>
                </a:solidFill>
              </a:rPr>
              <a:t>}</a:t>
            </a:r>
            <a:endParaRPr lang="zh-CN" altLang="zh-CN" sz="2300" dirty="0">
              <a:solidFill>
                <a:srgbClr val="FF0000"/>
              </a:solidFill>
            </a:endParaRPr>
          </a:p>
          <a:p>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normAutofit/>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7" name="内容占位符 6"/>
          <p:cNvSpPr>
            <a:spLocks noGrp="1"/>
          </p:cNvSpPr>
          <p:nvPr>
            <p:ph idx="1"/>
          </p:nvPr>
        </p:nvSpPr>
        <p:spPr/>
        <p:txBody>
          <a:bodyPr>
            <a:normAutofit fontScale="72500" lnSpcReduction="20000"/>
          </a:bodyPr>
          <a:lstStyle/>
          <a:p>
            <a:pPr>
              <a:lnSpc>
                <a:spcPct val="120000"/>
              </a:lnSpc>
            </a:pPr>
            <a:r>
              <a:rPr lang="en-US" altLang="zh-CN" dirty="0"/>
              <a:t>Predicate </a:t>
            </a:r>
            <a:r>
              <a:rPr lang="zh-CN" altLang="zh-CN" dirty="0"/>
              <a:t>允许将两个或更多的</a:t>
            </a:r>
            <a:r>
              <a:rPr lang="en-US" altLang="zh-CN" dirty="0"/>
              <a:t> Predicate </a:t>
            </a:r>
            <a:r>
              <a:rPr lang="zh-CN" altLang="zh-CN" dirty="0"/>
              <a:t>合成一个。它提供类似于逻辑操作符</a:t>
            </a:r>
            <a:r>
              <a:rPr lang="en-US" altLang="zh-CN" dirty="0"/>
              <a:t>AND</a:t>
            </a:r>
            <a:r>
              <a:rPr lang="zh-CN" altLang="zh-CN" dirty="0"/>
              <a:t>和</a:t>
            </a:r>
            <a:r>
              <a:rPr lang="en-US" altLang="zh-CN" dirty="0"/>
              <a:t>OR</a:t>
            </a:r>
            <a:r>
              <a:rPr lang="zh-CN" altLang="zh-CN" dirty="0"/>
              <a:t>的方法，名字叫做</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，用于将传入</a:t>
            </a:r>
            <a:r>
              <a:rPr lang="en-US" altLang="zh-CN" dirty="0"/>
              <a:t> filter() </a:t>
            </a:r>
            <a:r>
              <a:rPr lang="zh-CN" altLang="zh-CN" dirty="0"/>
              <a:t>方法的条件合并起来</a:t>
            </a:r>
            <a:r>
              <a:rPr lang="zh-CN" altLang="zh-CN" dirty="0" smtClean="0"/>
              <a:t>。</a:t>
            </a:r>
            <a:endParaRPr lang="en-US" altLang="zh-CN" dirty="0" smtClean="0"/>
          </a:p>
          <a:p>
            <a:pPr>
              <a:lnSpc>
                <a:spcPct val="120000"/>
              </a:lnSpc>
            </a:pPr>
            <a:r>
              <a:rPr lang="zh-CN" altLang="zh-CN" dirty="0" smtClean="0"/>
              <a:t>例如</a:t>
            </a:r>
            <a:r>
              <a:rPr lang="zh-CN" altLang="zh-CN" dirty="0"/>
              <a:t>，要得到所有以</a:t>
            </a:r>
            <a:r>
              <a:rPr lang="en-US" altLang="zh-CN" dirty="0"/>
              <a:t>J</a:t>
            </a:r>
            <a:r>
              <a:rPr lang="zh-CN" altLang="zh-CN" dirty="0"/>
              <a:t>开始，长度为四个字母的语言，可以定义两个独立的</a:t>
            </a:r>
            <a:r>
              <a:rPr lang="en-US" altLang="zh-CN" dirty="0"/>
              <a:t> Predicate </a:t>
            </a:r>
            <a:r>
              <a:rPr lang="zh-CN" altLang="zh-CN" dirty="0"/>
              <a:t>示例分别表示每一个条件，然后用</a:t>
            </a:r>
            <a:r>
              <a:rPr lang="en-US" altLang="zh-CN" dirty="0"/>
              <a:t> </a:t>
            </a:r>
            <a:r>
              <a:rPr lang="en-US" altLang="zh-CN" dirty="0" err="1"/>
              <a:t>Predicate.and</a:t>
            </a:r>
            <a:r>
              <a:rPr lang="en-US" altLang="zh-CN" dirty="0"/>
              <a:t>() </a:t>
            </a:r>
            <a:r>
              <a:rPr lang="zh-CN" altLang="zh-CN" dirty="0"/>
              <a:t>方法将它们合并起来</a:t>
            </a:r>
            <a:endParaRPr lang="zh-CN" altLang="zh-CN" dirty="0"/>
          </a:p>
          <a:p>
            <a:pPr marL="0" indent="0">
              <a:buNone/>
            </a:pPr>
            <a:r>
              <a:rPr lang="en-US" altLang="zh-CN" dirty="0"/>
              <a:t>// </a:t>
            </a:r>
            <a:r>
              <a:rPr lang="zh-CN" altLang="zh-CN" dirty="0"/>
              <a:t>甚至可以用</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逻辑函数来合并</a:t>
            </a:r>
            <a:r>
              <a:rPr lang="en-US" altLang="zh-CN" dirty="0"/>
              <a:t>Predicate</a:t>
            </a:r>
            <a:r>
              <a:rPr lang="zh-CN" altLang="zh-CN" dirty="0"/>
              <a:t>，</a:t>
            </a:r>
            <a:endParaRPr lang="zh-CN" altLang="zh-CN" dirty="0"/>
          </a:p>
          <a:p>
            <a:pPr marL="0" indent="0">
              <a:buNone/>
            </a:pPr>
            <a:r>
              <a:rPr lang="en-US" altLang="zh-CN" dirty="0"/>
              <a:t>// </a:t>
            </a:r>
            <a:r>
              <a:rPr lang="zh-CN" altLang="zh-CN" dirty="0"/>
              <a:t>例如要找到所有以</a:t>
            </a:r>
            <a:r>
              <a:rPr lang="en-US" altLang="zh-CN" dirty="0"/>
              <a:t>J</a:t>
            </a:r>
            <a:r>
              <a:rPr lang="zh-CN" altLang="zh-CN" dirty="0"/>
              <a:t>开始，长度为四个字母的名字，你可以合并两</a:t>
            </a:r>
            <a:r>
              <a:rPr lang="zh-CN" altLang="zh-CN" dirty="0" smtClean="0"/>
              <a:t>个</a:t>
            </a:r>
            <a:endParaRPr lang="en-US" altLang="zh-CN" dirty="0" smtClean="0"/>
          </a:p>
          <a:p>
            <a:pPr marL="0" indent="0">
              <a:buNone/>
            </a:pPr>
            <a:r>
              <a:rPr lang="en-US" altLang="zh-CN" dirty="0" smtClean="0"/>
              <a:t>Predicate&lt;String</a:t>
            </a:r>
            <a:r>
              <a:rPr lang="en-US" altLang="zh-CN" dirty="0"/>
              <a:t>&gt; </a:t>
            </a:r>
            <a:r>
              <a:rPr lang="en-US" altLang="zh-CN" dirty="0" err="1"/>
              <a:t>startsWithJ</a:t>
            </a:r>
            <a:r>
              <a:rPr lang="en-US" altLang="zh-CN" dirty="0"/>
              <a:t> = (n) -&gt; </a:t>
            </a:r>
            <a:r>
              <a:rPr lang="en-US" altLang="zh-CN" dirty="0" err="1"/>
              <a:t>n.startsWith</a:t>
            </a:r>
            <a:r>
              <a:rPr lang="en-US" altLang="zh-CN" dirty="0"/>
              <a:t>("J");</a:t>
            </a:r>
            <a:endParaRPr lang="zh-CN" altLang="zh-CN" dirty="0"/>
          </a:p>
          <a:p>
            <a:pPr marL="0" indent="0">
              <a:buNone/>
            </a:pPr>
            <a:r>
              <a:rPr lang="en-US" altLang="zh-CN" dirty="0"/>
              <a:t>Predicate&lt;String&gt; </a:t>
            </a:r>
            <a:r>
              <a:rPr lang="en-US" altLang="zh-CN" dirty="0" err="1"/>
              <a:t>fourLetterLong</a:t>
            </a:r>
            <a:r>
              <a:rPr lang="en-US" altLang="zh-CN" dirty="0"/>
              <a:t> = (n) -&gt; </a:t>
            </a:r>
            <a:r>
              <a:rPr lang="en-US" altLang="zh-CN" dirty="0" err="1"/>
              <a:t>n.length</a:t>
            </a:r>
            <a:r>
              <a:rPr lang="en-US" altLang="zh-CN" dirty="0"/>
              <a:t>() == 4;</a:t>
            </a:r>
            <a:endParaRPr lang="zh-CN" altLang="zh-CN" dirty="0"/>
          </a:p>
          <a:p>
            <a:pPr marL="0" indent="0">
              <a:buNone/>
            </a:pPr>
            <a:r>
              <a:rPr lang="en-US" altLang="zh-CN" dirty="0" err="1"/>
              <a:t>names.stream</a:t>
            </a:r>
            <a:r>
              <a:rPr lang="en-US" altLang="zh-CN" dirty="0"/>
              <a:t>()</a:t>
            </a:r>
            <a:endParaRPr lang="zh-CN" altLang="zh-CN" dirty="0"/>
          </a:p>
          <a:p>
            <a:pPr marL="0" indent="0">
              <a:buNone/>
            </a:pPr>
            <a:r>
              <a:rPr lang="en-US" altLang="zh-CN" dirty="0"/>
              <a:t>    .filter(</a:t>
            </a:r>
            <a:r>
              <a:rPr lang="en-US" altLang="zh-CN" dirty="0" err="1"/>
              <a:t>startsWithJ</a:t>
            </a:r>
            <a:r>
              <a:rPr lang="en-US" altLang="zh-CN" dirty="0" err="1">
                <a:solidFill>
                  <a:srgbClr val="FF0000"/>
                </a:solidFill>
              </a:rPr>
              <a:t>.and</a:t>
            </a:r>
            <a:r>
              <a:rPr lang="en-US" altLang="zh-CN" dirty="0"/>
              <a:t>(</a:t>
            </a:r>
            <a:r>
              <a:rPr lang="en-US" altLang="zh-CN" dirty="0" err="1"/>
              <a:t>fourLetterLong</a:t>
            </a:r>
            <a:r>
              <a:rPr lang="en-US" altLang="zh-CN" dirty="0"/>
              <a:t>))</a:t>
            </a:r>
            <a:endParaRPr lang="zh-CN" altLang="zh-CN" dirty="0"/>
          </a:p>
          <a:p>
            <a:pPr marL="0" indent="0">
              <a:buNone/>
            </a:pPr>
            <a:r>
              <a:rPr lang="en-US" altLang="zh-CN" dirty="0"/>
              <a:t>    .</a:t>
            </a:r>
            <a:r>
              <a:rPr lang="en-US" altLang="zh-CN" dirty="0" err="1"/>
              <a:t>forEach</a:t>
            </a:r>
            <a:r>
              <a:rPr lang="en-US" altLang="zh-CN" dirty="0"/>
              <a:t>((n) -&gt; </a:t>
            </a:r>
            <a:r>
              <a:rPr lang="en-US" altLang="zh-CN" dirty="0" err="1"/>
              <a:t>System.out.print</a:t>
            </a:r>
            <a:r>
              <a:rPr lang="en-US" altLang="zh-CN" dirty="0"/>
              <a:t>("</a:t>
            </a:r>
            <a:r>
              <a:rPr lang="en-US" altLang="zh-CN" dirty="0" err="1"/>
              <a:t>nName</a:t>
            </a:r>
            <a:r>
              <a:rPr lang="en-US" altLang="zh-CN" dirty="0"/>
              <a:t>, which starts with 'J' and four letter long is : " + n));</a:t>
            </a:r>
            <a:endParaRPr lang="zh-CN" altLang="zh-CN" dirty="0"/>
          </a:p>
          <a:p>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使用</a:t>
            </a:r>
            <a:r>
              <a:rPr lang="en-US" altLang="zh-CN" dirty="0"/>
              <a:t>lambda</a:t>
            </a:r>
            <a:r>
              <a:rPr lang="zh-CN" altLang="en-US" dirty="0"/>
              <a:t>表达式的</a:t>
            </a:r>
            <a:r>
              <a:rPr lang="en-US" altLang="zh-CN" dirty="0"/>
              <a:t>Map</a:t>
            </a:r>
            <a:r>
              <a:rPr lang="zh-CN" altLang="en-US" dirty="0"/>
              <a:t>和</a:t>
            </a:r>
            <a:r>
              <a:rPr lang="en-US" altLang="zh-CN" dirty="0" smtClean="0"/>
              <a:t>Reduce</a:t>
            </a:r>
            <a:endParaRPr lang="zh-CN" altLang="en-US" dirty="0"/>
          </a:p>
        </p:txBody>
      </p:sp>
      <p:sp>
        <p:nvSpPr>
          <p:cNvPr id="3" name="内容占位符 2"/>
          <p:cNvSpPr>
            <a:spLocks noGrp="1"/>
          </p:cNvSpPr>
          <p:nvPr>
            <p:ph idx="1"/>
          </p:nvPr>
        </p:nvSpPr>
        <p:spPr>
          <a:xfrm>
            <a:off x="838200" y="1395095"/>
            <a:ext cx="10515600" cy="4842510"/>
          </a:xfrm>
        </p:spPr>
        <p:txBody>
          <a:bodyPr>
            <a:normAutofit fontScale="62500" lnSpcReduction="20000"/>
          </a:bodyPr>
          <a:lstStyle/>
          <a:p>
            <a:pPr>
              <a:lnSpc>
                <a:spcPct val="120000"/>
              </a:lnSpc>
            </a:pPr>
            <a:r>
              <a:rPr lang="zh-CN" altLang="zh-CN" dirty="0"/>
              <a:t>函数式编程概念</a:t>
            </a:r>
            <a:r>
              <a:rPr lang="en-US" altLang="zh-CN" dirty="0"/>
              <a:t>map</a:t>
            </a:r>
            <a:r>
              <a:rPr lang="zh-CN" altLang="zh-CN" dirty="0"/>
              <a:t>。它允许你将对象进行转换。例如在本例中，我们将</a:t>
            </a:r>
            <a:r>
              <a:rPr lang="en-US" altLang="zh-CN" dirty="0"/>
              <a:t> </a:t>
            </a:r>
            <a:r>
              <a:rPr lang="en-US" altLang="zh-CN" dirty="0" err="1"/>
              <a:t>costBeforeTax</a:t>
            </a:r>
            <a:r>
              <a:rPr lang="en-US" altLang="zh-CN" dirty="0"/>
              <a:t> </a:t>
            </a:r>
            <a:r>
              <a:rPr lang="zh-CN" altLang="zh-CN" dirty="0"/>
              <a:t>列表的每个元素转换成为税后的值。我们将</a:t>
            </a:r>
            <a:r>
              <a:rPr lang="en-US" altLang="zh-CN" dirty="0"/>
              <a:t> x -&gt; x*x lambda</a:t>
            </a:r>
            <a:r>
              <a:rPr lang="zh-CN" altLang="zh-CN" dirty="0"/>
              <a:t>表达式传到</a:t>
            </a:r>
            <a:r>
              <a:rPr lang="en-US" altLang="zh-CN" dirty="0"/>
              <a:t> map() </a:t>
            </a:r>
            <a:r>
              <a:rPr lang="zh-CN" altLang="zh-CN" dirty="0"/>
              <a:t>方法，后者将其应用到流中的每一个元素。然后用</a:t>
            </a:r>
            <a:r>
              <a:rPr lang="en-US" altLang="zh-CN" dirty="0"/>
              <a:t> </a:t>
            </a:r>
            <a:r>
              <a:rPr lang="en-US" altLang="zh-CN" dirty="0" err="1"/>
              <a:t>forEach</a:t>
            </a:r>
            <a:r>
              <a:rPr lang="en-US" altLang="zh-CN" dirty="0"/>
              <a:t>() </a:t>
            </a:r>
            <a:r>
              <a:rPr lang="zh-CN" altLang="zh-CN" dirty="0"/>
              <a:t>将列表元素打印出来。</a:t>
            </a:r>
            <a:endParaRPr lang="zh-CN" altLang="zh-CN" dirty="0"/>
          </a:p>
          <a:p>
            <a:pPr marL="0" indent="0">
              <a:lnSpc>
                <a:spcPct val="120000"/>
              </a:lnSpc>
              <a:buNone/>
            </a:pPr>
            <a:r>
              <a:rPr lang="en-US" altLang="zh-CN" sz="2600" dirty="0"/>
              <a:t>// </a:t>
            </a:r>
            <a:r>
              <a:rPr lang="zh-CN" altLang="zh-CN" sz="2600" dirty="0"/>
              <a:t>不使用</a:t>
            </a:r>
            <a:r>
              <a:rPr lang="en-US" altLang="zh-CN" sz="2600" dirty="0"/>
              <a:t>lambda</a:t>
            </a:r>
            <a:r>
              <a:rPr lang="zh-CN" altLang="zh-CN" sz="2600" dirty="0"/>
              <a:t>表达式为每个订单加上</a:t>
            </a:r>
            <a:r>
              <a:rPr lang="en-US" altLang="zh-CN" sz="2600" dirty="0"/>
              <a:t>12%</a:t>
            </a:r>
            <a:r>
              <a:rPr lang="zh-CN" altLang="zh-CN" sz="2600" dirty="0"/>
              <a:t>的税</a:t>
            </a:r>
            <a:endParaRPr lang="zh-CN" altLang="zh-CN" sz="2600" dirty="0"/>
          </a:p>
          <a:p>
            <a:pPr marL="0" indent="0">
              <a:lnSpc>
                <a:spcPct val="120000"/>
              </a:lnSpc>
              <a:buNone/>
            </a:pPr>
            <a:r>
              <a:rPr lang="en-US" altLang="zh-CN" sz="2600" dirty="0"/>
              <a:t>List </a:t>
            </a:r>
            <a:r>
              <a:rPr lang="en-US" altLang="zh-CN" sz="2600" dirty="0" err="1"/>
              <a:t>costBeforeTax</a:t>
            </a:r>
            <a:r>
              <a:rPr lang="en-US" altLang="zh-CN" sz="2600" dirty="0"/>
              <a:t> = </a:t>
            </a:r>
            <a:r>
              <a:rPr lang="en-US" altLang="zh-CN" sz="2600" dirty="0" err="1"/>
              <a:t>Arrays.asList</a:t>
            </a:r>
            <a:r>
              <a:rPr lang="en-US" altLang="zh-CN" sz="2600" dirty="0"/>
              <a:t>(100, 200, 300, 400, 500);</a:t>
            </a:r>
            <a:endParaRPr lang="zh-CN" altLang="zh-CN" sz="2600" dirty="0"/>
          </a:p>
          <a:p>
            <a:pPr marL="0" indent="0">
              <a:lnSpc>
                <a:spcPct val="120000"/>
              </a:lnSpc>
              <a:buNone/>
            </a:pPr>
            <a:r>
              <a:rPr lang="en-US" altLang="zh-CN" sz="2600" dirty="0"/>
              <a:t>for (Integer cost : </a:t>
            </a:r>
            <a:r>
              <a:rPr lang="en-US" altLang="zh-CN" sz="2600" dirty="0" err="1"/>
              <a:t>costBeforeTax</a:t>
            </a:r>
            <a:r>
              <a:rPr lang="en-US" altLang="zh-CN" sz="2600" dirty="0"/>
              <a:t>) {</a:t>
            </a:r>
            <a:endParaRPr lang="zh-CN" altLang="zh-CN" sz="2600" dirty="0"/>
          </a:p>
          <a:p>
            <a:pPr marL="0" indent="0">
              <a:lnSpc>
                <a:spcPct val="120000"/>
              </a:lnSpc>
              <a:buNone/>
            </a:pPr>
            <a:r>
              <a:rPr lang="en-US" altLang="zh-CN" sz="2600" dirty="0"/>
              <a:t>    double price = cost + .12*cost;</a:t>
            </a:r>
            <a:endParaRPr lang="zh-CN" altLang="zh-CN" sz="2600" dirty="0"/>
          </a:p>
          <a:p>
            <a:pPr marL="0" indent="0">
              <a:lnSpc>
                <a:spcPct val="120000"/>
              </a:lnSpc>
              <a:buNone/>
            </a:pPr>
            <a:r>
              <a:rPr lang="en-US" altLang="zh-CN" sz="2600" dirty="0"/>
              <a:t>    </a:t>
            </a:r>
            <a:r>
              <a:rPr lang="en-US" altLang="zh-CN" sz="2600" dirty="0" err="1"/>
              <a:t>System.out.println</a:t>
            </a:r>
            <a:r>
              <a:rPr lang="en-US" altLang="zh-CN" sz="2600" dirty="0"/>
              <a:t>(price);</a:t>
            </a:r>
            <a:endParaRPr lang="zh-CN" altLang="zh-CN" sz="2600" dirty="0"/>
          </a:p>
          <a:p>
            <a:pPr marL="0" indent="0">
              <a:lnSpc>
                <a:spcPct val="120000"/>
              </a:lnSpc>
              <a:buNone/>
            </a:pPr>
            <a:r>
              <a:rPr lang="en-US" altLang="zh-CN" sz="2600" dirty="0" smtClean="0"/>
              <a:t>}</a:t>
            </a:r>
            <a:r>
              <a:rPr lang="en-US" altLang="zh-CN" sz="2600" dirty="0"/>
              <a:t> </a:t>
            </a:r>
            <a:endParaRPr lang="zh-CN" altLang="zh-CN" sz="2600" dirty="0"/>
          </a:p>
          <a:p>
            <a:pPr marL="0" indent="0">
              <a:lnSpc>
                <a:spcPct val="120000"/>
              </a:lnSpc>
              <a:buNone/>
            </a:pPr>
            <a:r>
              <a:rPr lang="en-US" altLang="zh-CN" sz="2600" dirty="0"/>
              <a:t>// </a:t>
            </a:r>
            <a:r>
              <a:rPr lang="zh-CN" altLang="zh-CN" sz="2600" dirty="0"/>
              <a:t>使用</a:t>
            </a:r>
            <a:r>
              <a:rPr lang="en-US" altLang="zh-CN" sz="2600" dirty="0"/>
              <a:t>lambda</a:t>
            </a:r>
            <a:r>
              <a:rPr lang="zh-CN" altLang="zh-CN" sz="2600" dirty="0"/>
              <a:t>表达式</a:t>
            </a:r>
            <a:endParaRPr lang="zh-CN" altLang="zh-CN" sz="2600" dirty="0"/>
          </a:p>
          <a:p>
            <a:pPr marL="0" indent="0">
              <a:lnSpc>
                <a:spcPct val="120000"/>
              </a:lnSpc>
              <a:buNone/>
            </a:pPr>
            <a:r>
              <a:rPr lang="en-US" altLang="zh-CN" sz="2600" dirty="0"/>
              <a:t>List </a:t>
            </a:r>
            <a:r>
              <a:rPr lang="en-US" altLang="zh-CN" sz="2600" dirty="0" err="1"/>
              <a:t>costBeforeTax</a:t>
            </a:r>
            <a:r>
              <a:rPr lang="en-US" altLang="zh-CN" sz="2600" dirty="0"/>
              <a:t> = </a:t>
            </a:r>
            <a:r>
              <a:rPr lang="en-US" altLang="zh-CN" sz="2600" dirty="0" err="1"/>
              <a:t>Arrays.asList</a:t>
            </a:r>
            <a:r>
              <a:rPr lang="en-US" altLang="zh-CN" sz="2600" dirty="0"/>
              <a:t>(100, 200, 300, 400, 500);</a:t>
            </a:r>
            <a:endParaRPr lang="zh-CN" altLang="zh-CN" sz="2600" dirty="0"/>
          </a:p>
          <a:p>
            <a:pPr marL="0" indent="0">
              <a:lnSpc>
                <a:spcPct val="120000"/>
              </a:lnSpc>
              <a:buNone/>
            </a:pPr>
            <a:r>
              <a:rPr lang="en-US" altLang="zh-CN" sz="2600" dirty="0" err="1"/>
              <a:t>costBeforeTax.stream</a:t>
            </a:r>
            <a:r>
              <a:rPr lang="en-US" altLang="zh-CN" sz="2600" dirty="0"/>
              <a:t>().map((cost) -&gt; cost + .12*cost).</a:t>
            </a:r>
            <a:r>
              <a:rPr lang="en-US" altLang="zh-CN" sz="2600" dirty="0" err="1"/>
              <a:t>forEach</a:t>
            </a:r>
            <a:r>
              <a:rPr lang="en-US" altLang="zh-CN" sz="2600" dirty="0"/>
              <a:t>(</a:t>
            </a:r>
            <a:r>
              <a:rPr lang="en-US" altLang="zh-CN" sz="2600" dirty="0" err="1"/>
              <a:t>System.out</a:t>
            </a:r>
            <a:r>
              <a:rPr lang="en-US" altLang="zh-CN" sz="2600" dirty="0"/>
              <a:t>::</a:t>
            </a:r>
            <a:r>
              <a:rPr lang="en-US" altLang="zh-CN" sz="2600" dirty="0" err="1"/>
              <a:t>println</a:t>
            </a:r>
            <a:r>
              <a:rPr lang="en-US" altLang="zh-CN" sz="2600" dirty="0"/>
              <a:t>);</a:t>
            </a:r>
            <a:endParaRPr lang="zh-CN" altLang="zh-CN" sz="2600" dirty="0"/>
          </a:p>
          <a:p>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贰</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en-US" altLang="zh-CN" sz="2800" dirty="0" smtClean="0">
                  <a:solidFill>
                    <a:prstClr val="black">
                      <a:lumMod val="75000"/>
                      <a:lumOff val="25000"/>
                    </a:prstClr>
                  </a:solidFill>
                  <a:ea typeface="宋体" panose="02010600030101010101" pitchFamily="2" charset="-122"/>
                  <a:cs typeface="+mn-ea"/>
                  <a:sym typeface="+mn-lt"/>
                </a:rPr>
                <a:t>Stream</a:t>
              </a:r>
              <a:endParaRPr lang="en-US" altLang="zh-CN" sz="2800" dirty="0" smtClean="0">
                <a:solidFill>
                  <a:prstClr val="black">
                    <a:lumMod val="75000"/>
                    <a:lumOff val="25000"/>
                  </a:prstClr>
                </a:solidFill>
                <a:ea typeface="宋体" panose="02010600030101010101" pitchFamily="2" charset="-122"/>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内容占位符 4"/>
          <p:cNvSpPr>
            <a:spLocks noGrp="1" noChangeArrowheads="1"/>
          </p:cNvSpPr>
          <p:nvPr>
            <p:ph idx="1"/>
            <p:custDataLst>
              <p:tags r:id="rId1"/>
            </p:custDataLst>
          </p:nvPr>
        </p:nvSpPr>
        <p:spPr>
          <a:xfrm>
            <a:off x="838200" y="1253490"/>
            <a:ext cx="10515600" cy="5191760"/>
          </a:xfrm>
        </p:spPr>
        <p:txBody>
          <a:bodyPr>
            <a:normAutofit fontScale="70000"/>
          </a:bodyPr>
          <a:lstStyle/>
          <a:p>
            <a:pPr marL="342900" indent="-342900">
              <a:lnSpc>
                <a:spcPct val="150000"/>
              </a:lnSpc>
              <a:spcBef>
                <a:spcPct val="30000"/>
              </a:spcBef>
              <a:buClr>
                <a:schemeClr val="hlink"/>
              </a:buClr>
              <a:buFont typeface="Wingdings" panose="05000000000000000000" pitchFamily="2" charset="2"/>
              <a:buChar char="l"/>
            </a:pPr>
            <a:r>
              <a:rPr smtClean="0"/>
              <a:t>A sequence of elements supporting sequential and parallel aggregate operations.</a:t>
            </a:r>
            <a:endParaRPr smtClean="0"/>
          </a:p>
          <a:p>
            <a:pPr marL="0" indent="0">
              <a:lnSpc>
                <a:spcPct val="150000"/>
              </a:lnSpc>
              <a:spcBef>
                <a:spcPct val="30000"/>
              </a:spcBef>
              <a:buClr>
                <a:schemeClr val="hlink"/>
              </a:buClr>
              <a:buFont typeface="Wingdings" panose="05000000000000000000" pitchFamily="2" charset="2"/>
              <a:buNone/>
            </a:pPr>
            <a:r>
              <a:rPr smtClean="0"/>
              <a:t>     </a:t>
            </a:r>
            <a:endParaRPr smtClean="0"/>
          </a:p>
          <a:p>
            <a:pPr marL="0" indent="0">
              <a:lnSpc>
                <a:spcPct val="150000"/>
              </a:lnSpc>
              <a:spcBef>
                <a:spcPct val="30000"/>
              </a:spcBef>
              <a:buClr>
                <a:schemeClr val="hlink"/>
              </a:buClr>
              <a:buFont typeface="Wingdings" panose="05000000000000000000" pitchFamily="2" charset="2"/>
              <a:buNone/>
            </a:pPr>
            <a:endParaRPr smtClean="0"/>
          </a:p>
          <a:p>
            <a:pPr marL="0" indent="0">
              <a:lnSpc>
                <a:spcPct val="150000"/>
              </a:lnSpc>
              <a:spcBef>
                <a:spcPct val="30000"/>
              </a:spcBef>
              <a:buClr>
                <a:schemeClr val="hlink"/>
              </a:buClr>
              <a:buFont typeface="Wingdings" panose="05000000000000000000" pitchFamily="2" charset="2"/>
              <a:buNone/>
            </a:pPr>
            <a:endParaRPr smtClean="0"/>
          </a:p>
          <a:p>
            <a:pPr marL="0" indent="0">
              <a:lnSpc>
                <a:spcPct val="150000"/>
              </a:lnSpc>
              <a:spcBef>
                <a:spcPct val="30000"/>
              </a:spcBef>
              <a:buClr>
                <a:schemeClr val="hlink"/>
              </a:buClr>
              <a:buFont typeface="Wingdings" panose="05000000000000000000" pitchFamily="2" charset="2"/>
              <a:buNone/>
            </a:pPr>
            <a:endParaRPr smtClean="0"/>
          </a:p>
          <a:p>
            <a:pPr marL="0" indent="0">
              <a:lnSpc>
                <a:spcPct val="150000"/>
              </a:lnSpc>
              <a:spcBef>
                <a:spcPct val="30000"/>
              </a:spcBef>
              <a:buClr>
                <a:schemeClr val="hlink"/>
              </a:buClr>
              <a:buFont typeface="Wingdings" panose="05000000000000000000" pitchFamily="2" charset="2"/>
              <a:buNone/>
            </a:pPr>
            <a:r>
              <a:rPr smtClean="0"/>
              <a:t>    创建Stream；</a:t>
            </a:r>
            <a:endParaRPr smtClean="0"/>
          </a:p>
          <a:p>
            <a:pPr marL="0" indent="0">
              <a:lnSpc>
                <a:spcPct val="150000"/>
              </a:lnSpc>
              <a:spcBef>
                <a:spcPct val="30000"/>
              </a:spcBef>
              <a:buClr>
                <a:schemeClr val="hlink"/>
              </a:buClr>
              <a:buFont typeface="Wingdings" panose="05000000000000000000" pitchFamily="2" charset="2"/>
              <a:buNone/>
            </a:pPr>
            <a:r>
              <a:rPr smtClean="0"/>
              <a:t>    转换Stream，每次转换原有Stream对象不改变，返回一个新的Stream对象</a:t>
            </a:r>
            <a:br>
              <a:rPr smtClean="0"/>
            </a:br>
            <a:r>
              <a:rPr smtClean="0"/>
              <a:t>   （**可以有多次转换**）；</a:t>
            </a:r>
            <a:endParaRPr smtClean="0"/>
          </a:p>
          <a:p>
            <a:pPr marL="0" indent="0">
              <a:lnSpc>
                <a:spcPct val="150000"/>
              </a:lnSpc>
              <a:spcBef>
                <a:spcPct val="30000"/>
              </a:spcBef>
              <a:buClr>
                <a:schemeClr val="hlink"/>
              </a:buClr>
              <a:buFont typeface="Wingdings" panose="05000000000000000000" pitchFamily="2" charset="2"/>
              <a:buNone/>
            </a:pPr>
            <a:r>
              <a:rPr smtClean="0"/>
              <a:t>    对Stream进行聚合（Reduce）操作，获取想要的结果；</a:t>
            </a:r>
            <a:endParaRPr smtClean="0"/>
          </a:p>
        </p:txBody>
      </p:sp>
      <p:sp>
        <p:nvSpPr>
          <p:cNvPr id="3" name="标题 2"/>
          <p:cNvSpPr>
            <a:spLocks noGrp="1"/>
          </p:cNvSpPr>
          <p:nvPr>
            <p:ph type="title"/>
            <p:custDataLst>
              <p:tags r:id="rId2"/>
            </p:custDataLst>
          </p:nvPr>
        </p:nvSpPr>
        <p:spPr/>
        <p:txBody>
          <a:bodyPr>
            <a:normAutofit/>
          </a:bodyPr>
          <a:lstStyle/>
          <a:p>
            <a:pPr fontAlgn="auto">
              <a:lnSpc>
                <a:spcPct val="70000"/>
              </a:lnSpc>
            </a:pPr>
            <a:r>
              <a:rPr lang="en-US" altLang="zh-CN" dirty="0" smtClean="0">
                <a:solidFill>
                  <a:prstClr val="black">
                    <a:lumMod val="75000"/>
                    <a:lumOff val="25000"/>
                  </a:prstClr>
                </a:solidFill>
                <a:latin typeface="+mn-lt"/>
                <a:ea typeface="宋体" panose="02010600030101010101" pitchFamily="2" charset="-122"/>
                <a:cs typeface="+mn-ea"/>
                <a:sym typeface="+mn-lt"/>
              </a:rPr>
              <a:t>Stream</a:t>
            </a:r>
            <a:r>
              <a:rPr lang="zh-CN" altLang="en-US" noProof="1" smtClean="0"/>
              <a:t>			</a:t>
            </a:r>
            <a:endParaRPr lang="zh-CN" altLang="en-US" noProof="1" smtClean="0"/>
          </a:p>
        </p:txBody>
      </p:sp>
      <p:pic>
        <p:nvPicPr>
          <p:cNvPr id="2" name="图片 1" descr="T2ycFgXQ8XXXXXXXXX_!!90219132"/>
          <p:cNvPicPr>
            <a:picLocks noChangeAspect="1"/>
          </p:cNvPicPr>
          <p:nvPr/>
        </p:nvPicPr>
        <p:blipFill>
          <a:blip r:embed="rId3"/>
          <a:stretch>
            <a:fillRect/>
          </a:stretch>
        </p:blipFill>
        <p:spPr>
          <a:xfrm>
            <a:off x="1320165" y="1903730"/>
            <a:ext cx="6981825" cy="1771650"/>
          </a:xfrm>
          <a:prstGeom prst="rect">
            <a:avLst/>
          </a:prstGeom>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内容占位符 4"/>
          <p:cNvSpPr>
            <a:spLocks noGrp="1" noChangeArrowheads="1"/>
          </p:cNvSpPr>
          <p:nvPr>
            <p:ph idx="1"/>
            <p:custDataLst>
              <p:tags r:id="rId1"/>
            </p:custDataLst>
          </p:nvPr>
        </p:nvSpPr>
        <p:spPr>
          <a:xfrm>
            <a:off x="838200" y="1188720"/>
            <a:ext cx="10515600" cy="5354955"/>
          </a:xfrm>
        </p:spPr>
        <p:txBody>
          <a:bodyPr>
            <a:normAutofit fontScale="75000"/>
          </a:bodyPr>
          <a:lstStyle/>
          <a:p>
            <a:pPr marL="342900" indent="-342900">
              <a:lnSpc>
                <a:spcPct val="150000"/>
              </a:lnSpc>
              <a:spcBef>
                <a:spcPct val="30000"/>
              </a:spcBef>
              <a:buClr>
                <a:schemeClr val="hlink"/>
              </a:buClr>
              <a:buFont typeface="Wingdings" panose="05000000000000000000" pitchFamily="2" charset="2"/>
              <a:buChar char="l"/>
            </a:pPr>
            <a:r>
              <a:rPr smtClean="0"/>
              <a:t>of方法：有两个overload方法，一个接受变长参数，一个接口单一值</a:t>
            </a:r>
            <a:endParaRPr smtClean="0"/>
          </a:p>
          <a:p>
            <a:pPr marL="914400" lvl="3" indent="0" algn="l">
              <a:lnSpc>
                <a:spcPct val="130000"/>
              </a:lnSpc>
              <a:spcBef>
                <a:spcPct val="30000"/>
              </a:spcBef>
              <a:buClr>
                <a:schemeClr val="hlink"/>
              </a:buClr>
              <a:buSzTx/>
              <a:buNone/>
            </a:pPr>
            <a:r>
              <a:rPr lang="zh-CN" altLang="en-US" smtClean="0">
                <a:latin typeface="微软雅黑" panose="020B0503020204020204" charset="-122"/>
                <a:ea typeface="微软雅黑" panose="020B0503020204020204" charset="-122"/>
              </a:rPr>
              <a:t>Stream&lt;Integer&gt; integerStream = Stream.of(1, 2, 3, 5);</a:t>
            </a:r>
            <a:endParaRPr lang="zh-CN" altLang="en-US" smtClean="0">
              <a:latin typeface="微软雅黑" panose="020B0503020204020204" charset="-122"/>
              <a:ea typeface="微软雅黑" panose="020B0503020204020204" charset="-122"/>
            </a:endParaRPr>
          </a:p>
          <a:p>
            <a:pPr marL="914400" lvl="3" indent="0" algn="l">
              <a:lnSpc>
                <a:spcPct val="130000"/>
              </a:lnSpc>
              <a:spcBef>
                <a:spcPct val="30000"/>
              </a:spcBef>
              <a:buClr>
                <a:schemeClr val="hlink"/>
              </a:buClr>
              <a:buSzTx/>
              <a:buNone/>
            </a:pPr>
            <a:r>
              <a:rPr lang="zh-CN" altLang="en-US" smtClean="0">
                <a:latin typeface="微软雅黑" panose="020B0503020204020204" charset="-122"/>
                <a:ea typeface="微软雅黑" panose="020B0503020204020204" charset="-122"/>
              </a:rPr>
              <a:t>Stream&lt;String&gt; stringStream = Stream.of("taobao");</a:t>
            </a:r>
            <a:endParaRPr smtClean="0"/>
          </a:p>
          <a:p>
            <a:pPr marL="342900" indent="-342900">
              <a:lnSpc>
                <a:spcPct val="150000"/>
              </a:lnSpc>
              <a:spcBef>
                <a:spcPct val="30000"/>
              </a:spcBef>
              <a:buClr>
                <a:schemeClr val="hlink"/>
              </a:buClr>
              <a:buFont typeface="Wingdings" panose="05000000000000000000" pitchFamily="2" charset="2"/>
              <a:buChar char="l"/>
            </a:pPr>
            <a:r>
              <a:rPr lang="zh-CN" altLang="en-US" smtClean="0"/>
              <a:t>通过Collection子类获取Stream</a:t>
            </a:r>
            <a:endParaRPr lang="zh-CN" altLang="en-US" smtClean="0"/>
          </a:p>
          <a:p>
            <a:pPr marL="342900" indent="-342900">
              <a:lnSpc>
                <a:spcPct val="150000"/>
              </a:lnSpc>
              <a:spcBef>
                <a:spcPct val="30000"/>
              </a:spcBef>
              <a:buClr>
                <a:schemeClr val="hlink"/>
              </a:buClr>
              <a:buFont typeface="Wingdings" panose="05000000000000000000" pitchFamily="2" charset="2"/>
              <a:buChar char="l"/>
            </a:pPr>
            <a:r>
              <a:rPr lang="zh-CN" altLang="en-US" smtClean="0"/>
              <a:t>generator方法：Stream通过给定的Supplier</a:t>
            </a:r>
            <a:r>
              <a:rPr lang="zh-CN" altLang="en-US" smtClean="0">
                <a:sym typeface="+mn-ea"/>
              </a:rPr>
              <a:t>，</a:t>
            </a:r>
            <a:r>
              <a:rPr lang="zh-CN" altLang="en-US" smtClean="0">
                <a:sym typeface="+mn-ea"/>
              </a:rPr>
              <a:t>生成</a:t>
            </a:r>
            <a:r>
              <a:rPr lang="zh-CN" altLang="en-US" smtClean="0">
                <a:sym typeface="+mn-ea"/>
              </a:rPr>
              <a:t>元素</a:t>
            </a:r>
            <a:endParaRPr lang="zh-CN" altLang="en-US" smtClean="0">
              <a:sym typeface="+mn-ea"/>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Stream.generate(new Supplier&lt;Double&gt;() {</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@Override</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public Double get() {</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return Math.random();</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Stream.generate(() -&gt; Math.random());</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Stream.generate(Math::random);</a:t>
            </a:r>
            <a:endParaRPr lang="zh-CN" altLang="en-US" sz="1600" smtClean="0">
              <a:latin typeface="微软雅黑" panose="020B0503020204020204" charset="-122"/>
              <a:ea typeface="微软雅黑" panose="020B0503020204020204" charset="-122"/>
            </a:endParaRPr>
          </a:p>
          <a:p>
            <a:pPr marL="0" indent="0">
              <a:lnSpc>
                <a:spcPct val="130000"/>
              </a:lnSpc>
              <a:spcBef>
                <a:spcPct val="30000"/>
              </a:spcBef>
              <a:buClr>
                <a:schemeClr val="hlink"/>
              </a:buClr>
              <a:buNone/>
            </a:pPr>
            <a:r>
              <a:rPr lang="zh-CN" altLang="en-US" sz="1600" smtClean="0">
                <a:latin typeface="微软雅黑" panose="020B0503020204020204" charset="-122"/>
                <a:ea typeface="微软雅黑" panose="020B0503020204020204" charset="-122"/>
              </a:rPr>
              <a:t>      以上</a:t>
            </a:r>
            <a:r>
              <a:rPr lang="en-US" altLang="zh-CN" sz="1600" smtClean="0">
                <a:latin typeface="微软雅黑" panose="020B0503020204020204" charset="-122"/>
                <a:ea typeface="微软雅黑" panose="020B0503020204020204" charset="-122"/>
              </a:rPr>
              <a:t>3</a:t>
            </a:r>
            <a:r>
              <a:rPr lang="zh-CN" altLang="en-US" sz="1600" smtClean="0">
                <a:latin typeface="微软雅黑" panose="020B0503020204020204" charset="-122"/>
                <a:ea typeface="微软雅黑" panose="020B0503020204020204" charset="-122"/>
              </a:rPr>
              <a:t>种方法本质一样，生成无限的</a:t>
            </a:r>
            <a:r>
              <a:rPr lang="en-US" altLang="zh-CN" sz="1600" smtClean="0">
                <a:latin typeface="微软雅黑" panose="020B0503020204020204" charset="-122"/>
                <a:ea typeface="微软雅黑" panose="020B0503020204020204" charset="-122"/>
              </a:rPr>
              <a:t>double</a:t>
            </a:r>
            <a:r>
              <a:rPr lang="zh-CN" altLang="en-US" sz="1600" smtClean="0">
                <a:latin typeface="微软雅黑" panose="020B0503020204020204" charset="-122"/>
                <a:ea typeface="微软雅黑" panose="020B0503020204020204" charset="-122"/>
              </a:rPr>
              <a:t>值。可以使用</a:t>
            </a:r>
            <a:r>
              <a:rPr lang="en-US" altLang="zh-CN" sz="1600" smtClean="0">
                <a:latin typeface="微软雅黑" panose="020B0503020204020204" charset="-122"/>
                <a:ea typeface="微软雅黑" panose="020B0503020204020204" charset="-122"/>
              </a:rPr>
              <a:t>Stream</a:t>
            </a:r>
            <a:r>
              <a:rPr lang="zh-CN" altLang="en-US" sz="1600" smtClean="0">
                <a:latin typeface="微软雅黑" panose="020B0503020204020204" charset="-122"/>
                <a:ea typeface="微软雅黑" panose="020B0503020204020204" charset="-122"/>
              </a:rPr>
              <a:t>的</a:t>
            </a:r>
            <a:r>
              <a:rPr lang="en-US" altLang="zh-CN" sz="1600" smtClean="0">
                <a:latin typeface="微软雅黑" panose="020B0503020204020204" charset="-122"/>
                <a:ea typeface="微软雅黑" panose="020B0503020204020204" charset="-122"/>
              </a:rPr>
              <a:t>limit</a:t>
            </a:r>
            <a:r>
              <a:rPr lang="zh-CN" altLang="en-US" sz="1600" smtClean="0">
                <a:latin typeface="微软雅黑" panose="020B0503020204020204" charset="-122"/>
                <a:ea typeface="微软雅黑" panose="020B0503020204020204" charset="-122"/>
              </a:rPr>
              <a:t>限制元素个数。</a:t>
            </a:r>
            <a:endParaRPr lang="zh-CN" altLang="en-US" sz="1600" smtClean="0">
              <a:latin typeface="微软雅黑" panose="020B0503020204020204" charset="-122"/>
              <a:ea typeface="微软雅黑" panose="020B0503020204020204" charset="-122"/>
            </a:endParaRPr>
          </a:p>
        </p:txBody>
      </p:sp>
      <p:sp>
        <p:nvSpPr>
          <p:cNvPr id="3" name="标题 2"/>
          <p:cNvSpPr>
            <a:spLocks noGrp="1"/>
          </p:cNvSpPr>
          <p:nvPr>
            <p:ph type="title"/>
            <p:custDataLst>
              <p:tags r:id="rId2"/>
            </p:custDataLst>
          </p:nvPr>
        </p:nvSpPr>
        <p:spPr>
          <a:xfrm>
            <a:off x="838200" y="365125"/>
            <a:ext cx="10515600" cy="1325563"/>
          </a:xfrm>
        </p:spPr>
        <p:txBody>
          <a:bodyPr>
            <a:normAutofit/>
          </a:bodyPr>
          <a:lstStyle/>
          <a:p>
            <a:pPr fontAlgn="auto">
              <a:lnSpc>
                <a:spcPct val="70000"/>
              </a:lnSpc>
            </a:pPr>
            <a:r>
              <a:rPr lang="zh-CN" altLang="en-US" noProof="1" smtClean="0"/>
              <a:t>创建</a:t>
            </a:r>
            <a:r>
              <a:rPr lang="en-US" altLang="zh-CN" noProof="1" smtClean="0"/>
              <a:t>Stream</a:t>
            </a:r>
            <a:r>
              <a:rPr lang="zh-CN" altLang="en-US" noProof="1" smtClean="0"/>
              <a:t>			</a:t>
            </a:r>
            <a:endParaRPr lang="zh-CN" altLang="en-US" noProof="1" smtClean="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Steam</a:t>
            </a:r>
            <a:r>
              <a:rPr lang="zh-CN" altLang="en-US"/>
              <a:t>支持的操作（</a:t>
            </a:r>
            <a:r>
              <a:rPr lang="en-US" altLang="zh-CN"/>
              <a:t>1</a:t>
            </a:r>
            <a:r>
              <a:rPr lang="zh-CN" altLang="en-US"/>
              <a:t>）</a:t>
            </a:r>
            <a:endParaRPr lang="zh-CN" altLang="en-US"/>
          </a:p>
        </p:txBody>
      </p:sp>
      <p:sp>
        <p:nvSpPr>
          <p:cNvPr id="3" name="内容占位符 2"/>
          <p:cNvSpPr>
            <a:spLocks noGrp="1"/>
          </p:cNvSpPr>
          <p:nvPr>
            <p:ph sz="half" idx="1"/>
          </p:nvPr>
        </p:nvSpPr>
        <p:spPr/>
        <p:txBody>
          <a:bodyPr/>
          <a:p>
            <a:r>
              <a:rPr lang="en-US" altLang="zh-CN"/>
              <a:t>distinct </a:t>
            </a:r>
            <a:r>
              <a:rPr lang="zh-CN" altLang="en-US"/>
              <a:t>依赖</a:t>
            </a:r>
            <a:r>
              <a:rPr lang="en-US" altLang="zh-CN"/>
              <a:t>equals</a:t>
            </a:r>
            <a:r>
              <a:rPr lang="zh-CN" altLang="en-US"/>
              <a:t>方法</a:t>
            </a:r>
            <a:r>
              <a:rPr lang="en-US" altLang="zh-CN"/>
              <a:t>  </a:t>
            </a:r>
            <a:endParaRPr lang="en-US" altLang="zh-CN"/>
          </a:p>
          <a:p>
            <a:endParaRPr lang="en-US" altLang="zh-CN"/>
          </a:p>
          <a:p>
            <a:endParaRPr lang="en-US" altLang="zh-CN"/>
          </a:p>
          <a:p>
            <a:endParaRPr lang="en-US" altLang="zh-CN"/>
          </a:p>
          <a:p>
            <a:endParaRPr lang="en-US" altLang="zh-CN"/>
          </a:p>
          <a:p>
            <a:r>
              <a:rPr lang="en-US" altLang="zh-CN"/>
              <a:t>filter Predicate</a:t>
            </a:r>
            <a:r>
              <a:rPr lang="zh-CN" altLang="en-US"/>
              <a:t>返回值为</a:t>
            </a:r>
            <a:r>
              <a:rPr lang="en-US" altLang="zh-CN"/>
              <a:t>boolean</a:t>
            </a:r>
            <a:r>
              <a:rPr lang="zh-CN" altLang="en-US"/>
              <a:t>的</a:t>
            </a:r>
            <a:r>
              <a:rPr lang="en-US" altLang="zh-CN"/>
              <a:t>test</a:t>
            </a:r>
            <a:r>
              <a:rPr lang="zh-CN" altLang="en-US"/>
              <a:t>方法。</a:t>
            </a:r>
            <a:endParaRPr lang="en-US" altLang="zh-CN"/>
          </a:p>
          <a:p>
            <a:endParaRPr lang="en-US" altLang="zh-CN"/>
          </a:p>
        </p:txBody>
      </p:sp>
      <p:sp>
        <p:nvSpPr>
          <p:cNvPr id="6" name="内容占位符 5"/>
          <p:cNvSpPr>
            <a:spLocks noGrp="1"/>
          </p:cNvSpPr>
          <p:nvPr>
            <p:ph sz="half" idx="2"/>
          </p:nvPr>
        </p:nvSpPr>
        <p:spPr/>
        <p:txBody>
          <a:bodyPr/>
          <a:p>
            <a:endParaRPr lang="zh-CN" altLang="en-US"/>
          </a:p>
        </p:txBody>
      </p:sp>
      <p:pic>
        <p:nvPicPr>
          <p:cNvPr id="4" name="图片 3" descr="T2K0lnXPRXXXXXXXXX_!!90219132"/>
          <p:cNvPicPr>
            <a:picLocks noChangeAspect="1"/>
          </p:cNvPicPr>
          <p:nvPr/>
        </p:nvPicPr>
        <p:blipFill>
          <a:blip r:embed="rId1"/>
          <a:stretch>
            <a:fillRect/>
          </a:stretch>
        </p:blipFill>
        <p:spPr>
          <a:xfrm>
            <a:off x="7515225" y="1341755"/>
            <a:ext cx="3838575" cy="1952625"/>
          </a:xfrm>
          <a:prstGeom prst="rect">
            <a:avLst/>
          </a:prstGeom>
        </p:spPr>
      </p:pic>
      <p:pic>
        <p:nvPicPr>
          <p:cNvPr id="5" name="图片 4" descr="T2OxXnXPlXXXXXXXXX_!!90219132"/>
          <p:cNvPicPr>
            <a:picLocks noChangeAspect="1"/>
          </p:cNvPicPr>
          <p:nvPr/>
        </p:nvPicPr>
        <p:blipFill>
          <a:blip r:embed="rId2"/>
          <a:stretch>
            <a:fillRect/>
          </a:stretch>
        </p:blipFill>
        <p:spPr>
          <a:xfrm>
            <a:off x="7515225" y="3529965"/>
            <a:ext cx="3838575" cy="1962150"/>
          </a:xfrm>
          <a:prstGeom prst="rect">
            <a:avLst/>
          </a:prstGeom>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en-US" altLang="zh-CN">
                <a:sym typeface="+mn-ea"/>
              </a:rPr>
              <a:t>Steam</a:t>
            </a:r>
            <a:r>
              <a:rPr lang="zh-CN" altLang="en-US">
                <a:sym typeface="+mn-ea"/>
              </a:rPr>
              <a:t>支持的操作（</a:t>
            </a:r>
            <a:r>
              <a:rPr lang="en-US" altLang="zh-CN">
                <a:sym typeface="+mn-ea"/>
              </a:rPr>
              <a:t>2</a:t>
            </a:r>
            <a:r>
              <a:rPr lang="zh-CN" altLang="en-US">
                <a:sym typeface="+mn-ea"/>
              </a:rPr>
              <a:t>）</a:t>
            </a:r>
            <a:endParaRPr lang="zh-CN" altLang="en-US"/>
          </a:p>
        </p:txBody>
      </p:sp>
      <p:sp>
        <p:nvSpPr>
          <p:cNvPr id="3" name="内容占位符 2"/>
          <p:cNvSpPr>
            <a:spLocks noGrp="1"/>
          </p:cNvSpPr>
          <p:nvPr>
            <p:ph sz="half" idx="1"/>
          </p:nvPr>
        </p:nvSpPr>
        <p:spPr/>
        <p:txBody>
          <a:bodyPr>
            <a:normAutofit fontScale="80000"/>
          </a:bodyPr>
          <a:p>
            <a:pPr>
              <a:lnSpc>
                <a:spcPct val="100000"/>
              </a:lnSpc>
            </a:pPr>
            <a:r>
              <a:rPr lang="en-US" altLang="zh-CN"/>
              <a:t>map map(Function&lt;? super T,? extends R&gt; mapper)</a:t>
            </a:r>
            <a:r>
              <a:rPr lang="zh-CN" altLang="en-US"/>
              <a:t>，映射到新的流。</a:t>
            </a:r>
            <a:endParaRPr lang="zh-CN" altLang="en-US"/>
          </a:p>
          <a:p>
            <a:pPr>
              <a:lnSpc>
                <a:spcPct val="100000"/>
              </a:lnSpc>
            </a:pPr>
            <a:endParaRPr lang="zh-CN" altLang="en-US"/>
          </a:p>
          <a:p>
            <a:pPr>
              <a:lnSpc>
                <a:spcPct val="100000"/>
              </a:lnSpc>
            </a:pPr>
            <a:endParaRPr lang="zh-CN" altLang="en-US"/>
          </a:p>
          <a:p>
            <a:pPr>
              <a:lnSpc>
                <a:spcPct val="100000"/>
              </a:lnSpc>
            </a:pPr>
            <a:endParaRPr lang="zh-CN" altLang="en-US"/>
          </a:p>
          <a:p>
            <a:pPr>
              <a:lnSpc>
                <a:spcPct val="100000"/>
              </a:lnSpc>
            </a:pPr>
            <a:r>
              <a:rPr lang="en-US" altLang="zh-CN"/>
              <a:t>flatMap(Function&lt;? super T,? extends Stream&lt;? extends R&gt;&gt; mapper) 返回由通过将提供的映射函数应用于每个元素而产生的映射流的内容来替换该流的每个元素的结果的流。 </a:t>
            </a:r>
            <a:endParaRPr lang="en-US" altLang="zh-CN"/>
          </a:p>
          <a:p>
            <a:pPr marL="0" indent="0">
              <a:buNone/>
            </a:pPr>
            <a:endParaRPr lang="en-US" altLang="zh-CN"/>
          </a:p>
        </p:txBody>
      </p:sp>
      <p:sp>
        <p:nvSpPr>
          <p:cNvPr id="7" name="内容占位符 6"/>
          <p:cNvSpPr>
            <a:spLocks noGrp="1"/>
          </p:cNvSpPr>
          <p:nvPr>
            <p:ph sz="half" idx="2"/>
          </p:nvPr>
        </p:nvSpPr>
        <p:spPr/>
        <p:txBody>
          <a:bodyPr/>
          <a:p>
            <a:endParaRPr lang="zh-CN" altLang="en-US"/>
          </a:p>
        </p:txBody>
      </p:sp>
      <p:pic>
        <p:nvPicPr>
          <p:cNvPr id="4" name="图片 3" descr="T2PQJnXOJXXXXXXXXX_!!90219132"/>
          <p:cNvPicPr>
            <a:picLocks noChangeAspect="1"/>
          </p:cNvPicPr>
          <p:nvPr/>
        </p:nvPicPr>
        <p:blipFill>
          <a:blip r:embed="rId1"/>
          <a:stretch>
            <a:fillRect/>
          </a:stretch>
        </p:blipFill>
        <p:spPr>
          <a:xfrm>
            <a:off x="6843395" y="1825625"/>
            <a:ext cx="3838575" cy="1924050"/>
          </a:xfrm>
          <a:prstGeom prst="rect">
            <a:avLst/>
          </a:prstGeom>
        </p:spPr>
      </p:pic>
      <p:pic>
        <p:nvPicPr>
          <p:cNvPr id="5" name="图片 4" descr="T2mBXnXQhXXXXXXXXX_!!90219132"/>
          <p:cNvPicPr>
            <a:picLocks noChangeAspect="1"/>
          </p:cNvPicPr>
          <p:nvPr/>
        </p:nvPicPr>
        <p:blipFill>
          <a:blip r:embed="rId2"/>
          <a:stretch>
            <a:fillRect/>
          </a:stretch>
        </p:blipFill>
        <p:spPr>
          <a:xfrm>
            <a:off x="6910705" y="3891280"/>
            <a:ext cx="3838575" cy="1952625"/>
          </a:xfrm>
          <a:prstGeom prst="rect">
            <a:avLst/>
          </a:prstGeom>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Steam</a:t>
            </a:r>
            <a:r>
              <a:rPr lang="zh-CN" altLang="en-US">
                <a:sym typeface="+mn-ea"/>
              </a:rPr>
              <a:t>支持的操作（</a:t>
            </a:r>
            <a:r>
              <a:rPr lang="en-US" altLang="zh-CN">
                <a:sym typeface="+mn-ea"/>
              </a:rPr>
              <a:t>3</a:t>
            </a:r>
            <a:r>
              <a:rPr lang="zh-CN" altLang="en-US">
                <a:sym typeface="+mn-ea"/>
              </a:rPr>
              <a:t>）</a:t>
            </a:r>
            <a:endParaRPr lang="zh-CN" altLang="en-US"/>
          </a:p>
        </p:txBody>
      </p:sp>
      <p:sp>
        <p:nvSpPr>
          <p:cNvPr id="3" name="内容占位符 2"/>
          <p:cNvSpPr>
            <a:spLocks noGrp="1"/>
          </p:cNvSpPr>
          <p:nvPr>
            <p:ph sz="half" idx="1"/>
          </p:nvPr>
        </p:nvSpPr>
        <p:spPr/>
        <p:txBody>
          <a:bodyPr>
            <a:normAutofit lnSpcReduction="10000"/>
          </a:bodyPr>
          <a:p>
            <a:r>
              <a:rPr lang="zh-CN" altLang="en-US"/>
              <a:t>peek: 生成一个包含原Stream的所有元素的新Stream，同时会提供一个消费函数（Consumer实例），新Stream每个元素被消费的时候都会执行给定的消费函数；</a:t>
            </a:r>
            <a:endParaRPr lang="zh-CN" altLang="en-US"/>
          </a:p>
          <a:p>
            <a:r>
              <a:rPr lang="zh-CN" altLang="en-US"/>
              <a:t> limit: 对一个Stream进行截断操作，获取其前N个元素</a:t>
            </a:r>
            <a:endParaRPr lang="zh-CN" altLang="en-US"/>
          </a:p>
          <a:p>
            <a:r>
              <a:rPr lang="zh-CN" altLang="en-US"/>
              <a:t>skip: 返回一个丢弃原Stream的前N个元素后剩下元素组成的新Stream</a:t>
            </a:r>
            <a:endParaRPr lang="zh-CN" altLang="en-US"/>
          </a:p>
        </p:txBody>
      </p:sp>
      <p:sp>
        <p:nvSpPr>
          <p:cNvPr id="4" name="内容占位符 3"/>
          <p:cNvSpPr>
            <a:spLocks noGrp="1"/>
          </p:cNvSpPr>
          <p:nvPr>
            <p:ph sz="half" idx="2"/>
          </p:nvPr>
        </p:nvSpPr>
        <p:spPr/>
        <p:txBody>
          <a:bodyPr/>
          <a:p>
            <a:endParaRPr lang="zh-CN" altLang="en-US"/>
          </a:p>
        </p:txBody>
      </p:sp>
      <p:pic>
        <p:nvPicPr>
          <p:cNvPr id="5" name="图片 4" descr="T2DrFmXHtaXXXXXXXX_!!90219132"/>
          <p:cNvPicPr>
            <a:picLocks noChangeAspect="1"/>
          </p:cNvPicPr>
          <p:nvPr/>
        </p:nvPicPr>
        <p:blipFill>
          <a:blip r:embed="rId1"/>
          <a:stretch>
            <a:fillRect/>
          </a:stretch>
        </p:blipFill>
        <p:spPr>
          <a:xfrm>
            <a:off x="7026910" y="530860"/>
            <a:ext cx="3838575" cy="2019300"/>
          </a:xfrm>
          <a:prstGeom prst="rect">
            <a:avLst/>
          </a:prstGeom>
        </p:spPr>
      </p:pic>
      <p:pic>
        <p:nvPicPr>
          <p:cNvPr id="6" name="图片 5" descr="T2QAXlXJBaXXXXXXXX_!!90219132"/>
          <p:cNvPicPr>
            <a:picLocks noChangeAspect="1"/>
          </p:cNvPicPr>
          <p:nvPr/>
        </p:nvPicPr>
        <p:blipFill>
          <a:blip r:embed="rId2"/>
          <a:stretch>
            <a:fillRect/>
          </a:stretch>
        </p:blipFill>
        <p:spPr>
          <a:xfrm>
            <a:off x="7026910" y="2550160"/>
            <a:ext cx="3838575" cy="1952625"/>
          </a:xfrm>
          <a:prstGeom prst="rect">
            <a:avLst/>
          </a:prstGeom>
        </p:spPr>
      </p:pic>
      <p:pic>
        <p:nvPicPr>
          <p:cNvPr id="7" name="图片 6" descr="T24A8mXUJXXXXXXXXX_!!90219132"/>
          <p:cNvPicPr>
            <a:picLocks noChangeAspect="1"/>
          </p:cNvPicPr>
          <p:nvPr/>
        </p:nvPicPr>
        <p:blipFill>
          <a:blip r:embed="rId3"/>
          <a:stretch>
            <a:fillRect/>
          </a:stretch>
        </p:blipFill>
        <p:spPr>
          <a:xfrm>
            <a:off x="7094220" y="4502785"/>
            <a:ext cx="3838575" cy="1952625"/>
          </a:xfrm>
          <a:prstGeom prst="rect">
            <a:avLst/>
          </a:prstGeom>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矩形 19"/>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p:cNvGrpSpPr/>
          <p:nvPr/>
        </p:nvGrpSpPr>
        <p:grpSpPr>
          <a:xfrm>
            <a:off x="2296107" y="1771075"/>
            <a:ext cx="3613171" cy="3825252"/>
            <a:chOff x="1809729" y="1771075"/>
            <a:chExt cx="3613171" cy="3825252"/>
          </a:xfrm>
        </p:grpSpPr>
        <p:sp>
          <p:nvSpPr>
            <p:cNvPr id="8" name="文本框 7"/>
            <p:cNvSpPr txBox="1"/>
            <p:nvPr/>
          </p:nvSpPr>
          <p:spPr>
            <a:xfrm>
              <a:off x="2587775" y="4032603"/>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sz="2000" smtClean="0">
                  <a:solidFill>
                    <a:prstClr val="black">
                      <a:lumMod val="75000"/>
                      <a:lumOff val="25000"/>
                    </a:prstClr>
                  </a:solidFill>
                  <a:latin typeface="+mn-lt"/>
                  <a:ea typeface="+mn-ea"/>
                  <a:cs typeface="+mn-ea"/>
                  <a:sym typeface="+mn-lt"/>
                </a:rPr>
                <a:t>集合应用</a:t>
              </a:r>
              <a:endParaRPr lang="zh-CN" sz="2000" smtClean="0">
                <a:solidFill>
                  <a:prstClr val="black">
                    <a:lumMod val="75000"/>
                    <a:lumOff val="25000"/>
                  </a:prstClr>
                </a:solidFill>
                <a:latin typeface="+mn-lt"/>
                <a:ea typeface="+mn-ea"/>
                <a:cs typeface="+mn-ea"/>
                <a:sym typeface="+mn-lt"/>
              </a:endParaRPr>
            </a:p>
          </p:txBody>
        </p:sp>
        <p:sp>
          <p:nvSpPr>
            <p:cNvPr id="9" name="文本框 8"/>
            <p:cNvSpPr txBox="1"/>
            <p:nvPr/>
          </p:nvSpPr>
          <p:spPr>
            <a:xfrm>
              <a:off x="2587775" y="5120854"/>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altLang="en-US" sz="2000" dirty="0">
                  <a:solidFill>
                    <a:prstClr val="black">
                      <a:lumMod val="75000"/>
                      <a:lumOff val="25000"/>
                    </a:prstClr>
                  </a:solidFill>
                  <a:latin typeface="+mn-lt"/>
                  <a:ea typeface="+mn-ea"/>
                  <a:cs typeface="+mn-ea"/>
                  <a:sym typeface="+mn-lt"/>
                </a:rPr>
                <a:t>练习</a:t>
              </a:r>
              <a:endParaRPr lang="zh-CN" altLang="en-US" sz="2000" dirty="0">
                <a:solidFill>
                  <a:prstClr val="black">
                    <a:lumMod val="75000"/>
                    <a:lumOff val="25000"/>
                  </a:prstClr>
                </a:solidFill>
                <a:latin typeface="+mn-lt"/>
                <a:ea typeface="+mn-ea"/>
                <a:cs typeface="+mn-ea"/>
                <a:sym typeface="+mn-lt"/>
              </a:endParaRPr>
            </a:p>
          </p:txBody>
        </p:sp>
        <p:sp>
          <p:nvSpPr>
            <p:cNvPr id="10" name="文本框 9"/>
            <p:cNvSpPr txBox="1"/>
            <p:nvPr/>
          </p:nvSpPr>
          <p:spPr>
            <a:xfrm>
              <a:off x="1809729" y="1771075"/>
              <a:ext cx="480371" cy="521970"/>
            </a:xfrm>
            <a:prstGeom prst="rect">
              <a:avLst/>
            </a:prstGeom>
            <a:noFill/>
          </p:spPr>
          <p:txBody>
            <a:bodyPr wrap="square" rtlCol="0">
              <a:spAutoFit/>
            </a:bodyPr>
            <a:lstStyle/>
            <a:p>
              <a:r>
                <a:rPr lang="zh-CN" altLang="en-US" sz="2800" smtClean="0">
                  <a:solidFill>
                    <a:prstClr val="black"/>
                  </a:solidFill>
                  <a:cs typeface="+mn-ea"/>
                  <a:sym typeface="+mn-lt"/>
                </a:rPr>
                <a:t>壹</a:t>
              </a:r>
              <a:endParaRPr lang="zh-CN" altLang="en-US" sz="2800">
                <a:solidFill>
                  <a:prstClr val="black"/>
                </a:solidFill>
                <a:cs typeface="+mn-ea"/>
                <a:sym typeface="+mn-lt"/>
              </a:endParaRPr>
            </a:p>
          </p:txBody>
        </p:sp>
        <p:cxnSp>
          <p:nvCxnSpPr>
            <p:cNvPr id="11" name="直接连接符 10"/>
            <p:cNvCxnSpPr/>
            <p:nvPr/>
          </p:nvCxnSpPr>
          <p:spPr>
            <a:xfrm>
              <a:off x="2359118" y="1853280"/>
              <a:ext cx="0" cy="376739"/>
            </a:xfrm>
            <a:prstGeom prst="line">
              <a:avLst/>
            </a:prstGeom>
            <a:noFill/>
            <a:ln w="19050" cap="flat" cmpd="sng" algn="ctr">
              <a:solidFill>
                <a:sysClr val="window" lastClr="FFFFFF">
                  <a:lumMod val="65000"/>
                </a:sysClr>
              </a:solidFill>
              <a:prstDash val="solid"/>
              <a:miter lim="800000"/>
            </a:ln>
            <a:effectLst/>
          </p:spPr>
        </p:cxnSp>
        <p:sp>
          <p:nvSpPr>
            <p:cNvPr id="12" name="文本框 11"/>
            <p:cNvSpPr txBox="1"/>
            <p:nvPr/>
          </p:nvSpPr>
          <p:spPr>
            <a:xfrm>
              <a:off x="1823770" y="2872169"/>
              <a:ext cx="480371" cy="521970"/>
            </a:xfrm>
            <a:prstGeom prst="rect">
              <a:avLst/>
            </a:prstGeom>
            <a:noFill/>
          </p:spPr>
          <p:txBody>
            <a:bodyPr wrap="square" rtlCol="0">
              <a:spAutoFit/>
            </a:bodyPr>
            <a:lstStyle/>
            <a:p>
              <a:r>
                <a:rPr lang="zh-CN" altLang="en-US" sz="2800" smtClean="0">
                  <a:solidFill>
                    <a:prstClr val="black"/>
                  </a:solidFill>
                  <a:cs typeface="+mn-ea"/>
                  <a:sym typeface="+mn-lt"/>
                </a:rPr>
                <a:t>贰</a:t>
              </a:r>
              <a:endParaRPr lang="zh-CN" altLang="en-US" sz="2800">
                <a:solidFill>
                  <a:prstClr val="black"/>
                </a:solidFill>
                <a:cs typeface="+mn-ea"/>
                <a:sym typeface="+mn-lt"/>
              </a:endParaRPr>
            </a:p>
          </p:txBody>
        </p:sp>
        <p:sp>
          <p:nvSpPr>
            <p:cNvPr id="13" name="文本框 12"/>
            <p:cNvSpPr txBox="1"/>
            <p:nvPr/>
          </p:nvSpPr>
          <p:spPr>
            <a:xfrm>
              <a:off x="1837811" y="3973263"/>
              <a:ext cx="480371" cy="521970"/>
            </a:xfrm>
            <a:prstGeom prst="rect">
              <a:avLst/>
            </a:prstGeom>
            <a:noFill/>
          </p:spPr>
          <p:txBody>
            <a:bodyPr wrap="square" rtlCol="0">
              <a:spAutoFit/>
            </a:bodyPr>
            <a:lstStyle/>
            <a:p>
              <a:r>
                <a:rPr lang="zh-CN" altLang="en-US" sz="2800" smtClean="0">
                  <a:solidFill>
                    <a:prstClr val="black"/>
                  </a:solidFill>
                  <a:cs typeface="+mn-ea"/>
                  <a:sym typeface="+mn-lt"/>
                </a:rPr>
                <a:t>叁</a:t>
              </a:r>
              <a:endParaRPr lang="zh-CN" altLang="en-US" sz="2800">
                <a:solidFill>
                  <a:prstClr val="black"/>
                </a:solidFill>
                <a:cs typeface="+mn-ea"/>
                <a:sym typeface="+mn-lt"/>
              </a:endParaRPr>
            </a:p>
          </p:txBody>
        </p:sp>
        <p:sp>
          <p:nvSpPr>
            <p:cNvPr id="14" name="文本框 13"/>
            <p:cNvSpPr txBox="1"/>
            <p:nvPr/>
          </p:nvSpPr>
          <p:spPr>
            <a:xfrm>
              <a:off x="1851852" y="5074357"/>
              <a:ext cx="480371" cy="521970"/>
            </a:xfrm>
            <a:prstGeom prst="rect">
              <a:avLst/>
            </a:prstGeom>
            <a:noFill/>
          </p:spPr>
          <p:txBody>
            <a:bodyPr wrap="square" rtlCol="0">
              <a:spAutoFit/>
            </a:bodyPr>
            <a:lstStyle/>
            <a:p>
              <a:r>
                <a:rPr lang="zh-CN" altLang="en-US" sz="2800" smtClean="0">
                  <a:solidFill>
                    <a:prstClr val="black"/>
                  </a:solidFill>
                  <a:cs typeface="+mn-ea"/>
                  <a:sym typeface="+mn-lt"/>
                </a:rPr>
                <a:t>肆</a:t>
              </a:r>
              <a:endParaRPr lang="zh-CN" altLang="en-US" sz="2800">
                <a:solidFill>
                  <a:prstClr val="black"/>
                </a:solidFill>
                <a:cs typeface="+mn-ea"/>
                <a:sym typeface="+mn-lt"/>
              </a:endParaRPr>
            </a:p>
          </p:txBody>
        </p:sp>
        <p:cxnSp>
          <p:nvCxnSpPr>
            <p:cNvPr id="15" name="直接连接符 14"/>
            <p:cNvCxnSpPr/>
            <p:nvPr/>
          </p:nvCxnSpPr>
          <p:spPr>
            <a:xfrm>
              <a:off x="2378599" y="2966679"/>
              <a:ext cx="0" cy="376739"/>
            </a:xfrm>
            <a:prstGeom prst="line">
              <a:avLst/>
            </a:prstGeom>
            <a:noFill/>
            <a:ln w="19050" cap="flat" cmpd="sng" algn="ctr">
              <a:solidFill>
                <a:sysClr val="window" lastClr="FFFFFF">
                  <a:lumMod val="65000"/>
                </a:sysClr>
              </a:solidFill>
              <a:prstDash val="solid"/>
              <a:miter lim="800000"/>
            </a:ln>
            <a:effectLst/>
          </p:spPr>
        </p:cxnSp>
        <p:cxnSp>
          <p:nvCxnSpPr>
            <p:cNvPr id="16" name="直接连接符 15"/>
            <p:cNvCxnSpPr/>
            <p:nvPr/>
          </p:nvCxnSpPr>
          <p:spPr>
            <a:xfrm>
              <a:off x="2396062" y="4060949"/>
              <a:ext cx="0" cy="376739"/>
            </a:xfrm>
            <a:prstGeom prst="line">
              <a:avLst/>
            </a:prstGeom>
            <a:noFill/>
            <a:ln w="19050" cap="flat" cmpd="sng" algn="ctr">
              <a:solidFill>
                <a:sysClr val="window" lastClr="FFFFFF">
                  <a:lumMod val="65000"/>
                </a:sysClr>
              </a:solidFill>
              <a:prstDash val="solid"/>
              <a:miter lim="800000"/>
            </a:ln>
            <a:effectLst/>
          </p:spPr>
        </p:cxnSp>
        <p:cxnSp>
          <p:nvCxnSpPr>
            <p:cNvPr id="17" name="直接连接符 16"/>
            <p:cNvCxnSpPr/>
            <p:nvPr/>
          </p:nvCxnSpPr>
          <p:spPr>
            <a:xfrm>
              <a:off x="2404018" y="5146254"/>
              <a:ext cx="0" cy="376739"/>
            </a:xfrm>
            <a:prstGeom prst="line">
              <a:avLst/>
            </a:prstGeom>
            <a:noFill/>
            <a:ln w="19050" cap="flat" cmpd="sng" algn="ctr">
              <a:solidFill>
                <a:sysClr val="window" lastClr="FFFFFF">
                  <a:lumMod val="65000"/>
                </a:sysClr>
              </a:solidFill>
              <a:prstDash val="solid"/>
              <a:miter lim="800000"/>
            </a:ln>
            <a:effectLst/>
          </p:spPr>
        </p:cxnSp>
        <p:sp>
          <p:nvSpPr>
            <p:cNvPr id="21" name="文本框 20"/>
            <p:cNvSpPr txBox="1"/>
            <p:nvPr/>
          </p:nvSpPr>
          <p:spPr>
            <a:xfrm>
              <a:off x="2587775" y="1815179"/>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en-US" altLang="zh-CN" sz="2000" dirty="0" smtClean="0">
                  <a:solidFill>
                    <a:prstClr val="black">
                      <a:lumMod val="75000"/>
                      <a:lumOff val="25000"/>
                    </a:prstClr>
                  </a:solidFill>
                  <a:latin typeface="+mn-lt"/>
                  <a:ea typeface="宋体" panose="02010600030101010101" pitchFamily="2" charset="-122"/>
                  <a:cs typeface="+mn-ea"/>
                  <a:sym typeface="+mn-lt"/>
                </a:rPr>
                <a:t>Lambda</a:t>
              </a:r>
              <a:r>
                <a:rPr lang="zh-CN" altLang="en-US" sz="2000" dirty="0" smtClean="0">
                  <a:solidFill>
                    <a:prstClr val="black">
                      <a:lumMod val="75000"/>
                      <a:lumOff val="25000"/>
                    </a:prstClr>
                  </a:solidFill>
                  <a:latin typeface="+mn-lt"/>
                  <a:ea typeface="宋体" panose="02010600030101010101" pitchFamily="2" charset="-122"/>
                  <a:cs typeface="+mn-ea"/>
                  <a:sym typeface="+mn-lt"/>
                </a:rPr>
                <a:t>表达式</a:t>
              </a:r>
              <a:endParaRPr lang="zh-CN" altLang="en-US" sz="2000" dirty="0" smtClean="0">
                <a:solidFill>
                  <a:prstClr val="black">
                    <a:lumMod val="75000"/>
                    <a:lumOff val="25000"/>
                  </a:prstClr>
                </a:solidFill>
                <a:latin typeface="+mn-lt"/>
                <a:ea typeface="宋体" panose="02010600030101010101" pitchFamily="2" charset="-122"/>
                <a:cs typeface="+mn-ea"/>
                <a:sym typeface="+mn-lt"/>
              </a:endParaRPr>
            </a:p>
          </p:txBody>
        </p:sp>
        <p:sp>
          <p:nvSpPr>
            <p:cNvPr id="22" name="文本框 21"/>
            <p:cNvSpPr txBox="1"/>
            <p:nvPr/>
          </p:nvSpPr>
          <p:spPr>
            <a:xfrm>
              <a:off x="2587775" y="2941279"/>
              <a:ext cx="2835125" cy="706755"/>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en-US" altLang="zh-CN" sz="2000" dirty="0" smtClean="0">
                  <a:solidFill>
                    <a:prstClr val="black">
                      <a:lumMod val="75000"/>
                      <a:lumOff val="25000"/>
                    </a:prstClr>
                  </a:solidFill>
                  <a:latin typeface="+mn-lt"/>
                  <a:ea typeface="宋体" panose="02010600030101010101" pitchFamily="2" charset="-122"/>
                  <a:cs typeface="+mn-ea"/>
                  <a:sym typeface="+mn-lt"/>
                </a:rPr>
                <a:t>stream</a:t>
              </a:r>
              <a:r>
                <a:rPr lang="zh-CN" altLang="en-US" sz="2000" dirty="0" smtClean="0">
                  <a:solidFill>
                    <a:prstClr val="black">
                      <a:lumMod val="75000"/>
                      <a:lumOff val="25000"/>
                    </a:prstClr>
                  </a:solidFill>
                  <a:latin typeface="+mn-lt"/>
                  <a:ea typeface="宋体" panose="02010600030101010101" pitchFamily="2" charset="-122"/>
                  <a:cs typeface="+mn-ea"/>
                  <a:sym typeface="+mn-lt"/>
                </a:rPr>
                <a:t>简单使用</a:t>
              </a:r>
              <a:endParaRPr lang="en-US" altLang="zh-CN" sz="2000" dirty="0" smtClean="0">
                <a:solidFill>
                  <a:prstClr val="black">
                    <a:lumMod val="75000"/>
                    <a:lumOff val="25000"/>
                  </a:prstClr>
                </a:solidFill>
                <a:latin typeface="+mn-lt"/>
                <a:ea typeface="+mn-ea"/>
                <a:cs typeface="+mn-ea"/>
                <a:sym typeface="+mn-lt"/>
              </a:endParaRPr>
            </a:p>
            <a:p>
              <a:pPr algn="l"/>
              <a:endParaRPr lang="zh-CN" altLang="en-US" sz="2000" dirty="0" smtClean="0">
                <a:solidFill>
                  <a:prstClr val="black">
                    <a:lumMod val="75000"/>
                    <a:lumOff val="25000"/>
                  </a:prstClr>
                </a:solidFill>
                <a:latin typeface="+mn-lt"/>
                <a:ea typeface="+mn-ea"/>
                <a:cs typeface="+mn-ea"/>
                <a:sym typeface="+mn-lt"/>
              </a:endParaRPr>
            </a:p>
          </p:txBody>
        </p:sp>
      </p:grpSp>
      <p:grpSp>
        <p:nvGrpSpPr>
          <p:cNvPr id="31" name="组合 30"/>
          <p:cNvGrpSpPr/>
          <p:nvPr/>
        </p:nvGrpSpPr>
        <p:grpSpPr>
          <a:xfrm>
            <a:off x="8516608" y="2477041"/>
            <a:ext cx="921385" cy="1981200"/>
            <a:chOff x="8750070" y="2477041"/>
            <a:chExt cx="921385" cy="1981200"/>
          </a:xfrm>
        </p:grpSpPr>
        <p:sp>
          <p:nvSpPr>
            <p:cNvPr id="5" name="文本框 4"/>
            <p:cNvSpPr txBox="1"/>
            <p:nvPr/>
          </p:nvSpPr>
          <p:spPr>
            <a:xfrm>
              <a:off x="8750070" y="2661277"/>
              <a:ext cx="921385" cy="1637045"/>
            </a:xfrm>
            <a:prstGeom prst="rect">
              <a:avLst/>
            </a:prstGeom>
            <a:noFill/>
          </p:spPr>
          <p:txBody>
            <a:bodyPr vert="eaVert" wrap="square" rtlCol="0">
              <a:spAutoFit/>
            </a:bodyPr>
            <a:lstStyle/>
            <a:p>
              <a:pPr algn="dist"/>
              <a:r>
                <a:rPr lang="zh-CN" altLang="en-US" sz="4800" smtClean="0">
                  <a:solidFill>
                    <a:prstClr val="black">
                      <a:lumMod val="75000"/>
                      <a:lumOff val="25000"/>
                    </a:prstClr>
                  </a:solidFill>
                  <a:cs typeface="+mn-ea"/>
                  <a:sym typeface="+mn-lt"/>
                </a:rPr>
                <a:t>目录</a:t>
              </a:r>
              <a:endParaRPr lang="zh-CN" altLang="en-US" sz="4800">
                <a:solidFill>
                  <a:prstClr val="black">
                    <a:lumMod val="75000"/>
                    <a:lumOff val="25000"/>
                  </a:prstClr>
                </a:solidFill>
                <a:cs typeface="+mn-ea"/>
                <a:sym typeface="+mn-lt"/>
              </a:endParaRPr>
            </a:p>
          </p:txBody>
        </p:sp>
        <p:cxnSp>
          <p:nvCxnSpPr>
            <p:cNvPr id="29" name="直接连接符 28"/>
            <p:cNvCxnSpPr/>
            <p:nvPr/>
          </p:nvCxnSpPr>
          <p:spPr>
            <a:xfrm>
              <a:off x="8820436" y="24770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820436" y="44582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Stream</a:t>
            </a:r>
            <a:r>
              <a:rPr lang="zh-CN" altLang="en-US"/>
              <a:t>应用</a:t>
            </a:r>
            <a:endParaRPr lang="zh-CN" altLang="en-US"/>
          </a:p>
        </p:txBody>
      </p:sp>
      <p:sp>
        <p:nvSpPr>
          <p:cNvPr id="6" name="内容占位符 5"/>
          <p:cNvSpPr>
            <a:spLocks noGrp="1"/>
          </p:cNvSpPr>
          <p:nvPr>
            <p:ph idx="1"/>
          </p:nvPr>
        </p:nvSpPr>
        <p:spPr/>
        <p:txBody>
          <a:bodyPr>
            <a:normAutofit lnSpcReduction="20000"/>
          </a:bodyPr>
          <a:p>
            <a:pPr marL="0" indent="0">
              <a:buNone/>
            </a:pPr>
            <a:r>
              <a:rPr lang="zh-CN" altLang="en-US"/>
              <a:t>	List&lt;Integer&gt; nums = Lists.newArrayList(1,1,null,2,3,4,null,5,6,7,8,9,10);</a:t>
            </a:r>
            <a:endParaRPr lang="zh-CN" altLang="en-US"/>
          </a:p>
          <a:p>
            <a:pPr marL="0" indent="0">
              <a:buNone/>
            </a:pPr>
            <a:r>
              <a:rPr lang="zh-CN" altLang="en-US"/>
              <a:t>	System.out.println(“sum is:”+</a:t>
            </a:r>
            <a:br>
              <a:rPr lang="zh-CN" altLang="en-US"/>
            </a:br>
            <a:r>
              <a:rPr lang="zh-CN" altLang="en-US"/>
              <a:t>                     nums.stream().filter(num -&gt; num != null).</a:t>
            </a:r>
            <a:endParaRPr lang="zh-CN" altLang="en-US"/>
          </a:p>
          <a:p>
            <a:pPr marL="0" indent="0">
              <a:buNone/>
            </a:pPr>
            <a:r>
              <a:rPr lang="zh-CN" altLang="en-US"/>
              <a:t>	            distinct().mapToInt(num -&gt; num * 2).</a:t>
            </a:r>
            <a:endParaRPr lang="zh-CN" altLang="en-US"/>
          </a:p>
          <a:p>
            <a:pPr marL="0" indent="0">
              <a:buNone/>
            </a:pPr>
            <a:r>
              <a:rPr lang="zh-CN" altLang="en-US"/>
              <a:t>	            peek(System.out::println).skip(2).limit(4).sum());</a:t>
            </a:r>
            <a:endParaRPr lang="zh-CN" alt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汇聚（Reduce）Stream</a:t>
            </a:r>
            <a:endParaRPr lang="zh-CN" altLang="en-US"/>
          </a:p>
        </p:txBody>
      </p:sp>
      <p:sp>
        <p:nvSpPr>
          <p:cNvPr id="3" name="内容占位符 2"/>
          <p:cNvSpPr>
            <a:spLocks noGrp="1"/>
          </p:cNvSpPr>
          <p:nvPr>
            <p:ph idx="1"/>
          </p:nvPr>
        </p:nvSpPr>
        <p:spPr/>
        <p:txBody>
          <a:bodyPr/>
          <a:p>
            <a:r>
              <a:rPr lang="zh-CN" altLang="en-US"/>
              <a:t>A reduction operation (also called a fold) takes a sequence of input elements and combines them into a single summary result by repeated application of a combining operation, such as finding the sum or maximum of a set of numbers, or accumulating elements into a list. The streams classes have multiple forms of general reduction operations, called reduce() and collect(), as well as multiple specialized reduction forms such as sum(), max(), or count().</a:t>
            </a:r>
            <a:endParaRPr lang="zh-CN" alt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可变汇聚</a:t>
            </a:r>
            <a:endParaRPr lang="zh-CN" altLang="en-US"/>
          </a:p>
        </p:txBody>
      </p:sp>
      <p:sp>
        <p:nvSpPr>
          <p:cNvPr id="3" name="内容占位符 2"/>
          <p:cNvSpPr>
            <a:spLocks noGrp="1"/>
          </p:cNvSpPr>
          <p:nvPr>
            <p:ph idx="1"/>
          </p:nvPr>
        </p:nvSpPr>
        <p:spPr/>
        <p:txBody>
          <a:bodyPr/>
          <a:p>
            <a:r>
              <a:rPr lang="zh-CN" altLang="en-US"/>
              <a:t>把输入的元素们累积到一个可变的容器中，比如Collection或者StringBuilder。</a:t>
            </a:r>
            <a:r>
              <a:rPr lang="en-US" altLang="zh-CN"/>
              <a:t>Stream</a:t>
            </a:r>
            <a:r>
              <a:rPr lang="zh-CN" altLang="en-US"/>
              <a:t>临时流，如果需要保存结果，需要放入到一个新的集合中。</a:t>
            </a:r>
            <a:endParaRPr lang="zh-CN" altLang="en-US"/>
          </a:p>
          <a:p>
            <a:r>
              <a:rPr lang="zh-CN" altLang="en-US"/>
              <a:t>collect，正如其名字显示的，它可以把Stream中的要有元素收集到一个结果容器中</a:t>
            </a:r>
            <a:endParaRPr lang="zh-CN" altLang="en-US"/>
          </a:p>
          <a:p>
            <a:r>
              <a:rPr lang="zh-CN" altLang="en-US"/>
              <a:t>List&lt;Integer&gt; numsWithoutNull = nums.stream().filter(num -&gt; num != null).</a:t>
            </a:r>
            <a:endParaRPr lang="zh-CN" altLang="en-US"/>
          </a:p>
          <a:p>
            <a:r>
              <a:rPr lang="zh-CN" altLang="en-US"/>
              <a:t>  collect(Collectors.toList());</a:t>
            </a:r>
            <a:endParaRPr lang="zh-CN" alt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其他汇聚</a:t>
            </a:r>
            <a:endParaRPr lang="zh-CN" altLang="en-US"/>
          </a:p>
        </p:txBody>
      </p:sp>
      <p:sp>
        <p:nvSpPr>
          <p:cNvPr id="3" name="内容占位符 2"/>
          <p:cNvSpPr>
            <a:spLocks noGrp="1"/>
          </p:cNvSpPr>
          <p:nvPr>
            <p:ph idx="1"/>
          </p:nvPr>
        </p:nvSpPr>
        <p:spPr/>
        <p:txBody>
          <a:bodyPr/>
          <a:p>
            <a:r>
              <a:rPr lang="zh-CN" altLang="en-US"/>
              <a:t>Optional&lt;T&gt; reduce(BinaryOperator&lt;T&gt; accumulator);</a:t>
            </a:r>
            <a:endParaRPr lang="zh-CN" altLang="en-US"/>
          </a:p>
          <a:p>
            <a:pPr lvl="1"/>
            <a:r>
              <a:rPr lang="zh-CN" altLang="en-US"/>
              <a:t>System.out.println("ints sum is:" + ints.stream().reduce((sum, item) -</a:t>
            </a:r>
            <a:r>
              <a:rPr lang="en-US" altLang="zh-CN"/>
              <a:t>&gt;</a:t>
            </a:r>
            <a:r>
              <a:rPr lang="zh-CN" altLang="en-US"/>
              <a:t>sum + item).get());</a:t>
            </a:r>
            <a:endParaRPr lang="zh-CN" altLang="en-US"/>
          </a:p>
          <a:p>
            <a:pPr lvl="1"/>
            <a:r>
              <a:rPr lang="zh-CN" altLang="en-US"/>
              <a:t>accumulator.apply(result, element); </a:t>
            </a:r>
            <a:endParaRPr lang="zh-CN" altLang="en-US"/>
          </a:p>
          <a:p>
            <a:pPr lvl="0"/>
            <a:r>
              <a:rPr lang="zh-CN" altLang="en-US"/>
              <a:t>T reduce(T identity, BinaryOperator&lt;T&gt; accumulator);</a:t>
            </a:r>
            <a:endParaRPr lang="zh-CN" altLang="en-US"/>
          </a:p>
          <a:p>
            <a:pPr lvl="1"/>
            <a:r>
              <a:rPr lang="zh-CN" altLang="en-US"/>
              <a:t>增加</a:t>
            </a:r>
            <a:r>
              <a:rPr lang="zh-CN" altLang="en-US">
                <a:sym typeface="+mn-ea"/>
              </a:rPr>
              <a:t>identity，也就是计算的初始值，防止</a:t>
            </a:r>
            <a:r>
              <a:rPr lang="en-US" altLang="zh-CN">
                <a:sym typeface="+mn-ea"/>
              </a:rPr>
              <a:t>NPE</a:t>
            </a:r>
            <a:endParaRPr lang="en-US" altLang="zh-CN">
              <a:sym typeface="+mn-ea"/>
            </a:endParaRPr>
          </a:p>
          <a:p>
            <a:pPr lvl="0"/>
            <a:r>
              <a:rPr lang="en-US" altLang="zh-CN">
                <a:sym typeface="+mn-ea"/>
              </a:rPr>
              <a:t>count方法：获取Stream中元素的个数。</a:t>
            </a:r>
            <a:endParaRPr lang="en-US" altLang="zh-CN">
              <a:sym typeface="+mn-ea"/>
            </a:endParaRPr>
          </a:p>
          <a:p>
            <a:pPr lvl="0"/>
            <a:endParaRPr lang="en-US" altLang="zh-CN">
              <a:sym typeface="+mn-ea"/>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搜索相关</a:t>
            </a:r>
            <a:endParaRPr lang="zh-CN" altLang="en-US"/>
          </a:p>
        </p:txBody>
      </p:sp>
      <p:sp>
        <p:nvSpPr>
          <p:cNvPr id="3" name="内容占位符 2"/>
          <p:cNvSpPr>
            <a:spLocks noGrp="1"/>
          </p:cNvSpPr>
          <p:nvPr>
            <p:ph idx="1"/>
          </p:nvPr>
        </p:nvSpPr>
        <p:spPr/>
        <p:txBody>
          <a:bodyPr>
            <a:normAutofit fontScale="80000"/>
          </a:bodyPr>
          <a:p>
            <a:r>
              <a:rPr lang="zh-CN" altLang="en-US"/>
              <a:t>– allMatch：是不是Stream中的所有元素都满足给定的匹配条件</a:t>
            </a:r>
            <a:endParaRPr lang="zh-CN" altLang="en-US"/>
          </a:p>
          <a:p>
            <a:r>
              <a:rPr lang="zh-CN" altLang="en-US"/>
              <a:t>– anyMatch：Stream中是否存在任何一个元素满足匹配条件</a:t>
            </a:r>
            <a:endParaRPr lang="zh-CN" altLang="en-US"/>
          </a:p>
          <a:p>
            <a:r>
              <a:rPr lang="zh-CN" altLang="en-US"/>
              <a:t>– findFirst: 返回Stream中的第一个元素，如果Stream为空，返回空Optional</a:t>
            </a:r>
            <a:endParaRPr lang="zh-CN" altLang="en-US"/>
          </a:p>
          <a:p>
            <a:r>
              <a:rPr lang="zh-CN" altLang="en-US"/>
              <a:t>– noneMatch：是不是Stream中的所有元素都不满足给定的匹配条件</a:t>
            </a:r>
            <a:endParaRPr lang="zh-CN" altLang="en-US"/>
          </a:p>
          <a:p>
            <a:r>
              <a:rPr lang="zh-CN" altLang="en-US"/>
              <a:t>– max和min：使用给定的比较器（Operator），返回Stream中的最大|最小值</a:t>
            </a:r>
            <a:endParaRPr lang="zh-CN" altLang="en-US"/>
          </a:p>
          <a:p>
            <a:r>
              <a:rPr lang="zh-CN" altLang="en-US"/>
              <a:t>示例：</a:t>
            </a:r>
            <a:endParaRPr lang="zh-CN" altLang="en-US"/>
          </a:p>
          <a:p>
            <a:pPr marL="0" indent="0">
              <a:buNone/>
            </a:pPr>
            <a:r>
              <a:rPr lang="zh-CN" altLang="en-US"/>
              <a:t>List&lt;Integer</a:t>
            </a:r>
            <a:r>
              <a:rPr lang="en-US" altLang="zh-CN"/>
              <a:t>&gt;</a:t>
            </a:r>
            <a:r>
              <a:rPr lang="zh-CN" altLang="en-US"/>
              <a:t>ints = Lists.newArrayList(1,2,3,4,5,6,7,8,9,10);</a:t>
            </a:r>
            <a:endParaRPr lang="zh-CN" altLang="en-US"/>
          </a:p>
          <a:p>
            <a:pPr marL="0" indent="0">
              <a:buNone/>
            </a:pPr>
            <a:r>
              <a:rPr lang="zh-CN" altLang="en-US"/>
              <a:t>System.out.println(ints.stream().allMatch(item -&gt; item &lt; 100));</a:t>
            </a:r>
            <a:endParaRPr lang="zh-CN" altLang="en-US"/>
          </a:p>
          <a:p>
            <a:pPr marL="0" indent="0">
              <a:buNone/>
            </a:pPr>
            <a:r>
              <a:rPr lang="zh-CN" altLang="en-US"/>
              <a:t>ints.stream().max((o1, o2) -</a:t>
            </a:r>
            <a:r>
              <a:rPr lang="en-US" altLang="zh-CN"/>
              <a:t>&gt;</a:t>
            </a:r>
            <a:r>
              <a:rPr lang="zh-CN" altLang="en-US"/>
              <a:t>o1.compareTo(o2)).ifPresent(System.out::println);</a:t>
            </a:r>
            <a:endParaRPr lang="zh-CN" alt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70585"/>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叁</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zh-CN" altLang="en-US" sz="2800" smtClean="0">
                  <a:solidFill>
                    <a:prstClr val="black">
                      <a:lumMod val="75000"/>
                      <a:lumOff val="25000"/>
                    </a:prstClr>
                  </a:solidFill>
                  <a:cs typeface="+mn-ea"/>
                  <a:sym typeface="+mn-lt"/>
                </a:rPr>
                <a:t>练习</a:t>
              </a:r>
              <a:endParaRPr lang="zh-CN" altLang="en-US"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支持变量定义的表达式计算</a:t>
            </a:r>
            <a:endParaRPr lang="zh-CN" altLang="en-US"/>
          </a:p>
        </p:txBody>
      </p:sp>
      <p:sp>
        <p:nvSpPr>
          <p:cNvPr id="3" name="内容占位符 2"/>
          <p:cNvSpPr>
            <a:spLocks noGrp="1"/>
          </p:cNvSpPr>
          <p:nvPr>
            <p:ph idx="1"/>
          </p:nvPr>
        </p:nvSpPr>
        <p:spPr/>
        <p:txBody>
          <a:bodyPr>
            <a:normAutofit lnSpcReduction="10000"/>
          </a:bodyPr>
          <a:p>
            <a:r>
              <a:rPr lang="zh-CN" altLang="en-US"/>
              <a:t>请实现简单的</a:t>
            </a:r>
            <a:r>
              <a:rPr lang="en-US" altLang="zh-CN"/>
              <a:t>JShell</a:t>
            </a:r>
            <a:r>
              <a:rPr lang="zh-CN" altLang="en-US"/>
              <a:t>，支持以下表达式计算</a:t>
            </a:r>
            <a:endParaRPr lang="zh-CN" altLang="en-US"/>
          </a:p>
          <a:p>
            <a:pPr marL="0" indent="0">
              <a:buNone/>
            </a:pPr>
            <a:r>
              <a:rPr lang="zh-CN" altLang="en-US"/>
              <a:t>   </a:t>
            </a:r>
            <a:r>
              <a:rPr lang="en-US" altLang="zh-CN"/>
              <a:t>int a=10;</a:t>
            </a:r>
            <a:endParaRPr lang="en-US" altLang="zh-CN"/>
          </a:p>
          <a:p>
            <a:pPr marL="0" indent="0">
              <a:buNone/>
            </a:pPr>
            <a:r>
              <a:rPr lang="en-US" altLang="zh-CN"/>
              <a:t>   int b=20;</a:t>
            </a:r>
            <a:endParaRPr lang="en-US" altLang="zh-CN"/>
          </a:p>
          <a:p>
            <a:pPr marL="0" indent="0">
              <a:buNone/>
            </a:pPr>
            <a:r>
              <a:rPr lang="en-US" altLang="zh-CN"/>
              <a:t>   a=30;</a:t>
            </a:r>
            <a:endParaRPr lang="en-US" altLang="zh-CN"/>
          </a:p>
          <a:p>
            <a:pPr marL="0" indent="0">
              <a:buNone/>
            </a:pPr>
            <a:r>
              <a:rPr lang="en-US" altLang="zh-CN"/>
              <a:t>   a*3+b=?;</a:t>
            </a:r>
            <a:endParaRPr lang="en-US" altLang="zh-CN"/>
          </a:p>
          <a:p>
            <a:pPr marL="0" indent="0">
              <a:buNone/>
            </a:pPr>
            <a:r>
              <a:rPr lang="en-US" altLang="zh-CN"/>
              <a:t>   (a*13)%b=?;</a:t>
            </a:r>
            <a:endParaRPr lang="en-US" altLang="zh-CN"/>
          </a:p>
          <a:p>
            <a:pPr marL="0" indent="0">
              <a:buNone/>
            </a:pPr>
            <a:r>
              <a:rPr lang="en-US" altLang="zh-CN"/>
              <a:t>  </a:t>
            </a:r>
            <a:r>
              <a:rPr lang="zh-CN" altLang="en-US"/>
              <a:t>输出内容：包括</a:t>
            </a:r>
            <a:r>
              <a:rPr lang="en-US" altLang="zh-CN"/>
              <a:t>?</a:t>
            </a:r>
            <a:r>
              <a:rPr lang="zh-CN" altLang="en-US"/>
              <a:t>的值，以及表达式错误、变量未定义。</a:t>
            </a:r>
            <a:endParaRPr lang="zh-CN" altLang="en-US"/>
          </a:p>
          <a:p>
            <a:pPr marL="0" indent="0">
              <a:buNone/>
            </a:pPr>
            <a:r>
              <a:rPr lang="zh-CN" altLang="en-US"/>
              <a:t>  不支持同一个类型定义多个变量，假设只支持基本数据类型定义。</a:t>
            </a:r>
            <a:endParaRPr lang="en-US" altLang="zh-CN"/>
          </a:p>
          <a:p>
            <a:pPr marL="0" indent="0">
              <a:buNone/>
            </a:pPr>
            <a:r>
              <a:rPr lang="en-US" altLang="zh-CN"/>
              <a:t> </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4711413" y="2875002"/>
            <a:ext cx="2649778" cy="1106805"/>
            <a:chOff x="4711413" y="2875002"/>
            <a:chExt cx="264977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zh-CN" altLang="en-US" sz="6600" smtClean="0">
                  <a:cs typeface="+mn-ea"/>
                  <a:sym typeface="+mn-lt"/>
                </a:rPr>
                <a:t>谢谢</a:t>
              </a:r>
              <a:endParaRPr lang="zh-CN" altLang="en-US" sz="6600">
                <a:cs typeface="+mn-ea"/>
                <a:sym typeface="+mn-lt"/>
              </a:endParaRPr>
            </a:p>
          </p:txBody>
        </p:sp>
        <p:cxnSp>
          <p:nvCxnSpPr>
            <p:cNvPr id="7" name="直接连接符 6"/>
            <p:cNvCxnSpPr/>
            <p:nvPr/>
          </p:nvCxnSpPr>
          <p:spPr>
            <a:xfrm>
              <a:off x="73611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1141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壹</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en-US" altLang="zh-CN" sz="2800" dirty="0" smtClean="0">
                  <a:solidFill>
                    <a:prstClr val="black">
                      <a:lumMod val="75000"/>
                      <a:lumOff val="25000"/>
                    </a:prstClr>
                  </a:solidFill>
                  <a:ea typeface="宋体" panose="02010600030101010101" pitchFamily="2" charset="-122"/>
                  <a:cs typeface="+mn-ea"/>
                  <a:sym typeface="+mn-lt"/>
                </a:rPr>
                <a:t>Lambda</a:t>
              </a:r>
              <a:r>
                <a:rPr lang="zh-CN" altLang="en-US" sz="2800" dirty="0" smtClean="0">
                  <a:solidFill>
                    <a:prstClr val="black">
                      <a:lumMod val="75000"/>
                      <a:lumOff val="25000"/>
                    </a:prstClr>
                  </a:solidFill>
                  <a:ea typeface="宋体" panose="02010600030101010101" pitchFamily="2" charset="-122"/>
                  <a:cs typeface="+mn-ea"/>
                  <a:sym typeface="+mn-lt"/>
                </a:rPr>
                <a:t>表达式</a:t>
              </a:r>
              <a:endParaRPr lang="zh-CN" altLang="en-US"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函数式接口</a:t>
            </a:r>
            <a:endParaRPr lang="zh-CN" altLang="en-US"/>
          </a:p>
        </p:txBody>
      </p:sp>
      <p:sp>
        <p:nvSpPr>
          <p:cNvPr id="3" name="内容占位符 2"/>
          <p:cNvSpPr>
            <a:spLocks noGrp="1"/>
          </p:cNvSpPr>
          <p:nvPr>
            <p:ph idx="1"/>
          </p:nvPr>
        </p:nvSpPr>
        <p:spPr/>
        <p:txBody>
          <a:bodyPr/>
          <a:p>
            <a:r>
              <a:rPr lang="zh-CN" altLang="en-US"/>
              <a:t>函数式接口(Functional Interface)就是一个有且仅有一个抽象方法，但是可以有多个非抽象方法的接口。</a:t>
            </a:r>
            <a:endParaRPr lang="zh-CN" altLang="en-US"/>
          </a:p>
          <a:p>
            <a:r>
              <a:rPr lang="zh-CN" altLang="en-US"/>
              <a:t>函数式接口可以被隐式转换为 lambda 表达式。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JDK 1.8 之前已有的函数式接口:</a:t>
            </a:r>
            <a:endParaRPr lang="zh-CN" altLang="en-US"/>
          </a:p>
        </p:txBody>
      </p:sp>
      <p:sp>
        <p:nvSpPr>
          <p:cNvPr id="3" name="内容占位符 2"/>
          <p:cNvSpPr>
            <a:spLocks noGrp="1"/>
          </p:cNvSpPr>
          <p:nvPr>
            <p:ph idx="1"/>
          </p:nvPr>
        </p:nvSpPr>
        <p:spPr/>
        <p:txBody>
          <a:bodyPr>
            <a:normAutofit fontScale="80000"/>
          </a:bodyPr>
          <a:p>
            <a:r>
              <a:rPr lang="zh-CN" altLang="en-US"/>
              <a:t>    java.lang.Runnable</a:t>
            </a:r>
            <a:endParaRPr lang="zh-CN" altLang="en-US"/>
          </a:p>
          <a:p>
            <a:r>
              <a:rPr lang="zh-CN" altLang="en-US"/>
              <a:t>    java.util.concurrent.Callable</a:t>
            </a:r>
            <a:endParaRPr lang="zh-CN" altLang="en-US"/>
          </a:p>
          <a:p>
            <a:r>
              <a:rPr lang="zh-CN" altLang="en-US"/>
              <a:t>    java.security.PrivilegedAction</a:t>
            </a:r>
            <a:endParaRPr lang="zh-CN" altLang="en-US"/>
          </a:p>
          <a:p>
            <a:r>
              <a:rPr lang="zh-CN" altLang="en-US"/>
              <a:t>    java.util.Comparator</a:t>
            </a:r>
            <a:endParaRPr lang="zh-CN" altLang="en-US"/>
          </a:p>
          <a:p>
            <a:r>
              <a:rPr lang="zh-CN" altLang="en-US"/>
              <a:t>    java.io.FileFilter</a:t>
            </a:r>
            <a:endParaRPr lang="zh-CN" altLang="en-US"/>
          </a:p>
          <a:p>
            <a:r>
              <a:rPr lang="zh-CN" altLang="en-US"/>
              <a:t>    java.nio.file.PathMatcher</a:t>
            </a:r>
            <a:endParaRPr lang="zh-CN" altLang="en-US"/>
          </a:p>
          <a:p>
            <a:r>
              <a:rPr lang="zh-CN" altLang="en-US"/>
              <a:t>    java.lang.reflect.InvocationHandler</a:t>
            </a:r>
            <a:endParaRPr lang="zh-CN" altLang="en-US"/>
          </a:p>
          <a:p>
            <a:r>
              <a:rPr lang="zh-CN" altLang="en-US"/>
              <a:t>    java.beans.PropertyChangeListener</a:t>
            </a:r>
            <a:endParaRPr lang="zh-CN" altLang="en-US"/>
          </a:p>
          <a:p>
            <a:r>
              <a:rPr lang="zh-CN" altLang="en-US"/>
              <a:t>    java.awt.event.ActionListener</a:t>
            </a:r>
            <a:endParaRPr lang="zh-CN" altLang="en-US"/>
          </a:p>
          <a:p>
            <a:r>
              <a:rPr lang="zh-CN" altLang="en-US"/>
              <a:t>    javax.swing.event.ChangeListener</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JDK 1.8 新增加的常用函数接口</a:t>
            </a:r>
            <a:endParaRPr lang="zh-CN" altLang="en-US"/>
          </a:p>
        </p:txBody>
      </p:sp>
      <p:sp>
        <p:nvSpPr>
          <p:cNvPr id="3" name="内容占位符 2"/>
          <p:cNvSpPr>
            <a:spLocks noGrp="1"/>
          </p:cNvSpPr>
          <p:nvPr>
            <p:ph idx="1"/>
          </p:nvPr>
        </p:nvSpPr>
        <p:spPr/>
        <p:txBody>
          <a:bodyPr>
            <a:normAutofit/>
          </a:bodyPr>
          <a:p>
            <a:r>
              <a:rPr lang="zh-CN" altLang="en-US" dirty="0" smtClean="0">
                <a:sym typeface="+mn-ea"/>
              </a:rPr>
              <a:t>添加</a:t>
            </a:r>
            <a:r>
              <a:rPr lang="zh-CN" altLang="en-US" dirty="0">
                <a:sym typeface="+mn-ea"/>
              </a:rPr>
              <a:t>了一个</a:t>
            </a:r>
            <a:r>
              <a:rPr lang="zh-CN" altLang="en-US" dirty="0" smtClean="0">
                <a:sym typeface="+mn-ea"/>
              </a:rPr>
              <a:t>包</a:t>
            </a:r>
            <a:r>
              <a:rPr lang="en-US" altLang="zh-CN" dirty="0" err="1" smtClean="0">
                <a:sym typeface="+mn-ea"/>
              </a:rPr>
              <a:t>java.util.function</a:t>
            </a:r>
            <a:r>
              <a:rPr lang="zh-CN" altLang="en-US" dirty="0">
                <a:sym typeface="+mn-ea"/>
              </a:rPr>
              <a:t>。它包含了很多类，用来支持</a:t>
            </a:r>
            <a:r>
              <a:rPr lang="en-US" altLang="zh-CN" dirty="0">
                <a:sym typeface="+mn-ea"/>
              </a:rPr>
              <a:t>Java</a:t>
            </a:r>
            <a:r>
              <a:rPr lang="zh-CN" altLang="en-US" dirty="0">
                <a:sym typeface="+mn-ea"/>
              </a:rPr>
              <a:t>的函数式编程</a:t>
            </a:r>
            <a:r>
              <a:rPr lang="zh-CN" altLang="en-US" dirty="0" smtClean="0">
                <a:sym typeface="+mn-ea"/>
              </a:rPr>
              <a:t>。例如：</a:t>
            </a:r>
            <a:r>
              <a:rPr lang="en-US" altLang="zh-CN" dirty="0" smtClean="0">
                <a:sym typeface="+mn-ea"/>
              </a:rPr>
              <a:t>Predicate</a:t>
            </a:r>
            <a:r>
              <a:rPr lang="zh-CN" altLang="en-US" dirty="0">
                <a:sym typeface="+mn-ea"/>
              </a:rPr>
              <a:t>，</a:t>
            </a:r>
            <a:r>
              <a:rPr lang="zh-CN" altLang="en-US" dirty="0" smtClean="0">
                <a:sym typeface="+mn-ea"/>
              </a:rPr>
              <a:t>使用其函数</a:t>
            </a:r>
            <a:r>
              <a:rPr lang="zh-CN" altLang="en-US" dirty="0">
                <a:sym typeface="+mn-ea"/>
              </a:rPr>
              <a:t>式接口以及</a:t>
            </a:r>
            <a:r>
              <a:rPr lang="en-US" altLang="zh-CN" dirty="0">
                <a:sym typeface="+mn-ea"/>
              </a:rPr>
              <a:t>lambda</a:t>
            </a:r>
            <a:r>
              <a:rPr lang="zh-CN" altLang="en-US" dirty="0">
                <a:sym typeface="+mn-ea"/>
              </a:rPr>
              <a:t>表达式，可以向</a:t>
            </a:r>
            <a:r>
              <a:rPr lang="en-US" altLang="zh-CN" dirty="0">
                <a:sym typeface="+mn-ea"/>
              </a:rPr>
              <a:t>API</a:t>
            </a:r>
            <a:r>
              <a:rPr lang="zh-CN" altLang="en-US" dirty="0">
                <a:sym typeface="+mn-ea"/>
              </a:rPr>
              <a:t>方法添加逻辑，用更少的代码支持更多的动态行为</a:t>
            </a:r>
            <a:r>
              <a:rPr lang="zh-CN" altLang="en-US" dirty="0" smtClean="0">
                <a:sym typeface="+mn-ea"/>
              </a:rPr>
              <a:t>。</a:t>
            </a:r>
            <a:endParaRPr lang="zh-CN" altLang="en-US"/>
          </a:p>
          <a:p>
            <a:pPr lvl="1"/>
            <a:r>
              <a:rPr lang="zh-CN" altLang="en-US"/>
              <a:t>Consumer&lt;T&gt;代表了接受一个输入参数并且无返回的操作</a:t>
            </a:r>
            <a:endParaRPr lang="zh-CN" altLang="en-US"/>
          </a:p>
          <a:p>
            <a:pPr lvl="1"/>
            <a:r>
              <a:rPr lang="zh-CN" altLang="en-US"/>
              <a:t>Predicate&lt;T&gt;接受一个输入参数，返回一个布尔值结果。</a:t>
            </a:r>
            <a:endParaRPr lang="zh-CN" altLang="en-US"/>
          </a:p>
          <a:p>
            <a:pPr lvl="1"/>
            <a:r>
              <a:rPr lang="zh-CN" altLang="en-US"/>
              <a:t>Supplier&lt;T&gt;无参数，返回一个结果。</a:t>
            </a:r>
            <a:endParaRPr lang="zh-CN" altLang="en-US"/>
          </a:p>
          <a:p>
            <a:pPr lvl="1"/>
            <a:r>
              <a:rPr lang="zh-CN" altLang="en-US"/>
              <a:t>Function&lt;T,R&gt;接受一个输入参数，返回一个结果。</a:t>
            </a:r>
            <a:endParaRPr lang="zh-CN" altLang="en-US"/>
          </a:p>
          <a:p>
            <a:pPr lvl="1"/>
            <a:r>
              <a:rPr lang="zh-CN" altLang="en-US">
                <a:sym typeface="+mn-ea"/>
              </a:rPr>
              <a:t>BinaryOperator&lt;T&gt;代表了一个作用于于两个同类型操作符的操作，并且返回了操作符同类型的结果</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双参数的函数接口</a:t>
            </a:r>
            <a:endParaRPr lang="zh-CN" altLang="en-US"/>
          </a:p>
        </p:txBody>
      </p:sp>
      <p:sp>
        <p:nvSpPr>
          <p:cNvPr id="3" name="内容占位符 2"/>
          <p:cNvSpPr>
            <a:spLocks noGrp="1"/>
          </p:cNvSpPr>
          <p:nvPr>
            <p:ph idx="1"/>
          </p:nvPr>
        </p:nvSpPr>
        <p:spPr/>
        <p:txBody>
          <a:bodyPr>
            <a:normAutofit/>
          </a:bodyPr>
          <a:p>
            <a:r>
              <a:rPr lang="zh-CN" altLang="en-US"/>
              <a:t>BiConsumer&lt;T,U&gt;代表了一个接受两个输入参数的操作，并且不返回任何结果</a:t>
            </a:r>
            <a:endParaRPr lang="zh-CN" altLang="en-US"/>
          </a:p>
          <a:p>
            <a:r>
              <a:rPr lang="zh-CN" altLang="en-US"/>
              <a:t>BiFunction&lt;T,U,R&gt;代表了一个接受两个输入参数的方法，并且返回一个结果</a:t>
            </a:r>
            <a:endParaRPr lang="zh-CN" altLang="en-US"/>
          </a:p>
          <a:p>
            <a:r>
              <a:rPr lang="zh-CN" altLang="en-US"/>
              <a:t>BiPredicate&lt;T,U&gt;代表了一个两个参数的boolean值方法</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8 lambda</a:t>
            </a:r>
            <a:r>
              <a:rPr lang="zh-CN" altLang="en-US" dirty="0"/>
              <a:t>表达式的语法</a:t>
            </a:r>
            <a:endParaRPr lang="zh-CN" altLang="en-US" dirty="0"/>
          </a:p>
        </p:txBody>
      </p:sp>
      <p:sp>
        <p:nvSpPr>
          <p:cNvPr id="3" name="内容占位符 2"/>
          <p:cNvSpPr>
            <a:spLocks noGrp="1"/>
          </p:cNvSpPr>
          <p:nvPr>
            <p:ph idx="1"/>
          </p:nvPr>
        </p:nvSpPr>
        <p:spPr/>
        <p:txBody>
          <a:bodyPr>
            <a:normAutofit/>
          </a:bodyPr>
          <a:lstStyle/>
          <a:p>
            <a:r>
              <a:rPr lang="en-US" altLang="zh-CN" dirty="0"/>
              <a:t>(</a:t>
            </a:r>
            <a:r>
              <a:rPr lang="en-US" altLang="zh-CN" dirty="0" err="1"/>
              <a:t>params</a:t>
            </a:r>
            <a:r>
              <a:rPr lang="en-US" altLang="zh-CN" dirty="0"/>
              <a:t>) -&gt; expression</a:t>
            </a:r>
            <a:endParaRPr lang="en-US" altLang="zh-CN" dirty="0"/>
          </a:p>
          <a:p>
            <a:r>
              <a:rPr lang="en-US" altLang="zh-CN" dirty="0"/>
              <a:t>(</a:t>
            </a:r>
            <a:r>
              <a:rPr lang="en-US" altLang="zh-CN" dirty="0" err="1"/>
              <a:t>params</a:t>
            </a:r>
            <a:r>
              <a:rPr lang="en-US" altLang="zh-CN" dirty="0"/>
              <a:t>) -&gt; statement</a:t>
            </a:r>
            <a:endParaRPr lang="en-US" altLang="zh-CN" dirty="0"/>
          </a:p>
          <a:p>
            <a:r>
              <a:rPr lang="en-US" altLang="zh-CN" dirty="0"/>
              <a:t>(</a:t>
            </a:r>
            <a:r>
              <a:rPr lang="en-US" altLang="zh-CN" dirty="0" err="1"/>
              <a:t>params</a:t>
            </a:r>
            <a:r>
              <a:rPr lang="en-US" altLang="zh-CN" dirty="0"/>
              <a:t>) -&gt; { statements </a:t>
            </a:r>
            <a:r>
              <a:rPr lang="en-US" altLang="zh-CN" dirty="0" smtClean="0"/>
              <a:t>}</a:t>
            </a:r>
            <a:endParaRPr lang="en-US" altLang="zh-CN" dirty="0" smtClean="0"/>
          </a:p>
          <a:p>
            <a:pPr marL="0" indent="0">
              <a:buNone/>
            </a:pPr>
            <a:r>
              <a:rPr lang="zh-CN" altLang="en-US" dirty="0"/>
              <a:t>例如，</a:t>
            </a:r>
            <a:r>
              <a:rPr lang="zh-CN" altLang="en-US" dirty="0" smtClean="0"/>
              <a:t>如果方法</a:t>
            </a:r>
            <a:r>
              <a:rPr lang="zh-CN" altLang="en-US" dirty="0"/>
              <a:t>不对参数进行</a:t>
            </a:r>
            <a:r>
              <a:rPr lang="zh-CN" altLang="en-US" dirty="0" smtClean="0"/>
              <a:t>修改</a:t>
            </a:r>
            <a:endParaRPr lang="en-US" altLang="zh-CN" dirty="0"/>
          </a:p>
          <a:p>
            <a:pPr marL="457200" lvl="1" indent="0">
              <a:buNone/>
            </a:pPr>
            <a:r>
              <a:rPr lang="en-US" altLang="zh-CN" dirty="0"/>
              <a:t>() -&gt; </a:t>
            </a:r>
            <a:r>
              <a:rPr lang="en-US" altLang="zh-CN" dirty="0" err="1"/>
              <a:t>System.out.println</a:t>
            </a:r>
            <a:r>
              <a:rPr lang="en-US" altLang="zh-CN" dirty="0"/>
              <a:t>("Hello Lambda Expressions");</a:t>
            </a:r>
            <a:endParaRPr lang="en-US" altLang="zh-CN" dirty="0"/>
          </a:p>
          <a:p>
            <a:pPr marL="0" indent="0">
              <a:buNone/>
            </a:pPr>
            <a:r>
              <a:rPr lang="zh-CN" altLang="en-US" dirty="0" smtClean="0"/>
              <a:t>如果方法</a:t>
            </a:r>
            <a:r>
              <a:rPr lang="zh-CN" altLang="en-US" dirty="0"/>
              <a:t>接收两个</a:t>
            </a:r>
            <a:r>
              <a:rPr lang="zh-CN" altLang="en-US" dirty="0" smtClean="0"/>
              <a:t>参数</a:t>
            </a:r>
            <a:endParaRPr lang="zh-CN" altLang="en-US" dirty="0"/>
          </a:p>
          <a:p>
            <a:pPr marL="457200" lvl="1" indent="0">
              <a:buNone/>
            </a:pPr>
            <a:r>
              <a:rPr lang="en-US" altLang="zh-CN" dirty="0"/>
              <a:t>(</a:t>
            </a:r>
            <a:r>
              <a:rPr lang="en-US" altLang="zh-CN" dirty="0" err="1"/>
              <a:t>int</a:t>
            </a:r>
            <a:r>
              <a:rPr lang="en-US" altLang="zh-CN" dirty="0"/>
              <a:t> even, </a:t>
            </a:r>
            <a:r>
              <a:rPr lang="en-US" altLang="zh-CN" dirty="0" err="1"/>
              <a:t>int</a:t>
            </a:r>
            <a:r>
              <a:rPr lang="en-US" altLang="zh-CN" dirty="0"/>
              <a:t> odd) -&gt; even + </a:t>
            </a:r>
            <a:r>
              <a:rPr lang="en-US" altLang="zh-CN" dirty="0" smtClean="0"/>
              <a:t>odd</a:t>
            </a:r>
            <a:r>
              <a:rPr lang="en-US" altLang="zh-CN" dirty="0"/>
              <a:t>;</a:t>
            </a:r>
            <a:endParaRPr lang="en-US" altLang="zh-CN" dirty="0"/>
          </a:p>
          <a:p>
            <a:pPr marL="457200" lvl="1" indent="0">
              <a:buNone/>
            </a:pPr>
            <a:r>
              <a:rPr lang="zh-CN" altLang="en-US" dirty="0"/>
              <a:t>如果只有一个参数可以省略（），无参数或其他数量不可省略。</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lambda</a:t>
            </a:r>
            <a:r>
              <a:rPr lang="zh-CN" altLang="en-US" dirty="0"/>
              <a:t>表达式对列表进行迭代</a:t>
            </a:r>
            <a:endParaRPr lang="zh-CN" altLang="en-US" dirty="0"/>
          </a:p>
        </p:txBody>
      </p:sp>
      <p:sp>
        <p:nvSpPr>
          <p:cNvPr id="3" name="内容占位符 2"/>
          <p:cNvSpPr>
            <a:spLocks noGrp="1"/>
          </p:cNvSpPr>
          <p:nvPr>
            <p:ph idx="1"/>
          </p:nvPr>
        </p:nvSpPr>
        <p:spPr>
          <a:xfrm>
            <a:off x="838200" y="1507490"/>
            <a:ext cx="10515600" cy="4669790"/>
          </a:xfrm>
        </p:spPr>
        <p:txBody>
          <a:bodyPr>
            <a:normAutofit/>
          </a:bodyPr>
          <a:lstStyle/>
          <a:p>
            <a:pPr>
              <a:lnSpc>
                <a:spcPct val="120000"/>
              </a:lnSpc>
            </a:pPr>
            <a:r>
              <a:rPr lang="zh-CN" altLang="en-US" dirty="0"/>
              <a:t>列表现在有了一个 </a:t>
            </a:r>
            <a:r>
              <a:rPr lang="en-US" altLang="zh-CN" dirty="0" err="1"/>
              <a:t>forEach</a:t>
            </a:r>
            <a:r>
              <a:rPr lang="en-US" altLang="zh-CN" dirty="0"/>
              <a:t>()  </a:t>
            </a:r>
            <a:r>
              <a:rPr lang="zh-CN" altLang="en-US" dirty="0"/>
              <a:t>方法，它可以迭代所有对象，并将你的</a:t>
            </a:r>
            <a:r>
              <a:rPr lang="en-US" altLang="zh-CN" dirty="0"/>
              <a:t>lambda</a:t>
            </a:r>
            <a:r>
              <a:rPr lang="zh-CN" altLang="en-US" dirty="0"/>
              <a:t>代码应用在</a:t>
            </a:r>
            <a:r>
              <a:rPr lang="zh-CN" altLang="en-US" dirty="0" smtClean="0"/>
              <a:t>其中</a:t>
            </a:r>
            <a:endParaRPr lang="en-US" altLang="zh-CN" dirty="0" smtClean="0"/>
          </a:p>
          <a:p>
            <a:pPr marL="0" indent="0">
              <a:buNone/>
            </a:pPr>
            <a:r>
              <a:rPr lang="en-US" altLang="zh-CN" sz="1200" dirty="0">
                <a:solidFill>
                  <a:schemeClr val="accent4"/>
                </a:solidFill>
              </a:rPr>
              <a:t>// Java 8</a:t>
            </a:r>
            <a:r>
              <a:rPr lang="zh-CN" altLang="en-US" sz="1200" dirty="0">
                <a:solidFill>
                  <a:schemeClr val="accent4"/>
                </a:solidFill>
              </a:rPr>
              <a:t>之前：</a:t>
            </a:r>
            <a:endParaRPr lang="zh-CN" altLang="en-US" sz="1200" dirty="0">
              <a:solidFill>
                <a:schemeClr val="accent4"/>
              </a:solidFill>
            </a:endParaRPr>
          </a:p>
          <a:p>
            <a:pPr marL="0" indent="0">
              <a:buNone/>
            </a:pPr>
            <a:r>
              <a:rPr lang="en-US" altLang="zh-CN" sz="1200" dirty="0"/>
              <a:t>List features = </a:t>
            </a:r>
            <a:r>
              <a:rPr lang="en-US" altLang="zh-CN" sz="1200" dirty="0" err="1"/>
              <a:t>Arrays.asList</a:t>
            </a:r>
            <a:r>
              <a:rPr lang="en-US" altLang="zh-CN" sz="1200" dirty="0"/>
              <a:t>("Lambdas", "Default Method", "Stream API", "Date and Time API");</a:t>
            </a:r>
            <a:endParaRPr lang="en-US" altLang="zh-CN" sz="1200" dirty="0"/>
          </a:p>
          <a:p>
            <a:pPr marL="0" indent="0">
              <a:buNone/>
            </a:pPr>
            <a:r>
              <a:rPr lang="en-US" altLang="zh-CN" sz="1200" dirty="0"/>
              <a:t>for (String feature : features) {</a:t>
            </a:r>
            <a:endParaRPr lang="en-US" altLang="zh-CN" sz="1200" dirty="0"/>
          </a:p>
          <a:p>
            <a:pPr marL="0" indent="0">
              <a:buNone/>
            </a:pPr>
            <a:r>
              <a:rPr lang="en-US" altLang="zh-CN" sz="1200" dirty="0"/>
              <a:t>    </a:t>
            </a:r>
            <a:r>
              <a:rPr lang="en-US" altLang="zh-CN" sz="1200" dirty="0" err="1"/>
              <a:t>System.out.println</a:t>
            </a:r>
            <a:r>
              <a:rPr lang="en-US" altLang="zh-CN" sz="1200" dirty="0"/>
              <a:t>(feature);</a:t>
            </a:r>
            <a:endParaRPr lang="en-US" altLang="zh-CN" sz="1200" dirty="0"/>
          </a:p>
          <a:p>
            <a:pPr marL="0" indent="0">
              <a:buNone/>
            </a:pPr>
            <a:r>
              <a:rPr lang="en-US" altLang="zh-CN" sz="1200" dirty="0"/>
              <a:t>}</a:t>
            </a:r>
            <a:endParaRPr lang="en-US" altLang="zh-CN" sz="1200" dirty="0"/>
          </a:p>
          <a:p>
            <a:pPr marL="0" indent="0">
              <a:buNone/>
            </a:pPr>
            <a:r>
              <a:rPr lang="en-US" altLang="zh-CN" sz="1200" dirty="0">
                <a:solidFill>
                  <a:srgbClr val="FF0000"/>
                </a:solidFill>
              </a:rPr>
              <a:t>// Java 8</a:t>
            </a:r>
            <a:r>
              <a:rPr lang="zh-CN" altLang="en-US" sz="1200" dirty="0">
                <a:solidFill>
                  <a:srgbClr val="FF0000"/>
                </a:solidFill>
              </a:rPr>
              <a:t>之后：</a:t>
            </a:r>
            <a:endParaRPr lang="zh-CN" altLang="en-US" sz="1200" dirty="0">
              <a:solidFill>
                <a:srgbClr val="FF0000"/>
              </a:solidFill>
            </a:endParaRPr>
          </a:p>
          <a:p>
            <a:pPr marL="0" indent="0">
              <a:buNone/>
            </a:pPr>
            <a:r>
              <a:rPr lang="en-US" altLang="zh-CN" sz="1200" dirty="0"/>
              <a:t>List features = </a:t>
            </a:r>
            <a:r>
              <a:rPr lang="en-US" altLang="zh-CN" sz="1200" dirty="0" err="1"/>
              <a:t>Arrays.asList</a:t>
            </a:r>
            <a:r>
              <a:rPr lang="en-US" altLang="zh-CN" sz="1200" dirty="0"/>
              <a:t>("Lambdas", "Default Method", "Stream API", "Date and Time API");</a:t>
            </a:r>
            <a:endParaRPr lang="en-US" altLang="zh-CN" sz="1200" dirty="0"/>
          </a:p>
          <a:p>
            <a:pPr marL="0" indent="0">
              <a:buNone/>
            </a:pPr>
            <a:r>
              <a:rPr lang="en-US" altLang="zh-CN" sz="1200" dirty="0" err="1">
                <a:solidFill>
                  <a:srgbClr val="FF0000"/>
                </a:solidFill>
              </a:rPr>
              <a:t>features.forEach</a:t>
            </a:r>
            <a:r>
              <a:rPr lang="en-US" altLang="zh-CN" sz="1200" dirty="0">
                <a:solidFill>
                  <a:srgbClr val="FF0000"/>
                </a:solidFill>
              </a:rPr>
              <a:t>(n -&gt; </a:t>
            </a:r>
            <a:r>
              <a:rPr lang="en-US" altLang="zh-CN" sz="1200" dirty="0" err="1">
                <a:solidFill>
                  <a:srgbClr val="FF0000"/>
                </a:solidFill>
              </a:rPr>
              <a:t>System.out.println</a:t>
            </a:r>
            <a:r>
              <a:rPr lang="en-US" altLang="zh-CN" sz="1200" dirty="0">
                <a:solidFill>
                  <a:srgbClr val="FF0000"/>
                </a:solidFill>
              </a:rPr>
              <a:t>(n)); </a:t>
            </a:r>
            <a:endParaRPr lang="en-US" altLang="zh-CN" sz="1200" dirty="0">
              <a:solidFill>
                <a:srgbClr val="FF0000"/>
              </a:solidFill>
            </a:endParaRPr>
          </a:p>
          <a:p>
            <a:pPr marL="0" indent="0">
              <a:buNone/>
            </a:pPr>
            <a:r>
              <a:rPr lang="en-US" altLang="zh-CN" sz="1200" dirty="0"/>
              <a:t>// </a:t>
            </a:r>
            <a:r>
              <a:rPr lang="zh-CN" altLang="en-US" sz="1200" dirty="0"/>
              <a:t>使用</a:t>
            </a:r>
            <a:r>
              <a:rPr lang="en-US" altLang="zh-CN" sz="1200" dirty="0"/>
              <a:t>Java 8</a:t>
            </a:r>
            <a:r>
              <a:rPr lang="zh-CN" altLang="en-US" sz="1200" dirty="0"/>
              <a:t>的方法引用更方便，方法引用由</a:t>
            </a:r>
            <a:r>
              <a:rPr lang="en-US" altLang="zh-CN" sz="1200" dirty="0"/>
              <a:t>::</a:t>
            </a:r>
            <a:r>
              <a:rPr lang="zh-CN" altLang="en-US" sz="1200" dirty="0"/>
              <a:t>双冒号操作符标示，</a:t>
            </a:r>
            <a:endParaRPr lang="zh-CN" altLang="en-US" sz="1200" dirty="0"/>
          </a:p>
          <a:p>
            <a:pPr marL="0" indent="0">
              <a:buNone/>
            </a:pPr>
            <a:r>
              <a:rPr lang="en-US" altLang="zh-CN" sz="1200" dirty="0"/>
              <a:t>// </a:t>
            </a:r>
            <a:r>
              <a:rPr lang="zh-CN" altLang="en-US" sz="1200" dirty="0"/>
              <a:t>看起来像</a:t>
            </a:r>
            <a:r>
              <a:rPr lang="en-US" altLang="zh-CN" sz="1200" dirty="0"/>
              <a:t>C++</a:t>
            </a:r>
            <a:r>
              <a:rPr lang="zh-CN" altLang="en-US" sz="1200" dirty="0"/>
              <a:t>的作用域解析运算符</a:t>
            </a:r>
            <a:endParaRPr lang="zh-CN" altLang="en-US" sz="1200" dirty="0"/>
          </a:p>
          <a:p>
            <a:pPr marL="0" indent="0">
              <a:buNone/>
            </a:pPr>
            <a:r>
              <a:rPr lang="en-US" altLang="zh-CN" sz="1200" dirty="0" err="1">
                <a:solidFill>
                  <a:srgbClr val="FF0000"/>
                </a:solidFill>
              </a:rPr>
              <a:t>features.forEach</a:t>
            </a:r>
            <a:r>
              <a:rPr lang="en-US" altLang="zh-CN" sz="1200" dirty="0">
                <a:solidFill>
                  <a:srgbClr val="FF0000"/>
                </a:solidFill>
              </a:rPr>
              <a:t>(</a:t>
            </a:r>
            <a:r>
              <a:rPr lang="en-US" altLang="zh-CN" sz="1200" dirty="0" err="1">
                <a:solidFill>
                  <a:srgbClr val="FF0000"/>
                </a:solidFill>
              </a:rPr>
              <a:t>System.out</a:t>
            </a:r>
            <a:r>
              <a:rPr lang="en-US" altLang="zh-CN" sz="1200" dirty="0">
                <a:solidFill>
                  <a:srgbClr val="FF0000"/>
                </a:solidFill>
              </a:rPr>
              <a:t>::</a:t>
            </a:r>
            <a:r>
              <a:rPr lang="en-US" altLang="zh-CN" sz="1200" dirty="0" err="1">
                <a:solidFill>
                  <a:srgbClr val="FF0000"/>
                </a:solidFill>
              </a:rPr>
              <a:t>println</a:t>
            </a:r>
            <a:r>
              <a:rPr lang="en-US" altLang="zh-CN" sz="1200" dirty="0">
                <a:solidFill>
                  <a:srgbClr val="FF0000"/>
                </a:solidFill>
              </a:rPr>
              <a:t>);</a:t>
            </a:r>
            <a:endParaRPr lang="en-US" altLang="zh-CN" sz="1200" dirty="0">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tags/tag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xml><?xml version="1.0" encoding="utf-8"?>
<p:tagLst xmlns:p="http://schemas.openxmlformats.org/presentationml/2006/main">
  <p:tag name="KSO_WM_BEAUTIFY_FLAG" val="#wm#"/>
  <p:tag name="KSO_WM_TEMPLATE_CATEGORY" val="custom"/>
  <p:tag name="KSO_WM_TEMPLATE_INDEX" val="286"/>
</p:tagLst>
</file>

<file path=ppt/tags/tag11.xml><?xml version="1.0" encoding="utf-8"?>
<p:tagLst xmlns:p="http://schemas.openxmlformats.org/presentationml/2006/main">
  <p:tag name="KSO_WM_BEAUTIFY_FLAG" val="#wm#"/>
  <p:tag name="KSO_WM_TEMPLATE_CATEGORY" val="custom"/>
  <p:tag name="KSO_WM_TEMPLATE_INDEX" val="286"/>
</p:tagLst>
</file>

<file path=ppt/tags/tag12.xml><?xml version="1.0" encoding="utf-8"?>
<p:tagLst xmlns:p="http://schemas.openxmlformats.org/presentationml/2006/main">
  <p:tag name="KSO_WM_BEAUTIFY_FLAG" val="#wm#"/>
  <p:tag name="KSO_WM_TEMPLATE_CATEGORY" val="custom"/>
  <p:tag name="KSO_WM_TEMPLATE_INDEX" val="286"/>
</p:tagLst>
</file>

<file path=ppt/tags/tag13.xml><?xml version="1.0" encoding="utf-8"?>
<p:tagLst xmlns:p="http://schemas.openxmlformats.org/presentationml/2006/main">
  <p:tag name="KSO_WM_BEAUTIFY_FLAG" val="#wm#"/>
  <p:tag name="KSO_WM_TEMPLATE_CATEGORY" val="custom"/>
  <p:tag name="KSO_WM_TEMPLATE_INDEX" val="286"/>
</p:tagLst>
</file>

<file path=ppt/tags/tag14.xml><?xml version="1.0" encoding="utf-8"?>
<p:tagLst xmlns:p="http://schemas.openxmlformats.org/presentationml/2006/main">
  <p:tag name="KSO_WM_BEAUTIFY_FLAG" val="#wm#"/>
  <p:tag name="KSO_WM_TEMPLATE_CATEGORY" val="custom"/>
  <p:tag name="KSO_WM_TEMPLATE_INDEX" val="286"/>
</p:tagLst>
</file>

<file path=ppt/tags/tag15.xml><?xml version="1.0" encoding="utf-8"?>
<p:tagLst xmlns:p="http://schemas.openxmlformats.org/presentationml/2006/main">
  <p:tag name="KSO_WM_DOC_GUID" val="{65b07aa5-f38f-486b-abe3-3ec6f135cba0}"/>
</p:tagLst>
</file>

<file path=ppt/tags/tag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xml><?xml version="1.0" encoding="utf-8"?>
<p:tagLst xmlns:p="http://schemas.openxmlformats.org/presentationml/2006/main">
  <p:tag name="KSO_WM_BEAUTIFY_FLAG" val="#wm#"/>
  <p:tag name="KSO_WM_TEMPLATE_CATEGORY" val="custom"/>
  <p:tag name="KSO_WM_TEMPLATE_INDEX" val="286"/>
</p:tagLst>
</file>

<file path=ppt/tags/tag8.xml><?xml version="1.0" encoding="utf-8"?>
<p:tagLst xmlns:p="http://schemas.openxmlformats.org/presentationml/2006/main">
  <p:tag name="KSO_WM_BEAUTIFY_FLAG" val="#wm#"/>
  <p:tag name="KSO_WM_TEMPLATE_CATEGORY" val="custom"/>
  <p:tag name="KSO_WM_TEMPLATE_INDEX" val="286"/>
</p:tagLst>
</file>

<file path=ppt/tags/tag9.xml><?xml version="1.0" encoding="utf-8"?>
<p:tagLst xmlns:p="http://schemas.openxmlformats.org/presentationml/2006/main">
  <p:tag name="KSO_WM_BEAUTIFY_FLAG" val="#wm#"/>
  <p:tag name="KSO_WM_TEMPLATE_CATEGORY" val="custom"/>
  <p:tag name="KSO_WM_TEMPLATE_INDEX" val="2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4irai3l">
      <a:majorFont>
        <a:latin typeface="DengXian"/>
        <a:ea typeface="DengXian"/>
        <a:cs typeface=""/>
      </a:majorFont>
      <a:minorFont>
        <a:latin typeface="DengXian"/>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6995</Words>
  <Application>WPS 演示</Application>
  <PresentationFormat>宽屏</PresentationFormat>
  <Paragraphs>272</Paragraphs>
  <Slides>27</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方正清刻本悦宋简体</vt:lpstr>
      <vt:lpstr>黑体</vt:lpstr>
      <vt:lpstr>等线</vt:lpstr>
      <vt:lpstr>微软雅黑</vt:lpstr>
      <vt:lpstr>Arial Unicode MS</vt:lpstr>
      <vt:lpstr>Calibri</vt:lpstr>
      <vt:lpstr>Tahoma</vt:lpstr>
      <vt:lpstr>华文中宋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 8 lambda表达式的语法</vt:lpstr>
      <vt:lpstr>使用lambda表达式对列表进行迭代</vt:lpstr>
      <vt:lpstr>PowerPoint 演示文稿</vt:lpstr>
      <vt:lpstr>使用lambda表达式和函数式接口Predicate</vt:lpstr>
      <vt:lpstr>使用lambda表达式和函数式接口Predicate</vt:lpstr>
      <vt:lpstr>使用lambda表达式的Map和Reduce</vt:lpstr>
      <vt:lpstr>PowerPoint 演示文稿</vt:lpstr>
      <vt:lpstr>接口的默认方法			</vt:lpstr>
      <vt:lpstr>特殊的标记接口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刘明铭</cp:lastModifiedBy>
  <cp:revision>50</cp:revision>
  <dcterms:created xsi:type="dcterms:W3CDTF">2018-06-27T03:46:00Z</dcterms:created>
  <dcterms:modified xsi:type="dcterms:W3CDTF">2019-03-27T10:24:16Z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