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33" r:id="rId3"/>
    <p:sldId id="257" r:id="rId4"/>
    <p:sldId id="311" r:id="rId6"/>
    <p:sldId id="259" r:id="rId7"/>
    <p:sldId id="416" r:id="rId8"/>
    <p:sldId id="278" r:id="rId9"/>
    <p:sldId id="324" r:id="rId10"/>
    <p:sldId id="280" r:id="rId11"/>
    <p:sldId id="428" r:id="rId12"/>
    <p:sldId id="430" r:id="rId13"/>
    <p:sldId id="431" r:id="rId14"/>
    <p:sldId id="432" r:id="rId15"/>
    <p:sldId id="277"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7"/>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26" autoAdjust="0"/>
    <p:restoredTop sz="94660"/>
  </p:normalViewPr>
  <p:slideViewPr>
    <p:cSldViewPr snapToGrid="0" showGuides="1">
      <p:cViewPr varScale="1">
        <p:scale>
          <a:sx n="57" d="100"/>
          <a:sy n="57" d="100"/>
        </p:scale>
        <p:origin x="108" y="372"/>
      </p:cViewPr>
      <p:guideLst>
        <p:guide orient="horz" pos="2173"/>
        <p:guide pos="3840"/>
      </p:guideLst>
    </p:cSldViewPr>
  </p:slideViewPr>
  <p:notesTextViewPr>
    <p:cViewPr>
      <p:scale>
        <a:sx n="1" d="1"/>
        <a:sy n="1" d="1"/>
      </p:scale>
      <p:origin x="0" y="0"/>
    </p:cViewPr>
  </p:notesTextViewPr>
  <p:sorterViewPr>
    <p:cViewPr>
      <p:scale>
        <a:sx n="75" d="100"/>
        <a:sy n="75" d="100"/>
      </p:scale>
      <p:origin x="0" y="-22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4.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4A5CD-FBD1-4FD8-AAEF-DFCB9FA098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BEF66-9F0C-4E59-AB9D-80C715389F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B31BCEE-65C9-4CF8-A90B-CFB905A3455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838200" y="1124744"/>
            <a:ext cx="10515600"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22612-D49C-49F6-BFC0-33D21B225D6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C5C34-F7E0-4CD3-B93C-6DBBEF2C9F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小练习</a:t>
            </a:r>
            <a:endParaRPr lang="zh-CN" altLang="en-US"/>
          </a:p>
        </p:txBody>
      </p:sp>
      <p:sp>
        <p:nvSpPr>
          <p:cNvPr id="3" name="内容占位符 2"/>
          <p:cNvSpPr>
            <a:spLocks noGrp="1"/>
          </p:cNvSpPr>
          <p:nvPr>
            <p:ph idx="1"/>
          </p:nvPr>
        </p:nvSpPr>
        <p:spPr/>
        <p:txBody>
          <a:bodyPr/>
          <a:p>
            <a:r>
              <a:rPr lang="zh-CN" altLang="en-US"/>
              <a:t>实现如下方法：</a:t>
            </a:r>
            <a:endParaRPr lang="zh-CN" altLang="en-US"/>
          </a:p>
          <a:p>
            <a:r>
              <a:rPr lang="zh-CN" altLang="en-US"/>
              <a:t>构造一个集合，集合中包括随机生成的</a:t>
            </a:r>
            <a:r>
              <a:rPr lang="en-US" altLang="zh-CN"/>
              <a:t>N</a:t>
            </a:r>
            <a:r>
              <a:rPr lang="zh-CN" altLang="en-US"/>
              <a:t>个不重复，取值范围为</a:t>
            </a:r>
            <a:r>
              <a:rPr lang="en-US" altLang="zh-CN"/>
              <a:t>[0-M)</a:t>
            </a:r>
            <a:r>
              <a:rPr lang="zh-CN" altLang="en-US"/>
              <a:t>，并且满足特定约束条件（例如被</a:t>
            </a:r>
            <a:r>
              <a:rPr lang="en-US" altLang="zh-CN"/>
              <a:t>5</a:t>
            </a:r>
            <a:r>
              <a:rPr lang="zh-CN" altLang="en-US"/>
              <a:t>整除</a:t>
            </a:r>
            <a:r>
              <a:rPr lang="zh-CN" altLang="en-US"/>
              <a:t>）</a:t>
            </a:r>
            <a:r>
              <a:rPr lang="zh-CN" altLang="en-US"/>
              <a:t>的整数。</a:t>
            </a:r>
            <a:endParaRPr lang="zh-CN" altLang="en-US"/>
          </a:p>
          <a:p>
            <a:r>
              <a:rPr lang="zh-CN" altLang="en-US"/>
              <a:t>自动构造表达式</a:t>
            </a:r>
            <a:endParaRPr lang="zh-CN" altLang="en-US"/>
          </a:p>
          <a:p>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泛型上下边界</a:t>
            </a:r>
            <a:endParaRPr lang="zh-CN" altLang="en-US"/>
          </a:p>
        </p:txBody>
      </p:sp>
      <p:sp>
        <p:nvSpPr>
          <p:cNvPr id="3" name="内容占位符 2"/>
          <p:cNvSpPr>
            <a:spLocks noGrp="1"/>
          </p:cNvSpPr>
          <p:nvPr>
            <p:ph idx="1"/>
          </p:nvPr>
        </p:nvSpPr>
        <p:spPr>
          <a:xfrm>
            <a:off x="838200" y="1691005"/>
            <a:ext cx="10515600" cy="4866005"/>
          </a:xfrm>
        </p:spPr>
        <p:txBody>
          <a:bodyPr>
            <a:normAutofit lnSpcReduction="10000"/>
          </a:bodyPr>
          <a:p>
            <a:r>
              <a:rPr lang="zh-CN" altLang="en-US"/>
              <a:t>为泛型添加上边界，即传入的类型实参必须是指定类型的子类型</a:t>
            </a:r>
            <a:endParaRPr lang="zh-CN" altLang="en-US"/>
          </a:p>
          <a:p>
            <a:pPr marL="0" indent="0">
              <a:buNone/>
            </a:pPr>
            <a:r>
              <a:rPr lang="zh-CN" altLang="en-US" sz="2000">
                <a:latin typeface="微软雅黑" panose="020B0503020204020204" charset="-122"/>
                <a:ea typeface="微软雅黑" panose="020B0503020204020204" charset="-122"/>
                <a:cs typeface="微软雅黑" panose="020B0503020204020204" charset="-122"/>
              </a:rPr>
              <a:t>public void showKeyValue1(Generic&lt;? extends Number&gt; obj){</a:t>
            </a:r>
            <a:endParaRPr lang="zh-CN" altLang="en-US" sz="2000">
              <a:latin typeface="微软雅黑" panose="020B0503020204020204" charset="-122"/>
              <a:ea typeface="微软雅黑" panose="020B0503020204020204" charset="-122"/>
              <a:cs typeface="微软雅黑" panose="020B0503020204020204" charset="-122"/>
            </a:endParaRPr>
          </a:p>
          <a:p>
            <a:pPr marL="0" indent="0">
              <a:buNone/>
            </a:pPr>
            <a:r>
              <a:rPr lang="zh-CN" altLang="en-US" sz="2000">
                <a:latin typeface="微软雅黑" panose="020B0503020204020204" charset="-122"/>
                <a:ea typeface="微软雅黑" panose="020B0503020204020204" charset="-122"/>
                <a:cs typeface="微软雅黑" panose="020B0503020204020204" charset="-122"/>
              </a:rPr>
              <a:t>    Log.d("泛型测试","key value is " + obj.getKey());  </a:t>
            </a:r>
            <a:endParaRPr lang="zh-CN" altLang="en-US" sz="2000">
              <a:latin typeface="微软雅黑" panose="020B0503020204020204" charset="-122"/>
              <a:ea typeface="微软雅黑" panose="020B0503020204020204" charset="-122"/>
              <a:cs typeface="微软雅黑" panose="020B0503020204020204" charset="-122"/>
            </a:endParaRPr>
          </a:p>
          <a:p>
            <a:pPr marL="0" indent="0">
              <a:buNone/>
            </a:pPr>
            <a:r>
              <a:rPr lang="zh-CN" altLang="en-US" sz="2000">
                <a:latin typeface="微软雅黑" panose="020B0503020204020204" charset="-122"/>
                <a:ea typeface="微软雅黑" panose="020B0503020204020204" charset="-122"/>
                <a:cs typeface="微软雅黑" panose="020B0503020204020204" charset="-122"/>
              </a:rPr>
              <a:t>    </a:t>
            </a: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返回</a:t>
            </a:r>
            <a:r>
              <a:rPr lang="en-US" altLang="zh-CN" sz="2000">
                <a:latin typeface="微软雅黑" panose="020B0503020204020204" charset="-122"/>
                <a:ea typeface="微软雅黑" panose="020B0503020204020204" charset="-122"/>
                <a:cs typeface="微软雅黑" panose="020B0503020204020204" charset="-122"/>
              </a:rPr>
              <a:t>Number</a:t>
            </a:r>
            <a:r>
              <a:rPr lang="zh-CN" altLang="en-US" sz="2000">
                <a:latin typeface="微软雅黑" panose="020B0503020204020204" charset="-122"/>
                <a:ea typeface="微软雅黑" panose="020B0503020204020204" charset="-122"/>
                <a:cs typeface="微软雅黑" panose="020B0503020204020204" charset="-122"/>
              </a:rPr>
              <a:t>类型对象，不可以调用传入参数类型为泛型类型的方法。</a:t>
            </a:r>
            <a:endParaRPr lang="zh-CN" altLang="en-US" sz="2000">
              <a:latin typeface="微软雅黑" panose="020B0503020204020204" charset="-122"/>
              <a:ea typeface="微软雅黑" panose="020B0503020204020204" charset="-122"/>
              <a:cs typeface="微软雅黑" panose="020B0503020204020204" charset="-122"/>
            </a:endParaRPr>
          </a:p>
          <a:p>
            <a:pPr marL="0" indent="0">
              <a:buNone/>
            </a:pPr>
            <a:r>
              <a:rPr lang="en-US" altLang="zh-CN" sz="2000">
                <a:latin typeface="微软雅黑" panose="020B0503020204020204" charset="-122"/>
                <a:ea typeface="微软雅黑" panose="020B0503020204020204" charset="-122"/>
                <a:cs typeface="微软雅黑" panose="020B0503020204020204" charset="-122"/>
              </a:rPr>
              <a:t>   }</a:t>
            </a:r>
            <a:endParaRPr lang="en-US" altLang="zh-CN" sz="2400">
              <a:latin typeface="微软雅黑" panose="020B0503020204020204" charset="-122"/>
              <a:ea typeface="微软雅黑" panose="020B0503020204020204" charset="-122"/>
              <a:cs typeface="微软雅黑" panose="020B0503020204020204" charset="-122"/>
            </a:endParaRPr>
          </a:p>
          <a:p>
            <a:pPr marL="0" indent="0">
              <a:buNone/>
            </a:pPr>
            <a:r>
              <a:rPr lang="zh-CN" altLang="en-US">
                <a:sym typeface="+mn-ea"/>
              </a:rPr>
              <a:t>为泛型添加下边界，即传入的类型实参必须是指定类型的父类型</a:t>
            </a:r>
            <a:endParaRPr lang="zh-CN" altLang="en-US" sz="2400"/>
          </a:p>
          <a:p>
            <a:pPr marL="0" indent="0">
              <a:buNone/>
            </a:pPr>
            <a:r>
              <a:rPr lang="zh-CN" altLang="en-US" sz="2000">
                <a:latin typeface="微软雅黑" panose="020B0503020204020204" charset="-122"/>
                <a:ea typeface="微软雅黑" panose="020B0503020204020204" charset="-122"/>
                <a:cs typeface="微软雅黑" panose="020B0503020204020204" charset="-122"/>
                <a:sym typeface="+mn-ea"/>
              </a:rPr>
              <a:t>public void showKeyValue1(Generic&lt;? </a:t>
            </a:r>
            <a:r>
              <a:rPr lang="en-US" altLang="zh-CN" sz="2000">
                <a:latin typeface="微软雅黑" panose="020B0503020204020204" charset="-122"/>
                <a:ea typeface="微软雅黑" panose="020B0503020204020204" charset="-122"/>
                <a:cs typeface="微软雅黑" panose="020B0503020204020204" charset="-122"/>
                <a:sym typeface="+mn-ea"/>
              </a:rPr>
              <a:t>super </a:t>
            </a:r>
            <a:r>
              <a:rPr lang="zh-CN" altLang="en-US" sz="2000">
                <a:latin typeface="微软雅黑" panose="020B0503020204020204" charset="-122"/>
                <a:ea typeface="微软雅黑" panose="020B0503020204020204" charset="-122"/>
                <a:cs typeface="微软雅黑" panose="020B0503020204020204" charset="-122"/>
                <a:sym typeface="+mn-ea"/>
              </a:rPr>
              <a:t>Number&gt; obj){</a:t>
            </a:r>
            <a:endParaRPr lang="zh-CN" altLang="en-US" sz="2000">
              <a:latin typeface="微软雅黑" panose="020B0503020204020204" charset="-122"/>
              <a:ea typeface="微软雅黑" panose="020B0503020204020204" charset="-122"/>
              <a:cs typeface="微软雅黑" panose="020B0503020204020204" charset="-122"/>
            </a:endParaRPr>
          </a:p>
          <a:p>
            <a:pPr marL="0" indent="0">
              <a:buNone/>
            </a:pPr>
            <a:r>
              <a:rPr lang="zh-CN" altLang="en-US" sz="2000">
                <a:latin typeface="微软雅黑" panose="020B0503020204020204" charset="-122"/>
                <a:ea typeface="微软雅黑" panose="020B0503020204020204" charset="-122"/>
                <a:cs typeface="微软雅黑" panose="020B0503020204020204" charset="-122"/>
                <a:sym typeface="+mn-ea"/>
              </a:rPr>
              <a:t>    Log.d("泛型测试","key value is " + obj.getKey());  </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zh-CN" altLang="en-US" sz="2000">
                <a:latin typeface="微软雅黑" panose="020B0503020204020204" charset="-122"/>
                <a:ea typeface="微软雅黑" panose="020B0503020204020204" charset="-122"/>
                <a:cs typeface="微软雅黑" panose="020B0503020204020204" charset="-122"/>
                <a:sym typeface="+mn-ea"/>
              </a:rPr>
              <a:t>    </a:t>
            </a:r>
            <a:r>
              <a:rPr lang="en-US" altLang="zh-CN" sz="2000">
                <a:latin typeface="微软雅黑" panose="020B0503020204020204" charset="-122"/>
                <a:ea typeface="微软雅黑" panose="020B0503020204020204" charset="-122"/>
                <a:cs typeface="微软雅黑" panose="020B0503020204020204" charset="-122"/>
                <a:sym typeface="+mn-ea"/>
              </a:rPr>
              <a:t>//</a:t>
            </a:r>
            <a:r>
              <a:rPr lang="zh-CN" altLang="en-US" sz="2000">
                <a:latin typeface="微软雅黑" panose="020B0503020204020204" charset="-122"/>
                <a:ea typeface="微软雅黑" panose="020B0503020204020204" charset="-122"/>
                <a:cs typeface="微软雅黑" panose="020B0503020204020204" charset="-122"/>
                <a:sym typeface="+mn-ea"/>
              </a:rPr>
              <a:t>返回</a:t>
            </a:r>
            <a:r>
              <a:rPr lang="en-US" altLang="zh-CN" sz="2000">
                <a:latin typeface="微软雅黑" panose="020B0503020204020204" charset="-122"/>
                <a:ea typeface="微软雅黑" panose="020B0503020204020204" charset="-122"/>
                <a:cs typeface="微软雅黑" panose="020B0503020204020204" charset="-122"/>
                <a:sym typeface="+mn-ea"/>
              </a:rPr>
              <a:t>Object</a:t>
            </a:r>
            <a:r>
              <a:rPr lang="zh-CN" altLang="en-US" sz="2000">
                <a:latin typeface="微软雅黑" panose="020B0503020204020204" charset="-122"/>
                <a:ea typeface="微软雅黑" panose="020B0503020204020204" charset="-122"/>
                <a:cs typeface="微软雅黑" panose="020B0503020204020204" charset="-122"/>
                <a:sym typeface="+mn-ea"/>
              </a:rPr>
              <a:t>类型对象，不可以调用传入参数类型为泛型类型的方法，除非</a:t>
            </a:r>
            <a:br>
              <a:rPr lang="zh-CN" altLang="en-US" sz="2000">
                <a:latin typeface="微软雅黑" panose="020B0503020204020204" charset="-122"/>
                <a:ea typeface="微软雅黑" panose="020B0503020204020204" charset="-122"/>
                <a:cs typeface="微软雅黑" panose="020B0503020204020204" charset="-122"/>
                <a:sym typeface="+mn-ea"/>
              </a:rPr>
            </a:br>
            <a:r>
              <a:rPr lang="en-US" altLang="zh-CN" sz="2000">
                <a:latin typeface="微软雅黑" panose="020B0503020204020204" charset="-122"/>
                <a:ea typeface="微软雅黑" panose="020B0503020204020204" charset="-122"/>
                <a:cs typeface="微软雅黑" panose="020B0503020204020204" charset="-122"/>
                <a:sym typeface="+mn-ea"/>
              </a:rPr>
              <a:t>&lt;? super Object&gt;</a:t>
            </a:r>
            <a:r>
              <a:rPr lang="zh-CN" altLang="en-US" sz="2000">
                <a:latin typeface="微软雅黑" panose="020B0503020204020204" charset="-122"/>
                <a:ea typeface="微软雅黑" panose="020B0503020204020204" charset="-122"/>
                <a:cs typeface="微软雅黑" panose="020B0503020204020204" charset="-122"/>
                <a:sym typeface="+mn-ea"/>
              </a:rPr>
              <a:t>可以调用</a:t>
            </a:r>
            <a:r>
              <a:rPr lang="en-US" altLang="zh-CN" sz="2000">
                <a:latin typeface="微软雅黑" panose="020B0503020204020204" charset="-122"/>
                <a:ea typeface="微软雅黑" panose="020B0503020204020204" charset="-122"/>
                <a:cs typeface="微软雅黑" panose="020B0503020204020204" charset="-122"/>
                <a:sym typeface="+mn-ea"/>
              </a:rPr>
              <a:t>Object</a:t>
            </a:r>
            <a:r>
              <a:rPr lang="zh-CN" altLang="en-US" sz="2000">
                <a:latin typeface="微软雅黑" panose="020B0503020204020204" charset="-122"/>
                <a:ea typeface="微软雅黑" panose="020B0503020204020204" charset="-122"/>
                <a:cs typeface="微软雅黑" panose="020B0503020204020204" charset="-122"/>
                <a:sym typeface="+mn-ea"/>
              </a:rPr>
              <a:t>类型的传入参数。</a:t>
            </a:r>
            <a:endParaRPr lang="zh-CN" altLang="en-US" sz="2000">
              <a:latin typeface="微软雅黑" panose="020B0503020204020204" charset="-122"/>
              <a:ea typeface="微软雅黑" panose="020B0503020204020204" charset="-122"/>
              <a:cs typeface="微软雅黑" panose="020B0503020204020204" charset="-122"/>
            </a:endParaRPr>
          </a:p>
          <a:p>
            <a:pPr marL="0" indent="0">
              <a:buNone/>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marL="0" indent="0">
              <a:buNone/>
            </a:pPr>
            <a:r>
              <a:rPr lang="zh-CN" altLang="en-US" sz="2000">
                <a:solidFill>
                  <a:srgbClr val="FF0000"/>
                </a:solidFill>
                <a:latin typeface="微软雅黑" panose="020B0503020204020204" charset="-122"/>
                <a:ea typeface="微软雅黑" panose="020B0503020204020204" charset="-122"/>
                <a:cs typeface="微软雅黑" panose="020B0503020204020204" charset="-122"/>
                <a:sym typeface="+mn-ea"/>
              </a:rPr>
              <a:t>使用泛型通配符的方式，接受泛型对象，通常会导致传入泛型参数方法失效。</a:t>
            </a:r>
            <a:endParaRPr lang="zh-CN" altLang="en-US"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70585"/>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a:solidFill>
                    <a:prstClr val="black"/>
                  </a:solidFill>
                  <a:cs typeface="+mn-ea"/>
                  <a:sym typeface="+mn-lt"/>
                </a:rPr>
                <a:t>肆</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zh-CN" altLang="en-US" sz="2800" smtClean="0">
                  <a:solidFill>
                    <a:prstClr val="black">
                      <a:lumMod val="75000"/>
                      <a:lumOff val="25000"/>
                    </a:prstClr>
                  </a:solidFill>
                  <a:cs typeface="+mn-ea"/>
                  <a:sym typeface="+mn-lt"/>
                </a:rPr>
                <a:t>练习</a:t>
              </a:r>
              <a:endParaRPr lang="zh-CN" altLang="en-US" sz="2800" smtClean="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uFillTx/>
                <a:latin typeface="微软雅黑" panose="020B0503020204020204" charset="-122"/>
                <a:ea typeface="微软雅黑" panose="020B0503020204020204" charset="-122"/>
              </a:rPr>
              <a:t>练习</a:t>
            </a:r>
            <a:endParaRPr lang="zh-CN" altLang="en-US">
              <a:solidFill>
                <a:schemeClr val="tx1"/>
              </a:solidFill>
              <a:uFillTx/>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825625"/>
            <a:ext cx="10515600" cy="4902200"/>
          </a:xfrm>
        </p:spPr>
        <p:txBody>
          <a:bodyPr>
            <a:normAutofit fontScale="60000"/>
          </a:bodyPr>
          <a:lstStyle/>
          <a:p>
            <a:r>
              <a:rPr sz="4000">
                <a:latin typeface="微软雅黑" panose="020B0503020204020204" charset="-122"/>
                <a:ea typeface="微软雅黑" panose="020B0503020204020204" charset="-122"/>
                <a:cs typeface="微软雅黑" panose="020B0503020204020204" charset="-122"/>
              </a:rPr>
              <a:t>设计一个简单版的最近使用缓存模型。缓存空间有容量限制，时间复杂度要求是O(1)</a:t>
            </a:r>
            <a:r>
              <a:rPr lang="zh-CN" sz="4000">
                <a:latin typeface="微软雅黑" panose="020B0503020204020204" charset="-122"/>
                <a:ea typeface="微软雅黑" panose="020B0503020204020204" charset="-122"/>
                <a:cs typeface="微软雅黑" panose="020B0503020204020204" charset="-122"/>
              </a:rPr>
              <a:t>，</a:t>
            </a:r>
            <a:r>
              <a:rPr lang="en-US" altLang="zh-CN" sz="4000">
                <a:latin typeface="微软雅黑" panose="020B0503020204020204" charset="-122"/>
                <a:ea typeface="微软雅黑" panose="020B0503020204020204" charset="-122"/>
                <a:cs typeface="微软雅黑" panose="020B0503020204020204" charset="-122"/>
              </a:rPr>
              <a:t>key</a:t>
            </a:r>
            <a:r>
              <a:rPr lang="zh-CN" altLang="en-US" sz="4000">
                <a:latin typeface="微软雅黑" panose="020B0503020204020204" charset="-122"/>
                <a:ea typeface="微软雅黑" panose="020B0503020204020204" charset="-122"/>
                <a:cs typeface="微软雅黑" panose="020B0503020204020204" charset="-122"/>
              </a:rPr>
              <a:t>和</a:t>
            </a:r>
            <a:r>
              <a:rPr lang="en-US" altLang="zh-CN" sz="4000">
                <a:latin typeface="微软雅黑" panose="020B0503020204020204" charset="-122"/>
                <a:ea typeface="微软雅黑" panose="020B0503020204020204" charset="-122"/>
                <a:cs typeface="微软雅黑" panose="020B0503020204020204" charset="-122"/>
              </a:rPr>
              <a:t>value</a:t>
            </a:r>
            <a:r>
              <a:rPr lang="zh-CN" altLang="en-US" sz="4000">
                <a:latin typeface="微软雅黑" panose="020B0503020204020204" charset="-122"/>
                <a:ea typeface="微软雅黑" panose="020B0503020204020204" charset="-122"/>
                <a:cs typeface="微软雅黑" panose="020B0503020204020204" charset="-122"/>
              </a:rPr>
              <a:t>的类型可以是任意类型</a:t>
            </a:r>
            <a:r>
              <a:rPr sz="4000">
                <a:latin typeface="微软雅黑" panose="020B0503020204020204" charset="-122"/>
                <a:ea typeface="微软雅黑" panose="020B0503020204020204" charset="-122"/>
                <a:cs typeface="微软雅黑" panose="020B0503020204020204" charset="-122"/>
              </a:rPr>
              <a:t>。</a:t>
            </a:r>
            <a:endParaRPr sz="2800">
              <a:latin typeface="微软雅黑" panose="020B0503020204020204" charset="-122"/>
              <a:ea typeface="微软雅黑" panose="020B0503020204020204" charset="-122"/>
              <a:cs typeface="微软雅黑" panose="020B0503020204020204" charset="-122"/>
            </a:endParaRPr>
          </a:p>
          <a:p>
            <a:pPr lvl="1"/>
            <a:r>
              <a:rPr lang="en-US" altLang="zh-CN" sz="2800" dirty="0">
                <a:latin typeface="微软雅黑" panose="020B0503020204020204" charset="-122"/>
                <a:ea typeface="微软雅黑" panose="020B0503020204020204" charset="-122"/>
                <a:cs typeface="微软雅黑" panose="020B0503020204020204" charset="-122"/>
              </a:rPr>
              <a:t>其中“最近使用”是指最近被访问过</a:t>
            </a:r>
            <a:endParaRPr lang="en-US" altLang="zh-CN" sz="2800" dirty="0">
              <a:latin typeface="微软雅黑" panose="020B0503020204020204" charset="-122"/>
              <a:ea typeface="微软雅黑" panose="020B0503020204020204" charset="-122"/>
              <a:cs typeface="微软雅黑" panose="020B0503020204020204" charset="-122"/>
            </a:endParaRPr>
          </a:p>
          <a:p>
            <a:pPr lvl="1"/>
            <a:r>
              <a:rPr lang="en-US" altLang="zh-CN" sz="2800" dirty="0">
                <a:latin typeface="微软雅黑" panose="020B0503020204020204" charset="-122"/>
                <a:ea typeface="微软雅黑" panose="020B0503020204020204" charset="-122"/>
                <a:cs typeface="微软雅黑" panose="020B0503020204020204" charset="-122"/>
              </a:rPr>
              <a:t>对cache的操作有：添加(put (key, value))、查找(get(key))、替换(put (key, value))，因有容量限制，还需有</a:t>
            </a:r>
            <a:r>
              <a:rPr lang="zh-CN" altLang="en-US" sz="2800" dirty="0">
                <a:latin typeface="微软雅黑" panose="020B0503020204020204" charset="-122"/>
                <a:ea typeface="微软雅黑" panose="020B0503020204020204" charset="-122"/>
                <a:cs typeface="微软雅黑" panose="020B0503020204020204" charset="-122"/>
              </a:rPr>
              <a:t>私有的</a:t>
            </a:r>
            <a:r>
              <a:rPr lang="en-US" altLang="zh-CN" sz="2800" dirty="0">
                <a:latin typeface="微软雅黑" panose="020B0503020204020204" charset="-122"/>
                <a:ea typeface="微软雅黑" panose="020B0503020204020204" charset="-122"/>
                <a:cs typeface="微软雅黑" panose="020B0503020204020204" charset="-122"/>
              </a:rPr>
              <a:t>删除</a:t>
            </a:r>
            <a:r>
              <a:rPr lang="zh-CN" altLang="en-US" sz="2800" dirty="0">
                <a:latin typeface="微软雅黑" panose="020B0503020204020204" charset="-122"/>
                <a:ea typeface="微软雅黑" panose="020B0503020204020204" charset="-122"/>
                <a:cs typeface="微软雅黑" panose="020B0503020204020204" charset="-122"/>
              </a:rPr>
              <a:t>方法</a:t>
            </a:r>
            <a:r>
              <a:rPr lang="en-US" altLang="zh-CN" sz="2800" dirty="0">
                <a:latin typeface="微软雅黑" panose="020B0503020204020204" charset="-122"/>
                <a:ea typeface="微软雅黑" panose="020B0503020204020204" charset="-122"/>
                <a:cs typeface="微软雅黑" panose="020B0503020204020204" charset="-122"/>
              </a:rPr>
              <a:t>，每次当put</a:t>
            </a:r>
            <a:r>
              <a:rPr lang="zh-CN" altLang="en-US" sz="2800" dirty="0">
                <a:latin typeface="微软雅黑" panose="020B0503020204020204" charset="-122"/>
                <a:ea typeface="微软雅黑" panose="020B0503020204020204" charset="-122"/>
                <a:cs typeface="微软雅黑" panose="020B0503020204020204" charset="-122"/>
              </a:rPr>
              <a:t>时，如果</a:t>
            </a:r>
            <a:r>
              <a:rPr lang="en-US" altLang="zh-CN" sz="2800" dirty="0">
                <a:latin typeface="微软雅黑" panose="020B0503020204020204" charset="-122"/>
                <a:ea typeface="微软雅黑" panose="020B0503020204020204" charset="-122"/>
                <a:cs typeface="微软雅黑" panose="020B0503020204020204" charset="-122"/>
              </a:rPr>
              <a:t>容量满，将最久未使用的节点删除。 </a:t>
            </a:r>
            <a:endParaRPr lang="en-US" altLang="zh-CN" sz="2800" dirty="0">
              <a:latin typeface="微软雅黑" panose="020B0503020204020204" charset="-122"/>
              <a:ea typeface="微软雅黑" panose="020B0503020204020204" charset="-122"/>
              <a:cs typeface="微软雅黑" panose="020B0503020204020204" charset="-122"/>
            </a:endParaRPr>
          </a:p>
          <a:p>
            <a:pPr lvl="1"/>
            <a:r>
              <a:rPr lang="zh-CN" altLang="en-US" sz="2800" dirty="0">
                <a:latin typeface="微软雅黑" panose="020B0503020204020204" charset="-122"/>
                <a:ea typeface="微软雅黑" panose="020B0503020204020204" charset="-122"/>
                <a:cs typeface="微软雅黑" panose="020B0503020204020204" charset="-122"/>
              </a:rPr>
              <a:t>操作示例如下：</a:t>
            </a:r>
            <a:endParaRPr lang="en-US" altLang="zh-CN"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LRUCache cache = new LRUCache( 2 /* capacity */ );</a:t>
            </a:r>
            <a:endParaRPr lang="zh-CN" altLang="en-US"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cache.put(1, 1);     </a:t>
            </a:r>
            <a:r>
              <a:rPr lang="en-US" altLang="zh-CN" dirty="0">
                <a:latin typeface="微软雅黑" panose="020B0503020204020204" charset="-122"/>
                <a:ea typeface="微软雅黑" panose="020B0503020204020204" charset="-122"/>
                <a:cs typeface="微软雅黑" panose="020B0503020204020204" charset="-122"/>
              </a:rPr>
              <a:t>//key:1, value:1</a:t>
            </a:r>
            <a:endParaRPr lang="zh-CN" altLang="en-US"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cache.put(2, 2);</a:t>
            </a:r>
            <a:endParaRPr lang="zh-CN" altLang="en-US"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cache.get(1);       // returns 1</a:t>
            </a:r>
            <a:endParaRPr lang="zh-CN" altLang="en-US"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cache.put(3, 3);    // evicts key 2</a:t>
            </a:r>
            <a:endParaRPr lang="zh-CN" altLang="en-US"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cache.get(2);       // returns -1 (not found)</a:t>
            </a:r>
            <a:endParaRPr lang="zh-CN" altLang="en-US"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cache.put(4, 4);    // evicts key 1</a:t>
            </a:r>
            <a:endParaRPr lang="zh-CN" altLang="en-US"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cache.get(1);       // returns -1 (not found)</a:t>
            </a:r>
            <a:endParaRPr lang="zh-CN" altLang="en-US"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cache.get(3);       // returns 3</a:t>
            </a:r>
            <a:endParaRPr lang="zh-CN" altLang="en-US" dirty="0">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dirty="0">
                <a:latin typeface="微软雅黑" panose="020B0503020204020204" charset="-122"/>
                <a:ea typeface="微软雅黑" panose="020B0503020204020204" charset="-122"/>
                <a:cs typeface="微软雅黑" panose="020B0503020204020204" charset="-122"/>
              </a:rPr>
              <a:t>cache.get(4);       // returns 4</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4711413" y="2875002"/>
            <a:ext cx="2649778" cy="1106805"/>
            <a:chOff x="4711413" y="2875002"/>
            <a:chExt cx="2649778" cy="1106805"/>
          </a:xfrm>
        </p:grpSpPr>
        <p:sp>
          <p:nvSpPr>
            <p:cNvPr id="6" name="文本框 5"/>
            <p:cNvSpPr txBox="1"/>
            <p:nvPr/>
          </p:nvSpPr>
          <p:spPr>
            <a:xfrm>
              <a:off x="5018022" y="2875002"/>
              <a:ext cx="2117045" cy="1106805"/>
            </a:xfrm>
            <a:prstGeom prst="rect">
              <a:avLst/>
            </a:prstGeom>
            <a:noFill/>
          </p:spPr>
          <p:txBody>
            <a:bodyPr wrap="square" rtlCol="0">
              <a:spAutoFit/>
            </a:bodyPr>
            <a:lstStyle/>
            <a:p>
              <a:pPr algn="dist"/>
              <a:r>
                <a:rPr lang="zh-CN" altLang="en-US" sz="6600" smtClean="0">
                  <a:cs typeface="+mn-ea"/>
                  <a:sym typeface="+mn-lt"/>
                </a:rPr>
                <a:t>谢谢</a:t>
              </a:r>
              <a:endParaRPr lang="zh-CN" altLang="en-US" sz="6600">
                <a:cs typeface="+mn-ea"/>
                <a:sym typeface="+mn-lt"/>
              </a:endParaRPr>
            </a:p>
          </p:txBody>
        </p:sp>
        <p:cxnSp>
          <p:nvCxnSpPr>
            <p:cNvPr id="7" name="直接连接符 6"/>
            <p:cNvCxnSpPr/>
            <p:nvPr/>
          </p:nvCxnSpPr>
          <p:spPr>
            <a:xfrm>
              <a:off x="7361191"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11413"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3776345" y="2589530"/>
            <a:ext cx="4470400" cy="1106805"/>
            <a:chOff x="4692163" y="2875002"/>
            <a:chExt cx="2707528" cy="1106805"/>
          </a:xfrm>
        </p:grpSpPr>
        <p:sp>
          <p:nvSpPr>
            <p:cNvPr id="6" name="文本框 5"/>
            <p:cNvSpPr txBox="1"/>
            <p:nvPr/>
          </p:nvSpPr>
          <p:spPr>
            <a:xfrm>
              <a:off x="5018022" y="2875002"/>
              <a:ext cx="2117045" cy="1106805"/>
            </a:xfrm>
            <a:prstGeom prst="rect">
              <a:avLst/>
            </a:prstGeom>
            <a:noFill/>
          </p:spPr>
          <p:txBody>
            <a:bodyPr wrap="square" rtlCol="0">
              <a:spAutoFit/>
            </a:bodyPr>
            <a:lstStyle/>
            <a:p>
              <a:pPr algn="dist"/>
              <a:r>
                <a:rPr lang="zh-CN" altLang="en-US" sz="6600" smtClean="0">
                  <a:cs typeface="+mn-ea"/>
                  <a:sym typeface="+mn-lt"/>
                </a:rPr>
                <a:t>实验</a:t>
              </a:r>
              <a:r>
                <a:rPr lang="zh-CN" altLang="en-US" sz="4000" smtClean="0">
                  <a:cs typeface="+mn-ea"/>
                  <a:sym typeface="+mn-lt"/>
                </a:rPr>
                <a:t>（</a:t>
              </a:r>
              <a:r>
                <a:rPr lang="en-US" altLang="zh-CN" sz="4000" smtClean="0">
                  <a:cs typeface="+mn-ea"/>
                  <a:sym typeface="+mn-lt"/>
                </a:rPr>
                <a:t>5</a:t>
              </a:r>
              <a:r>
                <a:rPr lang="zh-CN" altLang="en-US" sz="4000" smtClean="0">
                  <a:cs typeface="+mn-ea"/>
                  <a:sym typeface="+mn-lt"/>
                </a:rPr>
                <a:t>）</a:t>
              </a:r>
              <a:endParaRPr lang="zh-CN" altLang="en-US" sz="4000" smtClean="0">
                <a:cs typeface="+mn-ea"/>
                <a:sym typeface="+mn-lt"/>
              </a:endParaRPr>
            </a:p>
          </p:txBody>
        </p:sp>
        <p:cxnSp>
          <p:nvCxnSpPr>
            <p:cNvPr id="7" name="直接连接符 6"/>
            <p:cNvCxnSpPr/>
            <p:nvPr/>
          </p:nvCxnSpPr>
          <p:spPr>
            <a:xfrm>
              <a:off x="7399691"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692163"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矩形 19"/>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 name="组合 31"/>
          <p:cNvGrpSpPr/>
          <p:nvPr/>
        </p:nvGrpSpPr>
        <p:grpSpPr>
          <a:xfrm>
            <a:off x="2296107" y="1771075"/>
            <a:ext cx="3613171" cy="3825252"/>
            <a:chOff x="1809729" y="1771075"/>
            <a:chExt cx="3613171" cy="3825252"/>
          </a:xfrm>
        </p:grpSpPr>
        <p:sp>
          <p:nvSpPr>
            <p:cNvPr id="8" name="文本框 7"/>
            <p:cNvSpPr txBox="1"/>
            <p:nvPr/>
          </p:nvSpPr>
          <p:spPr>
            <a:xfrm>
              <a:off x="2587775" y="4032603"/>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zh-CN" sz="2000" smtClean="0">
                  <a:solidFill>
                    <a:prstClr val="black">
                      <a:lumMod val="75000"/>
                      <a:lumOff val="25000"/>
                    </a:prstClr>
                  </a:solidFill>
                  <a:latin typeface="+mn-lt"/>
                  <a:ea typeface="+mn-ea"/>
                  <a:cs typeface="+mn-ea"/>
                  <a:sym typeface="+mn-lt"/>
                </a:rPr>
                <a:t>类型通配符</a:t>
              </a:r>
              <a:endParaRPr lang="zh-CN" sz="2000" smtClean="0">
                <a:solidFill>
                  <a:prstClr val="black">
                    <a:lumMod val="75000"/>
                    <a:lumOff val="25000"/>
                  </a:prstClr>
                </a:solidFill>
                <a:latin typeface="+mn-lt"/>
                <a:ea typeface="+mn-ea"/>
                <a:cs typeface="+mn-ea"/>
                <a:sym typeface="+mn-lt"/>
              </a:endParaRPr>
            </a:p>
          </p:txBody>
        </p:sp>
        <p:sp>
          <p:nvSpPr>
            <p:cNvPr id="9" name="文本框 8"/>
            <p:cNvSpPr txBox="1"/>
            <p:nvPr/>
          </p:nvSpPr>
          <p:spPr>
            <a:xfrm>
              <a:off x="2587775" y="5120854"/>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zh-CN" altLang="en-US" sz="2000" dirty="0">
                  <a:solidFill>
                    <a:prstClr val="black">
                      <a:lumMod val="75000"/>
                      <a:lumOff val="25000"/>
                    </a:prstClr>
                  </a:solidFill>
                  <a:latin typeface="+mn-lt"/>
                  <a:ea typeface="+mn-ea"/>
                  <a:cs typeface="+mn-ea"/>
                  <a:sym typeface="+mn-lt"/>
                </a:rPr>
                <a:t>练习</a:t>
              </a:r>
              <a:endParaRPr lang="zh-CN" altLang="en-US" sz="2000" dirty="0">
                <a:solidFill>
                  <a:prstClr val="black">
                    <a:lumMod val="75000"/>
                    <a:lumOff val="25000"/>
                  </a:prstClr>
                </a:solidFill>
                <a:latin typeface="+mn-lt"/>
                <a:ea typeface="+mn-ea"/>
                <a:cs typeface="+mn-ea"/>
                <a:sym typeface="+mn-lt"/>
              </a:endParaRPr>
            </a:p>
          </p:txBody>
        </p:sp>
        <p:sp>
          <p:nvSpPr>
            <p:cNvPr id="10" name="文本框 9"/>
            <p:cNvSpPr txBox="1"/>
            <p:nvPr/>
          </p:nvSpPr>
          <p:spPr>
            <a:xfrm>
              <a:off x="1809729" y="1771075"/>
              <a:ext cx="480371" cy="521970"/>
            </a:xfrm>
            <a:prstGeom prst="rect">
              <a:avLst/>
            </a:prstGeom>
            <a:noFill/>
          </p:spPr>
          <p:txBody>
            <a:bodyPr wrap="square" rtlCol="0">
              <a:spAutoFit/>
            </a:bodyPr>
            <a:lstStyle/>
            <a:p>
              <a:r>
                <a:rPr lang="zh-CN" altLang="en-US" sz="2800" smtClean="0">
                  <a:solidFill>
                    <a:prstClr val="black"/>
                  </a:solidFill>
                  <a:cs typeface="+mn-ea"/>
                  <a:sym typeface="+mn-lt"/>
                </a:rPr>
                <a:t>壹</a:t>
              </a:r>
              <a:endParaRPr lang="zh-CN" altLang="en-US" sz="2800">
                <a:solidFill>
                  <a:prstClr val="black"/>
                </a:solidFill>
                <a:cs typeface="+mn-ea"/>
                <a:sym typeface="+mn-lt"/>
              </a:endParaRPr>
            </a:p>
          </p:txBody>
        </p:sp>
        <p:cxnSp>
          <p:nvCxnSpPr>
            <p:cNvPr id="11" name="直接连接符 10"/>
            <p:cNvCxnSpPr/>
            <p:nvPr/>
          </p:nvCxnSpPr>
          <p:spPr>
            <a:xfrm>
              <a:off x="2359118" y="1853280"/>
              <a:ext cx="0" cy="376739"/>
            </a:xfrm>
            <a:prstGeom prst="line">
              <a:avLst/>
            </a:prstGeom>
            <a:noFill/>
            <a:ln w="19050" cap="flat" cmpd="sng" algn="ctr">
              <a:solidFill>
                <a:sysClr val="window" lastClr="FFFFFF">
                  <a:lumMod val="65000"/>
                </a:sysClr>
              </a:solidFill>
              <a:prstDash val="solid"/>
              <a:miter lim="800000"/>
            </a:ln>
            <a:effectLst/>
          </p:spPr>
        </p:cxnSp>
        <p:sp>
          <p:nvSpPr>
            <p:cNvPr id="12" name="文本框 11"/>
            <p:cNvSpPr txBox="1"/>
            <p:nvPr/>
          </p:nvSpPr>
          <p:spPr>
            <a:xfrm>
              <a:off x="1823770" y="2872169"/>
              <a:ext cx="480371" cy="521970"/>
            </a:xfrm>
            <a:prstGeom prst="rect">
              <a:avLst/>
            </a:prstGeom>
            <a:noFill/>
          </p:spPr>
          <p:txBody>
            <a:bodyPr wrap="square" rtlCol="0">
              <a:spAutoFit/>
            </a:bodyPr>
            <a:lstStyle/>
            <a:p>
              <a:r>
                <a:rPr lang="zh-CN" altLang="en-US" sz="2800" smtClean="0">
                  <a:solidFill>
                    <a:prstClr val="black"/>
                  </a:solidFill>
                  <a:cs typeface="+mn-ea"/>
                  <a:sym typeface="+mn-lt"/>
                </a:rPr>
                <a:t>贰</a:t>
              </a:r>
              <a:endParaRPr lang="zh-CN" altLang="en-US" sz="2800">
                <a:solidFill>
                  <a:prstClr val="black"/>
                </a:solidFill>
                <a:cs typeface="+mn-ea"/>
                <a:sym typeface="+mn-lt"/>
              </a:endParaRPr>
            </a:p>
          </p:txBody>
        </p:sp>
        <p:sp>
          <p:nvSpPr>
            <p:cNvPr id="13" name="文本框 12"/>
            <p:cNvSpPr txBox="1"/>
            <p:nvPr/>
          </p:nvSpPr>
          <p:spPr>
            <a:xfrm>
              <a:off x="1837811" y="3973263"/>
              <a:ext cx="480371" cy="521970"/>
            </a:xfrm>
            <a:prstGeom prst="rect">
              <a:avLst/>
            </a:prstGeom>
            <a:noFill/>
          </p:spPr>
          <p:txBody>
            <a:bodyPr wrap="square" rtlCol="0">
              <a:spAutoFit/>
            </a:bodyPr>
            <a:lstStyle/>
            <a:p>
              <a:r>
                <a:rPr lang="zh-CN" altLang="en-US" sz="2800" smtClean="0">
                  <a:solidFill>
                    <a:prstClr val="black"/>
                  </a:solidFill>
                  <a:cs typeface="+mn-ea"/>
                  <a:sym typeface="+mn-lt"/>
                </a:rPr>
                <a:t>叁</a:t>
              </a:r>
              <a:endParaRPr lang="zh-CN" altLang="en-US" sz="2800">
                <a:solidFill>
                  <a:prstClr val="black"/>
                </a:solidFill>
                <a:cs typeface="+mn-ea"/>
                <a:sym typeface="+mn-lt"/>
              </a:endParaRPr>
            </a:p>
          </p:txBody>
        </p:sp>
        <p:sp>
          <p:nvSpPr>
            <p:cNvPr id="14" name="文本框 13"/>
            <p:cNvSpPr txBox="1"/>
            <p:nvPr/>
          </p:nvSpPr>
          <p:spPr>
            <a:xfrm>
              <a:off x="1851852" y="5074357"/>
              <a:ext cx="480371" cy="521970"/>
            </a:xfrm>
            <a:prstGeom prst="rect">
              <a:avLst/>
            </a:prstGeom>
            <a:noFill/>
          </p:spPr>
          <p:txBody>
            <a:bodyPr wrap="square" rtlCol="0">
              <a:spAutoFit/>
            </a:bodyPr>
            <a:lstStyle/>
            <a:p>
              <a:r>
                <a:rPr lang="zh-CN" altLang="en-US" sz="2800" smtClean="0">
                  <a:solidFill>
                    <a:prstClr val="black"/>
                  </a:solidFill>
                  <a:cs typeface="+mn-ea"/>
                  <a:sym typeface="+mn-lt"/>
                </a:rPr>
                <a:t>肆</a:t>
              </a:r>
              <a:endParaRPr lang="zh-CN" altLang="en-US" sz="2800">
                <a:solidFill>
                  <a:prstClr val="black"/>
                </a:solidFill>
                <a:cs typeface="+mn-ea"/>
                <a:sym typeface="+mn-lt"/>
              </a:endParaRPr>
            </a:p>
          </p:txBody>
        </p:sp>
        <p:cxnSp>
          <p:nvCxnSpPr>
            <p:cNvPr id="15" name="直接连接符 14"/>
            <p:cNvCxnSpPr/>
            <p:nvPr/>
          </p:nvCxnSpPr>
          <p:spPr>
            <a:xfrm>
              <a:off x="2378599" y="2966679"/>
              <a:ext cx="0" cy="376739"/>
            </a:xfrm>
            <a:prstGeom prst="line">
              <a:avLst/>
            </a:prstGeom>
            <a:noFill/>
            <a:ln w="19050" cap="flat" cmpd="sng" algn="ctr">
              <a:solidFill>
                <a:sysClr val="window" lastClr="FFFFFF">
                  <a:lumMod val="65000"/>
                </a:sysClr>
              </a:solidFill>
              <a:prstDash val="solid"/>
              <a:miter lim="800000"/>
            </a:ln>
            <a:effectLst/>
          </p:spPr>
        </p:cxnSp>
        <p:cxnSp>
          <p:nvCxnSpPr>
            <p:cNvPr id="16" name="直接连接符 15"/>
            <p:cNvCxnSpPr/>
            <p:nvPr/>
          </p:nvCxnSpPr>
          <p:spPr>
            <a:xfrm>
              <a:off x="2396062" y="4060949"/>
              <a:ext cx="0" cy="376739"/>
            </a:xfrm>
            <a:prstGeom prst="line">
              <a:avLst/>
            </a:prstGeom>
            <a:noFill/>
            <a:ln w="19050" cap="flat" cmpd="sng" algn="ctr">
              <a:solidFill>
                <a:sysClr val="window" lastClr="FFFFFF">
                  <a:lumMod val="65000"/>
                </a:sysClr>
              </a:solidFill>
              <a:prstDash val="solid"/>
              <a:miter lim="800000"/>
            </a:ln>
            <a:effectLst/>
          </p:spPr>
        </p:cxnSp>
        <p:cxnSp>
          <p:nvCxnSpPr>
            <p:cNvPr id="17" name="直接连接符 16"/>
            <p:cNvCxnSpPr/>
            <p:nvPr/>
          </p:nvCxnSpPr>
          <p:spPr>
            <a:xfrm>
              <a:off x="2404018" y="5146254"/>
              <a:ext cx="0" cy="376739"/>
            </a:xfrm>
            <a:prstGeom prst="line">
              <a:avLst/>
            </a:prstGeom>
            <a:noFill/>
            <a:ln w="19050" cap="flat" cmpd="sng" algn="ctr">
              <a:solidFill>
                <a:sysClr val="window" lastClr="FFFFFF">
                  <a:lumMod val="65000"/>
                </a:sysClr>
              </a:solidFill>
              <a:prstDash val="solid"/>
              <a:miter lim="800000"/>
            </a:ln>
            <a:effectLst/>
          </p:spPr>
        </p:cxnSp>
        <p:sp>
          <p:nvSpPr>
            <p:cNvPr id="21" name="文本框 20"/>
            <p:cNvSpPr txBox="1"/>
            <p:nvPr/>
          </p:nvSpPr>
          <p:spPr>
            <a:xfrm>
              <a:off x="2587775" y="1815179"/>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zh-CN" altLang="en-US" sz="2000" dirty="0" smtClean="0">
                  <a:solidFill>
                    <a:prstClr val="black">
                      <a:lumMod val="75000"/>
                      <a:lumOff val="25000"/>
                    </a:prstClr>
                  </a:solidFill>
                  <a:latin typeface="+mn-lt"/>
                  <a:ea typeface="宋体" panose="02010600030101010101" pitchFamily="2" charset="-122"/>
                  <a:cs typeface="+mn-ea"/>
                  <a:sym typeface="+mn-lt"/>
                </a:rPr>
                <a:t>泛型概述</a:t>
              </a:r>
              <a:endParaRPr lang="zh-CN" altLang="en-US" sz="2000" dirty="0" smtClean="0">
                <a:solidFill>
                  <a:prstClr val="black">
                    <a:lumMod val="75000"/>
                    <a:lumOff val="25000"/>
                  </a:prstClr>
                </a:solidFill>
                <a:latin typeface="+mn-lt"/>
                <a:ea typeface="宋体" panose="02010600030101010101" pitchFamily="2" charset="-122"/>
                <a:cs typeface="+mn-ea"/>
                <a:sym typeface="+mn-lt"/>
              </a:endParaRPr>
            </a:p>
          </p:txBody>
        </p:sp>
        <p:sp>
          <p:nvSpPr>
            <p:cNvPr id="22" name="文本框 21"/>
            <p:cNvSpPr txBox="1"/>
            <p:nvPr/>
          </p:nvSpPr>
          <p:spPr>
            <a:xfrm>
              <a:off x="2587775" y="2941279"/>
              <a:ext cx="2835125" cy="706755"/>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zh-CN" altLang="en-US" sz="2000" dirty="0" smtClean="0">
                  <a:solidFill>
                    <a:prstClr val="black">
                      <a:lumMod val="75000"/>
                      <a:lumOff val="25000"/>
                    </a:prstClr>
                  </a:solidFill>
                  <a:latin typeface="+mn-lt"/>
                  <a:ea typeface="宋体" panose="02010600030101010101" pitchFamily="2" charset="-122"/>
                  <a:cs typeface="+mn-ea"/>
                  <a:sym typeface="+mn-lt"/>
                </a:rPr>
                <a:t>类型擦除</a:t>
              </a:r>
              <a:endParaRPr lang="en-US" altLang="zh-CN" sz="2000" dirty="0" smtClean="0">
                <a:solidFill>
                  <a:prstClr val="black">
                    <a:lumMod val="75000"/>
                    <a:lumOff val="25000"/>
                  </a:prstClr>
                </a:solidFill>
                <a:latin typeface="+mn-lt"/>
                <a:ea typeface="+mn-ea"/>
                <a:cs typeface="+mn-ea"/>
                <a:sym typeface="+mn-lt"/>
              </a:endParaRPr>
            </a:p>
            <a:p>
              <a:pPr algn="l"/>
              <a:endParaRPr lang="zh-CN" altLang="en-US" sz="2000" dirty="0" smtClean="0">
                <a:solidFill>
                  <a:prstClr val="black">
                    <a:lumMod val="75000"/>
                    <a:lumOff val="25000"/>
                  </a:prstClr>
                </a:solidFill>
                <a:latin typeface="+mn-lt"/>
                <a:ea typeface="+mn-ea"/>
                <a:cs typeface="+mn-ea"/>
                <a:sym typeface="+mn-lt"/>
              </a:endParaRPr>
            </a:p>
          </p:txBody>
        </p:sp>
      </p:grpSp>
      <p:grpSp>
        <p:nvGrpSpPr>
          <p:cNvPr id="31" name="组合 30"/>
          <p:cNvGrpSpPr/>
          <p:nvPr/>
        </p:nvGrpSpPr>
        <p:grpSpPr>
          <a:xfrm>
            <a:off x="8516608" y="2477041"/>
            <a:ext cx="921385" cy="1981200"/>
            <a:chOff x="8750070" y="2477041"/>
            <a:chExt cx="921385" cy="1981200"/>
          </a:xfrm>
        </p:grpSpPr>
        <p:sp>
          <p:nvSpPr>
            <p:cNvPr id="5" name="文本框 4"/>
            <p:cNvSpPr txBox="1"/>
            <p:nvPr/>
          </p:nvSpPr>
          <p:spPr>
            <a:xfrm>
              <a:off x="8750070" y="2661277"/>
              <a:ext cx="921385" cy="1637045"/>
            </a:xfrm>
            <a:prstGeom prst="rect">
              <a:avLst/>
            </a:prstGeom>
            <a:noFill/>
          </p:spPr>
          <p:txBody>
            <a:bodyPr vert="eaVert" wrap="square" rtlCol="0">
              <a:spAutoFit/>
            </a:bodyPr>
            <a:lstStyle/>
            <a:p>
              <a:pPr algn="dist"/>
              <a:r>
                <a:rPr lang="zh-CN" altLang="en-US" sz="4800" smtClean="0">
                  <a:solidFill>
                    <a:prstClr val="black">
                      <a:lumMod val="75000"/>
                      <a:lumOff val="25000"/>
                    </a:prstClr>
                  </a:solidFill>
                  <a:cs typeface="+mn-ea"/>
                  <a:sym typeface="+mn-lt"/>
                </a:rPr>
                <a:t>目录</a:t>
              </a:r>
              <a:endParaRPr lang="zh-CN" altLang="en-US" sz="4800">
                <a:solidFill>
                  <a:prstClr val="black">
                    <a:lumMod val="75000"/>
                    <a:lumOff val="25000"/>
                  </a:prstClr>
                </a:solidFill>
                <a:cs typeface="+mn-ea"/>
                <a:sym typeface="+mn-lt"/>
              </a:endParaRPr>
            </a:p>
          </p:txBody>
        </p:sp>
        <p:cxnSp>
          <p:nvCxnSpPr>
            <p:cNvPr id="29" name="直接连接符 28"/>
            <p:cNvCxnSpPr/>
            <p:nvPr/>
          </p:nvCxnSpPr>
          <p:spPr>
            <a:xfrm>
              <a:off x="8820436" y="2477041"/>
              <a:ext cx="80021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820436" y="4458241"/>
              <a:ext cx="80021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smtClean="0">
                  <a:solidFill>
                    <a:prstClr val="black"/>
                  </a:solidFill>
                  <a:cs typeface="+mn-ea"/>
                  <a:sym typeface="+mn-lt"/>
                </a:rPr>
                <a:t>壹</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zh-CN" altLang="en-US" sz="2800" smtClean="0">
                  <a:solidFill>
                    <a:prstClr val="black">
                      <a:lumMod val="75000"/>
                      <a:lumOff val="25000"/>
                    </a:prstClr>
                  </a:solidFill>
                  <a:cs typeface="+mn-ea"/>
                  <a:sym typeface="+mn-lt"/>
                </a:rPr>
                <a:t>泛型概述</a:t>
              </a:r>
              <a:endParaRPr lang="zh-CN" altLang="en-US" sz="2800" smtClean="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zh-CN">
                <a:ea typeface="宋体" panose="02010600030101010101" pitchFamily="2" charset="-122"/>
              </a:rPr>
              <a:t>泛型</a:t>
            </a:r>
            <a:endParaRPr lang="zh-CN" altLang="zh-CN">
              <a:ea typeface="宋体" panose="02010600030101010101" pitchFamily="2" charset="-122"/>
            </a:endParaRPr>
          </a:p>
        </p:txBody>
      </p:sp>
      <p:sp>
        <p:nvSpPr>
          <p:cNvPr id="3" name="内容占位符 2"/>
          <p:cNvSpPr>
            <a:spLocks noGrp="1"/>
          </p:cNvSpPr>
          <p:nvPr>
            <p:ph idx="1"/>
          </p:nvPr>
        </p:nvSpPr>
        <p:spPr/>
        <p:txBody>
          <a:bodyPr/>
          <a:lstStyle/>
          <a:p>
            <a:r>
              <a:rPr lang="zh-CN" altLang="en-US"/>
              <a:t>泛型，即“参数化类型”。顾名思义，就是将类型由原来的具体的类型参数化，类似于方法中的变量参数，此时类型也定义成参数形式（可以称之为类型形参），然后在使用/调用时传入具体的类型（类型实参）。</a:t>
            </a:r>
            <a:endParaRPr lang="zh-CN" altLang="en-US"/>
          </a:p>
          <a:p>
            <a:r>
              <a:rPr lang="zh-CN" altLang="en-US"/>
              <a:t>泛型的本质是为了参数化类型（在不创建新的类型的情况下，通过泛型指定的不同类型来控制形参具体限制的类型）。</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smtClean="0">
                  <a:solidFill>
                    <a:prstClr val="black"/>
                  </a:solidFill>
                  <a:cs typeface="+mn-ea"/>
                  <a:sym typeface="+mn-lt"/>
                </a:rPr>
                <a:t>贰</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zh-CN" altLang="en-US" sz="2800" dirty="0" smtClean="0">
                  <a:solidFill>
                    <a:prstClr val="black">
                      <a:lumMod val="75000"/>
                      <a:lumOff val="25000"/>
                    </a:prstClr>
                  </a:solidFill>
                  <a:ea typeface="宋体" panose="02010600030101010101" pitchFamily="2" charset="-122"/>
                  <a:cs typeface="+mn-ea"/>
                  <a:sym typeface="+mn-lt"/>
                </a:rPr>
                <a:t>类型擦除</a:t>
              </a:r>
              <a:endParaRPr lang="zh-CN" altLang="en-US" sz="2800" dirty="0" smtClean="0">
                <a:solidFill>
                  <a:prstClr val="black">
                    <a:lumMod val="75000"/>
                    <a:lumOff val="25000"/>
                  </a:prstClr>
                </a:solidFill>
                <a:ea typeface="宋体" panose="02010600030101010101" pitchFamily="2" charset="-122"/>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内容占位符 4"/>
          <p:cNvSpPr>
            <a:spLocks noGrp="1" noChangeArrowheads="1"/>
          </p:cNvSpPr>
          <p:nvPr>
            <p:ph idx="1"/>
            <p:custDataLst>
              <p:tags r:id="rId1"/>
            </p:custDataLst>
          </p:nvPr>
        </p:nvSpPr>
        <p:spPr>
          <a:xfrm>
            <a:off x="838200" y="1497330"/>
            <a:ext cx="10515600" cy="4947920"/>
          </a:xfrm>
        </p:spPr>
        <p:txBody>
          <a:bodyPr>
            <a:normAutofit/>
          </a:bodyPr>
          <a:lstStyle/>
          <a:p>
            <a:pPr marL="342900" indent="-342900">
              <a:lnSpc>
                <a:spcPct val="150000"/>
              </a:lnSpc>
              <a:spcBef>
                <a:spcPct val="30000"/>
              </a:spcBef>
              <a:buClr>
                <a:schemeClr val="hlink"/>
              </a:buClr>
              <a:buFont typeface="Wingdings" panose="05000000000000000000" pitchFamily="2" charset="2"/>
              <a:buChar char="l"/>
            </a:pPr>
            <a:r>
              <a:rPr smtClean="0"/>
              <a:t>在编译之后程序会采取去泛型化的措施。也就是说Java中的泛型，只在编译阶段有效。在编译过程中，正确检验泛型结果后，会将泛型的相关信息擦</a:t>
            </a:r>
            <a:r>
              <a:rPr lang="zh-CN" smtClean="0"/>
              <a:t>除</a:t>
            </a:r>
            <a:r>
              <a:rPr smtClean="0"/>
              <a:t>，并且在对象进入和离开方法的边界处添加类型检查和类型转换的方法。也就是说，泛型信息不会进入到运行时阶段。</a:t>
            </a:r>
            <a:endParaRPr smtClean="0"/>
          </a:p>
          <a:p>
            <a:pPr marL="342900" indent="-342900">
              <a:lnSpc>
                <a:spcPct val="150000"/>
              </a:lnSpc>
              <a:spcBef>
                <a:spcPct val="30000"/>
              </a:spcBef>
              <a:buClr>
                <a:schemeClr val="hlink"/>
              </a:buClr>
              <a:buFont typeface="Wingdings" panose="05000000000000000000" pitchFamily="2" charset="2"/>
              <a:buChar char="l"/>
            </a:pPr>
            <a:r>
              <a:rPr smtClean="0"/>
              <a:t>泛型类型在逻辑上看以看成是多个不同的类型，</a:t>
            </a:r>
            <a:r>
              <a:rPr lang="zh-CN" smtClean="0"/>
              <a:t>但是对虚拟机运行过程中</a:t>
            </a:r>
            <a:r>
              <a:rPr smtClean="0"/>
              <a:t>都是相同的类型。</a:t>
            </a:r>
            <a:endParaRPr smtClean="0"/>
          </a:p>
        </p:txBody>
      </p:sp>
      <p:sp>
        <p:nvSpPr>
          <p:cNvPr id="3" name="标题 2"/>
          <p:cNvSpPr>
            <a:spLocks noGrp="1"/>
          </p:cNvSpPr>
          <p:nvPr>
            <p:ph type="title"/>
            <p:custDataLst>
              <p:tags r:id="rId2"/>
            </p:custDataLst>
          </p:nvPr>
        </p:nvSpPr>
        <p:spPr/>
        <p:txBody>
          <a:bodyPr>
            <a:normAutofit/>
          </a:bodyPr>
          <a:lstStyle/>
          <a:p>
            <a:pPr fontAlgn="auto">
              <a:lnSpc>
                <a:spcPct val="70000"/>
              </a:lnSpc>
            </a:pPr>
            <a:r>
              <a:rPr lang="zh-CN" altLang="en-US" noProof="1" smtClean="0"/>
              <a:t>类型擦除</a:t>
            </a:r>
            <a:endParaRPr lang="zh-CN" altLang="en-US" noProof="1" smtClean="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70585"/>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smtClean="0">
                  <a:solidFill>
                    <a:prstClr val="black"/>
                  </a:solidFill>
                  <a:cs typeface="+mn-ea"/>
                  <a:sym typeface="+mn-lt"/>
                </a:rPr>
                <a:t>叁</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zh-CN" altLang="en-US" sz="2800" smtClean="0">
                  <a:solidFill>
                    <a:prstClr val="black">
                      <a:lumMod val="75000"/>
                      <a:lumOff val="25000"/>
                    </a:prstClr>
                  </a:solidFill>
                  <a:cs typeface="+mn-ea"/>
                  <a:sym typeface="+mn-lt"/>
                </a:rPr>
                <a:t>泛型通配符</a:t>
              </a:r>
              <a:endParaRPr lang="zh-CN" altLang="en-US" sz="2800" smtClean="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uFillTx/>
                <a:latin typeface="微软雅黑" panose="020B0503020204020204" charset="-122"/>
                <a:ea typeface="微软雅黑" panose="020B0503020204020204" charset="-122"/>
              </a:rPr>
              <a:t>泛型通配符</a:t>
            </a:r>
            <a:endParaRPr lang="zh-CN" altLang="en-US">
              <a:solidFill>
                <a:schemeClr val="tx1"/>
              </a:solidFill>
              <a:uFillTx/>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normAutofit/>
          </a:bodyPr>
          <a:lstStyle/>
          <a:p>
            <a:r>
              <a:rPr>
                <a:latin typeface="微软雅黑" panose="020B0503020204020204" charset="-122"/>
                <a:ea typeface="微软雅黑" panose="020B0503020204020204" charset="-122"/>
                <a:cs typeface="微软雅黑" panose="020B0503020204020204" charset="-122"/>
              </a:rPr>
              <a:t>同一种泛型可以对应多个版本（因为参数类型是不确定的），不同版本的泛型类</a:t>
            </a:r>
            <a:r>
              <a:rPr>
                <a:solidFill>
                  <a:srgbClr val="FF0000"/>
                </a:solidFill>
                <a:latin typeface="微软雅黑" panose="020B0503020204020204" charset="-122"/>
                <a:ea typeface="微软雅黑" panose="020B0503020204020204" charset="-122"/>
                <a:cs typeface="微软雅黑" panose="020B0503020204020204" charset="-122"/>
              </a:rPr>
              <a:t>实例</a:t>
            </a:r>
            <a:r>
              <a:rPr>
                <a:latin typeface="微软雅黑" panose="020B0503020204020204" charset="-122"/>
                <a:ea typeface="微软雅黑" panose="020B0503020204020204" charset="-122"/>
                <a:cs typeface="微软雅黑" panose="020B0503020204020204" charset="-122"/>
              </a:rPr>
              <a:t>是不兼容的</a:t>
            </a:r>
            <a:r>
              <a:rPr lang="zh-CN">
                <a:latin typeface="微软雅黑" panose="020B0503020204020204" charset="-122"/>
                <a:ea typeface="微软雅黑" panose="020B0503020204020204" charset="-122"/>
                <a:cs typeface="微软雅黑" panose="020B0503020204020204" charset="-122"/>
              </a:rPr>
              <a:t>，为了能接收不同泛型类型的对象，因此出现了实例声明的泛型通配符号？</a:t>
            </a:r>
            <a:endParaRPr lang="zh-CN">
              <a:latin typeface="微软雅黑" panose="020B0503020204020204" charset="-122"/>
              <a:ea typeface="微软雅黑" panose="020B0503020204020204" charset="-122"/>
              <a:cs typeface="微软雅黑" panose="020B0503020204020204" charset="-122"/>
            </a:endParaRPr>
          </a:p>
          <a:p>
            <a:r>
              <a:rPr lang="zh-CN">
                <a:latin typeface="微软雅黑" panose="020B0503020204020204" charset="-122"/>
                <a:ea typeface="微软雅黑" panose="020B0503020204020204" charset="-122"/>
                <a:cs typeface="微软雅黑" panose="020B0503020204020204" charset="-122"/>
              </a:rPr>
              <a:t>与泛型类中</a:t>
            </a:r>
            <a:r>
              <a:rPr lang="en-US" altLang="zh-CN">
                <a:latin typeface="微软雅黑" panose="020B0503020204020204" charset="-122"/>
                <a:ea typeface="微软雅黑" panose="020B0503020204020204" charset="-122"/>
                <a:cs typeface="微软雅黑" panose="020B0503020204020204" charset="-122"/>
              </a:rPr>
              <a:t>&lt;T&gt;</a:t>
            </a:r>
            <a:r>
              <a:rPr lang="zh-CN" altLang="en-US">
                <a:latin typeface="微软雅黑" panose="020B0503020204020204" charset="-122"/>
                <a:ea typeface="微软雅黑" panose="020B0503020204020204" charset="-122"/>
                <a:cs typeface="微软雅黑" panose="020B0503020204020204" charset="-122"/>
              </a:rPr>
              <a:t>的含义不同，</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类似</a:t>
            </a:r>
            <a:r>
              <a:rPr lang="zh-CN" altLang="en-US">
                <a:latin typeface="微软雅黑" panose="020B0503020204020204" charset="-122"/>
                <a:ea typeface="微软雅黑" panose="020B0503020204020204" charset="-122"/>
                <a:cs typeface="微软雅黑" panose="020B0503020204020204" charset="-122"/>
              </a:rPr>
              <a:t>是一个类型的实参，</a:t>
            </a:r>
            <a:r>
              <a:rPr lang="en-US" altLang="zh-CN">
                <a:latin typeface="微软雅黑" panose="020B0503020204020204" charset="-122"/>
                <a:ea typeface="微软雅黑" panose="020B0503020204020204" charset="-122"/>
                <a:cs typeface="微软雅黑" panose="020B0503020204020204" charset="-122"/>
              </a:rPr>
              <a:t>T</a:t>
            </a:r>
            <a:r>
              <a:rPr lang="zh-CN" altLang="en-US">
                <a:latin typeface="微软雅黑" panose="020B0503020204020204" charset="-122"/>
                <a:ea typeface="微软雅黑" panose="020B0503020204020204" charset="-122"/>
                <a:cs typeface="微软雅黑" panose="020B0503020204020204" charset="-122"/>
              </a:rPr>
              <a:t>为类型型参。</a:t>
            </a:r>
            <a:endParaRPr lang="zh-CN" altLang="en-US">
              <a:latin typeface="微软雅黑" panose="020B0503020204020204" charset="-122"/>
              <a:ea typeface="微软雅黑" panose="020B0503020204020204" charset="-122"/>
              <a:cs typeface="微软雅黑" panose="020B0503020204020204" charset="-122"/>
            </a:endParaRPr>
          </a:p>
          <a:p>
            <a:r>
              <a:rPr>
                <a:latin typeface="微软雅黑" panose="020B0503020204020204" charset="-122"/>
                <a:ea typeface="微软雅黑" panose="020B0503020204020204" charset="-122"/>
                <a:cs typeface="微软雅黑" panose="020B0503020204020204" charset="-122"/>
              </a:rPr>
              <a:t>具体类型不确定的时候，</a:t>
            </a:r>
            <a:r>
              <a:rPr lang="zh-CN">
                <a:latin typeface="微软雅黑" panose="020B0503020204020204" charset="-122"/>
                <a:ea typeface="微软雅黑" panose="020B0503020204020204" charset="-122"/>
                <a:cs typeface="微软雅黑" panose="020B0503020204020204" charset="-122"/>
              </a:rPr>
              <a:t>使用</a:t>
            </a:r>
            <a:r>
              <a:rPr>
                <a:latin typeface="微软雅黑" panose="020B0503020204020204" charset="-122"/>
                <a:ea typeface="微软雅黑" panose="020B0503020204020204" charset="-122"/>
                <a:cs typeface="微软雅黑" panose="020B0503020204020204" charset="-122"/>
              </a:rPr>
              <a:t>通配符?</a:t>
            </a:r>
            <a:endParaRPr>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xml><?xml version="1.0" encoding="utf-8"?>
<p:tagLst xmlns:p="http://schemas.openxmlformats.org/presentationml/2006/main">
  <p:tag name="KSO_WM_DOC_GUID" val="{f3d1b0dd-2e17-4d73-88dd-afc795c990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4irai3l">
      <a:majorFont>
        <a:latin typeface="DengXian"/>
        <a:ea typeface="DengXian"/>
        <a:cs typeface=""/>
      </a:majorFont>
      <a:minorFont>
        <a:latin typeface="DengXian"/>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1552</Words>
  <Application>WPS 演示</Application>
  <PresentationFormat>宽屏</PresentationFormat>
  <Paragraphs>94</Paragraphs>
  <Slides>13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方正清刻本悦宋简体</vt:lpstr>
      <vt:lpstr>微软雅黑</vt:lpstr>
      <vt:lpstr>等线</vt:lpstr>
      <vt:lpstr>Arial Unicode MS</vt:lpstr>
      <vt:lpstr>Calibri</vt:lpstr>
      <vt:lpstr>Office 主题</vt:lpstr>
      <vt:lpstr>小练习</vt:lpstr>
      <vt:lpstr>PowerPoint 演示文稿</vt:lpstr>
      <vt:lpstr>PowerPoint 演示文稿</vt:lpstr>
      <vt:lpstr>PowerPoint 演示文稿</vt:lpstr>
      <vt:lpstr> 泛型</vt:lpstr>
      <vt:lpstr>PowerPoint 演示文稿</vt:lpstr>
      <vt:lpstr>类型擦除</vt:lpstr>
      <vt:lpstr>PowerPoint 演示文稿</vt:lpstr>
      <vt:lpstr>泛型通配符</vt:lpstr>
      <vt:lpstr>泛型上下边界</vt:lpstr>
      <vt:lpstr>PowerPoint 演示文稿</vt:lpstr>
      <vt:lpstr>练习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刘明铭</cp:lastModifiedBy>
  <cp:revision>63</cp:revision>
  <dcterms:created xsi:type="dcterms:W3CDTF">2018-06-27T03:46:00Z</dcterms:created>
  <dcterms:modified xsi:type="dcterms:W3CDTF">2019-04-04T01:50:21Z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