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3"/>
  </p:handoutMasterIdLst>
  <p:sldIdLst>
    <p:sldId id="257" r:id="rId3"/>
    <p:sldId id="311" r:id="rId5"/>
    <p:sldId id="259" r:id="rId6"/>
    <p:sldId id="446" r:id="rId7"/>
    <p:sldId id="278" r:id="rId8"/>
    <p:sldId id="416" r:id="rId9"/>
    <p:sldId id="447" r:id="rId10"/>
    <p:sldId id="448" r:id="rId11"/>
    <p:sldId id="449" r:id="rId12"/>
    <p:sldId id="280" r:id="rId13"/>
    <p:sldId id="450" r:id="rId14"/>
    <p:sldId id="455" r:id="rId15"/>
    <p:sldId id="454" r:id="rId16"/>
    <p:sldId id="451" r:id="rId17"/>
    <p:sldId id="452" r:id="rId18"/>
    <p:sldId id="453" r:id="rId19"/>
    <p:sldId id="431" r:id="rId20"/>
    <p:sldId id="432" r:id="rId21"/>
    <p:sldId id="277"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D7D7"/>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526" autoAdjust="0"/>
    <p:restoredTop sz="94660"/>
  </p:normalViewPr>
  <p:slideViewPr>
    <p:cSldViewPr snapToGrid="0" showGuides="1">
      <p:cViewPr varScale="1">
        <p:scale>
          <a:sx n="57" d="100"/>
          <a:sy n="57" d="100"/>
        </p:scale>
        <p:origin x="108" y="372"/>
      </p:cViewPr>
      <p:guideLst>
        <p:guide orient="horz" pos="2184"/>
        <p:guide pos="3841"/>
      </p:guideLst>
    </p:cSldViewPr>
  </p:slideViewPr>
  <p:notesTextViewPr>
    <p:cViewPr>
      <p:scale>
        <a:sx n="1" d="1"/>
        <a:sy n="1" d="1"/>
      </p:scale>
      <p:origin x="0" y="0"/>
    </p:cViewPr>
  </p:notesTextViewPr>
  <p:sorterViewPr>
    <p:cViewPr>
      <p:scale>
        <a:sx n="75" d="100"/>
        <a:sy n="75" d="100"/>
      </p:scale>
      <p:origin x="0" y="-224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E4A5CD-FBD1-4FD8-AAEF-DFCB9FA098A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EBEF66-9F0C-4E59-AB9D-80C715389FA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2B31BCEE-65C9-4CF8-A90B-CFB905A3455B}"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39EFCA8-4685-4D72-9793-08BF8EB4EF6F}" type="slidenum">
              <a:rPr lang="zh-CN" altLang="en-US" smtClean="0"/>
            </a:fld>
            <a:endParaRPr lang="zh-CN" altLang="en-US"/>
          </a:p>
        </p:txBody>
      </p:sp>
      <p:sp>
        <p:nvSpPr>
          <p:cNvPr id="6" name="Content Placeholder 2"/>
          <p:cNvSpPr>
            <a:spLocks noGrp="1"/>
          </p:cNvSpPr>
          <p:nvPr>
            <p:ph idx="1"/>
          </p:nvPr>
        </p:nvSpPr>
        <p:spPr>
          <a:xfrm>
            <a:off x="838200" y="1124744"/>
            <a:ext cx="10515600" cy="5112769"/>
          </a:xfrm>
        </p:spPr>
        <p:txBody>
          <a:bodyPr>
            <a:normAutofit/>
          </a:bodyPr>
          <a:lstStyle>
            <a:lvl1pPr>
              <a:buClr>
                <a:schemeClr val="tx1"/>
              </a:buClr>
              <a:defRPr sz="3200">
                <a:solidFill>
                  <a:schemeClr val="tx1"/>
                </a:solidFill>
              </a:defRPr>
            </a:lvl1pPr>
            <a:lvl2pPr>
              <a:defRPr sz="2800">
                <a:solidFill>
                  <a:schemeClr val="tx1"/>
                </a:solidFill>
              </a:defRPr>
            </a:lvl2pPr>
            <a:lvl3pPr>
              <a:lnSpc>
                <a:spcPct val="150000"/>
              </a:lnSpc>
              <a:defRPr sz="2400">
                <a:solidFill>
                  <a:schemeClr val="tx1"/>
                </a:solidFill>
              </a:defRPr>
            </a:lvl3pPr>
            <a:lvl4pPr>
              <a:defRPr sz="2400">
                <a:solidFill>
                  <a:schemeClr val="tx1"/>
                </a:solidFill>
              </a:defRPr>
            </a:lvl4pPr>
            <a:lvl5pPr>
              <a:defRPr sz="2400">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E22612-D49C-49F6-BFC0-33D21B225D6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C5C34-F7E0-4CD3-B93C-6DBBEF2C9F8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
          <p:cNvSpPr>
            <a:spLocks noChangeAspect="1" noChangeArrowheads="1" noTextEdit="1"/>
          </p:cNvSpPr>
          <p:nvPr/>
        </p:nvSpPr>
        <p:spPr bwMode="auto">
          <a:xfrm>
            <a:off x="0" y="0"/>
            <a:ext cx="11633200" cy="689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 name="Rectangle 6"/>
          <p:cNvSpPr>
            <a:spLocks noChangeArrowheads="1"/>
          </p:cNvSpPr>
          <p:nvPr/>
        </p:nvSpPr>
        <p:spPr bwMode="auto">
          <a:xfrm>
            <a:off x="374650" y="339716"/>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 name="矩形 4"/>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p:cNvGrpSpPr/>
          <p:nvPr/>
        </p:nvGrpSpPr>
        <p:grpSpPr>
          <a:xfrm>
            <a:off x="3776345" y="2589530"/>
            <a:ext cx="4470400" cy="1106805"/>
            <a:chOff x="4692163" y="2875002"/>
            <a:chExt cx="2707528" cy="1106805"/>
          </a:xfrm>
        </p:grpSpPr>
        <p:sp>
          <p:nvSpPr>
            <p:cNvPr id="6" name="文本框 5"/>
            <p:cNvSpPr txBox="1"/>
            <p:nvPr/>
          </p:nvSpPr>
          <p:spPr>
            <a:xfrm>
              <a:off x="5018022" y="2875002"/>
              <a:ext cx="2117045" cy="1106805"/>
            </a:xfrm>
            <a:prstGeom prst="rect">
              <a:avLst/>
            </a:prstGeom>
            <a:noFill/>
          </p:spPr>
          <p:txBody>
            <a:bodyPr wrap="square" rtlCol="0">
              <a:spAutoFit/>
            </a:bodyPr>
            <a:lstStyle/>
            <a:p>
              <a:pPr algn="dist"/>
              <a:r>
                <a:rPr lang="zh-CN" altLang="en-US" sz="6600" smtClean="0">
                  <a:cs typeface="+mn-ea"/>
                  <a:sym typeface="+mn-lt"/>
                </a:rPr>
                <a:t>实验</a:t>
              </a:r>
              <a:r>
                <a:rPr lang="zh-CN" altLang="en-US" sz="4000" smtClean="0">
                  <a:cs typeface="+mn-ea"/>
                  <a:sym typeface="+mn-lt"/>
                </a:rPr>
                <a:t>（</a:t>
              </a:r>
              <a:r>
                <a:rPr lang="en-US" altLang="zh-CN" sz="4000" smtClean="0">
                  <a:latin typeface="微软雅黑" panose="020B0503020204020204" charset="-122"/>
                  <a:ea typeface="微软雅黑" panose="020B0503020204020204" charset="-122"/>
                  <a:cs typeface="+mn-ea"/>
                  <a:sym typeface="+mn-lt"/>
                </a:rPr>
                <a:t>6</a:t>
              </a:r>
              <a:r>
                <a:rPr lang="zh-CN" altLang="en-US" sz="4000" smtClean="0">
                  <a:cs typeface="+mn-ea"/>
                  <a:sym typeface="+mn-lt"/>
                </a:rPr>
                <a:t>）</a:t>
              </a:r>
              <a:endParaRPr lang="zh-CN" altLang="en-US" sz="4000" smtClean="0">
                <a:cs typeface="+mn-ea"/>
                <a:sym typeface="+mn-lt"/>
              </a:endParaRPr>
            </a:p>
          </p:txBody>
        </p:sp>
        <p:cxnSp>
          <p:nvCxnSpPr>
            <p:cNvPr id="7" name="直接连接符 6"/>
            <p:cNvCxnSpPr/>
            <p:nvPr/>
          </p:nvCxnSpPr>
          <p:spPr>
            <a:xfrm>
              <a:off x="7399691" y="3032262"/>
              <a:ext cx="0" cy="913884"/>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692163" y="3032262"/>
              <a:ext cx="0" cy="913884"/>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Rectangle 6"/>
          <p:cNvSpPr>
            <a:spLocks noChangeArrowheads="1"/>
          </p:cNvSpPr>
          <p:nvPr/>
        </p:nvSpPr>
        <p:spPr bwMode="auto">
          <a:xfrm>
            <a:off x="374650" y="370585"/>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矩形 14"/>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 name="组合 16"/>
          <p:cNvGrpSpPr/>
          <p:nvPr/>
        </p:nvGrpSpPr>
        <p:grpSpPr>
          <a:xfrm>
            <a:off x="3819618" y="3122595"/>
            <a:ext cx="5083082" cy="1048442"/>
            <a:chOff x="3819618" y="3122595"/>
            <a:chExt cx="5083082" cy="1048442"/>
          </a:xfrm>
        </p:grpSpPr>
        <p:sp>
          <p:nvSpPr>
            <p:cNvPr id="8" name="文本框 7"/>
            <p:cNvSpPr txBox="1"/>
            <p:nvPr/>
          </p:nvSpPr>
          <p:spPr>
            <a:xfrm>
              <a:off x="3910691" y="3122595"/>
              <a:ext cx="480371" cy="706755"/>
            </a:xfrm>
            <a:prstGeom prst="rect">
              <a:avLst/>
            </a:prstGeom>
            <a:noFill/>
          </p:spPr>
          <p:txBody>
            <a:bodyPr wrap="square" rtlCol="0">
              <a:spAutoFit/>
            </a:bodyPr>
            <a:lstStyle/>
            <a:p>
              <a:r>
                <a:rPr lang="zh-CN" altLang="en-US" sz="4000" smtClean="0">
                  <a:solidFill>
                    <a:prstClr val="black"/>
                  </a:solidFill>
                  <a:cs typeface="+mn-ea"/>
                  <a:sym typeface="+mn-lt"/>
                </a:rPr>
                <a:t>叁</a:t>
              </a:r>
              <a:endParaRPr lang="zh-CN" altLang="en-US" sz="4000">
                <a:solidFill>
                  <a:prstClr val="black"/>
                </a:solidFill>
                <a:cs typeface="+mn-ea"/>
                <a:sym typeface="+mn-lt"/>
              </a:endParaRPr>
            </a:p>
          </p:txBody>
        </p:sp>
        <p:cxnSp>
          <p:nvCxnSpPr>
            <p:cNvPr id="9" name="直接连接符 8"/>
            <p:cNvCxnSpPr/>
            <p:nvPr/>
          </p:nvCxnSpPr>
          <p:spPr>
            <a:xfrm>
              <a:off x="4708618" y="3187700"/>
              <a:ext cx="0" cy="584200"/>
            </a:xfrm>
            <a:prstGeom prst="line">
              <a:avLst/>
            </a:prstGeom>
            <a:noFill/>
            <a:ln w="28575" cap="flat" cmpd="sng" algn="ctr">
              <a:solidFill>
                <a:sysClr val="window" lastClr="FFFFFF">
                  <a:lumMod val="65000"/>
                </a:sysClr>
              </a:solidFill>
              <a:prstDash val="solid"/>
              <a:miter lim="800000"/>
            </a:ln>
            <a:effectLst/>
          </p:spPr>
        </p:cxnSp>
        <p:sp>
          <p:nvSpPr>
            <p:cNvPr id="10" name="文本框 9"/>
            <p:cNvSpPr txBox="1"/>
            <p:nvPr/>
          </p:nvSpPr>
          <p:spPr>
            <a:xfrm>
              <a:off x="5165875" y="3217902"/>
              <a:ext cx="3736825" cy="953135"/>
            </a:xfrm>
            <a:prstGeom prst="rect">
              <a:avLst/>
            </a:prstGeom>
            <a:noFill/>
          </p:spPr>
          <p:txBody>
            <a:bodyPr wrap="square" rtlCol="0">
              <a:spAutoFit/>
            </a:bodyPr>
            <a:lstStyle/>
            <a:p>
              <a:pPr algn="l"/>
              <a:r>
                <a:rPr lang="zh-CN" altLang="en-US" sz="2800" smtClean="0">
                  <a:solidFill>
                    <a:prstClr val="black">
                      <a:lumMod val="75000"/>
                      <a:lumOff val="25000"/>
                    </a:prstClr>
                  </a:solidFill>
                  <a:cs typeface="+mn-ea"/>
                  <a:sym typeface="+mn-lt"/>
                </a:rPr>
                <a:t>使用</a:t>
              </a:r>
              <a:r>
                <a:rPr lang="en-US" altLang="zh-CN" sz="2800" smtClean="0">
                  <a:solidFill>
                    <a:prstClr val="black">
                      <a:lumMod val="75000"/>
                      <a:lumOff val="25000"/>
                    </a:prstClr>
                  </a:solidFill>
                  <a:cs typeface="+mn-ea"/>
                  <a:sym typeface="+mn-lt"/>
                </a:rPr>
                <a:t>Chanel</a:t>
              </a:r>
              <a:r>
                <a:rPr lang="zh-CN" altLang="en-US" sz="2800" smtClean="0">
                  <a:solidFill>
                    <a:prstClr val="black">
                      <a:lumMod val="75000"/>
                      <a:lumOff val="25000"/>
                    </a:prstClr>
                  </a:solidFill>
                  <a:cs typeface="+mn-ea"/>
                  <a:sym typeface="+mn-lt"/>
                </a:rPr>
                <a:t>和</a:t>
              </a:r>
              <a:r>
                <a:rPr lang="en-US" altLang="zh-CN" sz="2800" smtClean="0">
                  <a:solidFill>
                    <a:prstClr val="black">
                      <a:lumMod val="75000"/>
                      <a:lumOff val="25000"/>
                    </a:prstClr>
                  </a:solidFill>
                  <a:cs typeface="+mn-ea"/>
                  <a:sym typeface="+mn-lt"/>
                </a:rPr>
                <a:t>Buffer</a:t>
              </a:r>
              <a:r>
                <a:rPr lang="zh-CN" altLang="en-US" sz="2800" smtClean="0">
                  <a:solidFill>
                    <a:prstClr val="black">
                      <a:lumMod val="75000"/>
                      <a:lumOff val="25000"/>
                    </a:prstClr>
                  </a:solidFill>
                  <a:cs typeface="+mn-ea"/>
                  <a:sym typeface="+mn-lt"/>
                </a:rPr>
                <a:t>进行文件操作</a:t>
              </a:r>
              <a:endParaRPr lang="zh-CN" altLang="en-US" sz="2800" smtClean="0">
                <a:solidFill>
                  <a:prstClr val="black">
                    <a:lumMod val="75000"/>
                    <a:lumOff val="25000"/>
                  </a:prstClr>
                </a:solidFill>
                <a:cs typeface="+mn-ea"/>
                <a:sym typeface="+mn-lt"/>
              </a:endParaRPr>
            </a:p>
          </p:txBody>
        </p:sp>
        <p:cxnSp>
          <p:nvCxnSpPr>
            <p:cNvPr id="16" name="直接连接符 15"/>
            <p:cNvCxnSpPr/>
            <p:nvPr/>
          </p:nvCxnSpPr>
          <p:spPr>
            <a:xfrm>
              <a:off x="3819618" y="3205202"/>
              <a:ext cx="0" cy="584200"/>
            </a:xfrm>
            <a:prstGeom prst="line">
              <a:avLst/>
            </a:prstGeom>
            <a:noFill/>
            <a:ln w="28575" cap="flat" cmpd="sng" algn="ctr">
              <a:solidFill>
                <a:sysClr val="window" lastClr="FFFFFF">
                  <a:lumMod val="65000"/>
                </a:sysClr>
              </a:solidFill>
              <a:prstDash val="solid"/>
              <a:miter lim="800000"/>
            </a:ln>
            <a:effectLst/>
          </p:spPr>
        </p:cxn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 </a:t>
            </a:r>
            <a:r>
              <a:rPr lang="en-US" altLang="zh-CN">
                <a:ea typeface="宋体" panose="02010600030101010101" pitchFamily="2" charset="-122"/>
              </a:rPr>
              <a:t>Buffer</a:t>
            </a:r>
            <a:endParaRPr lang="en-US" altLang="zh-CN">
              <a:ea typeface="宋体" panose="02010600030101010101" pitchFamily="2" charset="-122"/>
            </a:endParaRPr>
          </a:p>
        </p:txBody>
      </p:sp>
      <p:sp>
        <p:nvSpPr>
          <p:cNvPr id="3" name="内容占位符 2"/>
          <p:cNvSpPr>
            <a:spLocks noGrp="1"/>
          </p:cNvSpPr>
          <p:nvPr>
            <p:ph idx="1"/>
          </p:nvPr>
        </p:nvSpPr>
        <p:spPr>
          <a:xfrm>
            <a:off x="838200" y="2188845"/>
            <a:ext cx="10515600" cy="4351338"/>
          </a:xfrm>
        </p:spPr>
        <p:txBody>
          <a:bodyPr>
            <a:normAutofit lnSpcReduction="10000"/>
          </a:bodyPr>
          <a:lstStyle/>
          <a:p>
            <a:r>
              <a:rPr>
                <a:latin typeface="微软雅黑" panose="020B0503020204020204" charset="-122"/>
                <a:ea typeface="微软雅黑" panose="020B0503020204020204" charset="-122"/>
                <a:cs typeface="微软雅黑" panose="020B0503020204020204" charset="-122"/>
              </a:rPr>
              <a:t>缓冲区本质上是一块可以写入数据，然后可以从中读取数据的内存</a:t>
            </a:r>
            <a:r>
              <a:rPr lang="zh-CN">
                <a:latin typeface="微软雅黑" panose="020B0503020204020204" charset="-122"/>
                <a:ea typeface="微软雅黑" panose="020B0503020204020204" charset="-122"/>
                <a:cs typeface="微软雅黑" panose="020B0503020204020204" charset="-122"/>
              </a:rPr>
              <a:t>。包括各种主类型数据</a:t>
            </a:r>
            <a:r>
              <a:rPr lang="en-US" altLang="zh-CN">
                <a:latin typeface="微软雅黑" panose="020B0503020204020204" charset="-122"/>
                <a:ea typeface="微软雅黑" panose="020B0503020204020204" charset="-122"/>
                <a:cs typeface="微软雅黑" panose="020B0503020204020204" charset="-122"/>
              </a:rPr>
              <a:t>buffer</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IntBuffer,ByteBuffer</a:t>
            </a:r>
            <a:r>
              <a:rPr lang="zh-CN" altLang="en-US">
                <a:latin typeface="微软雅黑" panose="020B0503020204020204" charset="-122"/>
                <a:ea typeface="微软雅黑" panose="020B0503020204020204" charset="-122"/>
                <a:cs typeface="微软雅黑" panose="020B0503020204020204" charset="-122"/>
              </a:rPr>
              <a:t>等</a:t>
            </a:r>
            <a:endParaRPr lang="zh-CN" altLang="en-US">
              <a:latin typeface="微软雅黑" panose="020B0503020204020204" charset="-122"/>
              <a:ea typeface="微软雅黑" panose="020B0503020204020204" charset="-122"/>
              <a:cs typeface="微软雅黑" panose="020B0503020204020204" charset="-122"/>
            </a:endParaRPr>
          </a:p>
          <a:p>
            <a:pPr lvl="1"/>
            <a:r>
              <a:rPr lang="zh-CN" altLang="en-US">
                <a:latin typeface="微软雅黑" panose="020B0503020204020204" charset="-122"/>
                <a:ea typeface="微软雅黑" panose="020B0503020204020204" charset="-122"/>
                <a:cs typeface="微软雅黑" panose="020B0503020204020204" charset="-122"/>
              </a:rPr>
              <a:t>capacity：最大容量</a:t>
            </a:r>
            <a:endParaRPr lang="zh-CN" altLang="en-US">
              <a:latin typeface="微软雅黑" panose="020B0503020204020204" charset="-122"/>
              <a:ea typeface="微软雅黑" panose="020B0503020204020204" charset="-122"/>
              <a:cs typeface="微软雅黑" panose="020B0503020204020204" charset="-122"/>
            </a:endParaRPr>
          </a:p>
          <a:p>
            <a:pPr lvl="1"/>
            <a:r>
              <a:rPr lang="zh-CN" altLang="en-US">
                <a:latin typeface="微软雅黑" panose="020B0503020204020204" charset="-122"/>
                <a:ea typeface="微软雅黑" panose="020B0503020204020204" charset="-122"/>
                <a:cs typeface="微软雅黑" panose="020B0503020204020204" charset="-122"/>
              </a:rPr>
              <a:t>position：当前读或写的位置</a:t>
            </a:r>
            <a:endParaRPr lang="zh-CN" altLang="en-US">
              <a:latin typeface="微软雅黑" panose="020B0503020204020204" charset="-122"/>
              <a:ea typeface="微软雅黑" panose="020B0503020204020204" charset="-122"/>
              <a:cs typeface="微软雅黑" panose="020B0503020204020204" charset="-122"/>
            </a:endParaRPr>
          </a:p>
          <a:p>
            <a:pPr lvl="1"/>
            <a:r>
              <a:rPr lang="zh-CN" altLang="en-US">
                <a:latin typeface="微软雅黑" panose="020B0503020204020204" charset="-122"/>
                <a:ea typeface="微软雅黑" panose="020B0503020204020204" charset="-122"/>
                <a:cs typeface="微软雅黑" panose="020B0503020204020204" charset="-122"/>
              </a:rPr>
              <a:t>limit：读或者写的不能超过的位置。写时</a:t>
            </a:r>
            <a:r>
              <a:rPr lang="en-US" altLang="zh-CN">
                <a:latin typeface="微软雅黑" panose="020B0503020204020204" charset="-122"/>
                <a:ea typeface="微软雅黑" panose="020B0503020204020204" charset="-122"/>
                <a:cs typeface="微软雅黑" panose="020B0503020204020204" charset="-122"/>
              </a:rPr>
              <a:t>limit=capacity</a:t>
            </a:r>
            <a:r>
              <a:rPr lang="zh-CN" altLang="en-US">
                <a:latin typeface="微软雅黑" panose="020B0503020204020204" charset="-122"/>
                <a:ea typeface="微软雅黑" panose="020B0503020204020204" charset="-122"/>
                <a:cs typeface="微软雅黑" panose="020B0503020204020204" charset="-122"/>
              </a:rPr>
              <a:t>，读时通常代表后面为空数据。</a:t>
            </a:r>
            <a:endParaRPr lang="zh-CN" altLang="en-US">
              <a:latin typeface="微软雅黑" panose="020B0503020204020204" charset="-122"/>
              <a:ea typeface="微软雅黑" panose="020B0503020204020204" charset="-122"/>
              <a:cs typeface="微软雅黑" panose="020B0503020204020204" charset="-122"/>
            </a:endParaRPr>
          </a:p>
          <a:p>
            <a:pPr lvl="1"/>
            <a:r>
              <a:rPr lang="zh-CN" altLang="en-US">
                <a:latin typeface="微软雅黑" panose="020B0503020204020204" charset="-122"/>
                <a:ea typeface="微软雅黑" panose="020B0503020204020204" charset="-122"/>
                <a:cs typeface="微软雅黑" panose="020B0503020204020204" charset="-122"/>
              </a:rPr>
              <a:t>buffer.flip()用在写到读切换的时候。这个方法的能力就是将limit设为position的值，再是将position设为0。</a:t>
            </a:r>
            <a:endParaRPr lang="zh-CN" altLang="en-US">
              <a:latin typeface="微软雅黑" panose="020B0503020204020204" charset="-122"/>
              <a:ea typeface="微软雅黑" panose="020B0503020204020204" charset="-122"/>
              <a:cs typeface="微软雅黑" panose="020B0503020204020204" charset="-122"/>
            </a:endParaRPr>
          </a:p>
          <a:p>
            <a:pPr lvl="1"/>
            <a:r>
              <a:rPr lang="zh-CN" altLang="en-US">
                <a:latin typeface="微软雅黑" panose="020B0503020204020204" charset="-122"/>
                <a:ea typeface="微软雅黑" panose="020B0503020204020204" charset="-122"/>
                <a:cs typeface="微软雅黑" panose="020B0503020204020204" charset="-122"/>
              </a:rPr>
              <a:t>buffer.clear() 是清空Buffer的方法，只是将position置为0，将limit置为capacity</a:t>
            </a:r>
            <a:endParaRPr lang="zh-CN" altLang="en-US">
              <a:latin typeface="微软雅黑" panose="020B0503020204020204" charset="-122"/>
              <a:ea typeface="微软雅黑" panose="020B0503020204020204" charset="-122"/>
              <a:cs typeface="微软雅黑" panose="020B0503020204020204" charset="-122"/>
            </a:endParaRPr>
          </a:p>
          <a:p>
            <a:pPr lvl="1"/>
            <a:r>
              <a:rPr lang="zh-CN" altLang="en-US">
                <a:latin typeface="微软雅黑" panose="020B0503020204020204" charset="-122"/>
                <a:ea typeface="微软雅黑" panose="020B0503020204020204" charset="-122"/>
                <a:cs typeface="微软雅黑" panose="020B0503020204020204" charset="-122"/>
              </a:rPr>
              <a:t>buffer.rewind() 是将position置为0，可以将buffer再重新读一遍</a:t>
            </a:r>
            <a:endParaRPr lang="zh-CN" altLang="en-US">
              <a:latin typeface="微软雅黑" panose="020B0503020204020204" charset="-122"/>
              <a:ea typeface="微软雅黑" panose="020B0503020204020204" charset="-122"/>
              <a:cs typeface="微软雅黑" panose="020B0503020204020204" charset="-122"/>
            </a:endParaRPr>
          </a:p>
        </p:txBody>
      </p:sp>
      <p:pic>
        <p:nvPicPr>
          <p:cNvPr id="167941" name="Picture 6" descr="0_1323228037Gj63"/>
          <p:cNvPicPr>
            <a:picLocks noChangeAspect="1"/>
          </p:cNvPicPr>
          <p:nvPr/>
        </p:nvPicPr>
        <p:blipFill>
          <a:blip r:embed="rId1"/>
          <a:stretch>
            <a:fillRect/>
          </a:stretch>
        </p:blipFill>
        <p:spPr>
          <a:xfrm>
            <a:off x="5546090" y="177165"/>
            <a:ext cx="5208905" cy="2011680"/>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52898" name="Rectangle 2"/>
          <p:cNvSpPr>
            <a:spLocks noGrp="1" noChangeArrowheads="1"/>
          </p:cNvSpPr>
          <p:nvPr>
            <p:ph type="title"/>
          </p:nvPr>
        </p:nvSpPr>
        <p:spPr/>
        <p:txBody>
          <a:bodyPr vert="horz" wrap="square" lIns="87085" tIns="43542" rIns="87085" bIns="43542" numCol="1" rtlCol="0" anchor="ctr" anchorCtr="0" compatLnSpc="1">
            <a:normAutofit fontScale="90000"/>
          </a:bodyPr>
          <a:lstStyle/>
          <a:p>
            <a:pPr marL="0" marR="0" lvl="0" indent="0" algn="l" defTabSz="960120" rtl="0" eaLnBrk="1" fontAlgn="auto" latinLnBrk="0" hangingPunct="1">
              <a:lnSpc>
                <a:spcPct val="90000"/>
              </a:lnSpc>
              <a:spcBef>
                <a:spcPct val="0"/>
              </a:spcBef>
              <a:spcAft>
                <a:spcPts val="0"/>
              </a:spcAft>
              <a:buClrTx/>
              <a:buSzTx/>
              <a:buFontTx/>
              <a:buNone/>
              <a:defRPr/>
            </a:pPr>
            <a:r>
              <a:rPr kumimoji="0" lang="en-US" altLang="zh-CN" b="0"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mj-lt"/>
                <a:ea typeface="+mj-ea"/>
                <a:cs typeface="+mj-cs"/>
              </a:rPr>
              <a:t>ByteBuffer</a:t>
            </a:r>
            <a:r>
              <a:rPr kumimoji="0" lang="en-US" altLang="zh-CN"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rPr>
              <a:t> </a:t>
            </a:r>
            <a:endParaRPr kumimoji="0" lang="zh-CN" altLang="en-US"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01379" name="Rectangle 3"/>
          <p:cNvSpPr>
            <a:spLocks noGrp="1" noChangeArrowheads="1"/>
          </p:cNvSpPr>
          <p:nvPr>
            <p:ph idx="1"/>
          </p:nvPr>
        </p:nvSpPr>
        <p:spPr/>
        <p:txBody>
          <a:bodyPr vert="horz" wrap="square" lIns="87085" tIns="43542" rIns="87085" bIns="43542" numCol="1" rtlCol="0" anchor="t" anchorCtr="0" compatLnSpc="1">
            <a:normAutofit lnSpcReduction="20000"/>
          </a:bodyPr>
          <a:lstStyle/>
          <a:p>
            <a:pPr marL="240030" marR="0" lvl="0" indent="-240030" algn="l" defTabSz="960120" rtl="0" eaLnBrk="1" fontAlgn="auto" latinLnBrk="0" hangingPunct="1">
              <a:lnSpc>
                <a:spcPct val="90000"/>
              </a:lnSpc>
              <a:spcBef>
                <a:spcPts val="1050"/>
              </a:spcBef>
              <a:spcAft>
                <a:spcPts val="0"/>
              </a:spcAft>
              <a:buClrTx/>
              <a:buSzTx/>
              <a:buFont typeface="Wingdings" panose="05000000000000000000" pitchFamily="2" charset="2"/>
              <a:buNone/>
              <a:defRPr/>
            </a:pPr>
            <a:r>
              <a:rPr kumimoji="0" lang="zh-CN" altLang="en-US" sz="257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该类针对字节进行了六种操作：</a:t>
            </a:r>
            <a:endParaRPr kumimoji="0" lang="zh-CN" altLang="en-US" sz="257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r>
              <a:rPr kumimoji="0" lang="zh-CN" altLang="en-US" sz="257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读写单个字节的绝对和相对</a:t>
            </a:r>
            <a:r>
              <a:rPr kumimoji="0" lang="en-US" altLang="zh-CN" sz="257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get</a:t>
            </a:r>
            <a:r>
              <a:rPr kumimoji="0" lang="zh-CN" altLang="en-US" sz="257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和</a:t>
            </a:r>
            <a:r>
              <a:rPr kumimoji="0" lang="en-US" altLang="zh-CN" sz="257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put</a:t>
            </a:r>
            <a:r>
              <a:rPr kumimoji="0" lang="zh-CN" altLang="en-US" sz="257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方法 </a:t>
            </a:r>
            <a:endParaRPr kumimoji="0" lang="zh-CN" altLang="en-US" sz="257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r>
              <a:rPr kumimoji="0" lang="zh-CN" altLang="en-US" sz="257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将此缓冲区的连续字节列传输到数组中的相对批量</a:t>
            </a:r>
            <a:r>
              <a:rPr kumimoji="0" lang="en-US" altLang="zh-CN" sz="257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get</a:t>
            </a:r>
            <a:r>
              <a:rPr kumimoji="0" lang="zh-CN" altLang="en-US" sz="257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方法 </a:t>
            </a:r>
            <a:endParaRPr kumimoji="0" lang="zh-CN" altLang="en-US" sz="257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r>
              <a:rPr kumimoji="0" lang="zh-CN" altLang="en-US" sz="257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将</a:t>
            </a:r>
            <a:r>
              <a:rPr kumimoji="0" lang="en-US" altLang="zh-CN" sz="257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byte</a:t>
            </a:r>
            <a:r>
              <a:rPr kumimoji="0" lang="zh-CN" altLang="en-US" sz="257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数组或其他字节缓冲区中的连续字节序列传输到此缓冲区的相对批量</a:t>
            </a:r>
            <a:r>
              <a:rPr kumimoji="0" lang="en-US" altLang="zh-CN" sz="257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put</a:t>
            </a:r>
            <a:r>
              <a:rPr kumimoji="0" lang="zh-CN" altLang="en-US" sz="257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方法 </a:t>
            </a:r>
            <a:endParaRPr kumimoji="0" lang="zh-CN" altLang="en-US" sz="257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r>
              <a:rPr kumimoji="0" lang="zh-CN" altLang="en-US" sz="257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读写其他基本类型值，并按照特定的字节序列在字节序列之间转换这些值的</a:t>
            </a:r>
            <a:r>
              <a:rPr kumimoji="0" lang="en-US" altLang="zh-CN" sz="257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get</a:t>
            </a:r>
            <a:r>
              <a:rPr kumimoji="0" lang="zh-CN" altLang="en-US" sz="257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和</a:t>
            </a:r>
            <a:r>
              <a:rPr kumimoji="0" lang="en-US" altLang="zh-CN" sz="257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put</a:t>
            </a:r>
            <a:r>
              <a:rPr kumimoji="0" lang="zh-CN" altLang="en-US" sz="257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方法 </a:t>
            </a:r>
            <a:endParaRPr kumimoji="0" lang="zh-CN" altLang="en-US" sz="257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r>
              <a:rPr kumimoji="0" lang="zh-CN" altLang="en-US" sz="257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创建视图缓冲区的方法，这些方法允许将字节缓冲区视为包含其他基本类型值的缓冲区 </a:t>
            </a:r>
            <a:endParaRPr kumimoji="0" lang="zh-CN" altLang="en-US" sz="257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r>
              <a:rPr kumimoji="0" lang="zh-CN" altLang="en-US" sz="257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对字节缓冲区进行</a:t>
            </a:r>
            <a:r>
              <a:rPr kumimoji="0" lang="en-US" altLang="zh-CN" sz="257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compacting</a:t>
            </a:r>
            <a:r>
              <a:rPr kumimoji="0" lang="zh-CN" altLang="en-US" sz="257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r>
              <a:rPr kumimoji="0" lang="en-US" altLang="zh-CN" sz="257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duplicating</a:t>
            </a:r>
            <a:r>
              <a:rPr kumimoji="0" lang="zh-CN" altLang="en-US" sz="257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和</a:t>
            </a:r>
            <a:r>
              <a:rPr kumimoji="0" lang="en-US" altLang="zh-CN" sz="257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slicing</a:t>
            </a:r>
            <a:r>
              <a:rPr kumimoji="0" lang="zh-CN" altLang="en-US" sz="257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的方法</a:t>
            </a:r>
            <a:endParaRPr kumimoji="0" lang="zh-CN" altLang="en-US" sz="257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r>
              <a:rPr kumimoji="0" lang="en-US" altLang="zh-CN" sz="257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Buffer</a:t>
            </a:r>
            <a:r>
              <a:rPr kumimoji="0" lang="zh-CN" altLang="en-US" sz="257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操作性能优于</a:t>
            </a:r>
            <a:r>
              <a:rPr kumimoji="0" lang="en-US" altLang="zh-CN" sz="257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stream</a:t>
            </a:r>
            <a:r>
              <a:rPr kumimoji="0" lang="zh-CN" altLang="en-US" sz="257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方式</a:t>
            </a:r>
            <a:endParaRPr kumimoji="0" lang="zh-CN" altLang="en-US" sz="257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240030" marR="0" lvl="0" indent="-240030" algn="l" defTabSz="960120" rtl="0" eaLnBrk="1" fontAlgn="auto" latinLnBrk="0" hangingPunct="1">
              <a:lnSpc>
                <a:spcPct val="90000"/>
              </a:lnSpc>
              <a:spcBef>
                <a:spcPts val="1050"/>
              </a:spcBef>
              <a:spcAft>
                <a:spcPts val="0"/>
              </a:spcAft>
              <a:buClrTx/>
              <a:buSzTx/>
              <a:buFont typeface="Arial" panose="020B0604020202020204" pitchFamily="34" charset="0"/>
              <a:buChar char="•"/>
              <a:defRPr/>
            </a:pPr>
            <a:endParaRPr kumimoji="0" lang="zh-CN" altLang="en-US" sz="257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1380" name="灯片编号占位符 2"/>
          <p:cNvSpPr txBox="1">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87085" tIns="43542" rIns="87085" bIns="43542"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E9749EF-E786-4754-BD86-FAD61AD9AA62}" type="slidenum">
              <a:rPr kumimoji="0" lang="zh-CN" altLang="en-US"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Buffer</a:t>
            </a:r>
            <a:r>
              <a:rPr lang="zh-CN" altLang="en-US"/>
              <a:t>示例</a:t>
            </a:r>
            <a:endParaRPr lang="zh-CN" altLang="en-US"/>
          </a:p>
        </p:txBody>
      </p:sp>
      <p:sp>
        <p:nvSpPr>
          <p:cNvPr id="4" name="文本框 3"/>
          <p:cNvSpPr txBox="1"/>
          <p:nvPr/>
        </p:nvSpPr>
        <p:spPr>
          <a:xfrm>
            <a:off x="344805" y="1739900"/>
            <a:ext cx="11009630" cy="3969385"/>
          </a:xfrm>
          <a:prstGeom prst="rect">
            <a:avLst/>
          </a:prstGeom>
          <a:noFill/>
        </p:spPr>
        <p:txBody>
          <a:bodyPr wrap="square" rtlCol="0" anchor="t">
            <a:spAutoFit/>
          </a:bodyPr>
          <a:p>
            <a:r>
              <a:rPr lang="zh-CN" altLang="en-US">
                <a:latin typeface="微软雅黑" panose="020B0503020204020204" charset="-122"/>
                <a:ea typeface="微软雅黑" panose="020B0503020204020204" charset="-122"/>
                <a:cs typeface="微软雅黑" panose="020B0503020204020204" charset="-122"/>
              </a:rPr>
              <a:t>ByteBuffer bb = ByteBuffer.allocate(1024);</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	IntBuffer ib = bb.asIntBuffer();</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	ib.put(new int[]{1,42,12,-12});</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	bb.flip();</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	ib.flip();</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	/*将ByteBuffer转化为IntBuffer视图后，再调用put，ByteBuffer中的position指针不会移动</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	 * 但是所生成的IntBuffer中的position会按正常方式移动</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	 * 而且整个IntBuffer的capacity会按照byte 和 int 之间的所占字节大小比例而改变*/</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	System.out.println("ByteBuffer.position = "+bb.position());</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	System.out.println("ByteBuffer.limit = "+bb.limit());</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	System.out.println("ByteBuffer.capacity = "+bb.capacity());</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	System.out.println("IntBuffer.position = "+ib.position());</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	System.out.println("IntBuffer.limit = "+ib.limit());</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	System.out.println("IntBuffer.capacity = "+ib.capacity());</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p:txBody>
          <a:bodyPr vert="horz" wrap="square" lIns="87085" tIns="43542" rIns="87085" bIns="43542" numCol="1" rtlCol="0" anchor="ctr" anchorCtr="0" compatLnSpc="1">
            <a:normAutofit/>
          </a:bodyPr>
          <a:lstStyle/>
          <a:p>
            <a:pPr marL="0" marR="0" lvl="0" indent="0" algn="l" defTabSz="960120" rtl="0" eaLnBrk="1" fontAlgn="auto" latinLnBrk="0" hangingPunct="1">
              <a:lnSpc>
                <a:spcPct val="90000"/>
              </a:lnSpc>
              <a:spcBef>
                <a:spcPct val="0"/>
              </a:spcBef>
              <a:spcAft>
                <a:spcPts val="0"/>
              </a:spcAft>
              <a:buClrTx/>
              <a:buSzTx/>
              <a:buFontTx/>
              <a:buNone/>
              <a:defRPr/>
            </a:pPr>
            <a:r>
              <a:rPr kumimoji="0" lang="zh-CN" altLang="en-US"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文件锁</a:t>
            </a:r>
            <a:endParaRPr kumimoji="0" lang="zh-CN" altLang="en-US"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74082" name="内容占位符 6"/>
          <p:cNvSpPr>
            <a:spLocks noGrp="1"/>
          </p:cNvSpPr>
          <p:nvPr>
            <p:ph idx="1"/>
          </p:nvPr>
        </p:nvSpPr>
        <p:spPr/>
        <p:txBody>
          <a:bodyPr vert="horz" wrap="square" lIns="87085" tIns="43542" rIns="87085" bIns="43542" anchor="t"/>
          <a:p>
            <a:pPr eaLnBrk="1" hangingPunct="1"/>
            <a:r>
              <a:rPr lang="en-US" altLang="zh-CN" sz="3050" dirty="0">
                <a:latin typeface="微软雅黑" panose="020B0503020204020204" charset="-122"/>
                <a:ea typeface="微软雅黑" panose="020B0503020204020204" charset="-122"/>
              </a:rPr>
              <a:t>JDK</a:t>
            </a:r>
            <a:r>
              <a:rPr lang="zh-CN" altLang="en-US" sz="3050" dirty="0">
                <a:latin typeface="微软雅黑" panose="020B0503020204020204" charset="-122"/>
                <a:ea typeface="微软雅黑" panose="020B0503020204020204" charset="-122"/>
              </a:rPr>
              <a:t>的锁机制允许同步访问某个作为共享资源的文件</a:t>
            </a:r>
            <a:endParaRPr lang="en-US" altLang="zh-CN" sz="3050" dirty="0">
              <a:latin typeface="微软雅黑" panose="020B0503020204020204" charset="-122"/>
              <a:ea typeface="微软雅黑" panose="020B0503020204020204" charset="-122"/>
            </a:endParaRPr>
          </a:p>
          <a:p>
            <a:pPr eaLnBrk="1" hangingPunct="1"/>
            <a:r>
              <a:rPr lang="zh-CN" altLang="en-US" sz="3050" dirty="0">
                <a:latin typeface="微软雅黑" panose="020B0503020204020204" charset="-122"/>
                <a:ea typeface="微软雅黑" panose="020B0503020204020204" charset="-122"/>
              </a:rPr>
              <a:t>文件锁对其他操作系统进程是可见的，</a:t>
            </a:r>
            <a:r>
              <a:rPr lang="en-US" altLang="zh-CN" sz="3050" dirty="0">
                <a:latin typeface="微软雅黑" panose="020B0503020204020204" charset="-122"/>
                <a:ea typeface="微软雅黑" panose="020B0503020204020204" charset="-122"/>
              </a:rPr>
              <a:t>Java</a:t>
            </a:r>
            <a:r>
              <a:rPr lang="zh-CN" altLang="en-US" sz="3050" dirty="0">
                <a:latin typeface="微软雅黑" panose="020B0503020204020204" charset="-122"/>
                <a:ea typeface="微软雅黑" panose="020B0503020204020204" charset="-122"/>
              </a:rPr>
              <a:t>文件加锁采用了本地操作系统的加锁工具</a:t>
            </a:r>
            <a:endParaRPr lang="en-US" altLang="zh-CN" sz="3050" dirty="0">
              <a:latin typeface="微软雅黑" panose="020B0503020204020204" charset="-122"/>
              <a:ea typeface="微软雅黑" panose="020B0503020204020204" charset="-122"/>
            </a:endParaRPr>
          </a:p>
          <a:p>
            <a:pPr eaLnBrk="1" hangingPunct="1"/>
            <a:r>
              <a:rPr lang="zh-CN" altLang="en-US" sz="3050" dirty="0">
                <a:latin typeface="微软雅黑" panose="020B0503020204020204" charset="-122"/>
                <a:ea typeface="微软雅黑" panose="020B0503020204020204" charset="-122"/>
              </a:rPr>
              <a:t>通过对</a:t>
            </a:r>
            <a:r>
              <a:rPr lang="en-US" altLang="zh-CN" sz="3050" dirty="0">
                <a:latin typeface="微软雅黑" panose="020B0503020204020204" charset="-122"/>
                <a:ea typeface="微软雅黑" panose="020B0503020204020204" charset="-122"/>
              </a:rPr>
              <a:t>FileChannel</a:t>
            </a:r>
            <a:r>
              <a:rPr lang="zh-CN" altLang="en-US" sz="3050" dirty="0">
                <a:latin typeface="微软雅黑" panose="020B0503020204020204" charset="-122"/>
                <a:ea typeface="微软雅黑" panose="020B0503020204020204" charset="-122"/>
              </a:rPr>
              <a:t>调用</a:t>
            </a:r>
            <a:r>
              <a:rPr lang="en-US" altLang="zh-CN" sz="3050" dirty="0">
                <a:latin typeface="微软雅黑" panose="020B0503020204020204" charset="-122"/>
                <a:ea typeface="微软雅黑" panose="020B0503020204020204" charset="-122"/>
              </a:rPr>
              <a:t>tryLock(),lock(),</a:t>
            </a:r>
            <a:r>
              <a:rPr lang="zh-CN" altLang="en-US" sz="3050" dirty="0">
                <a:latin typeface="微软雅黑" panose="020B0503020204020204" charset="-122"/>
                <a:ea typeface="微软雅黑" panose="020B0503020204020204" charset="-122"/>
              </a:rPr>
              <a:t>可以获得文件的</a:t>
            </a:r>
            <a:r>
              <a:rPr lang="en-US" altLang="zh-CN" sz="3050" dirty="0">
                <a:latin typeface="微软雅黑" panose="020B0503020204020204" charset="-122"/>
                <a:ea typeface="微软雅黑" panose="020B0503020204020204" charset="-122"/>
              </a:rPr>
              <a:t>FileLock</a:t>
            </a:r>
            <a:endParaRPr lang="en-US" altLang="zh-CN" sz="3050" dirty="0">
              <a:latin typeface="微软雅黑" panose="020B0503020204020204" charset="-122"/>
              <a:ea typeface="微软雅黑" panose="020B0503020204020204" charset="-122"/>
            </a:endParaRPr>
          </a:p>
          <a:p>
            <a:pPr eaLnBrk="1" hangingPunct="1"/>
            <a:r>
              <a:rPr lang="zh-CN" altLang="en-US" sz="3050" dirty="0">
                <a:latin typeface="微软雅黑" panose="020B0503020204020204" charset="-122"/>
                <a:ea typeface="微软雅黑" panose="020B0503020204020204" charset="-122"/>
              </a:rPr>
              <a:t>对文件部分上锁</a:t>
            </a:r>
            <a:endParaRPr lang="en-US" altLang="zh-CN" sz="3050" dirty="0">
              <a:latin typeface="微软雅黑" panose="020B0503020204020204" charset="-122"/>
              <a:ea typeface="微软雅黑" panose="020B0503020204020204" charset="-122"/>
            </a:endParaRPr>
          </a:p>
          <a:p>
            <a:pPr lvl="1" eaLnBrk="1" hangingPunct="1"/>
            <a:r>
              <a:rPr lang="en-US" altLang="zh-CN" sz="2570" dirty="0">
                <a:latin typeface="微软雅黑" panose="020B0503020204020204" charset="-122"/>
                <a:ea typeface="微软雅黑" panose="020B0503020204020204" charset="-122"/>
              </a:rPr>
              <a:t>tryLock(long position, long size,boolean shared)</a:t>
            </a:r>
            <a:endParaRPr lang="en-US" altLang="zh-CN" sz="2570" dirty="0">
              <a:latin typeface="微软雅黑" panose="020B0503020204020204" charset="-122"/>
              <a:ea typeface="微软雅黑" panose="020B0503020204020204" charset="-122"/>
            </a:endParaRPr>
          </a:p>
          <a:p>
            <a:pPr lvl="1" eaLnBrk="1" hangingPunct="1"/>
            <a:r>
              <a:rPr lang="en-US" altLang="zh-CN" sz="2570" dirty="0">
                <a:latin typeface="微软雅黑" panose="020B0503020204020204" charset="-122"/>
                <a:ea typeface="微软雅黑" panose="020B0503020204020204" charset="-122"/>
              </a:rPr>
              <a:t>lock(long position, long size,boolean shared)</a:t>
            </a:r>
            <a:endParaRPr lang="en-US" altLang="zh-CN" sz="2570" dirty="0">
              <a:latin typeface="微软雅黑" panose="020B0503020204020204" charset="-122"/>
              <a:ea typeface="微软雅黑" panose="020B0503020204020204" charset="-122"/>
            </a:endParaRPr>
          </a:p>
        </p:txBody>
      </p:sp>
      <p:sp>
        <p:nvSpPr>
          <p:cNvPr id="104452" name="灯片编号占位符 2"/>
          <p:cNvSpPr txBox="1">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87085" tIns="43542" rIns="87085" bIns="43542"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54F5D8A0-0D72-4C9B-A709-AD4830D8055A}" type="slidenum">
              <a:rPr kumimoji="0" lang="zh-CN" altLang="en-US"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wrap="square" lIns="87085" tIns="43542" rIns="87085" bIns="43542" numCol="1" rtlCol="0" anchor="ctr" anchorCtr="0" compatLnSpc="1">
            <a:normAutofit/>
          </a:bodyPr>
          <a:lstStyle/>
          <a:p>
            <a:pPr marL="0" marR="0" lvl="0" indent="0" algn="l" defTabSz="960120" rtl="0" eaLnBrk="1" fontAlgn="auto" latinLnBrk="0" hangingPunct="1">
              <a:lnSpc>
                <a:spcPct val="90000"/>
              </a:lnSpc>
              <a:spcBef>
                <a:spcPct val="0"/>
              </a:spcBef>
              <a:spcAft>
                <a:spcPts val="0"/>
              </a:spcAft>
              <a:buClrTx/>
              <a:buSzTx/>
              <a:buFontTx/>
              <a:buNone/>
              <a:defRPr/>
            </a:pPr>
            <a:r>
              <a:rPr kumimoji="0" lang="zh-CN" altLang="en-US"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示例</a:t>
            </a:r>
            <a:endParaRPr kumimoji="0" lang="zh-CN" altLang="en-US"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05475" name="内容占位符 2"/>
          <p:cNvSpPr>
            <a:spLocks noGrp="1"/>
          </p:cNvSpPr>
          <p:nvPr>
            <p:ph idx="1"/>
          </p:nvPr>
        </p:nvSpPr>
        <p:spPr>
          <a:xfrm>
            <a:off x="737870" y="1539240"/>
            <a:ext cx="10515600" cy="4976495"/>
          </a:xfrm>
        </p:spPr>
        <p:txBody>
          <a:bodyPr vert="horz" wrap="square" lIns="87085" tIns="43542" rIns="87085" bIns="43542" numCol="1" rtlCol="0" anchor="t" anchorCtr="0" compatLnSpc="1">
            <a:normAutofit lnSpcReduction="20000"/>
          </a:bodyPr>
          <a:lstStyle/>
          <a:p>
            <a:pPr marL="0" marR="0" lvl="0" indent="0" algn="l" defTabSz="960120" rtl="0" eaLnBrk="1" fontAlgn="auto" latinLnBrk="0" hangingPunct="1">
              <a:lnSpc>
                <a:spcPct val="90000"/>
              </a:lnSpc>
              <a:spcBef>
                <a:spcPts val="1050"/>
              </a:spcBef>
              <a:spcAft>
                <a:spcPts val="0"/>
              </a:spcAft>
              <a:buClrTx/>
              <a:buSzTx/>
              <a:buFont typeface="Arial" panose="020B0604020202020204" pitchFamily="34" charset="0"/>
              <a:buNone/>
              <a:defRPr/>
            </a:pPr>
            <a:r>
              <a:rPr kumimoji="0" lang="en-US" altLang="zh-CN" sz="1905"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charset="-122"/>
                <a:cs typeface="Courier New" panose="02070309020205020404" pitchFamily="49" charset="0"/>
              </a:rPr>
              <a:t>public class FileLocker {</a:t>
            </a:r>
            <a:endParaRPr kumimoji="0" lang="en-US" altLang="zh-CN" sz="1905"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charset="-122"/>
              <a:cs typeface="Courier New" panose="02070309020205020404" pitchFamily="49" charset="0"/>
            </a:endParaRPr>
          </a:p>
          <a:p>
            <a:pPr marL="0" marR="0" lvl="0" indent="0" algn="l" defTabSz="960120" rtl="0" eaLnBrk="1" fontAlgn="auto" latinLnBrk="0" hangingPunct="1">
              <a:lnSpc>
                <a:spcPct val="90000"/>
              </a:lnSpc>
              <a:spcBef>
                <a:spcPts val="1050"/>
              </a:spcBef>
              <a:spcAft>
                <a:spcPts val="0"/>
              </a:spcAft>
              <a:buClrTx/>
              <a:buSzTx/>
              <a:buFont typeface="Arial" panose="020B0604020202020204" pitchFamily="34" charset="0"/>
              <a:buNone/>
              <a:defRPr/>
            </a:pPr>
            <a:r>
              <a:rPr kumimoji="0" lang="en-US" altLang="zh-CN" sz="1905"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charset="-122"/>
                <a:cs typeface="Courier New" panose="02070309020205020404" pitchFamily="49" charset="0"/>
              </a:rPr>
              <a:t>	public static void main(String[] arg) throws Exception{</a:t>
            </a:r>
            <a:endParaRPr kumimoji="0" lang="en-US" altLang="zh-CN" sz="1905"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charset="-122"/>
              <a:cs typeface="Courier New" panose="02070309020205020404" pitchFamily="49" charset="0"/>
            </a:endParaRPr>
          </a:p>
          <a:p>
            <a:pPr marL="0" marR="0" lvl="0" indent="0" algn="l" defTabSz="960120" rtl="0" eaLnBrk="1" fontAlgn="auto" latinLnBrk="0" hangingPunct="1">
              <a:lnSpc>
                <a:spcPct val="90000"/>
              </a:lnSpc>
              <a:spcBef>
                <a:spcPts val="1050"/>
              </a:spcBef>
              <a:spcAft>
                <a:spcPts val="0"/>
              </a:spcAft>
              <a:buClrTx/>
              <a:buSzTx/>
              <a:buFont typeface="Arial" panose="020B0604020202020204" pitchFamily="34" charset="0"/>
              <a:buNone/>
              <a:defRPr/>
            </a:pPr>
            <a:r>
              <a:rPr kumimoji="0" lang="en-US" altLang="zh-CN" sz="1905"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charset="-122"/>
                <a:cs typeface="Courier New" panose="02070309020205020404" pitchFamily="49" charset="0"/>
              </a:rPr>
              <a:t>	      FileOutputStream fos=new </a:t>
            </a:r>
            <a:br>
              <a:rPr kumimoji="0" lang="en-US" altLang="zh-CN" sz="1905"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charset="-122"/>
                <a:cs typeface="Courier New" panose="02070309020205020404" pitchFamily="49" charset="0"/>
              </a:rPr>
            </a:br>
            <a:r>
              <a:rPr kumimoji="0" lang="en-US" altLang="zh-CN" sz="1905"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charset="-122"/>
                <a:cs typeface="Courier New" panose="02070309020205020404" pitchFamily="49" charset="0"/>
              </a:rPr>
              <a:t>                   FileOutputStream("f:\\c.txt",true);</a:t>
            </a:r>
            <a:endParaRPr kumimoji="0" lang="en-US" altLang="zh-CN" sz="1905"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charset="-122"/>
              <a:cs typeface="Courier New" panose="02070309020205020404" pitchFamily="49" charset="0"/>
            </a:endParaRPr>
          </a:p>
          <a:p>
            <a:pPr marL="0" marR="0" lvl="0" indent="0" algn="l" defTabSz="960120" rtl="0" eaLnBrk="1" fontAlgn="auto" latinLnBrk="0" hangingPunct="1">
              <a:lnSpc>
                <a:spcPct val="90000"/>
              </a:lnSpc>
              <a:spcBef>
                <a:spcPts val="1050"/>
              </a:spcBef>
              <a:spcAft>
                <a:spcPts val="0"/>
              </a:spcAft>
              <a:buClrTx/>
              <a:buSzTx/>
              <a:buFont typeface="Arial" panose="020B0604020202020204" pitchFamily="34" charset="0"/>
              <a:buNone/>
              <a:defRPr/>
            </a:pPr>
            <a:r>
              <a:rPr kumimoji="0" lang="en-US" altLang="zh-CN" sz="1905"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charset="-122"/>
                <a:cs typeface="Courier New" panose="02070309020205020404" pitchFamily="49" charset="0"/>
              </a:rPr>
              <a:t>	      FileLock fl=fos.getChannel().tryLock();</a:t>
            </a:r>
            <a:endParaRPr kumimoji="0" lang="en-US" altLang="zh-CN" sz="1905"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charset="-122"/>
              <a:cs typeface="Courier New" panose="02070309020205020404" pitchFamily="49" charset="0"/>
            </a:endParaRPr>
          </a:p>
          <a:p>
            <a:pPr marL="0" marR="0" lvl="0" indent="0" algn="l" defTabSz="960120" rtl="0" eaLnBrk="1" fontAlgn="auto" latinLnBrk="0" hangingPunct="1">
              <a:lnSpc>
                <a:spcPct val="90000"/>
              </a:lnSpc>
              <a:spcBef>
                <a:spcPts val="1050"/>
              </a:spcBef>
              <a:spcAft>
                <a:spcPts val="0"/>
              </a:spcAft>
              <a:buClrTx/>
              <a:buSzTx/>
              <a:buFont typeface="Arial" panose="020B0604020202020204" pitchFamily="34" charset="0"/>
              <a:buNone/>
              <a:defRPr/>
            </a:pPr>
            <a:r>
              <a:rPr kumimoji="0" lang="en-US" altLang="zh-CN" sz="1905"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charset="-122"/>
                <a:cs typeface="Courier New" panose="02070309020205020404" pitchFamily="49" charset="0"/>
              </a:rPr>
              <a:t>	      if(fl!=null){</a:t>
            </a:r>
            <a:endParaRPr kumimoji="0" lang="en-US" altLang="zh-CN" sz="1905"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charset="-122"/>
              <a:cs typeface="Courier New" panose="02070309020205020404" pitchFamily="49" charset="0"/>
            </a:endParaRPr>
          </a:p>
          <a:p>
            <a:pPr marL="0" marR="0" lvl="0" indent="0" algn="l" defTabSz="960120" rtl="0" eaLnBrk="1" fontAlgn="auto" latinLnBrk="0" hangingPunct="1">
              <a:lnSpc>
                <a:spcPct val="90000"/>
              </a:lnSpc>
              <a:spcBef>
                <a:spcPts val="1050"/>
              </a:spcBef>
              <a:spcAft>
                <a:spcPts val="0"/>
              </a:spcAft>
              <a:buClrTx/>
              <a:buSzTx/>
              <a:buFont typeface="Arial" panose="020B0604020202020204" pitchFamily="34" charset="0"/>
              <a:buNone/>
              <a:defRPr/>
            </a:pPr>
            <a:r>
              <a:rPr kumimoji="0" lang="en-US" altLang="zh-CN" sz="1905"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charset="-122"/>
                <a:cs typeface="Courier New" panose="02070309020205020404" pitchFamily="49" charset="0"/>
              </a:rPr>
              <a:t>	         System.out.println("locked File");</a:t>
            </a:r>
            <a:endParaRPr kumimoji="0" lang="en-US" altLang="zh-CN" sz="1905"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charset="-122"/>
              <a:cs typeface="Courier New" panose="02070309020205020404" pitchFamily="49" charset="0"/>
            </a:endParaRPr>
          </a:p>
          <a:p>
            <a:pPr marL="0" marR="0" lvl="0" indent="0" algn="l" defTabSz="960120" rtl="0" eaLnBrk="1" fontAlgn="auto" latinLnBrk="0" hangingPunct="1">
              <a:lnSpc>
                <a:spcPct val="90000"/>
              </a:lnSpc>
              <a:spcBef>
                <a:spcPts val="1050"/>
              </a:spcBef>
              <a:spcAft>
                <a:spcPts val="0"/>
              </a:spcAft>
              <a:buClrTx/>
              <a:buSzTx/>
              <a:buFont typeface="Arial" panose="020B0604020202020204" pitchFamily="34" charset="0"/>
              <a:buNone/>
              <a:defRPr/>
            </a:pPr>
            <a:r>
              <a:rPr kumimoji="0" lang="en-US" altLang="zh-CN" sz="1905"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charset="-122"/>
                <a:cs typeface="Courier New" panose="02070309020205020404" pitchFamily="49" charset="0"/>
              </a:rPr>
              <a:t>	         TimeUnit.SECONDS.sleep(100);</a:t>
            </a:r>
            <a:endParaRPr kumimoji="0" lang="en-US" altLang="zh-CN" sz="1905"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charset="-122"/>
              <a:cs typeface="Courier New" panose="02070309020205020404" pitchFamily="49" charset="0"/>
            </a:endParaRPr>
          </a:p>
          <a:p>
            <a:pPr marL="0" marR="0" lvl="0" indent="0" algn="l" defTabSz="960120" rtl="0" eaLnBrk="1" fontAlgn="auto" latinLnBrk="0" hangingPunct="1">
              <a:lnSpc>
                <a:spcPct val="90000"/>
              </a:lnSpc>
              <a:spcBef>
                <a:spcPts val="1050"/>
              </a:spcBef>
              <a:spcAft>
                <a:spcPts val="0"/>
              </a:spcAft>
              <a:buClrTx/>
              <a:buSzTx/>
              <a:buFont typeface="Arial" panose="020B0604020202020204" pitchFamily="34" charset="0"/>
              <a:buNone/>
              <a:defRPr/>
            </a:pPr>
            <a:r>
              <a:rPr kumimoji="0" lang="en-US" altLang="zh-CN" sz="1905"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charset="-122"/>
                <a:cs typeface="Courier New" panose="02070309020205020404" pitchFamily="49" charset="0"/>
              </a:rPr>
              <a:t>	         fl.release();</a:t>
            </a:r>
            <a:endParaRPr kumimoji="0" lang="en-US" altLang="zh-CN" sz="1905"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charset="-122"/>
              <a:cs typeface="Courier New" panose="02070309020205020404" pitchFamily="49" charset="0"/>
            </a:endParaRPr>
          </a:p>
          <a:p>
            <a:pPr marL="0" marR="0" lvl="0" indent="0" algn="l" defTabSz="960120" rtl="0" eaLnBrk="1" fontAlgn="auto" latinLnBrk="0" hangingPunct="1">
              <a:lnSpc>
                <a:spcPct val="90000"/>
              </a:lnSpc>
              <a:spcBef>
                <a:spcPts val="1050"/>
              </a:spcBef>
              <a:spcAft>
                <a:spcPts val="0"/>
              </a:spcAft>
              <a:buClrTx/>
              <a:buSzTx/>
              <a:buFont typeface="Arial" panose="020B0604020202020204" pitchFamily="34" charset="0"/>
              <a:buNone/>
              <a:defRPr/>
            </a:pPr>
            <a:r>
              <a:rPr kumimoji="0" lang="en-US" altLang="zh-CN" sz="1905"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charset="-122"/>
                <a:cs typeface="Courier New" panose="02070309020205020404" pitchFamily="49" charset="0"/>
              </a:rPr>
              <a:t>	         System.out.println("Release Lock");	       }</a:t>
            </a:r>
            <a:endParaRPr kumimoji="0" lang="en-US" altLang="zh-CN" sz="1905"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charset="-122"/>
              <a:cs typeface="Courier New" panose="02070309020205020404" pitchFamily="49" charset="0"/>
            </a:endParaRPr>
          </a:p>
          <a:p>
            <a:pPr marL="0" marR="0" lvl="0" indent="0" algn="l" defTabSz="960120" rtl="0" eaLnBrk="1" fontAlgn="auto" latinLnBrk="0" hangingPunct="1">
              <a:lnSpc>
                <a:spcPct val="90000"/>
              </a:lnSpc>
              <a:spcBef>
                <a:spcPts val="1050"/>
              </a:spcBef>
              <a:spcAft>
                <a:spcPts val="0"/>
              </a:spcAft>
              <a:buClrTx/>
              <a:buSzTx/>
              <a:buFont typeface="Arial" panose="020B0604020202020204" pitchFamily="34" charset="0"/>
              <a:buNone/>
              <a:defRPr/>
            </a:pPr>
            <a:r>
              <a:rPr kumimoji="0" lang="en-US" altLang="zh-CN" sz="1905"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charset="-122"/>
                <a:cs typeface="Courier New" panose="02070309020205020404" pitchFamily="49" charset="0"/>
              </a:rPr>
              <a:t>              else	      {</a:t>
            </a:r>
            <a:endParaRPr kumimoji="0" lang="en-US" altLang="zh-CN" sz="1905"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charset="-122"/>
              <a:cs typeface="Courier New" panose="02070309020205020404" pitchFamily="49" charset="0"/>
            </a:endParaRPr>
          </a:p>
          <a:p>
            <a:pPr marL="0" marR="0" lvl="0" indent="0" algn="l" defTabSz="960120" rtl="0" eaLnBrk="1" fontAlgn="auto" latinLnBrk="0" hangingPunct="1">
              <a:lnSpc>
                <a:spcPct val="90000"/>
              </a:lnSpc>
              <a:spcBef>
                <a:spcPts val="1050"/>
              </a:spcBef>
              <a:spcAft>
                <a:spcPts val="0"/>
              </a:spcAft>
              <a:buClrTx/>
              <a:buSzTx/>
              <a:buFont typeface="Arial" panose="020B0604020202020204" pitchFamily="34" charset="0"/>
              <a:buNone/>
              <a:defRPr/>
            </a:pPr>
            <a:r>
              <a:rPr kumimoji="0" lang="en-US" altLang="zh-CN" sz="1905"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charset="-122"/>
                <a:cs typeface="Courier New" panose="02070309020205020404" pitchFamily="49" charset="0"/>
              </a:rPr>
              <a:t>	    	  System.out.println("can't Lock");</a:t>
            </a:r>
            <a:endParaRPr kumimoji="0" lang="en-US" altLang="zh-CN" sz="1905"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charset="-122"/>
              <a:cs typeface="Courier New" panose="02070309020205020404" pitchFamily="49" charset="0"/>
            </a:endParaRPr>
          </a:p>
          <a:p>
            <a:pPr marL="0" marR="0" lvl="0" indent="0" algn="l" defTabSz="960120" rtl="0" eaLnBrk="1" fontAlgn="auto" latinLnBrk="0" hangingPunct="1">
              <a:lnSpc>
                <a:spcPct val="90000"/>
              </a:lnSpc>
              <a:spcBef>
                <a:spcPts val="1050"/>
              </a:spcBef>
              <a:spcAft>
                <a:spcPts val="0"/>
              </a:spcAft>
              <a:buClrTx/>
              <a:buSzTx/>
              <a:buFont typeface="Arial" panose="020B0604020202020204" pitchFamily="34" charset="0"/>
              <a:buNone/>
              <a:defRPr/>
            </a:pPr>
            <a:r>
              <a:rPr kumimoji="0" lang="en-US" altLang="zh-CN" sz="1905"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charset="-122"/>
                <a:cs typeface="Courier New" panose="02070309020205020404" pitchFamily="49" charset="0"/>
              </a:rPr>
              <a:t>	      }</a:t>
            </a:r>
            <a:endParaRPr kumimoji="0" lang="en-US" altLang="zh-CN" sz="1905"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charset="-122"/>
              <a:cs typeface="Courier New" panose="02070309020205020404" pitchFamily="49" charset="0"/>
            </a:endParaRPr>
          </a:p>
          <a:p>
            <a:pPr marL="0" marR="0" lvl="0" indent="0" algn="l" defTabSz="960120" rtl="0" eaLnBrk="1" fontAlgn="auto" latinLnBrk="0" hangingPunct="1">
              <a:lnSpc>
                <a:spcPct val="90000"/>
              </a:lnSpc>
              <a:spcBef>
                <a:spcPts val="1050"/>
              </a:spcBef>
              <a:spcAft>
                <a:spcPts val="0"/>
              </a:spcAft>
              <a:buClrTx/>
              <a:buSzTx/>
              <a:buFont typeface="Arial" panose="020B0604020202020204" pitchFamily="34" charset="0"/>
              <a:buNone/>
              <a:defRPr/>
            </a:pPr>
            <a:r>
              <a:rPr kumimoji="0" lang="en-US" altLang="zh-CN" sz="1905"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charset="-122"/>
                <a:cs typeface="Courier New" panose="02070309020205020404" pitchFamily="49" charset="0"/>
              </a:rPr>
              <a:t>	     fos.close();</a:t>
            </a:r>
            <a:endParaRPr kumimoji="0" lang="en-US" altLang="zh-CN" sz="1905"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charset="-122"/>
              <a:cs typeface="Courier New" panose="02070309020205020404" pitchFamily="49" charset="0"/>
            </a:endParaRPr>
          </a:p>
          <a:p>
            <a:pPr marL="0" marR="0" lvl="0" indent="0" algn="l" defTabSz="960120" rtl="0" eaLnBrk="1" fontAlgn="auto" latinLnBrk="0" hangingPunct="1">
              <a:lnSpc>
                <a:spcPct val="90000"/>
              </a:lnSpc>
              <a:spcBef>
                <a:spcPts val="1050"/>
              </a:spcBef>
              <a:spcAft>
                <a:spcPts val="0"/>
              </a:spcAft>
              <a:buClrTx/>
              <a:buSzTx/>
              <a:buFont typeface="Arial" panose="020B0604020202020204" pitchFamily="34" charset="0"/>
              <a:buNone/>
              <a:defRPr/>
            </a:pPr>
            <a:r>
              <a:rPr kumimoji="0" lang="en-US" altLang="zh-CN" sz="1905" b="0" i="0" u="none" strike="noStrike" kern="1200" cap="none" spc="0" normalizeH="0" baseline="0" noProof="0">
                <a:ln>
                  <a:noFill/>
                </a:ln>
                <a:solidFill>
                  <a:schemeClr val="tx2"/>
                </a:solidFill>
                <a:effectLst/>
                <a:uLnTx/>
                <a:uFillTx/>
                <a:latin typeface="Courier New" panose="02070309020205020404" pitchFamily="49" charset="0"/>
                <a:ea typeface="微软雅黑" panose="020B0503020204020204" charset="-122"/>
                <a:cs typeface="Courier New" panose="02070309020205020404" pitchFamily="49" charset="0"/>
              </a:rPr>
              <a:t>	}}</a:t>
            </a:r>
            <a:endParaRPr kumimoji="0" lang="zh-CN" altLang="en-US" sz="257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5477" name="灯片编号占位符 5"/>
          <p:cNvSpPr txBox="1">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87085" tIns="43542" rIns="87085" bIns="43542"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1B2269BA-68BD-4918-ADFA-A2307E0939CB}" type="slidenum">
              <a:rPr kumimoji="0" lang="zh-CN" altLang="en-US"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75108" name="文本框 4"/>
          <p:cNvSpPr txBox="1"/>
          <p:nvPr/>
        </p:nvSpPr>
        <p:spPr>
          <a:xfrm>
            <a:off x="1478643" y="6858000"/>
            <a:ext cx="322580" cy="361950"/>
          </a:xfrm>
          <a:prstGeom prst="rect">
            <a:avLst/>
          </a:prstGeom>
          <a:noFill/>
          <a:ln w="9525">
            <a:noFill/>
          </a:ln>
        </p:spPr>
        <p:txBody>
          <a:bodyPr wrap="none" lIns="97971" tIns="48985" rIns="97971" bIns="48985" anchor="t">
            <a:spAutoFit/>
          </a:bodyPr>
          <a:p>
            <a:pPr defTabSz="1028700">
              <a:buFont typeface="Arial" panose="020B0604020202020204" pitchFamily="34" charset="0"/>
              <a:buNone/>
            </a:pPr>
            <a:endParaRPr lang="zh-CN" altLang="en-US" sz="1715" dirty="0">
              <a:latin typeface="Arial" panose="020B0604020202020204" pitchFamily="34" charset="0"/>
              <a:ea typeface="黑体" panose="02010609060101010101" pitchFamily="49"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29" name="标题 1"/>
          <p:cNvSpPr>
            <a:spLocks noGrp="1"/>
          </p:cNvSpPr>
          <p:nvPr>
            <p:ph type="title"/>
          </p:nvPr>
        </p:nvSpPr>
        <p:spPr/>
        <p:txBody>
          <a:bodyPr vert="horz" wrap="square" lIns="87085" tIns="43542" rIns="87085" bIns="43542" anchor="ctr">
            <a:normAutofit fontScale="90000"/>
          </a:bodyPr>
          <a:p>
            <a:r>
              <a:rPr lang="en-US" altLang="zh-CN" dirty="0"/>
              <a:t>NIO2</a:t>
            </a:r>
            <a:r>
              <a:rPr lang="zh-CN" altLang="en-US" dirty="0"/>
              <a:t>中的文件系统的监测</a:t>
            </a:r>
            <a:endParaRPr lang="zh-CN" altLang="en-US" dirty="0"/>
          </a:p>
        </p:txBody>
      </p:sp>
      <p:sp>
        <p:nvSpPr>
          <p:cNvPr id="3" name="内容占位符 2"/>
          <p:cNvSpPr>
            <a:spLocks noGrp="1"/>
          </p:cNvSpPr>
          <p:nvPr>
            <p:ph idx="1"/>
          </p:nvPr>
        </p:nvSpPr>
        <p:spPr>
          <a:xfrm>
            <a:off x="838200" y="1484630"/>
            <a:ext cx="10515600" cy="4714875"/>
          </a:xfrm>
        </p:spPr>
        <p:txBody>
          <a:bodyPr vert="horz" wrap="square" lIns="87085" tIns="43542" rIns="87085" bIns="43542" numCol="1" anchor="t" anchorCtr="0" compatLnSpc="1">
            <a:normAutofit fontScale="90000" lnSpcReduction="10000"/>
          </a:bodyPr>
          <a:lstStyle/>
          <a:p>
            <a:pPr marL="240030" marR="0" lvl="0" indent="-240030" algn="l" defTabSz="958850" rtl="0" eaLnBrk="0" fontAlgn="base" latinLnBrk="0" hangingPunct="0">
              <a:lnSpc>
                <a:spcPct val="130000"/>
              </a:lnSpc>
              <a:spcBef>
                <a:spcPts val="1050"/>
              </a:spcBef>
              <a:spcAft>
                <a:spcPct val="0"/>
              </a:spcAft>
              <a:buClrTx/>
              <a:buSzTx/>
              <a:buFont typeface="Arial" panose="020B0604020202020204" pitchFamily="34" charset="0"/>
              <a:buChar char="•"/>
              <a:defRPr/>
            </a:pPr>
            <a:r>
              <a:rPr kumimoji="0" lang="en-US" altLang="zh-CN" sz="2760" b="0" i="0" u="none" strike="noStrike" kern="1200" cap="none" spc="0" normalizeH="0" baseline="0" noProof="0" dirty="0" err="1" smtClean="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java.nio.file.WatchService</a:t>
            </a:r>
            <a:br>
              <a:rPr kumimoji="0" lang="en-US" altLang="zh-CN" sz="2760" b="0" i="0" u="none" strike="noStrike" kern="120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br>
            <a:r>
              <a:rPr kumimoji="0" lang="zh-CN" altLang="en-US" sz="1905"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该类在注册后，一直监控文件或目录的变化，若有相应</a:t>
            </a:r>
            <a:r>
              <a:rPr kumimoji="0" lang="zh-CN" altLang="en-US" sz="1905" b="0" i="0" u="none" strike="noStrike" kern="120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的变化</a:t>
            </a:r>
            <a:r>
              <a:rPr kumimoji="0" lang="zh-CN" altLang="en-US" sz="1905"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发生，就返回一个</a:t>
            </a:r>
            <a:r>
              <a:rPr kumimoji="0" lang="zh-CN" altLang="en-US" sz="1905" b="0" i="0" u="none" strike="noStrike" kern="120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事件</a:t>
            </a:r>
            <a:endParaRPr kumimoji="0" lang="en-US" altLang="zh-CN" sz="1905" b="0" i="0" u="none" strike="noStrike" kern="120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58850" rtl="0" eaLnBrk="0" fontAlgn="base" latinLnBrk="0" hangingPunct="0">
              <a:lnSpc>
                <a:spcPct val="90000"/>
              </a:lnSpc>
              <a:spcBef>
                <a:spcPts val="1050"/>
              </a:spcBef>
              <a:spcAft>
                <a:spcPct val="0"/>
              </a:spcAft>
              <a:buClrTx/>
              <a:buSzTx/>
              <a:buFont typeface="Arial" panose="020B0604020202020204" pitchFamily="34" charset="0"/>
              <a:buNone/>
              <a:defRPr/>
            </a:pPr>
            <a:r>
              <a:rPr kumimoji="0" lang="en-US" altLang="zh-CN" sz="1715"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try (</a:t>
            </a:r>
            <a:r>
              <a:rPr kumimoji="0" lang="en-US" altLang="zh-CN" sz="1715"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WatchService</a:t>
            </a:r>
            <a:r>
              <a:rPr kumimoji="0" lang="en-US" altLang="zh-CN" sz="1715"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watcher = </a:t>
            </a:r>
            <a:r>
              <a:rPr kumimoji="0" lang="en-US" altLang="zh-CN" sz="1715"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FileSystems.getDefault</a:t>
            </a:r>
            <a:r>
              <a:rPr kumimoji="0" lang="en-US" altLang="zh-CN" sz="1715"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1715"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newWatchService</a:t>
            </a:r>
            <a:r>
              <a:rPr kumimoji="0" lang="en-US" altLang="zh-CN" sz="1715"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en-US" altLang="zh-CN" sz="1715"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625475" algn="l" defTabSz="958850" rtl="0" eaLnBrk="0" fontAlgn="base" latinLnBrk="0" hangingPunct="0">
              <a:lnSpc>
                <a:spcPct val="90000"/>
              </a:lnSpc>
              <a:spcBef>
                <a:spcPts val="1050"/>
              </a:spcBef>
              <a:spcAft>
                <a:spcPct val="0"/>
              </a:spcAft>
              <a:buClrTx/>
              <a:buSzTx/>
              <a:buFont typeface="Arial" panose="020B0604020202020204" pitchFamily="34" charset="0"/>
              <a:buNone/>
              <a:defRPr/>
            </a:pPr>
            <a:r>
              <a:rPr kumimoji="0" lang="en-US" altLang="zh-CN" sz="1715"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Path </a:t>
            </a:r>
            <a:r>
              <a:rPr kumimoji="0" lang="en-US" altLang="zh-CN" sz="1715"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dir</a:t>
            </a:r>
            <a:r>
              <a:rPr kumimoji="0" lang="en-US" altLang="zh-CN" sz="1715"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 </a:t>
            </a:r>
            <a:r>
              <a:rPr kumimoji="0" lang="en-US" altLang="zh-CN" sz="1715"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Paths.get</a:t>
            </a:r>
            <a:r>
              <a:rPr kumimoji="0" lang="en-US" altLang="zh-CN" sz="1715"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("c:\\test");</a:t>
            </a:r>
            <a:endParaRPr kumimoji="0" lang="en-US" altLang="zh-CN" sz="1715"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625475" algn="l" defTabSz="958850" rtl="0" eaLnBrk="0" fontAlgn="base" latinLnBrk="0" hangingPunct="0">
              <a:lnSpc>
                <a:spcPct val="90000"/>
              </a:lnSpc>
              <a:spcBef>
                <a:spcPts val="1050"/>
              </a:spcBef>
              <a:spcAft>
                <a:spcPct val="0"/>
              </a:spcAft>
              <a:buClrTx/>
              <a:buSzTx/>
              <a:buFont typeface="Arial" panose="020B0604020202020204" pitchFamily="34" charset="0"/>
              <a:buNone/>
              <a:defRPr/>
            </a:pPr>
            <a:r>
              <a:rPr kumimoji="0" lang="en-US" altLang="zh-CN" sz="1715"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WatchKey</a:t>
            </a:r>
            <a:r>
              <a:rPr kumimoji="0" lang="en-US" altLang="zh-CN" sz="1715"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key = </a:t>
            </a:r>
            <a:r>
              <a:rPr kumimoji="0" lang="en-US" altLang="zh-CN" sz="1715" b="0" i="0" u="none" strike="noStrike" kern="1200" cap="none" spc="0" normalizeH="0" baseline="0" noProof="0" dirty="0" err="1" smtClean="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dir.register</a:t>
            </a:r>
            <a:r>
              <a:rPr kumimoji="0" lang="en-US" altLang="zh-CN" sz="1715" b="0" i="0" u="none" strike="noStrike" kern="120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1715" b="0" i="0" u="none" strike="noStrike" kern="1200" cap="none" spc="0" normalizeH="0" baseline="0" noProof="0" dirty="0" err="1" smtClean="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watcher,StandardWatchEventKinds.ENTRY_DELETE</a:t>
            </a:r>
            <a:r>
              <a:rPr kumimoji="0" lang="en-US" altLang="zh-CN" sz="1715"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1715"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625475" algn="l" defTabSz="958850" rtl="0" eaLnBrk="0" fontAlgn="base" latinLnBrk="0" hangingPunct="0">
              <a:lnSpc>
                <a:spcPct val="90000"/>
              </a:lnSpc>
              <a:spcBef>
                <a:spcPts val="1050"/>
              </a:spcBef>
              <a:spcAft>
                <a:spcPct val="0"/>
              </a:spcAft>
              <a:buClrTx/>
              <a:buSzTx/>
              <a:buFont typeface="Arial" panose="020B0604020202020204" pitchFamily="34" charset="0"/>
              <a:buNone/>
              <a:defRPr/>
            </a:pPr>
            <a:r>
              <a:rPr kumimoji="0" lang="en-US" altLang="zh-CN" sz="1715"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for (;;) {</a:t>
            </a:r>
            <a:endParaRPr kumimoji="0" lang="en-US" altLang="zh-CN" sz="1715"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1073150" algn="l" defTabSz="958850" rtl="0" eaLnBrk="0" fontAlgn="base" latinLnBrk="0" hangingPunct="0">
              <a:lnSpc>
                <a:spcPct val="90000"/>
              </a:lnSpc>
              <a:spcBef>
                <a:spcPts val="1050"/>
              </a:spcBef>
              <a:spcAft>
                <a:spcPct val="0"/>
              </a:spcAft>
              <a:buClrTx/>
              <a:buSzTx/>
              <a:buFont typeface="Arial" panose="020B0604020202020204" pitchFamily="34" charset="0"/>
              <a:buNone/>
              <a:defRPr/>
            </a:pPr>
            <a:r>
              <a:rPr kumimoji="0" lang="en-US" altLang="zh-CN" sz="1715"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key = </a:t>
            </a:r>
            <a:r>
              <a:rPr kumimoji="0" lang="en-US" altLang="zh-CN" sz="1715"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watcher.take</a:t>
            </a:r>
            <a:r>
              <a:rPr kumimoji="0" lang="en-US" altLang="zh-CN" sz="1715"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1715"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1073150" algn="l" defTabSz="958850" rtl="0" eaLnBrk="0" fontAlgn="base" latinLnBrk="0" hangingPunct="0">
              <a:lnSpc>
                <a:spcPct val="90000"/>
              </a:lnSpc>
              <a:spcBef>
                <a:spcPts val="1050"/>
              </a:spcBef>
              <a:spcAft>
                <a:spcPct val="0"/>
              </a:spcAft>
              <a:buClrTx/>
              <a:buSzTx/>
              <a:buFont typeface="Arial" panose="020B0604020202020204" pitchFamily="34" charset="0"/>
              <a:buNone/>
              <a:defRPr/>
            </a:pPr>
            <a:r>
              <a:rPr kumimoji="0" lang="en-US" altLang="zh-CN" sz="1715"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for (</a:t>
            </a:r>
            <a:r>
              <a:rPr kumimoji="0" lang="en-US" altLang="zh-CN" sz="1715"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WatchEvent</a:t>
            </a:r>
            <a:r>
              <a:rPr kumimoji="0" lang="en-US" altLang="zh-CN" sz="1715"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&lt;?&gt; event : </a:t>
            </a:r>
            <a:r>
              <a:rPr kumimoji="0" lang="en-US" altLang="zh-CN" sz="1715"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key.pollEvents</a:t>
            </a:r>
            <a:r>
              <a:rPr kumimoji="0" lang="en-US" altLang="zh-CN" sz="1715"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en-US" altLang="zh-CN" sz="1715"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1073150" algn="l" defTabSz="958850" rtl="0" eaLnBrk="0" fontAlgn="base" latinLnBrk="0" hangingPunct="0">
              <a:lnSpc>
                <a:spcPct val="90000"/>
              </a:lnSpc>
              <a:spcBef>
                <a:spcPts val="1050"/>
              </a:spcBef>
              <a:spcAft>
                <a:spcPct val="0"/>
              </a:spcAft>
              <a:buClrTx/>
              <a:buSzTx/>
              <a:buFont typeface="Arial" panose="020B0604020202020204" pitchFamily="34" charset="0"/>
              <a:buNone/>
              <a:defRPr/>
            </a:pPr>
            <a:r>
              <a:rPr kumimoji="0" lang="en-US" altLang="zh-CN" sz="1715"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System.out.println</a:t>
            </a:r>
            <a:r>
              <a:rPr kumimoji="0" lang="en-US" altLang="zh-CN" sz="1715"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1715"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event.kind</a:t>
            </a:r>
            <a:r>
              <a:rPr kumimoji="0" lang="en-US" altLang="zh-CN" sz="1715"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1715"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1073150" algn="l" defTabSz="958850" rtl="0" eaLnBrk="0" fontAlgn="base" latinLnBrk="0" hangingPunct="0">
              <a:lnSpc>
                <a:spcPct val="90000"/>
              </a:lnSpc>
              <a:spcBef>
                <a:spcPts val="1050"/>
              </a:spcBef>
              <a:spcAft>
                <a:spcPct val="0"/>
              </a:spcAft>
              <a:buClrTx/>
              <a:buSzTx/>
              <a:buFont typeface="Arial" panose="020B0604020202020204" pitchFamily="34" charset="0"/>
              <a:buNone/>
              <a:defRPr/>
            </a:pPr>
            <a:r>
              <a:rPr kumimoji="0" lang="en-US" altLang="zh-CN" sz="1715"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1715"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625475" algn="l" defTabSz="958850" rtl="0" eaLnBrk="0" fontAlgn="base" latinLnBrk="0" hangingPunct="0">
              <a:lnSpc>
                <a:spcPct val="90000"/>
              </a:lnSpc>
              <a:spcBef>
                <a:spcPts val="1050"/>
              </a:spcBef>
              <a:spcAft>
                <a:spcPct val="0"/>
              </a:spcAft>
              <a:buClrTx/>
              <a:buSzTx/>
              <a:buFont typeface="Arial" panose="020B0604020202020204" pitchFamily="34" charset="0"/>
              <a:buNone/>
              <a:defRPr/>
            </a:pPr>
            <a:r>
              <a:rPr kumimoji="0" lang="en-US" altLang="zh-CN" sz="1715"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boolean</a:t>
            </a:r>
            <a:r>
              <a:rPr kumimoji="0" lang="en-US" altLang="zh-CN" sz="1715"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valid = </a:t>
            </a:r>
            <a:r>
              <a:rPr kumimoji="0" lang="en-US" altLang="zh-CN" sz="1715"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key.reset</a:t>
            </a:r>
            <a:r>
              <a:rPr kumimoji="0" lang="en-US" altLang="zh-CN" sz="1715"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1715"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625475" algn="l" defTabSz="958850" rtl="0" eaLnBrk="0" fontAlgn="base" latinLnBrk="0" hangingPunct="0">
              <a:lnSpc>
                <a:spcPct val="90000"/>
              </a:lnSpc>
              <a:spcBef>
                <a:spcPts val="1050"/>
              </a:spcBef>
              <a:spcAft>
                <a:spcPct val="0"/>
              </a:spcAft>
              <a:buClrTx/>
              <a:buSzTx/>
              <a:buFont typeface="Arial" panose="020B0604020202020204" pitchFamily="34" charset="0"/>
              <a:buNone/>
              <a:defRPr/>
            </a:pPr>
            <a:r>
              <a:rPr kumimoji="0" lang="en-US" altLang="zh-CN" sz="1715"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if (!valid) </a:t>
            </a:r>
            <a:r>
              <a:rPr kumimoji="0" lang="en-US" altLang="zh-CN" sz="1715" b="0" i="0" u="none" strike="noStrike" kern="120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{break;}</a:t>
            </a:r>
            <a:endParaRPr kumimoji="0" lang="en-US" altLang="zh-CN" sz="1715"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625475" algn="l" defTabSz="958850" rtl="0" eaLnBrk="0" fontAlgn="base" latinLnBrk="0" hangingPunct="0">
              <a:lnSpc>
                <a:spcPct val="90000"/>
              </a:lnSpc>
              <a:spcBef>
                <a:spcPts val="1050"/>
              </a:spcBef>
              <a:spcAft>
                <a:spcPct val="0"/>
              </a:spcAft>
              <a:buClrTx/>
              <a:buSzTx/>
              <a:buFont typeface="Arial" panose="020B0604020202020204" pitchFamily="34" charset="0"/>
              <a:buNone/>
              <a:defRPr/>
            </a:pPr>
            <a:r>
              <a:rPr kumimoji="0" lang="en-US" altLang="zh-CN" sz="1715"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1715"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58850" rtl="0" eaLnBrk="0" fontAlgn="base" latinLnBrk="0" hangingPunct="0">
              <a:lnSpc>
                <a:spcPct val="90000"/>
              </a:lnSpc>
              <a:spcBef>
                <a:spcPts val="1050"/>
              </a:spcBef>
              <a:spcAft>
                <a:spcPct val="0"/>
              </a:spcAft>
              <a:buClrTx/>
              <a:buSzTx/>
              <a:buFont typeface="Arial" panose="020B0604020202020204" pitchFamily="34" charset="0"/>
              <a:buNone/>
              <a:defRPr/>
            </a:pPr>
            <a:r>
              <a:rPr kumimoji="0" lang="en-US" altLang="zh-CN" sz="1715"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1715"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 name="灯片编号占位符 3"/>
          <p:cNvSpPr txBox="1">
            <a:spLocks noGrp="1"/>
          </p:cNvSpPr>
          <p:nvPr>
            <p:ph type="sldNum" sz="quarter" idx="12"/>
          </p:nvPr>
        </p:nvSpPr>
        <p:spPr>
          <a:noFill/>
        </p:spPr>
        <p:txBody>
          <a:bodyPr vert="horz" lIns="87085" tIns="43542" rIns="87085" bIns="43542" rtlCol="0" anchor="ct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9963C65B-6E6F-4578-9A5C-D3DAFEB1E5D7}" type="slidenum">
              <a:rPr kumimoji="0" lang="zh-CN" altLang="en-US"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Rectangle 6"/>
          <p:cNvSpPr>
            <a:spLocks noChangeArrowheads="1"/>
          </p:cNvSpPr>
          <p:nvPr/>
        </p:nvSpPr>
        <p:spPr bwMode="auto">
          <a:xfrm>
            <a:off x="374650" y="370585"/>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矩形 14"/>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 name="组合 16"/>
          <p:cNvGrpSpPr/>
          <p:nvPr/>
        </p:nvGrpSpPr>
        <p:grpSpPr>
          <a:xfrm>
            <a:off x="3819618" y="3122595"/>
            <a:ext cx="5083082" cy="706755"/>
            <a:chOff x="3819618" y="3122595"/>
            <a:chExt cx="5083082" cy="706755"/>
          </a:xfrm>
        </p:grpSpPr>
        <p:sp>
          <p:nvSpPr>
            <p:cNvPr id="8" name="文本框 7"/>
            <p:cNvSpPr txBox="1"/>
            <p:nvPr/>
          </p:nvSpPr>
          <p:spPr>
            <a:xfrm>
              <a:off x="3910691" y="3122595"/>
              <a:ext cx="480371" cy="706755"/>
            </a:xfrm>
            <a:prstGeom prst="rect">
              <a:avLst/>
            </a:prstGeom>
            <a:noFill/>
          </p:spPr>
          <p:txBody>
            <a:bodyPr wrap="square" rtlCol="0">
              <a:spAutoFit/>
            </a:bodyPr>
            <a:lstStyle/>
            <a:p>
              <a:r>
                <a:rPr lang="zh-CN" altLang="en-US" sz="4000">
                  <a:solidFill>
                    <a:prstClr val="black"/>
                  </a:solidFill>
                  <a:cs typeface="+mn-ea"/>
                  <a:sym typeface="+mn-lt"/>
                </a:rPr>
                <a:t>肆</a:t>
              </a:r>
              <a:endParaRPr lang="zh-CN" altLang="en-US" sz="4000">
                <a:solidFill>
                  <a:prstClr val="black"/>
                </a:solidFill>
                <a:cs typeface="+mn-ea"/>
                <a:sym typeface="+mn-lt"/>
              </a:endParaRPr>
            </a:p>
          </p:txBody>
        </p:sp>
        <p:cxnSp>
          <p:nvCxnSpPr>
            <p:cNvPr id="9" name="直接连接符 8"/>
            <p:cNvCxnSpPr/>
            <p:nvPr/>
          </p:nvCxnSpPr>
          <p:spPr>
            <a:xfrm>
              <a:off x="4708618" y="3187700"/>
              <a:ext cx="0" cy="584200"/>
            </a:xfrm>
            <a:prstGeom prst="line">
              <a:avLst/>
            </a:prstGeom>
            <a:noFill/>
            <a:ln w="28575" cap="flat" cmpd="sng" algn="ctr">
              <a:solidFill>
                <a:sysClr val="window" lastClr="FFFFFF">
                  <a:lumMod val="65000"/>
                </a:sysClr>
              </a:solidFill>
              <a:prstDash val="solid"/>
              <a:miter lim="800000"/>
            </a:ln>
            <a:effectLst/>
          </p:spPr>
        </p:cxnSp>
        <p:sp>
          <p:nvSpPr>
            <p:cNvPr id="10" name="文本框 9"/>
            <p:cNvSpPr txBox="1"/>
            <p:nvPr/>
          </p:nvSpPr>
          <p:spPr>
            <a:xfrm>
              <a:off x="5165875" y="3217902"/>
              <a:ext cx="3736825" cy="521970"/>
            </a:xfrm>
            <a:prstGeom prst="rect">
              <a:avLst/>
            </a:prstGeom>
            <a:noFill/>
          </p:spPr>
          <p:txBody>
            <a:bodyPr wrap="square" rtlCol="0">
              <a:spAutoFit/>
            </a:bodyPr>
            <a:lstStyle/>
            <a:p>
              <a:pPr algn="l"/>
              <a:r>
                <a:rPr lang="zh-CN" altLang="en-US" sz="2800" smtClean="0">
                  <a:solidFill>
                    <a:prstClr val="black">
                      <a:lumMod val="75000"/>
                      <a:lumOff val="25000"/>
                    </a:prstClr>
                  </a:solidFill>
                  <a:cs typeface="+mn-ea"/>
                  <a:sym typeface="+mn-lt"/>
                </a:rPr>
                <a:t>练习</a:t>
              </a:r>
              <a:endParaRPr lang="zh-CN" altLang="en-US" sz="2800" smtClean="0">
                <a:solidFill>
                  <a:prstClr val="black">
                    <a:lumMod val="75000"/>
                    <a:lumOff val="25000"/>
                  </a:prstClr>
                </a:solidFill>
                <a:cs typeface="+mn-ea"/>
                <a:sym typeface="+mn-lt"/>
              </a:endParaRPr>
            </a:p>
          </p:txBody>
        </p:sp>
        <p:cxnSp>
          <p:nvCxnSpPr>
            <p:cNvPr id="16" name="直接连接符 15"/>
            <p:cNvCxnSpPr/>
            <p:nvPr/>
          </p:nvCxnSpPr>
          <p:spPr>
            <a:xfrm>
              <a:off x="3819618" y="3205202"/>
              <a:ext cx="0" cy="584200"/>
            </a:xfrm>
            <a:prstGeom prst="line">
              <a:avLst/>
            </a:prstGeom>
            <a:noFill/>
            <a:ln w="28575" cap="flat" cmpd="sng" algn="ctr">
              <a:solidFill>
                <a:sysClr val="window" lastClr="FFFFFF">
                  <a:lumMod val="65000"/>
                </a:sysClr>
              </a:solidFill>
              <a:prstDash val="solid"/>
              <a:miter lim="800000"/>
            </a:ln>
            <a:effectLst/>
          </p:spPr>
        </p:cxn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uFillTx/>
                <a:latin typeface="微软雅黑" panose="020B0503020204020204" charset="-122"/>
                <a:ea typeface="微软雅黑" panose="020B0503020204020204" charset="-122"/>
              </a:rPr>
              <a:t>练习</a:t>
            </a:r>
            <a:endParaRPr lang="zh-CN" altLang="en-US">
              <a:solidFill>
                <a:schemeClr val="tx1"/>
              </a:solidFill>
              <a:uFillTx/>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838200" y="1825625"/>
            <a:ext cx="10515600" cy="4902200"/>
          </a:xfrm>
        </p:spPr>
        <p:txBody>
          <a:bodyPr>
            <a:normAutofit/>
          </a:bodyPr>
          <a:lstStyle/>
          <a:p>
            <a:r>
              <a:rPr sz="4000">
                <a:latin typeface="微软雅黑" panose="020B0503020204020204" charset="-122"/>
                <a:ea typeface="微软雅黑" panose="020B0503020204020204" charset="-122"/>
                <a:cs typeface="微软雅黑" panose="020B0503020204020204" charset="-122"/>
              </a:rPr>
              <a:t>设计一个</a:t>
            </a:r>
            <a:r>
              <a:rPr lang="zh-CN" sz="4000">
                <a:latin typeface="微软雅黑" panose="020B0503020204020204" charset="-122"/>
                <a:ea typeface="微软雅黑" panose="020B0503020204020204" charset="-122"/>
                <a:cs typeface="微软雅黑" panose="020B0503020204020204" charset="-122"/>
              </a:rPr>
              <a:t>银行帐号信息保存和读取</a:t>
            </a:r>
            <a:r>
              <a:rPr lang="zh-CN" sz="4000">
                <a:latin typeface="微软雅黑" panose="020B0503020204020204" charset="-122"/>
                <a:ea typeface="微软雅黑" panose="020B0503020204020204" charset="-122"/>
                <a:cs typeface="微软雅黑" panose="020B0503020204020204" charset="-122"/>
              </a:rPr>
              <a:t>功能</a:t>
            </a:r>
            <a:endParaRPr lang="zh-CN" sz="4000">
              <a:latin typeface="微软雅黑" panose="020B0503020204020204" charset="-122"/>
              <a:ea typeface="微软雅黑" panose="020B0503020204020204" charset="-122"/>
              <a:cs typeface="微软雅黑" panose="020B0503020204020204" charset="-122"/>
            </a:endParaRPr>
          </a:p>
          <a:p>
            <a:pPr lvl="1"/>
            <a:r>
              <a:rPr lang="zh-CN" sz="3425">
                <a:latin typeface="微软雅黑" panose="020B0503020204020204" charset="-122"/>
                <a:ea typeface="微软雅黑" panose="020B0503020204020204" charset="-122"/>
                <a:cs typeface="微软雅黑" panose="020B0503020204020204" charset="-122"/>
              </a:rPr>
              <a:t>帐号中包括：帐号（</a:t>
            </a:r>
            <a:r>
              <a:rPr lang="en-US" altLang="zh-CN" sz="3425">
                <a:latin typeface="微软雅黑" panose="020B0503020204020204" charset="-122"/>
                <a:ea typeface="微软雅黑" panose="020B0503020204020204" charset="-122"/>
                <a:cs typeface="微软雅黑" panose="020B0503020204020204" charset="-122"/>
              </a:rPr>
              <a:t>10</a:t>
            </a:r>
            <a:r>
              <a:rPr lang="zh-CN" altLang="en-US" sz="3425">
                <a:latin typeface="微软雅黑" panose="020B0503020204020204" charset="-122"/>
                <a:ea typeface="微软雅黑" panose="020B0503020204020204" charset="-122"/>
                <a:cs typeface="微软雅黑" panose="020B0503020204020204" charset="-122"/>
              </a:rPr>
              <a:t>位数字）</a:t>
            </a:r>
            <a:r>
              <a:rPr lang="zh-CN" sz="3425">
                <a:latin typeface="微软雅黑" panose="020B0503020204020204" charset="-122"/>
                <a:ea typeface="微软雅黑" panose="020B0503020204020204" charset="-122"/>
                <a:cs typeface="微软雅黑" panose="020B0503020204020204" charset="-122"/>
              </a:rPr>
              <a:t>、户名（最长</a:t>
            </a:r>
            <a:r>
              <a:rPr lang="en-US" altLang="zh-CN" sz="3425">
                <a:latin typeface="微软雅黑" panose="020B0503020204020204" charset="-122"/>
                <a:ea typeface="微软雅黑" panose="020B0503020204020204" charset="-122"/>
                <a:cs typeface="微软雅黑" panose="020B0503020204020204" charset="-122"/>
              </a:rPr>
              <a:t>40</a:t>
            </a:r>
            <a:r>
              <a:rPr lang="zh-CN" altLang="en-US" sz="3425">
                <a:latin typeface="微软雅黑" panose="020B0503020204020204" charset="-122"/>
                <a:ea typeface="微软雅黑" panose="020B0503020204020204" charset="-122"/>
                <a:cs typeface="微软雅黑" panose="020B0503020204020204" charset="-122"/>
              </a:rPr>
              <a:t>字符</a:t>
            </a:r>
            <a:r>
              <a:rPr lang="zh-CN" sz="3425">
                <a:latin typeface="微软雅黑" panose="020B0503020204020204" charset="-122"/>
                <a:ea typeface="微软雅黑" panose="020B0503020204020204" charset="-122"/>
                <a:cs typeface="微软雅黑" panose="020B0503020204020204" charset="-122"/>
              </a:rPr>
              <a:t>）、余额（</a:t>
            </a:r>
            <a:r>
              <a:rPr lang="en-US" altLang="zh-CN" sz="3425">
                <a:latin typeface="微软雅黑" panose="020B0503020204020204" charset="-122"/>
                <a:ea typeface="微软雅黑" panose="020B0503020204020204" charset="-122"/>
                <a:cs typeface="微软雅黑" panose="020B0503020204020204" charset="-122"/>
              </a:rPr>
              <a:t>double</a:t>
            </a:r>
            <a:r>
              <a:rPr lang="zh-CN" altLang="en-US" sz="3425">
                <a:latin typeface="微软雅黑" panose="020B0503020204020204" charset="-122"/>
                <a:ea typeface="微软雅黑" panose="020B0503020204020204" charset="-122"/>
                <a:cs typeface="微软雅黑" panose="020B0503020204020204" charset="-122"/>
              </a:rPr>
              <a:t>）</a:t>
            </a:r>
            <a:r>
              <a:rPr lang="zh-CN" sz="3425">
                <a:latin typeface="微软雅黑" panose="020B0503020204020204" charset="-122"/>
                <a:ea typeface="微软雅黑" panose="020B0503020204020204" charset="-122"/>
                <a:cs typeface="微软雅黑" panose="020B0503020204020204" charset="-122"/>
              </a:rPr>
              <a:t>、创建时间（</a:t>
            </a:r>
            <a:r>
              <a:rPr lang="en-US" altLang="zh-CN" sz="3425">
                <a:latin typeface="微软雅黑" panose="020B0503020204020204" charset="-122"/>
                <a:ea typeface="微软雅黑" panose="020B0503020204020204" charset="-122"/>
                <a:cs typeface="微软雅黑" panose="020B0503020204020204" charset="-122"/>
              </a:rPr>
              <a:t>Date</a:t>
            </a:r>
            <a:r>
              <a:rPr lang="zh-CN" altLang="en-US" sz="3425">
                <a:latin typeface="微软雅黑" panose="020B0503020204020204" charset="-122"/>
                <a:ea typeface="微软雅黑" panose="020B0503020204020204" charset="-122"/>
                <a:cs typeface="微软雅黑" panose="020B0503020204020204" charset="-122"/>
              </a:rPr>
              <a:t>）</a:t>
            </a:r>
            <a:endParaRPr lang="zh-CN" altLang="en-US" sz="3425">
              <a:latin typeface="微软雅黑" panose="020B0503020204020204" charset="-122"/>
              <a:ea typeface="微软雅黑" panose="020B0503020204020204" charset="-122"/>
              <a:cs typeface="微软雅黑" panose="020B0503020204020204" charset="-122"/>
            </a:endParaRPr>
          </a:p>
          <a:p>
            <a:pPr lvl="1"/>
            <a:r>
              <a:rPr lang="zh-CN" altLang="en-US" sz="3425">
                <a:latin typeface="微软雅黑" panose="020B0503020204020204" charset="-122"/>
                <a:ea typeface="微软雅黑" panose="020B0503020204020204" charset="-122"/>
                <a:cs typeface="微软雅黑" panose="020B0503020204020204" charset="-122"/>
              </a:rPr>
              <a:t>包含功能</a:t>
            </a:r>
            <a:endParaRPr lang="zh-CN" altLang="en-US" sz="3425">
              <a:latin typeface="微软雅黑" panose="020B0503020204020204" charset="-122"/>
              <a:ea typeface="微软雅黑" panose="020B0503020204020204" charset="-122"/>
              <a:cs typeface="微软雅黑" panose="020B0503020204020204" charset="-122"/>
            </a:endParaRPr>
          </a:p>
          <a:p>
            <a:pPr lvl="2"/>
            <a:r>
              <a:rPr lang="zh-CN" altLang="en-US" sz="2850">
                <a:latin typeface="微软雅黑" panose="020B0503020204020204" charset="-122"/>
                <a:ea typeface="微软雅黑" panose="020B0503020204020204" charset="-122"/>
                <a:cs typeface="微软雅黑" panose="020B0503020204020204" charset="-122"/>
              </a:rPr>
              <a:t>增加帐号</a:t>
            </a:r>
            <a:endParaRPr lang="zh-CN" altLang="en-US" sz="2850">
              <a:latin typeface="微软雅黑" panose="020B0503020204020204" charset="-122"/>
              <a:ea typeface="微软雅黑" panose="020B0503020204020204" charset="-122"/>
              <a:cs typeface="微软雅黑" panose="020B0503020204020204" charset="-122"/>
            </a:endParaRPr>
          </a:p>
          <a:p>
            <a:pPr lvl="2"/>
            <a:r>
              <a:rPr lang="zh-CN" altLang="en-US" sz="2850">
                <a:latin typeface="微软雅黑" panose="020B0503020204020204" charset="-122"/>
                <a:ea typeface="微软雅黑" panose="020B0503020204020204" charset="-122"/>
                <a:cs typeface="微软雅黑" panose="020B0503020204020204" charset="-122"/>
              </a:rPr>
              <a:t>修改余额</a:t>
            </a:r>
            <a:endParaRPr lang="zh-CN" altLang="en-US" sz="2850">
              <a:latin typeface="微软雅黑" panose="020B0503020204020204" charset="-122"/>
              <a:ea typeface="微软雅黑" panose="020B0503020204020204" charset="-122"/>
              <a:cs typeface="微软雅黑" panose="020B0503020204020204" charset="-122"/>
            </a:endParaRPr>
          </a:p>
          <a:p>
            <a:pPr lvl="2"/>
            <a:r>
              <a:rPr lang="zh-CN" altLang="en-US" sz="2850">
                <a:latin typeface="微软雅黑" panose="020B0503020204020204" charset="-122"/>
                <a:ea typeface="微软雅黑" panose="020B0503020204020204" charset="-122"/>
                <a:cs typeface="微软雅黑" panose="020B0503020204020204" charset="-122"/>
              </a:rPr>
              <a:t>保存到文件</a:t>
            </a:r>
            <a:endParaRPr lang="zh-CN" altLang="en-US" sz="2850">
              <a:latin typeface="微软雅黑" panose="020B0503020204020204" charset="-122"/>
              <a:ea typeface="微软雅黑" panose="020B0503020204020204" charset="-122"/>
              <a:cs typeface="微软雅黑" panose="020B0503020204020204" charset="-122"/>
            </a:endParaRPr>
          </a:p>
          <a:p>
            <a:pPr lvl="2"/>
            <a:r>
              <a:rPr lang="zh-CN" altLang="en-US" sz="2850">
                <a:latin typeface="微软雅黑" panose="020B0503020204020204" charset="-122"/>
                <a:ea typeface="微软雅黑" panose="020B0503020204020204" charset="-122"/>
                <a:cs typeface="微软雅黑" panose="020B0503020204020204" charset="-122"/>
              </a:rPr>
              <a:t>从文件中读取</a:t>
            </a:r>
            <a:endParaRPr lang="zh-CN" altLang="en-US" sz="285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
          <p:cNvSpPr>
            <a:spLocks noChangeAspect="1" noChangeArrowheads="1" noTextEdit="1"/>
          </p:cNvSpPr>
          <p:nvPr/>
        </p:nvSpPr>
        <p:spPr bwMode="auto">
          <a:xfrm>
            <a:off x="0" y="0"/>
            <a:ext cx="11633200" cy="689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 name="Rectangle 6"/>
          <p:cNvSpPr>
            <a:spLocks noChangeArrowheads="1"/>
          </p:cNvSpPr>
          <p:nvPr/>
        </p:nvSpPr>
        <p:spPr bwMode="auto">
          <a:xfrm>
            <a:off x="374650" y="339716"/>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 name="矩形 4"/>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p:cNvGrpSpPr/>
          <p:nvPr/>
        </p:nvGrpSpPr>
        <p:grpSpPr>
          <a:xfrm>
            <a:off x="4711413" y="2875002"/>
            <a:ext cx="2649778" cy="1106805"/>
            <a:chOff x="4711413" y="2875002"/>
            <a:chExt cx="2649778" cy="1106805"/>
          </a:xfrm>
        </p:grpSpPr>
        <p:sp>
          <p:nvSpPr>
            <p:cNvPr id="6" name="文本框 5"/>
            <p:cNvSpPr txBox="1"/>
            <p:nvPr/>
          </p:nvSpPr>
          <p:spPr>
            <a:xfrm>
              <a:off x="5018022" y="2875002"/>
              <a:ext cx="2117045" cy="1106805"/>
            </a:xfrm>
            <a:prstGeom prst="rect">
              <a:avLst/>
            </a:prstGeom>
            <a:noFill/>
          </p:spPr>
          <p:txBody>
            <a:bodyPr wrap="square" rtlCol="0">
              <a:spAutoFit/>
            </a:bodyPr>
            <a:lstStyle/>
            <a:p>
              <a:pPr algn="dist"/>
              <a:r>
                <a:rPr lang="zh-CN" altLang="en-US" sz="6600" smtClean="0">
                  <a:cs typeface="+mn-ea"/>
                  <a:sym typeface="+mn-lt"/>
                </a:rPr>
                <a:t>谢谢</a:t>
              </a:r>
              <a:endParaRPr lang="zh-CN" altLang="en-US" sz="6600">
                <a:cs typeface="+mn-ea"/>
                <a:sym typeface="+mn-lt"/>
              </a:endParaRPr>
            </a:p>
          </p:txBody>
        </p:sp>
        <p:cxnSp>
          <p:nvCxnSpPr>
            <p:cNvPr id="7" name="直接连接符 6"/>
            <p:cNvCxnSpPr/>
            <p:nvPr/>
          </p:nvCxnSpPr>
          <p:spPr>
            <a:xfrm>
              <a:off x="7361191" y="3032262"/>
              <a:ext cx="0" cy="913884"/>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711413" y="3032262"/>
              <a:ext cx="0" cy="913884"/>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9" name="Rectangle 6"/>
          <p:cNvSpPr>
            <a:spLocks noChangeArrowheads="1"/>
          </p:cNvSpPr>
          <p:nvPr/>
        </p:nvSpPr>
        <p:spPr bwMode="auto">
          <a:xfrm>
            <a:off x="374650" y="344161"/>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矩形 19"/>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2" name="组合 31"/>
          <p:cNvGrpSpPr/>
          <p:nvPr/>
        </p:nvGrpSpPr>
        <p:grpSpPr>
          <a:xfrm>
            <a:off x="2296107" y="1771075"/>
            <a:ext cx="3613171" cy="3825252"/>
            <a:chOff x="1809729" y="1771075"/>
            <a:chExt cx="3613171" cy="3825252"/>
          </a:xfrm>
        </p:grpSpPr>
        <p:sp>
          <p:nvSpPr>
            <p:cNvPr id="8" name="文本框 7"/>
            <p:cNvSpPr txBox="1"/>
            <p:nvPr/>
          </p:nvSpPr>
          <p:spPr>
            <a:xfrm>
              <a:off x="2587775" y="4032603"/>
              <a:ext cx="2835125" cy="398780"/>
            </a:xfrm>
            <a:prstGeom prst="rect">
              <a:avLst/>
            </a:prstGeom>
            <a:noFill/>
          </p:spPr>
          <p:txBody>
            <a:bodyPr wrap="square" rtlCol="0">
              <a:spAutoFit/>
            </a:bodyPr>
            <a:lstStyle>
              <a:defPPr>
                <a:defRPr lang="zh-CN"/>
              </a:defPPr>
              <a:lvl1pPr>
                <a:defRPr sz="1600">
                  <a:solidFill>
                    <a:schemeClr val="tx1">
                      <a:lumMod val="65000"/>
                      <a:lumOff val="35000"/>
                    </a:schemeClr>
                  </a:solidFill>
                  <a:latin typeface="方正清刻本悦宋简体" panose="02000000000000000000" charset="-122"/>
                  <a:ea typeface="方正清刻本悦宋简体" panose="02000000000000000000" charset="-122"/>
                </a:defRPr>
              </a:lvl1pPr>
            </a:lstStyle>
            <a:p>
              <a:pPr algn="l"/>
              <a:r>
                <a:rPr lang="zh-CN" sz="2000" smtClean="0">
                  <a:solidFill>
                    <a:prstClr val="black">
                      <a:lumMod val="75000"/>
                      <a:lumOff val="25000"/>
                    </a:prstClr>
                  </a:solidFill>
                  <a:latin typeface="+mn-lt"/>
                  <a:ea typeface="+mn-ea"/>
                  <a:cs typeface="+mn-ea"/>
                  <a:sym typeface="+mn-lt"/>
                </a:rPr>
                <a:t>类型通配符</a:t>
              </a:r>
              <a:endParaRPr lang="zh-CN" sz="2000" smtClean="0">
                <a:solidFill>
                  <a:prstClr val="black">
                    <a:lumMod val="75000"/>
                    <a:lumOff val="25000"/>
                  </a:prstClr>
                </a:solidFill>
                <a:latin typeface="+mn-lt"/>
                <a:ea typeface="+mn-ea"/>
                <a:cs typeface="+mn-ea"/>
                <a:sym typeface="+mn-lt"/>
              </a:endParaRPr>
            </a:p>
          </p:txBody>
        </p:sp>
        <p:sp>
          <p:nvSpPr>
            <p:cNvPr id="9" name="文本框 8"/>
            <p:cNvSpPr txBox="1"/>
            <p:nvPr/>
          </p:nvSpPr>
          <p:spPr>
            <a:xfrm>
              <a:off x="2587775" y="5120854"/>
              <a:ext cx="2835125" cy="398780"/>
            </a:xfrm>
            <a:prstGeom prst="rect">
              <a:avLst/>
            </a:prstGeom>
            <a:noFill/>
          </p:spPr>
          <p:txBody>
            <a:bodyPr wrap="square" rtlCol="0">
              <a:spAutoFit/>
            </a:bodyPr>
            <a:lstStyle>
              <a:defPPr>
                <a:defRPr lang="zh-CN"/>
              </a:defPPr>
              <a:lvl1pPr>
                <a:defRPr sz="1600">
                  <a:solidFill>
                    <a:schemeClr val="tx1">
                      <a:lumMod val="65000"/>
                      <a:lumOff val="35000"/>
                    </a:schemeClr>
                  </a:solidFill>
                  <a:latin typeface="方正清刻本悦宋简体" panose="02000000000000000000" charset="-122"/>
                  <a:ea typeface="方正清刻本悦宋简体" panose="02000000000000000000" charset="-122"/>
                </a:defRPr>
              </a:lvl1pPr>
            </a:lstStyle>
            <a:p>
              <a:pPr algn="l"/>
              <a:r>
                <a:rPr lang="zh-CN" altLang="en-US" sz="2000" dirty="0">
                  <a:solidFill>
                    <a:prstClr val="black">
                      <a:lumMod val="75000"/>
                      <a:lumOff val="25000"/>
                    </a:prstClr>
                  </a:solidFill>
                  <a:latin typeface="+mn-lt"/>
                  <a:ea typeface="+mn-ea"/>
                  <a:cs typeface="+mn-ea"/>
                  <a:sym typeface="+mn-lt"/>
                </a:rPr>
                <a:t>练习</a:t>
              </a:r>
              <a:endParaRPr lang="zh-CN" altLang="en-US" sz="2000" dirty="0">
                <a:solidFill>
                  <a:prstClr val="black">
                    <a:lumMod val="75000"/>
                    <a:lumOff val="25000"/>
                  </a:prstClr>
                </a:solidFill>
                <a:latin typeface="+mn-lt"/>
                <a:ea typeface="+mn-ea"/>
                <a:cs typeface="+mn-ea"/>
                <a:sym typeface="+mn-lt"/>
              </a:endParaRPr>
            </a:p>
          </p:txBody>
        </p:sp>
        <p:sp>
          <p:nvSpPr>
            <p:cNvPr id="10" name="文本框 9"/>
            <p:cNvSpPr txBox="1"/>
            <p:nvPr/>
          </p:nvSpPr>
          <p:spPr>
            <a:xfrm>
              <a:off x="1809729" y="1771075"/>
              <a:ext cx="480371" cy="521970"/>
            </a:xfrm>
            <a:prstGeom prst="rect">
              <a:avLst/>
            </a:prstGeom>
            <a:noFill/>
          </p:spPr>
          <p:txBody>
            <a:bodyPr wrap="square" rtlCol="0">
              <a:spAutoFit/>
            </a:bodyPr>
            <a:lstStyle/>
            <a:p>
              <a:r>
                <a:rPr lang="zh-CN" altLang="en-US" sz="2800" smtClean="0">
                  <a:solidFill>
                    <a:prstClr val="black"/>
                  </a:solidFill>
                  <a:cs typeface="+mn-ea"/>
                  <a:sym typeface="+mn-lt"/>
                </a:rPr>
                <a:t>壹</a:t>
              </a:r>
              <a:endParaRPr lang="zh-CN" altLang="en-US" sz="2800">
                <a:solidFill>
                  <a:prstClr val="black"/>
                </a:solidFill>
                <a:cs typeface="+mn-ea"/>
                <a:sym typeface="+mn-lt"/>
              </a:endParaRPr>
            </a:p>
          </p:txBody>
        </p:sp>
        <p:cxnSp>
          <p:nvCxnSpPr>
            <p:cNvPr id="11" name="直接连接符 10"/>
            <p:cNvCxnSpPr/>
            <p:nvPr/>
          </p:nvCxnSpPr>
          <p:spPr>
            <a:xfrm>
              <a:off x="2359118" y="1853280"/>
              <a:ext cx="0" cy="376739"/>
            </a:xfrm>
            <a:prstGeom prst="line">
              <a:avLst/>
            </a:prstGeom>
            <a:noFill/>
            <a:ln w="19050" cap="flat" cmpd="sng" algn="ctr">
              <a:solidFill>
                <a:sysClr val="window" lastClr="FFFFFF">
                  <a:lumMod val="65000"/>
                </a:sysClr>
              </a:solidFill>
              <a:prstDash val="solid"/>
              <a:miter lim="800000"/>
            </a:ln>
            <a:effectLst/>
          </p:spPr>
        </p:cxnSp>
        <p:sp>
          <p:nvSpPr>
            <p:cNvPr id="12" name="文本框 11"/>
            <p:cNvSpPr txBox="1"/>
            <p:nvPr/>
          </p:nvSpPr>
          <p:spPr>
            <a:xfrm>
              <a:off x="1823770" y="2872169"/>
              <a:ext cx="480371" cy="521970"/>
            </a:xfrm>
            <a:prstGeom prst="rect">
              <a:avLst/>
            </a:prstGeom>
            <a:noFill/>
          </p:spPr>
          <p:txBody>
            <a:bodyPr wrap="square" rtlCol="0">
              <a:spAutoFit/>
            </a:bodyPr>
            <a:lstStyle/>
            <a:p>
              <a:r>
                <a:rPr lang="zh-CN" altLang="en-US" sz="2800" smtClean="0">
                  <a:solidFill>
                    <a:prstClr val="black"/>
                  </a:solidFill>
                  <a:cs typeface="+mn-ea"/>
                  <a:sym typeface="+mn-lt"/>
                </a:rPr>
                <a:t>贰</a:t>
              </a:r>
              <a:endParaRPr lang="zh-CN" altLang="en-US" sz="2800">
                <a:solidFill>
                  <a:prstClr val="black"/>
                </a:solidFill>
                <a:cs typeface="+mn-ea"/>
                <a:sym typeface="+mn-lt"/>
              </a:endParaRPr>
            </a:p>
          </p:txBody>
        </p:sp>
        <p:sp>
          <p:nvSpPr>
            <p:cNvPr id="13" name="文本框 12"/>
            <p:cNvSpPr txBox="1"/>
            <p:nvPr/>
          </p:nvSpPr>
          <p:spPr>
            <a:xfrm>
              <a:off x="1837811" y="3973263"/>
              <a:ext cx="480371" cy="521970"/>
            </a:xfrm>
            <a:prstGeom prst="rect">
              <a:avLst/>
            </a:prstGeom>
            <a:noFill/>
          </p:spPr>
          <p:txBody>
            <a:bodyPr wrap="square" rtlCol="0">
              <a:spAutoFit/>
            </a:bodyPr>
            <a:lstStyle/>
            <a:p>
              <a:r>
                <a:rPr lang="zh-CN" altLang="en-US" sz="2800" smtClean="0">
                  <a:solidFill>
                    <a:prstClr val="black"/>
                  </a:solidFill>
                  <a:cs typeface="+mn-ea"/>
                  <a:sym typeface="+mn-lt"/>
                </a:rPr>
                <a:t>叁</a:t>
              </a:r>
              <a:endParaRPr lang="zh-CN" altLang="en-US" sz="2800">
                <a:solidFill>
                  <a:prstClr val="black"/>
                </a:solidFill>
                <a:cs typeface="+mn-ea"/>
                <a:sym typeface="+mn-lt"/>
              </a:endParaRPr>
            </a:p>
          </p:txBody>
        </p:sp>
        <p:sp>
          <p:nvSpPr>
            <p:cNvPr id="14" name="文本框 13"/>
            <p:cNvSpPr txBox="1"/>
            <p:nvPr/>
          </p:nvSpPr>
          <p:spPr>
            <a:xfrm>
              <a:off x="1851852" y="5074357"/>
              <a:ext cx="480371" cy="521970"/>
            </a:xfrm>
            <a:prstGeom prst="rect">
              <a:avLst/>
            </a:prstGeom>
            <a:noFill/>
          </p:spPr>
          <p:txBody>
            <a:bodyPr wrap="square" rtlCol="0">
              <a:spAutoFit/>
            </a:bodyPr>
            <a:lstStyle/>
            <a:p>
              <a:r>
                <a:rPr lang="zh-CN" altLang="en-US" sz="2800" smtClean="0">
                  <a:solidFill>
                    <a:prstClr val="black"/>
                  </a:solidFill>
                  <a:cs typeface="+mn-ea"/>
                  <a:sym typeface="+mn-lt"/>
                </a:rPr>
                <a:t>肆</a:t>
              </a:r>
              <a:endParaRPr lang="zh-CN" altLang="en-US" sz="2800">
                <a:solidFill>
                  <a:prstClr val="black"/>
                </a:solidFill>
                <a:cs typeface="+mn-ea"/>
                <a:sym typeface="+mn-lt"/>
              </a:endParaRPr>
            </a:p>
          </p:txBody>
        </p:sp>
        <p:cxnSp>
          <p:nvCxnSpPr>
            <p:cNvPr id="15" name="直接连接符 14"/>
            <p:cNvCxnSpPr/>
            <p:nvPr/>
          </p:nvCxnSpPr>
          <p:spPr>
            <a:xfrm>
              <a:off x="2378599" y="2966679"/>
              <a:ext cx="0" cy="376739"/>
            </a:xfrm>
            <a:prstGeom prst="line">
              <a:avLst/>
            </a:prstGeom>
            <a:noFill/>
            <a:ln w="19050" cap="flat" cmpd="sng" algn="ctr">
              <a:solidFill>
                <a:sysClr val="window" lastClr="FFFFFF">
                  <a:lumMod val="65000"/>
                </a:sysClr>
              </a:solidFill>
              <a:prstDash val="solid"/>
              <a:miter lim="800000"/>
            </a:ln>
            <a:effectLst/>
          </p:spPr>
        </p:cxnSp>
        <p:cxnSp>
          <p:nvCxnSpPr>
            <p:cNvPr id="16" name="直接连接符 15"/>
            <p:cNvCxnSpPr/>
            <p:nvPr/>
          </p:nvCxnSpPr>
          <p:spPr>
            <a:xfrm>
              <a:off x="2396062" y="4060949"/>
              <a:ext cx="0" cy="376739"/>
            </a:xfrm>
            <a:prstGeom prst="line">
              <a:avLst/>
            </a:prstGeom>
            <a:noFill/>
            <a:ln w="19050" cap="flat" cmpd="sng" algn="ctr">
              <a:solidFill>
                <a:sysClr val="window" lastClr="FFFFFF">
                  <a:lumMod val="65000"/>
                </a:sysClr>
              </a:solidFill>
              <a:prstDash val="solid"/>
              <a:miter lim="800000"/>
            </a:ln>
            <a:effectLst/>
          </p:spPr>
        </p:cxnSp>
        <p:cxnSp>
          <p:nvCxnSpPr>
            <p:cNvPr id="17" name="直接连接符 16"/>
            <p:cNvCxnSpPr/>
            <p:nvPr/>
          </p:nvCxnSpPr>
          <p:spPr>
            <a:xfrm>
              <a:off x="2404018" y="5146254"/>
              <a:ext cx="0" cy="376739"/>
            </a:xfrm>
            <a:prstGeom prst="line">
              <a:avLst/>
            </a:prstGeom>
            <a:noFill/>
            <a:ln w="19050" cap="flat" cmpd="sng" algn="ctr">
              <a:solidFill>
                <a:sysClr val="window" lastClr="FFFFFF">
                  <a:lumMod val="65000"/>
                </a:sysClr>
              </a:solidFill>
              <a:prstDash val="solid"/>
              <a:miter lim="800000"/>
            </a:ln>
            <a:effectLst/>
          </p:spPr>
        </p:cxnSp>
        <p:sp>
          <p:nvSpPr>
            <p:cNvPr id="21" name="文本框 20"/>
            <p:cNvSpPr txBox="1"/>
            <p:nvPr/>
          </p:nvSpPr>
          <p:spPr>
            <a:xfrm>
              <a:off x="2587775" y="1815179"/>
              <a:ext cx="2835125" cy="398780"/>
            </a:xfrm>
            <a:prstGeom prst="rect">
              <a:avLst/>
            </a:prstGeom>
            <a:noFill/>
          </p:spPr>
          <p:txBody>
            <a:bodyPr wrap="square" rtlCol="0">
              <a:spAutoFit/>
            </a:bodyPr>
            <a:lstStyle>
              <a:defPPr>
                <a:defRPr lang="zh-CN"/>
              </a:defPPr>
              <a:lvl1pPr>
                <a:defRPr sz="1600">
                  <a:solidFill>
                    <a:schemeClr val="tx1">
                      <a:lumMod val="65000"/>
                      <a:lumOff val="35000"/>
                    </a:schemeClr>
                  </a:solidFill>
                  <a:latin typeface="方正清刻本悦宋简体" panose="02000000000000000000" charset="-122"/>
                  <a:ea typeface="方正清刻本悦宋简体" panose="02000000000000000000" charset="-122"/>
                </a:defRPr>
              </a:lvl1pPr>
            </a:lstStyle>
            <a:p>
              <a:pPr algn="l"/>
              <a:r>
                <a:rPr lang="en-US" altLang="zh-CN" sz="2000" dirty="0" smtClean="0">
                  <a:solidFill>
                    <a:prstClr val="black">
                      <a:lumMod val="75000"/>
                      <a:lumOff val="25000"/>
                    </a:prstClr>
                  </a:solidFill>
                  <a:latin typeface="+mn-lt"/>
                  <a:ea typeface="宋体" panose="02010600030101010101" pitchFamily="2" charset="-122"/>
                  <a:cs typeface="+mn-ea"/>
                  <a:sym typeface="+mn-lt"/>
                </a:rPr>
                <a:t>NIO</a:t>
              </a:r>
              <a:r>
                <a:rPr lang="zh-CN" altLang="en-US" sz="2000" dirty="0" smtClean="0">
                  <a:solidFill>
                    <a:prstClr val="black">
                      <a:lumMod val="75000"/>
                      <a:lumOff val="25000"/>
                    </a:prstClr>
                  </a:solidFill>
                  <a:latin typeface="+mn-lt"/>
                  <a:ea typeface="宋体" panose="02010600030101010101" pitchFamily="2" charset="-122"/>
                  <a:cs typeface="+mn-ea"/>
                  <a:sym typeface="+mn-lt"/>
                </a:rPr>
                <a:t>概览</a:t>
              </a:r>
              <a:endParaRPr lang="zh-CN" altLang="en-US" sz="2000" dirty="0" smtClean="0">
                <a:solidFill>
                  <a:prstClr val="black">
                    <a:lumMod val="75000"/>
                    <a:lumOff val="25000"/>
                  </a:prstClr>
                </a:solidFill>
                <a:latin typeface="+mn-lt"/>
                <a:ea typeface="宋体" panose="02010600030101010101" pitchFamily="2" charset="-122"/>
                <a:cs typeface="+mn-ea"/>
                <a:sym typeface="+mn-lt"/>
              </a:endParaRPr>
            </a:p>
          </p:txBody>
        </p:sp>
        <p:sp>
          <p:nvSpPr>
            <p:cNvPr id="22" name="文本框 21"/>
            <p:cNvSpPr txBox="1"/>
            <p:nvPr/>
          </p:nvSpPr>
          <p:spPr>
            <a:xfrm>
              <a:off x="2587775" y="2941279"/>
              <a:ext cx="2835125" cy="706755"/>
            </a:xfrm>
            <a:prstGeom prst="rect">
              <a:avLst/>
            </a:prstGeom>
            <a:noFill/>
          </p:spPr>
          <p:txBody>
            <a:bodyPr wrap="square" rtlCol="0">
              <a:spAutoFit/>
            </a:bodyPr>
            <a:lstStyle>
              <a:defPPr>
                <a:defRPr lang="zh-CN"/>
              </a:defPPr>
              <a:lvl1pPr>
                <a:defRPr sz="1600">
                  <a:solidFill>
                    <a:schemeClr val="tx1">
                      <a:lumMod val="65000"/>
                      <a:lumOff val="35000"/>
                    </a:schemeClr>
                  </a:solidFill>
                  <a:latin typeface="方正清刻本悦宋简体" panose="02000000000000000000" charset="-122"/>
                  <a:ea typeface="方正清刻本悦宋简体" panose="02000000000000000000" charset="-122"/>
                </a:defRPr>
              </a:lvl1pPr>
            </a:lstStyle>
            <a:p>
              <a:pPr algn="l"/>
              <a:r>
                <a:rPr lang="zh-CN" altLang="en-US" sz="2000" dirty="0" smtClean="0">
                  <a:solidFill>
                    <a:prstClr val="black">
                      <a:lumMod val="75000"/>
                      <a:lumOff val="25000"/>
                    </a:prstClr>
                  </a:solidFill>
                  <a:latin typeface="+mn-lt"/>
                  <a:ea typeface="宋体" panose="02010600030101010101" pitchFamily="2" charset="-122"/>
                  <a:cs typeface="+mn-ea"/>
                  <a:sym typeface="+mn-lt"/>
                </a:rPr>
                <a:t>中的文件相关类</a:t>
              </a:r>
              <a:endParaRPr lang="en-US" altLang="zh-CN" sz="2000" dirty="0" smtClean="0">
                <a:solidFill>
                  <a:prstClr val="black">
                    <a:lumMod val="75000"/>
                    <a:lumOff val="25000"/>
                  </a:prstClr>
                </a:solidFill>
                <a:latin typeface="+mn-lt"/>
                <a:ea typeface="+mn-ea"/>
                <a:cs typeface="+mn-ea"/>
                <a:sym typeface="+mn-lt"/>
              </a:endParaRPr>
            </a:p>
            <a:p>
              <a:pPr algn="l"/>
              <a:endParaRPr lang="zh-CN" altLang="en-US" sz="2000" dirty="0" smtClean="0">
                <a:solidFill>
                  <a:prstClr val="black">
                    <a:lumMod val="75000"/>
                    <a:lumOff val="25000"/>
                  </a:prstClr>
                </a:solidFill>
                <a:latin typeface="+mn-lt"/>
                <a:ea typeface="+mn-ea"/>
                <a:cs typeface="+mn-ea"/>
                <a:sym typeface="+mn-lt"/>
              </a:endParaRPr>
            </a:p>
          </p:txBody>
        </p:sp>
      </p:grpSp>
      <p:grpSp>
        <p:nvGrpSpPr>
          <p:cNvPr id="31" name="组合 30"/>
          <p:cNvGrpSpPr/>
          <p:nvPr/>
        </p:nvGrpSpPr>
        <p:grpSpPr>
          <a:xfrm>
            <a:off x="8516608" y="2477041"/>
            <a:ext cx="921385" cy="1981200"/>
            <a:chOff x="8750070" y="2477041"/>
            <a:chExt cx="921385" cy="1981200"/>
          </a:xfrm>
        </p:grpSpPr>
        <p:sp>
          <p:nvSpPr>
            <p:cNvPr id="5" name="文本框 4"/>
            <p:cNvSpPr txBox="1"/>
            <p:nvPr/>
          </p:nvSpPr>
          <p:spPr>
            <a:xfrm>
              <a:off x="8750070" y="2661277"/>
              <a:ext cx="921385" cy="1637045"/>
            </a:xfrm>
            <a:prstGeom prst="rect">
              <a:avLst/>
            </a:prstGeom>
            <a:noFill/>
          </p:spPr>
          <p:txBody>
            <a:bodyPr vert="eaVert" wrap="square" rtlCol="0">
              <a:spAutoFit/>
            </a:bodyPr>
            <a:lstStyle/>
            <a:p>
              <a:pPr algn="dist"/>
              <a:r>
                <a:rPr lang="zh-CN" altLang="en-US" sz="4800" smtClean="0">
                  <a:solidFill>
                    <a:prstClr val="black">
                      <a:lumMod val="75000"/>
                      <a:lumOff val="25000"/>
                    </a:prstClr>
                  </a:solidFill>
                  <a:cs typeface="+mn-ea"/>
                  <a:sym typeface="+mn-lt"/>
                </a:rPr>
                <a:t>目录</a:t>
              </a:r>
              <a:endParaRPr lang="zh-CN" altLang="en-US" sz="4800">
                <a:solidFill>
                  <a:prstClr val="black">
                    <a:lumMod val="75000"/>
                    <a:lumOff val="25000"/>
                  </a:prstClr>
                </a:solidFill>
                <a:cs typeface="+mn-ea"/>
                <a:sym typeface="+mn-lt"/>
              </a:endParaRPr>
            </a:p>
          </p:txBody>
        </p:sp>
        <p:cxnSp>
          <p:nvCxnSpPr>
            <p:cNvPr id="29" name="直接连接符 28"/>
            <p:cNvCxnSpPr/>
            <p:nvPr/>
          </p:nvCxnSpPr>
          <p:spPr>
            <a:xfrm>
              <a:off x="8820436" y="2477041"/>
              <a:ext cx="800219"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8820436" y="4458241"/>
              <a:ext cx="800219"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up)">
                                      <p:cBhvr>
                                        <p:cTn id="1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Rectangle 6"/>
          <p:cNvSpPr>
            <a:spLocks noChangeArrowheads="1"/>
          </p:cNvSpPr>
          <p:nvPr/>
        </p:nvSpPr>
        <p:spPr bwMode="auto">
          <a:xfrm>
            <a:off x="374650" y="339716"/>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矩形 14"/>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 name="组合 16"/>
          <p:cNvGrpSpPr/>
          <p:nvPr/>
        </p:nvGrpSpPr>
        <p:grpSpPr>
          <a:xfrm>
            <a:off x="3819618" y="3122595"/>
            <a:ext cx="5083082" cy="706755"/>
            <a:chOff x="3819618" y="3122595"/>
            <a:chExt cx="5083082" cy="706755"/>
          </a:xfrm>
        </p:grpSpPr>
        <p:sp>
          <p:nvSpPr>
            <p:cNvPr id="8" name="文本框 7"/>
            <p:cNvSpPr txBox="1"/>
            <p:nvPr/>
          </p:nvSpPr>
          <p:spPr>
            <a:xfrm>
              <a:off x="3910691" y="3122595"/>
              <a:ext cx="480371" cy="706755"/>
            </a:xfrm>
            <a:prstGeom prst="rect">
              <a:avLst/>
            </a:prstGeom>
            <a:noFill/>
          </p:spPr>
          <p:txBody>
            <a:bodyPr wrap="square" rtlCol="0">
              <a:spAutoFit/>
            </a:bodyPr>
            <a:lstStyle/>
            <a:p>
              <a:r>
                <a:rPr lang="zh-CN" altLang="en-US" sz="4000" smtClean="0">
                  <a:solidFill>
                    <a:prstClr val="black"/>
                  </a:solidFill>
                  <a:cs typeface="+mn-ea"/>
                  <a:sym typeface="+mn-lt"/>
                </a:rPr>
                <a:t>壹</a:t>
              </a:r>
              <a:endParaRPr lang="zh-CN" altLang="en-US" sz="4000">
                <a:solidFill>
                  <a:prstClr val="black"/>
                </a:solidFill>
                <a:cs typeface="+mn-ea"/>
                <a:sym typeface="+mn-lt"/>
              </a:endParaRPr>
            </a:p>
          </p:txBody>
        </p:sp>
        <p:cxnSp>
          <p:nvCxnSpPr>
            <p:cNvPr id="9" name="直接连接符 8"/>
            <p:cNvCxnSpPr/>
            <p:nvPr/>
          </p:nvCxnSpPr>
          <p:spPr>
            <a:xfrm>
              <a:off x="4708618" y="3187700"/>
              <a:ext cx="0" cy="584200"/>
            </a:xfrm>
            <a:prstGeom prst="line">
              <a:avLst/>
            </a:prstGeom>
            <a:noFill/>
            <a:ln w="28575" cap="flat" cmpd="sng" algn="ctr">
              <a:solidFill>
                <a:sysClr val="window" lastClr="FFFFFF">
                  <a:lumMod val="65000"/>
                </a:sysClr>
              </a:solidFill>
              <a:prstDash val="solid"/>
              <a:miter lim="800000"/>
            </a:ln>
            <a:effectLst/>
          </p:spPr>
        </p:cxnSp>
        <p:sp>
          <p:nvSpPr>
            <p:cNvPr id="10" name="文本框 9"/>
            <p:cNvSpPr txBox="1"/>
            <p:nvPr/>
          </p:nvSpPr>
          <p:spPr>
            <a:xfrm>
              <a:off x="5165875" y="3217902"/>
              <a:ext cx="3736825" cy="521970"/>
            </a:xfrm>
            <a:prstGeom prst="rect">
              <a:avLst/>
            </a:prstGeom>
            <a:noFill/>
          </p:spPr>
          <p:txBody>
            <a:bodyPr wrap="square" rtlCol="0">
              <a:spAutoFit/>
            </a:bodyPr>
            <a:lstStyle/>
            <a:p>
              <a:pPr algn="l"/>
              <a:r>
                <a:rPr lang="en-US" altLang="zh-CN" sz="2800" dirty="0" smtClean="0">
                  <a:solidFill>
                    <a:prstClr val="black">
                      <a:lumMod val="75000"/>
                      <a:lumOff val="25000"/>
                    </a:prstClr>
                  </a:solidFill>
                  <a:ea typeface="宋体" panose="02010600030101010101" pitchFamily="2" charset="-122"/>
                  <a:cs typeface="+mn-ea"/>
                  <a:sym typeface="+mn-lt"/>
                </a:rPr>
                <a:t>NIO</a:t>
              </a:r>
              <a:r>
                <a:rPr lang="zh-CN" altLang="en-US" sz="2800" dirty="0" smtClean="0">
                  <a:solidFill>
                    <a:prstClr val="black">
                      <a:lumMod val="75000"/>
                      <a:lumOff val="25000"/>
                    </a:prstClr>
                  </a:solidFill>
                  <a:ea typeface="宋体" panose="02010600030101010101" pitchFamily="2" charset="-122"/>
                  <a:cs typeface="+mn-ea"/>
                  <a:sym typeface="+mn-lt"/>
                </a:rPr>
                <a:t>包概览</a:t>
              </a:r>
              <a:endParaRPr lang="zh-CN" altLang="en-US" sz="2800" dirty="0" smtClean="0">
                <a:solidFill>
                  <a:prstClr val="black">
                    <a:lumMod val="75000"/>
                    <a:lumOff val="25000"/>
                  </a:prstClr>
                </a:solidFill>
                <a:ea typeface="宋体" panose="02010600030101010101" pitchFamily="2" charset="-122"/>
                <a:cs typeface="+mn-ea"/>
                <a:sym typeface="+mn-lt"/>
              </a:endParaRPr>
            </a:p>
          </p:txBody>
        </p:sp>
        <p:cxnSp>
          <p:nvCxnSpPr>
            <p:cNvPr id="16" name="直接连接符 15"/>
            <p:cNvCxnSpPr/>
            <p:nvPr/>
          </p:nvCxnSpPr>
          <p:spPr>
            <a:xfrm>
              <a:off x="3819618" y="3205202"/>
              <a:ext cx="0" cy="584200"/>
            </a:xfrm>
            <a:prstGeom prst="line">
              <a:avLst/>
            </a:prstGeom>
            <a:noFill/>
            <a:ln w="28575" cap="flat" cmpd="sng" algn="ctr">
              <a:solidFill>
                <a:sysClr val="window" lastClr="FFFFFF">
                  <a:lumMod val="65000"/>
                </a:sysClr>
              </a:solidFill>
              <a:prstDash val="solid"/>
              <a:miter lim="800000"/>
            </a:ln>
            <a:effectLst/>
          </p:spPr>
        </p:cxn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 </a:t>
            </a:r>
            <a:r>
              <a:rPr lang="zh-CN" altLang="zh-CN">
                <a:ea typeface="宋体" panose="02010600030101010101" pitchFamily="2" charset="-122"/>
              </a:rPr>
              <a:t>概览</a:t>
            </a:r>
            <a:endParaRPr lang="zh-CN" altLang="zh-CN">
              <a:ea typeface="宋体" panose="02010600030101010101" pitchFamily="2" charset="-122"/>
            </a:endParaRPr>
          </a:p>
        </p:txBody>
      </p:sp>
      <p:sp>
        <p:nvSpPr>
          <p:cNvPr id="3" name="内容占位符 2"/>
          <p:cNvSpPr>
            <a:spLocks noGrp="1"/>
          </p:cNvSpPr>
          <p:nvPr>
            <p:ph idx="1"/>
          </p:nvPr>
        </p:nvSpPr>
        <p:spPr>
          <a:xfrm>
            <a:off x="838200" y="1400810"/>
            <a:ext cx="10515600" cy="4776470"/>
          </a:xfrm>
        </p:spPr>
        <p:txBody>
          <a:bodyPr>
            <a:normAutofit fontScale="90000" lnSpcReduction="20000"/>
          </a:bodyPr>
          <a:lstStyle/>
          <a:p>
            <a:r>
              <a:rPr lang="zh-CN" altLang="en-US"/>
              <a:t> java.nio</a:t>
            </a:r>
            <a:endParaRPr lang="zh-CN" altLang="en-US"/>
          </a:p>
          <a:p>
            <a:pPr lvl="1"/>
            <a:r>
              <a:rPr lang="zh-CN" altLang="en-US"/>
              <a:t>提供</a:t>
            </a:r>
            <a:r>
              <a:rPr lang="en-US" altLang="zh-CN"/>
              <a:t>Buffer</a:t>
            </a:r>
            <a:r>
              <a:rPr lang="zh-CN" altLang="en-US"/>
              <a:t>定义。缓冲区本质上是一块可以写入数据，然后可以从中读取数据的内存。提供主类型数据的内存缓冲，并提供</a:t>
            </a:r>
            <a:r>
              <a:rPr lang="en-US" altLang="zh-CN"/>
              <a:t>MapByteBuffer</a:t>
            </a:r>
            <a:r>
              <a:rPr lang="zh-CN" altLang="en-US">
                <a:ea typeface="宋体" panose="02010600030101010101" pitchFamily="2" charset="-122"/>
              </a:rPr>
              <a:t>，类似物理内存，为内存的文件影射，在处理大数据量的时候可以使用。</a:t>
            </a:r>
            <a:endParaRPr lang="zh-CN" altLang="en-US"/>
          </a:p>
          <a:p>
            <a:r>
              <a:rPr lang="zh-CN" altLang="en-US"/>
              <a:t> java.nio.file</a:t>
            </a:r>
            <a:endParaRPr lang="zh-CN" altLang="en-US"/>
          </a:p>
          <a:p>
            <a:pPr lvl="1"/>
            <a:r>
              <a:rPr lang="zh-CN" altLang="en-US" sz="2400"/>
              <a:t>提供</a:t>
            </a:r>
            <a:r>
              <a:rPr lang="en-US" altLang="zh-CN" sz="2400"/>
              <a:t>Java</a:t>
            </a:r>
            <a:r>
              <a:rPr lang="zh-CN" altLang="en-US" sz="2400"/>
              <a:t>访问文件、文件属性、文件系统的类。包括</a:t>
            </a:r>
            <a:r>
              <a:rPr lang="en-US" altLang="zh-CN" sz="2400"/>
              <a:t>Files,Path,Paths</a:t>
            </a:r>
            <a:r>
              <a:rPr lang="zh-CN" altLang="en-US" sz="2400"/>
              <a:t>以及</a:t>
            </a:r>
            <a:r>
              <a:rPr lang="en-US" altLang="zh-CN" sz="2400"/>
              <a:t>java.nio.file.attribute</a:t>
            </a:r>
            <a:r>
              <a:rPr lang="zh-CN" altLang="en-US" sz="2400"/>
              <a:t>包下的文件属性定义类。</a:t>
            </a:r>
            <a:endParaRPr lang="zh-CN" altLang="en-US"/>
          </a:p>
          <a:p>
            <a:r>
              <a:rPr lang="zh-CN" altLang="en-US"/>
              <a:t> java.nio.</a:t>
            </a:r>
            <a:r>
              <a:rPr lang="en-US" altLang="zh-CN"/>
              <a:t>Channel</a:t>
            </a:r>
            <a:r>
              <a:rPr lang="zh-CN" altLang="en-US"/>
              <a:t>;</a:t>
            </a:r>
            <a:endParaRPr lang="zh-CN" altLang="en-US"/>
          </a:p>
          <a:p>
            <a:pPr lvl="1"/>
            <a:r>
              <a:rPr lang="zh-CN" altLang="en-US" sz="2400"/>
              <a:t>提供输入输出流的</a:t>
            </a:r>
            <a:r>
              <a:rPr lang="en-US" altLang="zh-CN" sz="2400"/>
              <a:t>Channel</a:t>
            </a:r>
            <a:r>
              <a:rPr lang="zh-CN" altLang="en-US" sz="2400"/>
              <a:t>访问方式，</a:t>
            </a:r>
            <a:endParaRPr lang="zh-CN" altLang="en-US" sz="2400"/>
          </a:p>
          <a:p>
            <a:pPr lvl="1"/>
            <a:r>
              <a:rPr lang="en-US" altLang="zh-CN" sz="2400"/>
              <a:t>Channel</a:t>
            </a:r>
            <a:r>
              <a:rPr lang="zh-CN" altLang="en-US" sz="2400"/>
              <a:t>可以映射为</a:t>
            </a:r>
            <a:r>
              <a:rPr lang="en-US" altLang="zh-CN" sz="2400"/>
              <a:t>Buffer</a:t>
            </a:r>
            <a:r>
              <a:rPr lang="zh-CN" altLang="en-US" sz="2400">
                <a:ea typeface="宋体" panose="02010600030101010101" pitchFamily="2" charset="-122"/>
              </a:rPr>
              <a:t>，</a:t>
            </a:r>
            <a:endParaRPr lang="zh-CN" altLang="en-US" sz="2400">
              <a:ea typeface="宋体" panose="02010600030101010101" pitchFamily="2" charset="-122"/>
            </a:endParaRPr>
          </a:p>
          <a:p>
            <a:pPr lvl="1"/>
            <a:r>
              <a:rPr lang="zh-CN" altLang="en-US" sz="2400">
                <a:ea typeface="宋体" panose="02010600030101010101" pitchFamily="2" charset="-122"/>
              </a:rPr>
              <a:t>提供多任务处理方式的</a:t>
            </a:r>
            <a:r>
              <a:rPr lang="en-US" altLang="zh-CN" sz="2400">
                <a:ea typeface="宋体" panose="02010600030101010101" pitchFamily="2" charset="-122"/>
              </a:rPr>
              <a:t>Selector</a:t>
            </a:r>
            <a:r>
              <a:rPr lang="zh-CN" altLang="en-US" sz="2400">
                <a:ea typeface="宋体" panose="02010600030101010101" pitchFamily="2" charset="-122"/>
              </a:rPr>
              <a:t>访问方式。</a:t>
            </a:r>
            <a:endParaRPr lang="zh-CN" altLang="en-US" sz="2400">
              <a:ea typeface="宋体" panose="02010600030101010101" pitchFamily="2" charset="-122"/>
            </a:endParaRPr>
          </a:p>
          <a:p>
            <a:pPr lvl="1"/>
            <a:r>
              <a:rPr lang="zh-CN" altLang="en-US" sz="2400">
                <a:ea typeface="宋体" panose="02010600030101010101" pitchFamily="2" charset="-122"/>
              </a:rPr>
              <a:t>对于</a:t>
            </a:r>
            <a:r>
              <a:rPr lang="en-US" altLang="zh-CN" sz="2400">
                <a:ea typeface="宋体" panose="02010600030101010101" pitchFamily="2" charset="-122"/>
              </a:rPr>
              <a:t>FileChannel</a:t>
            </a:r>
            <a:r>
              <a:rPr lang="zh-CN" altLang="en-US" sz="2400">
                <a:ea typeface="宋体" panose="02010600030101010101" pitchFamily="2" charset="-122"/>
              </a:rPr>
              <a:t>提供全局</a:t>
            </a:r>
            <a:r>
              <a:rPr lang="en-US" altLang="zh-CN" sz="2400">
                <a:ea typeface="宋体" panose="02010600030101010101" pitchFamily="2" charset="-122"/>
              </a:rPr>
              <a:t>Lock</a:t>
            </a:r>
            <a:r>
              <a:rPr lang="zh-CN" altLang="en-US" sz="2400">
                <a:ea typeface="宋体" panose="02010600030101010101" pitchFamily="2" charset="-122"/>
              </a:rPr>
              <a:t>和部分</a:t>
            </a:r>
            <a:r>
              <a:rPr lang="en-US" altLang="zh-CN" sz="2400">
                <a:ea typeface="宋体" panose="02010600030101010101" pitchFamily="2" charset="-122"/>
              </a:rPr>
              <a:t>Lock</a:t>
            </a:r>
            <a:r>
              <a:rPr lang="zh-CN" altLang="en-US" sz="2400">
                <a:ea typeface="宋体" panose="02010600030101010101" pitchFamily="2" charset="-122"/>
              </a:rPr>
              <a:t>方式。</a:t>
            </a:r>
            <a:endParaRPr lang="zh-CN" altLang="en-US"/>
          </a:p>
          <a:p>
            <a:r>
              <a:rPr lang="zh-CN" altLang="en-US"/>
              <a:t>  java.nio.charset; </a:t>
            </a:r>
            <a:endParaRPr lang="zh-CN" altLang="en-US"/>
          </a:p>
          <a:p>
            <a:pPr lvl="1"/>
            <a:r>
              <a:rPr lang="zh-CN" altLang="en-US"/>
              <a:t>字符集定义</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Rectangle 6"/>
          <p:cNvSpPr>
            <a:spLocks noChangeArrowheads="1"/>
          </p:cNvSpPr>
          <p:nvPr/>
        </p:nvSpPr>
        <p:spPr bwMode="auto">
          <a:xfrm>
            <a:off x="374650" y="339716"/>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矩形 14"/>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 name="组合 16"/>
          <p:cNvGrpSpPr/>
          <p:nvPr/>
        </p:nvGrpSpPr>
        <p:grpSpPr>
          <a:xfrm>
            <a:off x="3819618" y="3122595"/>
            <a:ext cx="5083082" cy="706755"/>
            <a:chOff x="3819618" y="3122595"/>
            <a:chExt cx="5083082" cy="706755"/>
          </a:xfrm>
        </p:grpSpPr>
        <p:sp>
          <p:nvSpPr>
            <p:cNvPr id="8" name="文本框 7"/>
            <p:cNvSpPr txBox="1"/>
            <p:nvPr/>
          </p:nvSpPr>
          <p:spPr>
            <a:xfrm>
              <a:off x="3910691" y="3122595"/>
              <a:ext cx="480371" cy="706755"/>
            </a:xfrm>
            <a:prstGeom prst="rect">
              <a:avLst/>
            </a:prstGeom>
            <a:noFill/>
          </p:spPr>
          <p:txBody>
            <a:bodyPr wrap="square" rtlCol="0">
              <a:spAutoFit/>
            </a:bodyPr>
            <a:lstStyle/>
            <a:p>
              <a:r>
                <a:rPr lang="zh-CN" altLang="en-US" sz="4000" smtClean="0">
                  <a:solidFill>
                    <a:prstClr val="black"/>
                  </a:solidFill>
                  <a:cs typeface="+mn-ea"/>
                  <a:sym typeface="+mn-lt"/>
                </a:rPr>
                <a:t>贰</a:t>
              </a:r>
              <a:endParaRPr lang="zh-CN" altLang="en-US" sz="4000">
                <a:solidFill>
                  <a:prstClr val="black"/>
                </a:solidFill>
                <a:cs typeface="+mn-ea"/>
                <a:sym typeface="+mn-lt"/>
              </a:endParaRPr>
            </a:p>
          </p:txBody>
        </p:sp>
        <p:cxnSp>
          <p:nvCxnSpPr>
            <p:cNvPr id="9" name="直接连接符 8"/>
            <p:cNvCxnSpPr/>
            <p:nvPr/>
          </p:nvCxnSpPr>
          <p:spPr>
            <a:xfrm>
              <a:off x="4708618" y="3187700"/>
              <a:ext cx="0" cy="584200"/>
            </a:xfrm>
            <a:prstGeom prst="line">
              <a:avLst/>
            </a:prstGeom>
            <a:noFill/>
            <a:ln w="28575" cap="flat" cmpd="sng" algn="ctr">
              <a:solidFill>
                <a:sysClr val="window" lastClr="FFFFFF">
                  <a:lumMod val="65000"/>
                </a:sysClr>
              </a:solidFill>
              <a:prstDash val="solid"/>
              <a:miter lim="800000"/>
            </a:ln>
            <a:effectLst/>
          </p:spPr>
        </p:cxnSp>
        <p:sp>
          <p:nvSpPr>
            <p:cNvPr id="10" name="文本框 9"/>
            <p:cNvSpPr txBox="1"/>
            <p:nvPr/>
          </p:nvSpPr>
          <p:spPr>
            <a:xfrm>
              <a:off x="5165875" y="3217902"/>
              <a:ext cx="3736825" cy="521970"/>
            </a:xfrm>
            <a:prstGeom prst="rect">
              <a:avLst/>
            </a:prstGeom>
            <a:noFill/>
          </p:spPr>
          <p:txBody>
            <a:bodyPr wrap="square" rtlCol="0">
              <a:spAutoFit/>
            </a:bodyPr>
            <a:lstStyle/>
            <a:p>
              <a:pPr algn="l"/>
              <a:r>
                <a:rPr lang="zh-CN" altLang="en-US" sz="2800" dirty="0" smtClean="0">
                  <a:solidFill>
                    <a:prstClr val="black">
                      <a:lumMod val="75000"/>
                      <a:lumOff val="25000"/>
                    </a:prstClr>
                  </a:solidFill>
                  <a:ea typeface="宋体" panose="02010600030101010101" pitchFamily="2" charset="-122"/>
                  <a:cs typeface="+mn-ea"/>
                  <a:sym typeface="+mn-lt"/>
                </a:rPr>
                <a:t>文件相关类</a:t>
              </a:r>
              <a:endParaRPr lang="zh-CN" altLang="en-US" sz="2800" dirty="0" smtClean="0">
                <a:solidFill>
                  <a:prstClr val="black">
                    <a:lumMod val="75000"/>
                    <a:lumOff val="25000"/>
                  </a:prstClr>
                </a:solidFill>
                <a:ea typeface="宋体" panose="02010600030101010101" pitchFamily="2" charset="-122"/>
                <a:cs typeface="+mn-ea"/>
                <a:sym typeface="+mn-lt"/>
              </a:endParaRPr>
            </a:p>
          </p:txBody>
        </p:sp>
        <p:cxnSp>
          <p:nvCxnSpPr>
            <p:cNvPr id="16" name="直接连接符 15"/>
            <p:cNvCxnSpPr/>
            <p:nvPr/>
          </p:nvCxnSpPr>
          <p:spPr>
            <a:xfrm>
              <a:off x="3819618" y="3205202"/>
              <a:ext cx="0" cy="584200"/>
            </a:xfrm>
            <a:prstGeom prst="line">
              <a:avLst/>
            </a:prstGeom>
            <a:noFill/>
            <a:ln w="28575" cap="flat" cmpd="sng" algn="ctr">
              <a:solidFill>
                <a:sysClr val="window" lastClr="FFFFFF">
                  <a:lumMod val="65000"/>
                </a:sysClr>
              </a:solidFill>
              <a:prstDash val="solid"/>
              <a:miter lim="800000"/>
            </a:ln>
            <a:effectLst/>
          </p:spPr>
        </p:cxn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 </a:t>
            </a:r>
            <a:r>
              <a:rPr lang="zh-CN" altLang="zh-CN">
                <a:ea typeface="宋体" panose="02010600030101010101" pitchFamily="2" charset="-122"/>
              </a:rPr>
              <a:t>文件相关类</a:t>
            </a:r>
            <a:endParaRPr lang="zh-CN" altLang="zh-CN">
              <a:ea typeface="宋体" panose="02010600030101010101" pitchFamily="2" charset="-122"/>
            </a:endParaRPr>
          </a:p>
        </p:txBody>
      </p:sp>
      <p:sp>
        <p:nvSpPr>
          <p:cNvPr id="3" name="内容占位符 2"/>
          <p:cNvSpPr>
            <a:spLocks noGrp="1"/>
          </p:cNvSpPr>
          <p:nvPr>
            <p:ph idx="1"/>
          </p:nvPr>
        </p:nvSpPr>
        <p:spPr/>
        <p:txBody>
          <a:bodyPr>
            <a:normAutofit fontScale="90000"/>
          </a:bodyPr>
          <a:lstStyle/>
          <a:p>
            <a:r>
              <a:rPr lang="zh-CN" altLang="en-US"/>
              <a:t> java.nio.file.DirectoryStream;</a:t>
            </a:r>
            <a:endParaRPr lang="zh-CN" altLang="en-US"/>
          </a:p>
          <a:p>
            <a:r>
              <a:rPr lang="zh-CN" altLang="en-US"/>
              <a:t> java.nio.file.FileSystem;</a:t>
            </a:r>
            <a:endParaRPr lang="zh-CN" altLang="en-US"/>
          </a:p>
          <a:p>
            <a:r>
              <a:rPr lang="zh-CN" altLang="en-US"/>
              <a:t> java.nio.file.FileSystems;</a:t>
            </a:r>
            <a:endParaRPr lang="zh-CN" altLang="en-US"/>
          </a:p>
          <a:p>
            <a:r>
              <a:rPr lang="zh-CN" altLang="en-US"/>
              <a:t> java.nio.file.Files;</a:t>
            </a:r>
            <a:endParaRPr lang="zh-CN" altLang="en-US"/>
          </a:p>
          <a:p>
            <a:r>
              <a:rPr lang="zh-CN" altLang="en-US"/>
              <a:t> java.nio.file.Path;</a:t>
            </a:r>
            <a:endParaRPr lang="zh-CN" altLang="en-US"/>
          </a:p>
          <a:p>
            <a:r>
              <a:rPr lang="zh-CN" altLang="en-US"/>
              <a:t> java.nio.file.Paths;</a:t>
            </a:r>
            <a:endParaRPr lang="zh-CN" altLang="en-US"/>
          </a:p>
          <a:p>
            <a:r>
              <a:rPr lang="zh-CN" altLang="en-US"/>
              <a:t> java.nio.file.attribute.FileAttribute;</a:t>
            </a:r>
            <a:endParaRPr lang="zh-CN" altLang="en-US"/>
          </a:p>
          <a:p>
            <a:r>
              <a:rPr lang="zh-CN" altLang="en-US"/>
              <a:t> java.nio.file.attribute.PosixFilePermission;</a:t>
            </a:r>
            <a:endParaRPr lang="zh-CN" altLang="en-US"/>
          </a:p>
          <a:p>
            <a:r>
              <a:rPr lang="zh-CN" altLang="en-US"/>
              <a:t> java.nio.file.attribute.PosixFilePermissions; </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 </a:t>
            </a:r>
            <a:r>
              <a:rPr lang="en-US" altLang="zh-CN">
                <a:ea typeface="宋体" panose="02010600030101010101" pitchFamily="2" charset="-122"/>
              </a:rPr>
              <a:t>Path</a:t>
            </a:r>
            <a:r>
              <a:rPr lang="zh-CN" altLang="zh-CN">
                <a:ea typeface="宋体" panose="02010600030101010101" pitchFamily="2" charset="-122"/>
              </a:rPr>
              <a:t>创建</a:t>
            </a:r>
            <a:endParaRPr lang="zh-CN" altLang="zh-CN">
              <a:ea typeface="宋体" panose="02010600030101010101" pitchFamily="2" charset="-122"/>
            </a:endParaRPr>
          </a:p>
        </p:txBody>
      </p:sp>
      <p:sp>
        <p:nvSpPr>
          <p:cNvPr id="3" name="内容占位符 2"/>
          <p:cNvSpPr>
            <a:spLocks noGrp="1"/>
          </p:cNvSpPr>
          <p:nvPr>
            <p:ph idx="1"/>
          </p:nvPr>
        </p:nvSpPr>
        <p:spPr/>
        <p:txBody>
          <a:bodyPr>
            <a:normAutofit lnSpcReduction="10000"/>
          </a:bodyPr>
          <a:lstStyle/>
          <a:p>
            <a:r>
              <a:rPr lang="en-US" altLang="zh-CN">
                <a:latin typeface="微软雅黑" panose="020B0503020204020204" charset="-122"/>
                <a:ea typeface="微软雅黑" panose="020B0503020204020204" charset="-122"/>
                <a:cs typeface="微软雅黑" panose="020B0503020204020204" charset="-122"/>
              </a:rPr>
              <a:t>Paths</a:t>
            </a:r>
            <a:r>
              <a:rPr lang="zh-CN" altLang="en-US">
                <a:latin typeface="微软雅黑" panose="020B0503020204020204" charset="-122"/>
                <a:ea typeface="微软雅黑" panose="020B0503020204020204" charset="-122"/>
                <a:cs typeface="微软雅黑" panose="020B0503020204020204" charset="-122"/>
              </a:rPr>
              <a:t>的</a:t>
            </a:r>
            <a:r>
              <a:rPr lang="en-US" altLang="zh-CN">
                <a:latin typeface="微软雅黑" panose="020B0503020204020204" charset="-122"/>
                <a:ea typeface="微软雅黑" panose="020B0503020204020204" charset="-122"/>
                <a:cs typeface="微软雅黑" panose="020B0503020204020204" charset="-122"/>
              </a:rPr>
              <a:t>get</a:t>
            </a:r>
            <a:r>
              <a:rPr lang="zh-CN" altLang="en-US">
                <a:latin typeface="微软雅黑" panose="020B0503020204020204" charset="-122"/>
                <a:ea typeface="微软雅黑" panose="020B0503020204020204" charset="-122"/>
                <a:cs typeface="微软雅黑" panose="020B0503020204020204" charset="-122"/>
              </a:rPr>
              <a:t>方法</a:t>
            </a:r>
            <a:endParaRPr lang="zh-CN" altLang="en-US">
              <a:latin typeface="微软雅黑" panose="020B0503020204020204" charset="-122"/>
              <a:ea typeface="微软雅黑" panose="020B0503020204020204" charset="-122"/>
              <a:cs typeface="微软雅黑" panose="020B0503020204020204" charset="-122"/>
            </a:endParaRPr>
          </a:p>
          <a:p>
            <a:pPr marL="457200" lvl="1" indent="0">
              <a:buNone/>
            </a:pPr>
            <a:r>
              <a:rPr lang="zh-CN" altLang="en-US">
                <a:latin typeface="微软雅黑" panose="020B0503020204020204" charset="-122"/>
                <a:ea typeface="微软雅黑" panose="020B0503020204020204" charset="-122"/>
                <a:cs typeface="微软雅黑" panose="020B0503020204020204" charset="-122"/>
              </a:rPr>
              <a:t>    Path path2 = Paths.get("C:/Xmp");</a:t>
            </a:r>
            <a:endParaRPr lang="zh-CN" altLang="en-US">
              <a:latin typeface="微软雅黑" panose="020B0503020204020204" charset="-122"/>
              <a:ea typeface="微软雅黑" panose="020B0503020204020204" charset="-122"/>
              <a:cs typeface="微软雅黑" panose="020B0503020204020204" charset="-122"/>
            </a:endParaRPr>
          </a:p>
          <a:p>
            <a:pPr marL="457200" lvl="1" indent="0">
              <a:buNone/>
            </a:pPr>
            <a:r>
              <a:rPr lang="zh-CN" altLang="en-US">
                <a:latin typeface="微软雅黑" panose="020B0503020204020204" charset="-122"/>
                <a:ea typeface="微软雅黑" panose="020B0503020204020204" charset="-122"/>
                <a:cs typeface="微软雅黑" panose="020B0503020204020204" charset="-122"/>
              </a:rPr>
              <a:t>     </a:t>
            </a:r>
            <a:endParaRPr lang="zh-CN" altLang="en-US">
              <a:latin typeface="微软雅黑" panose="020B0503020204020204" charset="-122"/>
              <a:ea typeface="微软雅黑" panose="020B0503020204020204" charset="-122"/>
              <a:cs typeface="微软雅黑" panose="020B0503020204020204" charset="-122"/>
            </a:endParaRPr>
          </a:p>
          <a:p>
            <a:pPr marL="457200" lvl="1" indent="0">
              <a:buNone/>
            </a:pPr>
            <a:r>
              <a:rPr lang="zh-CN" altLang="en-US">
                <a:latin typeface="微软雅黑" panose="020B0503020204020204" charset="-122"/>
                <a:ea typeface="微软雅黑" panose="020B0503020204020204" charset="-122"/>
                <a:cs typeface="微软雅黑" panose="020B0503020204020204" charset="-122"/>
              </a:rPr>
              <a:t>    URI u = URI.create("file:///C:/Xmp/dd");    </a:t>
            </a:r>
            <a:endParaRPr lang="zh-CN" altLang="en-US">
              <a:latin typeface="微软雅黑" panose="020B0503020204020204" charset="-122"/>
              <a:ea typeface="微软雅黑" panose="020B0503020204020204" charset="-122"/>
              <a:cs typeface="微软雅黑" panose="020B0503020204020204" charset="-122"/>
            </a:endParaRPr>
          </a:p>
          <a:p>
            <a:pPr marL="457200" lvl="1" indent="0">
              <a:buNone/>
            </a:pPr>
            <a:r>
              <a:rPr lang="zh-CN" altLang="en-US">
                <a:latin typeface="微软雅黑" panose="020B0503020204020204" charset="-122"/>
                <a:ea typeface="微软雅黑" panose="020B0503020204020204" charset="-122"/>
                <a:cs typeface="微软雅黑" panose="020B0503020204020204" charset="-122"/>
              </a:rPr>
              <a:t>    Path p = Paths.get(u);</a:t>
            </a:r>
            <a:endParaRPr lang="zh-CN" altLang="en-US">
              <a:latin typeface="微软雅黑" panose="020B0503020204020204" charset="-122"/>
              <a:ea typeface="微软雅黑" panose="020B0503020204020204" charset="-122"/>
              <a:cs typeface="微软雅黑" panose="020B0503020204020204" charset="-122"/>
            </a:endParaRPr>
          </a:p>
          <a:p>
            <a:r>
              <a:rPr lang="en-US" altLang="zh-CN">
                <a:latin typeface="微软雅黑" panose="020B0503020204020204" charset="-122"/>
                <a:ea typeface="微软雅黑" panose="020B0503020204020204" charset="-122"/>
                <a:cs typeface="微软雅黑" panose="020B0503020204020204" charset="-122"/>
              </a:rPr>
              <a:t>File</a:t>
            </a:r>
            <a:r>
              <a:rPr lang="zh-CN" altLang="en-US">
                <a:latin typeface="微软雅黑" panose="020B0503020204020204" charset="-122"/>
                <a:ea typeface="微软雅黑" panose="020B0503020204020204" charset="-122"/>
                <a:cs typeface="微软雅黑" panose="020B0503020204020204" charset="-122"/>
              </a:rPr>
              <a:t>对象的</a:t>
            </a:r>
            <a:r>
              <a:rPr lang="en-US" altLang="zh-CN">
                <a:latin typeface="微软雅黑" panose="020B0503020204020204" charset="-122"/>
                <a:ea typeface="微软雅黑" panose="020B0503020204020204" charset="-122"/>
                <a:cs typeface="微软雅黑" panose="020B0503020204020204" charset="-122"/>
              </a:rPr>
              <a:t>toPath</a:t>
            </a:r>
            <a:r>
              <a:rPr lang="zh-CN" altLang="en-US">
                <a:latin typeface="微软雅黑" panose="020B0503020204020204" charset="-122"/>
                <a:ea typeface="微软雅黑" panose="020B0503020204020204" charset="-122"/>
                <a:cs typeface="微软雅黑" panose="020B0503020204020204" charset="-122"/>
              </a:rPr>
              <a:t>方法</a:t>
            </a:r>
            <a:endParaRPr lang="zh-CN" altLang="en-US">
              <a:latin typeface="微软雅黑" panose="020B0503020204020204" charset="-122"/>
              <a:ea typeface="微软雅黑" panose="020B0503020204020204" charset="-122"/>
              <a:cs typeface="微软雅黑" panose="020B0503020204020204" charset="-122"/>
            </a:endParaRPr>
          </a:p>
          <a:p>
            <a:pPr marL="457200" lvl="1" indent="0">
              <a:buNone/>
            </a:pPr>
            <a:r>
              <a:rPr lang="zh-CN" altLang="en-US">
                <a:latin typeface="微软雅黑" panose="020B0503020204020204" charset="-122"/>
                <a:ea typeface="微软雅黑" panose="020B0503020204020204" charset="-122"/>
                <a:cs typeface="微软雅黑" panose="020B0503020204020204" charset="-122"/>
              </a:rPr>
              <a:t>File file = new File("C:/my.ini");</a:t>
            </a:r>
            <a:endParaRPr lang="zh-CN" altLang="en-US">
              <a:latin typeface="微软雅黑" panose="020B0503020204020204" charset="-122"/>
              <a:ea typeface="微软雅黑" panose="020B0503020204020204" charset="-122"/>
              <a:cs typeface="微软雅黑" panose="020B0503020204020204" charset="-122"/>
            </a:endParaRPr>
          </a:p>
          <a:p>
            <a:pPr marL="457200" lvl="1" indent="0">
              <a:buNone/>
            </a:pPr>
            <a:r>
              <a:rPr lang="zh-CN" altLang="en-US">
                <a:latin typeface="微软雅黑" panose="020B0503020204020204" charset="-122"/>
                <a:ea typeface="微软雅黑" panose="020B0503020204020204" charset="-122"/>
                <a:cs typeface="微软雅黑" panose="020B0503020204020204" charset="-122"/>
              </a:rPr>
              <a:t>Path p1 = file.toPath();</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FileSystem的</a:t>
            </a:r>
            <a:r>
              <a:rPr lang="en-US" altLang="zh-CN">
                <a:latin typeface="微软雅黑" panose="020B0503020204020204" charset="-122"/>
                <a:ea typeface="微软雅黑" panose="020B0503020204020204" charset="-122"/>
                <a:cs typeface="微软雅黑" panose="020B0503020204020204" charset="-122"/>
              </a:rPr>
              <a:t>getPath</a:t>
            </a:r>
            <a:r>
              <a:rPr lang="zh-CN" altLang="en-US">
                <a:latin typeface="微软雅黑" panose="020B0503020204020204" charset="-122"/>
                <a:ea typeface="微软雅黑" panose="020B0503020204020204" charset="-122"/>
                <a:cs typeface="微软雅黑" panose="020B0503020204020204" charset="-122"/>
              </a:rPr>
              <a:t>方法</a:t>
            </a:r>
            <a:endParaRPr lang="zh-CN" altLang="en-US">
              <a:latin typeface="微软雅黑" panose="020B0503020204020204" charset="-122"/>
              <a:ea typeface="微软雅黑" panose="020B0503020204020204" charset="-122"/>
              <a:cs typeface="微软雅黑" panose="020B0503020204020204" charset="-122"/>
            </a:endParaRPr>
          </a:p>
          <a:p>
            <a:pPr marL="457200" lvl="1" indent="0">
              <a:buNone/>
            </a:pPr>
            <a:r>
              <a:rPr lang="zh-CN" altLang="en-US">
                <a:latin typeface="微软雅黑" panose="020B0503020204020204" charset="-122"/>
                <a:ea typeface="微软雅黑" panose="020B0503020204020204" charset="-122"/>
                <a:cs typeface="微软雅黑" panose="020B0503020204020204" charset="-122"/>
              </a:rPr>
              <a:t>Path path3 = FileSystems.getDefault().getPath("C:/", "access.log");</a:t>
            </a:r>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 </a:t>
            </a:r>
            <a:r>
              <a:rPr lang="en-US" altLang="zh-CN">
                <a:ea typeface="宋体" panose="02010600030101010101" pitchFamily="2" charset="-122"/>
              </a:rPr>
              <a:t>Files</a:t>
            </a:r>
            <a:r>
              <a:rPr lang="zh-CN" altLang="en-US">
                <a:ea typeface="宋体" panose="02010600030101010101" pitchFamily="2" charset="-122"/>
              </a:rPr>
              <a:t>使用（</a:t>
            </a:r>
            <a:r>
              <a:rPr lang="en-US" altLang="zh-CN">
                <a:ea typeface="宋体" panose="02010600030101010101" pitchFamily="2" charset="-122"/>
              </a:rPr>
              <a:t>1</a:t>
            </a:r>
            <a:r>
              <a:rPr lang="zh-CN" altLang="en-US">
                <a:ea typeface="宋体" panose="02010600030101010101" pitchFamily="2" charset="-122"/>
              </a:rPr>
              <a:t>）</a:t>
            </a:r>
            <a:endParaRPr lang="zh-CN" altLang="en-US">
              <a:ea typeface="宋体" panose="02010600030101010101" pitchFamily="2" charset="-122"/>
            </a:endParaRPr>
          </a:p>
        </p:txBody>
      </p:sp>
      <p:sp>
        <p:nvSpPr>
          <p:cNvPr id="3" name="内容占位符 2"/>
          <p:cNvSpPr>
            <a:spLocks noGrp="1"/>
          </p:cNvSpPr>
          <p:nvPr>
            <p:ph idx="1"/>
          </p:nvPr>
        </p:nvSpPr>
        <p:spPr/>
        <p:txBody>
          <a:bodyPr>
            <a:normAutofit lnSpcReduction="10000"/>
          </a:bodyPr>
          <a:lstStyle/>
          <a:p>
            <a:r>
              <a:rPr lang="zh-CN" altLang="en-US">
                <a:latin typeface="微软雅黑" panose="020B0503020204020204" charset="-122"/>
                <a:ea typeface="微软雅黑" panose="020B0503020204020204" charset="-122"/>
                <a:cs typeface="微软雅黑" panose="020B0503020204020204" charset="-122"/>
              </a:rPr>
              <a:t>包含了对文件、文件夹的操作方法。还可以对文件进行读写操作。</a:t>
            </a:r>
            <a:endParaRPr lang="zh-CN" altLang="en-US">
              <a:latin typeface="微软雅黑" panose="020B0503020204020204" charset="-122"/>
              <a:ea typeface="微软雅黑" panose="020B0503020204020204" charset="-122"/>
              <a:cs typeface="微软雅黑" panose="020B0503020204020204" charset="-122"/>
            </a:endParaRPr>
          </a:p>
          <a:p>
            <a:pPr marL="457200" lvl="1" indent="0">
              <a:buNone/>
            </a:pPr>
            <a:r>
              <a:rPr lang="zh-CN" altLang="en-US">
                <a:latin typeface="微软雅黑" panose="020B0503020204020204" charset="-122"/>
                <a:ea typeface="微软雅黑" panose="020B0503020204020204" charset="-122"/>
                <a:cs typeface="微软雅黑" panose="020B0503020204020204" charset="-122"/>
              </a:rPr>
              <a:t>    </a:t>
            </a:r>
            <a:endParaRPr lang="zh-CN" altLang="en-US">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745490" y="2774950"/>
            <a:ext cx="10946130" cy="3138170"/>
          </a:xfrm>
          <a:prstGeom prst="rect">
            <a:avLst/>
          </a:prstGeom>
          <a:noFill/>
        </p:spPr>
        <p:txBody>
          <a:bodyPr wrap="square" rtlCol="0" anchor="t">
            <a:spAutoFit/>
          </a:bodyPr>
          <a:p>
            <a:r>
              <a:rPr lang="zh-CN" altLang="en-US">
                <a:latin typeface="微软雅黑" panose="020B0503020204020204" charset="-122"/>
                <a:ea typeface="微软雅黑" panose="020B0503020204020204" charset="-122"/>
              </a:rPr>
              <a:t>try {</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      Charset.forName("GBK")</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      BufferedReader reader </a:t>
            </a:r>
            <a:br>
              <a:rPr lang="zh-CN" altLang="en-US">
                <a:latin typeface="微软雅黑" panose="020B0503020204020204" charset="-122"/>
                <a:ea typeface="微软雅黑" panose="020B0503020204020204" charset="-122"/>
              </a:rPr>
            </a:br>
            <a:r>
              <a:rPr lang="zh-CN" altLang="en-US">
                <a:latin typeface="微软雅黑" panose="020B0503020204020204" charset="-122"/>
                <a:ea typeface="微软雅黑" panose="020B0503020204020204" charset="-122"/>
              </a:rPr>
              <a:t>           = Files.newBufferedReader(Paths.get("C:\\my.ini"), StandardCharsets.UTF_8);</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      String str = null;</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      while((str = reader.readLine()) != null){</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        System.out.println(str);</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      }</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    } catch (IOException e) {</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      e.printStackTrace();</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    }</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 </a:t>
            </a:r>
            <a:r>
              <a:rPr lang="en-US" altLang="zh-CN">
                <a:ea typeface="宋体" panose="02010600030101010101" pitchFamily="2" charset="-122"/>
              </a:rPr>
              <a:t>Files</a:t>
            </a:r>
            <a:r>
              <a:rPr lang="zh-CN" altLang="en-US">
                <a:ea typeface="宋体" panose="02010600030101010101" pitchFamily="2" charset="-122"/>
              </a:rPr>
              <a:t>使用（</a:t>
            </a:r>
            <a:r>
              <a:rPr lang="en-US" altLang="zh-CN">
                <a:ea typeface="宋体" panose="02010600030101010101" pitchFamily="2" charset="-122"/>
              </a:rPr>
              <a:t>2</a:t>
            </a:r>
            <a:r>
              <a:rPr lang="zh-CN" altLang="en-US">
                <a:ea typeface="宋体" panose="02010600030101010101" pitchFamily="2" charset="-122"/>
              </a:rPr>
              <a:t>）</a:t>
            </a:r>
            <a:endParaRPr lang="zh-CN" altLang="en-US">
              <a:ea typeface="宋体" panose="02010600030101010101" pitchFamily="2" charset="-122"/>
            </a:endParaRPr>
          </a:p>
        </p:txBody>
      </p:sp>
      <p:sp>
        <p:nvSpPr>
          <p:cNvPr id="3" name="内容占位符 2"/>
          <p:cNvSpPr>
            <a:spLocks noGrp="1"/>
          </p:cNvSpPr>
          <p:nvPr>
            <p:ph idx="1"/>
          </p:nvPr>
        </p:nvSpPr>
        <p:spPr>
          <a:xfrm>
            <a:off x="838200" y="1337310"/>
            <a:ext cx="10515600" cy="4351338"/>
          </a:xfrm>
        </p:spPr>
        <p:txBody>
          <a:bodyPr>
            <a:normAutofit lnSpcReduction="10000"/>
          </a:bodyPr>
          <a:lstStyle/>
          <a:p>
            <a:r>
              <a:rPr lang="zh-CN" altLang="en-US">
                <a:latin typeface="微软雅黑" panose="020B0503020204020204" charset="-122"/>
                <a:ea typeface="微软雅黑" panose="020B0503020204020204" charset="-122"/>
                <a:cs typeface="微软雅黑" panose="020B0503020204020204" charset="-122"/>
              </a:rPr>
              <a:t>为目录下的所有图片文件生成缩略图</a:t>
            </a:r>
            <a:endParaRPr lang="zh-CN" altLang="en-US">
              <a:latin typeface="微软雅黑" panose="020B0503020204020204" charset="-122"/>
              <a:ea typeface="微软雅黑" panose="020B0503020204020204" charset="-122"/>
              <a:cs typeface="微软雅黑" panose="020B0503020204020204" charset="-122"/>
            </a:endParaRPr>
          </a:p>
          <a:p>
            <a:pPr marL="457200" lvl="1" indent="0">
              <a:buNone/>
            </a:pPr>
            <a:r>
              <a:rPr lang="zh-CN" altLang="en-US">
                <a:latin typeface="微软雅黑" panose="020B0503020204020204" charset="-122"/>
                <a:ea typeface="微软雅黑" panose="020B0503020204020204" charset="-122"/>
                <a:cs typeface="微软雅黑" panose="020B0503020204020204" charset="-122"/>
              </a:rPr>
              <a:t>    </a:t>
            </a:r>
            <a:endParaRPr lang="zh-CN" altLang="en-US">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1"/>
          <a:stretch>
            <a:fillRect/>
          </a:stretch>
        </p:blipFill>
        <p:spPr>
          <a:xfrm>
            <a:off x="375920" y="1887855"/>
            <a:ext cx="10488295" cy="458406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j4irai3l">
      <a:majorFont>
        <a:latin typeface="DengXian"/>
        <a:ea typeface="DengXian"/>
        <a:cs typeface=""/>
      </a:majorFont>
      <a:minorFont>
        <a:latin typeface="DengXian"/>
        <a:ea typeface="DengXia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3821</Words>
  <Application>WPS 演示</Application>
  <PresentationFormat>宽屏</PresentationFormat>
  <Paragraphs>199</Paragraphs>
  <Slides>19</Slides>
  <Notes>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宋体</vt:lpstr>
      <vt:lpstr>Wingdings</vt:lpstr>
      <vt:lpstr>方正清刻本悦宋简体</vt:lpstr>
      <vt:lpstr>微软雅黑</vt:lpstr>
      <vt:lpstr>DengXian</vt:lpstr>
      <vt:lpstr>Segoe Print</vt:lpstr>
      <vt:lpstr>Arial Unicode MS</vt:lpstr>
      <vt:lpstr>Calibri</vt:lpstr>
      <vt:lpstr>Courier New</vt:lpstr>
      <vt:lpstr>黑体</vt:lpstr>
      <vt:lpstr>方正姚体</vt:lpstr>
      <vt:lpstr>Office 主题</vt:lpstr>
      <vt:lpstr>PowerPoint 演示文稿</vt:lpstr>
      <vt:lpstr>PowerPoint 演示文稿</vt:lpstr>
      <vt:lpstr>PowerPoint 演示文稿</vt:lpstr>
      <vt:lpstr> 泛型</vt:lpstr>
      <vt:lpstr>PowerPoint 演示文稿</vt:lpstr>
      <vt:lpstr> 泛型</vt:lpstr>
      <vt:lpstr> 文件相关类</vt:lpstr>
      <vt:lpstr> Path创建</vt:lpstr>
      <vt:lpstr> Files使用（1）</vt:lpstr>
      <vt:lpstr>PowerPoint 演示文稿</vt:lpstr>
      <vt:lpstr> Path创建</vt:lpstr>
      <vt:lpstr>ByteBuffer </vt:lpstr>
      <vt:lpstr>PowerPoint 演示文稿</vt:lpstr>
      <vt:lpstr>文件锁</vt:lpstr>
      <vt:lpstr>示例</vt:lpstr>
      <vt:lpstr>NIO2中的文件系统的监测</vt:lpstr>
      <vt:lpstr>PowerPoint 演示文稿</vt:lpstr>
      <vt:lpstr>练习</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123</dc:creator>
  <cp:lastModifiedBy>刘明铭</cp:lastModifiedBy>
  <cp:revision>71</cp:revision>
  <dcterms:created xsi:type="dcterms:W3CDTF">2018-06-27T03:46:00Z</dcterms:created>
  <dcterms:modified xsi:type="dcterms:W3CDTF">2019-04-17T15:26:25Z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2052-10.1.0.7565</vt:lpwstr>
  </property>
</Properties>
</file>