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1"/>
  </p:notesMasterIdLst>
  <p:sldIdLst>
    <p:sldId id="286" r:id="rId2"/>
    <p:sldId id="292" r:id="rId3"/>
    <p:sldId id="293" r:id="rId4"/>
    <p:sldId id="308" r:id="rId5"/>
    <p:sldId id="294" r:id="rId6"/>
    <p:sldId id="310" r:id="rId7"/>
    <p:sldId id="350" r:id="rId8"/>
    <p:sldId id="407" r:id="rId9"/>
    <p:sldId id="309" r:id="rId10"/>
    <p:sldId id="312" r:id="rId11"/>
    <p:sldId id="313" r:id="rId12"/>
    <p:sldId id="314" r:id="rId13"/>
    <p:sldId id="315" r:id="rId14"/>
    <p:sldId id="311"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297" r:id="rId28"/>
    <p:sldId id="328" r:id="rId29"/>
    <p:sldId id="329" r:id="rId30"/>
  </p:sldIdLst>
  <p:sldSz cx="12192000" cy="6858000"/>
  <p:notesSz cx="6858000" cy="9144000"/>
  <p:embeddedFontLst>
    <p:embeddedFont>
      <p:font typeface="Arial Nova" panose="020B0504020202020204" pitchFamily="34" charset="0"/>
      <p:regular r:id="rId32"/>
      <p:bold r:id="rId33"/>
      <p:italic r:id="rId34"/>
      <p:boldItalic r:id="rId35"/>
    </p:embeddedFont>
    <p:embeddedFont>
      <p:font typeface="Biome" panose="020B0503030204020804" pitchFamily="34" charset="0"/>
      <p:regular r:id="rId36"/>
      <p:italic r:id="rId37"/>
    </p:embeddedFont>
    <p:embeddedFont>
      <p:font typeface="Carlito" panose="020B0604020202020204" charset="0"/>
      <p:regular r:id="rId38"/>
      <p:bold r:id="rId39"/>
      <p:italic r:id="rId40"/>
      <p:boldItalic r:id="rId41"/>
    </p:embeddedFont>
    <p:embeddedFont>
      <p:font typeface="Gill Sans" panose="020B0604020202020204" charset="0"/>
      <p:regular r:id="rId42"/>
      <p:bold r:id="rId43"/>
    </p:embeddedFont>
    <p:embeddedFont>
      <p:font typeface="Play" panose="020B0604020202020204" charset="0"/>
      <p:regular r:id="rId44"/>
      <p:bold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5" roundtripDataSignature="AMtx7mhuZV/veaMOc7tP5ikDrq/OHJXs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62F08E"/>
    <a:srgbClr val="637183"/>
    <a:srgbClr val="FF9022"/>
    <a:srgbClr val="243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269"/>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16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65"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16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53440-7FA9-4B91-930D-3B15B8A22788}" type="doc">
      <dgm:prSet loTypeId="urn:microsoft.com/office/officeart/2008/layout/SquareAccentList" loCatId="list" qsTypeId="urn:microsoft.com/office/officeart/2005/8/quickstyle/3d2" qsCatId="3D" csTypeId="urn:microsoft.com/office/officeart/2005/8/colors/accent2_3" csCatId="accent2" phldr="1"/>
      <dgm:spPr/>
      <dgm:t>
        <a:bodyPr/>
        <a:lstStyle/>
        <a:p>
          <a:endParaRPr lang="en-US"/>
        </a:p>
      </dgm:t>
    </dgm:pt>
    <dgm:pt modelId="{3366A63B-2390-41CB-8A4F-D6A98E9FF0F0}">
      <dgm:prSet phldrT="[Text]"/>
      <dgm:spPr/>
      <dgm:t>
        <a:bodyPr/>
        <a:lstStyle/>
        <a:p>
          <a:r>
            <a:rPr lang="en-US"/>
            <a:t>Master node</a:t>
          </a:r>
        </a:p>
      </dgm:t>
    </dgm:pt>
    <dgm:pt modelId="{D0831276-591F-4DEC-9425-33ED553E34A7}" type="parTrans" cxnId="{01DA8B72-AEB5-48D0-845B-9FB603E027E7}">
      <dgm:prSet/>
      <dgm:spPr/>
      <dgm:t>
        <a:bodyPr/>
        <a:lstStyle/>
        <a:p>
          <a:endParaRPr lang="en-US"/>
        </a:p>
      </dgm:t>
    </dgm:pt>
    <dgm:pt modelId="{297B5291-BA2C-4AB5-80F8-48067646B8A7}" type="sibTrans" cxnId="{01DA8B72-AEB5-48D0-845B-9FB603E027E7}">
      <dgm:prSet/>
      <dgm:spPr/>
      <dgm:t>
        <a:bodyPr/>
        <a:lstStyle/>
        <a:p>
          <a:endParaRPr lang="en-US"/>
        </a:p>
      </dgm:t>
    </dgm:pt>
    <dgm:pt modelId="{1F91D6EE-9972-4231-AE86-BCD95FF8039F}">
      <dgm:prSet phldrT="[Text]"/>
      <dgm:spPr/>
      <dgm:t>
        <a:bodyPr/>
        <a:lstStyle/>
        <a:p>
          <a:r>
            <a:rPr lang="en-US" b="1"/>
            <a:t>CPU: 4 core (tốt nhất trên 8 core)</a:t>
          </a:r>
        </a:p>
      </dgm:t>
    </dgm:pt>
    <dgm:pt modelId="{53C220E9-AE3B-4024-9024-FFCF38BDCD6A}" type="parTrans" cxnId="{36EE76D5-06CF-46A4-8E61-DCE2A002E155}">
      <dgm:prSet/>
      <dgm:spPr/>
      <dgm:t>
        <a:bodyPr/>
        <a:lstStyle/>
        <a:p>
          <a:endParaRPr lang="en-US"/>
        </a:p>
      </dgm:t>
    </dgm:pt>
    <dgm:pt modelId="{D51974CA-748C-4A72-9198-28526A64CE2D}" type="sibTrans" cxnId="{36EE76D5-06CF-46A4-8E61-DCE2A002E155}">
      <dgm:prSet/>
      <dgm:spPr/>
      <dgm:t>
        <a:bodyPr/>
        <a:lstStyle/>
        <a:p>
          <a:endParaRPr lang="en-US"/>
        </a:p>
      </dgm:t>
    </dgm:pt>
    <dgm:pt modelId="{B843099A-C1A3-4F5E-920E-0E668B301149}">
      <dgm:prSet phldrT="[Text]"/>
      <dgm:spPr/>
      <dgm:t>
        <a:bodyPr/>
        <a:lstStyle/>
        <a:p>
          <a:r>
            <a:rPr lang="en-US" b="1"/>
            <a:t>RAM: 16 GB (tốt nhất trên 32 GB)</a:t>
          </a:r>
        </a:p>
      </dgm:t>
    </dgm:pt>
    <dgm:pt modelId="{357DC2FA-DED9-4B68-8F27-B14E02173F8E}" type="parTrans" cxnId="{F01076CD-AFEA-46D0-811E-42B8D50DA2B1}">
      <dgm:prSet/>
      <dgm:spPr/>
      <dgm:t>
        <a:bodyPr/>
        <a:lstStyle/>
        <a:p>
          <a:endParaRPr lang="en-US"/>
        </a:p>
      </dgm:t>
    </dgm:pt>
    <dgm:pt modelId="{69F77BA2-60B8-43CF-92EC-4230828C3049}" type="sibTrans" cxnId="{F01076CD-AFEA-46D0-811E-42B8D50DA2B1}">
      <dgm:prSet/>
      <dgm:spPr/>
      <dgm:t>
        <a:bodyPr/>
        <a:lstStyle/>
        <a:p>
          <a:endParaRPr lang="en-US"/>
        </a:p>
      </dgm:t>
    </dgm:pt>
    <dgm:pt modelId="{71EAA5D9-2030-475E-A870-5B3DD2CEDD54}">
      <dgm:prSet phldrT="[Text]"/>
      <dgm:spPr/>
      <dgm:t>
        <a:bodyPr/>
        <a:lstStyle/>
        <a:p>
          <a:r>
            <a:rPr lang="en-US" b="1"/>
            <a:t>SSD với dung lượng đủ lớn để lưu log và meta data</a:t>
          </a:r>
        </a:p>
      </dgm:t>
    </dgm:pt>
    <dgm:pt modelId="{21FCB0EC-102D-4010-8A06-F675072EDC58}" type="parTrans" cxnId="{125AFAEA-7121-4170-B38A-2A08366076EF}">
      <dgm:prSet/>
      <dgm:spPr/>
      <dgm:t>
        <a:bodyPr/>
        <a:lstStyle/>
        <a:p>
          <a:endParaRPr lang="en-US"/>
        </a:p>
      </dgm:t>
    </dgm:pt>
    <dgm:pt modelId="{88D072A4-9B34-4D3D-A1F4-03B09C1E660F}" type="sibTrans" cxnId="{125AFAEA-7121-4170-B38A-2A08366076EF}">
      <dgm:prSet/>
      <dgm:spPr/>
      <dgm:t>
        <a:bodyPr/>
        <a:lstStyle/>
        <a:p>
          <a:endParaRPr lang="en-US"/>
        </a:p>
      </dgm:t>
    </dgm:pt>
    <dgm:pt modelId="{D5DDC278-245B-45A6-A155-D03DDF852774}">
      <dgm:prSet phldrT="[Text]"/>
      <dgm:spPr/>
      <dgm:t>
        <a:bodyPr/>
        <a:lstStyle/>
        <a:p>
          <a:r>
            <a:rPr lang="en-US"/>
            <a:t>Worker node</a:t>
          </a:r>
        </a:p>
      </dgm:t>
    </dgm:pt>
    <dgm:pt modelId="{17DB7A0B-EC77-4775-823D-E66883F378BF}" type="parTrans" cxnId="{33D85847-B740-4910-8FA0-FACEBD7A5FA1}">
      <dgm:prSet/>
      <dgm:spPr/>
      <dgm:t>
        <a:bodyPr/>
        <a:lstStyle/>
        <a:p>
          <a:endParaRPr lang="en-US"/>
        </a:p>
      </dgm:t>
    </dgm:pt>
    <dgm:pt modelId="{88B63F85-492B-42A2-B0DD-421D693BE1C5}" type="sibTrans" cxnId="{33D85847-B740-4910-8FA0-FACEBD7A5FA1}">
      <dgm:prSet/>
      <dgm:spPr/>
      <dgm:t>
        <a:bodyPr/>
        <a:lstStyle/>
        <a:p>
          <a:endParaRPr lang="en-US"/>
        </a:p>
      </dgm:t>
    </dgm:pt>
    <dgm:pt modelId="{89A53559-B3FB-48F8-BD21-D34312F5D779}">
      <dgm:prSet phldrT="[Text]"/>
      <dgm:spPr/>
      <dgm:t>
        <a:bodyPr/>
        <a:lstStyle/>
        <a:p>
          <a:r>
            <a:rPr lang="en-US" b="1"/>
            <a:t>CPU: 4 core (tốt nhất trên 8 core)</a:t>
          </a:r>
        </a:p>
      </dgm:t>
    </dgm:pt>
    <dgm:pt modelId="{423B847F-F8FE-4E28-BFA2-DEF722E41287}" type="parTrans" cxnId="{7145C00A-7208-4E96-9712-E72944AC02DC}">
      <dgm:prSet/>
      <dgm:spPr/>
      <dgm:t>
        <a:bodyPr/>
        <a:lstStyle/>
        <a:p>
          <a:endParaRPr lang="en-US"/>
        </a:p>
      </dgm:t>
    </dgm:pt>
    <dgm:pt modelId="{2D851468-4073-479A-993C-187AF8A6C7D0}" type="sibTrans" cxnId="{7145C00A-7208-4E96-9712-E72944AC02DC}">
      <dgm:prSet/>
      <dgm:spPr/>
      <dgm:t>
        <a:bodyPr/>
        <a:lstStyle/>
        <a:p>
          <a:endParaRPr lang="en-US"/>
        </a:p>
      </dgm:t>
    </dgm:pt>
    <dgm:pt modelId="{B32EAF61-4561-4702-B0BB-1F8A10F7EADB}">
      <dgm:prSet phldrT="[Text]"/>
      <dgm:spPr/>
      <dgm:t>
        <a:bodyPr/>
        <a:lstStyle/>
        <a:p>
          <a:r>
            <a:rPr lang="en-US" b="1"/>
            <a:t>High Availability: Cài thêm second master node ở chế độ standby</a:t>
          </a:r>
        </a:p>
      </dgm:t>
    </dgm:pt>
    <dgm:pt modelId="{7296A82B-ED61-44FA-B1B9-F4E297DC9BEA}" type="parTrans" cxnId="{27F7A17B-1FE3-4FF1-B8B7-1315A8685D78}">
      <dgm:prSet/>
      <dgm:spPr/>
      <dgm:t>
        <a:bodyPr/>
        <a:lstStyle/>
        <a:p>
          <a:endParaRPr lang="en-US"/>
        </a:p>
      </dgm:t>
    </dgm:pt>
    <dgm:pt modelId="{4D5AC25C-E715-4303-A6EF-D0BB325FEA67}" type="sibTrans" cxnId="{27F7A17B-1FE3-4FF1-B8B7-1315A8685D78}">
      <dgm:prSet/>
      <dgm:spPr/>
      <dgm:t>
        <a:bodyPr/>
        <a:lstStyle/>
        <a:p>
          <a:endParaRPr lang="en-US"/>
        </a:p>
      </dgm:t>
    </dgm:pt>
    <dgm:pt modelId="{D8D28BC9-EE24-4131-AD3E-834A5CCF6C7A}">
      <dgm:prSet phldrT="[Text]"/>
      <dgm:spPr/>
      <dgm:t>
        <a:bodyPr/>
        <a:lstStyle/>
        <a:p>
          <a:r>
            <a:rPr lang="en-US" b="1"/>
            <a:t>RAM: 16 GB (tốt nhất trên 32 GB)</a:t>
          </a:r>
        </a:p>
      </dgm:t>
    </dgm:pt>
    <dgm:pt modelId="{D5E38799-437B-4F79-8D89-E765DA49FF9B}" type="parTrans" cxnId="{F572FA66-385B-4669-A952-AE1F01EDB8B5}">
      <dgm:prSet/>
      <dgm:spPr/>
      <dgm:t>
        <a:bodyPr/>
        <a:lstStyle/>
        <a:p>
          <a:endParaRPr lang="en-US"/>
        </a:p>
      </dgm:t>
    </dgm:pt>
    <dgm:pt modelId="{18DE3305-B516-494A-9576-E2441B25E2B2}" type="sibTrans" cxnId="{F572FA66-385B-4669-A952-AE1F01EDB8B5}">
      <dgm:prSet/>
      <dgm:spPr/>
      <dgm:t>
        <a:bodyPr/>
        <a:lstStyle/>
        <a:p>
          <a:endParaRPr lang="en-US"/>
        </a:p>
      </dgm:t>
    </dgm:pt>
    <dgm:pt modelId="{39533E63-7218-4C7C-BCB8-290A8201BB5E}">
      <dgm:prSet phldrT="[Text]"/>
      <dgm:spPr/>
      <dgm:t>
        <a:bodyPr/>
        <a:lstStyle/>
        <a:p>
          <a:r>
            <a:rPr lang="en-US" b="1"/>
            <a:t>SSD với dung lượng đủ lớn để lưu trữ dữ liệu tạm thời</a:t>
          </a:r>
        </a:p>
      </dgm:t>
    </dgm:pt>
    <dgm:pt modelId="{67664E18-3303-4614-8C95-028428C1BDD8}" type="parTrans" cxnId="{14D0BC68-EB5F-41B3-ADFD-80B1154A983D}">
      <dgm:prSet/>
      <dgm:spPr/>
      <dgm:t>
        <a:bodyPr/>
        <a:lstStyle/>
        <a:p>
          <a:endParaRPr lang="en-US"/>
        </a:p>
      </dgm:t>
    </dgm:pt>
    <dgm:pt modelId="{379372BD-FB3A-4D83-9D6A-1C996B96203D}" type="sibTrans" cxnId="{14D0BC68-EB5F-41B3-ADFD-80B1154A983D}">
      <dgm:prSet/>
      <dgm:spPr/>
      <dgm:t>
        <a:bodyPr/>
        <a:lstStyle/>
        <a:p>
          <a:endParaRPr lang="en-US"/>
        </a:p>
      </dgm:t>
    </dgm:pt>
    <dgm:pt modelId="{D6325504-4AD7-4209-BF1B-49F577FCC20B}" type="pres">
      <dgm:prSet presAssocID="{F1353440-7FA9-4B91-930D-3B15B8A22788}" presName="layout" presStyleCnt="0">
        <dgm:presLayoutVars>
          <dgm:chMax/>
          <dgm:chPref/>
          <dgm:dir/>
          <dgm:resizeHandles/>
        </dgm:presLayoutVars>
      </dgm:prSet>
      <dgm:spPr/>
    </dgm:pt>
    <dgm:pt modelId="{BF0EF0E1-4965-48ED-B4E2-50023F5DA420}" type="pres">
      <dgm:prSet presAssocID="{3366A63B-2390-41CB-8A4F-D6A98E9FF0F0}" presName="root" presStyleCnt="0">
        <dgm:presLayoutVars>
          <dgm:chMax/>
          <dgm:chPref/>
        </dgm:presLayoutVars>
      </dgm:prSet>
      <dgm:spPr/>
    </dgm:pt>
    <dgm:pt modelId="{5803E0A8-F6C9-4EE2-8A54-F33D17AB2B41}" type="pres">
      <dgm:prSet presAssocID="{3366A63B-2390-41CB-8A4F-D6A98E9FF0F0}" presName="rootComposite" presStyleCnt="0">
        <dgm:presLayoutVars/>
      </dgm:prSet>
      <dgm:spPr/>
    </dgm:pt>
    <dgm:pt modelId="{B3C28A9A-60A0-443B-9415-B721003F4375}" type="pres">
      <dgm:prSet presAssocID="{3366A63B-2390-41CB-8A4F-D6A98E9FF0F0}" presName="ParentAccent" presStyleLbl="alignNode1" presStyleIdx="0" presStyleCnt="2" custLinFactNeighborX="-109" custLinFactNeighborY="-14397"/>
      <dgm:spPr/>
    </dgm:pt>
    <dgm:pt modelId="{DA2F1BE4-DD02-4B54-B7C3-EB72FBA4C8AB}" type="pres">
      <dgm:prSet presAssocID="{3366A63B-2390-41CB-8A4F-D6A98E9FF0F0}" presName="ParentSmallAccent" presStyleLbl="fgAcc1" presStyleIdx="0" presStyleCnt="2" custLinFactY="438844" custLinFactNeighborX="3651" custLinFactNeighborY="500000"/>
      <dgm:spPr/>
    </dgm:pt>
    <dgm:pt modelId="{B4B5367D-F384-4D3C-A9FB-8023BD8FE86C}" type="pres">
      <dgm:prSet presAssocID="{3366A63B-2390-41CB-8A4F-D6A98E9FF0F0}" presName="Parent" presStyleLbl="revTx" presStyleIdx="0" presStyleCnt="9">
        <dgm:presLayoutVars>
          <dgm:chMax/>
          <dgm:chPref val="4"/>
          <dgm:bulletEnabled val="1"/>
        </dgm:presLayoutVars>
      </dgm:prSet>
      <dgm:spPr/>
    </dgm:pt>
    <dgm:pt modelId="{33F9B279-CD0D-4459-9A55-09516CAD4A6D}" type="pres">
      <dgm:prSet presAssocID="{3366A63B-2390-41CB-8A4F-D6A98E9FF0F0}" presName="childShape" presStyleCnt="0">
        <dgm:presLayoutVars>
          <dgm:chMax val="0"/>
          <dgm:chPref val="0"/>
        </dgm:presLayoutVars>
      </dgm:prSet>
      <dgm:spPr/>
    </dgm:pt>
    <dgm:pt modelId="{46F03983-DDFF-447D-8370-DDAE973658E3}" type="pres">
      <dgm:prSet presAssocID="{1F91D6EE-9972-4231-AE86-BCD95FF8039F}" presName="childComposite" presStyleCnt="0">
        <dgm:presLayoutVars>
          <dgm:chMax val="0"/>
          <dgm:chPref val="0"/>
        </dgm:presLayoutVars>
      </dgm:prSet>
      <dgm:spPr/>
    </dgm:pt>
    <dgm:pt modelId="{D565FE40-D5F0-4C1D-94DE-FCF52CA07732}" type="pres">
      <dgm:prSet presAssocID="{1F91D6EE-9972-4231-AE86-BCD95FF8039F}" presName="ChildAccent" presStyleLbl="solidFgAcc1" presStyleIdx="0" presStyleCnt="7"/>
      <dgm:spPr/>
    </dgm:pt>
    <dgm:pt modelId="{795EB752-B9AE-4314-AF44-D92F32842306}" type="pres">
      <dgm:prSet presAssocID="{1F91D6EE-9972-4231-AE86-BCD95FF8039F}" presName="Child" presStyleLbl="revTx" presStyleIdx="1" presStyleCnt="9">
        <dgm:presLayoutVars>
          <dgm:chMax val="0"/>
          <dgm:chPref val="0"/>
          <dgm:bulletEnabled val="1"/>
        </dgm:presLayoutVars>
      </dgm:prSet>
      <dgm:spPr/>
    </dgm:pt>
    <dgm:pt modelId="{256095E8-3308-4BE3-96FE-140FB9ED1F4C}" type="pres">
      <dgm:prSet presAssocID="{B843099A-C1A3-4F5E-920E-0E668B301149}" presName="childComposite" presStyleCnt="0">
        <dgm:presLayoutVars>
          <dgm:chMax val="0"/>
          <dgm:chPref val="0"/>
        </dgm:presLayoutVars>
      </dgm:prSet>
      <dgm:spPr/>
    </dgm:pt>
    <dgm:pt modelId="{0B74E437-672E-4DA3-8A2F-9B06BADD1289}" type="pres">
      <dgm:prSet presAssocID="{B843099A-C1A3-4F5E-920E-0E668B301149}" presName="ChildAccent" presStyleLbl="solidFgAcc1" presStyleIdx="1" presStyleCnt="7"/>
      <dgm:spPr/>
    </dgm:pt>
    <dgm:pt modelId="{CA485A79-D449-40B6-A84C-FD78DD348941}" type="pres">
      <dgm:prSet presAssocID="{B843099A-C1A3-4F5E-920E-0E668B301149}" presName="Child" presStyleLbl="revTx" presStyleIdx="2" presStyleCnt="9">
        <dgm:presLayoutVars>
          <dgm:chMax val="0"/>
          <dgm:chPref val="0"/>
          <dgm:bulletEnabled val="1"/>
        </dgm:presLayoutVars>
      </dgm:prSet>
      <dgm:spPr/>
    </dgm:pt>
    <dgm:pt modelId="{3D8000D8-1A32-49F6-BD97-BA8A91F77230}" type="pres">
      <dgm:prSet presAssocID="{71EAA5D9-2030-475E-A870-5B3DD2CEDD54}" presName="childComposite" presStyleCnt="0">
        <dgm:presLayoutVars>
          <dgm:chMax val="0"/>
          <dgm:chPref val="0"/>
        </dgm:presLayoutVars>
      </dgm:prSet>
      <dgm:spPr/>
    </dgm:pt>
    <dgm:pt modelId="{F500ED5F-4BFA-44A6-8DF0-797602E792E0}" type="pres">
      <dgm:prSet presAssocID="{71EAA5D9-2030-475E-A870-5B3DD2CEDD54}" presName="ChildAccent" presStyleLbl="solidFgAcc1" presStyleIdx="2" presStyleCnt="7"/>
      <dgm:spPr/>
    </dgm:pt>
    <dgm:pt modelId="{0CA460EA-10F9-456C-91EF-38E34C3BC642}" type="pres">
      <dgm:prSet presAssocID="{71EAA5D9-2030-475E-A870-5B3DD2CEDD54}" presName="Child" presStyleLbl="revTx" presStyleIdx="3" presStyleCnt="9">
        <dgm:presLayoutVars>
          <dgm:chMax val="0"/>
          <dgm:chPref val="0"/>
          <dgm:bulletEnabled val="1"/>
        </dgm:presLayoutVars>
      </dgm:prSet>
      <dgm:spPr/>
    </dgm:pt>
    <dgm:pt modelId="{7BBB4E59-3F42-4420-9287-559B6AB29A89}" type="pres">
      <dgm:prSet presAssocID="{B32EAF61-4561-4702-B0BB-1F8A10F7EADB}" presName="childComposite" presStyleCnt="0">
        <dgm:presLayoutVars>
          <dgm:chMax val="0"/>
          <dgm:chPref val="0"/>
        </dgm:presLayoutVars>
      </dgm:prSet>
      <dgm:spPr/>
    </dgm:pt>
    <dgm:pt modelId="{4361FB7D-95D7-4C8A-929A-BA71AC426570}" type="pres">
      <dgm:prSet presAssocID="{B32EAF61-4561-4702-B0BB-1F8A10F7EADB}" presName="ChildAccent" presStyleLbl="solidFgAcc1" presStyleIdx="3" presStyleCnt="7"/>
      <dgm:spPr/>
    </dgm:pt>
    <dgm:pt modelId="{4D5B5459-5982-44F8-B189-6973AFABA1C8}" type="pres">
      <dgm:prSet presAssocID="{B32EAF61-4561-4702-B0BB-1F8A10F7EADB}" presName="Child" presStyleLbl="revTx" presStyleIdx="4" presStyleCnt="9">
        <dgm:presLayoutVars>
          <dgm:chMax val="0"/>
          <dgm:chPref val="0"/>
          <dgm:bulletEnabled val="1"/>
        </dgm:presLayoutVars>
      </dgm:prSet>
      <dgm:spPr/>
    </dgm:pt>
    <dgm:pt modelId="{5A9BFC07-829A-4442-8D38-E377F312FDDC}" type="pres">
      <dgm:prSet presAssocID="{D5DDC278-245B-45A6-A155-D03DDF852774}" presName="root" presStyleCnt="0">
        <dgm:presLayoutVars>
          <dgm:chMax/>
          <dgm:chPref/>
        </dgm:presLayoutVars>
      </dgm:prSet>
      <dgm:spPr/>
    </dgm:pt>
    <dgm:pt modelId="{DBE7F63D-B301-4843-9B5E-279FDEF4BFDD}" type="pres">
      <dgm:prSet presAssocID="{D5DDC278-245B-45A6-A155-D03DDF852774}" presName="rootComposite" presStyleCnt="0">
        <dgm:presLayoutVars/>
      </dgm:prSet>
      <dgm:spPr/>
    </dgm:pt>
    <dgm:pt modelId="{A8795069-DA9F-4D8B-80E5-EE70B8378950}" type="pres">
      <dgm:prSet presAssocID="{D5DDC278-245B-45A6-A155-D03DDF852774}" presName="ParentAccent" presStyleLbl="alignNode1" presStyleIdx="1" presStyleCnt="2"/>
      <dgm:spPr/>
    </dgm:pt>
    <dgm:pt modelId="{60FD8F84-87B1-443C-BCE0-DB7D202AF8B6}" type="pres">
      <dgm:prSet presAssocID="{D5DDC278-245B-45A6-A155-D03DDF852774}" presName="ParentSmallAccent" presStyleLbl="fgAcc1" presStyleIdx="1" presStyleCnt="2" custLinFactY="438844" custLinFactNeighborX="3650" custLinFactNeighborY="500000"/>
      <dgm:spPr/>
    </dgm:pt>
    <dgm:pt modelId="{5507783F-3A52-4BCB-8EA3-75C5F6B056AF}" type="pres">
      <dgm:prSet presAssocID="{D5DDC278-245B-45A6-A155-D03DDF852774}" presName="Parent" presStyleLbl="revTx" presStyleIdx="5" presStyleCnt="9">
        <dgm:presLayoutVars>
          <dgm:chMax/>
          <dgm:chPref val="4"/>
          <dgm:bulletEnabled val="1"/>
        </dgm:presLayoutVars>
      </dgm:prSet>
      <dgm:spPr/>
    </dgm:pt>
    <dgm:pt modelId="{5960DDE5-3212-4B74-A6FD-D720DD97F455}" type="pres">
      <dgm:prSet presAssocID="{D5DDC278-245B-45A6-A155-D03DDF852774}" presName="childShape" presStyleCnt="0">
        <dgm:presLayoutVars>
          <dgm:chMax val="0"/>
          <dgm:chPref val="0"/>
        </dgm:presLayoutVars>
      </dgm:prSet>
      <dgm:spPr/>
    </dgm:pt>
    <dgm:pt modelId="{F5EF2D81-F12C-4310-8D48-9CBF7107EA28}" type="pres">
      <dgm:prSet presAssocID="{89A53559-B3FB-48F8-BD21-D34312F5D779}" presName="childComposite" presStyleCnt="0">
        <dgm:presLayoutVars>
          <dgm:chMax val="0"/>
          <dgm:chPref val="0"/>
        </dgm:presLayoutVars>
      </dgm:prSet>
      <dgm:spPr/>
    </dgm:pt>
    <dgm:pt modelId="{3C96184D-0E8D-4DA1-85E1-1032E61EEE16}" type="pres">
      <dgm:prSet presAssocID="{89A53559-B3FB-48F8-BD21-D34312F5D779}" presName="ChildAccent" presStyleLbl="solidFgAcc1" presStyleIdx="4" presStyleCnt="7"/>
      <dgm:spPr/>
    </dgm:pt>
    <dgm:pt modelId="{092003D6-54E8-434D-8572-FE4974E7C5BD}" type="pres">
      <dgm:prSet presAssocID="{89A53559-B3FB-48F8-BD21-D34312F5D779}" presName="Child" presStyleLbl="revTx" presStyleIdx="6" presStyleCnt="9">
        <dgm:presLayoutVars>
          <dgm:chMax val="0"/>
          <dgm:chPref val="0"/>
          <dgm:bulletEnabled val="1"/>
        </dgm:presLayoutVars>
      </dgm:prSet>
      <dgm:spPr/>
    </dgm:pt>
    <dgm:pt modelId="{40BAE28C-DEFD-4D5F-850E-48C1779F8CEC}" type="pres">
      <dgm:prSet presAssocID="{D8D28BC9-EE24-4131-AD3E-834A5CCF6C7A}" presName="childComposite" presStyleCnt="0">
        <dgm:presLayoutVars>
          <dgm:chMax val="0"/>
          <dgm:chPref val="0"/>
        </dgm:presLayoutVars>
      </dgm:prSet>
      <dgm:spPr/>
    </dgm:pt>
    <dgm:pt modelId="{7D6B32D9-63E0-4798-A77E-B7453582DEBA}" type="pres">
      <dgm:prSet presAssocID="{D8D28BC9-EE24-4131-AD3E-834A5CCF6C7A}" presName="ChildAccent" presStyleLbl="solidFgAcc1" presStyleIdx="5" presStyleCnt="7"/>
      <dgm:spPr/>
    </dgm:pt>
    <dgm:pt modelId="{FDF2D13F-42BB-438A-9491-A6EBB1470037}" type="pres">
      <dgm:prSet presAssocID="{D8D28BC9-EE24-4131-AD3E-834A5CCF6C7A}" presName="Child" presStyleLbl="revTx" presStyleIdx="7" presStyleCnt="9">
        <dgm:presLayoutVars>
          <dgm:chMax val="0"/>
          <dgm:chPref val="0"/>
          <dgm:bulletEnabled val="1"/>
        </dgm:presLayoutVars>
      </dgm:prSet>
      <dgm:spPr/>
    </dgm:pt>
    <dgm:pt modelId="{E1169B5E-A524-4ACA-BFCF-B565CF8BC08F}" type="pres">
      <dgm:prSet presAssocID="{39533E63-7218-4C7C-BCB8-290A8201BB5E}" presName="childComposite" presStyleCnt="0">
        <dgm:presLayoutVars>
          <dgm:chMax val="0"/>
          <dgm:chPref val="0"/>
        </dgm:presLayoutVars>
      </dgm:prSet>
      <dgm:spPr/>
    </dgm:pt>
    <dgm:pt modelId="{6A14AAF7-2628-4F32-BC19-1FDE54EC1088}" type="pres">
      <dgm:prSet presAssocID="{39533E63-7218-4C7C-BCB8-290A8201BB5E}" presName="ChildAccent" presStyleLbl="solidFgAcc1" presStyleIdx="6" presStyleCnt="7"/>
      <dgm:spPr/>
    </dgm:pt>
    <dgm:pt modelId="{AE2C6A39-C235-45C3-8E30-21EB0CA01A1C}" type="pres">
      <dgm:prSet presAssocID="{39533E63-7218-4C7C-BCB8-290A8201BB5E}" presName="Child" presStyleLbl="revTx" presStyleIdx="8" presStyleCnt="9">
        <dgm:presLayoutVars>
          <dgm:chMax val="0"/>
          <dgm:chPref val="0"/>
          <dgm:bulletEnabled val="1"/>
        </dgm:presLayoutVars>
      </dgm:prSet>
      <dgm:spPr/>
    </dgm:pt>
  </dgm:ptLst>
  <dgm:cxnLst>
    <dgm:cxn modelId="{7145C00A-7208-4E96-9712-E72944AC02DC}" srcId="{D5DDC278-245B-45A6-A155-D03DDF852774}" destId="{89A53559-B3FB-48F8-BD21-D34312F5D779}" srcOrd="0" destOrd="0" parTransId="{423B847F-F8FE-4E28-BFA2-DEF722E41287}" sibTransId="{2D851468-4073-479A-993C-187AF8A6C7D0}"/>
    <dgm:cxn modelId="{0FD30936-7E4F-4B0E-A9EE-666B45783580}" type="presOf" srcId="{1F91D6EE-9972-4231-AE86-BCD95FF8039F}" destId="{795EB752-B9AE-4314-AF44-D92F32842306}" srcOrd="0" destOrd="0" presId="urn:microsoft.com/office/officeart/2008/layout/SquareAccentList"/>
    <dgm:cxn modelId="{E85CF85E-78BD-40D0-A32E-4047153B6A2E}" type="presOf" srcId="{B32EAF61-4561-4702-B0BB-1F8A10F7EADB}" destId="{4D5B5459-5982-44F8-B189-6973AFABA1C8}" srcOrd="0" destOrd="0" presId="urn:microsoft.com/office/officeart/2008/layout/SquareAccentList"/>
    <dgm:cxn modelId="{EF148A45-20B6-4E0F-AD90-73F0CEF67FDE}" type="presOf" srcId="{F1353440-7FA9-4B91-930D-3B15B8A22788}" destId="{D6325504-4AD7-4209-BF1B-49F577FCC20B}" srcOrd="0" destOrd="0" presId="urn:microsoft.com/office/officeart/2008/layout/SquareAccentList"/>
    <dgm:cxn modelId="{F572FA66-385B-4669-A952-AE1F01EDB8B5}" srcId="{D5DDC278-245B-45A6-A155-D03DDF852774}" destId="{D8D28BC9-EE24-4131-AD3E-834A5CCF6C7A}" srcOrd="1" destOrd="0" parTransId="{D5E38799-437B-4F79-8D89-E765DA49FF9B}" sibTransId="{18DE3305-B516-494A-9576-E2441B25E2B2}"/>
    <dgm:cxn modelId="{9DD56867-D744-4E6F-AB35-72D20E690496}" type="presOf" srcId="{D8D28BC9-EE24-4131-AD3E-834A5CCF6C7A}" destId="{FDF2D13F-42BB-438A-9491-A6EBB1470037}" srcOrd="0" destOrd="0" presId="urn:microsoft.com/office/officeart/2008/layout/SquareAccentList"/>
    <dgm:cxn modelId="{33D85847-B740-4910-8FA0-FACEBD7A5FA1}" srcId="{F1353440-7FA9-4B91-930D-3B15B8A22788}" destId="{D5DDC278-245B-45A6-A155-D03DDF852774}" srcOrd="1" destOrd="0" parTransId="{17DB7A0B-EC77-4775-823D-E66883F378BF}" sibTransId="{88B63F85-492B-42A2-B0DD-421D693BE1C5}"/>
    <dgm:cxn modelId="{14D0BC68-EB5F-41B3-ADFD-80B1154A983D}" srcId="{D5DDC278-245B-45A6-A155-D03DDF852774}" destId="{39533E63-7218-4C7C-BCB8-290A8201BB5E}" srcOrd="2" destOrd="0" parTransId="{67664E18-3303-4614-8C95-028428C1BDD8}" sibTransId="{379372BD-FB3A-4D83-9D6A-1C996B96203D}"/>
    <dgm:cxn modelId="{E5740869-7C6F-4337-876E-FCBFEF7242F4}" type="presOf" srcId="{B843099A-C1A3-4F5E-920E-0E668B301149}" destId="{CA485A79-D449-40B6-A84C-FD78DD348941}" srcOrd="0" destOrd="0" presId="urn:microsoft.com/office/officeart/2008/layout/SquareAccentList"/>
    <dgm:cxn modelId="{EE84936A-DB3D-4749-BA7D-A863567BBFDD}" type="presOf" srcId="{71EAA5D9-2030-475E-A870-5B3DD2CEDD54}" destId="{0CA460EA-10F9-456C-91EF-38E34C3BC642}" srcOrd="0" destOrd="0" presId="urn:microsoft.com/office/officeart/2008/layout/SquareAccentList"/>
    <dgm:cxn modelId="{B3455B50-D87C-41A3-AD22-B9F082734D1C}" type="presOf" srcId="{D5DDC278-245B-45A6-A155-D03DDF852774}" destId="{5507783F-3A52-4BCB-8EA3-75C5F6B056AF}" srcOrd="0" destOrd="0" presId="urn:microsoft.com/office/officeart/2008/layout/SquareAccentList"/>
    <dgm:cxn modelId="{01DA8B72-AEB5-48D0-845B-9FB603E027E7}" srcId="{F1353440-7FA9-4B91-930D-3B15B8A22788}" destId="{3366A63B-2390-41CB-8A4F-D6A98E9FF0F0}" srcOrd="0" destOrd="0" parTransId="{D0831276-591F-4DEC-9425-33ED553E34A7}" sibTransId="{297B5291-BA2C-4AB5-80F8-48067646B8A7}"/>
    <dgm:cxn modelId="{27F7A17B-1FE3-4FF1-B8B7-1315A8685D78}" srcId="{3366A63B-2390-41CB-8A4F-D6A98E9FF0F0}" destId="{B32EAF61-4561-4702-B0BB-1F8A10F7EADB}" srcOrd="3" destOrd="0" parTransId="{7296A82B-ED61-44FA-B1B9-F4E297DC9BEA}" sibTransId="{4D5AC25C-E715-4303-A6EF-D0BB325FEA67}"/>
    <dgm:cxn modelId="{E236BCA3-7E09-4058-AC9F-C5050331DC98}" type="presOf" srcId="{3366A63B-2390-41CB-8A4F-D6A98E9FF0F0}" destId="{B4B5367D-F384-4D3C-A9FB-8023BD8FE86C}" srcOrd="0" destOrd="0" presId="urn:microsoft.com/office/officeart/2008/layout/SquareAccentList"/>
    <dgm:cxn modelId="{F01076CD-AFEA-46D0-811E-42B8D50DA2B1}" srcId="{3366A63B-2390-41CB-8A4F-D6A98E9FF0F0}" destId="{B843099A-C1A3-4F5E-920E-0E668B301149}" srcOrd="1" destOrd="0" parTransId="{357DC2FA-DED9-4B68-8F27-B14E02173F8E}" sibTransId="{69F77BA2-60B8-43CF-92EC-4230828C3049}"/>
    <dgm:cxn modelId="{36EE76D5-06CF-46A4-8E61-DCE2A002E155}" srcId="{3366A63B-2390-41CB-8A4F-D6A98E9FF0F0}" destId="{1F91D6EE-9972-4231-AE86-BCD95FF8039F}" srcOrd="0" destOrd="0" parTransId="{53C220E9-AE3B-4024-9024-FFCF38BDCD6A}" sibTransId="{D51974CA-748C-4A72-9198-28526A64CE2D}"/>
    <dgm:cxn modelId="{125AFAEA-7121-4170-B38A-2A08366076EF}" srcId="{3366A63B-2390-41CB-8A4F-D6A98E9FF0F0}" destId="{71EAA5D9-2030-475E-A870-5B3DD2CEDD54}" srcOrd="2" destOrd="0" parTransId="{21FCB0EC-102D-4010-8A06-F675072EDC58}" sibTransId="{88D072A4-9B34-4D3D-A1F4-03B09C1E660F}"/>
    <dgm:cxn modelId="{A1D5DDED-6199-4B40-9BB9-E6550A979350}" type="presOf" srcId="{39533E63-7218-4C7C-BCB8-290A8201BB5E}" destId="{AE2C6A39-C235-45C3-8E30-21EB0CA01A1C}" srcOrd="0" destOrd="0" presId="urn:microsoft.com/office/officeart/2008/layout/SquareAccentList"/>
    <dgm:cxn modelId="{D451EFF9-BF93-4875-9AAE-6CB86E027477}" type="presOf" srcId="{89A53559-B3FB-48F8-BD21-D34312F5D779}" destId="{092003D6-54E8-434D-8572-FE4974E7C5BD}" srcOrd="0" destOrd="0" presId="urn:microsoft.com/office/officeart/2008/layout/SquareAccentList"/>
    <dgm:cxn modelId="{E718EF4D-3AE5-4604-975A-B1BF2737D690}" type="presParOf" srcId="{D6325504-4AD7-4209-BF1B-49F577FCC20B}" destId="{BF0EF0E1-4965-48ED-B4E2-50023F5DA420}" srcOrd="0" destOrd="0" presId="urn:microsoft.com/office/officeart/2008/layout/SquareAccentList"/>
    <dgm:cxn modelId="{DBB0E2F6-5316-4894-8908-91615C3408C0}" type="presParOf" srcId="{BF0EF0E1-4965-48ED-B4E2-50023F5DA420}" destId="{5803E0A8-F6C9-4EE2-8A54-F33D17AB2B41}" srcOrd="0" destOrd="0" presId="urn:microsoft.com/office/officeart/2008/layout/SquareAccentList"/>
    <dgm:cxn modelId="{B9F005F1-7637-4986-A145-B89EA45E225E}" type="presParOf" srcId="{5803E0A8-F6C9-4EE2-8A54-F33D17AB2B41}" destId="{B3C28A9A-60A0-443B-9415-B721003F4375}" srcOrd="0" destOrd="0" presId="urn:microsoft.com/office/officeart/2008/layout/SquareAccentList"/>
    <dgm:cxn modelId="{00E91062-B169-4D8D-8B8C-B5C12F5F6225}" type="presParOf" srcId="{5803E0A8-F6C9-4EE2-8A54-F33D17AB2B41}" destId="{DA2F1BE4-DD02-4B54-B7C3-EB72FBA4C8AB}" srcOrd="1" destOrd="0" presId="urn:microsoft.com/office/officeart/2008/layout/SquareAccentList"/>
    <dgm:cxn modelId="{2E6C1733-9623-43D7-BE5E-037D6B3ABEF4}" type="presParOf" srcId="{5803E0A8-F6C9-4EE2-8A54-F33D17AB2B41}" destId="{B4B5367D-F384-4D3C-A9FB-8023BD8FE86C}" srcOrd="2" destOrd="0" presId="urn:microsoft.com/office/officeart/2008/layout/SquareAccentList"/>
    <dgm:cxn modelId="{BD347697-3790-4C65-8A90-4C6366890F67}" type="presParOf" srcId="{BF0EF0E1-4965-48ED-B4E2-50023F5DA420}" destId="{33F9B279-CD0D-4459-9A55-09516CAD4A6D}" srcOrd="1" destOrd="0" presId="urn:microsoft.com/office/officeart/2008/layout/SquareAccentList"/>
    <dgm:cxn modelId="{A9D07A2A-00D8-4974-9175-472C1739F0E6}" type="presParOf" srcId="{33F9B279-CD0D-4459-9A55-09516CAD4A6D}" destId="{46F03983-DDFF-447D-8370-DDAE973658E3}" srcOrd="0" destOrd="0" presId="urn:microsoft.com/office/officeart/2008/layout/SquareAccentList"/>
    <dgm:cxn modelId="{60FC57FD-97FD-41FE-9F7E-4A549C61E99F}" type="presParOf" srcId="{46F03983-DDFF-447D-8370-DDAE973658E3}" destId="{D565FE40-D5F0-4C1D-94DE-FCF52CA07732}" srcOrd="0" destOrd="0" presId="urn:microsoft.com/office/officeart/2008/layout/SquareAccentList"/>
    <dgm:cxn modelId="{2D1AEA32-CD0B-478F-8E29-22230995BD09}" type="presParOf" srcId="{46F03983-DDFF-447D-8370-DDAE973658E3}" destId="{795EB752-B9AE-4314-AF44-D92F32842306}" srcOrd="1" destOrd="0" presId="urn:microsoft.com/office/officeart/2008/layout/SquareAccentList"/>
    <dgm:cxn modelId="{70869550-49D3-47BC-BEE0-946274436556}" type="presParOf" srcId="{33F9B279-CD0D-4459-9A55-09516CAD4A6D}" destId="{256095E8-3308-4BE3-96FE-140FB9ED1F4C}" srcOrd="1" destOrd="0" presId="urn:microsoft.com/office/officeart/2008/layout/SquareAccentList"/>
    <dgm:cxn modelId="{4793A952-588F-42F3-8B73-2A636EEBA64A}" type="presParOf" srcId="{256095E8-3308-4BE3-96FE-140FB9ED1F4C}" destId="{0B74E437-672E-4DA3-8A2F-9B06BADD1289}" srcOrd="0" destOrd="0" presId="urn:microsoft.com/office/officeart/2008/layout/SquareAccentList"/>
    <dgm:cxn modelId="{B50C29A2-95BB-410E-B252-88CE2FC99A31}" type="presParOf" srcId="{256095E8-3308-4BE3-96FE-140FB9ED1F4C}" destId="{CA485A79-D449-40B6-A84C-FD78DD348941}" srcOrd="1" destOrd="0" presId="urn:microsoft.com/office/officeart/2008/layout/SquareAccentList"/>
    <dgm:cxn modelId="{E85BE49B-830D-4734-9A7C-5348879C8035}" type="presParOf" srcId="{33F9B279-CD0D-4459-9A55-09516CAD4A6D}" destId="{3D8000D8-1A32-49F6-BD97-BA8A91F77230}" srcOrd="2" destOrd="0" presId="urn:microsoft.com/office/officeart/2008/layout/SquareAccentList"/>
    <dgm:cxn modelId="{CDB14D50-8C4E-419C-99FD-751CD8CA1720}" type="presParOf" srcId="{3D8000D8-1A32-49F6-BD97-BA8A91F77230}" destId="{F500ED5F-4BFA-44A6-8DF0-797602E792E0}" srcOrd="0" destOrd="0" presId="urn:microsoft.com/office/officeart/2008/layout/SquareAccentList"/>
    <dgm:cxn modelId="{C0A60AFB-3AC5-430B-8A5A-D368F860F311}" type="presParOf" srcId="{3D8000D8-1A32-49F6-BD97-BA8A91F77230}" destId="{0CA460EA-10F9-456C-91EF-38E34C3BC642}" srcOrd="1" destOrd="0" presId="urn:microsoft.com/office/officeart/2008/layout/SquareAccentList"/>
    <dgm:cxn modelId="{D0684593-0441-4049-81EE-A311986D9B0C}" type="presParOf" srcId="{33F9B279-CD0D-4459-9A55-09516CAD4A6D}" destId="{7BBB4E59-3F42-4420-9287-559B6AB29A89}" srcOrd="3" destOrd="0" presId="urn:microsoft.com/office/officeart/2008/layout/SquareAccentList"/>
    <dgm:cxn modelId="{85A738C4-DEF2-438D-900E-C1B55AA8E9FB}" type="presParOf" srcId="{7BBB4E59-3F42-4420-9287-559B6AB29A89}" destId="{4361FB7D-95D7-4C8A-929A-BA71AC426570}" srcOrd="0" destOrd="0" presId="urn:microsoft.com/office/officeart/2008/layout/SquareAccentList"/>
    <dgm:cxn modelId="{59484724-9702-4E8F-8E53-E4D32B2F0987}" type="presParOf" srcId="{7BBB4E59-3F42-4420-9287-559B6AB29A89}" destId="{4D5B5459-5982-44F8-B189-6973AFABA1C8}" srcOrd="1" destOrd="0" presId="urn:microsoft.com/office/officeart/2008/layout/SquareAccentList"/>
    <dgm:cxn modelId="{8691AE8C-F79A-443D-96B3-1D4AC967A73A}" type="presParOf" srcId="{D6325504-4AD7-4209-BF1B-49F577FCC20B}" destId="{5A9BFC07-829A-4442-8D38-E377F312FDDC}" srcOrd="1" destOrd="0" presId="urn:microsoft.com/office/officeart/2008/layout/SquareAccentList"/>
    <dgm:cxn modelId="{7062717A-CFE7-42D6-9C4D-EA7771A98DE7}" type="presParOf" srcId="{5A9BFC07-829A-4442-8D38-E377F312FDDC}" destId="{DBE7F63D-B301-4843-9B5E-279FDEF4BFDD}" srcOrd="0" destOrd="0" presId="urn:microsoft.com/office/officeart/2008/layout/SquareAccentList"/>
    <dgm:cxn modelId="{97D8055B-CCEE-4AF8-AFD0-E387410139FD}" type="presParOf" srcId="{DBE7F63D-B301-4843-9B5E-279FDEF4BFDD}" destId="{A8795069-DA9F-4D8B-80E5-EE70B8378950}" srcOrd="0" destOrd="0" presId="urn:microsoft.com/office/officeart/2008/layout/SquareAccentList"/>
    <dgm:cxn modelId="{F91DBC1F-38E0-40CF-960D-3B899618D1EF}" type="presParOf" srcId="{DBE7F63D-B301-4843-9B5E-279FDEF4BFDD}" destId="{60FD8F84-87B1-443C-BCE0-DB7D202AF8B6}" srcOrd="1" destOrd="0" presId="urn:microsoft.com/office/officeart/2008/layout/SquareAccentList"/>
    <dgm:cxn modelId="{01810AE4-C8B0-405F-8197-A839153B0349}" type="presParOf" srcId="{DBE7F63D-B301-4843-9B5E-279FDEF4BFDD}" destId="{5507783F-3A52-4BCB-8EA3-75C5F6B056AF}" srcOrd="2" destOrd="0" presId="urn:microsoft.com/office/officeart/2008/layout/SquareAccentList"/>
    <dgm:cxn modelId="{A2565C20-9A3E-4D1B-8DC2-A2DFDEB37999}" type="presParOf" srcId="{5A9BFC07-829A-4442-8D38-E377F312FDDC}" destId="{5960DDE5-3212-4B74-A6FD-D720DD97F455}" srcOrd="1" destOrd="0" presId="urn:microsoft.com/office/officeart/2008/layout/SquareAccentList"/>
    <dgm:cxn modelId="{A2810F34-F7D8-4ADD-BB96-85028853D168}" type="presParOf" srcId="{5960DDE5-3212-4B74-A6FD-D720DD97F455}" destId="{F5EF2D81-F12C-4310-8D48-9CBF7107EA28}" srcOrd="0" destOrd="0" presId="urn:microsoft.com/office/officeart/2008/layout/SquareAccentList"/>
    <dgm:cxn modelId="{B17365D6-1314-45D1-93B5-6F4D8A94773A}" type="presParOf" srcId="{F5EF2D81-F12C-4310-8D48-9CBF7107EA28}" destId="{3C96184D-0E8D-4DA1-85E1-1032E61EEE16}" srcOrd="0" destOrd="0" presId="urn:microsoft.com/office/officeart/2008/layout/SquareAccentList"/>
    <dgm:cxn modelId="{7CFBC4BE-0D3B-4B73-B799-7CFB43CD1B2F}" type="presParOf" srcId="{F5EF2D81-F12C-4310-8D48-9CBF7107EA28}" destId="{092003D6-54E8-434D-8572-FE4974E7C5BD}" srcOrd="1" destOrd="0" presId="urn:microsoft.com/office/officeart/2008/layout/SquareAccentList"/>
    <dgm:cxn modelId="{6CFF4DBE-5FE7-4040-9D2E-9133DCEE06C5}" type="presParOf" srcId="{5960DDE5-3212-4B74-A6FD-D720DD97F455}" destId="{40BAE28C-DEFD-4D5F-850E-48C1779F8CEC}" srcOrd="1" destOrd="0" presId="urn:microsoft.com/office/officeart/2008/layout/SquareAccentList"/>
    <dgm:cxn modelId="{6BA0656D-9168-4480-864F-8C7484DA30D9}" type="presParOf" srcId="{40BAE28C-DEFD-4D5F-850E-48C1779F8CEC}" destId="{7D6B32D9-63E0-4798-A77E-B7453582DEBA}" srcOrd="0" destOrd="0" presId="urn:microsoft.com/office/officeart/2008/layout/SquareAccentList"/>
    <dgm:cxn modelId="{C716671B-BEF8-418D-B682-4A1A6156647A}" type="presParOf" srcId="{40BAE28C-DEFD-4D5F-850E-48C1779F8CEC}" destId="{FDF2D13F-42BB-438A-9491-A6EBB1470037}" srcOrd="1" destOrd="0" presId="urn:microsoft.com/office/officeart/2008/layout/SquareAccentList"/>
    <dgm:cxn modelId="{273EDBCD-41D7-41A2-A6F2-5D7D6E17C434}" type="presParOf" srcId="{5960DDE5-3212-4B74-A6FD-D720DD97F455}" destId="{E1169B5E-A524-4ACA-BFCF-B565CF8BC08F}" srcOrd="2" destOrd="0" presId="urn:microsoft.com/office/officeart/2008/layout/SquareAccentList"/>
    <dgm:cxn modelId="{6C9AB9DF-B518-4EB2-AF2F-2A7648FABEB5}" type="presParOf" srcId="{E1169B5E-A524-4ACA-BFCF-B565CF8BC08F}" destId="{6A14AAF7-2628-4F32-BC19-1FDE54EC1088}" srcOrd="0" destOrd="0" presId="urn:microsoft.com/office/officeart/2008/layout/SquareAccentList"/>
    <dgm:cxn modelId="{63EE2ADF-D8FD-473C-B645-D9DB7A35CE87}" type="presParOf" srcId="{E1169B5E-A524-4ACA-BFCF-B565CF8BC08F}" destId="{AE2C6A39-C235-45C3-8E30-21EB0CA01A1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1727F2-9D5D-4B0D-B4FF-D34BE1AE2E2E}" type="doc">
      <dgm:prSet loTypeId="urn:diagrams.loki3.com/VaryingWidthList" loCatId="list" qsTypeId="urn:microsoft.com/office/officeart/2005/8/quickstyle/simple1" qsCatId="simple" csTypeId="urn:microsoft.com/office/officeart/2005/8/colors/colorful3" csCatId="colorful" phldr="1"/>
      <dgm:spPr/>
    </dgm:pt>
    <dgm:pt modelId="{0966057F-1246-43BC-BBC5-88667E5CC26C}">
      <dgm:prSet phldrT="[Text]"/>
      <dgm:spPr/>
      <dgm:t>
        <a:bodyPr/>
        <a:lstStyle/>
        <a:p>
          <a:r>
            <a:rPr lang="en-US"/>
            <a:t>Sử dụng namespace riêng để build cluster</a:t>
          </a:r>
        </a:p>
      </dgm:t>
    </dgm:pt>
    <dgm:pt modelId="{0A0A932A-2D73-4E74-8AA3-95FB1263AEAE}" type="parTrans" cxnId="{C5E65E89-1758-4B3B-A103-568350CCD6FE}">
      <dgm:prSet/>
      <dgm:spPr/>
      <dgm:t>
        <a:bodyPr/>
        <a:lstStyle/>
        <a:p>
          <a:endParaRPr lang="en-US"/>
        </a:p>
      </dgm:t>
    </dgm:pt>
    <dgm:pt modelId="{3C57F707-D232-4CCC-AACC-37BEFBB52750}" type="sibTrans" cxnId="{C5E65E89-1758-4B3B-A103-568350CCD6FE}">
      <dgm:prSet/>
      <dgm:spPr/>
      <dgm:t>
        <a:bodyPr/>
        <a:lstStyle/>
        <a:p>
          <a:endParaRPr lang="en-US"/>
        </a:p>
      </dgm:t>
    </dgm:pt>
    <dgm:pt modelId="{01BED461-54E9-4667-B48B-6C5CFBE72BD9}">
      <dgm:prSet phldrT="[Text]"/>
      <dgm:spPr/>
      <dgm:t>
        <a:bodyPr/>
        <a:lstStyle/>
        <a:p>
          <a:r>
            <a:rPr lang="en-US"/>
            <a:t>Thiết lập PVs, PVCs để lưu dữ liệu quan trọng</a:t>
          </a:r>
        </a:p>
      </dgm:t>
    </dgm:pt>
    <dgm:pt modelId="{5387968E-3EE8-45B3-8B1B-033A663939F7}" type="parTrans" cxnId="{15623446-F51F-458B-B659-5B73474A7751}">
      <dgm:prSet/>
      <dgm:spPr/>
      <dgm:t>
        <a:bodyPr/>
        <a:lstStyle/>
        <a:p>
          <a:endParaRPr lang="en-US"/>
        </a:p>
      </dgm:t>
    </dgm:pt>
    <dgm:pt modelId="{877F2824-F52D-4A2E-B277-F6CAD23B2DB1}" type="sibTrans" cxnId="{15623446-F51F-458B-B659-5B73474A7751}">
      <dgm:prSet/>
      <dgm:spPr/>
      <dgm:t>
        <a:bodyPr/>
        <a:lstStyle/>
        <a:p>
          <a:endParaRPr lang="en-US"/>
        </a:p>
      </dgm:t>
    </dgm:pt>
    <dgm:pt modelId="{88DAB138-36FF-4AA2-9E4B-ECED01E78EF0}">
      <dgm:prSet phldrT="[Text]"/>
      <dgm:spPr/>
      <dgm:t>
        <a:bodyPr/>
        <a:lstStyle/>
        <a:p>
          <a:r>
            <a:rPr lang="en-US"/>
            <a:t>Mornitoring và Logging </a:t>
          </a:r>
        </a:p>
      </dgm:t>
    </dgm:pt>
    <dgm:pt modelId="{BB4E34F9-D211-4BBA-B318-B4C818727433}" type="parTrans" cxnId="{981BDC0E-9112-44EF-BDDC-6DD11CBB7030}">
      <dgm:prSet/>
      <dgm:spPr/>
      <dgm:t>
        <a:bodyPr/>
        <a:lstStyle/>
        <a:p>
          <a:endParaRPr lang="en-US"/>
        </a:p>
      </dgm:t>
    </dgm:pt>
    <dgm:pt modelId="{DB9BD465-8C8B-4C4F-BED2-F86A6097EF6B}" type="sibTrans" cxnId="{981BDC0E-9112-44EF-BDDC-6DD11CBB7030}">
      <dgm:prSet/>
      <dgm:spPr/>
      <dgm:t>
        <a:bodyPr/>
        <a:lstStyle/>
        <a:p>
          <a:endParaRPr lang="en-US"/>
        </a:p>
      </dgm:t>
    </dgm:pt>
    <dgm:pt modelId="{E209310F-41C3-445A-A3CA-FBFF0DDF3046}">
      <dgm:prSet phldrT="[Text]"/>
      <dgm:spPr/>
      <dgm:t>
        <a:bodyPr/>
        <a:lstStyle/>
        <a:p>
          <a:r>
            <a:rPr lang="en-US"/>
            <a:t>Tự build hoặc sử dụng helm chart ví dụ như bitnami</a:t>
          </a:r>
        </a:p>
      </dgm:t>
    </dgm:pt>
    <dgm:pt modelId="{AE56ED74-1027-4A15-B421-BF9E05640DD9}" type="parTrans" cxnId="{0AE2CE36-E541-48C9-900F-05DB600FEEE3}">
      <dgm:prSet/>
      <dgm:spPr/>
      <dgm:t>
        <a:bodyPr/>
        <a:lstStyle/>
        <a:p>
          <a:endParaRPr lang="en-US"/>
        </a:p>
      </dgm:t>
    </dgm:pt>
    <dgm:pt modelId="{B7E5E219-82F8-43FF-90BA-F677ADFA375F}" type="sibTrans" cxnId="{0AE2CE36-E541-48C9-900F-05DB600FEEE3}">
      <dgm:prSet/>
      <dgm:spPr/>
      <dgm:t>
        <a:bodyPr/>
        <a:lstStyle/>
        <a:p>
          <a:endParaRPr lang="en-US"/>
        </a:p>
      </dgm:t>
    </dgm:pt>
    <dgm:pt modelId="{F5662848-A0DA-4833-9B2F-ADD4BB99A54C}" type="pres">
      <dgm:prSet presAssocID="{A01727F2-9D5D-4B0D-B4FF-D34BE1AE2E2E}" presName="Name0" presStyleCnt="0">
        <dgm:presLayoutVars>
          <dgm:resizeHandles/>
        </dgm:presLayoutVars>
      </dgm:prSet>
      <dgm:spPr/>
    </dgm:pt>
    <dgm:pt modelId="{F498A6EA-4B51-49B1-AF49-057E73BB1EE4}" type="pres">
      <dgm:prSet presAssocID="{0966057F-1246-43BC-BBC5-88667E5CC26C}" presName="text" presStyleLbl="node1" presStyleIdx="0" presStyleCnt="4" custScaleX="165715">
        <dgm:presLayoutVars>
          <dgm:bulletEnabled val="1"/>
        </dgm:presLayoutVars>
      </dgm:prSet>
      <dgm:spPr/>
    </dgm:pt>
    <dgm:pt modelId="{9B863C26-7753-4AD2-AAC0-257A98CD2026}" type="pres">
      <dgm:prSet presAssocID="{3C57F707-D232-4CCC-AACC-37BEFBB52750}" presName="space" presStyleCnt="0"/>
      <dgm:spPr/>
    </dgm:pt>
    <dgm:pt modelId="{EFE6CAA9-2114-40F3-8EE2-4B8B01803956}" type="pres">
      <dgm:prSet presAssocID="{E209310F-41C3-445A-A3CA-FBFF0DDF3046}" presName="text" presStyleLbl="node1" presStyleIdx="1" presStyleCnt="4" custScaleX="101978">
        <dgm:presLayoutVars>
          <dgm:bulletEnabled val="1"/>
        </dgm:presLayoutVars>
      </dgm:prSet>
      <dgm:spPr/>
    </dgm:pt>
    <dgm:pt modelId="{0CE0EF15-439C-4E29-8886-D05B15BBAC7B}" type="pres">
      <dgm:prSet presAssocID="{B7E5E219-82F8-43FF-90BA-F677ADFA375F}" presName="space" presStyleCnt="0"/>
      <dgm:spPr/>
    </dgm:pt>
    <dgm:pt modelId="{B3DBDB8B-4C4F-4521-B799-FE6CFCFD667E}" type="pres">
      <dgm:prSet presAssocID="{01BED461-54E9-4667-B48B-6C5CFBE72BD9}" presName="text" presStyleLbl="node1" presStyleIdx="2" presStyleCnt="4" custScaleX="120520">
        <dgm:presLayoutVars>
          <dgm:bulletEnabled val="1"/>
        </dgm:presLayoutVars>
      </dgm:prSet>
      <dgm:spPr/>
    </dgm:pt>
    <dgm:pt modelId="{70F3FC5E-34BF-4243-B14D-CD18257C556E}" type="pres">
      <dgm:prSet presAssocID="{877F2824-F52D-4A2E-B277-F6CAD23B2DB1}" presName="space" presStyleCnt="0"/>
      <dgm:spPr/>
    </dgm:pt>
    <dgm:pt modelId="{E80313C2-9CA6-48E6-8FA5-DB7F94CAD46E}" type="pres">
      <dgm:prSet presAssocID="{88DAB138-36FF-4AA2-9E4B-ECED01E78EF0}" presName="text" presStyleLbl="node1" presStyleIdx="3" presStyleCnt="4" custScaleX="241040">
        <dgm:presLayoutVars>
          <dgm:bulletEnabled val="1"/>
        </dgm:presLayoutVars>
      </dgm:prSet>
      <dgm:spPr/>
    </dgm:pt>
  </dgm:ptLst>
  <dgm:cxnLst>
    <dgm:cxn modelId="{981BDC0E-9112-44EF-BDDC-6DD11CBB7030}" srcId="{A01727F2-9D5D-4B0D-B4FF-D34BE1AE2E2E}" destId="{88DAB138-36FF-4AA2-9E4B-ECED01E78EF0}" srcOrd="3" destOrd="0" parTransId="{BB4E34F9-D211-4BBA-B318-B4C818727433}" sibTransId="{DB9BD465-8C8B-4C4F-BED2-F86A6097EF6B}"/>
    <dgm:cxn modelId="{0AE2CE36-E541-48C9-900F-05DB600FEEE3}" srcId="{A01727F2-9D5D-4B0D-B4FF-D34BE1AE2E2E}" destId="{E209310F-41C3-445A-A3CA-FBFF0DDF3046}" srcOrd="1" destOrd="0" parTransId="{AE56ED74-1027-4A15-B421-BF9E05640DD9}" sibTransId="{B7E5E219-82F8-43FF-90BA-F677ADFA375F}"/>
    <dgm:cxn modelId="{15623446-F51F-458B-B659-5B73474A7751}" srcId="{A01727F2-9D5D-4B0D-B4FF-D34BE1AE2E2E}" destId="{01BED461-54E9-4667-B48B-6C5CFBE72BD9}" srcOrd="2" destOrd="0" parTransId="{5387968E-3EE8-45B3-8B1B-033A663939F7}" sibTransId="{877F2824-F52D-4A2E-B277-F6CAD23B2DB1}"/>
    <dgm:cxn modelId="{4F387254-9E33-4A65-A193-F6F0E039AA67}" type="presOf" srcId="{01BED461-54E9-4667-B48B-6C5CFBE72BD9}" destId="{B3DBDB8B-4C4F-4521-B799-FE6CFCFD667E}" srcOrd="0" destOrd="0" presId="urn:diagrams.loki3.com/VaryingWidthList"/>
    <dgm:cxn modelId="{C5E65E89-1758-4B3B-A103-568350CCD6FE}" srcId="{A01727F2-9D5D-4B0D-B4FF-D34BE1AE2E2E}" destId="{0966057F-1246-43BC-BBC5-88667E5CC26C}" srcOrd="0" destOrd="0" parTransId="{0A0A932A-2D73-4E74-8AA3-95FB1263AEAE}" sibTransId="{3C57F707-D232-4CCC-AACC-37BEFBB52750}"/>
    <dgm:cxn modelId="{5BF5C0AC-A8CF-4765-9731-7FC71904B6BD}" type="presOf" srcId="{A01727F2-9D5D-4B0D-B4FF-D34BE1AE2E2E}" destId="{F5662848-A0DA-4833-9B2F-ADD4BB99A54C}" srcOrd="0" destOrd="0" presId="urn:diagrams.loki3.com/VaryingWidthList"/>
    <dgm:cxn modelId="{09F72EDD-7E9B-4A28-B31F-486BC1F7B328}" type="presOf" srcId="{0966057F-1246-43BC-BBC5-88667E5CC26C}" destId="{F498A6EA-4B51-49B1-AF49-057E73BB1EE4}" srcOrd="0" destOrd="0" presId="urn:diagrams.loki3.com/VaryingWidthList"/>
    <dgm:cxn modelId="{C1E2B2F2-89E0-4C37-8707-73C198798EE6}" type="presOf" srcId="{88DAB138-36FF-4AA2-9E4B-ECED01E78EF0}" destId="{E80313C2-9CA6-48E6-8FA5-DB7F94CAD46E}" srcOrd="0" destOrd="0" presId="urn:diagrams.loki3.com/VaryingWidthList"/>
    <dgm:cxn modelId="{70558CF6-946F-4652-9ACF-DECA56130983}" type="presOf" srcId="{E209310F-41C3-445A-A3CA-FBFF0DDF3046}" destId="{EFE6CAA9-2114-40F3-8EE2-4B8B01803956}" srcOrd="0" destOrd="0" presId="urn:diagrams.loki3.com/VaryingWidthList"/>
    <dgm:cxn modelId="{B8B3B765-5182-4C34-A4E2-B3D30C56D423}" type="presParOf" srcId="{F5662848-A0DA-4833-9B2F-ADD4BB99A54C}" destId="{F498A6EA-4B51-49B1-AF49-057E73BB1EE4}" srcOrd="0" destOrd="0" presId="urn:diagrams.loki3.com/VaryingWidthList"/>
    <dgm:cxn modelId="{CEBFE5C6-088B-49A6-89A3-75CFC610C744}" type="presParOf" srcId="{F5662848-A0DA-4833-9B2F-ADD4BB99A54C}" destId="{9B863C26-7753-4AD2-AAC0-257A98CD2026}" srcOrd="1" destOrd="0" presId="urn:diagrams.loki3.com/VaryingWidthList"/>
    <dgm:cxn modelId="{B2197E9B-3B44-4D56-BD06-11021D7BC59C}" type="presParOf" srcId="{F5662848-A0DA-4833-9B2F-ADD4BB99A54C}" destId="{EFE6CAA9-2114-40F3-8EE2-4B8B01803956}" srcOrd="2" destOrd="0" presId="urn:diagrams.loki3.com/VaryingWidthList"/>
    <dgm:cxn modelId="{EA769495-27D8-447A-AC19-55C0665951F5}" type="presParOf" srcId="{F5662848-A0DA-4833-9B2F-ADD4BB99A54C}" destId="{0CE0EF15-439C-4E29-8886-D05B15BBAC7B}" srcOrd="3" destOrd="0" presId="urn:diagrams.loki3.com/VaryingWidthList"/>
    <dgm:cxn modelId="{3AB16727-B496-42DE-8686-B8BC6C40FBD6}" type="presParOf" srcId="{F5662848-A0DA-4833-9B2F-ADD4BB99A54C}" destId="{B3DBDB8B-4C4F-4521-B799-FE6CFCFD667E}" srcOrd="4" destOrd="0" presId="urn:diagrams.loki3.com/VaryingWidthList"/>
    <dgm:cxn modelId="{49CC8022-7761-432C-A995-9F280F62BDD1}" type="presParOf" srcId="{F5662848-A0DA-4833-9B2F-ADD4BB99A54C}" destId="{70F3FC5E-34BF-4243-B14D-CD18257C556E}" srcOrd="5" destOrd="0" presId="urn:diagrams.loki3.com/VaryingWidthList"/>
    <dgm:cxn modelId="{B1363B96-F078-41DF-9844-E19D1E4574B4}" type="presParOf" srcId="{F5662848-A0DA-4833-9B2F-ADD4BB99A54C}" destId="{E80313C2-9CA6-48E6-8FA5-DB7F94CAD46E}"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28A9A-60A0-443B-9415-B721003F4375}">
      <dsp:nvSpPr>
        <dsp:cNvPr id="0" name=""/>
        <dsp:cNvSpPr/>
      </dsp:nvSpPr>
      <dsp:spPr>
        <a:xfrm>
          <a:off x="125" y="534525"/>
          <a:ext cx="2749534" cy="323474"/>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A2F1BE4-DD02-4B54-B7C3-EB72FBA4C8AB}">
      <dsp:nvSpPr>
        <dsp:cNvPr id="0" name=""/>
        <dsp:cNvSpPr/>
      </dsp:nvSpPr>
      <dsp:spPr>
        <a:xfrm>
          <a:off x="10496" y="2598958"/>
          <a:ext cx="201990" cy="201990"/>
        </a:xfrm>
        <a:prstGeom prst="rect">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4B5367D-F384-4D3C-A9FB-8023BD8FE86C}">
      <dsp:nvSpPr>
        <dsp:cNvPr id="0" name=""/>
        <dsp:cNvSpPr/>
      </dsp:nvSpPr>
      <dsp:spPr>
        <a:xfrm>
          <a:off x="3122" y="0"/>
          <a:ext cx="2749534" cy="581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a:t>Master node</a:t>
          </a:r>
        </a:p>
      </dsp:txBody>
      <dsp:txXfrm>
        <a:off x="3122" y="0"/>
        <a:ext cx="2749534" cy="581096"/>
      </dsp:txXfrm>
    </dsp:sp>
    <dsp:sp modelId="{D565FE40-D5F0-4C1D-94DE-FCF52CA07732}">
      <dsp:nvSpPr>
        <dsp:cNvPr id="0" name=""/>
        <dsp:cNvSpPr/>
      </dsp:nvSpPr>
      <dsp:spPr>
        <a:xfrm>
          <a:off x="3122" y="1173414"/>
          <a:ext cx="201985" cy="201985"/>
        </a:xfrm>
        <a:prstGeom prst="rect">
          <a:avLst/>
        </a:prstGeom>
        <a:solidFill>
          <a:schemeClr val="lt1">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95EB752-B9AE-4314-AF44-D92F32842306}">
      <dsp:nvSpPr>
        <dsp:cNvPr id="0" name=""/>
        <dsp:cNvSpPr/>
      </dsp:nvSpPr>
      <dsp:spPr>
        <a:xfrm>
          <a:off x="195589" y="1038992"/>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CPU: 4 core (tốt nhất trên 8 core)</a:t>
          </a:r>
        </a:p>
      </dsp:txBody>
      <dsp:txXfrm>
        <a:off x="195589" y="1038992"/>
        <a:ext cx="2557066" cy="470829"/>
      </dsp:txXfrm>
    </dsp:sp>
    <dsp:sp modelId="{0B74E437-672E-4DA3-8A2F-9B06BADD1289}">
      <dsp:nvSpPr>
        <dsp:cNvPr id="0" name=""/>
        <dsp:cNvSpPr/>
      </dsp:nvSpPr>
      <dsp:spPr>
        <a:xfrm>
          <a:off x="3122" y="1644243"/>
          <a:ext cx="201985" cy="201985"/>
        </a:xfrm>
        <a:prstGeom prst="rect">
          <a:avLst/>
        </a:prstGeom>
        <a:solidFill>
          <a:schemeClr val="lt1">
            <a:hueOff val="0"/>
            <a:satOff val="0"/>
            <a:lumOff val="0"/>
            <a:alphaOff val="0"/>
          </a:schemeClr>
        </a:solidFill>
        <a:ln w="6350" cap="flat" cmpd="sng" algn="ctr">
          <a:solidFill>
            <a:schemeClr val="accent2">
              <a:shade val="80000"/>
              <a:hueOff val="-47226"/>
              <a:satOff val="3738"/>
              <a:lumOff val="3449"/>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A485A79-D449-40B6-A84C-FD78DD348941}">
      <dsp:nvSpPr>
        <dsp:cNvPr id="0" name=""/>
        <dsp:cNvSpPr/>
      </dsp:nvSpPr>
      <dsp:spPr>
        <a:xfrm>
          <a:off x="195589" y="1509822"/>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RAM: 16 GB (tốt nhất trên 32 GB)</a:t>
          </a:r>
        </a:p>
      </dsp:txBody>
      <dsp:txXfrm>
        <a:off x="195589" y="1509822"/>
        <a:ext cx="2557066" cy="470829"/>
      </dsp:txXfrm>
    </dsp:sp>
    <dsp:sp modelId="{F500ED5F-4BFA-44A6-8DF0-797602E792E0}">
      <dsp:nvSpPr>
        <dsp:cNvPr id="0" name=""/>
        <dsp:cNvSpPr/>
      </dsp:nvSpPr>
      <dsp:spPr>
        <a:xfrm>
          <a:off x="3122" y="2115073"/>
          <a:ext cx="201985" cy="201985"/>
        </a:xfrm>
        <a:prstGeom prst="rect">
          <a:avLst/>
        </a:prstGeom>
        <a:solidFill>
          <a:schemeClr val="lt1">
            <a:hueOff val="0"/>
            <a:satOff val="0"/>
            <a:lumOff val="0"/>
            <a:alphaOff val="0"/>
          </a:schemeClr>
        </a:solidFill>
        <a:ln w="6350" cap="flat" cmpd="sng" algn="ctr">
          <a:solidFill>
            <a:schemeClr val="accent2">
              <a:shade val="80000"/>
              <a:hueOff val="-94451"/>
              <a:satOff val="7476"/>
              <a:lumOff val="6897"/>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CA460EA-10F9-456C-91EF-38E34C3BC642}">
      <dsp:nvSpPr>
        <dsp:cNvPr id="0" name=""/>
        <dsp:cNvSpPr/>
      </dsp:nvSpPr>
      <dsp:spPr>
        <a:xfrm>
          <a:off x="195589" y="1980651"/>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SSD với dung lượng đủ lớn để lưu log và meta data</a:t>
          </a:r>
        </a:p>
      </dsp:txBody>
      <dsp:txXfrm>
        <a:off x="195589" y="1980651"/>
        <a:ext cx="2557066" cy="470829"/>
      </dsp:txXfrm>
    </dsp:sp>
    <dsp:sp modelId="{4361FB7D-95D7-4C8A-929A-BA71AC426570}">
      <dsp:nvSpPr>
        <dsp:cNvPr id="0" name=""/>
        <dsp:cNvSpPr/>
      </dsp:nvSpPr>
      <dsp:spPr>
        <a:xfrm>
          <a:off x="3122" y="2585902"/>
          <a:ext cx="201985" cy="201985"/>
        </a:xfrm>
        <a:prstGeom prst="rect">
          <a:avLst/>
        </a:prstGeom>
        <a:solidFill>
          <a:schemeClr val="lt1">
            <a:hueOff val="0"/>
            <a:satOff val="0"/>
            <a:lumOff val="0"/>
            <a:alphaOff val="0"/>
          </a:schemeClr>
        </a:solidFill>
        <a:ln w="6350" cap="flat" cmpd="sng" algn="ctr">
          <a:solidFill>
            <a:schemeClr val="accent2">
              <a:shade val="80000"/>
              <a:hueOff val="-141677"/>
              <a:satOff val="11213"/>
              <a:lumOff val="10346"/>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D5B5459-5982-44F8-B189-6973AFABA1C8}">
      <dsp:nvSpPr>
        <dsp:cNvPr id="0" name=""/>
        <dsp:cNvSpPr/>
      </dsp:nvSpPr>
      <dsp:spPr>
        <a:xfrm>
          <a:off x="195589" y="2451480"/>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High Availability: Cài thêm second master node ở chế độ standby</a:t>
          </a:r>
        </a:p>
      </dsp:txBody>
      <dsp:txXfrm>
        <a:off x="195589" y="2451480"/>
        <a:ext cx="2557066" cy="470829"/>
      </dsp:txXfrm>
    </dsp:sp>
    <dsp:sp modelId="{A8795069-DA9F-4D8B-80E5-EE70B8378950}">
      <dsp:nvSpPr>
        <dsp:cNvPr id="0" name=""/>
        <dsp:cNvSpPr/>
      </dsp:nvSpPr>
      <dsp:spPr>
        <a:xfrm>
          <a:off x="2890133" y="581096"/>
          <a:ext cx="2749534" cy="323474"/>
        </a:xfrm>
        <a:prstGeom prst="rect">
          <a:avLst/>
        </a:prstGeom>
        <a:gradFill rotWithShape="0">
          <a:gsLst>
            <a:gs pos="0">
              <a:schemeClr val="accent2">
                <a:shade val="80000"/>
                <a:hueOff val="-283354"/>
                <a:satOff val="22427"/>
                <a:lumOff val="20692"/>
                <a:alphaOff val="0"/>
                <a:satMod val="103000"/>
                <a:lumMod val="102000"/>
                <a:tint val="94000"/>
              </a:schemeClr>
            </a:gs>
            <a:gs pos="50000">
              <a:schemeClr val="accent2">
                <a:shade val="80000"/>
                <a:hueOff val="-283354"/>
                <a:satOff val="22427"/>
                <a:lumOff val="20692"/>
                <a:alphaOff val="0"/>
                <a:satMod val="110000"/>
                <a:lumMod val="100000"/>
                <a:shade val="100000"/>
              </a:schemeClr>
            </a:gs>
            <a:gs pos="100000">
              <a:schemeClr val="accent2">
                <a:shade val="80000"/>
                <a:hueOff val="-283354"/>
                <a:satOff val="22427"/>
                <a:lumOff val="2069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FD8F84-87B1-443C-BCE0-DB7D202AF8B6}">
      <dsp:nvSpPr>
        <dsp:cNvPr id="0" name=""/>
        <dsp:cNvSpPr/>
      </dsp:nvSpPr>
      <dsp:spPr>
        <a:xfrm>
          <a:off x="2897506" y="2598958"/>
          <a:ext cx="201990" cy="201990"/>
        </a:xfrm>
        <a:prstGeom prst="rect">
          <a:avLst/>
        </a:prstGeom>
        <a:solidFill>
          <a:schemeClr val="lt1">
            <a:alpha val="90000"/>
            <a:hueOff val="0"/>
            <a:satOff val="0"/>
            <a:lumOff val="0"/>
            <a:alphaOff val="0"/>
          </a:schemeClr>
        </a:solidFill>
        <a:ln w="6350" cap="flat" cmpd="sng" algn="ctr">
          <a:solidFill>
            <a:schemeClr val="accent2">
              <a:shade val="80000"/>
              <a:hueOff val="-283354"/>
              <a:satOff val="22427"/>
              <a:lumOff val="20692"/>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507783F-3A52-4BCB-8EA3-75C5F6B056AF}">
      <dsp:nvSpPr>
        <dsp:cNvPr id="0" name=""/>
        <dsp:cNvSpPr/>
      </dsp:nvSpPr>
      <dsp:spPr>
        <a:xfrm>
          <a:off x="2890133" y="0"/>
          <a:ext cx="2749534" cy="581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a:t>Worker node</a:t>
          </a:r>
        </a:p>
      </dsp:txBody>
      <dsp:txXfrm>
        <a:off x="2890133" y="0"/>
        <a:ext cx="2749534" cy="581096"/>
      </dsp:txXfrm>
    </dsp:sp>
    <dsp:sp modelId="{3C96184D-0E8D-4DA1-85E1-1032E61EEE16}">
      <dsp:nvSpPr>
        <dsp:cNvPr id="0" name=""/>
        <dsp:cNvSpPr/>
      </dsp:nvSpPr>
      <dsp:spPr>
        <a:xfrm>
          <a:off x="2890133" y="1173414"/>
          <a:ext cx="201985" cy="201985"/>
        </a:xfrm>
        <a:prstGeom prst="rect">
          <a:avLst/>
        </a:prstGeom>
        <a:solidFill>
          <a:schemeClr val="lt1">
            <a:hueOff val="0"/>
            <a:satOff val="0"/>
            <a:lumOff val="0"/>
            <a:alphaOff val="0"/>
          </a:schemeClr>
        </a:solidFill>
        <a:ln w="6350" cap="flat" cmpd="sng" algn="ctr">
          <a:solidFill>
            <a:schemeClr val="accent2">
              <a:shade val="80000"/>
              <a:hueOff val="-188903"/>
              <a:satOff val="14951"/>
              <a:lumOff val="13795"/>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92003D6-54E8-434D-8572-FE4974E7C5BD}">
      <dsp:nvSpPr>
        <dsp:cNvPr id="0" name=""/>
        <dsp:cNvSpPr/>
      </dsp:nvSpPr>
      <dsp:spPr>
        <a:xfrm>
          <a:off x="3082600" y="1038992"/>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CPU: 4 core (tốt nhất trên 8 core)</a:t>
          </a:r>
        </a:p>
      </dsp:txBody>
      <dsp:txXfrm>
        <a:off x="3082600" y="1038992"/>
        <a:ext cx="2557066" cy="470829"/>
      </dsp:txXfrm>
    </dsp:sp>
    <dsp:sp modelId="{7D6B32D9-63E0-4798-A77E-B7453582DEBA}">
      <dsp:nvSpPr>
        <dsp:cNvPr id="0" name=""/>
        <dsp:cNvSpPr/>
      </dsp:nvSpPr>
      <dsp:spPr>
        <a:xfrm>
          <a:off x="2890133" y="1644243"/>
          <a:ext cx="201985" cy="201985"/>
        </a:xfrm>
        <a:prstGeom prst="rect">
          <a:avLst/>
        </a:prstGeom>
        <a:solidFill>
          <a:schemeClr val="lt1">
            <a:hueOff val="0"/>
            <a:satOff val="0"/>
            <a:lumOff val="0"/>
            <a:alphaOff val="0"/>
          </a:schemeClr>
        </a:solidFill>
        <a:ln w="6350" cap="flat" cmpd="sng" algn="ctr">
          <a:solidFill>
            <a:schemeClr val="accent2">
              <a:shade val="80000"/>
              <a:hueOff val="-236128"/>
              <a:satOff val="18689"/>
              <a:lumOff val="17243"/>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DF2D13F-42BB-438A-9491-A6EBB1470037}">
      <dsp:nvSpPr>
        <dsp:cNvPr id="0" name=""/>
        <dsp:cNvSpPr/>
      </dsp:nvSpPr>
      <dsp:spPr>
        <a:xfrm>
          <a:off x="3082600" y="1509822"/>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RAM: 16 GB (tốt nhất trên 32 GB)</a:t>
          </a:r>
        </a:p>
      </dsp:txBody>
      <dsp:txXfrm>
        <a:off x="3082600" y="1509822"/>
        <a:ext cx="2557066" cy="470829"/>
      </dsp:txXfrm>
    </dsp:sp>
    <dsp:sp modelId="{6A14AAF7-2628-4F32-BC19-1FDE54EC1088}">
      <dsp:nvSpPr>
        <dsp:cNvPr id="0" name=""/>
        <dsp:cNvSpPr/>
      </dsp:nvSpPr>
      <dsp:spPr>
        <a:xfrm>
          <a:off x="2890133" y="2115073"/>
          <a:ext cx="201985" cy="201985"/>
        </a:xfrm>
        <a:prstGeom prst="rect">
          <a:avLst/>
        </a:prstGeom>
        <a:solidFill>
          <a:schemeClr val="lt1">
            <a:hueOff val="0"/>
            <a:satOff val="0"/>
            <a:lumOff val="0"/>
            <a:alphaOff val="0"/>
          </a:schemeClr>
        </a:solidFill>
        <a:ln w="6350" cap="flat" cmpd="sng" algn="ctr">
          <a:solidFill>
            <a:schemeClr val="accent2">
              <a:shade val="80000"/>
              <a:hueOff val="-283354"/>
              <a:satOff val="22427"/>
              <a:lumOff val="20692"/>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E2C6A39-C235-45C3-8E30-21EB0CA01A1C}">
      <dsp:nvSpPr>
        <dsp:cNvPr id="0" name=""/>
        <dsp:cNvSpPr/>
      </dsp:nvSpPr>
      <dsp:spPr>
        <a:xfrm>
          <a:off x="3082600" y="1980651"/>
          <a:ext cx="2557066" cy="47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sz="1000" b="1" kern="1200"/>
            <a:t>SSD với dung lượng đủ lớn để lưu trữ dữ liệu tạm thời</a:t>
          </a:r>
        </a:p>
      </dsp:txBody>
      <dsp:txXfrm>
        <a:off x="3082600" y="1980651"/>
        <a:ext cx="2557066" cy="470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8A6EA-4B51-49B1-AF49-057E73BB1EE4}">
      <dsp:nvSpPr>
        <dsp:cNvPr id="0" name=""/>
        <dsp:cNvSpPr/>
      </dsp:nvSpPr>
      <dsp:spPr>
        <a:xfrm>
          <a:off x="0" y="1696"/>
          <a:ext cx="3579445" cy="8160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a:t>Sử dụng namespace riêng để build cluster</a:t>
          </a:r>
        </a:p>
      </dsp:txBody>
      <dsp:txXfrm>
        <a:off x="0" y="1696"/>
        <a:ext cx="3579445" cy="816088"/>
      </dsp:txXfrm>
    </dsp:sp>
    <dsp:sp modelId="{EFE6CAA9-2114-40F3-8EE2-4B8B01803956}">
      <dsp:nvSpPr>
        <dsp:cNvPr id="0" name=""/>
        <dsp:cNvSpPr/>
      </dsp:nvSpPr>
      <dsp:spPr>
        <a:xfrm>
          <a:off x="0" y="858589"/>
          <a:ext cx="3579445" cy="816088"/>
        </a:xfrm>
        <a:prstGeom prst="rect">
          <a:avLst/>
        </a:prstGeom>
        <a:solidFill>
          <a:schemeClr val="accent3">
            <a:hueOff val="725844"/>
            <a:satOff val="1783"/>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a:t>Tự build hoặc sử dụng helm chart ví dụ như bitnami</a:t>
          </a:r>
        </a:p>
      </dsp:txBody>
      <dsp:txXfrm>
        <a:off x="0" y="858589"/>
        <a:ext cx="3579445" cy="816088"/>
      </dsp:txXfrm>
    </dsp:sp>
    <dsp:sp modelId="{B3DBDB8B-4C4F-4521-B799-FE6CFCFD667E}">
      <dsp:nvSpPr>
        <dsp:cNvPr id="0" name=""/>
        <dsp:cNvSpPr/>
      </dsp:nvSpPr>
      <dsp:spPr>
        <a:xfrm>
          <a:off x="0" y="1715481"/>
          <a:ext cx="3579444" cy="816088"/>
        </a:xfrm>
        <a:prstGeom prst="rect">
          <a:avLst/>
        </a:prstGeom>
        <a:solidFill>
          <a:schemeClr val="accent3">
            <a:hueOff val="1451687"/>
            <a:satOff val="3566"/>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a:t>Thiết lập PVs, PVCs để lưu dữ liệu quan trọng</a:t>
          </a:r>
        </a:p>
      </dsp:txBody>
      <dsp:txXfrm>
        <a:off x="0" y="1715481"/>
        <a:ext cx="3579444" cy="816088"/>
      </dsp:txXfrm>
    </dsp:sp>
    <dsp:sp modelId="{E80313C2-9CA6-48E6-8FA5-DB7F94CAD46E}">
      <dsp:nvSpPr>
        <dsp:cNvPr id="0" name=""/>
        <dsp:cNvSpPr/>
      </dsp:nvSpPr>
      <dsp:spPr>
        <a:xfrm>
          <a:off x="0" y="2572374"/>
          <a:ext cx="3579445" cy="816088"/>
        </a:xfrm>
        <a:prstGeom prst="rect">
          <a:avLst/>
        </a:prstGeom>
        <a:solidFill>
          <a:schemeClr val="accent3">
            <a:hueOff val="2177531"/>
            <a:satOff val="5349"/>
            <a:lumOff val="-1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a:t>Mornitoring và Logging </a:t>
          </a:r>
        </a:p>
      </dsp:txBody>
      <dsp:txXfrm>
        <a:off x="0" y="2572374"/>
        <a:ext cx="3579445" cy="81608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54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4902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7325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816268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45117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0590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1493796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5030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199776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2911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alpha val="0"/>
          </a:schemeClr>
        </a:solidFill>
        <a:effectLst/>
      </p:bgPr>
    </p:bg>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1305171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p:cSld name="1_Section Title">
    <p:spTree>
      <p:nvGrpSpPr>
        <p:cNvPr id="1" name="Shape 59"/>
        <p:cNvGrpSpPr/>
        <p:nvPr/>
      </p:nvGrpSpPr>
      <p:grpSpPr>
        <a:xfrm>
          <a:off x="0" y="0"/>
          <a:ext cx="0" cy="0"/>
          <a:chOff x="0" y="0"/>
          <a:chExt cx="0" cy="0"/>
        </a:xfrm>
      </p:grpSpPr>
      <p:sp>
        <p:nvSpPr>
          <p:cNvPr id="60" name="Google Shape;60;p32"/>
          <p:cNvSpPr txBox="1">
            <a:spLocks noGrp="1"/>
          </p:cNvSpPr>
          <p:nvPr>
            <p:ph type="ctrTitle"/>
          </p:nvPr>
        </p:nvSpPr>
        <p:spPr>
          <a:xfrm>
            <a:off x="550863" y="4045464"/>
            <a:ext cx="11115355" cy="2286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2"/>
          <p:cNvSpPr>
            <a:spLocks noGrp="1"/>
          </p:cNvSpPr>
          <p:nvPr>
            <p:ph type="pic" idx="2"/>
          </p:nvPr>
        </p:nvSpPr>
        <p:spPr>
          <a:xfrm>
            <a:off x="0" y="4594"/>
            <a:ext cx="12192000" cy="3771878"/>
          </a:xfrm>
          <a:prstGeom prst="rect">
            <a:avLst/>
          </a:prstGeom>
          <a:noFill/>
          <a:ln>
            <a:noFill/>
          </a:ln>
        </p:spPr>
      </p:sp>
      <p:sp>
        <p:nvSpPr>
          <p:cNvPr id="63" name="Google Shape;63;p3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40340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99319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20770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6477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449754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8084708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627890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11295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4660927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3510221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59458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380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1671264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39759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0800969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8726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217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24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7552904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184173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6502718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49441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51847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774974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604661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766" r:id="rId15"/>
    <p:sldLayoutId id="2147483767"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69" r:id="rId31"/>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image" Target="../media/image33.png"/><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15.xml"/><Relationship Id="rId5" Type="http://schemas.openxmlformats.org/officeDocument/2006/relationships/image" Target="../media/image40.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ABF2-C3CD-A49A-C5A6-454C9302C2DE}"/>
              </a:ext>
            </a:extLst>
          </p:cNvPr>
          <p:cNvSpPr>
            <a:spLocks noGrp="1"/>
          </p:cNvSpPr>
          <p:nvPr>
            <p:ph type="title"/>
          </p:nvPr>
        </p:nvSpPr>
        <p:spPr/>
        <p:txBody>
          <a:bodyPr/>
          <a:lstStyle/>
          <a:p>
            <a:r>
              <a:rPr lang="en-US" b="1">
                <a:solidFill>
                  <a:schemeClr val="bg1"/>
                </a:solidFill>
              </a:rPr>
              <a:t>Apache Spark</a:t>
            </a:r>
          </a:p>
        </p:txBody>
      </p:sp>
      <p:sp>
        <p:nvSpPr>
          <p:cNvPr id="3" name="Subtitle 2">
            <a:extLst>
              <a:ext uri="{FF2B5EF4-FFF2-40B4-BE49-F238E27FC236}">
                <a16:creationId xmlns:a16="http://schemas.microsoft.com/office/drawing/2014/main" id="{1337981D-9378-3716-424D-C7F5BDF51821}"/>
              </a:ext>
            </a:extLst>
          </p:cNvPr>
          <p:cNvSpPr>
            <a:spLocks noGrp="1"/>
          </p:cNvSpPr>
          <p:nvPr>
            <p:ph type="subTitle" idx="1"/>
          </p:nvPr>
        </p:nvSpPr>
        <p:spPr/>
        <p:txBody>
          <a:bodyPr/>
          <a:lstStyle/>
          <a:p>
            <a:r>
              <a:rPr lang="en-US">
                <a:solidFill>
                  <a:schemeClr val="bg1"/>
                </a:solidFill>
              </a:rPr>
              <a:t>Giải pháp xử lý</a:t>
            </a:r>
          </a:p>
        </p:txBody>
      </p:sp>
    </p:spTree>
    <p:extLst>
      <p:ext uri="{BB962C8B-B14F-4D97-AF65-F5344CB8AC3E}">
        <p14:creationId xmlns:p14="http://schemas.microsoft.com/office/powerpoint/2010/main" val="132979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D86B7-1457-B52F-1841-95D51403AAB3}"/>
              </a:ext>
            </a:extLst>
          </p:cNvPr>
          <p:cNvSpPr txBox="1"/>
          <p:nvPr/>
        </p:nvSpPr>
        <p:spPr>
          <a:xfrm>
            <a:off x="507585" y="1500400"/>
            <a:ext cx="6275282" cy="646331"/>
          </a:xfrm>
          <a:prstGeom prst="rect">
            <a:avLst/>
          </a:prstGeom>
          <a:noFill/>
        </p:spPr>
        <p:txBody>
          <a:bodyPr wrap="square" rtlCol="0">
            <a:spAutoFit/>
          </a:bodyPr>
          <a:lstStyle/>
          <a:p>
            <a:r>
              <a:rPr lang="en-US" sz="1800" b="1"/>
              <a:t>Khi làm việc với dữ liệu có cấu trúc trong spark. Ta sẽ convert sang Dataframe hoặc RDD object</a:t>
            </a:r>
          </a:p>
        </p:txBody>
      </p:sp>
      <p:sp>
        <p:nvSpPr>
          <p:cNvPr id="7" name="TextBox 6">
            <a:extLst>
              <a:ext uri="{FF2B5EF4-FFF2-40B4-BE49-F238E27FC236}">
                <a16:creationId xmlns:a16="http://schemas.microsoft.com/office/drawing/2014/main" id="{1B697FCB-7521-8A40-7C8F-8881FB2B93DF}"/>
              </a:ext>
            </a:extLst>
          </p:cNvPr>
          <p:cNvSpPr txBox="1"/>
          <p:nvPr/>
        </p:nvSpPr>
        <p:spPr>
          <a:xfrm>
            <a:off x="421201" y="377558"/>
            <a:ext cx="2704953" cy="369332"/>
          </a:xfrm>
          <a:prstGeom prst="rect">
            <a:avLst/>
          </a:prstGeom>
          <a:noFill/>
        </p:spPr>
        <p:txBody>
          <a:bodyPr wrap="square">
            <a:spAutoFit/>
          </a:bodyPr>
          <a:lstStyle/>
          <a:p>
            <a:pPr marL="12700">
              <a:lnSpc>
                <a:spcPct val="100000"/>
              </a:lnSpc>
              <a:spcBef>
                <a:spcPts val="95"/>
              </a:spcBef>
            </a:pPr>
            <a:r>
              <a:rPr lang="en-US" sz="1800" b="1">
                <a:solidFill>
                  <a:srgbClr val="0070C0"/>
                </a:solidFill>
                <a:latin typeface="+mj-lt"/>
              </a:rPr>
              <a:t>DATAFRAME / RDD (1)</a:t>
            </a:r>
            <a:endParaRPr lang="en-US" sz="1800" b="1" spc="-10" dirty="0">
              <a:solidFill>
                <a:srgbClr val="0070C0"/>
              </a:solidFill>
              <a:latin typeface="+mj-lt"/>
            </a:endParaRPr>
          </a:p>
        </p:txBody>
      </p:sp>
      <p:grpSp>
        <p:nvGrpSpPr>
          <p:cNvPr id="8" name="Group 7">
            <a:extLst>
              <a:ext uri="{FF2B5EF4-FFF2-40B4-BE49-F238E27FC236}">
                <a16:creationId xmlns:a16="http://schemas.microsoft.com/office/drawing/2014/main" id="{12B89E51-3C29-0805-3FB3-D6BE05AA1510}"/>
              </a:ext>
            </a:extLst>
          </p:cNvPr>
          <p:cNvGrpSpPr/>
          <p:nvPr/>
        </p:nvGrpSpPr>
        <p:grpSpPr>
          <a:xfrm>
            <a:off x="685545" y="2363723"/>
            <a:ext cx="5660548" cy="923330"/>
            <a:chOff x="820425" y="1227633"/>
            <a:chExt cx="8089236" cy="1522642"/>
          </a:xfrm>
        </p:grpSpPr>
        <p:pic>
          <p:nvPicPr>
            <p:cNvPr id="9" name="Picture 2" descr="Mũi Tên Đúng Chỉ Trỏ Dẫn - Miễn Phí vector hình ảnh trên Pixabay - Pixabay">
              <a:extLst>
                <a:ext uri="{FF2B5EF4-FFF2-40B4-BE49-F238E27FC236}">
                  <a16:creationId xmlns:a16="http://schemas.microsoft.com/office/drawing/2014/main" id="{3197D601-8B89-116F-6D27-3FF4D5ABA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5" y="1580342"/>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8D1CE04-0392-B42A-A033-D6651D24349C}"/>
                </a:ext>
              </a:extLst>
            </p:cNvPr>
            <p:cNvSpPr txBox="1"/>
            <p:nvPr/>
          </p:nvSpPr>
          <p:spPr>
            <a:xfrm>
              <a:off x="2061803" y="1227633"/>
              <a:ext cx="6847858" cy="1522642"/>
            </a:xfrm>
            <a:prstGeom prst="rect">
              <a:avLst/>
            </a:prstGeom>
            <a:noFill/>
          </p:spPr>
          <p:txBody>
            <a:bodyPr wrap="square" rtlCol="0">
              <a:spAutoFit/>
            </a:bodyPr>
            <a:lstStyle/>
            <a:p>
              <a:r>
                <a:rPr lang="en-US" sz="1800" b="1"/>
                <a:t>Cả 2 đều là 1 cấu trúc dữ liệu phân tán dạng bảng giúp spark có thể chia ra để xử lý trên các worker khác nhau.</a:t>
              </a:r>
            </a:p>
          </p:txBody>
        </p:sp>
      </p:grpSp>
      <p:grpSp>
        <p:nvGrpSpPr>
          <p:cNvPr id="11" name="Group 10">
            <a:extLst>
              <a:ext uri="{FF2B5EF4-FFF2-40B4-BE49-F238E27FC236}">
                <a16:creationId xmlns:a16="http://schemas.microsoft.com/office/drawing/2014/main" id="{5D213FDA-2FAF-688F-6C12-F906D3A46083}"/>
              </a:ext>
            </a:extLst>
          </p:cNvPr>
          <p:cNvGrpSpPr/>
          <p:nvPr/>
        </p:nvGrpSpPr>
        <p:grpSpPr>
          <a:xfrm>
            <a:off x="685545" y="3504045"/>
            <a:ext cx="5878935" cy="1200329"/>
            <a:chOff x="817761" y="1473793"/>
            <a:chExt cx="8401322" cy="1979436"/>
          </a:xfrm>
        </p:grpSpPr>
        <p:pic>
          <p:nvPicPr>
            <p:cNvPr id="12" name="Picture 2" descr="Mũi Tên Đúng Chỉ Trỏ Dẫn - Miễn Phí vector hình ảnh trên Pixabay - Pixabay">
              <a:extLst>
                <a:ext uri="{FF2B5EF4-FFF2-40B4-BE49-F238E27FC236}">
                  <a16:creationId xmlns:a16="http://schemas.microsoft.com/office/drawing/2014/main" id="{D1D32B93-C9A3-146F-9980-A96607F29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61" y="1982525"/>
              <a:ext cx="1071563" cy="8172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0024808-5601-F467-8762-948FBC84058A}"/>
                </a:ext>
              </a:extLst>
            </p:cNvPr>
            <p:cNvSpPr txBox="1"/>
            <p:nvPr/>
          </p:nvSpPr>
          <p:spPr>
            <a:xfrm>
              <a:off x="2061803" y="1473793"/>
              <a:ext cx="7157280" cy="1979436"/>
            </a:xfrm>
            <a:prstGeom prst="rect">
              <a:avLst/>
            </a:prstGeom>
            <a:noFill/>
          </p:spPr>
          <p:txBody>
            <a:bodyPr wrap="square" rtlCol="0">
              <a:spAutoFit/>
            </a:bodyPr>
            <a:lstStyle/>
            <a:p>
              <a:r>
                <a:rPr lang="en-US" sz="1800" b="1">
                  <a:solidFill>
                    <a:srgbClr val="FF0000"/>
                  </a:solidFill>
                </a:rPr>
                <a:t>RDD là cấu trúc dữ liệu cũ ở phiên bản spark 1.x và không còn được khuyến kích sử dụng. Dataframe được khuyến khích sử dụng thay cho RDD từ phiên bản spark 2.x</a:t>
              </a:r>
            </a:p>
          </p:txBody>
        </p:sp>
      </p:grpSp>
      <p:grpSp>
        <p:nvGrpSpPr>
          <p:cNvPr id="14" name="Group 13">
            <a:extLst>
              <a:ext uri="{FF2B5EF4-FFF2-40B4-BE49-F238E27FC236}">
                <a16:creationId xmlns:a16="http://schemas.microsoft.com/office/drawing/2014/main" id="{D2A30084-DA6B-C7BA-AF20-69DC621BD127}"/>
              </a:ext>
            </a:extLst>
          </p:cNvPr>
          <p:cNvGrpSpPr/>
          <p:nvPr/>
        </p:nvGrpSpPr>
        <p:grpSpPr>
          <a:xfrm>
            <a:off x="685545" y="4950694"/>
            <a:ext cx="5754717" cy="923330"/>
            <a:chOff x="831850" y="1280924"/>
            <a:chExt cx="8223807" cy="1522643"/>
          </a:xfrm>
        </p:grpSpPr>
        <p:pic>
          <p:nvPicPr>
            <p:cNvPr id="15" name="Picture 2" descr="Mũi Tên Đúng Chỉ Trỏ Dẫn - Miễn Phí vector hình ảnh trên Pixabay - Pixabay">
              <a:extLst>
                <a:ext uri="{FF2B5EF4-FFF2-40B4-BE49-F238E27FC236}">
                  <a16:creationId xmlns:a16="http://schemas.microsoft.com/office/drawing/2014/main" id="{43CBE250-50A6-89BE-BB74-7DC2E2256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633634"/>
              <a:ext cx="1071562" cy="8172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717E431-5286-EFF7-8780-9BCB6CE9DA35}"/>
                </a:ext>
              </a:extLst>
            </p:cNvPr>
            <p:cNvSpPr txBox="1"/>
            <p:nvPr/>
          </p:nvSpPr>
          <p:spPr>
            <a:xfrm>
              <a:off x="2084946" y="1280924"/>
              <a:ext cx="6970711" cy="1522643"/>
            </a:xfrm>
            <a:prstGeom prst="rect">
              <a:avLst/>
            </a:prstGeom>
            <a:noFill/>
          </p:spPr>
          <p:txBody>
            <a:bodyPr wrap="square" rtlCol="0">
              <a:spAutoFit/>
            </a:bodyPr>
            <a:lstStyle/>
            <a:p>
              <a:r>
                <a:rPr lang="en-US" sz="1800" b="1"/>
                <a:t>Dataframe có nhiều api hỗ trợ hơn RDD, dễ sử dụng, được tối ưu hóa xử lý nên hiệu suất cao hơn</a:t>
              </a:r>
            </a:p>
          </p:txBody>
        </p:sp>
      </p:grpSp>
      <p:pic>
        <p:nvPicPr>
          <p:cNvPr id="17" name="Picture 16">
            <a:extLst>
              <a:ext uri="{FF2B5EF4-FFF2-40B4-BE49-F238E27FC236}">
                <a16:creationId xmlns:a16="http://schemas.microsoft.com/office/drawing/2014/main" id="{B6A76CA6-ED48-1A11-339C-C0C7D562F3E7}"/>
              </a:ext>
            </a:extLst>
          </p:cNvPr>
          <p:cNvPicPr>
            <a:picLocks noChangeAspect="1"/>
          </p:cNvPicPr>
          <p:nvPr/>
        </p:nvPicPr>
        <p:blipFill>
          <a:blip r:embed="rId3"/>
          <a:stretch>
            <a:fillRect/>
          </a:stretch>
        </p:blipFill>
        <p:spPr>
          <a:xfrm>
            <a:off x="6782867" y="1446560"/>
            <a:ext cx="5176092" cy="4234985"/>
          </a:xfrm>
          <a:prstGeom prst="rect">
            <a:avLst/>
          </a:prstGeom>
        </p:spPr>
      </p:pic>
    </p:spTree>
    <p:extLst>
      <p:ext uri="{BB962C8B-B14F-4D97-AF65-F5344CB8AC3E}">
        <p14:creationId xmlns:p14="http://schemas.microsoft.com/office/powerpoint/2010/main" val="14299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AF95B-B00E-2878-E94F-91918592C995}"/>
              </a:ext>
            </a:extLst>
          </p:cNvPr>
          <p:cNvSpPr txBox="1"/>
          <p:nvPr/>
        </p:nvSpPr>
        <p:spPr>
          <a:xfrm>
            <a:off x="421201" y="377558"/>
            <a:ext cx="2704953" cy="369332"/>
          </a:xfrm>
          <a:prstGeom prst="rect">
            <a:avLst/>
          </a:prstGeom>
          <a:noFill/>
        </p:spPr>
        <p:txBody>
          <a:bodyPr wrap="square">
            <a:spAutoFit/>
          </a:bodyPr>
          <a:lstStyle/>
          <a:p>
            <a:pPr marL="12700">
              <a:lnSpc>
                <a:spcPct val="100000"/>
              </a:lnSpc>
              <a:spcBef>
                <a:spcPts val="95"/>
              </a:spcBef>
            </a:pPr>
            <a:r>
              <a:rPr lang="en-US" sz="1800" b="1">
                <a:solidFill>
                  <a:srgbClr val="0070C0"/>
                </a:solidFill>
                <a:latin typeface="+mj-lt"/>
              </a:rPr>
              <a:t>DATAFRAME / RDD (2)</a:t>
            </a:r>
            <a:endParaRPr lang="en-US" sz="1800" b="1" spc="-10" dirty="0">
              <a:solidFill>
                <a:srgbClr val="0070C0"/>
              </a:solidFill>
              <a:latin typeface="+mj-lt"/>
            </a:endParaRPr>
          </a:p>
        </p:txBody>
      </p:sp>
      <p:grpSp>
        <p:nvGrpSpPr>
          <p:cNvPr id="13" name="Group 12">
            <a:extLst>
              <a:ext uri="{FF2B5EF4-FFF2-40B4-BE49-F238E27FC236}">
                <a16:creationId xmlns:a16="http://schemas.microsoft.com/office/drawing/2014/main" id="{9F8C44A3-7B09-449E-27F6-B2F72E16B043}"/>
              </a:ext>
            </a:extLst>
          </p:cNvPr>
          <p:cNvGrpSpPr/>
          <p:nvPr/>
        </p:nvGrpSpPr>
        <p:grpSpPr>
          <a:xfrm>
            <a:off x="718850" y="1861380"/>
            <a:ext cx="6041458" cy="646331"/>
            <a:chOff x="868020" y="1227633"/>
            <a:chExt cx="8633578" cy="1065849"/>
          </a:xfrm>
        </p:grpSpPr>
        <p:pic>
          <p:nvPicPr>
            <p:cNvPr id="14" name="Picture 2" descr="Mũi Tên Đúng Chỉ Trỏ Dẫn - Miễn Phí vector hình ảnh trên Pixabay - Pixabay">
              <a:extLst>
                <a:ext uri="{FF2B5EF4-FFF2-40B4-BE49-F238E27FC236}">
                  <a16:creationId xmlns:a16="http://schemas.microsoft.com/office/drawing/2014/main" id="{D0A87B0C-4EFE-D7FF-0E62-0CBFC96E9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20" y="1344243"/>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9854700-8122-49F0-102C-0C446EDE090F}"/>
                </a:ext>
              </a:extLst>
            </p:cNvPr>
            <p:cNvSpPr txBox="1"/>
            <p:nvPr/>
          </p:nvSpPr>
          <p:spPr>
            <a:xfrm>
              <a:off x="2061804" y="1227633"/>
              <a:ext cx="7439794" cy="1065849"/>
            </a:xfrm>
            <a:prstGeom prst="rect">
              <a:avLst/>
            </a:prstGeom>
            <a:noFill/>
          </p:spPr>
          <p:txBody>
            <a:bodyPr wrap="square" rtlCol="0">
              <a:spAutoFit/>
            </a:bodyPr>
            <a:lstStyle/>
            <a:p>
              <a:r>
                <a:rPr lang="en-US" sz="1800" b="1"/>
                <a:t>Có 2 loại hành động có thể thực hiện với dataframe: transform và action</a:t>
              </a:r>
            </a:p>
          </p:txBody>
        </p:sp>
      </p:grpSp>
      <p:grpSp>
        <p:nvGrpSpPr>
          <p:cNvPr id="16" name="Group 15">
            <a:extLst>
              <a:ext uri="{FF2B5EF4-FFF2-40B4-BE49-F238E27FC236}">
                <a16:creationId xmlns:a16="http://schemas.microsoft.com/office/drawing/2014/main" id="{835F9C5A-07ED-1A3F-0F78-667E5300CEB5}"/>
              </a:ext>
            </a:extLst>
          </p:cNvPr>
          <p:cNvGrpSpPr/>
          <p:nvPr/>
        </p:nvGrpSpPr>
        <p:grpSpPr>
          <a:xfrm>
            <a:off x="718850" y="3169562"/>
            <a:ext cx="6041458" cy="709447"/>
            <a:chOff x="868021" y="1123550"/>
            <a:chExt cx="8633578" cy="1169932"/>
          </a:xfrm>
        </p:grpSpPr>
        <p:pic>
          <p:nvPicPr>
            <p:cNvPr id="17" name="Picture 2" descr="Mũi Tên Đúng Chỉ Trỏ Dẫn - Miễn Phí vector hình ảnh trên Pixabay - Pixabay">
              <a:extLst>
                <a:ext uri="{FF2B5EF4-FFF2-40B4-BE49-F238E27FC236}">
                  <a16:creationId xmlns:a16="http://schemas.microsoft.com/office/drawing/2014/main" id="{AC79BF10-BD57-6DF0-21C9-0514D3846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21" y="1123550"/>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F262BB2-3587-6A0E-7919-DC2DE7A00DA5}"/>
                </a:ext>
              </a:extLst>
            </p:cNvPr>
            <p:cNvSpPr txBox="1"/>
            <p:nvPr/>
          </p:nvSpPr>
          <p:spPr>
            <a:xfrm>
              <a:off x="2061804" y="1227633"/>
              <a:ext cx="7439795" cy="1065849"/>
            </a:xfrm>
            <a:prstGeom prst="rect">
              <a:avLst/>
            </a:prstGeom>
            <a:noFill/>
          </p:spPr>
          <p:txBody>
            <a:bodyPr wrap="square" rtlCol="0">
              <a:spAutoFit/>
            </a:bodyPr>
            <a:lstStyle/>
            <a:p>
              <a:r>
                <a:rPr lang="en-US" sz="1800" b="1"/>
                <a:t>Transform là lazy và chỉ thực hiện khi 1 action được run</a:t>
              </a:r>
            </a:p>
          </p:txBody>
        </p:sp>
      </p:grpSp>
      <p:grpSp>
        <p:nvGrpSpPr>
          <p:cNvPr id="19" name="Group 18">
            <a:extLst>
              <a:ext uri="{FF2B5EF4-FFF2-40B4-BE49-F238E27FC236}">
                <a16:creationId xmlns:a16="http://schemas.microsoft.com/office/drawing/2014/main" id="{D5F2B7A2-33CC-BE8B-66D2-086A6B3F6CFB}"/>
              </a:ext>
            </a:extLst>
          </p:cNvPr>
          <p:cNvGrpSpPr/>
          <p:nvPr/>
        </p:nvGrpSpPr>
        <p:grpSpPr>
          <a:xfrm>
            <a:off x="718850" y="4268534"/>
            <a:ext cx="5897316" cy="1200329"/>
            <a:chOff x="906477" y="999236"/>
            <a:chExt cx="8427591" cy="1979434"/>
          </a:xfrm>
        </p:grpSpPr>
        <p:pic>
          <p:nvPicPr>
            <p:cNvPr id="20" name="Picture 2" descr="Mũi Tên Đúng Chỉ Trỏ Dẫn - Miễn Phí vector hình ảnh trên Pixabay - Pixabay">
              <a:extLst>
                <a:ext uri="{FF2B5EF4-FFF2-40B4-BE49-F238E27FC236}">
                  <a16:creationId xmlns:a16="http://schemas.microsoft.com/office/drawing/2014/main" id="{07EF893D-2FFF-9348-E9F1-795BA26F9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77" y="1580341"/>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D4E59DE-A470-BBF6-D5A6-5515459DB607}"/>
                </a:ext>
              </a:extLst>
            </p:cNvPr>
            <p:cNvSpPr txBox="1"/>
            <p:nvPr/>
          </p:nvSpPr>
          <p:spPr>
            <a:xfrm>
              <a:off x="2061804" y="999236"/>
              <a:ext cx="7272264" cy="1979434"/>
            </a:xfrm>
            <a:prstGeom prst="rect">
              <a:avLst/>
            </a:prstGeom>
            <a:noFill/>
          </p:spPr>
          <p:txBody>
            <a:bodyPr wrap="square" rtlCol="0">
              <a:spAutoFit/>
            </a:bodyPr>
            <a:lstStyle/>
            <a:p>
              <a:r>
                <a:rPr lang="en-US" sz="1800" b="1"/>
                <a:t>Bằng việc chia hành động thành transform. Spark có thể xây dựng biểu đồ DAG phục vụ tối ưu hóa xử lý mỗi action, tối ưu hóa số lần quét dữ liệu</a:t>
              </a:r>
            </a:p>
          </p:txBody>
        </p:sp>
      </p:grpSp>
      <p:pic>
        <p:nvPicPr>
          <p:cNvPr id="25" name="Picture 24">
            <a:extLst>
              <a:ext uri="{FF2B5EF4-FFF2-40B4-BE49-F238E27FC236}">
                <a16:creationId xmlns:a16="http://schemas.microsoft.com/office/drawing/2014/main" id="{AADD98E6-EDBC-3E43-84D0-2C58E42E285B}"/>
              </a:ext>
            </a:extLst>
          </p:cNvPr>
          <p:cNvPicPr>
            <a:picLocks noChangeAspect="1"/>
          </p:cNvPicPr>
          <p:nvPr/>
        </p:nvPicPr>
        <p:blipFill>
          <a:blip r:embed="rId3"/>
          <a:stretch>
            <a:fillRect/>
          </a:stretch>
        </p:blipFill>
        <p:spPr>
          <a:xfrm>
            <a:off x="6701692" y="1107571"/>
            <a:ext cx="5291745" cy="5191171"/>
          </a:xfrm>
          <a:prstGeom prst="rect">
            <a:avLst/>
          </a:prstGeom>
        </p:spPr>
      </p:pic>
    </p:spTree>
    <p:extLst>
      <p:ext uri="{BB962C8B-B14F-4D97-AF65-F5344CB8AC3E}">
        <p14:creationId xmlns:p14="http://schemas.microsoft.com/office/powerpoint/2010/main" val="261271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3E7E2-57CC-0ABC-C498-2E7D343277A0}"/>
              </a:ext>
            </a:extLst>
          </p:cNvPr>
          <p:cNvSpPr txBox="1"/>
          <p:nvPr/>
        </p:nvSpPr>
        <p:spPr>
          <a:xfrm>
            <a:off x="421201" y="377558"/>
            <a:ext cx="2704953" cy="369332"/>
          </a:xfrm>
          <a:prstGeom prst="rect">
            <a:avLst/>
          </a:prstGeom>
          <a:noFill/>
        </p:spPr>
        <p:txBody>
          <a:bodyPr wrap="square">
            <a:spAutoFit/>
          </a:bodyPr>
          <a:lstStyle/>
          <a:p>
            <a:pPr marL="12700">
              <a:lnSpc>
                <a:spcPct val="100000"/>
              </a:lnSpc>
              <a:spcBef>
                <a:spcPts val="95"/>
              </a:spcBef>
            </a:pPr>
            <a:r>
              <a:rPr lang="en-US" sz="1800" b="1">
                <a:solidFill>
                  <a:srgbClr val="0070C0"/>
                </a:solidFill>
                <a:latin typeface="+mj-lt"/>
              </a:rPr>
              <a:t>DATAFRAME / RDD (3)</a:t>
            </a:r>
            <a:endParaRPr lang="en-US" sz="1800" b="1" spc="-10" dirty="0">
              <a:solidFill>
                <a:srgbClr val="0070C0"/>
              </a:solidFill>
              <a:latin typeface="+mj-lt"/>
            </a:endParaRPr>
          </a:p>
        </p:txBody>
      </p:sp>
      <p:pic>
        <p:nvPicPr>
          <p:cNvPr id="4" name="Picture 3">
            <a:extLst>
              <a:ext uri="{FF2B5EF4-FFF2-40B4-BE49-F238E27FC236}">
                <a16:creationId xmlns:a16="http://schemas.microsoft.com/office/drawing/2014/main" id="{304DB080-9102-49B4-00BD-E9E868C4E143}"/>
              </a:ext>
            </a:extLst>
          </p:cNvPr>
          <p:cNvPicPr>
            <a:picLocks noChangeAspect="1"/>
          </p:cNvPicPr>
          <p:nvPr/>
        </p:nvPicPr>
        <p:blipFill>
          <a:blip r:embed="rId2"/>
          <a:stretch>
            <a:fillRect/>
          </a:stretch>
        </p:blipFill>
        <p:spPr>
          <a:xfrm>
            <a:off x="796865" y="4139366"/>
            <a:ext cx="5874433" cy="2058235"/>
          </a:xfrm>
          <a:prstGeom prst="rect">
            <a:avLst/>
          </a:prstGeom>
        </p:spPr>
      </p:pic>
      <p:pic>
        <p:nvPicPr>
          <p:cNvPr id="6" name="Picture 5">
            <a:extLst>
              <a:ext uri="{FF2B5EF4-FFF2-40B4-BE49-F238E27FC236}">
                <a16:creationId xmlns:a16="http://schemas.microsoft.com/office/drawing/2014/main" id="{F0C8E3EC-4C3F-A014-1100-87E4C006E4AC}"/>
              </a:ext>
            </a:extLst>
          </p:cNvPr>
          <p:cNvPicPr>
            <a:picLocks noChangeAspect="1"/>
          </p:cNvPicPr>
          <p:nvPr/>
        </p:nvPicPr>
        <p:blipFill>
          <a:blip r:embed="rId3"/>
          <a:stretch>
            <a:fillRect/>
          </a:stretch>
        </p:blipFill>
        <p:spPr>
          <a:xfrm>
            <a:off x="796865" y="1307174"/>
            <a:ext cx="5874433" cy="2600518"/>
          </a:xfrm>
          <a:prstGeom prst="rect">
            <a:avLst/>
          </a:prstGeom>
        </p:spPr>
      </p:pic>
      <p:grpSp>
        <p:nvGrpSpPr>
          <p:cNvPr id="7" name="Group 6">
            <a:extLst>
              <a:ext uri="{FF2B5EF4-FFF2-40B4-BE49-F238E27FC236}">
                <a16:creationId xmlns:a16="http://schemas.microsoft.com/office/drawing/2014/main" id="{AF38A5C6-5976-37A9-7A5D-FAD074C906DF}"/>
              </a:ext>
            </a:extLst>
          </p:cNvPr>
          <p:cNvGrpSpPr/>
          <p:nvPr/>
        </p:nvGrpSpPr>
        <p:grpSpPr>
          <a:xfrm>
            <a:off x="6900847" y="1975585"/>
            <a:ext cx="5064507" cy="1200329"/>
            <a:chOff x="990243" y="1227633"/>
            <a:chExt cx="7237462" cy="1979432"/>
          </a:xfrm>
        </p:grpSpPr>
        <p:pic>
          <p:nvPicPr>
            <p:cNvPr id="8" name="Picture 2" descr="Mũi Tên Đúng Chỉ Trỏ Dẫn - Miễn Phí vector hình ảnh trên Pixabay - Pixabay">
              <a:extLst>
                <a:ext uri="{FF2B5EF4-FFF2-40B4-BE49-F238E27FC236}">
                  <a16:creationId xmlns:a16="http://schemas.microsoft.com/office/drawing/2014/main" id="{63CCC35A-ED23-127D-3558-4FE1729325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243" y="1808736"/>
              <a:ext cx="1071562" cy="817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827FBF3-42E0-196A-062A-B7612C6F9FE5}"/>
                </a:ext>
              </a:extLst>
            </p:cNvPr>
            <p:cNvSpPr txBox="1"/>
            <p:nvPr/>
          </p:nvSpPr>
          <p:spPr>
            <a:xfrm>
              <a:off x="2061805" y="1227633"/>
              <a:ext cx="6165900" cy="1979432"/>
            </a:xfrm>
            <a:prstGeom prst="rect">
              <a:avLst/>
            </a:prstGeom>
            <a:noFill/>
          </p:spPr>
          <p:txBody>
            <a:bodyPr wrap="square" rtlCol="0">
              <a:spAutoFit/>
            </a:bodyPr>
            <a:lstStyle/>
            <a:p>
              <a:r>
                <a:rPr lang="en-US" sz="1800" b="1">
                  <a:solidFill>
                    <a:srgbClr val="FF0000"/>
                  </a:solidFill>
                </a:rPr>
                <a:t>Tránh thực hiện action collect() với dữ liệu lớn trên 1 cụm spark vì nó sẽ tải toàn bộ dữ liệu về driver thay vì lưu vào lakehouse</a:t>
              </a:r>
            </a:p>
          </p:txBody>
        </p:sp>
      </p:grpSp>
      <p:grpSp>
        <p:nvGrpSpPr>
          <p:cNvPr id="10" name="Group 9">
            <a:extLst>
              <a:ext uri="{FF2B5EF4-FFF2-40B4-BE49-F238E27FC236}">
                <a16:creationId xmlns:a16="http://schemas.microsoft.com/office/drawing/2014/main" id="{D02B0765-D784-78D3-B296-409E0B7BFC22}"/>
              </a:ext>
            </a:extLst>
          </p:cNvPr>
          <p:cNvGrpSpPr/>
          <p:nvPr/>
        </p:nvGrpSpPr>
        <p:grpSpPr>
          <a:xfrm>
            <a:off x="6900847" y="3952269"/>
            <a:ext cx="5064507" cy="1200329"/>
            <a:chOff x="990243" y="1227633"/>
            <a:chExt cx="7237462" cy="1979432"/>
          </a:xfrm>
        </p:grpSpPr>
        <p:pic>
          <p:nvPicPr>
            <p:cNvPr id="11" name="Picture 2" descr="Mũi Tên Đúng Chỉ Trỏ Dẫn - Miễn Phí vector hình ảnh trên Pixabay - Pixabay">
              <a:extLst>
                <a:ext uri="{FF2B5EF4-FFF2-40B4-BE49-F238E27FC236}">
                  <a16:creationId xmlns:a16="http://schemas.microsoft.com/office/drawing/2014/main" id="{39500E82-5A6D-1124-E7BD-3F04C8308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243" y="1808736"/>
              <a:ext cx="1071562" cy="8172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40A6834-5B4C-3D5D-DB85-CF4121FE3804}"/>
                </a:ext>
              </a:extLst>
            </p:cNvPr>
            <p:cNvSpPr txBox="1"/>
            <p:nvPr/>
          </p:nvSpPr>
          <p:spPr>
            <a:xfrm>
              <a:off x="2061805" y="1227633"/>
              <a:ext cx="6165900" cy="1979432"/>
            </a:xfrm>
            <a:prstGeom prst="rect">
              <a:avLst/>
            </a:prstGeom>
            <a:noFill/>
          </p:spPr>
          <p:txBody>
            <a:bodyPr wrap="square" rtlCol="0">
              <a:spAutoFit/>
            </a:bodyPr>
            <a:lstStyle/>
            <a:p>
              <a:r>
                <a:rPr lang="en-US" sz="1800" b="1"/>
                <a:t>Sử dụng saveAsTextFile() hoặc saveAsParquetFile() hoặc write() để lưu dữ liệu sau khi xử lý và data lakehouse</a:t>
              </a:r>
            </a:p>
          </p:txBody>
        </p:sp>
      </p:grpSp>
    </p:spTree>
    <p:extLst>
      <p:ext uri="{BB962C8B-B14F-4D97-AF65-F5344CB8AC3E}">
        <p14:creationId xmlns:p14="http://schemas.microsoft.com/office/powerpoint/2010/main" val="123795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3E7E2-57CC-0ABC-C498-2E7D343277A0}"/>
              </a:ext>
            </a:extLst>
          </p:cNvPr>
          <p:cNvSpPr txBox="1"/>
          <p:nvPr/>
        </p:nvSpPr>
        <p:spPr>
          <a:xfrm>
            <a:off x="421201" y="377558"/>
            <a:ext cx="2704953" cy="369332"/>
          </a:xfrm>
          <a:prstGeom prst="rect">
            <a:avLst/>
          </a:prstGeom>
          <a:noFill/>
        </p:spPr>
        <p:txBody>
          <a:bodyPr wrap="square">
            <a:spAutoFit/>
          </a:bodyPr>
          <a:lstStyle/>
          <a:p>
            <a:pPr marL="12700">
              <a:lnSpc>
                <a:spcPct val="100000"/>
              </a:lnSpc>
              <a:spcBef>
                <a:spcPts val="95"/>
              </a:spcBef>
            </a:pPr>
            <a:r>
              <a:rPr lang="en-US" sz="1800" b="1">
                <a:solidFill>
                  <a:srgbClr val="0070C0"/>
                </a:solidFill>
                <a:latin typeface="+mj-lt"/>
              </a:rPr>
              <a:t>DATAFRAME / RDD (4)</a:t>
            </a:r>
            <a:endParaRPr lang="en-US" sz="1800" b="1" spc="-10" dirty="0">
              <a:solidFill>
                <a:srgbClr val="0070C0"/>
              </a:solidFill>
              <a:latin typeface="+mj-lt"/>
            </a:endParaRPr>
          </a:p>
        </p:txBody>
      </p:sp>
      <p:sp>
        <p:nvSpPr>
          <p:cNvPr id="3" name="TextBox 2">
            <a:extLst>
              <a:ext uri="{FF2B5EF4-FFF2-40B4-BE49-F238E27FC236}">
                <a16:creationId xmlns:a16="http://schemas.microsoft.com/office/drawing/2014/main" id="{6734B834-20D2-C4C8-66C6-B89EEF3680E2}"/>
              </a:ext>
            </a:extLst>
          </p:cNvPr>
          <p:cNvSpPr txBox="1"/>
          <p:nvPr/>
        </p:nvSpPr>
        <p:spPr>
          <a:xfrm>
            <a:off x="734646" y="1117600"/>
            <a:ext cx="9831753" cy="369332"/>
          </a:xfrm>
          <a:prstGeom prst="rect">
            <a:avLst/>
          </a:prstGeom>
          <a:noFill/>
        </p:spPr>
        <p:txBody>
          <a:bodyPr wrap="square" rtlCol="0">
            <a:spAutoFit/>
          </a:bodyPr>
          <a:lstStyle/>
          <a:p>
            <a:r>
              <a:rPr lang="en-US" sz="1800" b="1"/>
              <a:t>Spark cung cấp khả năng chịu lỗi thông qua 2 cơ chế chính. Lineage / checkpointing</a:t>
            </a:r>
          </a:p>
        </p:txBody>
      </p:sp>
      <p:pic>
        <p:nvPicPr>
          <p:cNvPr id="14" name="Picture 13">
            <a:extLst>
              <a:ext uri="{FF2B5EF4-FFF2-40B4-BE49-F238E27FC236}">
                <a16:creationId xmlns:a16="http://schemas.microsoft.com/office/drawing/2014/main" id="{F990D624-32F7-8CA6-09A2-3B1A5BF07CC7}"/>
              </a:ext>
            </a:extLst>
          </p:cNvPr>
          <p:cNvPicPr>
            <a:picLocks noChangeAspect="1"/>
          </p:cNvPicPr>
          <p:nvPr/>
        </p:nvPicPr>
        <p:blipFill>
          <a:blip r:embed="rId2"/>
          <a:stretch>
            <a:fillRect/>
          </a:stretch>
        </p:blipFill>
        <p:spPr>
          <a:xfrm>
            <a:off x="3733470" y="5298545"/>
            <a:ext cx="4725059" cy="590632"/>
          </a:xfrm>
          <a:prstGeom prst="rect">
            <a:avLst/>
          </a:prstGeom>
        </p:spPr>
      </p:pic>
      <p:grpSp>
        <p:nvGrpSpPr>
          <p:cNvPr id="15" name="Group 14">
            <a:extLst>
              <a:ext uri="{FF2B5EF4-FFF2-40B4-BE49-F238E27FC236}">
                <a16:creationId xmlns:a16="http://schemas.microsoft.com/office/drawing/2014/main" id="{32AF3BCF-8C57-81A9-EAEA-AE49C70FC995}"/>
              </a:ext>
            </a:extLst>
          </p:cNvPr>
          <p:cNvGrpSpPr/>
          <p:nvPr/>
        </p:nvGrpSpPr>
        <p:grpSpPr>
          <a:xfrm>
            <a:off x="931071" y="1961029"/>
            <a:ext cx="10289462" cy="646332"/>
            <a:chOff x="820426" y="1227633"/>
            <a:chExt cx="14704211" cy="1065850"/>
          </a:xfrm>
        </p:grpSpPr>
        <p:pic>
          <p:nvPicPr>
            <p:cNvPr id="16" name="Picture 2" descr="Mũi Tên Đúng Chỉ Trỏ Dẫn - Miễn Phí vector hình ảnh trên Pixabay - Pixabay">
              <a:extLst>
                <a:ext uri="{FF2B5EF4-FFF2-40B4-BE49-F238E27FC236}">
                  <a16:creationId xmlns:a16="http://schemas.microsoft.com/office/drawing/2014/main" id="{4C3D320C-EF49-355E-47C1-76A962BCF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6" y="1351947"/>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7EB8ECA-CFE8-DDE4-8D69-3A8A29DB30E3}"/>
                </a:ext>
              </a:extLst>
            </p:cNvPr>
            <p:cNvSpPr txBox="1"/>
            <p:nvPr/>
          </p:nvSpPr>
          <p:spPr>
            <a:xfrm>
              <a:off x="2061802" y="1227633"/>
              <a:ext cx="13462835" cy="1065850"/>
            </a:xfrm>
            <a:prstGeom prst="rect">
              <a:avLst/>
            </a:prstGeom>
            <a:noFill/>
          </p:spPr>
          <p:txBody>
            <a:bodyPr wrap="square" rtlCol="0">
              <a:spAutoFit/>
            </a:bodyPr>
            <a:lstStyle/>
            <a:p>
              <a:r>
                <a:rPr lang="en-US" sz="1800" b="1"/>
                <a:t>Lineage Graph (DAG): là biểu đồ mô tả 1 choỗi các transforms mà spark cần thực hiện để tính toán RDD từ dữ liệu ban đầu trong data warehouse</a:t>
              </a:r>
            </a:p>
          </p:txBody>
        </p:sp>
      </p:grpSp>
      <p:grpSp>
        <p:nvGrpSpPr>
          <p:cNvPr id="18" name="Group 17">
            <a:extLst>
              <a:ext uri="{FF2B5EF4-FFF2-40B4-BE49-F238E27FC236}">
                <a16:creationId xmlns:a16="http://schemas.microsoft.com/office/drawing/2014/main" id="{8D1E1121-5D6E-B35E-084E-0D4CD43673F0}"/>
              </a:ext>
            </a:extLst>
          </p:cNvPr>
          <p:cNvGrpSpPr/>
          <p:nvPr/>
        </p:nvGrpSpPr>
        <p:grpSpPr>
          <a:xfrm>
            <a:off x="931071" y="2918489"/>
            <a:ext cx="10289462" cy="646332"/>
            <a:chOff x="820426" y="1227633"/>
            <a:chExt cx="14704211" cy="1065850"/>
          </a:xfrm>
        </p:grpSpPr>
        <p:pic>
          <p:nvPicPr>
            <p:cNvPr id="19" name="Picture 2" descr="Mũi Tên Đúng Chỉ Trỏ Dẫn - Miễn Phí vector hình ảnh trên Pixabay - Pixabay">
              <a:extLst>
                <a:ext uri="{FF2B5EF4-FFF2-40B4-BE49-F238E27FC236}">
                  <a16:creationId xmlns:a16="http://schemas.microsoft.com/office/drawing/2014/main" id="{0882B7FF-DCB6-A6ED-562F-A3F86845E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6" y="1351947"/>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18D1B73-42BD-F9BE-9F8C-0C129E2ECA34}"/>
                </a:ext>
              </a:extLst>
            </p:cNvPr>
            <p:cNvSpPr txBox="1"/>
            <p:nvPr/>
          </p:nvSpPr>
          <p:spPr>
            <a:xfrm>
              <a:off x="2061802" y="1227633"/>
              <a:ext cx="13462835" cy="1065850"/>
            </a:xfrm>
            <a:prstGeom prst="rect">
              <a:avLst/>
            </a:prstGeom>
            <a:noFill/>
          </p:spPr>
          <p:txBody>
            <a:bodyPr wrap="square" rtlCol="0">
              <a:spAutoFit/>
            </a:bodyPr>
            <a:lstStyle/>
            <a:p>
              <a:r>
                <a:rPr lang="en-US" sz="1800" b="1"/>
                <a:t>Khi có lỗi xảy ra, spark có thể sử dụng lineage graph để tính toán lại phần dữ liệu bị mất hoặc lỗi thay vì phải tính toán lại từ đầu</a:t>
              </a:r>
            </a:p>
          </p:txBody>
        </p:sp>
      </p:grpSp>
      <p:grpSp>
        <p:nvGrpSpPr>
          <p:cNvPr id="21" name="Group 20">
            <a:extLst>
              <a:ext uri="{FF2B5EF4-FFF2-40B4-BE49-F238E27FC236}">
                <a16:creationId xmlns:a16="http://schemas.microsoft.com/office/drawing/2014/main" id="{42E45F12-406F-3BF4-3E1C-1D052459F9DE}"/>
              </a:ext>
            </a:extLst>
          </p:cNvPr>
          <p:cNvGrpSpPr/>
          <p:nvPr/>
        </p:nvGrpSpPr>
        <p:grpSpPr>
          <a:xfrm>
            <a:off x="931071" y="3875950"/>
            <a:ext cx="10289462" cy="923330"/>
            <a:chOff x="820426" y="999238"/>
            <a:chExt cx="14704211" cy="1522641"/>
          </a:xfrm>
        </p:grpSpPr>
        <p:pic>
          <p:nvPicPr>
            <p:cNvPr id="22" name="Picture 2" descr="Mũi Tên Đúng Chỉ Trỏ Dẫn - Miễn Phí vector hình ảnh trên Pixabay - Pixabay">
              <a:extLst>
                <a:ext uri="{FF2B5EF4-FFF2-40B4-BE49-F238E27FC236}">
                  <a16:creationId xmlns:a16="http://schemas.microsoft.com/office/drawing/2014/main" id="{545FB55A-DA31-695F-3098-E4B298515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6" y="1351947"/>
              <a:ext cx="1071561" cy="81722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FD99E6D-440B-AC78-5A13-CEB7BFC32B51}"/>
                </a:ext>
              </a:extLst>
            </p:cNvPr>
            <p:cNvSpPr txBox="1"/>
            <p:nvPr/>
          </p:nvSpPr>
          <p:spPr>
            <a:xfrm>
              <a:off x="2061802" y="999238"/>
              <a:ext cx="13462835" cy="1522641"/>
            </a:xfrm>
            <a:prstGeom prst="rect">
              <a:avLst/>
            </a:prstGeom>
            <a:noFill/>
          </p:spPr>
          <p:txBody>
            <a:bodyPr wrap="square" rtlCol="0">
              <a:spAutoFit/>
            </a:bodyPr>
            <a:lstStyle/>
            <a:p>
              <a:r>
                <a:rPr lang="en-US" sz="1800" b="1"/>
                <a:t>Checkpointing: đối với các RDD phức tạp với lineage dài, việc tính toán lại có thể tốn kém. Checkpointing giúp giảm bớt chi phí này bằng cách lưu trữ RDD trên bộ nhớ hoặc disk tại 1 thời điểm xác định, từ đó rút ngắn quá trình tính toán</a:t>
              </a:r>
            </a:p>
          </p:txBody>
        </p:sp>
      </p:grpSp>
    </p:spTree>
    <p:extLst>
      <p:ext uri="{BB962C8B-B14F-4D97-AF65-F5344CB8AC3E}">
        <p14:creationId xmlns:p14="http://schemas.microsoft.com/office/powerpoint/2010/main" val="93363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4B1136-0AE3-5B78-07E2-8802B1E3BE99}"/>
              </a:ext>
            </a:extLst>
          </p:cNvPr>
          <p:cNvPicPr>
            <a:picLocks noChangeAspect="1"/>
          </p:cNvPicPr>
          <p:nvPr/>
        </p:nvPicPr>
        <p:blipFill>
          <a:blip r:embed="rId2"/>
          <a:stretch>
            <a:fillRect/>
          </a:stretch>
        </p:blipFill>
        <p:spPr>
          <a:xfrm>
            <a:off x="1799625" y="1171260"/>
            <a:ext cx="8592749" cy="4515480"/>
          </a:xfrm>
          <a:prstGeom prst="rect">
            <a:avLst/>
          </a:prstGeom>
        </p:spPr>
      </p:pic>
      <p:sp>
        <p:nvSpPr>
          <p:cNvPr id="4" name="TextBox 3">
            <a:extLst>
              <a:ext uri="{FF2B5EF4-FFF2-40B4-BE49-F238E27FC236}">
                <a16:creationId xmlns:a16="http://schemas.microsoft.com/office/drawing/2014/main" id="{B4C0F0D6-CDA4-4FAB-D710-7CEBC1166202}"/>
              </a:ext>
            </a:extLst>
          </p:cNvPr>
          <p:cNvSpPr txBox="1"/>
          <p:nvPr/>
        </p:nvSpPr>
        <p:spPr>
          <a:xfrm>
            <a:off x="300273" y="325257"/>
            <a:ext cx="4670312"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LIFETIME OF A JOB IN SPARK</a:t>
            </a:r>
            <a:endParaRPr lang="en-US" sz="2400" b="1" spc="-10" dirty="0">
              <a:solidFill>
                <a:srgbClr val="0070C0"/>
              </a:solidFill>
              <a:latin typeface="+mj-lt"/>
            </a:endParaRPr>
          </a:p>
        </p:txBody>
      </p:sp>
    </p:spTree>
    <p:extLst>
      <p:ext uri="{BB962C8B-B14F-4D97-AF65-F5344CB8AC3E}">
        <p14:creationId xmlns:p14="http://schemas.microsoft.com/office/powerpoint/2010/main" val="418777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(1)</a:t>
            </a:r>
            <a:endParaRPr lang="en-US" sz="2400" b="1" spc="-10" dirty="0">
              <a:solidFill>
                <a:srgbClr val="0070C0"/>
              </a:solidFill>
              <a:latin typeface="+mj-lt"/>
            </a:endParaRPr>
          </a:p>
        </p:txBody>
      </p:sp>
      <p:sp>
        <p:nvSpPr>
          <p:cNvPr id="2" name="TextBox 1">
            <a:extLst>
              <a:ext uri="{FF2B5EF4-FFF2-40B4-BE49-F238E27FC236}">
                <a16:creationId xmlns:a16="http://schemas.microsoft.com/office/drawing/2014/main" id="{2942EFDA-250D-9D9C-9F67-B6F4DEFAF59A}"/>
              </a:ext>
            </a:extLst>
          </p:cNvPr>
          <p:cNvSpPr txBox="1"/>
          <p:nvPr/>
        </p:nvSpPr>
        <p:spPr>
          <a:xfrm>
            <a:off x="859692" y="1070708"/>
            <a:ext cx="10472616" cy="2031325"/>
          </a:xfrm>
          <a:prstGeom prst="rect">
            <a:avLst/>
          </a:prstGeom>
          <a:noFill/>
        </p:spPr>
        <p:txBody>
          <a:bodyPr wrap="square" rtlCol="0">
            <a:spAutoFit/>
          </a:bodyPr>
          <a:lstStyle/>
          <a:p>
            <a:r>
              <a:rPr lang="en-US" sz="1800" b="1">
                <a:solidFill>
                  <a:srgbClr val="00B050"/>
                </a:solidFill>
              </a:rPr>
              <a:t>ĐỘNG LỰC</a:t>
            </a:r>
          </a:p>
          <a:p>
            <a:endParaRPr lang="en-US" sz="1800" b="1"/>
          </a:p>
          <a:p>
            <a:pPr marL="285750" indent="-285750">
              <a:buFont typeface="Arial" panose="020B0604020202020204" pitchFamily="34" charset="0"/>
              <a:buChar char="•"/>
            </a:pPr>
            <a:r>
              <a:rPr lang="en-US" sz="1800" b="1"/>
              <a:t>Ban đầu apache spark được thiết kế để xử lý dữ liệu theo batch. Tuy nhiên theo thời gian phát triển, việc xử lý bigdata streaming ngày càng trở lên quan trọng và mang lại nhiều lợi ích =&gt; Ra mắt module streaming tích hợp vào trong thư viện pyspark </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Apache cố gắng tích hợp những công nghệ đã có trong xử lý batch vào xử lý streaming</a:t>
            </a:r>
          </a:p>
        </p:txBody>
      </p:sp>
      <p:sp>
        <p:nvSpPr>
          <p:cNvPr id="4" name="TextBox 3">
            <a:extLst>
              <a:ext uri="{FF2B5EF4-FFF2-40B4-BE49-F238E27FC236}">
                <a16:creationId xmlns:a16="http://schemas.microsoft.com/office/drawing/2014/main" id="{77F8ADED-FD95-9071-7C36-75CB71449EE1}"/>
              </a:ext>
            </a:extLst>
          </p:cNvPr>
          <p:cNvSpPr txBox="1"/>
          <p:nvPr/>
        </p:nvSpPr>
        <p:spPr>
          <a:xfrm>
            <a:off x="859692" y="3238802"/>
            <a:ext cx="6940062" cy="3139321"/>
          </a:xfrm>
          <a:prstGeom prst="rect">
            <a:avLst/>
          </a:prstGeom>
          <a:noFill/>
        </p:spPr>
        <p:txBody>
          <a:bodyPr wrap="square" rtlCol="0">
            <a:spAutoFit/>
          </a:bodyPr>
          <a:lstStyle/>
          <a:p>
            <a:r>
              <a:rPr lang="en-US" sz="1800" b="1">
                <a:solidFill>
                  <a:srgbClr val="00B050"/>
                </a:solidFill>
              </a:rPr>
              <a:t>Ý TƯỞNG</a:t>
            </a:r>
          </a:p>
          <a:p>
            <a:endParaRPr lang="en-US" sz="1800" b="1"/>
          </a:p>
          <a:p>
            <a:pPr marL="285750" indent="-285750">
              <a:buFont typeface="Arial" panose="020B0604020202020204" pitchFamily="34" charset="0"/>
              <a:buChar char="•"/>
            </a:pPr>
            <a:r>
              <a:rPr lang="en-US" sz="1800" b="1"/>
              <a:t>Dữ liệu streaming sẽ được chặn lại cho đến khi hình thành 1 minibatch nhỏ. Lúc này có thể tận dụng khả năng xử lý batch cho dữ liệu streaming</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Tiềm năng xây dựng 1 hệ thống lamda (tích hợp cả batch và streaming processing trong cùng 1 hệ thống)</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i="1">
                <a:solidFill>
                  <a:srgbClr val="FF0000"/>
                </a:solidFill>
              </a:rPr>
              <a:t>Vấn đề của streaming khác với xử lý batch: </a:t>
            </a:r>
            <a:r>
              <a:rPr lang="en-US" sz="1800" i="1"/>
              <a:t>kết quả xử lý minibatch trước có ảnh hưởng đến kết quả xử lý minibatch sau</a:t>
            </a:r>
          </a:p>
        </p:txBody>
      </p:sp>
      <p:pic>
        <p:nvPicPr>
          <p:cNvPr id="8" name="Picture 7">
            <a:extLst>
              <a:ext uri="{FF2B5EF4-FFF2-40B4-BE49-F238E27FC236}">
                <a16:creationId xmlns:a16="http://schemas.microsoft.com/office/drawing/2014/main" id="{DCBC0A15-CE92-14FF-23C7-F64317B1EA96}"/>
              </a:ext>
            </a:extLst>
          </p:cNvPr>
          <p:cNvPicPr>
            <a:picLocks noChangeAspect="1"/>
          </p:cNvPicPr>
          <p:nvPr/>
        </p:nvPicPr>
        <p:blipFill>
          <a:blip r:embed="rId2"/>
          <a:stretch>
            <a:fillRect/>
          </a:stretch>
        </p:blipFill>
        <p:spPr>
          <a:xfrm>
            <a:off x="7991994" y="3429000"/>
            <a:ext cx="3081225" cy="2548490"/>
          </a:xfrm>
          <a:prstGeom prst="rect">
            <a:avLst/>
          </a:prstGeom>
        </p:spPr>
      </p:pic>
    </p:spTree>
    <p:extLst>
      <p:ext uri="{BB962C8B-B14F-4D97-AF65-F5344CB8AC3E}">
        <p14:creationId xmlns:p14="http://schemas.microsoft.com/office/powerpoint/2010/main" val="34001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(1)</a:t>
            </a:r>
            <a:endParaRPr lang="en-US" sz="2400" b="1" spc="-10" dirty="0">
              <a:solidFill>
                <a:srgbClr val="0070C0"/>
              </a:solidFill>
              <a:latin typeface="+mj-lt"/>
            </a:endParaRPr>
          </a:p>
        </p:txBody>
      </p:sp>
      <p:sp>
        <p:nvSpPr>
          <p:cNvPr id="3" name="TextBox 2">
            <a:extLst>
              <a:ext uri="{FF2B5EF4-FFF2-40B4-BE49-F238E27FC236}">
                <a16:creationId xmlns:a16="http://schemas.microsoft.com/office/drawing/2014/main" id="{72C5F156-AF3E-91B4-BB79-7566EC34BA68}"/>
              </a:ext>
            </a:extLst>
          </p:cNvPr>
          <p:cNvSpPr txBox="1"/>
          <p:nvPr/>
        </p:nvSpPr>
        <p:spPr>
          <a:xfrm>
            <a:off x="797168" y="1078524"/>
            <a:ext cx="10597661" cy="2031325"/>
          </a:xfrm>
          <a:prstGeom prst="rect">
            <a:avLst/>
          </a:prstGeom>
          <a:noFill/>
        </p:spPr>
        <p:txBody>
          <a:bodyPr wrap="square" rtlCol="0">
            <a:spAutoFit/>
          </a:bodyPr>
          <a:lstStyle/>
          <a:p>
            <a:r>
              <a:rPr lang="en-US" sz="1800" b="1"/>
              <a:t>Tương tự như xử lý theo batch, spark định nghĩa cấu trúc dữ liệu mới tương tự như dataframe và rdd để hỗ trợ việc xử lý phân tán.</a:t>
            </a:r>
          </a:p>
          <a:p>
            <a:endParaRPr lang="en-US" sz="1800" b="1"/>
          </a:p>
          <a:p>
            <a:pPr marL="285750" indent="-285750">
              <a:buFont typeface="Arial" panose="020B0604020202020204" pitchFamily="34" charset="0"/>
              <a:buChar char="•"/>
            </a:pPr>
            <a:r>
              <a:rPr lang="en-US" sz="1800" b="1"/>
              <a:t>Dstream: là cấu trúc dữ liệu đại diện cho dòng dữ liệu liên tục được xây dựng dựa trên RDD trong spark 1.xx</a:t>
            </a:r>
          </a:p>
          <a:p>
            <a:pPr marL="285750" indent="-285750">
              <a:buFont typeface="Arial" panose="020B0604020202020204" pitchFamily="34" charset="0"/>
              <a:buChar char="•"/>
            </a:pPr>
            <a:r>
              <a:rPr lang="en-US" sz="1800" b="1"/>
              <a:t>Structured streaming: là cấu trúc dữ liệu đại diện cho dòng dữ liệu liên tục được xây dựng dựa trên Dataframe trong spark 2.xx</a:t>
            </a:r>
          </a:p>
        </p:txBody>
      </p:sp>
      <p:pic>
        <p:nvPicPr>
          <p:cNvPr id="6" name="Picture 5">
            <a:extLst>
              <a:ext uri="{FF2B5EF4-FFF2-40B4-BE49-F238E27FC236}">
                <a16:creationId xmlns:a16="http://schemas.microsoft.com/office/drawing/2014/main" id="{FCE233DF-E6AA-E037-C65B-4768242D18EF}"/>
              </a:ext>
            </a:extLst>
          </p:cNvPr>
          <p:cNvPicPr>
            <a:picLocks noChangeAspect="1"/>
          </p:cNvPicPr>
          <p:nvPr/>
        </p:nvPicPr>
        <p:blipFill>
          <a:blip r:embed="rId2"/>
          <a:stretch>
            <a:fillRect/>
          </a:stretch>
        </p:blipFill>
        <p:spPr>
          <a:xfrm>
            <a:off x="5830275" y="3060956"/>
            <a:ext cx="5298831" cy="3361688"/>
          </a:xfrm>
          <a:prstGeom prst="rect">
            <a:avLst/>
          </a:prstGeom>
        </p:spPr>
      </p:pic>
      <p:pic>
        <p:nvPicPr>
          <p:cNvPr id="11" name="Picture 10">
            <a:extLst>
              <a:ext uri="{FF2B5EF4-FFF2-40B4-BE49-F238E27FC236}">
                <a16:creationId xmlns:a16="http://schemas.microsoft.com/office/drawing/2014/main" id="{9F553512-F943-A37D-77A9-E4931DF47585}"/>
              </a:ext>
            </a:extLst>
          </p:cNvPr>
          <p:cNvPicPr>
            <a:picLocks noChangeAspect="1"/>
          </p:cNvPicPr>
          <p:nvPr/>
        </p:nvPicPr>
        <p:blipFill>
          <a:blip r:embed="rId3"/>
          <a:stretch>
            <a:fillRect/>
          </a:stretch>
        </p:blipFill>
        <p:spPr>
          <a:xfrm>
            <a:off x="1242521" y="3085388"/>
            <a:ext cx="3454525" cy="3337256"/>
          </a:xfrm>
          <a:prstGeom prst="rect">
            <a:avLst/>
          </a:prstGeom>
        </p:spPr>
      </p:pic>
    </p:spTree>
    <p:extLst>
      <p:ext uri="{BB962C8B-B14F-4D97-AF65-F5344CB8AC3E}">
        <p14:creationId xmlns:p14="http://schemas.microsoft.com/office/powerpoint/2010/main" val="393484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(2)</a:t>
            </a:r>
            <a:endParaRPr lang="en-US" sz="2400" b="1" spc="-10" dirty="0">
              <a:solidFill>
                <a:srgbClr val="0070C0"/>
              </a:solidFill>
              <a:latin typeface="+mj-lt"/>
            </a:endParaRPr>
          </a:p>
        </p:txBody>
      </p:sp>
      <p:sp>
        <p:nvSpPr>
          <p:cNvPr id="2" name="TextBox 1">
            <a:extLst>
              <a:ext uri="{FF2B5EF4-FFF2-40B4-BE49-F238E27FC236}">
                <a16:creationId xmlns:a16="http://schemas.microsoft.com/office/drawing/2014/main" id="{5148099C-9B9E-3AF7-7CEE-2B9D324D8C9E}"/>
              </a:ext>
            </a:extLst>
          </p:cNvPr>
          <p:cNvSpPr txBox="1"/>
          <p:nvPr/>
        </p:nvSpPr>
        <p:spPr>
          <a:xfrm>
            <a:off x="812800" y="1476920"/>
            <a:ext cx="10589846" cy="646331"/>
          </a:xfrm>
          <a:prstGeom prst="rect">
            <a:avLst/>
          </a:prstGeom>
          <a:noFill/>
        </p:spPr>
        <p:txBody>
          <a:bodyPr wrap="square" rtlCol="0">
            <a:spAutoFit/>
          </a:bodyPr>
          <a:lstStyle/>
          <a:p>
            <a:pPr marL="285750" indent="-285750">
              <a:buFont typeface="Arial" panose="020B0604020202020204" pitchFamily="34" charset="0"/>
              <a:buChar char="•"/>
            </a:pPr>
            <a:r>
              <a:rPr lang="en-US" sz="1800"/>
              <a:t>Các minibatch của input strean được nhân bản trong RAM của các worker node do đó nó có khả năng chịu lỗi khi vấn đề nào đó xảy ra =&gt; </a:t>
            </a:r>
            <a:r>
              <a:rPr lang="en-US" sz="1800">
                <a:solidFill>
                  <a:srgbClr val="FF0000"/>
                </a:solidFill>
              </a:rPr>
              <a:t>Tốt nhất lên ghi vào file nào đó trên data lake</a:t>
            </a:r>
          </a:p>
        </p:txBody>
      </p:sp>
      <p:pic>
        <p:nvPicPr>
          <p:cNvPr id="10" name="Picture 9">
            <a:extLst>
              <a:ext uri="{FF2B5EF4-FFF2-40B4-BE49-F238E27FC236}">
                <a16:creationId xmlns:a16="http://schemas.microsoft.com/office/drawing/2014/main" id="{3DA2536D-86D4-E202-4C99-1E9E69C2A562}"/>
              </a:ext>
            </a:extLst>
          </p:cNvPr>
          <p:cNvPicPr>
            <a:picLocks noChangeAspect="1"/>
          </p:cNvPicPr>
          <p:nvPr/>
        </p:nvPicPr>
        <p:blipFill>
          <a:blip r:embed="rId2"/>
          <a:stretch>
            <a:fillRect/>
          </a:stretch>
        </p:blipFill>
        <p:spPr>
          <a:xfrm>
            <a:off x="2759531" y="2261948"/>
            <a:ext cx="6696384" cy="3851903"/>
          </a:xfrm>
          <a:prstGeom prst="rect">
            <a:avLst/>
          </a:prstGeom>
        </p:spPr>
      </p:pic>
      <p:sp>
        <p:nvSpPr>
          <p:cNvPr id="13" name="TextBox 12">
            <a:extLst>
              <a:ext uri="{FF2B5EF4-FFF2-40B4-BE49-F238E27FC236}">
                <a16:creationId xmlns:a16="http://schemas.microsoft.com/office/drawing/2014/main" id="{1618FA0C-6030-372C-EE85-8D157D8C18CA}"/>
              </a:ext>
            </a:extLst>
          </p:cNvPr>
          <p:cNvSpPr txBox="1"/>
          <p:nvPr/>
        </p:nvSpPr>
        <p:spPr>
          <a:xfrm>
            <a:off x="624078" y="1015255"/>
            <a:ext cx="6094476" cy="461665"/>
          </a:xfrm>
          <a:prstGeom prst="rect">
            <a:avLst/>
          </a:prstGeom>
          <a:noFill/>
        </p:spPr>
        <p:txBody>
          <a:bodyPr wrap="square">
            <a:spAutoFit/>
          </a:bodyPr>
          <a:lstStyle/>
          <a:p>
            <a:r>
              <a:rPr lang="en-US" sz="2400" b="1">
                <a:solidFill>
                  <a:srgbClr val="00B050"/>
                </a:solidFill>
              </a:rPr>
              <a:t>DSTREAM</a:t>
            </a:r>
          </a:p>
        </p:txBody>
      </p:sp>
    </p:spTree>
    <p:extLst>
      <p:ext uri="{BB962C8B-B14F-4D97-AF65-F5344CB8AC3E}">
        <p14:creationId xmlns:p14="http://schemas.microsoft.com/office/powerpoint/2010/main" val="398742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66117-D43D-0DBA-322D-26A749291663}"/>
              </a:ext>
            </a:extLst>
          </p:cNvPr>
          <p:cNvSpPr txBox="1"/>
          <p:nvPr/>
        </p:nvSpPr>
        <p:spPr>
          <a:xfrm>
            <a:off x="922215" y="1055077"/>
            <a:ext cx="10769600" cy="369332"/>
          </a:xfrm>
          <a:prstGeom prst="rect">
            <a:avLst/>
          </a:prstGeom>
          <a:noFill/>
        </p:spPr>
        <p:txBody>
          <a:bodyPr wrap="square" rtlCol="0">
            <a:spAutoFit/>
          </a:bodyPr>
          <a:lstStyle/>
          <a:p>
            <a:pPr marL="285750" indent="-285750">
              <a:buFont typeface="Arial" panose="020B0604020202020204" pitchFamily="34" charset="0"/>
              <a:buChar char="•"/>
            </a:pPr>
            <a:r>
              <a:rPr lang="en-US" sz="1800" b="1"/>
              <a:t>Hỗ trợ cơ chế cửa sổ trượt</a:t>
            </a:r>
          </a:p>
        </p:txBody>
      </p:sp>
      <p:grpSp>
        <p:nvGrpSpPr>
          <p:cNvPr id="9" name="Group 8">
            <a:extLst>
              <a:ext uri="{FF2B5EF4-FFF2-40B4-BE49-F238E27FC236}">
                <a16:creationId xmlns:a16="http://schemas.microsoft.com/office/drawing/2014/main" id="{854979D0-3F57-B5BF-8BB9-7E098C7162B7}"/>
              </a:ext>
            </a:extLst>
          </p:cNvPr>
          <p:cNvGrpSpPr/>
          <p:nvPr/>
        </p:nvGrpSpPr>
        <p:grpSpPr>
          <a:xfrm>
            <a:off x="2868245" y="1500554"/>
            <a:ext cx="5845909" cy="4796495"/>
            <a:chOff x="2868245" y="1852246"/>
            <a:chExt cx="5845909" cy="4796495"/>
          </a:xfrm>
        </p:grpSpPr>
        <p:pic>
          <p:nvPicPr>
            <p:cNvPr id="4" name="Picture 3">
              <a:extLst>
                <a:ext uri="{FF2B5EF4-FFF2-40B4-BE49-F238E27FC236}">
                  <a16:creationId xmlns:a16="http://schemas.microsoft.com/office/drawing/2014/main" id="{01CD2F7A-B43B-6709-8866-A4A427C5339D}"/>
                </a:ext>
              </a:extLst>
            </p:cNvPr>
            <p:cNvPicPr>
              <a:picLocks noChangeAspect="1"/>
            </p:cNvPicPr>
            <p:nvPr/>
          </p:nvPicPr>
          <p:blipFill>
            <a:blip r:embed="rId2"/>
            <a:stretch>
              <a:fillRect/>
            </a:stretch>
          </p:blipFill>
          <p:spPr>
            <a:xfrm>
              <a:off x="2868245" y="1852246"/>
              <a:ext cx="5774485" cy="2404702"/>
            </a:xfrm>
            <a:prstGeom prst="rect">
              <a:avLst/>
            </a:prstGeom>
          </p:spPr>
        </p:pic>
        <p:pic>
          <p:nvPicPr>
            <p:cNvPr id="8" name="Picture 7">
              <a:extLst>
                <a:ext uri="{FF2B5EF4-FFF2-40B4-BE49-F238E27FC236}">
                  <a16:creationId xmlns:a16="http://schemas.microsoft.com/office/drawing/2014/main" id="{E6FD5572-D309-D04C-EBCF-E0CDD1B8BEA4}"/>
                </a:ext>
              </a:extLst>
            </p:cNvPr>
            <p:cNvPicPr>
              <a:picLocks noChangeAspect="1"/>
            </p:cNvPicPr>
            <p:nvPr/>
          </p:nvPicPr>
          <p:blipFill>
            <a:blip r:embed="rId3"/>
            <a:stretch>
              <a:fillRect/>
            </a:stretch>
          </p:blipFill>
          <p:spPr>
            <a:xfrm>
              <a:off x="2977662" y="4333093"/>
              <a:ext cx="5736492" cy="2315648"/>
            </a:xfrm>
            <a:prstGeom prst="rect">
              <a:avLst/>
            </a:prstGeom>
          </p:spPr>
        </p:pic>
      </p:grpSp>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(3)</a:t>
            </a:r>
            <a:endParaRPr lang="en-US" sz="2400" b="1" spc="-10" dirty="0">
              <a:solidFill>
                <a:srgbClr val="0070C0"/>
              </a:solidFill>
              <a:latin typeface="+mj-lt"/>
            </a:endParaRPr>
          </a:p>
        </p:txBody>
      </p:sp>
    </p:spTree>
    <p:extLst>
      <p:ext uri="{BB962C8B-B14F-4D97-AF65-F5344CB8AC3E}">
        <p14:creationId xmlns:p14="http://schemas.microsoft.com/office/powerpoint/2010/main" val="196379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1D760B7-C0CC-6510-73E1-6A6491FDCE67}"/>
              </a:ext>
            </a:extLst>
          </p:cNvPr>
          <p:cNvSpPr txBox="1"/>
          <p:nvPr/>
        </p:nvSpPr>
        <p:spPr>
          <a:xfrm>
            <a:off x="6494585" y="2274838"/>
            <a:ext cx="4697046" cy="2308324"/>
          </a:xfrm>
          <a:prstGeom prst="rect">
            <a:avLst/>
          </a:prstGeom>
          <a:noFill/>
        </p:spPr>
        <p:txBody>
          <a:bodyPr wrap="square" rtlCol="0">
            <a:spAutoFit/>
          </a:bodyPr>
          <a:lstStyle/>
          <a:p>
            <a:r>
              <a:rPr lang="en-US" sz="1800" b="1"/>
              <a:t>Accumulator: là các biến được thêm vào thông qua các phép toán kết hợp. Accumulator giúp theo dõi các số liệu thống kê hoặc giá trị đếm 1 cách hiệu quả mà không cần phải đồng bộ hóa các task. Driver có thể đọc và ghi giá trị accuamulator, worker node chỉ có thể thêm giá trị vào accumulator</a:t>
            </a:r>
          </a:p>
        </p:txBody>
      </p:sp>
      <p:pic>
        <p:nvPicPr>
          <p:cNvPr id="13" name="Picture 12">
            <a:extLst>
              <a:ext uri="{FF2B5EF4-FFF2-40B4-BE49-F238E27FC236}">
                <a16:creationId xmlns:a16="http://schemas.microsoft.com/office/drawing/2014/main" id="{E7E76CC3-506A-6029-39DC-5F3F7AD0CFFE}"/>
              </a:ext>
            </a:extLst>
          </p:cNvPr>
          <p:cNvPicPr>
            <a:picLocks noChangeAspect="1"/>
          </p:cNvPicPr>
          <p:nvPr/>
        </p:nvPicPr>
        <p:blipFill>
          <a:blip r:embed="rId2"/>
          <a:stretch>
            <a:fillRect/>
          </a:stretch>
        </p:blipFill>
        <p:spPr>
          <a:xfrm>
            <a:off x="1000369" y="1041263"/>
            <a:ext cx="4622769" cy="5234492"/>
          </a:xfrm>
          <a:prstGeom prst="rect">
            <a:avLst/>
          </a:prstGeom>
        </p:spPr>
      </p:pic>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(4)</a:t>
            </a:r>
            <a:endParaRPr lang="en-US" sz="2400" b="1" spc="-10" dirty="0">
              <a:solidFill>
                <a:srgbClr val="0070C0"/>
              </a:solidFill>
              <a:latin typeface="+mj-lt"/>
            </a:endParaRPr>
          </a:p>
        </p:txBody>
      </p:sp>
    </p:spTree>
    <p:extLst>
      <p:ext uri="{BB962C8B-B14F-4D97-AF65-F5344CB8AC3E}">
        <p14:creationId xmlns:p14="http://schemas.microsoft.com/office/powerpoint/2010/main" val="358568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2"/>
          <p:cNvSpPr txBox="1"/>
          <p:nvPr/>
        </p:nvSpPr>
        <p:spPr>
          <a:xfrm>
            <a:off x="2040167" y="1857794"/>
            <a:ext cx="5221476" cy="438163"/>
          </a:xfrm>
          <a:prstGeom prst="rect">
            <a:avLst/>
          </a:prstGeom>
          <a:noFill/>
          <a:ln>
            <a:noFill/>
          </a:ln>
        </p:spPr>
        <p:txBody>
          <a:bodyPr spcFirstLastPara="1" wrap="square" lIns="0" tIns="8850" rIns="0" bIns="0" anchor="t" anchorCtr="0">
            <a:spAutoFit/>
          </a:bodyPr>
          <a:lstStyle/>
          <a:p>
            <a:pPr marL="7701" marR="0" lvl="0" indent="0" algn="l" rtl="0">
              <a:spcBef>
                <a:spcPts val="0"/>
              </a:spcBef>
              <a:spcAft>
                <a:spcPts val="0"/>
              </a:spcAft>
              <a:buNone/>
            </a:pPr>
            <a:r>
              <a:rPr lang="en-US" sz="2789">
                <a:solidFill>
                  <a:schemeClr val="dk1"/>
                </a:solidFill>
                <a:latin typeface="Verdana"/>
                <a:ea typeface="Verdana"/>
                <a:cs typeface="Verdana"/>
                <a:sym typeface="Verdana"/>
              </a:rPr>
              <a:t>Nó là gì ?</a:t>
            </a:r>
            <a:endParaRPr sz="2789">
              <a:solidFill>
                <a:schemeClr val="dk1"/>
              </a:solidFill>
              <a:latin typeface="Verdana"/>
              <a:ea typeface="Verdana"/>
              <a:cs typeface="Verdana"/>
              <a:sym typeface="Verdana"/>
            </a:endParaRPr>
          </a:p>
        </p:txBody>
      </p:sp>
      <p:grpSp>
        <p:nvGrpSpPr>
          <p:cNvPr id="240" name="Google Shape;240;p2"/>
          <p:cNvGrpSpPr/>
          <p:nvPr/>
        </p:nvGrpSpPr>
        <p:grpSpPr>
          <a:xfrm>
            <a:off x="879712" y="2653264"/>
            <a:ext cx="6913706" cy="438163"/>
            <a:chOff x="879712" y="2653264"/>
            <a:chExt cx="6913706" cy="438163"/>
          </a:xfrm>
        </p:grpSpPr>
        <p:sp>
          <p:nvSpPr>
            <p:cNvPr id="241" name="Google Shape;241;p2"/>
            <p:cNvSpPr txBox="1"/>
            <p:nvPr/>
          </p:nvSpPr>
          <p:spPr>
            <a:xfrm>
              <a:off x="2040168" y="2653264"/>
              <a:ext cx="5753250" cy="438163"/>
            </a:xfrm>
            <a:prstGeom prst="rect">
              <a:avLst/>
            </a:prstGeom>
            <a:noFill/>
            <a:ln>
              <a:noFill/>
            </a:ln>
          </p:spPr>
          <p:txBody>
            <a:bodyPr spcFirstLastPara="1" wrap="square" lIns="0" tIns="8850" rIns="0" bIns="0" anchor="t" anchorCtr="0">
              <a:spAutoFit/>
            </a:bodyPr>
            <a:lstStyle/>
            <a:p>
              <a:pPr marL="7701" marR="0" lvl="0" indent="0" algn="l" rtl="0">
                <a:spcBef>
                  <a:spcPts val="0"/>
                </a:spcBef>
                <a:spcAft>
                  <a:spcPts val="0"/>
                </a:spcAft>
                <a:buNone/>
              </a:pPr>
              <a:r>
                <a:rPr lang="en-US" sz="2789">
                  <a:solidFill>
                    <a:schemeClr val="dk1"/>
                  </a:solidFill>
                  <a:latin typeface="Verdana"/>
                  <a:ea typeface="Verdana"/>
                  <a:cs typeface="Verdana"/>
                  <a:sym typeface="Verdana"/>
                </a:rPr>
                <a:t>Kiến trúc của apache spark</a:t>
              </a:r>
              <a:endParaRPr sz="2789">
                <a:solidFill>
                  <a:schemeClr val="dk1"/>
                </a:solidFill>
                <a:latin typeface="Verdana"/>
                <a:ea typeface="Verdana"/>
                <a:cs typeface="Verdana"/>
                <a:sym typeface="Verdana"/>
              </a:endParaRPr>
            </a:p>
          </p:txBody>
        </p:sp>
        <p:sp>
          <p:nvSpPr>
            <p:cNvPr id="242" name="Google Shape;242;p2"/>
            <p:cNvSpPr/>
            <p:nvPr/>
          </p:nvSpPr>
          <p:spPr>
            <a:xfrm>
              <a:off x="879712" y="2716217"/>
              <a:ext cx="760117" cy="358495"/>
            </a:xfrm>
            <a:custGeom>
              <a:avLst/>
              <a:gdLst/>
              <a:ahLst/>
              <a:cxnLst/>
              <a:rect l="l" t="t" r="r" b="b"/>
              <a:pathLst>
                <a:path w="1253489" h="591185" extrusionOk="0">
                  <a:moveTo>
                    <a:pt x="957717" y="590985"/>
                  </a:moveTo>
                  <a:lnTo>
                    <a:pt x="0" y="590985"/>
                  </a:lnTo>
                  <a:lnTo>
                    <a:pt x="0" y="0"/>
                  </a:lnTo>
                  <a:lnTo>
                    <a:pt x="957717" y="0"/>
                  </a:lnTo>
                  <a:lnTo>
                    <a:pt x="1253209" y="295492"/>
                  </a:lnTo>
                  <a:lnTo>
                    <a:pt x="957717" y="590985"/>
                  </a:lnTo>
                  <a:close/>
                </a:path>
              </a:pathLst>
            </a:custGeom>
            <a:solidFill>
              <a:srgbClr val="5759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Gill Sans"/>
                <a:ea typeface="Gill Sans"/>
                <a:cs typeface="Gill Sans"/>
                <a:sym typeface="Gill Sans"/>
              </a:endParaRPr>
            </a:p>
          </p:txBody>
        </p:sp>
        <p:sp>
          <p:nvSpPr>
            <p:cNvPr id="243" name="Google Shape;243;p2"/>
            <p:cNvSpPr txBox="1"/>
            <p:nvPr/>
          </p:nvSpPr>
          <p:spPr>
            <a:xfrm>
              <a:off x="1155713" y="2750352"/>
              <a:ext cx="118600" cy="253194"/>
            </a:xfrm>
            <a:prstGeom prst="rect">
              <a:avLst/>
            </a:prstGeom>
            <a:noFill/>
            <a:ln>
              <a:noFill/>
            </a:ln>
          </p:spPr>
          <p:txBody>
            <a:bodyPr spcFirstLastPara="1" wrap="square" lIns="0" tIns="10375" rIns="0" bIns="0" anchor="t" anchorCtr="0">
              <a:spAutoFit/>
            </a:bodyPr>
            <a:lstStyle/>
            <a:p>
              <a:pPr marL="7701" marR="0" lvl="0" indent="0" algn="l" rtl="0">
                <a:spcBef>
                  <a:spcPts val="0"/>
                </a:spcBef>
                <a:spcAft>
                  <a:spcPts val="0"/>
                </a:spcAft>
                <a:buNone/>
              </a:pPr>
              <a:r>
                <a:rPr lang="en-US" sz="1577" b="1">
                  <a:solidFill>
                    <a:schemeClr val="dk1"/>
                  </a:solidFill>
                  <a:latin typeface="Carlito"/>
                  <a:ea typeface="Carlito"/>
                  <a:cs typeface="Carlito"/>
                  <a:sym typeface="Carlito"/>
                </a:rPr>
                <a:t>2</a:t>
              </a:r>
              <a:endParaRPr sz="1577">
                <a:solidFill>
                  <a:schemeClr val="dk1"/>
                </a:solidFill>
                <a:latin typeface="Carlito"/>
                <a:ea typeface="Carlito"/>
                <a:cs typeface="Carlito"/>
                <a:sym typeface="Carlito"/>
              </a:endParaRPr>
            </a:p>
          </p:txBody>
        </p:sp>
      </p:grpSp>
      <p:grpSp>
        <p:nvGrpSpPr>
          <p:cNvPr id="244" name="Google Shape;244;p2"/>
          <p:cNvGrpSpPr/>
          <p:nvPr/>
        </p:nvGrpSpPr>
        <p:grpSpPr>
          <a:xfrm>
            <a:off x="879712" y="3448735"/>
            <a:ext cx="6648728" cy="438163"/>
            <a:chOff x="879712" y="3448735"/>
            <a:chExt cx="6648728" cy="438163"/>
          </a:xfrm>
        </p:grpSpPr>
        <p:sp>
          <p:nvSpPr>
            <p:cNvPr id="245" name="Google Shape;245;p2"/>
            <p:cNvSpPr txBox="1"/>
            <p:nvPr/>
          </p:nvSpPr>
          <p:spPr>
            <a:xfrm>
              <a:off x="2040167" y="3448735"/>
              <a:ext cx="5488273" cy="438163"/>
            </a:xfrm>
            <a:prstGeom prst="rect">
              <a:avLst/>
            </a:prstGeom>
            <a:noFill/>
            <a:ln>
              <a:noFill/>
            </a:ln>
          </p:spPr>
          <p:txBody>
            <a:bodyPr spcFirstLastPara="1" wrap="square" lIns="0" tIns="8850" rIns="0" bIns="0" anchor="t" anchorCtr="0">
              <a:spAutoFit/>
            </a:bodyPr>
            <a:lstStyle/>
            <a:p>
              <a:pPr marL="7701" marR="0" lvl="0" indent="0" algn="l" rtl="0">
                <a:spcBef>
                  <a:spcPts val="0"/>
                </a:spcBef>
                <a:spcAft>
                  <a:spcPts val="0"/>
                </a:spcAft>
                <a:buNone/>
              </a:pPr>
              <a:r>
                <a:rPr lang="en-US" sz="2789">
                  <a:solidFill>
                    <a:schemeClr val="dk1"/>
                  </a:solidFill>
                  <a:latin typeface="Verdana"/>
                  <a:ea typeface="Verdana"/>
                  <a:cs typeface="Verdana"/>
                  <a:sym typeface="Verdana"/>
                </a:rPr>
                <a:t>Lập trình Spark</a:t>
              </a:r>
              <a:endParaRPr sz="2789">
                <a:solidFill>
                  <a:schemeClr val="dk1"/>
                </a:solidFill>
                <a:latin typeface="Verdana"/>
                <a:ea typeface="Verdana"/>
                <a:cs typeface="Verdana"/>
                <a:sym typeface="Verdana"/>
              </a:endParaRPr>
            </a:p>
          </p:txBody>
        </p:sp>
        <p:grpSp>
          <p:nvGrpSpPr>
            <p:cNvPr id="246" name="Google Shape;246;p2"/>
            <p:cNvGrpSpPr/>
            <p:nvPr/>
          </p:nvGrpSpPr>
          <p:grpSpPr>
            <a:xfrm>
              <a:off x="879712" y="3511496"/>
              <a:ext cx="760117" cy="358495"/>
              <a:chOff x="879712" y="3511496"/>
              <a:chExt cx="760117" cy="358495"/>
            </a:xfrm>
          </p:grpSpPr>
          <p:sp>
            <p:nvSpPr>
              <p:cNvPr id="247" name="Google Shape;247;p2"/>
              <p:cNvSpPr/>
              <p:nvPr/>
            </p:nvSpPr>
            <p:spPr>
              <a:xfrm>
                <a:off x="879712" y="3511496"/>
                <a:ext cx="760117" cy="358495"/>
              </a:xfrm>
              <a:custGeom>
                <a:avLst/>
                <a:gdLst/>
                <a:ahLst/>
                <a:cxnLst/>
                <a:rect l="l" t="t" r="r" b="b"/>
                <a:pathLst>
                  <a:path w="1253489" h="591185" extrusionOk="0">
                    <a:moveTo>
                      <a:pt x="957717" y="590985"/>
                    </a:moveTo>
                    <a:lnTo>
                      <a:pt x="0" y="590985"/>
                    </a:lnTo>
                    <a:lnTo>
                      <a:pt x="0" y="0"/>
                    </a:lnTo>
                    <a:lnTo>
                      <a:pt x="957717" y="0"/>
                    </a:lnTo>
                    <a:lnTo>
                      <a:pt x="1253209" y="295492"/>
                    </a:lnTo>
                    <a:lnTo>
                      <a:pt x="957717" y="590985"/>
                    </a:lnTo>
                    <a:close/>
                  </a:path>
                </a:pathLst>
              </a:custGeom>
              <a:solidFill>
                <a:srgbClr val="5759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Gill Sans"/>
                  <a:ea typeface="Gill Sans"/>
                  <a:cs typeface="Gill Sans"/>
                  <a:sym typeface="Gill Sans"/>
                </a:endParaRPr>
              </a:p>
            </p:txBody>
          </p:sp>
          <p:sp>
            <p:nvSpPr>
              <p:cNvPr id="248" name="Google Shape;248;p2"/>
              <p:cNvSpPr txBox="1"/>
              <p:nvPr/>
            </p:nvSpPr>
            <p:spPr>
              <a:xfrm>
                <a:off x="1155713" y="3545622"/>
                <a:ext cx="118600" cy="253194"/>
              </a:xfrm>
              <a:prstGeom prst="rect">
                <a:avLst/>
              </a:prstGeom>
              <a:noFill/>
              <a:ln>
                <a:noFill/>
              </a:ln>
            </p:spPr>
            <p:txBody>
              <a:bodyPr spcFirstLastPara="1" wrap="square" lIns="0" tIns="10375" rIns="0" bIns="0" anchor="t" anchorCtr="0">
                <a:spAutoFit/>
              </a:bodyPr>
              <a:lstStyle/>
              <a:p>
                <a:pPr marL="7701" marR="0" lvl="0" indent="0" algn="l" rtl="0">
                  <a:spcBef>
                    <a:spcPts val="0"/>
                  </a:spcBef>
                  <a:spcAft>
                    <a:spcPts val="0"/>
                  </a:spcAft>
                  <a:buNone/>
                </a:pPr>
                <a:r>
                  <a:rPr lang="en-US" sz="1577" b="1">
                    <a:solidFill>
                      <a:schemeClr val="dk1"/>
                    </a:solidFill>
                    <a:latin typeface="Carlito"/>
                    <a:ea typeface="Carlito"/>
                    <a:cs typeface="Carlito"/>
                    <a:sym typeface="Carlito"/>
                  </a:rPr>
                  <a:t>3</a:t>
                </a:r>
                <a:endParaRPr sz="1577">
                  <a:solidFill>
                    <a:schemeClr val="dk1"/>
                  </a:solidFill>
                  <a:latin typeface="Carlito"/>
                  <a:ea typeface="Carlito"/>
                  <a:cs typeface="Carlito"/>
                  <a:sym typeface="Carlito"/>
                </a:endParaRPr>
              </a:p>
            </p:txBody>
          </p:sp>
        </p:grpSp>
      </p:grpSp>
      <p:grpSp>
        <p:nvGrpSpPr>
          <p:cNvPr id="258" name="Google Shape;258;p2"/>
          <p:cNvGrpSpPr/>
          <p:nvPr/>
        </p:nvGrpSpPr>
        <p:grpSpPr>
          <a:xfrm>
            <a:off x="889927" y="1897627"/>
            <a:ext cx="760117" cy="358495"/>
            <a:chOff x="1275724" y="1394188"/>
            <a:chExt cx="760117" cy="358495"/>
          </a:xfrm>
        </p:grpSpPr>
        <p:sp>
          <p:nvSpPr>
            <p:cNvPr id="259" name="Google Shape;259;p2"/>
            <p:cNvSpPr/>
            <p:nvPr/>
          </p:nvSpPr>
          <p:spPr>
            <a:xfrm>
              <a:off x="1275724" y="1394188"/>
              <a:ext cx="760117" cy="358495"/>
            </a:xfrm>
            <a:custGeom>
              <a:avLst/>
              <a:gdLst/>
              <a:ahLst/>
              <a:cxnLst/>
              <a:rect l="l" t="t" r="r" b="b"/>
              <a:pathLst>
                <a:path w="1253489" h="591185" extrusionOk="0">
                  <a:moveTo>
                    <a:pt x="957717" y="590985"/>
                  </a:moveTo>
                  <a:lnTo>
                    <a:pt x="0" y="590985"/>
                  </a:lnTo>
                  <a:lnTo>
                    <a:pt x="0" y="0"/>
                  </a:lnTo>
                  <a:lnTo>
                    <a:pt x="957717" y="0"/>
                  </a:lnTo>
                  <a:lnTo>
                    <a:pt x="1253209" y="295492"/>
                  </a:lnTo>
                  <a:lnTo>
                    <a:pt x="957717" y="590985"/>
                  </a:lnTo>
                  <a:close/>
                </a:path>
              </a:pathLst>
            </a:custGeom>
            <a:solidFill>
              <a:srgbClr val="5759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Gill Sans"/>
                <a:ea typeface="Gill Sans"/>
                <a:cs typeface="Gill Sans"/>
                <a:sym typeface="Gill Sans"/>
              </a:endParaRPr>
            </a:p>
          </p:txBody>
        </p:sp>
        <p:sp>
          <p:nvSpPr>
            <p:cNvPr id="260" name="Google Shape;260;p2"/>
            <p:cNvSpPr txBox="1"/>
            <p:nvPr/>
          </p:nvSpPr>
          <p:spPr>
            <a:xfrm>
              <a:off x="1551725" y="1428323"/>
              <a:ext cx="118600" cy="253194"/>
            </a:xfrm>
            <a:prstGeom prst="rect">
              <a:avLst/>
            </a:prstGeom>
            <a:noFill/>
            <a:ln>
              <a:noFill/>
            </a:ln>
          </p:spPr>
          <p:txBody>
            <a:bodyPr spcFirstLastPara="1" wrap="square" lIns="0" tIns="10375" rIns="0" bIns="0" anchor="t" anchorCtr="0">
              <a:spAutoFit/>
            </a:bodyPr>
            <a:lstStyle/>
            <a:p>
              <a:pPr marL="7701" marR="0" lvl="0" indent="0" algn="l" rtl="0">
                <a:spcBef>
                  <a:spcPts val="0"/>
                </a:spcBef>
                <a:spcAft>
                  <a:spcPts val="0"/>
                </a:spcAft>
                <a:buNone/>
              </a:pPr>
              <a:r>
                <a:rPr lang="en-US" sz="1577" b="1">
                  <a:solidFill>
                    <a:schemeClr val="dk1"/>
                  </a:solidFill>
                  <a:latin typeface="Carlito"/>
                  <a:ea typeface="Carlito"/>
                  <a:cs typeface="Carlito"/>
                  <a:sym typeface="Carlito"/>
                </a:rPr>
                <a:t>1</a:t>
              </a:r>
              <a:endParaRPr sz="1577">
                <a:solidFill>
                  <a:schemeClr val="dk1"/>
                </a:solidFill>
                <a:latin typeface="Carlito"/>
                <a:ea typeface="Carlito"/>
                <a:cs typeface="Carlito"/>
                <a:sym typeface="Carlito"/>
              </a:endParaRPr>
            </a:p>
          </p:txBody>
        </p:sp>
      </p:grpSp>
      <p:sp>
        <p:nvSpPr>
          <p:cNvPr id="4" name="object 2">
            <a:extLst>
              <a:ext uri="{FF2B5EF4-FFF2-40B4-BE49-F238E27FC236}">
                <a16:creationId xmlns:a16="http://schemas.microsoft.com/office/drawing/2014/main" id="{8242D5AF-FA36-9E7C-5037-B641FE52F846}"/>
              </a:ext>
            </a:extLst>
          </p:cNvPr>
          <p:cNvSpPr txBox="1">
            <a:spLocks/>
          </p:cNvSpPr>
          <p:nvPr/>
        </p:nvSpPr>
        <p:spPr>
          <a:xfrm>
            <a:off x="462573" y="383528"/>
            <a:ext cx="3460750" cy="517449"/>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95"/>
              </a:spcBef>
            </a:pPr>
            <a:r>
              <a:rPr lang="en-US" sz="3200" b="1">
                <a:solidFill>
                  <a:srgbClr val="0070C0"/>
                </a:solidFill>
                <a:latin typeface="+mj-lt"/>
              </a:rPr>
              <a:t>N</a:t>
            </a:r>
            <a:r>
              <a:rPr lang="en-US" sz="3200" b="1">
                <a:solidFill>
                  <a:srgbClr val="0070C0"/>
                </a:solidFill>
                <a:latin typeface="+mj-lt"/>
                <a:cs typeface="Arial"/>
              </a:rPr>
              <a:t>ỘI</a:t>
            </a:r>
            <a:r>
              <a:rPr lang="en-US" sz="3200" b="1" spc="-120">
                <a:solidFill>
                  <a:srgbClr val="0070C0"/>
                </a:solidFill>
                <a:latin typeface="+mj-lt"/>
              </a:rPr>
              <a:t> </a:t>
            </a:r>
            <a:r>
              <a:rPr lang="en-US" sz="3200" b="1">
                <a:solidFill>
                  <a:srgbClr val="0070C0"/>
                </a:solidFill>
                <a:latin typeface="+mj-lt"/>
              </a:rPr>
              <a:t>DUNG</a:t>
            </a:r>
            <a:r>
              <a:rPr lang="en-US" sz="3200" b="1" spc="-120">
                <a:solidFill>
                  <a:srgbClr val="0070C0"/>
                </a:solidFill>
                <a:latin typeface="+mj-lt"/>
              </a:rPr>
              <a:t> </a:t>
            </a:r>
            <a:r>
              <a:rPr lang="en-US" sz="3200" b="1" spc="-10">
                <a:solidFill>
                  <a:srgbClr val="0070C0"/>
                </a:solidFill>
                <a:latin typeface="+mj-lt"/>
              </a:rPr>
              <a:t>CHÍNH</a:t>
            </a:r>
            <a:endParaRPr lang="en-US" sz="3200" b="1" spc="-10" dirty="0">
              <a:solidFill>
                <a:srgbClr val="0070C0"/>
              </a:solidFill>
              <a:latin typeface="+mj-lt"/>
            </a:endParaRPr>
          </a:p>
        </p:txBody>
      </p:sp>
      <p:grpSp>
        <p:nvGrpSpPr>
          <p:cNvPr id="7" name="Google Shape;240;p2">
            <a:extLst>
              <a:ext uri="{FF2B5EF4-FFF2-40B4-BE49-F238E27FC236}">
                <a16:creationId xmlns:a16="http://schemas.microsoft.com/office/drawing/2014/main" id="{098E1F01-5613-CE9D-E118-7F1AABB9AE1C}"/>
              </a:ext>
            </a:extLst>
          </p:cNvPr>
          <p:cNvGrpSpPr/>
          <p:nvPr/>
        </p:nvGrpSpPr>
        <p:grpSpPr>
          <a:xfrm>
            <a:off x="879712" y="4227490"/>
            <a:ext cx="6913706" cy="438163"/>
            <a:chOff x="879712" y="2653264"/>
            <a:chExt cx="6913706" cy="438163"/>
          </a:xfrm>
        </p:grpSpPr>
        <p:sp>
          <p:nvSpPr>
            <p:cNvPr id="8" name="Google Shape;241;p2">
              <a:extLst>
                <a:ext uri="{FF2B5EF4-FFF2-40B4-BE49-F238E27FC236}">
                  <a16:creationId xmlns:a16="http://schemas.microsoft.com/office/drawing/2014/main" id="{C2139729-ACD3-6ED0-ADE2-8514BA409E03}"/>
                </a:ext>
              </a:extLst>
            </p:cNvPr>
            <p:cNvSpPr txBox="1"/>
            <p:nvPr/>
          </p:nvSpPr>
          <p:spPr>
            <a:xfrm>
              <a:off x="2040168" y="2653264"/>
              <a:ext cx="5753250" cy="438163"/>
            </a:xfrm>
            <a:prstGeom prst="rect">
              <a:avLst/>
            </a:prstGeom>
            <a:noFill/>
            <a:ln>
              <a:noFill/>
            </a:ln>
          </p:spPr>
          <p:txBody>
            <a:bodyPr spcFirstLastPara="1" wrap="square" lIns="0" tIns="8850" rIns="0" bIns="0" anchor="t" anchorCtr="0">
              <a:spAutoFit/>
            </a:bodyPr>
            <a:lstStyle/>
            <a:p>
              <a:pPr marL="7701" marR="0" lvl="0" indent="0" algn="l" rtl="0">
                <a:spcBef>
                  <a:spcPts val="0"/>
                </a:spcBef>
                <a:spcAft>
                  <a:spcPts val="0"/>
                </a:spcAft>
                <a:buNone/>
              </a:pPr>
              <a:r>
                <a:rPr lang="vi-VN" sz="2789">
                  <a:solidFill>
                    <a:schemeClr val="dk1"/>
                  </a:solidFill>
                  <a:latin typeface="Verdana"/>
                  <a:ea typeface="Verdana"/>
                  <a:cs typeface="Verdana"/>
                  <a:sym typeface="Verdana"/>
                </a:rPr>
                <a:t>Các sản phẩm tương tự</a:t>
              </a:r>
            </a:p>
          </p:txBody>
        </p:sp>
        <p:sp>
          <p:nvSpPr>
            <p:cNvPr id="9" name="Google Shape;242;p2">
              <a:extLst>
                <a:ext uri="{FF2B5EF4-FFF2-40B4-BE49-F238E27FC236}">
                  <a16:creationId xmlns:a16="http://schemas.microsoft.com/office/drawing/2014/main" id="{F6CDD88F-E28D-D46D-36C8-385DC1B9FF38}"/>
                </a:ext>
              </a:extLst>
            </p:cNvPr>
            <p:cNvSpPr/>
            <p:nvPr/>
          </p:nvSpPr>
          <p:spPr>
            <a:xfrm>
              <a:off x="879712" y="2716217"/>
              <a:ext cx="760117" cy="358495"/>
            </a:xfrm>
            <a:custGeom>
              <a:avLst/>
              <a:gdLst/>
              <a:ahLst/>
              <a:cxnLst/>
              <a:rect l="l" t="t" r="r" b="b"/>
              <a:pathLst>
                <a:path w="1253489" h="591185" extrusionOk="0">
                  <a:moveTo>
                    <a:pt x="957717" y="590985"/>
                  </a:moveTo>
                  <a:lnTo>
                    <a:pt x="0" y="590985"/>
                  </a:lnTo>
                  <a:lnTo>
                    <a:pt x="0" y="0"/>
                  </a:lnTo>
                  <a:lnTo>
                    <a:pt x="957717" y="0"/>
                  </a:lnTo>
                  <a:lnTo>
                    <a:pt x="1253209" y="295492"/>
                  </a:lnTo>
                  <a:lnTo>
                    <a:pt x="957717" y="590985"/>
                  </a:lnTo>
                  <a:close/>
                </a:path>
              </a:pathLst>
            </a:custGeom>
            <a:solidFill>
              <a:srgbClr val="5759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Gill Sans"/>
                <a:ea typeface="Gill Sans"/>
                <a:cs typeface="Gill Sans"/>
                <a:sym typeface="Gill Sans"/>
              </a:endParaRPr>
            </a:p>
          </p:txBody>
        </p:sp>
        <p:sp>
          <p:nvSpPr>
            <p:cNvPr id="10" name="Google Shape;243;p2">
              <a:extLst>
                <a:ext uri="{FF2B5EF4-FFF2-40B4-BE49-F238E27FC236}">
                  <a16:creationId xmlns:a16="http://schemas.microsoft.com/office/drawing/2014/main" id="{D4FF8CED-2193-CB29-5E91-DA1F175B2E00}"/>
                </a:ext>
              </a:extLst>
            </p:cNvPr>
            <p:cNvSpPr txBox="1"/>
            <p:nvPr/>
          </p:nvSpPr>
          <p:spPr>
            <a:xfrm>
              <a:off x="1155713" y="2750352"/>
              <a:ext cx="118600" cy="253171"/>
            </a:xfrm>
            <a:prstGeom prst="rect">
              <a:avLst/>
            </a:prstGeom>
            <a:noFill/>
            <a:ln>
              <a:noFill/>
            </a:ln>
          </p:spPr>
          <p:txBody>
            <a:bodyPr spcFirstLastPara="1" wrap="square" lIns="0" tIns="10375" rIns="0" bIns="0" anchor="t" anchorCtr="0">
              <a:spAutoFit/>
            </a:bodyPr>
            <a:lstStyle/>
            <a:p>
              <a:pPr marL="7701" marR="0" lvl="0" indent="0" algn="l" rtl="0">
                <a:spcBef>
                  <a:spcPts val="0"/>
                </a:spcBef>
                <a:spcAft>
                  <a:spcPts val="0"/>
                </a:spcAft>
                <a:buNone/>
              </a:pPr>
              <a:r>
                <a:rPr lang="en-US" sz="1577" b="1">
                  <a:solidFill>
                    <a:schemeClr val="dk1"/>
                  </a:solidFill>
                  <a:latin typeface="Carlito"/>
                  <a:ea typeface="Carlito"/>
                  <a:cs typeface="Carlito"/>
                  <a:sym typeface="Carlito"/>
                </a:rPr>
                <a:t>4</a:t>
              </a:r>
              <a:endParaRPr sz="1577">
                <a:solidFill>
                  <a:schemeClr val="dk1"/>
                </a:solidFill>
                <a:latin typeface="Carlito"/>
                <a:ea typeface="Carlito"/>
                <a:cs typeface="Carlito"/>
                <a:sym typeface="Carlito"/>
              </a:endParaRPr>
            </a:p>
          </p:txBody>
        </p:sp>
      </p:grpSp>
    </p:spTree>
    <p:extLst>
      <p:ext uri="{BB962C8B-B14F-4D97-AF65-F5344CB8AC3E}">
        <p14:creationId xmlns:p14="http://schemas.microsoft.com/office/powerpoint/2010/main" val="52938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(5)</a:t>
            </a:r>
            <a:endParaRPr lang="en-US" sz="2400" b="1" spc="-10" dirty="0">
              <a:solidFill>
                <a:srgbClr val="0070C0"/>
              </a:solidFill>
              <a:latin typeface="+mj-lt"/>
            </a:endParaRPr>
          </a:p>
        </p:txBody>
      </p:sp>
      <p:sp>
        <p:nvSpPr>
          <p:cNvPr id="2" name="TextBox 1">
            <a:extLst>
              <a:ext uri="{FF2B5EF4-FFF2-40B4-BE49-F238E27FC236}">
                <a16:creationId xmlns:a16="http://schemas.microsoft.com/office/drawing/2014/main" id="{6CA23D4D-884D-729B-B743-0CC3B9E6179A}"/>
              </a:ext>
            </a:extLst>
          </p:cNvPr>
          <p:cNvSpPr txBox="1"/>
          <p:nvPr/>
        </p:nvSpPr>
        <p:spPr>
          <a:xfrm>
            <a:off x="1327404" y="2185417"/>
            <a:ext cx="9537192" cy="2031325"/>
          </a:xfrm>
          <a:prstGeom prst="rect">
            <a:avLst/>
          </a:prstGeom>
          <a:noFill/>
        </p:spPr>
        <p:txBody>
          <a:bodyPr wrap="square" rtlCol="0">
            <a:spAutoFit/>
          </a:bodyPr>
          <a:lstStyle/>
          <a:p>
            <a:pPr marL="285750" indent="-285750">
              <a:buFont typeface="Arial" panose="020B0604020202020204" pitchFamily="34" charset="0"/>
              <a:buChar char="•"/>
            </a:pPr>
            <a:r>
              <a:rPr lang="en-US" sz="1800" b="1">
                <a:solidFill>
                  <a:schemeClr val="tx1"/>
                </a:solidFill>
              </a:rPr>
              <a:t>Bản chất là xử lý theo minibatch, không thích hợp với xử lý event – time.</a:t>
            </a:r>
          </a:p>
          <a:p>
            <a:pPr marL="285750" indent="-285750">
              <a:buFont typeface="Arial" panose="020B0604020202020204" pitchFamily="34" charset="0"/>
              <a:buChar char="•"/>
            </a:pPr>
            <a:endParaRPr lang="en-US" sz="1800" b="1">
              <a:solidFill>
                <a:schemeClr val="tx1"/>
              </a:solidFill>
            </a:endParaRPr>
          </a:p>
          <a:p>
            <a:pPr marL="285750" lvl="6" indent="-285750">
              <a:buFont typeface="Arial" panose="020B0604020202020204" pitchFamily="34" charset="0"/>
              <a:buChar char="•"/>
            </a:pPr>
            <a:r>
              <a:rPr lang="en-US" sz="1800" b="1">
                <a:solidFill>
                  <a:schemeClr val="tx1"/>
                </a:solidFill>
              </a:rPr>
              <a:t>Cần có cơ chế chuyển đổi giữa Dstream và RDD =&gt; Mất thời gian</a:t>
            </a:r>
          </a:p>
          <a:p>
            <a:pPr marL="285750" lvl="6" indent="-285750">
              <a:buFont typeface="Arial" panose="020B0604020202020204" pitchFamily="34" charset="0"/>
              <a:buChar char="•"/>
            </a:pPr>
            <a:endParaRPr lang="en-US" sz="1800" b="1">
              <a:solidFill>
                <a:schemeClr val="tx1"/>
              </a:solidFill>
            </a:endParaRPr>
          </a:p>
          <a:p>
            <a:pPr marL="285750" lvl="6" indent="-285750">
              <a:buFont typeface="Arial" panose="020B0604020202020204" pitchFamily="34" charset="0"/>
              <a:buChar char="•"/>
            </a:pPr>
            <a:r>
              <a:rPr lang="en-US" sz="1800" b="1">
                <a:solidFill>
                  <a:schemeClr val="tx1"/>
                </a:solidFill>
              </a:rPr>
              <a:t>Việc đảm bảo nhất quán dữ liệu trong streaming process là 1 thách thức lớn.</a:t>
            </a:r>
          </a:p>
          <a:p>
            <a:pPr marL="285750" lvl="6" indent="-285750">
              <a:buFont typeface="Arial" panose="020B0604020202020204" pitchFamily="34" charset="0"/>
              <a:buChar char="•"/>
            </a:pPr>
            <a:endParaRPr lang="en-US" sz="1800" b="1">
              <a:solidFill>
                <a:schemeClr val="tx1"/>
              </a:solidFill>
            </a:endParaRPr>
          </a:p>
          <a:p>
            <a:pPr lvl="6"/>
            <a:r>
              <a:rPr lang="en-US" sz="1800" b="1">
                <a:solidFill>
                  <a:srgbClr val="FF0000"/>
                </a:solidFill>
              </a:rPr>
              <a:t>=&gt; Structured streaming ra đời từ phiên bản spark 2.xx để giải quyết các vấn đề trên</a:t>
            </a:r>
          </a:p>
        </p:txBody>
      </p:sp>
      <p:sp>
        <p:nvSpPr>
          <p:cNvPr id="8" name="TextBox 7">
            <a:extLst>
              <a:ext uri="{FF2B5EF4-FFF2-40B4-BE49-F238E27FC236}">
                <a16:creationId xmlns:a16="http://schemas.microsoft.com/office/drawing/2014/main" id="{F4004370-52AF-E3A6-71E5-16552E508ECF}"/>
              </a:ext>
            </a:extLst>
          </p:cNvPr>
          <p:cNvSpPr txBox="1"/>
          <p:nvPr/>
        </p:nvSpPr>
        <p:spPr>
          <a:xfrm>
            <a:off x="669798" y="1309152"/>
            <a:ext cx="6094476" cy="461665"/>
          </a:xfrm>
          <a:prstGeom prst="rect">
            <a:avLst/>
          </a:prstGeom>
          <a:noFill/>
        </p:spPr>
        <p:txBody>
          <a:bodyPr wrap="square">
            <a:spAutoFit/>
          </a:bodyPr>
          <a:lstStyle/>
          <a:p>
            <a:r>
              <a:rPr lang="en-US" sz="2400" b="1">
                <a:solidFill>
                  <a:schemeClr val="tx1"/>
                </a:solidFill>
              </a:rPr>
              <a:t>Nhược điểm của Dstream:</a:t>
            </a:r>
          </a:p>
        </p:txBody>
      </p:sp>
    </p:spTree>
    <p:extLst>
      <p:ext uri="{BB962C8B-B14F-4D97-AF65-F5344CB8AC3E}">
        <p14:creationId xmlns:p14="http://schemas.microsoft.com/office/powerpoint/2010/main" val="1105227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(6)</a:t>
            </a:r>
            <a:endParaRPr lang="en-US" sz="2400" b="1" spc="-10" dirty="0">
              <a:solidFill>
                <a:srgbClr val="0070C0"/>
              </a:solidFill>
              <a:latin typeface="+mj-lt"/>
            </a:endParaRPr>
          </a:p>
        </p:txBody>
      </p:sp>
      <p:sp>
        <p:nvSpPr>
          <p:cNvPr id="4" name="TextBox 3">
            <a:extLst>
              <a:ext uri="{FF2B5EF4-FFF2-40B4-BE49-F238E27FC236}">
                <a16:creationId xmlns:a16="http://schemas.microsoft.com/office/drawing/2014/main" id="{37C09338-15D6-52B5-E148-91F4B1F3A4CD}"/>
              </a:ext>
            </a:extLst>
          </p:cNvPr>
          <p:cNvSpPr txBox="1"/>
          <p:nvPr/>
        </p:nvSpPr>
        <p:spPr>
          <a:xfrm>
            <a:off x="532638" y="1080249"/>
            <a:ext cx="6094476" cy="461665"/>
          </a:xfrm>
          <a:prstGeom prst="rect">
            <a:avLst/>
          </a:prstGeom>
          <a:noFill/>
        </p:spPr>
        <p:txBody>
          <a:bodyPr wrap="square">
            <a:spAutoFit/>
          </a:bodyPr>
          <a:lstStyle/>
          <a:p>
            <a:r>
              <a:rPr lang="en-US" sz="2400" b="1">
                <a:solidFill>
                  <a:srgbClr val="00B050"/>
                </a:solidFill>
              </a:rPr>
              <a:t>Structed streaming</a:t>
            </a:r>
          </a:p>
        </p:txBody>
      </p:sp>
      <p:pic>
        <p:nvPicPr>
          <p:cNvPr id="6" name="Picture 5">
            <a:extLst>
              <a:ext uri="{FF2B5EF4-FFF2-40B4-BE49-F238E27FC236}">
                <a16:creationId xmlns:a16="http://schemas.microsoft.com/office/drawing/2014/main" id="{6563317A-2382-CCE2-D11D-50E3D7DC91E2}"/>
              </a:ext>
            </a:extLst>
          </p:cNvPr>
          <p:cNvPicPr>
            <a:picLocks noChangeAspect="1"/>
          </p:cNvPicPr>
          <p:nvPr/>
        </p:nvPicPr>
        <p:blipFill>
          <a:blip r:embed="rId2"/>
          <a:stretch>
            <a:fillRect/>
          </a:stretch>
        </p:blipFill>
        <p:spPr>
          <a:xfrm>
            <a:off x="1862669" y="1541914"/>
            <a:ext cx="8466661" cy="2508103"/>
          </a:xfrm>
          <a:prstGeom prst="rect">
            <a:avLst/>
          </a:prstGeom>
        </p:spPr>
      </p:pic>
      <p:sp>
        <p:nvSpPr>
          <p:cNvPr id="3" name="TextBox 2">
            <a:extLst>
              <a:ext uri="{FF2B5EF4-FFF2-40B4-BE49-F238E27FC236}">
                <a16:creationId xmlns:a16="http://schemas.microsoft.com/office/drawing/2014/main" id="{E19E52AA-0947-FF7D-813B-4F5B07CF46C3}"/>
              </a:ext>
            </a:extLst>
          </p:cNvPr>
          <p:cNvSpPr txBox="1"/>
          <p:nvPr/>
        </p:nvSpPr>
        <p:spPr>
          <a:xfrm>
            <a:off x="1011935" y="4385228"/>
            <a:ext cx="10168128"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a:t>Streaming data được thêm vào 1 table có khả năng append theo thời gian thực</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Trigger: tần số để check input mới và thêm vào table</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Query: là truy vấn được thực hiện (là transform trên dataframe)</a:t>
            </a:r>
          </a:p>
        </p:txBody>
      </p:sp>
    </p:spTree>
    <p:extLst>
      <p:ext uri="{BB962C8B-B14F-4D97-AF65-F5344CB8AC3E}">
        <p14:creationId xmlns:p14="http://schemas.microsoft.com/office/powerpoint/2010/main" val="1261146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(7)</a:t>
            </a:r>
            <a:endParaRPr lang="en-US" sz="2400" b="1" spc="-10" dirty="0">
              <a:solidFill>
                <a:srgbClr val="0070C0"/>
              </a:solidFill>
              <a:latin typeface="+mj-lt"/>
            </a:endParaRPr>
          </a:p>
        </p:txBody>
      </p:sp>
      <p:pic>
        <p:nvPicPr>
          <p:cNvPr id="5" name="Picture 4">
            <a:extLst>
              <a:ext uri="{FF2B5EF4-FFF2-40B4-BE49-F238E27FC236}">
                <a16:creationId xmlns:a16="http://schemas.microsoft.com/office/drawing/2014/main" id="{3956E1C6-6BED-8D26-4F94-D07DCBE33F15}"/>
              </a:ext>
            </a:extLst>
          </p:cNvPr>
          <p:cNvPicPr>
            <a:picLocks noChangeAspect="1"/>
          </p:cNvPicPr>
          <p:nvPr/>
        </p:nvPicPr>
        <p:blipFill>
          <a:blip r:embed="rId2"/>
          <a:stretch>
            <a:fillRect/>
          </a:stretch>
        </p:blipFill>
        <p:spPr>
          <a:xfrm>
            <a:off x="1035802" y="1566687"/>
            <a:ext cx="4003986" cy="3439546"/>
          </a:xfrm>
          <a:prstGeom prst="rect">
            <a:avLst/>
          </a:prstGeom>
        </p:spPr>
      </p:pic>
      <p:sp>
        <p:nvSpPr>
          <p:cNvPr id="7" name="TextBox 6">
            <a:extLst>
              <a:ext uri="{FF2B5EF4-FFF2-40B4-BE49-F238E27FC236}">
                <a16:creationId xmlns:a16="http://schemas.microsoft.com/office/drawing/2014/main" id="{55D11B6A-911A-2876-A838-FC6D50B264DA}"/>
              </a:ext>
            </a:extLst>
          </p:cNvPr>
          <p:cNvSpPr txBox="1"/>
          <p:nvPr/>
        </p:nvSpPr>
        <p:spPr>
          <a:xfrm>
            <a:off x="5623560" y="1993798"/>
            <a:ext cx="5797296"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a:t>Result: kết quả sau khi thực thi query trên lượng dữ liệu mới</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Output: result thu được sau quá trình streaming</a:t>
            </a:r>
          </a:p>
          <a:p>
            <a:pPr marL="285750" indent="-285750">
              <a:buFont typeface="Arial" panose="020B0604020202020204" pitchFamily="34" charset="0"/>
              <a:buChar char="•"/>
            </a:pPr>
            <a:endParaRPr lang="en-US" sz="1800" b="1"/>
          </a:p>
        </p:txBody>
      </p:sp>
    </p:spTree>
    <p:extLst>
      <p:ext uri="{BB962C8B-B14F-4D97-AF65-F5344CB8AC3E}">
        <p14:creationId xmlns:p14="http://schemas.microsoft.com/office/powerpoint/2010/main" val="263526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(8)</a:t>
            </a:r>
            <a:endParaRPr lang="en-US" sz="2400" b="1" spc="-10" dirty="0">
              <a:solidFill>
                <a:srgbClr val="0070C0"/>
              </a:solidFill>
              <a:latin typeface="+mj-lt"/>
            </a:endParaRPr>
          </a:p>
        </p:txBody>
      </p:sp>
      <p:sp>
        <p:nvSpPr>
          <p:cNvPr id="7" name="TextBox 6">
            <a:extLst>
              <a:ext uri="{FF2B5EF4-FFF2-40B4-BE49-F238E27FC236}">
                <a16:creationId xmlns:a16="http://schemas.microsoft.com/office/drawing/2014/main" id="{55D11B6A-911A-2876-A838-FC6D50B264DA}"/>
              </a:ext>
            </a:extLst>
          </p:cNvPr>
          <p:cNvSpPr txBox="1"/>
          <p:nvPr/>
        </p:nvSpPr>
        <p:spPr>
          <a:xfrm>
            <a:off x="5594377" y="2828834"/>
            <a:ext cx="5797296"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a:t>Delta output: chỉ ghi dữ liệu khi rows thay đổi trong result</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Append output: chỉ ghi khi có dữ liệu mới</a:t>
            </a:r>
          </a:p>
        </p:txBody>
      </p:sp>
      <p:pic>
        <p:nvPicPr>
          <p:cNvPr id="6" name="Picture 5">
            <a:extLst>
              <a:ext uri="{FF2B5EF4-FFF2-40B4-BE49-F238E27FC236}">
                <a16:creationId xmlns:a16="http://schemas.microsoft.com/office/drawing/2014/main" id="{6C25E619-C5BF-08BE-23DA-3192D8B2F94C}"/>
              </a:ext>
            </a:extLst>
          </p:cNvPr>
          <p:cNvPicPr>
            <a:picLocks noChangeAspect="1"/>
          </p:cNvPicPr>
          <p:nvPr/>
        </p:nvPicPr>
        <p:blipFill>
          <a:blip r:embed="rId2"/>
          <a:stretch>
            <a:fillRect/>
          </a:stretch>
        </p:blipFill>
        <p:spPr>
          <a:xfrm>
            <a:off x="578891" y="1509444"/>
            <a:ext cx="4458322" cy="3839111"/>
          </a:xfrm>
          <a:prstGeom prst="rect">
            <a:avLst/>
          </a:prstGeom>
        </p:spPr>
      </p:pic>
    </p:spTree>
    <p:extLst>
      <p:ext uri="{BB962C8B-B14F-4D97-AF65-F5344CB8AC3E}">
        <p14:creationId xmlns:p14="http://schemas.microsoft.com/office/powerpoint/2010/main" val="260455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(9)</a:t>
            </a:r>
            <a:endParaRPr lang="en-US" sz="2400" b="1" spc="-10" dirty="0">
              <a:solidFill>
                <a:srgbClr val="0070C0"/>
              </a:solidFill>
              <a:latin typeface="+mj-lt"/>
            </a:endParaRPr>
          </a:p>
        </p:txBody>
      </p:sp>
      <p:pic>
        <p:nvPicPr>
          <p:cNvPr id="3" name="Picture 2">
            <a:extLst>
              <a:ext uri="{FF2B5EF4-FFF2-40B4-BE49-F238E27FC236}">
                <a16:creationId xmlns:a16="http://schemas.microsoft.com/office/drawing/2014/main" id="{D9B253B6-9B9E-4995-E863-7DE7DE2D1C8E}"/>
              </a:ext>
            </a:extLst>
          </p:cNvPr>
          <p:cNvPicPr>
            <a:picLocks noChangeAspect="1"/>
          </p:cNvPicPr>
          <p:nvPr/>
        </p:nvPicPr>
        <p:blipFill>
          <a:blip r:embed="rId2"/>
          <a:stretch>
            <a:fillRect/>
          </a:stretch>
        </p:blipFill>
        <p:spPr>
          <a:xfrm>
            <a:off x="2833232" y="894996"/>
            <a:ext cx="6525536" cy="5068007"/>
          </a:xfrm>
          <a:prstGeom prst="rect">
            <a:avLst/>
          </a:prstGeom>
        </p:spPr>
      </p:pic>
    </p:spTree>
    <p:extLst>
      <p:ext uri="{BB962C8B-B14F-4D97-AF65-F5344CB8AC3E}">
        <p14:creationId xmlns:p14="http://schemas.microsoft.com/office/powerpoint/2010/main" val="1823202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(10)</a:t>
            </a:r>
            <a:endParaRPr lang="en-US" sz="2400" b="1" spc="-10" dirty="0">
              <a:solidFill>
                <a:srgbClr val="0070C0"/>
              </a:solidFill>
              <a:latin typeface="+mj-lt"/>
            </a:endParaRPr>
          </a:p>
        </p:txBody>
      </p:sp>
      <p:pic>
        <p:nvPicPr>
          <p:cNvPr id="4" name="Picture 3">
            <a:extLst>
              <a:ext uri="{FF2B5EF4-FFF2-40B4-BE49-F238E27FC236}">
                <a16:creationId xmlns:a16="http://schemas.microsoft.com/office/drawing/2014/main" id="{EF70F8FA-BAEC-F205-F18B-D631967447EB}"/>
              </a:ext>
            </a:extLst>
          </p:cNvPr>
          <p:cNvPicPr>
            <a:picLocks noChangeAspect="1"/>
          </p:cNvPicPr>
          <p:nvPr/>
        </p:nvPicPr>
        <p:blipFill>
          <a:blip r:embed="rId2"/>
          <a:stretch>
            <a:fillRect/>
          </a:stretch>
        </p:blipFill>
        <p:spPr>
          <a:xfrm>
            <a:off x="2071126" y="1607393"/>
            <a:ext cx="8049748" cy="4363059"/>
          </a:xfrm>
          <a:prstGeom prst="rect">
            <a:avLst/>
          </a:prstGeom>
        </p:spPr>
      </p:pic>
      <p:sp>
        <p:nvSpPr>
          <p:cNvPr id="5" name="TextBox 4">
            <a:extLst>
              <a:ext uri="{FF2B5EF4-FFF2-40B4-BE49-F238E27FC236}">
                <a16:creationId xmlns:a16="http://schemas.microsoft.com/office/drawing/2014/main" id="{A493D115-77DE-DB9D-E3F9-3440370B5946}"/>
              </a:ext>
            </a:extLst>
          </p:cNvPr>
          <p:cNvSpPr txBox="1"/>
          <p:nvPr/>
        </p:nvSpPr>
        <p:spPr>
          <a:xfrm>
            <a:off x="826851" y="1031131"/>
            <a:ext cx="5418306" cy="461665"/>
          </a:xfrm>
          <a:prstGeom prst="rect">
            <a:avLst/>
          </a:prstGeom>
          <a:noFill/>
        </p:spPr>
        <p:txBody>
          <a:bodyPr wrap="square" rtlCol="0">
            <a:spAutoFit/>
          </a:bodyPr>
          <a:lstStyle/>
          <a:p>
            <a:r>
              <a:rPr lang="en-US" sz="2400" b="1"/>
              <a:t>Triển khai windown với event time</a:t>
            </a:r>
          </a:p>
        </p:txBody>
      </p:sp>
    </p:spTree>
    <p:extLst>
      <p:ext uri="{BB962C8B-B14F-4D97-AF65-F5344CB8AC3E}">
        <p14:creationId xmlns:p14="http://schemas.microsoft.com/office/powerpoint/2010/main" val="238789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SPARK STREAMING (10)</a:t>
            </a:r>
            <a:endParaRPr lang="en-US" sz="2400" b="1" spc="-10" dirty="0">
              <a:solidFill>
                <a:srgbClr val="0070C0"/>
              </a:solidFill>
              <a:latin typeface="+mj-lt"/>
            </a:endParaRPr>
          </a:p>
        </p:txBody>
      </p:sp>
      <p:sp>
        <p:nvSpPr>
          <p:cNvPr id="5" name="TextBox 4">
            <a:extLst>
              <a:ext uri="{FF2B5EF4-FFF2-40B4-BE49-F238E27FC236}">
                <a16:creationId xmlns:a16="http://schemas.microsoft.com/office/drawing/2014/main" id="{A493D115-77DE-DB9D-E3F9-3440370B5946}"/>
              </a:ext>
            </a:extLst>
          </p:cNvPr>
          <p:cNvSpPr txBox="1"/>
          <p:nvPr/>
        </p:nvSpPr>
        <p:spPr>
          <a:xfrm>
            <a:off x="771986" y="1080123"/>
            <a:ext cx="10328829" cy="461665"/>
          </a:xfrm>
          <a:prstGeom prst="rect">
            <a:avLst/>
          </a:prstGeom>
          <a:noFill/>
        </p:spPr>
        <p:txBody>
          <a:bodyPr wrap="square" rtlCol="0">
            <a:spAutoFit/>
          </a:bodyPr>
          <a:lstStyle/>
          <a:p>
            <a:r>
              <a:rPr lang="en-US" sz="2400" b="1"/>
              <a:t>Xử lý sự kiện trễ với watermarking (threshold xác định bỏ hay không)</a:t>
            </a:r>
          </a:p>
        </p:txBody>
      </p:sp>
      <p:pic>
        <p:nvPicPr>
          <p:cNvPr id="3" name="Picture 2">
            <a:extLst>
              <a:ext uri="{FF2B5EF4-FFF2-40B4-BE49-F238E27FC236}">
                <a16:creationId xmlns:a16="http://schemas.microsoft.com/office/drawing/2014/main" id="{5F7CA949-CCC4-7B4D-88B1-9B8FCCB3E4AC}"/>
              </a:ext>
            </a:extLst>
          </p:cNvPr>
          <p:cNvPicPr>
            <a:picLocks noChangeAspect="1"/>
          </p:cNvPicPr>
          <p:nvPr/>
        </p:nvPicPr>
        <p:blipFill>
          <a:blip r:embed="rId2"/>
          <a:stretch>
            <a:fillRect/>
          </a:stretch>
        </p:blipFill>
        <p:spPr>
          <a:xfrm>
            <a:off x="3007819" y="1737005"/>
            <a:ext cx="6176361" cy="4066163"/>
          </a:xfrm>
          <a:prstGeom prst="rect">
            <a:avLst/>
          </a:prstGeom>
        </p:spPr>
      </p:pic>
    </p:spTree>
    <p:extLst>
      <p:ext uri="{BB962C8B-B14F-4D97-AF65-F5344CB8AC3E}">
        <p14:creationId xmlns:p14="http://schemas.microsoft.com/office/powerpoint/2010/main" val="901207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9"/>
          <p:cNvSpPr txBox="1">
            <a:spLocks noGrp="1"/>
          </p:cNvSpPr>
          <p:nvPr>
            <p:ph type="title"/>
          </p:nvPr>
        </p:nvSpPr>
        <p:spPr>
          <a:prstGeom prst="rect">
            <a:avLst/>
          </a:prstGeom>
          <a:noFill/>
          <a:ln>
            <a:noFill/>
          </a:ln>
        </p:spPr>
        <p:txBody>
          <a:bodyPr spcFirstLastPara="1" wrap="square" lIns="91425" tIns="0" rIns="0" bIns="0" anchor="b" anchorCtr="0">
            <a:noAutofit/>
          </a:bodyPr>
          <a:lstStyle/>
          <a:p>
            <a:pPr marL="0" lvl="0" indent="0" algn="l" rtl="0">
              <a:lnSpc>
                <a:spcPct val="90000"/>
              </a:lnSpc>
              <a:spcBef>
                <a:spcPts val="0"/>
              </a:spcBef>
              <a:spcAft>
                <a:spcPts val="0"/>
              </a:spcAft>
              <a:buClr>
                <a:schemeClr val="lt1"/>
              </a:buClr>
              <a:buSzPts val="4000"/>
              <a:buFont typeface="Play"/>
              <a:buNone/>
            </a:pPr>
            <a:r>
              <a:rPr lang="en-US"/>
              <a:t>Các sản phẩm tương tự trên thị trường</a:t>
            </a:r>
            <a:endParaRPr/>
          </a:p>
        </p:txBody>
      </p:sp>
      <p:pic>
        <p:nvPicPr>
          <p:cNvPr id="430" name="Google Shape;430;p19" descr="A map of the world with light spots&#10;&#10;Description automatically generated"/>
          <p:cNvPicPr preferRelativeResize="0">
            <a:picLocks noGrp="1"/>
          </p:cNvPicPr>
          <p:nvPr>
            <p:ph sz="quarter" idx="10"/>
          </p:nvPr>
        </p:nvPicPr>
        <p:blipFill rotWithShape="1">
          <a:blip r:embed="rId3">
            <a:alphaModFix/>
          </a:blip>
          <a:stretch/>
        </p:blipFill>
        <p:spPr>
          <a:xfrm>
            <a:off x="838200" y="3310731"/>
            <a:ext cx="4467225" cy="2978150"/>
          </a:xfrm>
          <a:prstGeom prst="rect">
            <a:avLst/>
          </a:prstGeom>
          <a:solidFill>
            <a:schemeClr val="accent5"/>
          </a:solidFill>
          <a:ln>
            <a:noFill/>
          </a:ln>
        </p:spPr>
      </p:pic>
    </p:spTree>
    <p:extLst>
      <p:ext uri="{BB962C8B-B14F-4D97-AF65-F5344CB8AC3E}">
        <p14:creationId xmlns:p14="http://schemas.microsoft.com/office/powerpoint/2010/main" val="1338071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179363"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BATCH PROCESSING</a:t>
            </a:r>
            <a:endParaRPr lang="en-US" sz="2400" b="1" spc="-10" dirty="0">
              <a:solidFill>
                <a:srgbClr val="0070C0"/>
              </a:solidFill>
              <a:latin typeface="+mj-lt"/>
            </a:endParaRPr>
          </a:p>
        </p:txBody>
      </p:sp>
      <p:pic>
        <p:nvPicPr>
          <p:cNvPr id="3074" name="Picture 2" descr="Trino (SQL query engine) - Wikipedia">
            <a:extLst>
              <a:ext uri="{FF2B5EF4-FFF2-40B4-BE49-F238E27FC236}">
                <a16:creationId xmlns:a16="http://schemas.microsoft.com/office/drawing/2014/main" id="{3F690F88-BFC2-107E-6FB2-325AC303D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70" y="1688811"/>
            <a:ext cx="2243768" cy="10566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DC4BFC0-D256-31ED-BA9F-90E94DC2562F}"/>
              </a:ext>
            </a:extLst>
          </p:cNvPr>
          <p:cNvPicPr>
            <a:picLocks noChangeAspect="1"/>
          </p:cNvPicPr>
          <p:nvPr/>
        </p:nvPicPr>
        <p:blipFill>
          <a:blip r:embed="rId3"/>
          <a:stretch>
            <a:fillRect/>
          </a:stretch>
        </p:blipFill>
        <p:spPr>
          <a:xfrm>
            <a:off x="4837132" y="1658044"/>
            <a:ext cx="2815411" cy="1324004"/>
          </a:xfrm>
          <a:prstGeom prst="rect">
            <a:avLst/>
          </a:prstGeom>
        </p:spPr>
      </p:pic>
      <p:pic>
        <p:nvPicPr>
          <p:cNvPr id="3076" name="Picture 4" descr="Tìm hiểu về TensorFlow Extended (TFX) và Apache Beam">
            <a:extLst>
              <a:ext uri="{FF2B5EF4-FFF2-40B4-BE49-F238E27FC236}">
                <a16:creationId xmlns:a16="http://schemas.microsoft.com/office/drawing/2014/main" id="{9CCA02CB-B39D-AD2F-F6AD-3C2C13C049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126" y="4027971"/>
            <a:ext cx="2595656" cy="14584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Azure Marketplace">
            <a:extLst>
              <a:ext uri="{FF2B5EF4-FFF2-40B4-BE49-F238E27FC236}">
                <a16:creationId xmlns:a16="http://schemas.microsoft.com/office/drawing/2014/main" id="{A9E9E883-0C6A-5C4B-1308-F48CD446D6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2067" y="3735422"/>
            <a:ext cx="1707927" cy="1707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Google Cloud Dataflow: Transforming Data Challenges into  Opportunities | by Virinchi T | Fournine Cloud">
            <a:extLst>
              <a:ext uri="{FF2B5EF4-FFF2-40B4-BE49-F238E27FC236}">
                <a16:creationId xmlns:a16="http://schemas.microsoft.com/office/drawing/2014/main" id="{D2C185DD-4159-E09A-4CA5-8C94BE6EE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9759" y="4027971"/>
            <a:ext cx="1712481" cy="135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pache Flink và khả năng xử lý dữ liệu luồng (stream processing)">
            <a:extLst>
              <a:ext uri="{FF2B5EF4-FFF2-40B4-BE49-F238E27FC236}">
                <a16:creationId xmlns:a16="http://schemas.microsoft.com/office/drawing/2014/main" id="{018DFFA9-8361-0095-204F-D05F7DAB28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57923" y="1468978"/>
            <a:ext cx="2236217" cy="16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55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7392BEF-948C-7D1A-75A5-0BDCBA1DE8F0}"/>
              </a:ext>
            </a:extLst>
          </p:cNvPr>
          <p:cNvSpPr txBox="1"/>
          <p:nvPr/>
        </p:nvSpPr>
        <p:spPr>
          <a:xfrm>
            <a:off x="300273" y="325257"/>
            <a:ext cx="4179363"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STREAMING PROCESSING</a:t>
            </a:r>
            <a:endParaRPr lang="en-US" sz="2400" b="1" spc="-10" dirty="0">
              <a:solidFill>
                <a:srgbClr val="0070C0"/>
              </a:solidFill>
              <a:latin typeface="+mj-lt"/>
            </a:endParaRPr>
          </a:p>
        </p:txBody>
      </p:sp>
      <p:pic>
        <p:nvPicPr>
          <p:cNvPr id="5122" name="Picture 2" descr="Apache Flink và khả năng xử lý dữ liệu luồng (stream processing)">
            <a:extLst>
              <a:ext uri="{FF2B5EF4-FFF2-40B4-BE49-F238E27FC236}">
                <a16:creationId xmlns:a16="http://schemas.microsoft.com/office/drawing/2014/main" id="{4BD62702-4710-175A-5367-C66A87F97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611" y="1557357"/>
            <a:ext cx="24860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pache Storm - Wikipedia">
            <a:extLst>
              <a:ext uri="{FF2B5EF4-FFF2-40B4-BE49-F238E27FC236}">
                <a16:creationId xmlns:a16="http://schemas.microsoft.com/office/drawing/2014/main" id="{E68287D9-2350-11C4-DB0A-CDD97051C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826" y="1979166"/>
            <a:ext cx="2999550" cy="9947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Understanding Google Cloud Dataflow: Transforming Data Challenges into  Opportunities | by Virinchi T | Fournine Cloud">
            <a:extLst>
              <a:ext uri="{FF2B5EF4-FFF2-40B4-BE49-F238E27FC236}">
                <a16:creationId xmlns:a16="http://schemas.microsoft.com/office/drawing/2014/main" id="{68621868-342E-3C74-AB3F-CE82902AF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4928" y="3884127"/>
            <a:ext cx="2340291" cy="185737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xploring Google Cloud Platform's BigQuery: A Game Changer for Data  Analysis — Evonence | Google Cloud Partner">
            <a:extLst>
              <a:ext uri="{FF2B5EF4-FFF2-40B4-BE49-F238E27FC236}">
                <a16:creationId xmlns:a16="http://schemas.microsoft.com/office/drawing/2014/main" id="{2F0DE2BE-DA72-E2C4-D3A4-75BE2FED2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624" y="3884126"/>
            <a:ext cx="24574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49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9" name="Picture Placeholder 7" descr="A blue and purple spirals">
            <a:extLst>
              <a:ext uri="{FF2B5EF4-FFF2-40B4-BE49-F238E27FC236}">
                <a16:creationId xmlns:a16="http://schemas.microsoft.com/office/drawing/2014/main" id="{08D04C8E-28AA-DFF9-3C45-ECF69456194C}"/>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12" name="Google Shape;343;p6">
            <a:extLst>
              <a:ext uri="{FF2B5EF4-FFF2-40B4-BE49-F238E27FC236}">
                <a16:creationId xmlns:a16="http://schemas.microsoft.com/office/drawing/2014/main" id="{EB24144C-DDCB-EE32-3086-2D368B1D49DD}"/>
              </a:ext>
            </a:extLst>
          </p:cNvPr>
          <p:cNvSpPr txBox="1">
            <a:spLocks/>
          </p:cNvSpPr>
          <p:nvPr/>
        </p:nvSpPr>
        <p:spPr>
          <a:xfrm>
            <a:off x="1301506" y="3030666"/>
            <a:ext cx="3676895" cy="796668"/>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spcBef>
                <a:spcPts val="0"/>
              </a:spcBef>
              <a:buClr>
                <a:schemeClr val="lt1"/>
              </a:buClr>
              <a:buSzPts val="5400"/>
              <a:buFont typeface="Play"/>
              <a:buNone/>
            </a:pPr>
            <a:r>
              <a:rPr lang="en-US" sz="5400">
                <a:latin typeface="Play" panose="020B0604020202020204" charset="0"/>
              </a:rPr>
              <a:t>Nó là gì ?</a:t>
            </a:r>
          </a:p>
        </p:txBody>
      </p:sp>
    </p:spTree>
    <p:extLst>
      <p:ext uri="{BB962C8B-B14F-4D97-AF65-F5344CB8AC3E}">
        <p14:creationId xmlns:p14="http://schemas.microsoft.com/office/powerpoint/2010/main" val="322247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7CCD9EE-9425-3649-AE06-72B6C9D533DF}"/>
              </a:ext>
            </a:extLst>
          </p:cNvPr>
          <p:cNvGrpSpPr/>
          <p:nvPr/>
        </p:nvGrpSpPr>
        <p:grpSpPr>
          <a:xfrm>
            <a:off x="453210" y="1432010"/>
            <a:ext cx="11285579" cy="495564"/>
            <a:chOff x="831850" y="1387475"/>
            <a:chExt cx="15838999" cy="817223"/>
          </a:xfrm>
        </p:grpSpPr>
        <p:pic>
          <p:nvPicPr>
            <p:cNvPr id="2050" name="Picture 2" descr="Mũi Tên Đúng Chỉ Trỏ Dẫn - Miễn Phí vector hình ảnh trên Pixabay - Pixabay">
              <a:extLst>
                <a:ext uri="{FF2B5EF4-FFF2-40B4-BE49-F238E27FC236}">
                  <a16:creationId xmlns:a16="http://schemas.microsoft.com/office/drawing/2014/main" id="{C946A6A6-EEDA-3D17-20B4-F74FB69A5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87475"/>
              <a:ext cx="1071563" cy="8172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E9869C-A577-A1CF-6DDA-FFD296638D36}"/>
                </a:ext>
              </a:extLst>
            </p:cNvPr>
            <p:cNvSpPr txBox="1"/>
            <p:nvPr/>
          </p:nvSpPr>
          <p:spPr>
            <a:xfrm>
              <a:off x="2116648" y="1478925"/>
              <a:ext cx="14554201" cy="644584"/>
            </a:xfrm>
            <a:prstGeom prst="rect">
              <a:avLst/>
            </a:prstGeom>
            <a:noFill/>
          </p:spPr>
          <p:txBody>
            <a:bodyPr wrap="square" rtlCol="0">
              <a:spAutoFit/>
            </a:bodyPr>
            <a:lstStyle/>
            <a:p>
              <a:r>
                <a:rPr lang="en-US" sz="1940" b="1"/>
                <a:t>Là 1 giải pháp xử lý dữ liệu theo hướng phân tán. Dễ dàng mở rộng.</a:t>
              </a:r>
            </a:p>
          </p:txBody>
        </p:sp>
      </p:grpSp>
      <p:grpSp>
        <p:nvGrpSpPr>
          <p:cNvPr id="6" name="Group 5">
            <a:extLst>
              <a:ext uri="{FF2B5EF4-FFF2-40B4-BE49-F238E27FC236}">
                <a16:creationId xmlns:a16="http://schemas.microsoft.com/office/drawing/2014/main" id="{E5651EC7-4745-FD37-7F95-51FFBE045C66}"/>
              </a:ext>
            </a:extLst>
          </p:cNvPr>
          <p:cNvGrpSpPr/>
          <p:nvPr/>
        </p:nvGrpSpPr>
        <p:grpSpPr>
          <a:xfrm>
            <a:off x="453210" y="2551357"/>
            <a:ext cx="11165971" cy="689420"/>
            <a:chOff x="941896" y="1463254"/>
            <a:chExt cx="15853989" cy="1003691"/>
          </a:xfrm>
        </p:grpSpPr>
        <p:pic>
          <p:nvPicPr>
            <p:cNvPr id="7" name="Picture 2" descr="Mũi Tên Đúng Chỉ Trỏ Dẫn - Miễn Phí vector hình ảnh trên Pixabay - Pixabay">
              <a:extLst>
                <a:ext uri="{FF2B5EF4-FFF2-40B4-BE49-F238E27FC236}">
                  <a16:creationId xmlns:a16="http://schemas.microsoft.com/office/drawing/2014/main" id="{A0F9126D-45B2-B918-C78C-5A2E1A3A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96" y="1607868"/>
              <a:ext cx="1059167" cy="7144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75257E7-206E-D0B4-DF50-70A9D01CD262}"/>
                </a:ext>
              </a:extLst>
            </p:cNvPr>
            <p:cNvSpPr txBox="1"/>
            <p:nvPr/>
          </p:nvSpPr>
          <p:spPr>
            <a:xfrm>
              <a:off x="2241686" y="1463254"/>
              <a:ext cx="14554199" cy="1003691"/>
            </a:xfrm>
            <a:prstGeom prst="rect">
              <a:avLst/>
            </a:prstGeom>
            <a:noFill/>
          </p:spPr>
          <p:txBody>
            <a:bodyPr wrap="square" rtlCol="0">
              <a:spAutoFit/>
            </a:bodyPr>
            <a:lstStyle/>
            <a:p>
              <a:r>
                <a:rPr lang="en-US" sz="1940" b="1"/>
                <a:t>Dùng để thay thế MapReduce khi vừa mới ra mắt. Sử dụng sức mạnh của RAM để tăng tốc độ xử lý dữ liệu</a:t>
              </a:r>
            </a:p>
          </p:txBody>
        </p:sp>
      </p:grpSp>
      <p:grpSp>
        <p:nvGrpSpPr>
          <p:cNvPr id="9" name="Group 8">
            <a:extLst>
              <a:ext uri="{FF2B5EF4-FFF2-40B4-BE49-F238E27FC236}">
                <a16:creationId xmlns:a16="http://schemas.microsoft.com/office/drawing/2014/main" id="{0D40B7DE-C201-E8A1-A7F8-97B2F3484F3F}"/>
              </a:ext>
            </a:extLst>
          </p:cNvPr>
          <p:cNvGrpSpPr/>
          <p:nvPr/>
        </p:nvGrpSpPr>
        <p:grpSpPr>
          <a:xfrm>
            <a:off x="421201" y="5177762"/>
            <a:ext cx="11200717" cy="495564"/>
            <a:chOff x="831850" y="1387475"/>
            <a:chExt cx="15849598" cy="817223"/>
          </a:xfrm>
        </p:grpSpPr>
        <p:pic>
          <p:nvPicPr>
            <p:cNvPr id="10" name="Picture 2" descr="Mũi Tên Đúng Chỉ Trỏ Dẫn - Miễn Phí vector hình ảnh trên Pixabay - Pixabay">
              <a:extLst>
                <a:ext uri="{FF2B5EF4-FFF2-40B4-BE49-F238E27FC236}">
                  <a16:creationId xmlns:a16="http://schemas.microsoft.com/office/drawing/2014/main" id="{8E30EA92-C636-B6B5-0AF6-FE6EB401D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87475"/>
              <a:ext cx="1071563" cy="81722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15259EF-CF16-AF58-EC05-983F6D642B42}"/>
                </a:ext>
              </a:extLst>
            </p:cNvPr>
            <p:cNvSpPr txBox="1"/>
            <p:nvPr/>
          </p:nvSpPr>
          <p:spPr>
            <a:xfrm>
              <a:off x="2127248" y="1473795"/>
              <a:ext cx="14554200" cy="644584"/>
            </a:xfrm>
            <a:prstGeom prst="rect">
              <a:avLst/>
            </a:prstGeom>
            <a:noFill/>
          </p:spPr>
          <p:txBody>
            <a:bodyPr wrap="square" rtlCol="0">
              <a:spAutoFit/>
            </a:bodyPr>
            <a:lstStyle/>
            <a:p>
              <a:r>
                <a:rPr lang="en-US" sz="1940" b="1">
                  <a:solidFill>
                    <a:schemeClr val="tx1"/>
                  </a:solidFill>
                </a:rPr>
                <a:t>Support nhiều loại ngôn ngữ: Scala, Java, Python, R. </a:t>
              </a:r>
            </a:p>
          </p:txBody>
        </p:sp>
      </p:grpSp>
      <p:grpSp>
        <p:nvGrpSpPr>
          <p:cNvPr id="18" name="Group 17">
            <a:extLst>
              <a:ext uri="{FF2B5EF4-FFF2-40B4-BE49-F238E27FC236}">
                <a16:creationId xmlns:a16="http://schemas.microsoft.com/office/drawing/2014/main" id="{4A3423AC-FEF1-8C10-E77A-C4231DB2181A}"/>
              </a:ext>
            </a:extLst>
          </p:cNvPr>
          <p:cNvGrpSpPr/>
          <p:nvPr/>
        </p:nvGrpSpPr>
        <p:grpSpPr>
          <a:xfrm>
            <a:off x="421201" y="3864560"/>
            <a:ext cx="11285580" cy="689420"/>
            <a:chOff x="831850" y="1205844"/>
            <a:chExt cx="15839001" cy="1136905"/>
          </a:xfrm>
        </p:grpSpPr>
        <p:pic>
          <p:nvPicPr>
            <p:cNvPr id="19" name="Picture 2" descr="Mũi Tên Đúng Chỉ Trỏ Dẫn - Miễn Phí vector hình ảnh trên Pixabay - Pixabay">
              <a:extLst>
                <a:ext uri="{FF2B5EF4-FFF2-40B4-BE49-F238E27FC236}">
                  <a16:creationId xmlns:a16="http://schemas.microsoft.com/office/drawing/2014/main" id="{F19C66A9-52DC-8E90-C7BE-544CDE929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87476"/>
              <a:ext cx="1071563" cy="7736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47EB43-E47F-655E-DF7F-8D94355F74BC}"/>
                </a:ext>
              </a:extLst>
            </p:cNvPr>
            <p:cNvSpPr txBox="1"/>
            <p:nvPr/>
          </p:nvSpPr>
          <p:spPr>
            <a:xfrm>
              <a:off x="2116649" y="1205844"/>
              <a:ext cx="14554202" cy="1136905"/>
            </a:xfrm>
            <a:prstGeom prst="rect">
              <a:avLst/>
            </a:prstGeom>
            <a:noFill/>
          </p:spPr>
          <p:txBody>
            <a:bodyPr wrap="square" rtlCol="0">
              <a:spAutoFit/>
            </a:bodyPr>
            <a:lstStyle/>
            <a:p>
              <a:r>
                <a:rPr lang="en-US" sz="1940" b="1"/>
                <a:t>Thư viện pyspark cung cấp đa dạng các api giúp quá trình xử lý dữ liệu trở nên dễ dàng hơn như batch, streaming, machine learning và xử lý đồ thị.</a:t>
              </a:r>
            </a:p>
          </p:txBody>
        </p:sp>
      </p:grpSp>
    </p:spTree>
    <p:extLst>
      <p:ext uri="{BB962C8B-B14F-4D97-AF65-F5344CB8AC3E}">
        <p14:creationId xmlns:p14="http://schemas.microsoft.com/office/powerpoint/2010/main" val="25151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6"/>
          <p:cNvSpPr txBox="1">
            <a:spLocks noGrp="1"/>
          </p:cNvSpPr>
          <p:nvPr>
            <p:ph type="ctrTitle"/>
          </p:nvPr>
        </p:nvSpPr>
        <p:spPr>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5400"/>
              <a:buFont typeface="Play"/>
              <a:buNone/>
            </a:pPr>
            <a:r>
              <a:rPr lang="en-US"/>
              <a:t>Kiến trúc hệ thống</a:t>
            </a:r>
            <a:endParaRPr/>
          </a:p>
        </p:txBody>
      </p:sp>
      <p:pic>
        <p:nvPicPr>
          <p:cNvPr id="4" name="Picture Placeholder 7" descr="A blue and purple spirals">
            <a:extLst>
              <a:ext uri="{FF2B5EF4-FFF2-40B4-BE49-F238E27FC236}">
                <a16:creationId xmlns:a16="http://schemas.microsoft.com/office/drawing/2014/main" id="{DB38010C-D5B9-066C-63B6-5C4BF30CC5A0}"/>
              </a:ext>
            </a:extLst>
          </p:cNvPr>
          <p:cNvPicPr>
            <a:picLocks noGrp="1" noChangeAspect="1"/>
          </p:cNvPicPr>
          <p:nvPr>
            <p:ph type="pic" idx="2"/>
          </p:nvPr>
        </p:nvPicPr>
        <p:blipFill>
          <a:blip r:embed="rId3"/>
          <a:srcRect t="36695" b="36695"/>
          <a:stretch/>
        </p:blipFill>
        <p:spPr/>
      </p:pic>
    </p:spTree>
    <p:extLst>
      <p:ext uri="{BB962C8B-B14F-4D97-AF65-F5344CB8AC3E}">
        <p14:creationId xmlns:p14="http://schemas.microsoft.com/office/powerpoint/2010/main" val="27786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3" y="325257"/>
            <a:ext cx="4514004"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KIẾN TRÚC SPARK CLUSTER</a:t>
            </a:r>
            <a:endParaRPr lang="en-US" sz="2400" b="1" spc="-10" dirty="0">
              <a:solidFill>
                <a:srgbClr val="0070C0"/>
              </a:solidFill>
              <a:latin typeface="+mj-lt"/>
            </a:endParaRPr>
          </a:p>
        </p:txBody>
      </p:sp>
      <p:grpSp>
        <p:nvGrpSpPr>
          <p:cNvPr id="6" name="Group 5">
            <a:extLst>
              <a:ext uri="{FF2B5EF4-FFF2-40B4-BE49-F238E27FC236}">
                <a16:creationId xmlns:a16="http://schemas.microsoft.com/office/drawing/2014/main" id="{4185B320-7D6B-6E7A-C9B3-F38FF33F6DB7}"/>
              </a:ext>
            </a:extLst>
          </p:cNvPr>
          <p:cNvGrpSpPr/>
          <p:nvPr/>
        </p:nvGrpSpPr>
        <p:grpSpPr>
          <a:xfrm>
            <a:off x="648536" y="1069300"/>
            <a:ext cx="11383025" cy="4667192"/>
            <a:chOff x="648536" y="1069300"/>
            <a:chExt cx="11383025" cy="4667192"/>
          </a:xfrm>
        </p:grpSpPr>
        <p:pic>
          <p:nvPicPr>
            <p:cNvPr id="2050" name="Picture 2" descr="SP">
              <a:extLst>
                <a:ext uri="{FF2B5EF4-FFF2-40B4-BE49-F238E27FC236}">
                  <a16:creationId xmlns:a16="http://schemas.microsoft.com/office/drawing/2014/main" id="{6083B889-EC23-65BB-4D60-F49F9916D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36" y="1835761"/>
              <a:ext cx="5193098" cy="31864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CB04B1-C089-A81D-1D92-D7F7C731E286}"/>
                </a:ext>
              </a:extLst>
            </p:cNvPr>
            <p:cNvSpPr txBox="1"/>
            <p:nvPr/>
          </p:nvSpPr>
          <p:spPr>
            <a:xfrm>
              <a:off x="6350367" y="1069300"/>
              <a:ext cx="5681193" cy="2893100"/>
            </a:xfrm>
            <a:prstGeom prst="rect">
              <a:avLst/>
            </a:prstGeom>
            <a:noFill/>
          </p:spPr>
          <p:txBody>
            <a:bodyPr wrap="square" rtlCol="0">
              <a:spAutoFit/>
            </a:bodyPr>
            <a:lstStyle/>
            <a:p>
              <a:pPr marL="285750" indent="-285750">
                <a:buFont typeface="Arial" panose="020B0604020202020204" pitchFamily="34" charset="0"/>
                <a:buChar char="•"/>
              </a:pPr>
              <a:r>
                <a:rPr lang="en-US"/>
                <a:t>Vận hành theo kiến trúc master – slave.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Driver: là thành phần chính điều khiển quá trình thực thi các tasks. Chịu trách nhiệm nhận job của client từ ClusterManager và tạo spark context. Phân chia job thành các task và gửi đến các worker node.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Executor là tiến trình chạy trên worker node thực thi các task và trả về cho driver.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 manager: có rất nhiều cách để triển khai apache spark phân tán. Mỗi cách có 1 cluster manager khác nhau, cần xác định chính xác.</a:t>
              </a:r>
            </a:p>
          </p:txBody>
        </p:sp>
        <p:pic>
          <p:nvPicPr>
            <p:cNvPr id="5" name="Picture 4">
              <a:extLst>
                <a:ext uri="{FF2B5EF4-FFF2-40B4-BE49-F238E27FC236}">
                  <a16:creationId xmlns:a16="http://schemas.microsoft.com/office/drawing/2014/main" id="{F4B6E342-6CF6-797F-965D-AD4A07A9E119}"/>
                </a:ext>
              </a:extLst>
            </p:cNvPr>
            <p:cNvPicPr>
              <a:picLocks noChangeAspect="1"/>
            </p:cNvPicPr>
            <p:nvPr/>
          </p:nvPicPr>
          <p:blipFill>
            <a:blip r:embed="rId3"/>
            <a:stretch>
              <a:fillRect/>
            </a:stretch>
          </p:blipFill>
          <p:spPr>
            <a:xfrm>
              <a:off x="6410939" y="3962400"/>
              <a:ext cx="5620622" cy="1774092"/>
            </a:xfrm>
            <a:prstGeom prst="rect">
              <a:avLst/>
            </a:prstGeom>
          </p:spPr>
        </p:pic>
      </p:grpSp>
    </p:spTree>
    <p:extLst>
      <p:ext uri="{BB962C8B-B14F-4D97-AF65-F5344CB8AC3E}">
        <p14:creationId xmlns:p14="http://schemas.microsoft.com/office/powerpoint/2010/main" val="390395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2" y="325257"/>
            <a:ext cx="4709389" cy="461665"/>
          </a:xfrm>
          <a:prstGeom prst="rect">
            <a:avLst/>
          </a:prstGeom>
          <a:noFill/>
        </p:spPr>
        <p:txBody>
          <a:bodyPr wrap="square">
            <a:spAutoFit/>
          </a:bodyPr>
          <a:lstStyle/>
          <a:p>
            <a:pPr marL="12700">
              <a:lnSpc>
                <a:spcPct val="100000"/>
              </a:lnSpc>
              <a:spcBef>
                <a:spcPts val="95"/>
              </a:spcBef>
            </a:pPr>
            <a:r>
              <a:rPr lang="en-US" sz="2400" b="1" spc="-10">
                <a:solidFill>
                  <a:srgbClr val="0070C0"/>
                </a:solidFill>
                <a:latin typeface="+mj-lt"/>
              </a:rPr>
              <a:t>TRIỂN KHAI SPARK CLUSTER</a:t>
            </a:r>
            <a:endParaRPr lang="en-US" sz="2400" b="1" spc="-10" dirty="0">
              <a:solidFill>
                <a:srgbClr val="0070C0"/>
              </a:solidFill>
              <a:latin typeface="+mj-lt"/>
            </a:endParaRPr>
          </a:p>
        </p:txBody>
      </p:sp>
      <p:grpSp>
        <p:nvGrpSpPr>
          <p:cNvPr id="2" name="Group 1">
            <a:extLst>
              <a:ext uri="{FF2B5EF4-FFF2-40B4-BE49-F238E27FC236}">
                <a16:creationId xmlns:a16="http://schemas.microsoft.com/office/drawing/2014/main" id="{877DE3B4-8013-C03E-0DED-B4BD4995FF7F}"/>
              </a:ext>
            </a:extLst>
          </p:cNvPr>
          <p:cNvGrpSpPr/>
          <p:nvPr/>
        </p:nvGrpSpPr>
        <p:grpSpPr>
          <a:xfrm>
            <a:off x="453210" y="1432010"/>
            <a:ext cx="5674053" cy="495564"/>
            <a:chOff x="831850" y="1387475"/>
            <a:chExt cx="7963377" cy="817223"/>
          </a:xfrm>
        </p:grpSpPr>
        <p:pic>
          <p:nvPicPr>
            <p:cNvPr id="4" name="Picture 2" descr="Mũi Tên Đúng Chỉ Trỏ Dẫn - Miễn Phí vector hình ảnh trên Pixabay - Pixabay">
              <a:extLst>
                <a:ext uri="{FF2B5EF4-FFF2-40B4-BE49-F238E27FC236}">
                  <a16:creationId xmlns:a16="http://schemas.microsoft.com/office/drawing/2014/main" id="{79AACEB4-6CCF-4D60-AC13-0C87B3849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87475"/>
              <a:ext cx="1071563" cy="817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9DC11F-1733-DE22-FB8D-28ABE45544A9}"/>
                </a:ext>
              </a:extLst>
            </p:cNvPr>
            <p:cNvSpPr txBox="1"/>
            <p:nvPr/>
          </p:nvSpPr>
          <p:spPr>
            <a:xfrm>
              <a:off x="2116649" y="1478925"/>
              <a:ext cx="6678578" cy="644585"/>
            </a:xfrm>
            <a:prstGeom prst="rect">
              <a:avLst/>
            </a:prstGeom>
            <a:noFill/>
          </p:spPr>
          <p:txBody>
            <a:bodyPr wrap="square" rtlCol="0">
              <a:spAutoFit/>
            </a:bodyPr>
            <a:lstStyle/>
            <a:p>
              <a:r>
                <a:rPr lang="en-US" sz="1940" b="1"/>
                <a:t>Standarlone trên môi trường linux</a:t>
              </a:r>
            </a:p>
          </p:txBody>
        </p:sp>
      </p:grpSp>
      <p:graphicFrame>
        <p:nvGraphicFramePr>
          <p:cNvPr id="10" name="Diagram 9">
            <a:extLst>
              <a:ext uri="{FF2B5EF4-FFF2-40B4-BE49-F238E27FC236}">
                <a16:creationId xmlns:a16="http://schemas.microsoft.com/office/drawing/2014/main" id="{527CE0F7-6A7F-5248-51C4-9A2FCF86AC3B}"/>
              </a:ext>
            </a:extLst>
          </p:cNvPr>
          <p:cNvGraphicFramePr/>
          <p:nvPr>
            <p:extLst>
              <p:ext uri="{D42A27DB-BD31-4B8C-83A1-F6EECF244321}">
                <p14:modId xmlns:p14="http://schemas.microsoft.com/office/powerpoint/2010/main" val="1672549413"/>
              </p:ext>
            </p:extLst>
          </p:nvPr>
        </p:nvGraphicFramePr>
        <p:xfrm>
          <a:off x="453210" y="2190455"/>
          <a:ext cx="5642790" cy="3296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a16="http://schemas.microsoft.com/office/drawing/2014/main" id="{5DFEEEF3-DEEA-3408-DFD9-A763649ACF52}"/>
              </a:ext>
            </a:extLst>
          </p:cNvPr>
          <p:cNvGrpSpPr/>
          <p:nvPr/>
        </p:nvGrpSpPr>
        <p:grpSpPr>
          <a:xfrm>
            <a:off x="6279198" y="1432010"/>
            <a:ext cx="5674053" cy="495564"/>
            <a:chOff x="831850" y="1387475"/>
            <a:chExt cx="7963377" cy="817223"/>
          </a:xfrm>
        </p:grpSpPr>
        <p:pic>
          <p:nvPicPr>
            <p:cNvPr id="13" name="Picture 2" descr="Mũi Tên Đúng Chỉ Trỏ Dẫn - Miễn Phí vector hình ảnh trên Pixabay - Pixabay">
              <a:extLst>
                <a:ext uri="{FF2B5EF4-FFF2-40B4-BE49-F238E27FC236}">
                  <a16:creationId xmlns:a16="http://schemas.microsoft.com/office/drawing/2014/main" id="{69EB2131-59ED-F0AA-35F3-C6D59B930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87475"/>
              <a:ext cx="1071563" cy="81722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9CF5A03-4125-A8B8-42A1-15DE507BFAB5}"/>
                </a:ext>
              </a:extLst>
            </p:cNvPr>
            <p:cNvSpPr txBox="1"/>
            <p:nvPr/>
          </p:nvSpPr>
          <p:spPr>
            <a:xfrm>
              <a:off x="2116649" y="1478925"/>
              <a:ext cx="6678578" cy="644584"/>
            </a:xfrm>
            <a:prstGeom prst="rect">
              <a:avLst/>
            </a:prstGeom>
            <a:noFill/>
          </p:spPr>
          <p:txBody>
            <a:bodyPr wrap="square" rtlCol="0">
              <a:spAutoFit/>
            </a:bodyPr>
            <a:lstStyle/>
            <a:p>
              <a:r>
                <a:rPr lang="en-US" sz="1940" b="1"/>
                <a:t>Kubernetes</a:t>
              </a:r>
            </a:p>
          </p:txBody>
        </p:sp>
      </p:grpSp>
      <p:graphicFrame>
        <p:nvGraphicFramePr>
          <p:cNvPr id="18" name="Diagram 17">
            <a:extLst>
              <a:ext uri="{FF2B5EF4-FFF2-40B4-BE49-F238E27FC236}">
                <a16:creationId xmlns:a16="http://schemas.microsoft.com/office/drawing/2014/main" id="{AABAEA34-1616-A2B6-2A56-95CDC8A8F3BC}"/>
              </a:ext>
            </a:extLst>
          </p:cNvPr>
          <p:cNvGraphicFramePr/>
          <p:nvPr>
            <p:extLst>
              <p:ext uri="{D42A27DB-BD31-4B8C-83A1-F6EECF244321}">
                <p14:modId xmlns:p14="http://schemas.microsoft.com/office/powerpoint/2010/main" val="428876661"/>
              </p:ext>
            </p:extLst>
          </p:nvPr>
        </p:nvGraphicFramePr>
        <p:xfrm>
          <a:off x="7042706" y="2096670"/>
          <a:ext cx="3579445" cy="33901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3749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239DB51-540C-F0A3-93D6-DBC537E7A20F}"/>
              </a:ext>
            </a:extLst>
          </p:cNvPr>
          <p:cNvSpPr>
            <a:spLocks noGrp="1"/>
          </p:cNvSpPr>
          <p:nvPr>
            <p:ph type="title"/>
          </p:nvPr>
        </p:nvSpPr>
        <p:spPr>
          <a:xfrm>
            <a:off x="838201" y="365125"/>
            <a:ext cx="4466502" cy="1936866"/>
          </a:xfrm>
        </p:spPr>
        <p:txBody>
          <a:bodyPr anchor="b">
            <a:normAutofit/>
          </a:bodyPr>
          <a:lstStyle/>
          <a:p>
            <a:r>
              <a:rPr lang="en-US" b="1">
                <a:solidFill>
                  <a:schemeClr val="bg1"/>
                </a:solidFill>
              </a:rPr>
              <a:t>LẬP TRÌNH SPARK</a:t>
            </a:r>
          </a:p>
        </p:txBody>
      </p:sp>
      <p:pic>
        <p:nvPicPr>
          <p:cNvPr id="6" name="Picture 5" descr="A black background with colorful lines&#10;&#10;Description automatically generated">
            <a:extLst>
              <a:ext uri="{FF2B5EF4-FFF2-40B4-BE49-F238E27FC236}">
                <a16:creationId xmlns:a16="http://schemas.microsoft.com/office/drawing/2014/main" id="{542B900D-040C-F4C9-6E37-E4294BD4D59C}"/>
              </a:ext>
            </a:extLst>
          </p:cNvPr>
          <p:cNvPicPr>
            <a:picLocks noChangeAspect="1"/>
          </p:cNvPicPr>
          <p:nvPr/>
        </p:nvPicPr>
        <p:blipFill>
          <a:blip r:embed="rId2"/>
          <a:stretch>
            <a:fillRect/>
          </a:stretch>
        </p:blipFill>
        <p:spPr>
          <a:xfrm>
            <a:off x="838201" y="3683815"/>
            <a:ext cx="4466504" cy="2233252"/>
          </a:xfrm>
          <a:prstGeom prst="rect">
            <a:avLst/>
          </a:prstGeom>
          <a:noFill/>
        </p:spPr>
      </p:pic>
      <p:sp>
        <p:nvSpPr>
          <p:cNvPr id="13" name="Slide Number Placeholder 4" hidden="1">
            <a:extLst>
              <a:ext uri="{FF2B5EF4-FFF2-40B4-BE49-F238E27FC236}">
                <a16:creationId xmlns:a16="http://schemas.microsoft.com/office/drawing/2014/main" id="{A2785D49-6D80-B414-E009-0BCFC30F8FAF}"/>
              </a:ext>
            </a:extLst>
          </p:cNvPr>
          <p:cNvSpPr>
            <a:spLocks noGrp="1"/>
          </p:cNvSpPr>
          <p:nvPr>
            <p:ph type="sldNum" sz="quarter" idx="4294967295"/>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spTree>
    <p:extLst>
      <p:ext uri="{BB962C8B-B14F-4D97-AF65-F5344CB8AC3E}">
        <p14:creationId xmlns:p14="http://schemas.microsoft.com/office/powerpoint/2010/main" val="296318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77FE84-E0F8-1CDB-1F20-00B73FB68B49}"/>
              </a:ext>
            </a:extLst>
          </p:cNvPr>
          <p:cNvSpPr txBox="1"/>
          <p:nvPr/>
        </p:nvSpPr>
        <p:spPr>
          <a:xfrm>
            <a:off x="300273" y="325257"/>
            <a:ext cx="3260049" cy="461665"/>
          </a:xfrm>
          <a:prstGeom prst="rect">
            <a:avLst/>
          </a:prstGeom>
          <a:noFill/>
        </p:spPr>
        <p:txBody>
          <a:bodyPr wrap="square">
            <a:spAutoFit/>
          </a:bodyPr>
          <a:lstStyle/>
          <a:p>
            <a:pPr marL="12700">
              <a:lnSpc>
                <a:spcPct val="100000"/>
              </a:lnSpc>
              <a:spcBef>
                <a:spcPts val="95"/>
              </a:spcBef>
            </a:pPr>
            <a:r>
              <a:rPr lang="en-US" sz="2400" b="1">
                <a:solidFill>
                  <a:srgbClr val="0070C0"/>
                </a:solidFill>
                <a:latin typeface="+mj-lt"/>
              </a:rPr>
              <a:t>THƯ VIỆN PYSPARK</a:t>
            </a:r>
            <a:endParaRPr lang="en-US" sz="2400" b="1" spc="-10" dirty="0">
              <a:solidFill>
                <a:srgbClr val="0070C0"/>
              </a:solidFill>
              <a:latin typeface="+mj-lt"/>
            </a:endParaRPr>
          </a:p>
        </p:txBody>
      </p:sp>
      <p:pic>
        <p:nvPicPr>
          <p:cNvPr id="1028" name="Picture 4" descr="SP">
            <a:extLst>
              <a:ext uri="{FF2B5EF4-FFF2-40B4-BE49-F238E27FC236}">
                <a16:creationId xmlns:a16="http://schemas.microsoft.com/office/drawing/2014/main" id="{7BDB5979-D747-76F2-7AD9-AF763F7D70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803" t="14036" r="6744" b="7831"/>
          <a:stretch/>
        </p:blipFill>
        <p:spPr bwMode="auto">
          <a:xfrm>
            <a:off x="514801" y="1588917"/>
            <a:ext cx="6380310" cy="36801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4C57819-80DC-592B-3124-35794565AFAC}"/>
              </a:ext>
            </a:extLst>
          </p:cNvPr>
          <p:cNvSpPr txBox="1"/>
          <p:nvPr/>
        </p:nvSpPr>
        <p:spPr>
          <a:xfrm>
            <a:off x="6895111" y="1588917"/>
            <a:ext cx="4992089"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a:t>Spark sql: Hỗ trợ xử lý dữ liệu theo batch bằng sql dưới dạng dataframe.</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Spark streaming: cung cấp các api hỗ trợ streaming data.</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Mllib: cung cấp api thực hiện các thuật toán machine learning phổ biến.</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b="1"/>
              <a:t>Graphx: hỗ trợ xử lý, phân tích dữ liệu dạng graph.</a:t>
            </a:r>
          </a:p>
        </p:txBody>
      </p:sp>
      <p:sp>
        <p:nvSpPr>
          <p:cNvPr id="14" name="TextBox 13">
            <a:extLst>
              <a:ext uri="{FF2B5EF4-FFF2-40B4-BE49-F238E27FC236}">
                <a16:creationId xmlns:a16="http://schemas.microsoft.com/office/drawing/2014/main" id="{0084DA25-6579-D9FC-B434-2EA9E4414F92}"/>
              </a:ext>
            </a:extLst>
          </p:cNvPr>
          <p:cNvSpPr txBox="1"/>
          <p:nvPr/>
        </p:nvSpPr>
        <p:spPr>
          <a:xfrm>
            <a:off x="1109785" y="5478240"/>
            <a:ext cx="9972430" cy="923330"/>
          </a:xfrm>
          <a:prstGeom prst="rect">
            <a:avLst/>
          </a:prstGeom>
          <a:noFill/>
        </p:spPr>
        <p:txBody>
          <a:bodyPr wrap="square" rtlCol="0">
            <a:spAutoFit/>
          </a:bodyPr>
          <a:lstStyle/>
          <a:p>
            <a:pPr algn="ctr"/>
            <a:r>
              <a:rPr lang="en-US" sz="1800" b="1" i="1">
                <a:solidFill>
                  <a:srgbClr val="FF0000"/>
                </a:solidFill>
              </a:rPr>
              <a:t>Spark core: thành phần lõi của apache spark. Khi thao tác với apache spark việc đầu tiên phải làm là tạo ra SparkSession object. Việc này sẽ nói với cụm spark cần load các package nào, cấu hình ra sao để truy cập data source/sink, …</a:t>
            </a:r>
          </a:p>
        </p:txBody>
      </p:sp>
    </p:spTree>
    <p:extLst>
      <p:ext uri="{BB962C8B-B14F-4D97-AF65-F5344CB8AC3E}">
        <p14:creationId xmlns:p14="http://schemas.microsoft.com/office/powerpoint/2010/main" val="240043013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2091</TotalTime>
  <Words>1468</Words>
  <Application>Microsoft Office PowerPoint</Application>
  <PresentationFormat>Widescreen</PresentationFormat>
  <Paragraphs>130</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Play</vt:lpstr>
      <vt:lpstr>Calibri</vt:lpstr>
      <vt:lpstr>Biome</vt:lpstr>
      <vt:lpstr>Verdana</vt:lpstr>
      <vt:lpstr>Arial Nova</vt:lpstr>
      <vt:lpstr>Gill Sans</vt:lpstr>
      <vt:lpstr>Arial</vt:lpstr>
      <vt:lpstr>Carlito</vt:lpstr>
      <vt:lpstr>Custom</vt:lpstr>
      <vt:lpstr>Apache Spark</vt:lpstr>
      <vt:lpstr>PowerPoint Presentation</vt:lpstr>
      <vt:lpstr>PowerPoint Presentation</vt:lpstr>
      <vt:lpstr>PowerPoint Presentation</vt:lpstr>
      <vt:lpstr>Kiến trúc hệ thống</vt:lpstr>
      <vt:lpstr>PowerPoint Presentation</vt:lpstr>
      <vt:lpstr>PowerPoint Presentation</vt:lpstr>
      <vt:lpstr>LẬP TRÌNH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sản phẩm tương tự trên thị trường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Vo Nguyen Hoang 20204833</dc:creator>
  <cp:lastModifiedBy>Vo Nguyen Hoang 20204833</cp:lastModifiedBy>
  <cp:revision>56</cp:revision>
  <dcterms:created xsi:type="dcterms:W3CDTF">2024-06-04T12:05:42Z</dcterms:created>
  <dcterms:modified xsi:type="dcterms:W3CDTF">2024-09-11T09:41:24Z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