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7294C-BC27-4D7B-930C-929A091489BE}" type="datetimeFigureOut">
              <a:rPr lang="en-US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FDBCB-FD6A-4BEF-A37D-396C57CCB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FDBCB-FD6A-4BEF-A37D-396C57CCB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4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FDBCB-FD6A-4BEF-A37D-396C57CCB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FDBCB-FD6A-4BEF-A37D-396C57CCB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FDBCB-FD6A-4BEF-A37D-396C57CCB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FDBCB-FD6A-4BEF-A37D-396C57CCB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FDBCB-FD6A-4BEF-A37D-396C57CCBF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24933742"/>
              </p:ext>
            </p:extLst>
          </p:nvPr>
        </p:nvSpPr>
        <p:spPr/>
        <p:txBody>
          <a:bodyPr/>
          <a:lstStyle/>
          <a:p>
            <a:r>
              <a:rPr lang="en-US" dirty="0"/>
              <a:t>Отбор Leanplum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551954498"/>
              </p:ext>
            </p:extLst>
          </p:nvPr>
        </p:nvSpPr>
        <p:spPr>
          <a:xfrm>
            <a:off x="2589213" y="4776788"/>
            <a:ext cx="8915400" cy="1373151"/>
          </a:xfrm>
        </p:spPr>
        <p:txBody>
          <a:bodyPr>
            <a:normAutofit/>
          </a:bodyPr>
          <a:lstStyle/>
          <a:p>
            <a:r>
              <a:rPr lang="en-US" sz="2200" dirty="0"/>
              <a:t>Класификатор на фалшиви новини</a:t>
            </a:r>
            <a:endParaRPr 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14299035"/>
              </p:ext>
            </p:extLst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1712059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Класическо представяне на думи чрез дискретни идентификатори</a:t>
            </a:r>
          </a:p>
          <a:p>
            <a:pPr lvl="1"/>
            <a:r>
              <a:rPr lang="en-US" sz="1800" dirty="0"/>
              <a:t>Семантичното сходство между думи бива пренебрегнато</a:t>
            </a:r>
          </a:p>
          <a:p>
            <a:r>
              <a:rPr lang="en-US" dirty="0"/>
              <a:t>Представяне на думи чрез вектори от непрекъснато векторно пространство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Котка = (0.65, 0.22, 0.01, …, 0.96)</a:t>
            </a:r>
          </a:p>
          <a:p>
            <a:pPr lvl="1"/>
            <a:r>
              <a:rPr lang="en-US" dirty="0"/>
              <a:t>Сходните семантично думи биват разположени близо във векторното пространство</a:t>
            </a:r>
          </a:p>
          <a:p>
            <a:pPr lvl="1"/>
            <a:r>
              <a:rPr lang="en-US" dirty="0"/>
              <a:t>Франция - Париж = България - София</a:t>
            </a:r>
          </a:p>
          <a:p>
            <a:r>
              <a:rPr lang="en-US" dirty="0"/>
              <a:t>Относително лесен за тренировка</a:t>
            </a:r>
          </a:p>
        </p:txBody>
      </p:sp>
    </p:spTree>
    <p:extLst>
      <p:ext uri="{BB962C8B-B14F-4D97-AF65-F5344CB8AC3E}">
        <p14:creationId xmlns:p14="http://schemas.microsoft.com/office/powerpoint/2010/main" val="242894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71008203"/>
              </p:ext>
            </p:extLst>
          </p:nvPr>
        </p:nvSpPr>
        <p:spPr/>
        <p:txBody>
          <a:bodyPr/>
          <a:lstStyle/>
          <a:p>
            <a:r>
              <a:rPr lang="en-US" dirty="0"/>
              <a:t>Word2vec (продължение)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21468853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http://bg.wikipedia.org</a:t>
            </a:r>
            <a:r>
              <a:rPr lang="en-US" dirty="0"/>
              <a:t> като корпус</a:t>
            </a:r>
          </a:p>
          <a:p>
            <a:pPr lvl="1"/>
            <a:r>
              <a:rPr lang="en-US" dirty="0"/>
              <a:t>200-мерно векторно пространство</a:t>
            </a:r>
          </a:p>
          <a:p>
            <a:pPr lvl="1"/>
            <a:r>
              <a:rPr lang="en-US" dirty="0"/>
              <a:t>Мъж - Ракия = Жена - Любовник</a:t>
            </a:r>
          </a:p>
          <a:p>
            <a:r>
              <a:rPr lang="en-US" dirty="0"/>
              <a:t>Представяме документ като средно-аритметично от векторите на думите в него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83332232"/>
              </p:ext>
            </p:extLst>
          </p:nvPr>
        </p:nvSpPr>
        <p:spPr/>
        <p:txBody>
          <a:bodyPr/>
          <a:lstStyle/>
          <a:p>
            <a:r>
              <a:rPr lang="en-US" dirty="0"/>
              <a:t>Предложен модел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5040665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Трислойна невронна мрежа</a:t>
            </a:r>
          </a:p>
          <a:p>
            <a:pPr lvl="1"/>
            <a:r>
              <a:rPr lang="en-US" dirty="0"/>
              <a:t>Вход: представянето на документа чрез Word2vec заедно с резултата от bag-of-words върху домейна, където е качен документът</a:t>
            </a:r>
          </a:p>
          <a:p>
            <a:pPr lvl="1"/>
            <a:r>
              <a:rPr lang="en-US" dirty="0"/>
              <a:t>Скрити слоеве със съответно 50 и 5 неврона</a:t>
            </a:r>
          </a:p>
          <a:p>
            <a:pPr lvl="1"/>
            <a:r>
              <a:rPr lang="en-US" dirty="0"/>
              <a:t>Изходен слой с 2 неврона</a:t>
            </a:r>
          </a:p>
          <a:p>
            <a:r>
              <a:rPr lang="en-US" dirty="0"/>
              <a:t>10-кратна крос-валидация</a:t>
            </a:r>
          </a:p>
          <a:p>
            <a:r>
              <a:rPr lang="en-US" dirty="0"/>
              <a:t>Постигнати резултати</a:t>
            </a:r>
          </a:p>
          <a:p>
            <a:pPr lvl="1"/>
            <a:r>
              <a:rPr lang="en-US" dirty="0"/>
              <a:t>Върху примерите за тренировка: </a:t>
            </a:r>
            <a:r>
              <a:rPr lang="en-US" dirty="0">
                <a:solidFill>
                  <a:schemeClr val="tx1"/>
                </a:solidFill>
              </a:rPr>
              <a:t>0.994138544</a:t>
            </a:r>
          </a:p>
          <a:p>
            <a:pPr lvl="1"/>
            <a:r>
              <a:rPr lang="en-US" dirty="0"/>
              <a:t>Върху примерите за валидация: </a:t>
            </a:r>
            <a:r>
              <a:rPr lang="en-US" dirty="0">
                <a:solidFill>
                  <a:schemeClr val="tx1"/>
                </a:solidFill>
              </a:rPr>
              <a:t>0.913499344692</a:t>
            </a:r>
            <a:endParaRPr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20824729"/>
              </p:ext>
            </p:extLst>
          </p:nvPr>
        </p:nvSpPr>
        <p:spPr/>
        <p:txBody>
          <a:bodyPr/>
          <a:lstStyle/>
          <a:p>
            <a:r>
              <a:rPr lang="en-US" dirty="0"/>
              <a:t>Изпробвани подходи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5038714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Tf-</a:t>
            </a:r>
            <a:r>
              <a:rPr lang="en-US" dirty="0" err="1"/>
              <a:t>Idf</a:t>
            </a:r>
            <a:r>
              <a:rPr lang="en-US" dirty="0"/>
              <a:t> с 1,2-грами и класификационно дърво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0.866317169069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Tf-</a:t>
            </a:r>
            <a:r>
              <a:rPr lang="en-US" dirty="0" err="1">
                <a:solidFill>
                  <a:srgbClr val="404040"/>
                </a:solidFill>
                <a:latin typeface="Arial"/>
                <a:cs typeface="Arial"/>
              </a:rPr>
              <a:t>Idf</a:t>
            </a:r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 с 1,2-грами и произволна гора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0.771952817824</a:t>
            </a:r>
            <a:endParaRPr lang="en-US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Word2vec върху заглавията и bag-of-words върху домейна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0.851900393185</a:t>
            </a:r>
          </a:p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Bag-of-words върху домейна и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класификационно дърво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0.926605504587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84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596203430"/>
              </p:ext>
            </p:extLst>
          </p:nvPr>
        </p:nvSpPr>
        <p:spPr/>
        <p:txBody>
          <a:bodyPr/>
          <a:lstStyle/>
          <a:p>
            <a:r>
              <a:rPr lang="en-US" dirty="0"/>
              <a:t>Изпробвани подходи</a:t>
            </a:r>
            <a:r>
              <a:rPr lang="en-US" dirty="0">
                <a:solidFill>
                  <a:schemeClr val="tx1"/>
                </a:solidFill>
              </a:rPr>
              <a:t> (продължение)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5959145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Word2vec * Tf-</a:t>
            </a:r>
            <a:r>
              <a:rPr lang="en-US" dirty="0" err="1"/>
              <a:t>Idf</a:t>
            </a: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и bag-of-words върху домейна с невронна мрежа</a:t>
            </a:r>
          </a:p>
          <a:p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Word2vec * Tf-</a:t>
            </a:r>
            <a:r>
              <a:rPr lang="en-US" dirty="0" err="1">
                <a:solidFill>
                  <a:srgbClr val="404040"/>
                </a:solidFill>
                <a:latin typeface="Arial"/>
                <a:cs typeface="Arial"/>
              </a:rPr>
              <a:t>Idf</a:t>
            </a:r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 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върху корпус от 100 000 статии</a:t>
            </a:r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 с невронна мрежа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Tf-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Idf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върху корпус от 100 000 статии с невронна мрежа</a:t>
            </a:r>
          </a:p>
          <a:p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Word2vec * Tf-</a:t>
            </a:r>
            <a:r>
              <a:rPr lang="en-US" dirty="0" err="1">
                <a:solidFill>
                  <a:srgbClr val="404040"/>
                </a:solidFill>
                <a:latin typeface="Arial"/>
                <a:cs typeface="Arial"/>
              </a:rPr>
              <a:t>Idf</a:t>
            </a:r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 върху заглавията с класификационно дърво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SVM като класификатор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21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Отбор Leanplum</vt:lpstr>
      <vt:lpstr>Word2vec</vt:lpstr>
      <vt:lpstr>Word2vec (продължение)</vt:lpstr>
      <vt:lpstr>Предложен модел</vt:lpstr>
      <vt:lpstr>Изпробвани подходи</vt:lpstr>
      <vt:lpstr>Изпробвани подходи (продължение)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2014-09-12T02:13:59Z</dcterms:created>
  <dcterms:modified xsi:type="dcterms:W3CDTF">2017-05-21T10:49:59Z</dcterms:modified>
</cp:coreProperties>
</file>