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F8B5DB65-81DF-4084-86CC-55A25CBDE3F2}">
          <p14:sldIdLst>
            <p14:sldId id="256"/>
          </p14:sldIdLst>
        </p14:section>
        <p14:section name="開発内容" id="{77C2C8AA-11A2-463C-B107-E1C50A8DCDA6}">
          <p14:sldIdLst>
            <p14:sldId id="260"/>
            <p14:sldId id="257"/>
            <p14:sldId id="258"/>
            <p14:sldId id="262"/>
            <p14:sldId id="263"/>
          </p14:sldIdLst>
        </p14:section>
        <p14:section name="開発過程" id="{A64FBB6F-DD6F-4521-BBEB-722EFD11EB21}">
          <p14:sldIdLst>
            <p14:sldId id="264"/>
            <p14:sldId id="265"/>
          </p14:sldIdLst>
        </p14:section>
        <p14:section name="参考資料" id="{2BA42EB1-52BC-4037-82A1-EC6031267E64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2103" autoAdjust="0"/>
  </p:normalViewPr>
  <p:slideViewPr>
    <p:cSldViewPr snapToGrid="0" snapToObjects="1">
      <p:cViewPr varScale="1">
        <p:scale>
          <a:sx n="152" d="100"/>
          <a:sy n="152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1DEDF-9378-4693-8222-65C54ECDF59A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1B1A-6EC9-476B-9234-4815D26A75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62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ver.2</a:t>
            </a:r>
            <a:r>
              <a:rPr kumimoji="1" lang="en-US" altLang="ja-JP" baseline="0" dirty="0"/>
              <a:t> 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目的</a:t>
            </a:r>
            <a:r>
              <a:rPr kumimoji="1" lang="en-US" altLang="ja-JP" dirty="0"/>
              <a:t>】</a:t>
            </a:r>
            <a:r>
              <a:rPr kumimoji="1" lang="ja-JP" altLang="en-US" dirty="0"/>
              <a:t>音がした時の動画を切り抜くことで、食事を取ったかを明らかにする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1B1A-6EC9-476B-9234-4815D26A753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9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41B1A-6EC9-476B-9234-4815D26A753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83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9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93694"/>
            <a:ext cx="10515600" cy="508326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72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3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8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4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7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C2F8-01C6-2A43-BFDE-0E7A8C3DAD71}" type="datetimeFigureOut">
              <a:rPr kumimoji="1" lang="ja-JP" altLang="en-US" smtClean="0"/>
              <a:t>2018/10/3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91E1-631B-6844-A00F-BA3E08E4ED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1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mfmf_waka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WakameWatcher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1" y="2140527"/>
            <a:ext cx="1641764" cy="164176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テキスト ボックス 6"/>
          <p:cNvSpPr txBox="1"/>
          <p:nvPr/>
        </p:nvSpPr>
        <p:spPr>
          <a:xfrm>
            <a:off x="1497591" y="38743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わかめ</a:t>
            </a:r>
          </a:p>
        </p:txBody>
      </p:sp>
    </p:spTree>
    <p:extLst>
      <p:ext uri="{BB962C8B-B14F-4D97-AF65-F5344CB8AC3E}">
        <p14:creationId xmlns:p14="http://schemas.microsoft.com/office/powerpoint/2010/main" val="1639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背景と目的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93694"/>
            <a:ext cx="10972800" cy="5411015"/>
          </a:xfrm>
        </p:spPr>
        <p:txBody>
          <a:bodyPr/>
          <a:lstStyle/>
          <a:p>
            <a:r>
              <a:rPr kumimoji="1" lang="ja-JP" altLang="en-US" dirty="0" smtClean="0"/>
              <a:t>わかめさん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スコティッシュ・フォールド（</a:t>
            </a:r>
            <a:r>
              <a:rPr lang="en-US" altLang="ja-JP" dirty="0" smtClean="0"/>
              <a:t>7</a:t>
            </a:r>
            <a:r>
              <a:rPr lang="ja-JP" altLang="en-US" dirty="0" smtClean="0"/>
              <a:t>歳くらいの♀）</a:t>
            </a:r>
            <a:endParaRPr lang="en-US" altLang="ja-JP" dirty="0" smtClean="0"/>
          </a:p>
          <a:p>
            <a:r>
              <a:rPr kumimoji="1" lang="ja-JP" altLang="en-US" dirty="0" smtClean="0"/>
              <a:t>好きなこと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エサを食べる＋寝る（堕落の象徴）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生活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5:00 </a:t>
            </a:r>
            <a:r>
              <a:rPr lang="ja-JP" altLang="en-US" dirty="0" smtClean="0"/>
              <a:t>エサをねだり始める（飼い主を踏んだり蹴ったりなめたりする）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6:30 </a:t>
            </a:r>
            <a:r>
              <a:rPr lang="ja-JP" altLang="en-US" dirty="0" smtClean="0"/>
              <a:t>自動餌やり機からエサをもらう⇒ 寝る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15:00 </a:t>
            </a:r>
            <a:r>
              <a:rPr lang="ja-JP" altLang="en-US" dirty="0" smtClean="0"/>
              <a:t>エサをねだり始める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18:00 </a:t>
            </a:r>
            <a:r>
              <a:rPr lang="ja-JP" altLang="en-US" dirty="0" smtClean="0"/>
              <a:t>自動</a:t>
            </a:r>
            <a:r>
              <a:rPr lang="ja-JP" altLang="en-US" dirty="0"/>
              <a:t>餌やり機からエサをもらう</a:t>
            </a:r>
            <a:r>
              <a:rPr kumimoji="1" lang="ja-JP" altLang="en-US" dirty="0" smtClean="0"/>
              <a:t>⇒ 体を動かす（部屋の中を走り回る）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20:00 </a:t>
            </a:r>
            <a:r>
              <a:rPr lang="ja-JP" altLang="en-US" dirty="0" smtClean="0"/>
              <a:t>寝る</a:t>
            </a:r>
            <a:endParaRPr lang="en-US" altLang="ja-JP" dirty="0" smtClean="0"/>
          </a:p>
          <a:p>
            <a:r>
              <a:rPr kumimoji="1" lang="ja-JP" altLang="en-US" dirty="0" smtClean="0"/>
              <a:t>最近の変化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すでにエサをもらっているにもかかわらず、エサをもらっていない素振りをするようになった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自動餌やり機の故障・電池切れでエサが出てないのか、わかめの嘘か、分からない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3487" y="5584113"/>
            <a:ext cx="990502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わかめ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監視するシステムを構築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（人間を</a:t>
            </a:r>
            <a:r>
              <a:rPr kumimoji="1" lang="ja-JP" altLang="en-US" sz="2400" dirty="0" err="1" smtClean="0"/>
              <a:t>なめるでない</a:t>
            </a:r>
            <a:r>
              <a:rPr kumimoji="1" lang="ja-JP" altLang="en-US" sz="2400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4872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要望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わかめの</a:t>
            </a:r>
            <a:r>
              <a:rPr lang="en-US" altLang="ja-JP" dirty="0"/>
              <a:t>web</a:t>
            </a:r>
            <a:r>
              <a:rPr lang="ja-JP" altLang="en-US" dirty="0"/>
              <a:t>サイト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Current </a:t>
            </a:r>
            <a:r>
              <a:rPr lang="en-US" altLang="ja-JP" dirty="0"/>
              <a:t>Phase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 smtClean="0"/>
              <a:t>分ごとに餌やり機周辺の画像を撮影して、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サイトに表示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18</a:t>
            </a:r>
            <a:r>
              <a:rPr lang="ja-JP" altLang="en-US" dirty="0" smtClean="0"/>
              <a:t>時前後だけ監視しておけば良いが、普段家で何をしているのか、気になるので常時監視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ゆくゆくはわかめの健康管理のため、室温・湿度監視もしたい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気温・室温は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サイトでグラフ表示したい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取得した画像は、簡単に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に投稿できるようにする（</a:t>
            </a:r>
            <a:r>
              <a:rPr lang="en-US" altLang="ja-JP" dirty="0" smtClean="0"/>
              <a:t>Next Phase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twitter.com/mfmf_wakame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今まで飼い主が手動で撮影してツイートしていたが、若干面倒くさくなってきた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勝手に写真撮ってアップして、フォロワー増えて欲しい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019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要求</a:t>
            </a:r>
            <a:r>
              <a:rPr kumimoji="1" lang="ja-JP" altLang="en-US" dirty="0"/>
              <a:t>定義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838200" y="1093694"/>
            <a:ext cx="10515600" cy="79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/>
              <a:t>【</a:t>
            </a:r>
            <a:r>
              <a:rPr kumimoji="1" lang="ja-JP" altLang="en-US" sz="2000" dirty="0"/>
              <a:t>目的</a:t>
            </a:r>
            <a:r>
              <a:rPr kumimoji="1" lang="en-US" altLang="ja-JP" sz="2000" dirty="0" smtClean="0"/>
              <a:t>】</a:t>
            </a:r>
            <a:r>
              <a:rPr kumimoji="1" lang="ja-JP" altLang="en-US" sz="2000" dirty="0" smtClean="0"/>
              <a:t>わかめのエサくれポーカーフェイスを見破りつつも</a:t>
            </a:r>
            <a:r>
              <a:rPr lang="ja-JP" altLang="en-US" sz="2000" dirty="0" smtClean="0"/>
              <a:t>、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猛暑</a:t>
            </a:r>
            <a:r>
              <a:rPr lang="ja-JP" altLang="en-US" sz="2000" dirty="0"/>
              <a:t>・極寒の中を</a:t>
            </a:r>
            <a:r>
              <a:rPr kumimoji="1" lang="ja-JP" altLang="en-US" sz="2000" dirty="0"/>
              <a:t>健康的に過ごせている</a:t>
            </a:r>
            <a:r>
              <a:rPr kumimoji="1" lang="ja-JP" altLang="en-US" sz="2000" dirty="0" smtClean="0"/>
              <a:t>か</a:t>
            </a:r>
            <a:r>
              <a:rPr lang="ja-JP" altLang="en-US" sz="2000" dirty="0" smtClean="0"/>
              <a:t>を見守る、厳しさとやさしさを示す</a:t>
            </a:r>
            <a:endParaRPr kumimoji="1" lang="en-US" altLang="ja-JP" sz="2000" dirty="0"/>
          </a:p>
        </p:txBody>
      </p:sp>
      <p:sp>
        <p:nvSpPr>
          <p:cNvPr id="65" name="Freeform 60"/>
          <p:cNvSpPr>
            <a:spLocks/>
          </p:cNvSpPr>
          <p:nvPr/>
        </p:nvSpPr>
        <p:spPr bwMode="auto">
          <a:xfrm>
            <a:off x="414105" y="4310083"/>
            <a:ext cx="2036337" cy="894575"/>
          </a:xfrm>
          <a:custGeom>
            <a:avLst/>
            <a:gdLst>
              <a:gd name="T0" fmla="*/ 568 w 576"/>
              <a:gd name="T1" fmla="*/ 46 h 248"/>
              <a:gd name="T2" fmla="*/ 550 w 576"/>
              <a:gd name="T3" fmla="*/ 20 h 248"/>
              <a:gd name="T4" fmla="*/ 544 w 576"/>
              <a:gd name="T5" fmla="*/ 0 h 248"/>
              <a:gd name="T6" fmla="*/ 524 w 576"/>
              <a:gd name="T7" fmla="*/ 14 h 248"/>
              <a:gd name="T8" fmla="*/ 472 w 576"/>
              <a:gd name="T9" fmla="*/ 24 h 248"/>
              <a:gd name="T10" fmla="*/ 456 w 576"/>
              <a:gd name="T11" fmla="*/ 24 h 248"/>
              <a:gd name="T12" fmla="*/ 406 w 576"/>
              <a:gd name="T13" fmla="*/ 22 h 248"/>
              <a:gd name="T14" fmla="*/ 312 w 576"/>
              <a:gd name="T15" fmla="*/ 22 h 248"/>
              <a:gd name="T16" fmla="*/ 226 w 576"/>
              <a:gd name="T17" fmla="*/ 12 h 248"/>
              <a:gd name="T18" fmla="*/ 170 w 576"/>
              <a:gd name="T19" fmla="*/ 20 h 248"/>
              <a:gd name="T20" fmla="*/ 124 w 576"/>
              <a:gd name="T21" fmla="*/ 34 h 248"/>
              <a:gd name="T22" fmla="*/ 96 w 576"/>
              <a:gd name="T23" fmla="*/ 82 h 248"/>
              <a:gd name="T24" fmla="*/ 50 w 576"/>
              <a:gd name="T25" fmla="*/ 182 h 248"/>
              <a:gd name="T26" fmla="*/ 2 w 576"/>
              <a:gd name="T27" fmla="*/ 208 h 248"/>
              <a:gd name="T28" fmla="*/ 8 w 576"/>
              <a:gd name="T29" fmla="*/ 218 h 248"/>
              <a:gd name="T30" fmla="*/ 46 w 576"/>
              <a:gd name="T31" fmla="*/ 206 h 248"/>
              <a:gd name="T32" fmla="*/ 88 w 576"/>
              <a:gd name="T33" fmla="*/ 162 h 248"/>
              <a:gd name="T34" fmla="*/ 122 w 576"/>
              <a:gd name="T35" fmla="*/ 84 h 248"/>
              <a:gd name="T36" fmla="*/ 126 w 576"/>
              <a:gd name="T37" fmla="*/ 116 h 248"/>
              <a:gd name="T38" fmla="*/ 114 w 576"/>
              <a:gd name="T39" fmla="*/ 136 h 248"/>
              <a:gd name="T40" fmla="*/ 98 w 576"/>
              <a:gd name="T41" fmla="*/ 156 h 248"/>
              <a:gd name="T42" fmla="*/ 102 w 576"/>
              <a:gd name="T43" fmla="*/ 216 h 248"/>
              <a:gd name="T44" fmla="*/ 94 w 576"/>
              <a:gd name="T45" fmla="*/ 236 h 248"/>
              <a:gd name="T46" fmla="*/ 104 w 576"/>
              <a:gd name="T47" fmla="*/ 244 h 248"/>
              <a:gd name="T48" fmla="*/ 122 w 576"/>
              <a:gd name="T49" fmla="*/ 212 h 248"/>
              <a:gd name="T50" fmla="*/ 120 w 576"/>
              <a:gd name="T51" fmla="*/ 174 h 248"/>
              <a:gd name="T52" fmla="*/ 130 w 576"/>
              <a:gd name="T53" fmla="*/ 182 h 248"/>
              <a:gd name="T54" fmla="*/ 152 w 576"/>
              <a:gd name="T55" fmla="*/ 222 h 248"/>
              <a:gd name="T56" fmla="*/ 176 w 576"/>
              <a:gd name="T57" fmla="*/ 240 h 248"/>
              <a:gd name="T58" fmla="*/ 200 w 576"/>
              <a:gd name="T59" fmla="*/ 238 h 248"/>
              <a:gd name="T60" fmla="*/ 194 w 576"/>
              <a:gd name="T61" fmla="*/ 224 h 248"/>
              <a:gd name="T62" fmla="*/ 172 w 576"/>
              <a:gd name="T63" fmla="*/ 210 h 248"/>
              <a:gd name="T64" fmla="*/ 172 w 576"/>
              <a:gd name="T65" fmla="*/ 188 h 248"/>
              <a:gd name="T66" fmla="*/ 254 w 576"/>
              <a:gd name="T67" fmla="*/ 160 h 248"/>
              <a:gd name="T68" fmla="*/ 296 w 576"/>
              <a:gd name="T69" fmla="*/ 158 h 248"/>
              <a:gd name="T70" fmla="*/ 338 w 576"/>
              <a:gd name="T71" fmla="*/ 180 h 248"/>
              <a:gd name="T72" fmla="*/ 338 w 576"/>
              <a:gd name="T73" fmla="*/ 236 h 248"/>
              <a:gd name="T74" fmla="*/ 354 w 576"/>
              <a:gd name="T75" fmla="*/ 248 h 248"/>
              <a:gd name="T76" fmla="*/ 362 w 576"/>
              <a:gd name="T77" fmla="*/ 244 h 248"/>
              <a:gd name="T78" fmla="*/ 358 w 576"/>
              <a:gd name="T79" fmla="*/ 226 h 248"/>
              <a:gd name="T80" fmla="*/ 390 w 576"/>
              <a:gd name="T81" fmla="*/ 164 h 248"/>
              <a:gd name="T82" fmla="*/ 428 w 576"/>
              <a:gd name="T83" fmla="*/ 154 h 248"/>
              <a:gd name="T84" fmla="*/ 510 w 576"/>
              <a:gd name="T85" fmla="*/ 226 h 248"/>
              <a:gd name="T86" fmla="*/ 550 w 576"/>
              <a:gd name="T87" fmla="*/ 242 h 248"/>
              <a:gd name="T88" fmla="*/ 554 w 576"/>
              <a:gd name="T89" fmla="*/ 226 h 248"/>
              <a:gd name="T90" fmla="*/ 532 w 576"/>
              <a:gd name="T91" fmla="*/ 220 h 248"/>
              <a:gd name="T92" fmla="*/ 494 w 576"/>
              <a:gd name="T93" fmla="*/ 154 h 248"/>
              <a:gd name="T94" fmla="*/ 492 w 576"/>
              <a:gd name="T95" fmla="*/ 102 h 248"/>
              <a:gd name="T96" fmla="*/ 498 w 576"/>
              <a:gd name="T97" fmla="*/ 94 h 248"/>
              <a:gd name="T98" fmla="*/ 550 w 576"/>
              <a:gd name="T99" fmla="*/ 90 h 248"/>
              <a:gd name="T100" fmla="*/ 556 w 576"/>
              <a:gd name="T101" fmla="*/ 88 h 248"/>
              <a:gd name="T102" fmla="*/ 572 w 576"/>
              <a:gd name="T103" fmla="*/ 7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" h="248">
                <a:moveTo>
                  <a:pt x="576" y="66"/>
                </a:moveTo>
                <a:lnTo>
                  <a:pt x="576" y="66"/>
                </a:lnTo>
                <a:lnTo>
                  <a:pt x="572" y="58"/>
                </a:lnTo>
                <a:lnTo>
                  <a:pt x="570" y="52"/>
                </a:lnTo>
                <a:lnTo>
                  <a:pt x="568" y="46"/>
                </a:lnTo>
                <a:lnTo>
                  <a:pt x="568" y="46"/>
                </a:lnTo>
                <a:lnTo>
                  <a:pt x="566" y="38"/>
                </a:lnTo>
                <a:lnTo>
                  <a:pt x="562" y="32"/>
                </a:lnTo>
                <a:lnTo>
                  <a:pt x="550" y="20"/>
                </a:lnTo>
                <a:lnTo>
                  <a:pt x="550" y="20"/>
                </a:lnTo>
                <a:lnTo>
                  <a:pt x="548" y="14"/>
                </a:lnTo>
                <a:lnTo>
                  <a:pt x="546" y="8"/>
                </a:lnTo>
                <a:lnTo>
                  <a:pt x="546" y="2"/>
                </a:lnTo>
                <a:lnTo>
                  <a:pt x="544" y="0"/>
                </a:lnTo>
                <a:lnTo>
                  <a:pt x="544" y="0"/>
                </a:lnTo>
                <a:lnTo>
                  <a:pt x="544" y="0"/>
                </a:lnTo>
                <a:lnTo>
                  <a:pt x="538" y="2"/>
                </a:lnTo>
                <a:lnTo>
                  <a:pt x="532" y="6"/>
                </a:lnTo>
                <a:lnTo>
                  <a:pt x="524" y="14"/>
                </a:lnTo>
                <a:lnTo>
                  <a:pt x="524" y="14"/>
                </a:lnTo>
                <a:lnTo>
                  <a:pt x="504" y="18"/>
                </a:lnTo>
                <a:lnTo>
                  <a:pt x="480" y="20"/>
                </a:lnTo>
                <a:lnTo>
                  <a:pt x="480" y="20"/>
                </a:lnTo>
                <a:lnTo>
                  <a:pt x="474" y="22"/>
                </a:lnTo>
                <a:lnTo>
                  <a:pt x="472" y="24"/>
                </a:lnTo>
                <a:lnTo>
                  <a:pt x="470" y="26"/>
                </a:lnTo>
                <a:lnTo>
                  <a:pt x="462" y="26"/>
                </a:lnTo>
                <a:lnTo>
                  <a:pt x="462" y="26"/>
                </a:lnTo>
                <a:lnTo>
                  <a:pt x="460" y="24"/>
                </a:lnTo>
                <a:lnTo>
                  <a:pt x="456" y="24"/>
                </a:lnTo>
                <a:lnTo>
                  <a:pt x="444" y="22"/>
                </a:lnTo>
                <a:lnTo>
                  <a:pt x="422" y="24"/>
                </a:lnTo>
                <a:lnTo>
                  <a:pt x="422" y="24"/>
                </a:lnTo>
                <a:lnTo>
                  <a:pt x="414" y="24"/>
                </a:lnTo>
                <a:lnTo>
                  <a:pt x="406" y="22"/>
                </a:lnTo>
                <a:lnTo>
                  <a:pt x="382" y="18"/>
                </a:lnTo>
                <a:lnTo>
                  <a:pt x="382" y="18"/>
                </a:lnTo>
                <a:lnTo>
                  <a:pt x="366" y="18"/>
                </a:lnTo>
                <a:lnTo>
                  <a:pt x="340" y="20"/>
                </a:lnTo>
                <a:lnTo>
                  <a:pt x="312" y="22"/>
                </a:lnTo>
                <a:lnTo>
                  <a:pt x="288" y="22"/>
                </a:lnTo>
                <a:lnTo>
                  <a:pt x="288" y="22"/>
                </a:lnTo>
                <a:lnTo>
                  <a:pt x="266" y="18"/>
                </a:lnTo>
                <a:lnTo>
                  <a:pt x="240" y="12"/>
                </a:lnTo>
                <a:lnTo>
                  <a:pt x="226" y="12"/>
                </a:lnTo>
                <a:lnTo>
                  <a:pt x="212" y="12"/>
                </a:lnTo>
                <a:lnTo>
                  <a:pt x="196" y="14"/>
                </a:lnTo>
                <a:lnTo>
                  <a:pt x="176" y="18"/>
                </a:lnTo>
                <a:lnTo>
                  <a:pt x="176" y="18"/>
                </a:lnTo>
                <a:lnTo>
                  <a:pt x="170" y="20"/>
                </a:lnTo>
                <a:lnTo>
                  <a:pt x="170" y="20"/>
                </a:lnTo>
                <a:lnTo>
                  <a:pt x="158" y="20"/>
                </a:lnTo>
                <a:lnTo>
                  <a:pt x="142" y="26"/>
                </a:lnTo>
                <a:lnTo>
                  <a:pt x="132" y="30"/>
                </a:lnTo>
                <a:lnTo>
                  <a:pt x="124" y="34"/>
                </a:lnTo>
                <a:lnTo>
                  <a:pt x="116" y="42"/>
                </a:lnTo>
                <a:lnTo>
                  <a:pt x="110" y="50"/>
                </a:lnTo>
                <a:lnTo>
                  <a:pt x="110" y="50"/>
                </a:lnTo>
                <a:lnTo>
                  <a:pt x="102" y="64"/>
                </a:lnTo>
                <a:lnTo>
                  <a:pt x="96" y="82"/>
                </a:lnTo>
                <a:lnTo>
                  <a:pt x="82" y="124"/>
                </a:lnTo>
                <a:lnTo>
                  <a:pt x="74" y="144"/>
                </a:lnTo>
                <a:lnTo>
                  <a:pt x="64" y="164"/>
                </a:lnTo>
                <a:lnTo>
                  <a:pt x="54" y="178"/>
                </a:lnTo>
                <a:lnTo>
                  <a:pt x="50" y="182"/>
                </a:lnTo>
                <a:lnTo>
                  <a:pt x="44" y="186"/>
                </a:lnTo>
                <a:lnTo>
                  <a:pt x="44" y="186"/>
                </a:lnTo>
                <a:lnTo>
                  <a:pt x="12" y="200"/>
                </a:lnTo>
                <a:lnTo>
                  <a:pt x="6" y="204"/>
                </a:lnTo>
                <a:lnTo>
                  <a:pt x="2" y="208"/>
                </a:lnTo>
                <a:lnTo>
                  <a:pt x="2" y="208"/>
                </a:lnTo>
                <a:lnTo>
                  <a:pt x="0" y="210"/>
                </a:lnTo>
                <a:lnTo>
                  <a:pt x="0" y="214"/>
                </a:lnTo>
                <a:lnTo>
                  <a:pt x="2" y="216"/>
                </a:lnTo>
                <a:lnTo>
                  <a:pt x="8" y="218"/>
                </a:lnTo>
                <a:lnTo>
                  <a:pt x="8" y="218"/>
                </a:lnTo>
                <a:lnTo>
                  <a:pt x="12" y="218"/>
                </a:lnTo>
                <a:lnTo>
                  <a:pt x="18" y="216"/>
                </a:lnTo>
                <a:lnTo>
                  <a:pt x="32" y="212"/>
                </a:lnTo>
                <a:lnTo>
                  <a:pt x="46" y="206"/>
                </a:lnTo>
                <a:lnTo>
                  <a:pt x="58" y="200"/>
                </a:lnTo>
                <a:lnTo>
                  <a:pt x="58" y="200"/>
                </a:lnTo>
                <a:lnTo>
                  <a:pt x="66" y="192"/>
                </a:lnTo>
                <a:lnTo>
                  <a:pt x="76" y="180"/>
                </a:lnTo>
                <a:lnTo>
                  <a:pt x="88" y="162"/>
                </a:lnTo>
                <a:lnTo>
                  <a:pt x="88" y="162"/>
                </a:lnTo>
                <a:lnTo>
                  <a:pt x="92" y="150"/>
                </a:lnTo>
                <a:lnTo>
                  <a:pt x="102" y="126"/>
                </a:lnTo>
                <a:lnTo>
                  <a:pt x="114" y="98"/>
                </a:lnTo>
                <a:lnTo>
                  <a:pt x="122" y="84"/>
                </a:lnTo>
                <a:lnTo>
                  <a:pt x="132" y="72"/>
                </a:lnTo>
                <a:lnTo>
                  <a:pt x="132" y="72"/>
                </a:lnTo>
                <a:lnTo>
                  <a:pt x="128" y="88"/>
                </a:lnTo>
                <a:lnTo>
                  <a:pt x="126" y="102"/>
                </a:lnTo>
                <a:lnTo>
                  <a:pt x="126" y="116"/>
                </a:lnTo>
                <a:lnTo>
                  <a:pt x="126" y="116"/>
                </a:lnTo>
                <a:lnTo>
                  <a:pt x="124" y="124"/>
                </a:lnTo>
                <a:lnTo>
                  <a:pt x="120" y="130"/>
                </a:lnTo>
                <a:lnTo>
                  <a:pt x="114" y="136"/>
                </a:lnTo>
                <a:lnTo>
                  <a:pt x="114" y="136"/>
                </a:lnTo>
                <a:lnTo>
                  <a:pt x="108" y="140"/>
                </a:lnTo>
                <a:lnTo>
                  <a:pt x="104" y="144"/>
                </a:lnTo>
                <a:lnTo>
                  <a:pt x="100" y="150"/>
                </a:lnTo>
                <a:lnTo>
                  <a:pt x="98" y="156"/>
                </a:lnTo>
                <a:lnTo>
                  <a:pt x="98" y="156"/>
                </a:lnTo>
                <a:lnTo>
                  <a:pt x="98" y="166"/>
                </a:lnTo>
                <a:lnTo>
                  <a:pt x="100" y="182"/>
                </a:lnTo>
                <a:lnTo>
                  <a:pt x="104" y="210"/>
                </a:lnTo>
                <a:lnTo>
                  <a:pt x="104" y="210"/>
                </a:lnTo>
                <a:lnTo>
                  <a:pt x="102" y="216"/>
                </a:lnTo>
                <a:lnTo>
                  <a:pt x="100" y="220"/>
                </a:lnTo>
                <a:lnTo>
                  <a:pt x="94" y="230"/>
                </a:lnTo>
                <a:lnTo>
                  <a:pt x="94" y="230"/>
                </a:lnTo>
                <a:lnTo>
                  <a:pt x="94" y="232"/>
                </a:lnTo>
                <a:lnTo>
                  <a:pt x="94" y="236"/>
                </a:lnTo>
                <a:lnTo>
                  <a:pt x="96" y="240"/>
                </a:lnTo>
                <a:lnTo>
                  <a:pt x="96" y="240"/>
                </a:lnTo>
                <a:lnTo>
                  <a:pt x="98" y="244"/>
                </a:lnTo>
                <a:lnTo>
                  <a:pt x="100" y="246"/>
                </a:lnTo>
                <a:lnTo>
                  <a:pt x="104" y="244"/>
                </a:lnTo>
                <a:lnTo>
                  <a:pt x="104" y="244"/>
                </a:lnTo>
                <a:lnTo>
                  <a:pt x="110" y="240"/>
                </a:lnTo>
                <a:lnTo>
                  <a:pt x="116" y="230"/>
                </a:lnTo>
                <a:lnTo>
                  <a:pt x="120" y="220"/>
                </a:lnTo>
                <a:lnTo>
                  <a:pt x="122" y="212"/>
                </a:lnTo>
                <a:lnTo>
                  <a:pt x="122" y="212"/>
                </a:lnTo>
                <a:lnTo>
                  <a:pt x="120" y="192"/>
                </a:lnTo>
                <a:lnTo>
                  <a:pt x="118" y="176"/>
                </a:lnTo>
                <a:lnTo>
                  <a:pt x="118" y="176"/>
                </a:lnTo>
                <a:lnTo>
                  <a:pt x="120" y="174"/>
                </a:lnTo>
                <a:lnTo>
                  <a:pt x="124" y="174"/>
                </a:lnTo>
                <a:lnTo>
                  <a:pt x="130" y="174"/>
                </a:lnTo>
                <a:lnTo>
                  <a:pt x="130" y="174"/>
                </a:lnTo>
                <a:lnTo>
                  <a:pt x="130" y="176"/>
                </a:lnTo>
                <a:lnTo>
                  <a:pt x="130" y="182"/>
                </a:lnTo>
                <a:lnTo>
                  <a:pt x="130" y="182"/>
                </a:lnTo>
                <a:lnTo>
                  <a:pt x="132" y="190"/>
                </a:lnTo>
                <a:lnTo>
                  <a:pt x="140" y="202"/>
                </a:lnTo>
                <a:lnTo>
                  <a:pt x="152" y="222"/>
                </a:lnTo>
                <a:lnTo>
                  <a:pt x="152" y="222"/>
                </a:lnTo>
                <a:lnTo>
                  <a:pt x="158" y="232"/>
                </a:lnTo>
                <a:lnTo>
                  <a:pt x="164" y="236"/>
                </a:lnTo>
                <a:lnTo>
                  <a:pt x="170" y="240"/>
                </a:lnTo>
                <a:lnTo>
                  <a:pt x="170" y="240"/>
                </a:lnTo>
                <a:lnTo>
                  <a:pt x="176" y="240"/>
                </a:lnTo>
                <a:lnTo>
                  <a:pt x="182" y="240"/>
                </a:lnTo>
                <a:lnTo>
                  <a:pt x="194" y="240"/>
                </a:lnTo>
                <a:lnTo>
                  <a:pt x="194" y="240"/>
                </a:lnTo>
                <a:lnTo>
                  <a:pt x="196" y="240"/>
                </a:lnTo>
                <a:lnTo>
                  <a:pt x="200" y="238"/>
                </a:lnTo>
                <a:lnTo>
                  <a:pt x="200" y="236"/>
                </a:lnTo>
                <a:lnTo>
                  <a:pt x="200" y="230"/>
                </a:lnTo>
                <a:lnTo>
                  <a:pt x="200" y="230"/>
                </a:lnTo>
                <a:lnTo>
                  <a:pt x="198" y="226"/>
                </a:lnTo>
                <a:lnTo>
                  <a:pt x="194" y="224"/>
                </a:lnTo>
                <a:lnTo>
                  <a:pt x="184" y="222"/>
                </a:lnTo>
                <a:lnTo>
                  <a:pt x="184" y="222"/>
                </a:lnTo>
                <a:lnTo>
                  <a:pt x="180" y="220"/>
                </a:lnTo>
                <a:lnTo>
                  <a:pt x="178" y="218"/>
                </a:lnTo>
                <a:lnTo>
                  <a:pt x="172" y="210"/>
                </a:lnTo>
                <a:lnTo>
                  <a:pt x="170" y="202"/>
                </a:lnTo>
                <a:lnTo>
                  <a:pt x="168" y="194"/>
                </a:lnTo>
                <a:lnTo>
                  <a:pt x="168" y="194"/>
                </a:lnTo>
                <a:lnTo>
                  <a:pt x="168" y="192"/>
                </a:lnTo>
                <a:lnTo>
                  <a:pt x="172" y="188"/>
                </a:lnTo>
                <a:lnTo>
                  <a:pt x="182" y="184"/>
                </a:lnTo>
                <a:lnTo>
                  <a:pt x="210" y="174"/>
                </a:lnTo>
                <a:lnTo>
                  <a:pt x="210" y="174"/>
                </a:lnTo>
                <a:lnTo>
                  <a:pt x="234" y="166"/>
                </a:lnTo>
                <a:lnTo>
                  <a:pt x="254" y="160"/>
                </a:lnTo>
                <a:lnTo>
                  <a:pt x="254" y="160"/>
                </a:lnTo>
                <a:lnTo>
                  <a:pt x="262" y="158"/>
                </a:lnTo>
                <a:lnTo>
                  <a:pt x="274" y="156"/>
                </a:lnTo>
                <a:lnTo>
                  <a:pt x="288" y="156"/>
                </a:lnTo>
                <a:lnTo>
                  <a:pt x="296" y="158"/>
                </a:lnTo>
                <a:lnTo>
                  <a:pt x="296" y="158"/>
                </a:lnTo>
                <a:lnTo>
                  <a:pt x="318" y="162"/>
                </a:lnTo>
                <a:lnTo>
                  <a:pt x="336" y="166"/>
                </a:lnTo>
                <a:lnTo>
                  <a:pt x="336" y="166"/>
                </a:lnTo>
                <a:lnTo>
                  <a:pt x="338" y="180"/>
                </a:lnTo>
                <a:lnTo>
                  <a:pt x="338" y="200"/>
                </a:lnTo>
                <a:lnTo>
                  <a:pt x="338" y="200"/>
                </a:lnTo>
                <a:lnTo>
                  <a:pt x="336" y="218"/>
                </a:lnTo>
                <a:lnTo>
                  <a:pt x="336" y="228"/>
                </a:lnTo>
                <a:lnTo>
                  <a:pt x="338" y="236"/>
                </a:lnTo>
                <a:lnTo>
                  <a:pt x="338" y="236"/>
                </a:lnTo>
                <a:lnTo>
                  <a:pt x="342" y="242"/>
                </a:lnTo>
                <a:lnTo>
                  <a:pt x="346" y="246"/>
                </a:lnTo>
                <a:lnTo>
                  <a:pt x="350" y="248"/>
                </a:lnTo>
                <a:lnTo>
                  <a:pt x="354" y="248"/>
                </a:lnTo>
                <a:lnTo>
                  <a:pt x="354" y="248"/>
                </a:lnTo>
                <a:lnTo>
                  <a:pt x="358" y="248"/>
                </a:lnTo>
                <a:lnTo>
                  <a:pt x="360" y="246"/>
                </a:lnTo>
                <a:lnTo>
                  <a:pt x="362" y="244"/>
                </a:lnTo>
                <a:lnTo>
                  <a:pt x="362" y="244"/>
                </a:lnTo>
                <a:lnTo>
                  <a:pt x="366" y="242"/>
                </a:lnTo>
                <a:lnTo>
                  <a:pt x="368" y="238"/>
                </a:lnTo>
                <a:lnTo>
                  <a:pt x="366" y="232"/>
                </a:lnTo>
                <a:lnTo>
                  <a:pt x="358" y="226"/>
                </a:lnTo>
                <a:lnTo>
                  <a:pt x="358" y="226"/>
                </a:lnTo>
                <a:lnTo>
                  <a:pt x="358" y="220"/>
                </a:lnTo>
                <a:lnTo>
                  <a:pt x="360" y="210"/>
                </a:lnTo>
                <a:lnTo>
                  <a:pt x="370" y="192"/>
                </a:lnTo>
                <a:lnTo>
                  <a:pt x="390" y="164"/>
                </a:lnTo>
                <a:lnTo>
                  <a:pt x="390" y="164"/>
                </a:lnTo>
                <a:lnTo>
                  <a:pt x="392" y="162"/>
                </a:lnTo>
                <a:lnTo>
                  <a:pt x="398" y="160"/>
                </a:lnTo>
                <a:lnTo>
                  <a:pt x="410" y="156"/>
                </a:lnTo>
                <a:lnTo>
                  <a:pt x="428" y="154"/>
                </a:lnTo>
                <a:lnTo>
                  <a:pt x="428" y="154"/>
                </a:lnTo>
                <a:lnTo>
                  <a:pt x="438" y="160"/>
                </a:lnTo>
                <a:lnTo>
                  <a:pt x="456" y="176"/>
                </a:lnTo>
                <a:lnTo>
                  <a:pt x="456" y="176"/>
                </a:lnTo>
                <a:lnTo>
                  <a:pt x="492" y="208"/>
                </a:lnTo>
                <a:lnTo>
                  <a:pt x="510" y="226"/>
                </a:lnTo>
                <a:lnTo>
                  <a:pt x="522" y="238"/>
                </a:lnTo>
                <a:lnTo>
                  <a:pt x="522" y="238"/>
                </a:lnTo>
                <a:lnTo>
                  <a:pt x="530" y="242"/>
                </a:lnTo>
                <a:lnTo>
                  <a:pt x="536" y="242"/>
                </a:lnTo>
                <a:lnTo>
                  <a:pt x="550" y="242"/>
                </a:lnTo>
                <a:lnTo>
                  <a:pt x="550" y="242"/>
                </a:lnTo>
                <a:lnTo>
                  <a:pt x="556" y="240"/>
                </a:lnTo>
                <a:lnTo>
                  <a:pt x="560" y="234"/>
                </a:lnTo>
                <a:lnTo>
                  <a:pt x="560" y="230"/>
                </a:lnTo>
                <a:lnTo>
                  <a:pt x="554" y="226"/>
                </a:lnTo>
                <a:lnTo>
                  <a:pt x="554" y="226"/>
                </a:lnTo>
                <a:lnTo>
                  <a:pt x="548" y="224"/>
                </a:lnTo>
                <a:lnTo>
                  <a:pt x="544" y="224"/>
                </a:lnTo>
                <a:lnTo>
                  <a:pt x="538" y="224"/>
                </a:lnTo>
                <a:lnTo>
                  <a:pt x="532" y="220"/>
                </a:lnTo>
                <a:lnTo>
                  <a:pt x="532" y="220"/>
                </a:lnTo>
                <a:lnTo>
                  <a:pt x="524" y="210"/>
                </a:lnTo>
                <a:lnTo>
                  <a:pt x="512" y="190"/>
                </a:lnTo>
                <a:lnTo>
                  <a:pt x="494" y="154"/>
                </a:lnTo>
                <a:lnTo>
                  <a:pt x="494" y="154"/>
                </a:lnTo>
                <a:lnTo>
                  <a:pt x="490" y="144"/>
                </a:lnTo>
                <a:lnTo>
                  <a:pt x="490" y="132"/>
                </a:lnTo>
                <a:lnTo>
                  <a:pt x="492" y="114"/>
                </a:lnTo>
                <a:lnTo>
                  <a:pt x="492" y="114"/>
                </a:lnTo>
                <a:lnTo>
                  <a:pt x="492" y="102"/>
                </a:lnTo>
                <a:lnTo>
                  <a:pt x="492" y="96"/>
                </a:lnTo>
                <a:lnTo>
                  <a:pt x="492" y="96"/>
                </a:lnTo>
                <a:lnTo>
                  <a:pt x="494" y="94"/>
                </a:lnTo>
                <a:lnTo>
                  <a:pt x="498" y="94"/>
                </a:lnTo>
                <a:lnTo>
                  <a:pt x="498" y="94"/>
                </a:lnTo>
                <a:lnTo>
                  <a:pt x="518" y="92"/>
                </a:lnTo>
                <a:lnTo>
                  <a:pt x="540" y="90"/>
                </a:lnTo>
                <a:lnTo>
                  <a:pt x="540" y="90"/>
                </a:lnTo>
                <a:lnTo>
                  <a:pt x="546" y="90"/>
                </a:lnTo>
                <a:lnTo>
                  <a:pt x="550" y="90"/>
                </a:lnTo>
                <a:lnTo>
                  <a:pt x="550" y="90"/>
                </a:lnTo>
                <a:lnTo>
                  <a:pt x="554" y="90"/>
                </a:lnTo>
                <a:lnTo>
                  <a:pt x="556" y="90"/>
                </a:lnTo>
                <a:lnTo>
                  <a:pt x="556" y="88"/>
                </a:lnTo>
                <a:lnTo>
                  <a:pt x="556" y="88"/>
                </a:lnTo>
                <a:lnTo>
                  <a:pt x="562" y="88"/>
                </a:lnTo>
                <a:lnTo>
                  <a:pt x="568" y="84"/>
                </a:lnTo>
                <a:lnTo>
                  <a:pt x="572" y="82"/>
                </a:lnTo>
                <a:lnTo>
                  <a:pt x="572" y="78"/>
                </a:lnTo>
                <a:lnTo>
                  <a:pt x="572" y="78"/>
                </a:lnTo>
                <a:lnTo>
                  <a:pt x="574" y="74"/>
                </a:lnTo>
                <a:lnTo>
                  <a:pt x="576" y="70"/>
                </a:lnTo>
                <a:lnTo>
                  <a:pt x="576" y="66"/>
                </a:lnTo>
                <a:lnTo>
                  <a:pt x="576" y="66"/>
                </a:ln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3557244" y="3235834"/>
            <a:ext cx="1115122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カメラ</a:t>
            </a:r>
          </a:p>
        </p:txBody>
      </p:sp>
      <p:sp>
        <p:nvSpPr>
          <p:cNvPr id="67" name="正方形/長方形 66"/>
          <p:cNvSpPr/>
          <p:nvPr/>
        </p:nvSpPr>
        <p:spPr>
          <a:xfrm>
            <a:off x="3557244" y="3916659"/>
            <a:ext cx="1427356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温度センサ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3557244" y="4599477"/>
            <a:ext cx="1427356" cy="475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湿度センサ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7011793" y="2537793"/>
            <a:ext cx="4430751" cy="3612182"/>
          </a:xfrm>
          <a:prstGeom prst="roundRect">
            <a:avLst>
              <a:gd name="adj" fmla="val 885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8507914" y="2196945"/>
            <a:ext cx="1438507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</a:t>
            </a:r>
            <a:endParaRPr kumimoji="1" lang="en-US" altLang="ja-JP" dirty="0"/>
          </a:p>
        </p:txBody>
      </p:sp>
      <p:sp>
        <p:nvSpPr>
          <p:cNvPr id="72" name="直方体 71"/>
          <p:cNvSpPr/>
          <p:nvPr/>
        </p:nvSpPr>
        <p:spPr>
          <a:xfrm>
            <a:off x="322534" y="3397405"/>
            <a:ext cx="2743200" cy="2014654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7746380" y="3092605"/>
            <a:ext cx="0" cy="121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>
            <a:off x="7515922" y="4096215"/>
            <a:ext cx="3442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フリーフォーム 79"/>
          <p:cNvSpPr/>
          <p:nvPr/>
        </p:nvSpPr>
        <p:spPr>
          <a:xfrm>
            <a:off x="7746380" y="3193736"/>
            <a:ext cx="3144644" cy="664586"/>
          </a:xfrm>
          <a:custGeom>
            <a:avLst/>
            <a:gdLst>
              <a:gd name="connsiteX0" fmla="*/ 0 w 3144644"/>
              <a:gd name="connsiteY0" fmla="*/ 664586 h 664586"/>
              <a:gd name="connsiteX1" fmla="*/ 289932 w 3144644"/>
              <a:gd name="connsiteY1" fmla="*/ 411825 h 664586"/>
              <a:gd name="connsiteX2" fmla="*/ 661640 w 3144644"/>
              <a:gd name="connsiteY2" fmla="*/ 434127 h 664586"/>
              <a:gd name="connsiteX3" fmla="*/ 1003610 w 3144644"/>
              <a:gd name="connsiteY3" fmla="*/ 419259 h 664586"/>
              <a:gd name="connsiteX4" fmla="*/ 1256371 w 3144644"/>
              <a:gd name="connsiteY4" fmla="*/ 300313 h 664586"/>
              <a:gd name="connsiteX5" fmla="*/ 1494264 w 3144644"/>
              <a:gd name="connsiteY5" fmla="*/ 92157 h 664586"/>
              <a:gd name="connsiteX6" fmla="*/ 1724722 w 3144644"/>
              <a:gd name="connsiteY6" fmla="*/ 2947 h 664586"/>
              <a:gd name="connsiteX7" fmla="*/ 1962615 w 3144644"/>
              <a:gd name="connsiteY7" fmla="*/ 40118 h 664586"/>
              <a:gd name="connsiteX8" fmla="*/ 2148469 w 3144644"/>
              <a:gd name="connsiteY8" fmla="*/ 218537 h 664586"/>
              <a:gd name="connsiteX9" fmla="*/ 2416098 w 3144644"/>
              <a:gd name="connsiteY9" fmla="*/ 248274 h 664586"/>
              <a:gd name="connsiteX10" fmla="*/ 2743200 w 3144644"/>
              <a:gd name="connsiteY10" fmla="*/ 434127 h 664586"/>
              <a:gd name="connsiteX11" fmla="*/ 2936488 w 3144644"/>
              <a:gd name="connsiteY11" fmla="*/ 471298 h 664586"/>
              <a:gd name="connsiteX12" fmla="*/ 3144644 w 3144644"/>
              <a:gd name="connsiteY12" fmla="*/ 575376 h 66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44644" h="664586">
                <a:moveTo>
                  <a:pt x="0" y="664586"/>
                </a:moveTo>
                <a:cubicBezTo>
                  <a:pt x="89829" y="557410"/>
                  <a:pt x="179659" y="450235"/>
                  <a:pt x="289932" y="411825"/>
                </a:cubicBezTo>
                <a:cubicBezTo>
                  <a:pt x="400205" y="373415"/>
                  <a:pt x="542694" y="432888"/>
                  <a:pt x="661640" y="434127"/>
                </a:cubicBezTo>
                <a:cubicBezTo>
                  <a:pt x="780586" y="435366"/>
                  <a:pt x="904488" y="441561"/>
                  <a:pt x="1003610" y="419259"/>
                </a:cubicBezTo>
                <a:cubicBezTo>
                  <a:pt x="1102732" y="396957"/>
                  <a:pt x="1174595" y="354830"/>
                  <a:pt x="1256371" y="300313"/>
                </a:cubicBezTo>
                <a:cubicBezTo>
                  <a:pt x="1338147" y="245796"/>
                  <a:pt x="1416206" y="141718"/>
                  <a:pt x="1494264" y="92157"/>
                </a:cubicBezTo>
                <a:cubicBezTo>
                  <a:pt x="1572323" y="42596"/>
                  <a:pt x="1646664" y="11620"/>
                  <a:pt x="1724722" y="2947"/>
                </a:cubicBezTo>
                <a:cubicBezTo>
                  <a:pt x="1802780" y="-5726"/>
                  <a:pt x="1891991" y="4186"/>
                  <a:pt x="1962615" y="40118"/>
                </a:cubicBezTo>
                <a:cubicBezTo>
                  <a:pt x="2033239" y="76050"/>
                  <a:pt x="2072889" y="183844"/>
                  <a:pt x="2148469" y="218537"/>
                </a:cubicBezTo>
                <a:cubicBezTo>
                  <a:pt x="2224050" y="253230"/>
                  <a:pt x="2316976" y="212342"/>
                  <a:pt x="2416098" y="248274"/>
                </a:cubicBezTo>
                <a:cubicBezTo>
                  <a:pt x="2515220" y="284206"/>
                  <a:pt x="2656468" y="396956"/>
                  <a:pt x="2743200" y="434127"/>
                </a:cubicBezTo>
                <a:cubicBezTo>
                  <a:pt x="2829932" y="471298"/>
                  <a:pt x="2869581" y="447757"/>
                  <a:pt x="2936488" y="471298"/>
                </a:cubicBezTo>
                <a:cubicBezTo>
                  <a:pt x="3003395" y="494839"/>
                  <a:pt x="3074019" y="535107"/>
                  <a:pt x="3144644" y="575376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 80"/>
          <p:cNvSpPr/>
          <p:nvPr/>
        </p:nvSpPr>
        <p:spPr>
          <a:xfrm>
            <a:off x="7738946" y="3337192"/>
            <a:ext cx="3144644" cy="119686"/>
          </a:xfrm>
          <a:custGeom>
            <a:avLst/>
            <a:gdLst>
              <a:gd name="connsiteX0" fmla="*/ 0 w 3144644"/>
              <a:gd name="connsiteY0" fmla="*/ 97384 h 119686"/>
              <a:gd name="connsiteX1" fmla="*/ 453483 w 3144644"/>
              <a:gd name="connsiteY1" fmla="*/ 75081 h 119686"/>
              <a:gd name="connsiteX2" fmla="*/ 981308 w 3144644"/>
              <a:gd name="connsiteY2" fmla="*/ 67647 h 119686"/>
              <a:gd name="connsiteX3" fmla="*/ 1256371 w 3144644"/>
              <a:gd name="connsiteY3" fmla="*/ 740 h 119686"/>
              <a:gd name="connsiteX4" fmla="*/ 1724722 w 3144644"/>
              <a:gd name="connsiteY4" fmla="*/ 30476 h 119686"/>
              <a:gd name="connsiteX5" fmla="*/ 1947747 w 3144644"/>
              <a:gd name="connsiteY5" fmla="*/ 8174 h 119686"/>
              <a:gd name="connsiteX6" fmla="*/ 2535044 w 3144644"/>
              <a:gd name="connsiteY6" fmla="*/ 23042 h 119686"/>
              <a:gd name="connsiteX7" fmla="*/ 2817542 w 3144644"/>
              <a:gd name="connsiteY7" fmla="*/ 97384 h 119686"/>
              <a:gd name="connsiteX8" fmla="*/ 3144644 w 3144644"/>
              <a:gd name="connsiteY8" fmla="*/ 119686 h 11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4644" h="119686">
                <a:moveTo>
                  <a:pt x="0" y="97384"/>
                </a:moveTo>
                <a:cubicBezTo>
                  <a:pt x="144966" y="88710"/>
                  <a:pt x="289932" y="80037"/>
                  <a:pt x="453483" y="75081"/>
                </a:cubicBezTo>
                <a:cubicBezTo>
                  <a:pt x="617034" y="70125"/>
                  <a:pt x="847493" y="80037"/>
                  <a:pt x="981308" y="67647"/>
                </a:cubicBezTo>
                <a:cubicBezTo>
                  <a:pt x="1115123" y="55257"/>
                  <a:pt x="1132469" y="6935"/>
                  <a:pt x="1256371" y="740"/>
                </a:cubicBezTo>
                <a:cubicBezTo>
                  <a:pt x="1380273" y="-5455"/>
                  <a:pt x="1609493" y="29237"/>
                  <a:pt x="1724722" y="30476"/>
                </a:cubicBezTo>
                <a:cubicBezTo>
                  <a:pt x="1839951" y="31715"/>
                  <a:pt x="1812693" y="9413"/>
                  <a:pt x="1947747" y="8174"/>
                </a:cubicBezTo>
                <a:cubicBezTo>
                  <a:pt x="2082801" y="6935"/>
                  <a:pt x="2390078" y="8174"/>
                  <a:pt x="2535044" y="23042"/>
                </a:cubicBezTo>
                <a:cubicBezTo>
                  <a:pt x="2680010" y="37910"/>
                  <a:pt x="2715942" y="81277"/>
                  <a:pt x="2817542" y="97384"/>
                </a:cubicBezTo>
                <a:cubicBezTo>
                  <a:pt x="2919142" y="113491"/>
                  <a:pt x="3031893" y="116588"/>
                  <a:pt x="3144644" y="119686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346644" y="3119928"/>
            <a:ext cx="400110" cy="554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2"/>
                </a:solidFill>
              </a:rPr>
              <a:t>気温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115812" y="3119928"/>
            <a:ext cx="400110" cy="554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5"/>
                </a:solidFill>
              </a:rPr>
              <a:t>湿度</a:t>
            </a:r>
          </a:p>
        </p:txBody>
      </p:sp>
      <p:grpSp>
        <p:nvGrpSpPr>
          <p:cNvPr id="86" name="グループ化 85"/>
          <p:cNvGrpSpPr/>
          <p:nvPr/>
        </p:nvGrpSpPr>
        <p:grpSpPr>
          <a:xfrm>
            <a:off x="7850459" y="4392611"/>
            <a:ext cx="460917" cy="292681"/>
            <a:chOff x="7850459" y="4579434"/>
            <a:chExt cx="460917" cy="292681"/>
          </a:xfrm>
        </p:grpSpPr>
        <p:sp>
          <p:nvSpPr>
            <p:cNvPr id="84" name="正方形/長方形 83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9566545" y="4392611"/>
            <a:ext cx="460917" cy="292681"/>
            <a:chOff x="7850459" y="4579434"/>
            <a:chExt cx="460917" cy="292681"/>
          </a:xfrm>
        </p:grpSpPr>
        <p:sp>
          <p:nvSpPr>
            <p:cNvPr id="88" name="正方形/長方形 87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708502" y="4392611"/>
            <a:ext cx="460917" cy="292681"/>
            <a:chOff x="7850459" y="4579434"/>
            <a:chExt cx="460917" cy="292681"/>
          </a:xfrm>
        </p:grpSpPr>
        <p:sp>
          <p:nvSpPr>
            <p:cNvPr id="91" name="正方形/長方形 90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10424589" y="4392611"/>
            <a:ext cx="460917" cy="292681"/>
            <a:chOff x="7850459" y="4579434"/>
            <a:chExt cx="460917" cy="292681"/>
          </a:xfrm>
        </p:grpSpPr>
        <p:sp>
          <p:nvSpPr>
            <p:cNvPr id="94" name="正方形/長方形 93"/>
            <p:cNvSpPr/>
            <p:nvPr/>
          </p:nvSpPr>
          <p:spPr>
            <a:xfrm>
              <a:off x="7850459" y="4579434"/>
              <a:ext cx="460917" cy="29268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Freeform 60"/>
            <p:cNvSpPr>
              <a:spLocks/>
            </p:cNvSpPr>
            <p:nvPr/>
          </p:nvSpPr>
          <p:spPr bwMode="auto">
            <a:xfrm>
              <a:off x="7850459" y="4634221"/>
              <a:ext cx="414663" cy="182164"/>
            </a:xfrm>
            <a:custGeom>
              <a:avLst/>
              <a:gdLst>
                <a:gd name="T0" fmla="*/ 568 w 576"/>
                <a:gd name="T1" fmla="*/ 46 h 248"/>
                <a:gd name="T2" fmla="*/ 550 w 576"/>
                <a:gd name="T3" fmla="*/ 20 h 248"/>
                <a:gd name="T4" fmla="*/ 544 w 576"/>
                <a:gd name="T5" fmla="*/ 0 h 248"/>
                <a:gd name="T6" fmla="*/ 524 w 576"/>
                <a:gd name="T7" fmla="*/ 14 h 248"/>
                <a:gd name="T8" fmla="*/ 472 w 576"/>
                <a:gd name="T9" fmla="*/ 24 h 248"/>
                <a:gd name="T10" fmla="*/ 456 w 576"/>
                <a:gd name="T11" fmla="*/ 24 h 248"/>
                <a:gd name="T12" fmla="*/ 406 w 576"/>
                <a:gd name="T13" fmla="*/ 22 h 248"/>
                <a:gd name="T14" fmla="*/ 312 w 576"/>
                <a:gd name="T15" fmla="*/ 22 h 248"/>
                <a:gd name="T16" fmla="*/ 226 w 576"/>
                <a:gd name="T17" fmla="*/ 12 h 248"/>
                <a:gd name="T18" fmla="*/ 170 w 576"/>
                <a:gd name="T19" fmla="*/ 20 h 248"/>
                <a:gd name="T20" fmla="*/ 124 w 576"/>
                <a:gd name="T21" fmla="*/ 34 h 248"/>
                <a:gd name="T22" fmla="*/ 96 w 576"/>
                <a:gd name="T23" fmla="*/ 82 h 248"/>
                <a:gd name="T24" fmla="*/ 50 w 576"/>
                <a:gd name="T25" fmla="*/ 182 h 248"/>
                <a:gd name="T26" fmla="*/ 2 w 576"/>
                <a:gd name="T27" fmla="*/ 208 h 248"/>
                <a:gd name="T28" fmla="*/ 8 w 576"/>
                <a:gd name="T29" fmla="*/ 218 h 248"/>
                <a:gd name="T30" fmla="*/ 46 w 576"/>
                <a:gd name="T31" fmla="*/ 206 h 248"/>
                <a:gd name="T32" fmla="*/ 88 w 576"/>
                <a:gd name="T33" fmla="*/ 162 h 248"/>
                <a:gd name="T34" fmla="*/ 122 w 576"/>
                <a:gd name="T35" fmla="*/ 84 h 248"/>
                <a:gd name="T36" fmla="*/ 126 w 576"/>
                <a:gd name="T37" fmla="*/ 116 h 248"/>
                <a:gd name="T38" fmla="*/ 114 w 576"/>
                <a:gd name="T39" fmla="*/ 136 h 248"/>
                <a:gd name="T40" fmla="*/ 98 w 576"/>
                <a:gd name="T41" fmla="*/ 156 h 248"/>
                <a:gd name="T42" fmla="*/ 102 w 576"/>
                <a:gd name="T43" fmla="*/ 216 h 248"/>
                <a:gd name="T44" fmla="*/ 94 w 576"/>
                <a:gd name="T45" fmla="*/ 236 h 248"/>
                <a:gd name="T46" fmla="*/ 104 w 576"/>
                <a:gd name="T47" fmla="*/ 244 h 248"/>
                <a:gd name="T48" fmla="*/ 122 w 576"/>
                <a:gd name="T49" fmla="*/ 212 h 248"/>
                <a:gd name="T50" fmla="*/ 120 w 576"/>
                <a:gd name="T51" fmla="*/ 174 h 248"/>
                <a:gd name="T52" fmla="*/ 130 w 576"/>
                <a:gd name="T53" fmla="*/ 182 h 248"/>
                <a:gd name="T54" fmla="*/ 152 w 576"/>
                <a:gd name="T55" fmla="*/ 222 h 248"/>
                <a:gd name="T56" fmla="*/ 176 w 576"/>
                <a:gd name="T57" fmla="*/ 240 h 248"/>
                <a:gd name="T58" fmla="*/ 200 w 576"/>
                <a:gd name="T59" fmla="*/ 238 h 248"/>
                <a:gd name="T60" fmla="*/ 194 w 576"/>
                <a:gd name="T61" fmla="*/ 224 h 248"/>
                <a:gd name="T62" fmla="*/ 172 w 576"/>
                <a:gd name="T63" fmla="*/ 210 h 248"/>
                <a:gd name="T64" fmla="*/ 172 w 576"/>
                <a:gd name="T65" fmla="*/ 188 h 248"/>
                <a:gd name="T66" fmla="*/ 254 w 576"/>
                <a:gd name="T67" fmla="*/ 160 h 248"/>
                <a:gd name="T68" fmla="*/ 296 w 576"/>
                <a:gd name="T69" fmla="*/ 158 h 248"/>
                <a:gd name="T70" fmla="*/ 338 w 576"/>
                <a:gd name="T71" fmla="*/ 180 h 248"/>
                <a:gd name="T72" fmla="*/ 338 w 576"/>
                <a:gd name="T73" fmla="*/ 236 h 248"/>
                <a:gd name="T74" fmla="*/ 354 w 576"/>
                <a:gd name="T75" fmla="*/ 248 h 248"/>
                <a:gd name="T76" fmla="*/ 362 w 576"/>
                <a:gd name="T77" fmla="*/ 244 h 248"/>
                <a:gd name="T78" fmla="*/ 358 w 576"/>
                <a:gd name="T79" fmla="*/ 226 h 248"/>
                <a:gd name="T80" fmla="*/ 390 w 576"/>
                <a:gd name="T81" fmla="*/ 164 h 248"/>
                <a:gd name="T82" fmla="*/ 428 w 576"/>
                <a:gd name="T83" fmla="*/ 154 h 248"/>
                <a:gd name="T84" fmla="*/ 510 w 576"/>
                <a:gd name="T85" fmla="*/ 226 h 248"/>
                <a:gd name="T86" fmla="*/ 550 w 576"/>
                <a:gd name="T87" fmla="*/ 242 h 248"/>
                <a:gd name="T88" fmla="*/ 554 w 576"/>
                <a:gd name="T89" fmla="*/ 226 h 248"/>
                <a:gd name="T90" fmla="*/ 532 w 576"/>
                <a:gd name="T91" fmla="*/ 220 h 248"/>
                <a:gd name="T92" fmla="*/ 494 w 576"/>
                <a:gd name="T93" fmla="*/ 154 h 248"/>
                <a:gd name="T94" fmla="*/ 492 w 576"/>
                <a:gd name="T95" fmla="*/ 102 h 248"/>
                <a:gd name="T96" fmla="*/ 498 w 576"/>
                <a:gd name="T97" fmla="*/ 94 h 248"/>
                <a:gd name="T98" fmla="*/ 550 w 576"/>
                <a:gd name="T99" fmla="*/ 90 h 248"/>
                <a:gd name="T100" fmla="*/ 556 w 576"/>
                <a:gd name="T101" fmla="*/ 88 h 248"/>
                <a:gd name="T102" fmla="*/ 572 w 576"/>
                <a:gd name="T103" fmla="*/ 7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248">
                  <a:moveTo>
                    <a:pt x="576" y="66"/>
                  </a:moveTo>
                  <a:lnTo>
                    <a:pt x="576" y="66"/>
                  </a:lnTo>
                  <a:lnTo>
                    <a:pt x="572" y="58"/>
                  </a:lnTo>
                  <a:lnTo>
                    <a:pt x="570" y="52"/>
                  </a:lnTo>
                  <a:lnTo>
                    <a:pt x="568" y="46"/>
                  </a:lnTo>
                  <a:lnTo>
                    <a:pt x="568" y="46"/>
                  </a:lnTo>
                  <a:lnTo>
                    <a:pt x="566" y="38"/>
                  </a:lnTo>
                  <a:lnTo>
                    <a:pt x="562" y="32"/>
                  </a:lnTo>
                  <a:lnTo>
                    <a:pt x="550" y="20"/>
                  </a:lnTo>
                  <a:lnTo>
                    <a:pt x="550" y="20"/>
                  </a:lnTo>
                  <a:lnTo>
                    <a:pt x="548" y="14"/>
                  </a:lnTo>
                  <a:lnTo>
                    <a:pt x="546" y="8"/>
                  </a:lnTo>
                  <a:lnTo>
                    <a:pt x="546" y="2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38" y="2"/>
                  </a:lnTo>
                  <a:lnTo>
                    <a:pt x="532" y="6"/>
                  </a:lnTo>
                  <a:lnTo>
                    <a:pt x="524" y="14"/>
                  </a:lnTo>
                  <a:lnTo>
                    <a:pt x="524" y="14"/>
                  </a:lnTo>
                  <a:lnTo>
                    <a:pt x="504" y="18"/>
                  </a:lnTo>
                  <a:lnTo>
                    <a:pt x="480" y="20"/>
                  </a:lnTo>
                  <a:lnTo>
                    <a:pt x="480" y="20"/>
                  </a:lnTo>
                  <a:lnTo>
                    <a:pt x="474" y="22"/>
                  </a:lnTo>
                  <a:lnTo>
                    <a:pt x="472" y="24"/>
                  </a:lnTo>
                  <a:lnTo>
                    <a:pt x="470" y="26"/>
                  </a:lnTo>
                  <a:lnTo>
                    <a:pt x="462" y="26"/>
                  </a:lnTo>
                  <a:lnTo>
                    <a:pt x="462" y="26"/>
                  </a:lnTo>
                  <a:lnTo>
                    <a:pt x="460" y="24"/>
                  </a:lnTo>
                  <a:lnTo>
                    <a:pt x="456" y="24"/>
                  </a:lnTo>
                  <a:lnTo>
                    <a:pt x="444" y="22"/>
                  </a:lnTo>
                  <a:lnTo>
                    <a:pt x="422" y="24"/>
                  </a:lnTo>
                  <a:lnTo>
                    <a:pt x="422" y="24"/>
                  </a:lnTo>
                  <a:lnTo>
                    <a:pt x="414" y="24"/>
                  </a:lnTo>
                  <a:lnTo>
                    <a:pt x="406" y="22"/>
                  </a:lnTo>
                  <a:lnTo>
                    <a:pt x="382" y="18"/>
                  </a:lnTo>
                  <a:lnTo>
                    <a:pt x="382" y="18"/>
                  </a:lnTo>
                  <a:lnTo>
                    <a:pt x="366" y="18"/>
                  </a:lnTo>
                  <a:lnTo>
                    <a:pt x="340" y="20"/>
                  </a:lnTo>
                  <a:lnTo>
                    <a:pt x="312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66" y="18"/>
                  </a:lnTo>
                  <a:lnTo>
                    <a:pt x="240" y="12"/>
                  </a:lnTo>
                  <a:lnTo>
                    <a:pt x="226" y="12"/>
                  </a:lnTo>
                  <a:lnTo>
                    <a:pt x="212" y="12"/>
                  </a:lnTo>
                  <a:lnTo>
                    <a:pt x="196" y="1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0" y="20"/>
                  </a:lnTo>
                  <a:lnTo>
                    <a:pt x="170" y="20"/>
                  </a:lnTo>
                  <a:lnTo>
                    <a:pt x="158" y="20"/>
                  </a:lnTo>
                  <a:lnTo>
                    <a:pt x="142" y="26"/>
                  </a:lnTo>
                  <a:lnTo>
                    <a:pt x="132" y="30"/>
                  </a:lnTo>
                  <a:lnTo>
                    <a:pt x="124" y="34"/>
                  </a:lnTo>
                  <a:lnTo>
                    <a:pt x="116" y="42"/>
                  </a:lnTo>
                  <a:lnTo>
                    <a:pt x="110" y="50"/>
                  </a:lnTo>
                  <a:lnTo>
                    <a:pt x="110" y="50"/>
                  </a:lnTo>
                  <a:lnTo>
                    <a:pt x="102" y="64"/>
                  </a:lnTo>
                  <a:lnTo>
                    <a:pt x="96" y="82"/>
                  </a:lnTo>
                  <a:lnTo>
                    <a:pt x="82" y="124"/>
                  </a:lnTo>
                  <a:lnTo>
                    <a:pt x="74" y="144"/>
                  </a:lnTo>
                  <a:lnTo>
                    <a:pt x="64" y="164"/>
                  </a:lnTo>
                  <a:lnTo>
                    <a:pt x="54" y="178"/>
                  </a:lnTo>
                  <a:lnTo>
                    <a:pt x="50" y="182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12" y="200"/>
                  </a:lnTo>
                  <a:lnTo>
                    <a:pt x="6" y="204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0" y="210"/>
                  </a:lnTo>
                  <a:lnTo>
                    <a:pt x="0" y="214"/>
                  </a:lnTo>
                  <a:lnTo>
                    <a:pt x="2" y="216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12" y="218"/>
                  </a:lnTo>
                  <a:lnTo>
                    <a:pt x="18" y="216"/>
                  </a:lnTo>
                  <a:lnTo>
                    <a:pt x="32" y="212"/>
                  </a:lnTo>
                  <a:lnTo>
                    <a:pt x="46" y="206"/>
                  </a:lnTo>
                  <a:lnTo>
                    <a:pt x="58" y="200"/>
                  </a:lnTo>
                  <a:lnTo>
                    <a:pt x="58" y="200"/>
                  </a:lnTo>
                  <a:lnTo>
                    <a:pt x="66" y="192"/>
                  </a:lnTo>
                  <a:lnTo>
                    <a:pt x="76" y="180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50"/>
                  </a:lnTo>
                  <a:lnTo>
                    <a:pt x="102" y="126"/>
                  </a:lnTo>
                  <a:lnTo>
                    <a:pt x="114" y="98"/>
                  </a:lnTo>
                  <a:lnTo>
                    <a:pt x="122" y="84"/>
                  </a:lnTo>
                  <a:lnTo>
                    <a:pt x="132" y="72"/>
                  </a:lnTo>
                  <a:lnTo>
                    <a:pt x="132" y="72"/>
                  </a:lnTo>
                  <a:lnTo>
                    <a:pt x="128" y="88"/>
                  </a:lnTo>
                  <a:lnTo>
                    <a:pt x="126" y="10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24"/>
                  </a:lnTo>
                  <a:lnTo>
                    <a:pt x="120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08" y="140"/>
                  </a:lnTo>
                  <a:lnTo>
                    <a:pt x="104" y="144"/>
                  </a:lnTo>
                  <a:lnTo>
                    <a:pt x="100" y="150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98" y="166"/>
                  </a:lnTo>
                  <a:lnTo>
                    <a:pt x="100" y="182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2" y="216"/>
                  </a:lnTo>
                  <a:lnTo>
                    <a:pt x="100" y="220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94" y="232"/>
                  </a:lnTo>
                  <a:lnTo>
                    <a:pt x="94" y="236"/>
                  </a:lnTo>
                  <a:lnTo>
                    <a:pt x="96" y="240"/>
                  </a:lnTo>
                  <a:lnTo>
                    <a:pt x="96" y="240"/>
                  </a:lnTo>
                  <a:lnTo>
                    <a:pt x="98" y="244"/>
                  </a:lnTo>
                  <a:lnTo>
                    <a:pt x="100" y="246"/>
                  </a:lnTo>
                  <a:lnTo>
                    <a:pt x="104" y="244"/>
                  </a:lnTo>
                  <a:lnTo>
                    <a:pt x="104" y="244"/>
                  </a:lnTo>
                  <a:lnTo>
                    <a:pt x="110" y="240"/>
                  </a:lnTo>
                  <a:lnTo>
                    <a:pt x="116" y="230"/>
                  </a:lnTo>
                  <a:lnTo>
                    <a:pt x="120" y="220"/>
                  </a:lnTo>
                  <a:lnTo>
                    <a:pt x="122" y="212"/>
                  </a:lnTo>
                  <a:lnTo>
                    <a:pt x="122" y="212"/>
                  </a:lnTo>
                  <a:lnTo>
                    <a:pt x="120" y="192"/>
                  </a:lnTo>
                  <a:lnTo>
                    <a:pt x="118" y="176"/>
                  </a:lnTo>
                  <a:lnTo>
                    <a:pt x="118" y="176"/>
                  </a:lnTo>
                  <a:lnTo>
                    <a:pt x="120" y="174"/>
                  </a:lnTo>
                  <a:lnTo>
                    <a:pt x="124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30" y="176"/>
                  </a:lnTo>
                  <a:lnTo>
                    <a:pt x="130" y="182"/>
                  </a:lnTo>
                  <a:lnTo>
                    <a:pt x="130" y="182"/>
                  </a:lnTo>
                  <a:lnTo>
                    <a:pt x="132" y="190"/>
                  </a:lnTo>
                  <a:lnTo>
                    <a:pt x="140" y="202"/>
                  </a:lnTo>
                  <a:lnTo>
                    <a:pt x="152" y="222"/>
                  </a:lnTo>
                  <a:lnTo>
                    <a:pt x="152" y="222"/>
                  </a:lnTo>
                  <a:lnTo>
                    <a:pt x="158" y="232"/>
                  </a:lnTo>
                  <a:lnTo>
                    <a:pt x="164" y="236"/>
                  </a:lnTo>
                  <a:lnTo>
                    <a:pt x="170" y="240"/>
                  </a:lnTo>
                  <a:lnTo>
                    <a:pt x="170" y="240"/>
                  </a:lnTo>
                  <a:lnTo>
                    <a:pt x="176" y="240"/>
                  </a:lnTo>
                  <a:lnTo>
                    <a:pt x="182" y="240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6" y="240"/>
                  </a:lnTo>
                  <a:lnTo>
                    <a:pt x="200" y="238"/>
                  </a:lnTo>
                  <a:lnTo>
                    <a:pt x="200" y="236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198" y="226"/>
                  </a:lnTo>
                  <a:lnTo>
                    <a:pt x="194" y="224"/>
                  </a:lnTo>
                  <a:lnTo>
                    <a:pt x="184" y="222"/>
                  </a:lnTo>
                  <a:lnTo>
                    <a:pt x="184" y="222"/>
                  </a:lnTo>
                  <a:lnTo>
                    <a:pt x="180" y="220"/>
                  </a:lnTo>
                  <a:lnTo>
                    <a:pt x="178" y="218"/>
                  </a:lnTo>
                  <a:lnTo>
                    <a:pt x="172" y="210"/>
                  </a:lnTo>
                  <a:lnTo>
                    <a:pt x="170" y="202"/>
                  </a:lnTo>
                  <a:lnTo>
                    <a:pt x="168" y="194"/>
                  </a:lnTo>
                  <a:lnTo>
                    <a:pt x="168" y="194"/>
                  </a:lnTo>
                  <a:lnTo>
                    <a:pt x="168" y="192"/>
                  </a:lnTo>
                  <a:lnTo>
                    <a:pt x="172" y="188"/>
                  </a:lnTo>
                  <a:lnTo>
                    <a:pt x="182" y="184"/>
                  </a:lnTo>
                  <a:lnTo>
                    <a:pt x="210" y="174"/>
                  </a:lnTo>
                  <a:lnTo>
                    <a:pt x="210" y="174"/>
                  </a:lnTo>
                  <a:lnTo>
                    <a:pt x="234" y="166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62" y="158"/>
                  </a:lnTo>
                  <a:lnTo>
                    <a:pt x="274" y="156"/>
                  </a:lnTo>
                  <a:lnTo>
                    <a:pt x="288" y="156"/>
                  </a:lnTo>
                  <a:lnTo>
                    <a:pt x="296" y="158"/>
                  </a:lnTo>
                  <a:lnTo>
                    <a:pt x="296" y="158"/>
                  </a:lnTo>
                  <a:lnTo>
                    <a:pt x="318" y="162"/>
                  </a:lnTo>
                  <a:lnTo>
                    <a:pt x="336" y="166"/>
                  </a:lnTo>
                  <a:lnTo>
                    <a:pt x="336" y="166"/>
                  </a:lnTo>
                  <a:lnTo>
                    <a:pt x="338" y="180"/>
                  </a:lnTo>
                  <a:lnTo>
                    <a:pt x="338" y="200"/>
                  </a:lnTo>
                  <a:lnTo>
                    <a:pt x="338" y="200"/>
                  </a:lnTo>
                  <a:lnTo>
                    <a:pt x="336" y="218"/>
                  </a:lnTo>
                  <a:lnTo>
                    <a:pt x="336" y="228"/>
                  </a:lnTo>
                  <a:lnTo>
                    <a:pt x="338" y="236"/>
                  </a:lnTo>
                  <a:lnTo>
                    <a:pt x="338" y="236"/>
                  </a:lnTo>
                  <a:lnTo>
                    <a:pt x="342" y="242"/>
                  </a:lnTo>
                  <a:lnTo>
                    <a:pt x="346" y="246"/>
                  </a:lnTo>
                  <a:lnTo>
                    <a:pt x="350" y="248"/>
                  </a:lnTo>
                  <a:lnTo>
                    <a:pt x="354" y="248"/>
                  </a:lnTo>
                  <a:lnTo>
                    <a:pt x="354" y="248"/>
                  </a:lnTo>
                  <a:lnTo>
                    <a:pt x="358" y="248"/>
                  </a:lnTo>
                  <a:lnTo>
                    <a:pt x="360" y="246"/>
                  </a:lnTo>
                  <a:lnTo>
                    <a:pt x="362" y="244"/>
                  </a:lnTo>
                  <a:lnTo>
                    <a:pt x="362" y="244"/>
                  </a:lnTo>
                  <a:lnTo>
                    <a:pt x="366" y="242"/>
                  </a:lnTo>
                  <a:lnTo>
                    <a:pt x="368" y="238"/>
                  </a:lnTo>
                  <a:lnTo>
                    <a:pt x="366" y="232"/>
                  </a:lnTo>
                  <a:lnTo>
                    <a:pt x="358" y="226"/>
                  </a:lnTo>
                  <a:lnTo>
                    <a:pt x="358" y="226"/>
                  </a:lnTo>
                  <a:lnTo>
                    <a:pt x="358" y="220"/>
                  </a:lnTo>
                  <a:lnTo>
                    <a:pt x="360" y="210"/>
                  </a:lnTo>
                  <a:lnTo>
                    <a:pt x="370" y="192"/>
                  </a:lnTo>
                  <a:lnTo>
                    <a:pt x="390" y="164"/>
                  </a:lnTo>
                  <a:lnTo>
                    <a:pt x="390" y="164"/>
                  </a:lnTo>
                  <a:lnTo>
                    <a:pt x="392" y="162"/>
                  </a:lnTo>
                  <a:lnTo>
                    <a:pt x="398" y="160"/>
                  </a:lnTo>
                  <a:lnTo>
                    <a:pt x="410" y="156"/>
                  </a:lnTo>
                  <a:lnTo>
                    <a:pt x="428" y="154"/>
                  </a:lnTo>
                  <a:lnTo>
                    <a:pt x="428" y="154"/>
                  </a:lnTo>
                  <a:lnTo>
                    <a:pt x="438" y="160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92" y="208"/>
                  </a:lnTo>
                  <a:lnTo>
                    <a:pt x="510" y="226"/>
                  </a:lnTo>
                  <a:lnTo>
                    <a:pt x="522" y="238"/>
                  </a:lnTo>
                  <a:lnTo>
                    <a:pt x="522" y="238"/>
                  </a:lnTo>
                  <a:lnTo>
                    <a:pt x="530" y="242"/>
                  </a:lnTo>
                  <a:lnTo>
                    <a:pt x="536" y="242"/>
                  </a:lnTo>
                  <a:lnTo>
                    <a:pt x="550" y="242"/>
                  </a:lnTo>
                  <a:lnTo>
                    <a:pt x="550" y="242"/>
                  </a:lnTo>
                  <a:lnTo>
                    <a:pt x="556" y="240"/>
                  </a:lnTo>
                  <a:lnTo>
                    <a:pt x="560" y="234"/>
                  </a:lnTo>
                  <a:lnTo>
                    <a:pt x="560" y="230"/>
                  </a:lnTo>
                  <a:lnTo>
                    <a:pt x="554" y="226"/>
                  </a:lnTo>
                  <a:lnTo>
                    <a:pt x="554" y="226"/>
                  </a:lnTo>
                  <a:lnTo>
                    <a:pt x="548" y="224"/>
                  </a:lnTo>
                  <a:lnTo>
                    <a:pt x="544" y="224"/>
                  </a:lnTo>
                  <a:lnTo>
                    <a:pt x="538" y="224"/>
                  </a:lnTo>
                  <a:lnTo>
                    <a:pt x="532" y="220"/>
                  </a:lnTo>
                  <a:lnTo>
                    <a:pt x="532" y="220"/>
                  </a:lnTo>
                  <a:lnTo>
                    <a:pt x="524" y="210"/>
                  </a:lnTo>
                  <a:lnTo>
                    <a:pt x="512" y="190"/>
                  </a:lnTo>
                  <a:lnTo>
                    <a:pt x="494" y="154"/>
                  </a:lnTo>
                  <a:lnTo>
                    <a:pt x="494" y="154"/>
                  </a:lnTo>
                  <a:lnTo>
                    <a:pt x="490" y="144"/>
                  </a:lnTo>
                  <a:lnTo>
                    <a:pt x="490" y="132"/>
                  </a:lnTo>
                  <a:lnTo>
                    <a:pt x="492" y="114"/>
                  </a:lnTo>
                  <a:lnTo>
                    <a:pt x="492" y="114"/>
                  </a:lnTo>
                  <a:lnTo>
                    <a:pt x="492" y="102"/>
                  </a:lnTo>
                  <a:lnTo>
                    <a:pt x="492" y="96"/>
                  </a:lnTo>
                  <a:lnTo>
                    <a:pt x="492" y="96"/>
                  </a:lnTo>
                  <a:lnTo>
                    <a:pt x="494" y="94"/>
                  </a:lnTo>
                  <a:lnTo>
                    <a:pt x="498" y="94"/>
                  </a:lnTo>
                  <a:lnTo>
                    <a:pt x="498" y="94"/>
                  </a:lnTo>
                  <a:lnTo>
                    <a:pt x="518" y="92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6" y="90"/>
                  </a:lnTo>
                  <a:lnTo>
                    <a:pt x="550" y="90"/>
                  </a:lnTo>
                  <a:lnTo>
                    <a:pt x="550" y="90"/>
                  </a:lnTo>
                  <a:lnTo>
                    <a:pt x="554" y="90"/>
                  </a:lnTo>
                  <a:lnTo>
                    <a:pt x="556" y="90"/>
                  </a:lnTo>
                  <a:lnTo>
                    <a:pt x="556" y="88"/>
                  </a:lnTo>
                  <a:lnTo>
                    <a:pt x="556" y="88"/>
                  </a:lnTo>
                  <a:lnTo>
                    <a:pt x="562" y="88"/>
                  </a:lnTo>
                  <a:lnTo>
                    <a:pt x="568" y="84"/>
                  </a:lnTo>
                  <a:lnTo>
                    <a:pt x="572" y="82"/>
                  </a:lnTo>
                  <a:lnTo>
                    <a:pt x="572" y="78"/>
                  </a:lnTo>
                  <a:lnTo>
                    <a:pt x="572" y="78"/>
                  </a:lnTo>
                  <a:lnTo>
                    <a:pt x="574" y="74"/>
                  </a:lnTo>
                  <a:lnTo>
                    <a:pt x="576" y="70"/>
                  </a:lnTo>
                  <a:lnTo>
                    <a:pt x="576" y="66"/>
                  </a:lnTo>
                  <a:lnTo>
                    <a:pt x="576" y="66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10891024" y="3921117"/>
            <a:ext cx="100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時間</a:t>
            </a:r>
          </a:p>
        </p:txBody>
      </p:sp>
      <p:sp>
        <p:nvSpPr>
          <p:cNvPr id="97" name="右矢印 96"/>
          <p:cNvSpPr/>
          <p:nvPr/>
        </p:nvSpPr>
        <p:spPr>
          <a:xfrm>
            <a:off x="5522315" y="3119928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右矢印 97"/>
          <p:cNvSpPr/>
          <p:nvPr/>
        </p:nvSpPr>
        <p:spPr>
          <a:xfrm>
            <a:off x="5522315" y="3800753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右矢印 98"/>
          <p:cNvSpPr/>
          <p:nvPr/>
        </p:nvSpPr>
        <p:spPr>
          <a:xfrm>
            <a:off x="5522315" y="4483571"/>
            <a:ext cx="1339133" cy="712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152313" y="4945253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1</a:t>
            </a:r>
            <a:r>
              <a:rPr lang="ja-JP" altLang="en-US" dirty="0" smtClean="0"/>
              <a:t>分</a:t>
            </a:r>
            <a:r>
              <a:rPr lang="ja-JP" altLang="en-US" dirty="0"/>
              <a:t>間隔で</a:t>
            </a:r>
            <a:r>
              <a:rPr lang="ja-JP" altLang="en-US" dirty="0" smtClean="0"/>
              <a:t>画像・気温・湿度を表示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画像・温度</a:t>
            </a:r>
            <a:r>
              <a:rPr kumimoji="1" lang="ja-JP" altLang="en-US" dirty="0"/>
              <a:t>・湿度</a:t>
            </a:r>
            <a:r>
              <a:rPr kumimoji="1" lang="ja-JP" altLang="en-US" dirty="0" smtClean="0"/>
              <a:t>を時系列で表示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1</a:t>
            </a:r>
            <a:r>
              <a:rPr lang="ja-JP" altLang="en-US" dirty="0"/>
              <a:t>週間分のデータを表示</a:t>
            </a:r>
            <a:endParaRPr kumimoji="1" lang="ja-JP" altLang="en-US" dirty="0"/>
          </a:p>
        </p:txBody>
      </p:sp>
      <p:sp>
        <p:nvSpPr>
          <p:cNvPr id="104" name="角丸四角形 103"/>
          <p:cNvSpPr/>
          <p:nvPr/>
        </p:nvSpPr>
        <p:spPr>
          <a:xfrm>
            <a:off x="140752" y="2592578"/>
            <a:ext cx="5171970" cy="3654853"/>
          </a:xfrm>
          <a:prstGeom prst="roundRect">
            <a:avLst>
              <a:gd name="adj" fmla="val 885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1779084" y="2218124"/>
            <a:ext cx="1438507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室内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713019" y="5510639"/>
            <a:ext cx="1884708" cy="6393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わかめの部屋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檻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5684258" y="3299636"/>
            <a:ext cx="110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533325" y="39804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温度データ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533325" y="46429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湿度データ</a:t>
            </a:r>
          </a:p>
        </p:txBody>
      </p:sp>
    </p:spTree>
    <p:extLst>
      <p:ext uri="{BB962C8B-B14F-4D97-AF65-F5344CB8AC3E}">
        <p14:creationId xmlns:p14="http://schemas.microsoft.com/office/powerpoint/2010/main" val="206258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方形/長方形 78"/>
          <p:cNvSpPr/>
          <p:nvPr/>
        </p:nvSpPr>
        <p:spPr>
          <a:xfrm>
            <a:off x="7446368" y="2944821"/>
            <a:ext cx="2870618" cy="3544855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5119985" y="2850014"/>
            <a:ext cx="3456546" cy="2750592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94394" y="2535382"/>
            <a:ext cx="3108150" cy="4073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3294" y="3412065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画像取得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10119" y="42534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温度取得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10119" y="50789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湿度</a:t>
            </a:r>
            <a:r>
              <a:rPr kumimoji="1" lang="ja-JP" altLang="en-US"/>
              <a:t>取得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3281996" y="4122260"/>
            <a:ext cx="1672069" cy="886907"/>
          </a:xfrm>
          <a:prstGeom prst="rightArrow">
            <a:avLst>
              <a:gd name="adj1" fmla="val 68902"/>
              <a:gd name="adj2" fmla="val 28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022290" y="2535381"/>
            <a:ext cx="5372248" cy="4090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38200" y="1093694"/>
            <a:ext cx="10515600" cy="95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画像・温度・湿度の情報を</a:t>
            </a:r>
            <a:r>
              <a:rPr kumimoji="1" lang="en-US" altLang="ja-JP" dirty="0"/>
              <a:t>Raspberry Pi</a:t>
            </a:r>
            <a:r>
              <a:rPr kumimoji="1" lang="ja-JP" altLang="en-US" dirty="0"/>
              <a:t>で取得</a:t>
            </a:r>
            <a:endParaRPr kumimoji="1" lang="en-US" altLang="ja-JP" dirty="0"/>
          </a:p>
          <a:p>
            <a:r>
              <a:rPr kumimoji="1" lang="en-US" altLang="ja-JP" dirty="0"/>
              <a:t>MQTT</a:t>
            </a:r>
            <a:r>
              <a:rPr kumimoji="1" lang="ja-JP" altLang="en-US" dirty="0"/>
              <a:t>で</a:t>
            </a:r>
            <a:r>
              <a:rPr kumimoji="1" lang="en-US" altLang="ja-JP" dirty="0"/>
              <a:t>AWS (AWS IoT)</a:t>
            </a:r>
            <a:r>
              <a:rPr kumimoji="1" lang="ja-JP" altLang="en-US" dirty="0"/>
              <a:t>に</a:t>
            </a:r>
            <a:r>
              <a:rPr kumimoji="1" lang="ja-JP" altLang="en-US" dirty="0" smtClean="0"/>
              <a:t>送信し、画像を</a:t>
            </a:r>
            <a:r>
              <a:rPr kumimoji="1" lang="en-US" altLang="ja-JP" dirty="0" smtClean="0"/>
              <a:t>S3</a:t>
            </a:r>
            <a:r>
              <a:rPr kumimoji="1" lang="ja-JP" altLang="en-US" dirty="0" smtClean="0"/>
              <a:t>に、データを</a:t>
            </a:r>
            <a:r>
              <a:rPr kumimoji="1" lang="en-US" altLang="ja-JP" dirty="0" err="1" smtClean="0"/>
              <a:t>DynamoDB</a:t>
            </a:r>
            <a:r>
              <a:rPr kumimoji="1" lang="ja-JP" altLang="en-US" dirty="0" smtClean="0"/>
              <a:t>に格納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ブラウザからのリクエストに対し、静的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・画像・温度・湿度をレスポンス</a:t>
            </a:r>
            <a:endParaRPr kumimoji="1" lang="en-US" altLang="ja-JP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61173" y="3208707"/>
            <a:ext cx="15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画像</a:t>
            </a:r>
            <a:r>
              <a:rPr kumimoji="1" lang="en-US" altLang="ja-JP" dirty="0"/>
              <a:t>(xxx.jpg)</a:t>
            </a:r>
          </a:p>
          <a:p>
            <a:r>
              <a:rPr lang="ja-JP" altLang="en-US" dirty="0" smtClean="0"/>
              <a:t>温度</a:t>
            </a:r>
            <a:endParaRPr lang="en-US" altLang="ja-JP" dirty="0"/>
          </a:p>
          <a:p>
            <a:r>
              <a:rPr lang="ja-JP" altLang="en-US" dirty="0" smtClean="0"/>
              <a:t>湿度</a:t>
            </a:r>
            <a:endParaRPr lang="ja-JP" altLang="en-US" dirty="0"/>
          </a:p>
        </p:txBody>
      </p:sp>
      <p:pic>
        <p:nvPicPr>
          <p:cNvPr id="2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20" y="4160888"/>
            <a:ext cx="548640" cy="658368"/>
          </a:xfrm>
          <a:prstGeom prst="rect">
            <a:avLst/>
          </a:prstGeom>
        </p:spPr>
      </p:pic>
      <p:sp>
        <p:nvSpPr>
          <p:cNvPr id="23" name="TextBox 84"/>
          <p:cNvSpPr txBox="1"/>
          <p:nvPr/>
        </p:nvSpPr>
        <p:spPr>
          <a:xfrm>
            <a:off x="5112490" y="4827802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 </a:t>
            </a:r>
            <a:r>
              <a:rPr lang="en-US" sz="1000" b="1" dirty="0" err="1"/>
              <a:t>IoT</a:t>
            </a:r>
            <a:endParaRPr lang="en-US" b="1" dirty="0"/>
          </a:p>
        </p:txBody>
      </p:sp>
      <p:pic>
        <p:nvPicPr>
          <p:cNvPr id="24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08" y="3043625"/>
            <a:ext cx="544781" cy="653737"/>
          </a:xfrm>
          <a:prstGeom prst="rect">
            <a:avLst/>
          </a:prstGeom>
        </p:spPr>
      </p:pic>
      <p:sp>
        <p:nvSpPr>
          <p:cNvPr id="25" name="TextBox 39"/>
          <p:cNvSpPr txBox="1"/>
          <p:nvPr/>
        </p:nvSpPr>
        <p:spPr>
          <a:xfrm>
            <a:off x="6099995" y="375783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21" y="3057673"/>
            <a:ext cx="521367" cy="625640"/>
          </a:xfrm>
          <a:prstGeom prst="rect">
            <a:avLst/>
          </a:prstGeom>
        </p:spPr>
      </p:pic>
      <p:sp>
        <p:nvSpPr>
          <p:cNvPr id="27" name="TextBox 347"/>
          <p:cNvSpPr txBox="1"/>
          <p:nvPr/>
        </p:nvSpPr>
        <p:spPr>
          <a:xfrm>
            <a:off x="7590662" y="368530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/>
              <a:t>Amazon S3</a:t>
            </a:r>
            <a:endParaRPr lang="en-US" b="1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256307" y="2213842"/>
            <a:ext cx="2661458" cy="609600"/>
            <a:chOff x="782782" y="2774950"/>
            <a:chExt cx="2661458" cy="609600"/>
          </a:xfrm>
        </p:grpSpPr>
        <p:sp>
          <p:nvSpPr>
            <p:cNvPr id="5" name="角丸四角形 4"/>
            <p:cNvSpPr/>
            <p:nvPr/>
          </p:nvSpPr>
          <p:spPr>
            <a:xfrm>
              <a:off x="782782" y="2774950"/>
              <a:ext cx="2661458" cy="6096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720000" rtlCol="0" anchor="ctr"/>
            <a:lstStyle/>
            <a:p>
              <a:pPr algn="ctr"/>
              <a:r>
                <a:rPr kumimoji="1" lang="en-US" altLang="ja-JP" dirty="0" smtClean="0"/>
                <a:t>Raspberry Pi</a:t>
              </a:r>
            </a:p>
            <a:p>
              <a:pPr algn="ctr"/>
              <a:r>
                <a:rPr kumimoji="1" lang="ja-JP" altLang="en-US" dirty="0" smtClean="0"/>
                <a:t>サイド</a:t>
              </a:r>
              <a:endParaRPr kumimoji="1" lang="ja-JP" altLang="en-US" dirty="0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036" y="2774950"/>
              <a:ext cx="827865" cy="579506"/>
            </a:xfrm>
            <a:prstGeom prst="rect">
              <a:avLst/>
            </a:prstGeom>
          </p:spPr>
        </p:pic>
      </p:grpSp>
      <p:grpSp>
        <p:nvGrpSpPr>
          <p:cNvPr id="3" name="グループ化 2"/>
          <p:cNvGrpSpPr/>
          <p:nvPr/>
        </p:nvGrpSpPr>
        <p:grpSpPr>
          <a:xfrm>
            <a:off x="5389511" y="2176384"/>
            <a:ext cx="2694206" cy="609600"/>
            <a:chOff x="8179534" y="2774950"/>
            <a:chExt cx="2694206" cy="609600"/>
          </a:xfrm>
        </p:grpSpPr>
        <p:sp>
          <p:nvSpPr>
            <p:cNvPr id="14" name="角丸四角形 13"/>
            <p:cNvSpPr/>
            <p:nvPr/>
          </p:nvSpPr>
          <p:spPr>
            <a:xfrm>
              <a:off x="8179534" y="2774950"/>
              <a:ext cx="2694206" cy="60960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864000" rtlCol="0" anchor="ctr"/>
            <a:lstStyle/>
            <a:p>
              <a:pPr algn="ctr"/>
              <a:r>
                <a:rPr kumimoji="1" lang="ja-JP" altLang="en-US" dirty="0" smtClean="0"/>
                <a:t>クラウドサイド</a:t>
              </a:r>
              <a:endParaRPr kumimoji="1" lang="ja-JP" altLang="en-US" dirty="0"/>
            </a:p>
          </p:txBody>
        </p:sp>
        <p:pic>
          <p:nvPicPr>
            <p:cNvPr id="29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737" y="2899153"/>
              <a:ext cx="551833" cy="331100"/>
            </a:xfrm>
            <a:prstGeom prst="rect">
              <a:avLst/>
            </a:prstGeom>
          </p:spPr>
        </p:pic>
      </p:grpSp>
      <p:cxnSp>
        <p:nvCxnSpPr>
          <p:cNvPr id="32" name="直線矢印コネクタ 31"/>
          <p:cNvCxnSpPr>
            <a:stCxn id="24" idx="3"/>
            <a:endCxn id="26" idx="1"/>
          </p:cNvCxnSpPr>
          <p:nvPr/>
        </p:nvCxnSpPr>
        <p:spPr>
          <a:xfrm flipV="1">
            <a:off x="6784889" y="3370493"/>
            <a:ext cx="909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971459" y="34545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画像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格納</a:t>
            </a:r>
            <a:endParaRPr kumimoji="1" lang="ja-JP" altLang="en-US" sz="1400" dirty="0"/>
          </a:p>
        </p:txBody>
      </p:sp>
      <p:cxnSp>
        <p:nvCxnSpPr>
          <p:cNvPr id="35" name="カギ線コネクタ 34"/>
          <p:cNvCxnSpPr>
            <a:stCxn id="22" idx="0"/>
            <a:endCxn id="24" idx="1"/>
          </p:cNvCxnSpPr>
          <p:nvPr/>
        </p:nvCxnSpPr>
        <p:spPr>
          <a:xfrm rot="5400000" flipH="1" flipV="1">
            <a:off x="5439027" y="3359807"/>
            <a:ext cx="790394" cy="811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817609" y="4253440"/>
            <a:ext cx="123825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送信</a:t>
            </a:r>
            <a:endParaRPr kumimoji="1" lang="ja-JP" altLang="en-US" dirty="0"/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54" y="4360540"/>
            <a:ext cx="1476750" cy="386227"/>
          </a:xfrm>
          <a:prstGeom prst="rect">
            <a:avLst/>
          </a:prstGeom>
        </p:spPr>
      </p:pic>
      <p:sp>
        <p:nvSpPr>
          <p:cNvPr id="38" name="テキスト ボックス 37"/>
          <p:cNvSpPr txBox="1"/>
          <p:nvPr/>
        </p:nvSpPr>
        <p:spPr>
          <a:xfrm>
            <a:off x="3269313" y="501114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MQTT 1</a:t>
            </a:r>
            <a:r>
              <a:rPr lang="ja-JP" altLang="en-US" dirty="0"/>
              <a:t>回</a:t>
            </a:r>
            <a:r>
              <a:rPr lang="en-US" altLang="ja-JP" dirty="0"/>
              <a:t>/</a:t>
            </a:r>
            <a:r>
              <a:rPr lang="en-US" altLang="ja-JP" dirty="0" smtClean="0"/>
              <a:t>1</a:t>
            </a:r>
            <a:r>
              <a:rPr lang="ja-JP" altLang="en-US" dirty="0" smtClean="0"/>
              <a:t>分</a:t>
            </a:r>
            <a:endParaRPr lang="ja-JP" altLang="en-US" dirty="0"/>
          </a:p>
        </p:txBody>
      </p:sp>
      <p:cxnSp>
        <p:nvCxnSpPr>
          <p:cNvPr id="41" name="カギ線コネクタ 40"/>
          <p:cNvCxnSpPr>
            <a:stCxn id="6" idx="3"/>
            <a:endCxn id="9" idx="1"/>
          </p:cNvCxnSpPr>
          <p:nvPr/>
        </p:nvCxnSpPr>
        <p:spPr>
          <a:xfrm>
            <a:off x="1551544" y="3707340"/>
            <a:ext cx="266065" cy="841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7" idx="3"/>
            <a:endCxn id="9" idx="1"/>
          </p:cNvCxnSpPr>
          <p:nvPr/>
        </p:nvCxnSpPr>
        <p:spPr>
          <a:xfrm>
            <a:off x="1548369" y="4548715"/>
            <a:ext cx="269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8" idx="3"/>
            <a:endCxn id="9" idx="1"/>
          </p:cNvCxnSpPr>
          <p:nvPr/>
        </p:nvCxnSpPr>
        <p:spPr>
          <a:xfrm flipV="1">
            <a:off x="1548369" y="4548715"/>
            <a:ext cx="269240" cy="825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24" y="4160888"/>
            <a:ext cx="544781" cy="653737"/>
          </a:xfrm>
          <a:prstGeom prst="rect">
            <a:avLst/>
          </a:prstGeom>
        </p:spPr>
      </p:pic>
      <p:sp>
        <p:nvSpPr>
          <p:cNvPr id="49" name="TextBox 39"/>
          <p:cNvSpPr txBox="1"/>
          <p:nvPr/>
        </p:nvSpPr>
        <p:spPr>
          <a:xfrm>
            <a:off x="6361511" y="486304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99705" y="30851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画像</a:t>
            </a:r>
          </a:p>
        </p:txBody>
      </p:sp>
      <p:cxnSp>
        <p:nvCxnSpPr>
          <p:cNvPr id="52" name="カギ線コネクタ 51"/>
          <p:cNvCxnSpPr>
            <a:stCxn id="22" idx="3"/>
            <a:endCxn id="48" idx="1"/>
          </p:cNvCxnSpPr>
          <p:nvPr/>
        </p:nvCxnSpPr>
        <p:spPr>
          <a:xfrm flipV="1">
            <a:off x="5702660" y="4487757"/>
            <a:ext cx="798964" cy="2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01" y="4186759"/>
            <a:ext cx="543466" cy="601994"/>
          </a:xfrm>
          <a:prstGeom prst="rect">
            <a:avLst/>
          </a:prstGeom>
        </p:spPr>
      </p:pic>
      <p:sp>
        <p:nvSpPr>
          <p:cNvPr id="54" name="TextBox 254"/>
          <p:cNvSpPr txBox="1"/>
          <p:nvPr/>
        </p:nvSpPr>
        <p:spPr>
          <a:xfrm>
            <a:off x="7767959" y="482874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cxnSp>
        <p:nvCxnSpPr>
          <p:cNvPr id="56" name="直線矢印コネクタ 55"/>
          <p:cNvCxnSpPr>
            <a:stCxn id="48" idx="3"/>
            <a:endCxn id="53" idx="1"/>
          </p:cNvCxnSpPr>
          <p:nvPr/>
        </p:nvCxnSpPr>
        <p:spPr>
          <a:xfrm flipV="1">
            <a:off x="7046405" y="4487756"/>
            <a:ext cx="897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処理内容</a:t>
            </a:r>
            <a:endParaRPr kumimoji="1" lang="ja-JP" altLang="en-US" dirty="0"/>
          </a:p>
        </p:txBody>
      </p:sp>
      <p:pic>
        <p:nvPicPr>
          <p:cNvPr id="4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69" y="4449769"/>
            <a:ext cx="521367" cy="625640"/>
          </a:xfrm>
          <a:prstGeom prst="rect">
            <a:avLst/>
          </a:prstGeom>
        </p:spPr>
      </p:pic>
      <p:sp>
        <p:nvSpPr>
          <p:cNvPr id="46" name="TextBox 347"/>
          <p:cNvSpPr txBox="1"/>
          <p:nvPr/>
        </p:nvSpPr>
        <p:spPr>
          <a:xfrm>
            <a:off x="8950867" y="5146341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</a:t>
            </a:r>
            <a:br>
              <a:rPr lang="en-US" sz="1000" b="1" dirty="0" smtClean="0"/>
            </a:br>
            <a:r>
              <a:rPr lang="en-US" sz="1000" b="1" dirty="0" smtClean="0"/>
              <a:t>S3</a:t>
            </a:r>
            <a:endParaRPr lang="en-US" b="1" dirty="0"/>
          </a:p>
        </p:txBody>
      </p:sp>
      <p:pic>
        <p:nvPicPr>
          <p:cNvPr id="47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50" y="3057673"/>
            <a:ext cx="521366" cy="625640"/>
          </a:xfrm>
          <a:prstGeom prst="rect">
            <a:avLst/>
          </a:prstGeom>
        </p:spPr>
      </p:pic>
      <p:sp>
        <p:nvSpPr>
          <p:cNvPr id="51" name="TextBox 42"/>
          <p:cNvSpPr txBox="1"/>
          <p:nvPr/>
        </p:nvSpPr>
        <p:spPr>
          <a:xfrm>
            <a:off x="9435148" y="3683789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Amazon API Gateway</a:t>
            </a:r>
            <a:endParaRPr 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667960" y="4571891"/>
            <a:ext cx="102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温度湿度情報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43875" y="4527143"/>
            <a:ext cx="102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温度湿度情報格納</a:t>
            </a:r>
          </a:p>
        </p:txBody>
      </p:sp>
      <p:pic>
        <p:nvPicPr>
          <p:cNvPr id="60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13" y="3043625"/>
            <a:ext cx="544781" cy="653737"/>
          </a:xfrm>
          <a:prstGeom prst="rect">
            <a:avLst/>
          </a:prstGeom>
        </p:spPr>
      </p:pic>
      <p:sp>
        <p:nvSpPr>
          <p:cNvPr id="61" name="TextBox 39"/>
          <p:cNvSpPr txBox="1"/>
          <p:nvPr/>
        </p:nvSpPr>
        <p:spPr>
          <a:xfrm>
            <a:off x="8642800" y="3752306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66" name="Pictur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941" y="5556447"/>
            <a:ext cx="450376" cy="534821"/>
          </a:xfrm>
          <a:prstGeom prst="rect">
            <a:avLst/>
          </a:prstGeom>
        </p:spPr>
      </p:pic>
      <p:sp>
        <p:nvSpPr>
          <p:cNvPr id="67" name="TextBox 54"/>
          <p:cNvSpPr txBox="1"/>
          <p:nvPr/>
        </p:nvSpPr>
        <p:spPr>
          <a:xfrm>
            <a:off x="9314823" y="6114177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Amazon </a:t>
            </a:r>
            <a:br>
              <a:rPr lang="en-US" sz="800" b="1" dirty="0" smtClean="0">
                <a:latin typeface="Helvetica Neue"/>
                <a:cs typeface="Helvetica Neue"/>
              </a:rPr>
            </a:br>
            <a:r>
              <a:rPr lang="en-US" sz="800" b="1" dirty="0" smtClean="0">
                <a:latin typeface="Helvetica Neue"/>
                <a:cs typeface="Helvetica Neue"/>
              </a:rPr>
              <a:t>Route 53</a:t>
            </a:r>
            <a:endParaRPr lang="en-US" sz="800" b="1" dirty="0">
              <a:latin typeface="Helvetica Neue"/>
              <a:cs typeface="Helvetica Neue"/>
            </a:endParaRPr>
          </a:p>
        </p:txBody>
      </p:sp>
      <p:cxnSp>
        <p:nvCxnSpPr>
          <p:cNvPr id="71" name="直線矢印コネクタ 70"/>
          <p:cNvCxnSpPr>
            <a:stCxn id="47" idx="1"/>
            <a:endCxn id="60" idx="3"/>
          </p:cNvCxnSpPr>
          <p:nvPr/>
        </p:nvCxnSpPr>
        <p:spPr>
          <a:xfrm flipH="1">
            <a:off x="9327694" y="3370493"/>
            <a:ext cx="306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26" idx="3"/>
            <a:endCxn id="60" idx="1"/>
          </p:cNvCxnSpPr>
          <p:nvPr/>
        </p:nvCxnSpPr>
        <p:spPr>
          <a:xfrm>
            <a:off x="8215588" y="3370493"/>
            <a:ext cx="567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/>
          <p:cNvCxnSpPr>
            <a:stCxn id="53" idx="3"/>
            <a:endCxn id="60" idx="1"/>
          </p:cNvCxnSpPr>
          <p:nvPr/>
        </p:nvCxnSpPr>
        <p:spPr>
          <a:xfrm flipV="1">
            <a:off x="8487067" y="3370494"/>
            <a:ext cx="295846" cy="1117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10559423" y="4343982"/>
            <a:ext cx="1565265" cy="834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クライアント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ブラウザ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91" name="直線矢印コネクタ 90"/>
          <p:cNvCxnSpPr>
            <a:stCxn id="44" idx="3"/>
            <a:endCxn id="86" idx="1"/>
          </p:cNvCxnSpPr>
          <p:nvPr/>
        </p:nvCxnSpPr>
        <p:spPr>
          <a:xfrm flipV="1">
            <a:off x="9622236" y="4761312"/>
            <a:ext cx="937187" cy="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6" idx="1"/>
            <a:endCxn id="47" idx="3"/>
          </p:cNvCxnSpPr>
          <p:nvPr/>
        </p:nvCxnSpPr>
        <p:spPr>
          <a:xfrm flipH="1" flipV="1">
            <a:off x="10155716" y="3370493"/>
            <a:ext cx="403707" cy="139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86" idx="1"/>
            <a:endCxn id="66" idx="3"/>
          </p:cNvCxnSpPr>
          <p:nvPr/>
        </p:nvCxnSpPr>
        <p:spPr>
          <a:xfrm flipH="1">
            <a:off x="10061317" y="4761312"/>
            <a:ext cx="498106" cy="10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48" y="4271563"/>
            <a:ext cx="481369" cy="554303"/>
          </a:xfrm>
          <a:prstGeom prst="rect">
            <a:avLst/>
          </a:prstGeom>
        </p:spPr>
      </p:pic>
      <p:sp>
        <p:nvSpPr>
          <p:cNvPr id="68" name="フリーフォーム 67"/>
          <p:cNvSpPr/>
          <p:nvPr/>
        </p:nvSpPr>
        <p:spPr>
          <a:xfrm>
            <a:off x="9871364" y="4052450"/>
            <a:ext cx="479810" cy="554182"/>
          </a:xfrm>
          <a:custGeom>
            <a:avLst/>
            <a:gdLst>
              <a:gd name="connsiteX0" fmla="*/ 0 w 479810"/>
              <a:gd name="connsiteY0" fmla="*/ 554182 h 554182"/>
              <a:gd name="connsiteX1" fmla="*/ 464127 w 479810"/>
              <a:gd name="connsiteY1" fmla="*/ 457200 h 554182"/>
              <a:gd name="connsiteX2" fmla="*/ 325582 w 479810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810" h="554182">
                <a:moveTo>
                  <a:pt x="0" y="554182"/>
                </a:moveTo>
                <a:cubicBezTo>
                  <a:pt x="204931" y="551873"/>
                  <a:pt x="409863" y="549564"/>
                  <a:pt x="464127" y="457200"/>
                </a:cubicBezTo>
                <a:cubicBezTo>
                  <a:pt x="518391" y="364836"/>
                  <a:pt x="421986" y="182418"/>
                  <a:pt x="32558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116193" y="5246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50000"/>
                  </a:schemeClr>
                </a:solidFill>
              </a:rPr>
              <a:t>データ収集部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459383" y="6114357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Web</a:t>
            </a:r>
            <a:r>
              <a:rPr kumimoji="1"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サービス部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588839" y="477041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HTML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736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技術的モチベーション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Raspberry Pi </a:t>
            </a:r>
            <a:r>
              <a:rPr kumimoji="1" lang="ja-JP" altLang="en-US" dirty="0" smtClean="0"/>
              <a:t>サイド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Weld</a:t>
            </a:r>
            <a:r>
              <a:rPr kumimoji="1" lang="ja-JP" altLang="en-US" dirty="0" smtClean="0"/>
              <a:t>を利用して、</a:t>
            </a:r>
            <a:r>
              <a:rPr kumimoji="1" lang="en-US" altLang="ja-JP" dirty="0" smtClean="0"/>
              <a:t>CDI</a:t>
            </a:r>
            <a:r>
              <a:rPr kumimoji="1" lang="ja-JP" altLang="en-US" dirty="0" smtClean="0"/>
              <a:t>になれる（ありがたみを噛みしめる）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クラウドサイド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データ収集部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クラウドでシステムを構築するときの旨み・辛みを知る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マイクロサービスアーキテクチャによる低依存システムの拡張性とか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サービス部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オブジェクトストレージを利用した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サービス作成の限界を知る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（正直、おまけ要素）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6350000" cy="6350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43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French Script MT" panose="03020402040607040605" pitchFamily="66" charset="0"/>
              </a:rPr>
              <a:t>Let’s cook</a:t>
            </a:r>
            <a:endParaRPr kumimoji="1" lang="ja-JP" altLang="en-US" dirty="0">
              <a:latin typeface="French Script MT" panose="03020402040607040605" pitchFamily="66" charset="0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5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参考資料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6350000" cy="6350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8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520</Words>
  <Application>Microsoft Office PowerPoint</Application>
  <PresentationFormat>ワイド画面</PresentationFormat>
  <Paragraphs>100</Paragraphs>
  <Slides>9</Slides>
  <Notes>2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Helvetica Neue</vt:lpstr>
      <vt:lpstr>ＭＳ Ｐゴシック</vt:lpstr>
      <vt:lpstr>Yu Gothic</vt:lpstr>
      <vt:lpstr>Yu Gothic Light</vt:lpstr>
      <vt:lpstr>Arial</vt:lpstr>
      <vt:lpstr>Calibri</vt:lpstr>
      <vt:lpstr>French Script MT</vt:lpstr>
      <vt:lpstr>ホワイト</vt:lpstr>
      <vt:lpstr>WakameWatcher</vt:lpstr>
      <vt:lpstr>背景と目的</vt:lpstr>
      <vt:lpstr>要望</vt:lpstr>
      <vt:lpstr>要求定義</vt:lpstr>
      <vt:lpstr>処理内容</vt:lpstr>
      <vt:lpstr>技術的モチベーション</vt:lpstr>
      <vt:lpstr>Let’s cook</vt:lpstr>
      <vt:lpstr>PowerPoint プレゼンテーション</vt:lpstr>
      <vt:lpstr>参考資料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わかめさん監視システム</dc:title>
  <dc:creator>Yu Nakata</dc:creator>
  <cp:lastModifiedBy>Nakata Yu</cp:lastModifiedBy>
  <cp:revision>266</cp:revision>
  <dcterms:created xsi:type="dcterms:W3CDTF">2016-07-08T23:40:28Z</dcterms:created>
  <dcterms:modified xsi:type="dcterms:W3CDTF">2018-10-03T13:06:18Z</dcterms:modified>
</cp:coreProperties>
</file>