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9"/>
  </p:notesMasterIdLst>
  <p:handoutMasterIdLst>
    <p:handoutMasterId r:id="rId20"/>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69"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Encode Sans Expanded ExtraLight" panose="020B0604020202020204" charset="0"/>
      <p:regular r:id="rId25"/>
      <p:bold r:id="rId26"/>
    </p:embeddedFont>
    <p:embeddedFont>
      <p:font typeface="Encode Sans Expanded Light" panose="020B0604020202020204" charset="0"/>
      <p:regular r:id="rId27"/>
      <p:bold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notesViewPr>
    <p:cSldViewPr snapToGrid="0">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EAD85E-9E91-4FD2-BF5E-3838F01112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42CDD-6C8C-4531-A7A9-E52AACF8E6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7F38C5-0A04-48D2-A4AE-51377CE3F9EA}" type="datetimeFigureOut">
              <a:rPr lang="en-US" smtClean="0"/>
              <a:t>4/24/2022</a:t>
            </a:fld>
            <a:endParaRPr lang="en-US"/>
          </a:p>
        </p:txBody>
      </p:sp>
      <p:sp>
        <p:nvSpPr>
          <p:cNvPr id="4" name="Footer Placeholder 3">
            <a:extLst>
              <a:ext uri="{FF2B5EF4-FFF2-40B4-BE49-F238E27FC236}">
                <a16:creationId xmlns:a16="http://schemas.microsoft.com/office/drawing/2014/main" id="{B29ABD72-517B-42D2-B0C3-27ED3D557A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5BD1F5-D789-457E-8349-0448B846C6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ECA759-3E06-4697-A38D-D93269DE650E}" type="slidenum">
              <a:rPr lang="en-US" smtClean="0"/>
              <a:t>‹#›</a:t>
            </a:fld>
            <a:endParaRPr lang="en-US"/>
          </a:p>
        </p:txBody>
      </p:sp>
    </p:spTree>
    <p:extLst>
      <p:ext uri="{BB962C8B-B14F-4D97-AF65-F5344CB8AC3E}">
        <p14:creationId xmlns:p14="http://schemas.microsoft.com/office/powerpoint/2010/main" val="383582380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2:49:02.465"/>
    </inkml:context>
    <inkml:brush xml:id="br0">
      <inkml:brushProperty name="width" value="0.05" units="cm"/>
      <inkml:brushProperty name="height" value="0.05" units="cm"/>
      <inkml:brushProperty name="color" value="#E71224"/>
    </inkml:brush>
  </inkml:definitions>
  <inkml:trace contextRef="#ctx0" brushRef="#br0">1 57 24575,'176'2'0,"197"-5"0,-197-12 0,88-1 0,497 17 0,-726 1 0,-1 2 0,0 1 0,56 16 0,22 5 0,252 32 0,-281-48 0,0-4 0,140-8 0,-69-1 0,1482 3 0,-1598-2 0,74-14 0,-14 1 0,-51 8 0,62-17 0,-74 14 0,0 2 0,1 2 0,65-4 0,-67 8 0,64-11 0,-61 7 0,47-3 0,-56 9-119,2-1-193,1 0 1,-1-2-1,53-11 1,-61 8-6515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2:49:04.847"/>
    </inkml:context>
    <inkml:brush xml:id="br0">
      <inkml:brushProperty name="width" value="0.05" units="cm"/>
      <inkml:brushProperty name="height" value="0.05" units="cm"/>
      <inkml:brushProperty name="color" value="#E71224"/>
    </inkml:brush>
  </inkml:definitions>
  <inkml:trace contextRef="#ctx0" brushRef="#br0">1 67 24575,'18'0'0,"23"1"0,0-2 0,0-1 0,0-2 0,62-15 0,-53 6 0,1 3 0,0 2 0,64-2 0,159 10 0,-117 2 0,1115-2 0,-1071 16 0,-5 1 0,34-1 0,16 0 0,184-17-1365,-403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2:49:16.342"/>
    </inkml:context>
    <inkml:brush xml:id="br0">
      <inkml:brushProperty name="width" value="0.05" units="cm"/>
      <inkml:brushProperty name="height" value="0.05" units="cm"/>
      <inkml:brushProperty name="color" value="#E71224"/>
    </inkml:brush>
  </inkml:definitions>
  <inkml:trace contextRef="#ctx0" brushRef="#br0">0 1 24575,'0'1671'0,"6"-1605"-1365,1-43-5461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2:49:20.358"/>
    </inkml:context>
    <inkml:brush xml:id="br0">
      <inkml:brushProperty name="width" value="0.05" units="cm"/>
      <inkml:brushProperty name="height" value="0.05" units="cm"/>
      <inkml:brushProperty name="color" value="#E71224"/>
    </inkml:brush>
  </inkml:definitions>
  <inkml:trace contextRef="#ctx0" brushRef="#br0">0 1 24575,'0'935'0,"2"-898"0,12 68 0,2 15 0,-14-101 0,1 1 0,1 0 0,0-1 0,2 0 0,10 25 0,-2-5 0,-6-13-1365,-3-2-5461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4da298ae9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4da298ae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2224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498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575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210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4302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537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8617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4da298ae9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4da298ae9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657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01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764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879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72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592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907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7324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A_Title Slide_light">
  <p:cSld name="1A_Title Slide_light">
    <p:bg>
      <p:bgPr>
        <a:solidFill>
          <a:srgbClr val="F8F6F2"/>
        </a:solidFill>
        <a:effectLst/>
      </p:bgPr>
    </p:bg>
    <p:spTree>
      <p:nvGrpSpPr>
        <p:cNvPr id="1" name="Shape 6"/>
        <p:cNvGrpSpPr/>
        <p:nvPr/>
      </p:nvGrpSpPr>
      <p:grpSpPr>
        <a:xfrm>
          <a:off x="0" y="0"/>
          <a:ext cx="0" cy="0"/>
          <a:chOff x="0" y="0"/>
          <a:chExt cx="0" cy="0"/>
        </a:xfrm>
      </p:grpSpPr>
      <p:sp>
        <p:nvSpPr>
          <p:cNvPr id="7" name="Google Shape;7;p2" title="Click to edit subtitle"/>
          <p:cNvSpPr txBox="1">
            <a:spLocks noGrp="1"/>
          </p:cNvSpPr>
          <p:nvPr>
            <p:ph type="subTitle" idx="1"/>
          </p:nvPr>
        </p:nvSpPr>
        <p:spPr>
          <a:xfrm>
            <a:off x="922675" y="3663100"/>
            <a:ext cx="8907000" cy="1445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8" name="Google Shape;8;p2" descr="Introduction slide" title="Click to edit title "/>
          <p:cNvSpPr txBox="1">
            <a:spLocks noGrp="1"/>
          </p:cNvSpPr>
          <p:nvPr>
            <p:ph type="ctrTitle"/>
          </p:nvPr>
        </p:nvSpPr>
        <p:spPr>
          <a:xfrm>
            <a:off x="867575" y="2279225"/>
            <a:ext cx="9952200" cy="1303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5600"/>
              <a:buFont typeface="Encode Sans Expanded ExtraLight"/>
              <a:buNone/>
              <a:defRPr sz="5600" i="0" u="none" strike="noStrike" cap="none">
                <a:latin typeface="Encode Sans Expanded ExtraLight"/>
                <a:ea typeface="Encode Sans Expanded ExtraLight"/>
                <a:cs typeface="Encode Sans Expanded ExtraLight"/>
                <a:sym typeface="Encode Sans Expanded ExtraLight"/>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a:t>Click to edit Master title style</a:t>
            </a:r>
            <a:endParaRPr/>
          </a:p>
        </p:txBody>
      </p:sp>
      <p:pic>
        <p:nvPicPr>
          <p:cNvPr id="9" name="Google Shape;9;p2"/>
          <p:cNvPicPr preferRelativeResize="0"/>
          <p:nvPr/>
        </p:nvPicPr>
        <p:blipFill rotWithShape="1">
          <a:blip r:embed="rId2">
            <a:alphaModFix/>
          </a:blip>
          <a:srcRect/>
          <a:stretch/>
        </p:blipFill>
        <p:spPr>
          <a:xfrm>
            <a:off x="7055709" y="210611"/>
            <a:ext cx="4976160" cy="55437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A_Text _PURPLE">
  <p:cSld name="2A_Text with Image_light_1">
    <p:bg>
      <p:bgPr>
        <a:solidFill>
          <a:srgbClr val="F8F6F2"/>
        </a:solidFill>
        <a:effectLst/>
      </p:bgPr>
    </p:bg>
    <p:spTree>
      <p:nvGrpSpPr>
        <p:cNvPr id="1" name="Shape 12"/>
        <p:cNvGrpSpPr/>
        <p:nvPr/>
      </p:nvGrpSpPr>
      <p:grpSpPr>
        <a:xfrm>
          <a:off x="0" y="0"/>
          <a:ext cx="0" cy="0"/>
          <a:chOff x="0" y="0"/>
          <a:chExt cx="0" cy="0"/>
        </a:xfrm>
      </p:grpSpPr>
      <p:sp>
        <p:nvSpPr>
          <p:cNvPr id="13" name="Google Shape;13;p3" title="Click to edit main body text"/>
          <p:cNvSpPr txBox="1">
            <a:spLocks noGrp="1"/>
          </p:cNvSpPr>
          <p:nvPr>
            <p:ph type="body" idx="1"/>
          </p:nvPr>
        </p:nvSpPr>
        <p:spPr>
          <a:xfrm>
            <a:off x="479600" y="1817775"/>
            <a:ext cx="11232900" cy="4139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800"/>
              <a:buFont typeface="Open Sans"/>
              <a:buNone/>
              <a:defRPr sz="1800" i="0" u="none" strike="noStrike" cap="none">
                <a:solidFill>
                  <a:schemeClr val="dk1"/>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2pPr>
            <a:lvl3pPr marL="1371600" marR="0" lvl="2"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Open Sans"/>
              <a:buChar char="•"/>
              <a:defRPr sz="1800" i="0" u="none" strike="noStrike" cap="none">
                <a:solidFill>
                  <a:schemeClr val="dk1"/>
                </a:solidFill>
                <a:latin typeface="Open Sans"/>
                <a:ea typeface="Open Sans"/>
                <a:cs typeface="Open Sans"/>
                <a:sym typeface="Open Sans"/>
              </a:defRPr>
            </a:lvl9pPr>
          </a:lstStyle>
          <a:p>
            <a:pPr lvl="0"/>
            <a:r>
              <a:rPr lang="en-US"/>
              <a:t>Click to edit Master text styles</a:t>
            </a:r>
          </a:p>
        </p:txBody>
      </p:sp>
      <p:sp>
        <p:nvSpPr>
          <p:cNvPr id="14" name="Google Shape;14;p3" descr="One-column slide with purple footer" title="Click to edit title"/>
          <p:cNvSpPr txBox="1">
            <a:spLocks noGrp="1"/>
          </p:cNvSpPr>
          <p:nvPr>
            <p:ph type="title"/>
          </p:nvPr>
        </p:nvSpPr>
        <p:spPr>
          <a:xfrm>
            <a:off x="403875" y="856700"/>
            <a:ext cx="105519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333339"/>
              </a:buClr>
              <a:buSzPts val="4000"/>
              <a:buFont typeface="Encode Sans Expanded Light"/>
              <a:buNone/>
              <a:defRPr sz="4000" i="0" u="none" strike="noStrike" cap="none">
                <a:solidFill>
                  <a:srgbClr val="333339"/>
                </a:solidFill>
                <a:latin typeface="Encode Sans Expanded Light"/>
                <a:ea typeface="Encode Sans Expanded Light"/>
                <a:cs typeface="Encode Sans Expanded Light"/>
                <a:sym typeface="Encode Sans Expanded Light"/>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a:t>Click to edit Master title style</a:t>
            </a:r>
            <a:endParaRPr/>
          </a:p>
        </p:txBody>
      </p:sp>
      <p:sp>
        <p:nvSpPr>
          <p:cNvPr id="16" name="Google Shape;16;p3"/>
          <p:cNvSpPr/>
          <p:nvPr/>
        </p:nvSpPr>
        <p:spPr>
          <a:xfrm>
            <a:off x="-76975" y="6248774"/>
            <a:ext cx="12378432" cy="629412"/>
          </a:xfrm>
          <a:custGeom>
            <a:avLst/>
            <a:gdLst/>
            <a:ahLst/>
            <a:cxnLst/>
            <a:rect l="l" t="t" r="r" b="b"/>
            <a:pathLst>
              <a:path w="2470745" h="152400" extrusionOk="0">
                <a:moveTo>
                  <a:pt x="0" y="0"/>
                </a:moveTo>
                <a:lnTo>
                  <a:pt x="2470745" y="0"/>
                </a:lnTo>
                <a:lnTo>
                  <a:pt x="2470745" y="152400"/>
                </a:lnTo>
                <a:lnTo>
                  <a:pt x="0" y="152400"/>
                </a:lnTo>
                <a:close/>
              </a:path>
            </a:pathLst>
          </a:custGeom>
          <a:solidFill>
            <a:srgbClr val="332A86"/>
          </a:solidFill>
          <a:ln>
            <a:noFill/>
          </a:ln>
        </p:spPr>
      </p:sp>
      <p:sp>
        <p:nvSpPr>
          <p:cNvPr id="17" name="Google Shape;17;p3" title="Click to add segment title in footer"/>
          <p:cNvSpPr txBox="1">
            <a:spLocks noGrp="1"/>
          </p:cNvSpPr>
          <p:nvPr>
            <p:ph type="subTitle" idx="2"/>
          </p:nvPr>
        </p:nvSpPr>
        <p:spPr>
          <a:xfrm>
            <a:off x="403875" y="6373675"/>
            <a:ext cx="3609600" cy="41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Open Sans ExtraBold"/>
              <a:buNone/>
              <a:defRPr>
                <a:solidFill>
                  <a:schemeClr val="lt1"/>
                </a:solidFill>
                <a:latin typeface="Open Sans ExtraBold"/>
                <a:ea typeface="Open Sans ExtraBold"/>
                <a:cs typeface="Open Sans ExtraBold"/>
                <a:sym typeface="Open Sa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A_Conclusion Slide_Light">
  <p:cSld name="7A_Conclusion Slide_Light">
    <p:bg>
      <p:bgPr>
        <a:solidFill>
          <a:srgbClr val="F8F6F2"/>
        </a:solidFill>
        <a:effectLst/>
      </p:bgPr>
    </p:bg>
    <p:spTree>
      <p:nvGrpSpPr>
        <p:cNvPr id="1" name="Shape 93"/>
        <p:cNvGrpSpPr/>
        <p:nvPr/>
      </p:nvGrpSpPr>
      <p:grpSpPr>
        <a:xfrm>
          <a:off x="0" y="0"/>
          <a:ext cx="0" cy="0"/>
          <a:chOff x="0" y="0"/>
          <a:chExt cx="0" cy="0"/>
        </a:xfrm>
      </p:grpSpPr>
      <p:pic>
        <p:nvPicPr>
          <p:cNvPr id="94" name="Google Shape;94;p15"/>
          <p:cNvPicPr preferRelativeResize="0"/>
          <p:nvPr/>
        </p:nvPicPr>
        <p:blipFill rotWithShape="1">
          <a:blip r:embed="rId2">
            <a:alphaModFix/>
          </a:blip>
          <a:srcRect/>
          <a:stretch/>
        </p:blipFill>
        <p:spPr>
          <a:xfrm>
            <a:off x="7055709" y="210611"/>
            <a:ext cx="4976160" cy="554379"/>
          </a:xfrm>
          <a:prstGeom prst="rect">
            <a:avLst/>
          </a:prstGeom>
          <a:noFill/>
          <a:ln>
            <a:noFill/>
          </a:ln>
        </p:spPr>
      </p:pic>
      <p:sp>
        <p:nvSpPr>
          <p:cNvPr id="95" name="Google Shape;95;p15"/>
          <p:cNvSpPr txBox="1"/>
          <p:nvPr/>
        </p:nvSpPr>
        <p:spPr>
          <a:xfrm>
            <a:off x="846667" y="1638296"/>
            <a:ext cx="12192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5" title="Click to edit subtitle"/>
          <p:cNvSpPr txBox="1">
            <a:spLocks noGrp="1"/>
          </p:cNvSpPr>
          <p:nvPr>
            <p:ph type="subTitle" idx="1"/>
          </p:nvPr>
        </p:nvSpPr>
        <p:spPr>
          <a:xfrm>
            <a:off x="922675" y="3663100"/>
            <a:ext cx="8907000" cy="1445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99" name="Google Shape;99;p15" descr="Blank slide with HCDE &amp; UW logos" title="Click to edit conclusion slide header"/>
          <p:cNvSpPr txBox="1">
            <a:spLocks noGrp="1"/>
          </p:cNvSpPr>
          <p:nvPr>
            <p:ph type="ctrTitle"/>
          </p:nvPr>
        </p:nvSpPr>
        <p:spPr>
          <a:xfrm>
            <a:off x="867575" y="2279225"/>
            <a:ext cx="9952200" cy="1303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5600"/>
              <a:buFont typeface="Encode Sans Expanded ExtraLight"/>
              <a:buNone/>
              <a:defRPr sz="5600" i="0" u="none" strike="noStrike" cap="none">
                <a:latin typeface="Encode Sans Expanded ExtraLight"/>
                <a:ea typeface="Encode Sans Expanded ExtraLight"/>
                <a:cs typeface="Encode Sans Expanded ExtraLight"/>
                <a:sym typeface="Encode Sans Expanded ExtraLight"/>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a:t>Click to edit Master title style</a:t>
            </a:r>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61"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E5Z1QOly72E?feature=oembed" TargetMode="Externa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title="Introduction slide subtitle"/>
          <p:cNvSpPr txBox="1">
            <a:spLocks noGrp="1"/>
          </p:cNvSpPr>
          <p:nvPr>
            <p:ph type="subTitle" idx="1"/>
          </p:nvPr>
        </p:nvSpPr>
        <p:spPr>
          <a:xfrm>
            <a:off x="922675" y="3663100"/>
            <a:ext cx="8907000" cy="14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t>BTTH 01: 7 bước để có một trang web tuyệt vời</a:t>
            </a:r>
            <a:endParaRPr b="1"/>
          </a:p>
        </p:txBody>
      </p:sp>
      <p:sp>
        <p:nvSpPr>
          <p:cNvPr id="105" name="Google Shape;105;p16" descr="Blank slide with HCDE &amp; UW logo and black text" title="Introduction title "/>
          <p:cNvSpPr txBox="1">
            <a:spLocks noGrp="1"/>
          </p:cNvSpPr>
          <p:nvPr>
            <p:ph type="ctrTitle"/>
          </p:nvPr>
        </p:nvSpPr>
        <p:spPr>
          <a:xfrm>
            <a:off x="867574" y="2279225"/>
            <a:ext cx="10505275" cy="130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4800"/>
              <a:t>CSE391 – Nền tảng phát triển Web</a:t>
            </a:r>
            <a:endParaRPr sz="4800"/>
          </a:p>
        </p:txBody>
      </p:sp>
      <p:pic>
        <p:nvPicPr>
          <p:cNvPr id="1026" name="Picture 2">
            <a:extLst>
              <a:ext uri="{FF2B5EF4-FFF2-40B4-BE49-F238E27FC236}">
                <a16:creationId xmlns:a16="http://schemas.microsoft.com/office/drawing/2014/main" id="{9FB51B99-B50E-4719-B522-6037C8F95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660" y="4042784"/>
            <a:ext cx="4987290" cy="25610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Google Shape;16;p3">
            <a:extLst>
              <a:ext uri="{FF2B5EF4-FFF2-40B4-BE49-F238E27FC236}">
                <a16:creationId xmlns:a16="http://schemas.microsoft.com/office/drawing/2014/main" id="{A2A73C7F-59CB-4231-9477-DAF5C412D50C}"/>
              </a:ext>
            </a:extLst>
          </p:cNvPr>
          <p:cNvSpPr/>
          <p:nvPr/>
        </p:nvSpPr>
        <p:spPr>
          <a:xfrm>
            <a:off x="1008874" y="4077074"/>
            <a:ext cx="5486400" cy="27432"/>
          </a:xfrm>
          <a:custGeom>
            <a:avLst/>
            <a:gdLst/>
            <a:ahLst/>
            <a:cxnLst/>
            <a:rect l="l" t="t" r="r" b="b"/>
            <a:pathLst>
              <a:path w="2470745" h="152400" extrusionOk="0">
                <a:moveTo>
                  <a:pt x="0" y="0"/>
                </a:moveTo>
                <a:lnTo>
                  <a:pt x="2470745" y="0"/>
                </a:lnTo>
                <a:lnTo>
                  <a:pt x="2470745" y="152400"/>
                </a:lnTo>
                <a:lnTo>
                  <a:pt x="0" y="152400"/>
                </a:lnTo>
                <a:close/>
              </a:path>
            </a:pathLst>
          </a:custGeom>
          <a:solidFill>
            <a:srgbClr val="332A86"/>
          </a:solidFill>
          <a:ln>
            <a:noFill/>
          </a:ln>
        </p:spPr>
      </p:sp>
      <p:pic>
        <p:nvPicPr>
          <p:cNvPr id="1028" name="Picture 4" descr="Trường Đại học Thủy lợi">
            <a:extLst>
              <a:ext uri="{FF2B5EF4-FFF2-40B4-BE49-F238E27FC236}">
                <a16:creationId xmlns:a16="http://schemas.microsoft.com/office/drawing/2014/main" id="{6001C2A1-2992-48E8-AD9A-8582F7D2B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 y="135520"/>
            <a:ext cx="3895763" cy="64808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3">
            <a:extLst>
              <a:ext uri="{FF2B5EF4-FFF2-40B4-BE49-F238E27FC236}">
                <a16:creationId xmlns:a16="http://schemas.microsoft.com/office/drawing/2014/main" id="{F70304C7-83F3-4FF4-A924-EFA89BB28F94}"/>
              </a:ext>
            </a:extLst>
          </p:cNvPr>
          <p:cNvSpPr txBox="1">
            <a:spLocks/>
          </p:cNvSpPr>
          <p:nvPr/>
        </p:nvSpPr>
        <p:spPr>
          <a:xfrm>
            <a:off x="922675" y="4174995"/>
            <a:ext cx="3609600" cy="4104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t>dungkt@tlu.edu.vn</a:t>
            </a:r>
            <a:endParaRPr lang="en-US"/>
          </a:p>
        </p:txBody>
      </p:sp>
      <p:pic>
        <p:nvPicPr>
          <p:cNvPr id="3" name="Graphic 2" descr="Cat with solid fill">
            <a:extLst>
              <a:ext uri="{FF2B5EF4-FFF2-40B4-BE49-F238E27FC236}">
                <a16:creationId xmlns:a16="http://schemas.microsoft.com/office/drawing/2014/main" id="{DE101EE6-1B91-4316-9F51-C061FFCACB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864" y="3585584"/>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Xem chi tiết nội dụng tệp Yêu cầu từ khách hàng: </a:t>
            </a:r>
          </a:p>
          <a:p>
            <a:pPr marL="228600" indent="0" algn="just">
              <a:lnSpc>
                <a:spcPct val="120000"/>
              </a:lnSpc>
            </a:pPr>
            <a:r>
              <a:rPr lang="vi-VN"/>
              <a:t>“</a:t>
            </a:r>
            <a:r>
              <a:rPr lang="en-US"/>
              <a:t>## About Omnifood</a:t>
            </a:r>
          </a:p>
          <a:p>
            <a:pPr marL="228600" indent="0" algn="just">
              <a:lnSpc>
                <a:spcPct val="120000"/>
              </a:lnSpc>
            </a:pPr>
            <a:r>
              <a:rPr lang="en-US" i="1"/>
              <a:t>We are a technology company first, but with a major focus on consumer well-being through a healthy diet. Most people are very busy with their jobs, family and friends, and other important activities, which doesn't leave much time for cooking. This might lead to a poor diet and lasting health consequences. We want to solve this problem by using an AI-centric approach. Users can use our app to select their diet and foods they like and dislike, and our AI algorithm will create a custom and individual weekly meal plan. But we don't stop there. We partner with restaurants and other cooking partners to actually cook and deliver all meals from the generated meal plans, in selected cities. All this will be packed up in a monthly subscription, where users can choose between receiving one or two meals per day, every single day of the month.</a:t>
            </a:r>
            <a:r>
              <a:rPr lang="vi-VN" i="1"/>
              <a:t>”</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F696A934-C88A-4C6C-A691-9AEA185BDFB8}"/>
                  </a:ext>
                </a:extLst>
              </p14:cNvPr>
              <p14:cNvContentPartPr/>
              <p14:nvPr/>
            </p14:nvContentPartPr>
            <p14:xfrm>
              <a:off x="4034790" y="4151340"/>
              <a:ext cx="2047320" cy="57240"/>
            </p14:xfrm>
          </p:contentPart>
        </mc:Choice>
        <mc:Fallback xmlns="">
          <p:pic>
            <p:nvPicPr>
              <p:cNvPr id="15" name="Ink 14">
                <a:extLst>
                  <a:ext uri="{FF2B5EF4-FFF2-40B4-BE49-F238E27FC236}">
                    <a16:creationId xmlns:a16="http://schemas.microsoft.com/office/drawing/2014/main" id="{F696A934-C88A-4C6C-A691-9AEA185BDFB8}"/>
                  </a:ext>
                </a:extLst>
              </p:cNvPr>
              <p:cNvPicPr/>
              <p:nvPr/>
            </p:nvPicPr>
            <p:blipFill>
              <a:blip r:embed="rId4"/>
              <a:stretch>
                <a:fillRect/>
              </a:stretch>
            </p:blipFill>
            <p:spPr>
              <a:xfrm>
                <a:off x="4026150" y="4142340"/>
                <a:ext cx="2064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C6EA3C6D-0FE4-4BC3-B5C1-14E9528EAA66}"/>
                  </a:ext>
                </a:extLst>
              </p14:cNvPr>
              <p14:cNvContentPartPr/>
              <p14:nvPr/>
            </p14:nvContentPartPr>
            <p14:xfrm>
              <a:off x="3897270" y="4490820"/>
              <a:ext cx="1290960" cy="24480"/>
            </p14:xfrm>
          </p:contentPart>
        </mc:Choice>
        <mc:Fallback xmlns="">
          <p:pic>
            <p:nvPicPr>
              <p:cNvPr id="16" name="Ink 15">
                <a:extLst>
                  <a:ext uri="{FF2B5EF4-FFF2-40B4-BE49-F238E27FC236}">
                    <a16:creationId xmlns:a16="http://schemas.microsoft.com/office/drawing/2014/main" id="{C6EA3C6D-0FE4-4BC3-B5C1-14E9528EAA66}"/>
                  </a:ext>
                </a:extLst>
              </p:cNvPr>
              <p:cNvPicPr/>
              <p:nvPr/>
            </p:nvPicPr>
            <p:blipFill>
              <a:blip r:embed="rId6"/>
              <a:stretch>
                <a:fillRect/>
              </a:stretch>
            </p:blipFill>
            <p:spPr>
              <a:xfrm>
                <a:off x="3888630" y="4482180"/>
                <a:ext cx="13086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49A80D7B-9221-47FC-B9A1-991FACC6B870}"/>
                  </a:ext>
                </a:extLst>
              </p14:cNvPr>
              <p14:cNvContentPartPr/>
              <p14:nvPr/>
            </p14:nvContentPartPr>
            <p14:xfrm>
              <a:off x="617310" y="3211740"/>
              <a:ext cx="4680" cy="634320"/>
            </p14:xfrm>
          </p:contentPart>
        </mc:Choice>
        <mc:Fallback xmlns="">
          <p:pic>
            <p:nvPicPr>
              <p:cNvPr id="17" name="Ink 16">
                <a:extLst>
                  <a:ext uri="{FF2B5EF4-FFF2-40B4-BE49-F238E27FC236}">
                    <a16:creationId xmlns:a16="http://schemas.microsoft.com/office/drawing/2014/main" id="{49A80D7B-9221-47FC-B9A1-991FACC6B870}"/>
                  </a:ext>
                </a:extLst>
              </p:cNvPr>
              <p:cNvPicPr/>
              <p:nvPr/>
            </p:nvPicPr>
            <p:blipFill>
              <a:blip r:embed="rId8"/>
              <a:stretch>
                <a:fillRect/>
              </a:stretch>
            </p:blipFill>
            <p:spPr>
              <a:xfrm>
                <a:off x="608310" y="3203100"/>
                <a:ext cx="22320" cy="65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EE3532A4-BB84-40AB-A563-E58536300DD8}"/>
                  </a:ext>
                </a:extLst>
              </p14:cNvPr>
              <p14:cNvContentPartPr/>
              <p14:nvPr/>
            </p14:nvContentPartPr>
            <p14:xfrm>
              <a:off x="11738430" y="4937580"/>
              <a:ext cx="34200" cy="514080"/>
            </p14:xfrm>
          </p:contentPart>
        </mc:Choice>
        <mc:Fallback xmlns="">
          <p:pic>
            <p:nvPicPr>
              <p:cNvPr id="18" name="Ink 17">
                <a:extLst>
                  <a:ext uri="{FF2B5EF4-FFF2-40B4-BE49-F238E27FC236}">
                    <a16:creationId xmlns:a16="http://schemas.microsoft.com/office/drawing/2014/main" id="{EE3532A4-BB84-40AB-A563-E58536300DD8}"/>
                  </a:ext>
                </a:extLst>
              </p:cNvPr>
              <p:cNvPicPr/>
              <p:nvPr/>
            </p:nvPicPr>
            <p:blipFill>
              <a:blip r:embed="rId10"/>
              <a:stretch>
                <a:fillRect/>
              </a:stretch>
            </p:blipFill>
            <p:spPr>
              <a:xfrm>
                <a:off x="11729430" y="4928940"/>
                <a:ext cx="51840" cy="531720"/>
              </a:xfrm>
              <a:prstGeom prst="rect">
                <a:avLst/>
              </a:prstGeom>
            </p:spPr>
          </p:pic>
        </mc:Fallback>
      </mc:AlternateContent>
    </p:spTree>
    <p:extLst>
      <p:ext uri="{BB962C8B-B14F-4D97-AF65-F5344CB8AC3E}">
        <p14:creationId xmlns:p14="http://schemas.microsoft.com/office/powerpoint/2010/main" val="79675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Mô tả tóm tắt:</a:t>
            </a:r>
            <a:r>
              <a:rPr lang="vi-VN" i="1"/>
              <a:t> Bạn được thuê thiết kế và xây dựng một website cho công ty hư cấu có tên là Omnifood. Omnifood là công ty khởi nghiệp sử dụng AI để tạo và cung cấp các kế hoạch bữa ăn lành mạnh tùy chỉnh theo từng đối tượng khách hàng. Công ty có cung cấp nội dung mô tả chi tiết kèm theo (tệp tin: </a:t>
            </a:r>
            <a:r>
              <a:rPr lang="vi-VN" i="1">
                <a:highlight>
                  <a:srgbClr val="FFFF00"/>
                </a:highlight>
              </a:rPr>
              <a:t>content.md</a:t>
            </a:r>
            <a:r>
              <a:rPr lang="vi-VN" i="1"/>
              <a:t>)</a:t>
            </a:r>
          </a:p>
          <a:p>
            <a:pPr marL="514350" indent="-285750" algn="just">
              <a:lnSpc>
                <a:spcPct val="120000"/>
              </a:lnSpc>
              <a:buFont typeface="Wingdings" panose="05000000000000000000" pitchFamily="2" charset="2"/>
              <a:buChar char="q"/>
            </a:pPr>
            <a:r>
              <a:rPr lang="vi-VN"/>
              <a:t> Bước 01: Từ nội dung được cung cấp, chúng ta xác định được:</a:t>
            </a:r>
          </a:p>
          <a:p>
            <a:pPr marL="971550" lvl="1" indent="-285750" algn="just">
              <a:lnSpc>
                <a:spcPct val="120000"/>
              </a:lnSpc>
              <a:buFont typeface="Wingdings" panose="05000000000000000000" pitchFamily="2" charset="2"/>
              <a:buChar char="q"/>
            </a:pPr>
            <a:r>
              <a:rPr lang="vi-VN"/>
              <a:t>WHO for: client</a:t>
            </a:r>
          </a:p>
          <a:p>
            <a:pPr marL="971550" lvl="1" indent="-285750" algn="just">
              <a:lnSpc>
                <a:spcPct val="120000"/>
              </a:lnSpc>
              <a:buFont typeface="Wingdings" panose="05000000000000000000" pitchFamily="2" charset="2"/>
              <a:buChar char="q"/>
            </a:pPr>
            <a:r>
              <a:rPr lang="vi-VN"/>
              <a:t>WHAT for:</a:t>
            </a:r>
          </a:p>
          <a:p>
            <a:pPr marL="1428750" lvl="2" indent="-285750" algn="just">
              <a:lnSpc>
                <a:spcPct val="120000"/>
              </a:lnSpc>
              <a:buFont typeface="Wingdings" panose="05000000000000000000" pitchFamily="2" charset="2"/>
              <a:buChar char="q"/>
            </a:pPr>
            <a:r>
              <a:rPr lang="vi-VN"/>
              <a:t>Business goal: Bán thực phẩm hàng tháng</a:t>
            </a:r>
          </a:p>
          <a:p>
            <a:pPr marL="1428750" lvl="2" indent="-285750" algn="just">
              <a:lnSpc>
                <a:spcPct val="120000"/>
              </a:lnSpc>
              <a:buFont typeface="Wingdings" panose="05000000000000000000" pitchFamily="2" charset="2"/>
              <a:buChar char="q"/>
            </a:pPr>
            <a:r>
              <a:rPr lang="vi-VN"/>
              <a:t>User goal: Ăn ngon dễ dàng, không tốn nhiều thời gian và tiền bạc</a:t>
            </a:r>
          </a:p>
          <a:p>
            <a:pPr marL="971550" lvl="1" indent="-285750" algn="just">
              <a:lnSpc>
                <a:spcPct val="120000"/>
              </a:lnSpc>
              <a:buFont typeface="Wingdings" panose="05000000000000000000" pitchFamily="2" charset="2"/>
              <a:buChar char="q"/>
            </a:pPr>
            <a:r>
              <a:rPr lang="vi-VN"/>
              <a:t>target AUDIENCE: Những người bận rộn, thích công nghệ, quan tâm đến chế độ ăn uống lành mạnh và có công việc được trả lương cao</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6" name="Picture 5">
            <a:extLst>
              <a:ext uri="{FF2B5EF4-FFF2-40B4-BE49-F238E27FC236}">
                <a16:creationId xmlns:a16="http://schemas.microsoft.com/office/drawing/2014/main" id="{51E70497-5BD0-4BA4-9158-9EB5CF8BE245}"/>
              </a:ext>
            </a:extLst>
          </p:cNvPr>
          <p:cNvPicPr>
            <a:picLocks noChangeAspect="1"/>
          </p:cNvPicPr>
          <p:nvPr/>
        </p:nvPicPr>
        <p:blipFill>
          <a:blip r:embed="rId3"/>
          <a:stretch>
            <a:fillRect/>
          </a:stretch>
        </p:blipFill>
        <p:spPr>
          <a:xfrm>
            <a:off x="7599045" y="1428200"/>
            <a:ext cx="4400550" cy="4600575"/>
          </a:xfrm>
          <a:prstGeom prst="rect">
            <a:avLst/>
          </a:prstGeom>
        </p:spPr>
      </p:pic>
    </p:spTree>
    <p:extLst>
      <p:ext uri="{BB962C8B-B14F-4D97-AF65-F5344CB8AC3E}">
        <p14:creationId xmlns:p14="http://schemas.microsoft.com/office/powerpoint/2010/main" val="24593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Bước 02: Lập kế hoạch và thu thập nội dung Website:</a:t>
            </a:r>
          </a:p>
          <a:p>
            <a:pPr marL="971550" lvl="1" indent="-285750" algn="just">
              <a:lnSpc>
                <a:spcPct val="120000"/>
              </a:lnSpc>
              <a:buFont typeface="Wingdings" panose="05000000000000000000" pitchFamily="2" charset="2"/>
              <a:buChar char="q"/>
            </a:pPr>
            <a:r>
              <a:rPr lang="vi-VN" b="1"/>
              <a:t>Lập sơ đồ sitemap</a:t>
            </a:r>
            <a:r>
              <a:rPr lang="vi-VN"/>
              <a:t>: Chúng ta sẽ chỉ xây dựng một website tiếp thị gồm một trang (thường được gọi là landing page), vì vậy không có sơ đồ trang (sitemap)</a:t>
            </a:r>
          </a:p>
          <a:p>
            <a:pPr marL="971550" lvl="1" indent="-285750" algn="just">
              <a:lnSpc>
                <a:spcPct val="120000"/>
              </a:lnSpc>
              <a:buFont typeface="Wingdings" panose="05000000000000000000" pitchFamily="2" charset="2"/>
              <a:buChar char="q"/>
            </a:pPr>
            <a:r>
              <a:rPr lang="vi-VN" b="1"/>
              <a:t>Xác định TÍNH CÁCH trang web</a:t>
            </a:r>
            <a:r>
              <a:rPr lang="vi-VN"/>
              <a:t>: Dựa trên đối tượng mục tiêu tập trung vào công nghệ, cũng như sản phẩm thực tế đang được bán, chúng ta sẽ sử dụng tính cách khởi nghiệp/lạc quan. Chúng ta có thể thêm một số yếu tố của tính cách điềm tĩnh/hòa bình, vì sản phẩm cũng hướng đến sức khỏe của người tiêu dùng</a:t>
            </a:r>
          </a:p>
          <a:p>
            <a:pPr marL="685800" lvl="1" indent="0" algn="just">
              <a:lnSpc>
                <a:spcPct val="120000"/>
              </a:lnSpc>
              <a:buNone/>
            </a:pPr>
            <a:r>
              <a:rPr lang="vi-VN"/>
              <a:t>[Lưu ý: Tra cứu phần tính cách để hiểu cách sử dụng màu sắc và định dạng các thành phần]</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7" name="Picture 6">
            <a:extLst>
              <a:ext uri="{FF2B5EF4-FFF2-40B4-BE49-F238E27FC236}">
                <a16:creationId xmlns:a16="http://schemas.microsoft.com/office/drawing/2014/main" id="{F74D599F-2F55-4784-9BEC-4F4EE57E227C}"/>
              </a:ext>
            </a:extLst>
          </p:cNvPr>
          <p:cNvPicPr>
            <a:picLocks noChangeAspect="1"/>
          </p:cNvPicPr>
          <p:nvPr/>
        </p:nvPicPr>
        <p:blipFill>
          <a:blip r:embed="rId3"/>
          <a:stretch>
            <a:fillRect/>
          </a:stretch>
        </p:blipFill>
        <p:spPr>
          <a:xfrm>
            <a:off x="7924800" y="1109662"/>
            <a:ext cx="4267200" cy="4638675"/>
          </a:xfrm>
          <a:prstGeom prst="rect">
            <a:avLst/>
          </a:prstGeom>
        </p:spPr>
      </p:pic>
    </p:spTree>
    <p:extLst>
      <p:ext uri="{BB962C8B-B14F-4D97-AF65-F5344CB8AC3E}">
        <p14:creationId xmlns:p14="http://schemas.microsoft.com/office/powerpoint/2010/main" val="24650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Bước 03: Ý tưởng và bản phác họa đầu tiên</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6" name="Picture 5">
            <a:extLst>
              <a:ext uri="{FF2B5EF4-FFF2-40B4-BE49-F238E27FC236}">
                <a16:creationId xmlns:a16="http://schemas.microsoft.com/office/drawing/2014/main" id="{AC08A235-009C-4956-90BF-887D5AA7CB94}"/>
              </a:ext>
            </a:extLst>
          </p:cNvPr>
          <p:cNvPicPr>
            <a:picLocks noChangeAspect="1"/>
          </p:cNvPicPr>
          <p:nvPr/>
        </p:nvPicPr>
        <p:blipFill>
          <a:blip r:embed="rId3"/>
          <a:stretch>
            <a:fillRect/>
          </a:stretch>
        </p:blipFill>
        <p:spPr>
          <a:xfrm>
            <a:off x="4762" y="452437"/>
            <a:ext cx="12182475" cy="5953125"/>
          </a:xfrm>
          <a:prstGeom prst="rect">
            <a:avLst/>
          </a:prstGeom>
        </p:spPr>
      </p:pic>
    </p:spTree>
    <p:extLst>
      <p:ext uri="{BB962C8B-B14F-4D97-AF65-F5344CB8AC3E}">
        <p14:creationId xmlns:p14="http://schemas.microsoft.com/office/powerpoint/2010/main" val="409223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Bước 03:</a:t>
            </a:r>
          </a:p>
          <a:p>
            <a:pPr marL="971550" lvl="1" indent="-285750" algn="just">
              <a:lnSpc>
                <a:spcPct val="120000"/>
              </a:lnSpc>
              <a:buFont typeface="Wingdings" panose="05000000000000000000" pitchFamily="2" charset="2"/>
              <a:buChar char="q"/>
            </a:pPr>
            <a:r>
              <a:rPr lang="vi-VN"/>
              <a:t>Mục Hero</a:t>
            </a:r>
          </a:p>
          <a:p>
            <a:pPr marL="971550" lvl="1" indent="-285750" algn="just">
              <a:lnSpc>
                <a:spcPct val="120000"/>
              </a:lnSpc>
              <a:buFont typeface="Wingdings" panose="05000000000000000000" pitchFamily="2" charset="2"/>
              <a:buChar char="q"/>
            </a:pPr>
            <a:endParaRPr lang="vi-VN"/>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7" name="Picture 6">
            <a:extLst>
              <a:ext uri="{FF2B5EF4-FFF2-40B4-BE49-F238E27FC236}">
                <a16:creationId xmlns:a16="http://schemas.microsoft.com/office/drawing/2014/main" id="{E12E3CC1-6F28-4155-8772-45563EEEF0B8}"/>
              </a:ext>
            </a:extLst>
          </p:cNvPr>
          <p:cNvPicPr>
            <a:picLocks noChangeAspect="1"/>
          </p:cNvPicPr>
          <p:nvPr/>
        </p:nvPicPr>
        <p:blipFill>
          <a:blip r:embed="rId3"/>
          <a:stretch>
            <a:fillRect/>
          </a:stretch>
        </p:blipFill>
        <p:spPr>
          <a:xfrm>
            <a:off x="461962" y="938212"/>
            <a:ext cx="11268075" cy="4981575"/>
          </a:xfrm>
          <a:prstGeom prst="rect">
            <a:avLst/>
          </a:prstGeom>
        </p:spPr>
      </p:pic>
    </p:spTree>
    <p:extLst>
      <p:ext uri="{BB962C8B-B14F-4D97-AF65-F5344CB8AC3E}">
        <p14:creationId xmlns:p14="http://schemas.microsoft.com/office/powerpoint/2010/main" val="209093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Bước 03:</a:t>
            </a:r>
          </a:p>
          <a:p>
            <a:pPr marL="971550" lvl="1" indent="-285750" algn="just">
              <a:lnSpc>
                <a:spcPct val="120000"/>
              </a:lnSpc>
              <a:buFont typeface="Wingdings" panose="05000000000000000000" pitchFamily="2" charset="2"/>
              <a:buChar char="q"/>
            </a:pPr>
            <a:r>
              <a:rPr lang="vi-VN"/>
              <a:t>Mục How it work</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a:t>
            </a:r>
            <a:r>
              <a:rPr lang="vi-VN" sz="2400"/>
              <a:t>Áp dụng phân tích cho dự án </a:t>
            </a:r>
            <a:r>
              <a:rPr lang="vi-VN" sz="2400" b="1"/>
              <a:t>Omnifood </a:t>
            </a:r>
            <a:r>
              <a:rPr lang="vi-VN" sz="2400"/>
              <a:t>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6" name="Picture 5">
            <a:extLst>
              <a:ext uri="{FF2B5EF4-FFF2-40B4-BE49-F238E27FC236}">
                <a16:creationId xmlns:a16="http://schemas.microsoft.com/office/drawing/2014/main" id="{34F79120-9B3F-4EF5-9154-FBD2498661FF}"/>
              </a:ext>
            </a:extLst>
          </p:cNvPr>
          <p:cNvPicPr>
            <a:picLocks noChangeAspect="1"/>
          </p:cNvPicPr>
          <p:nvPr/>
        </p:nvPicPr>
        <p:blipFill>
          <a:blip r:embed="rId3"/>
          <a:stretch>
            <a:fillRect/>
          </a:stretch>
        </p:blipFill>
        <p:spPr>
          <a:xfrm>
            <a:off x="985837" y="604837"/>
            <a:ext cx="10220325" cy="5648325"/>
          </a:xfrm>
          <a:prstGeom prst="rect">
            <a:avLst/>
          </a:prstGeom>
        </p:spPr>
      </p:pic>
    </p:spTree>
    <p:extLst>
      <p:ext uri="{BB962C8B-B14F-4D97-AF65-F5344CB8AC3E}">
        <p14:creationId xmlns:p14="http://schemas.microsoft.com/office/powerpoint/2010/main" val="54953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b="1"/>
              <a:t>Bài 01</a:t>
            </a:r>
            <a:r>
              <a:rPr lang="vi-VN"/>
              <a:t>: Giả sử Bạn được giao thiết kế và xây dựng website có giao diện và nội dung theo mẫu website tlu.edu.vn. Hãy thực hiện 3 bước phân tích nói trên cho yêu cầu này. &gt; Thực hiện yêu cầu trên file word và lưu lại kết quả với tên: </a:t>
            </a:r>
            <a:r>
              <a:rPr lang="vi-VN" b="1"/>
              <a:t>Bai01_Plan_tlu.edu.vn.pdf</a:t>
            </a:r>
          </a:p>
          <a:p>
            <a:pPr marL="514350" indent="-285750" algn="just">
              <a:lnSpc>
                <a:spcPct val="120000"/>
              </a:lnSpc>
              <a:buFont typeface="Wingdings" panose="05000000000000000000" pitchFamily="2" charset="2"/>
              <a:buChar char="q"/>
            </a:pPr>
            <a:r>
              <a:rPr lang="vi-VN" b="1"/>
              <a:t>Bài 02</a:t>
            </a:r>
            <a:r>
              <a:rPr lang="vi-VN"/>
              <a:t>: Dựa trên nội dung website đã phân tích, hãy lên ý tưởng và vẽ phác họa giao diện phần Quản trị của website (Gợi ý: </a:t>
            </a:r>
            <a:r>
              <a:rPr lang="vi-VN" b="1"/>
              <a:t>Balsamiq Mockup</a:t>
            </a:r>
            <a:r>
              <a:rPr lang="vi-VN"/>
              <a:t>) &gt; Xuất và lưu kết quả mỗi trang dưới dạng </a:t>
            </a:r>
            <a:r>
              <a:rPr lang="vi-VN" b="1"/>
              <a:t>Bai02_admin_page01.jpg</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Thực hành: Bài tập dành cho Bạn</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5" name="Online Media 4" title="How to Use Balsamiq Wireframes (Beginners Tutorial)">
            <a:hlinkClick r:id="" action="ppaction://media"/>
            <a:extLst>
              <a:ext uri="{FF2B5EF4-FFF2-40B4-BE49-F238E27FC236}">
                <a16:creationId xmlns:a16="http://schemas.microsoft.com/office/drawing/2014/main" id="{5C0F2ACD-BC5A-4ED3-B9D8-2604E8F4D89F}"/>
              </a:ext>
            </a:extLst>
          </p:cNvPr>
          <p:cNvPicPr>
            <a:picLocks noRot="1" noChangeAspect="1"/>
          </p:cNvPicPr>
          <p:nvPr>
            <a:videoFile r:link="rId1"/>
          </p:nvPr>
        </p:nvPicPr>
        <p:blipFill>
          <a:blip r:embed="rId4"/>
          <a:stretch>
            <a:fillRect/>
          </a:stretch>
        </p:blipFill>
        <p:spPr>
          <a:xfrm>
            <a:off x="8115300" y="3929419"/>
            <a:ext cx="3451860" cy="2263829"/>
          </a:xfrm>
          <a:prstGeom prst="rect">
            <a:avLst/>
          </a:prstGeom>
        </p:spPr>
      </p:pic>
      <p:sp>
        <p:nvSpPr>
          <p:cNvPr id="7" name="TextBox 6">
            <a:extLst>
              <a:ext uri="{FF2B5EF4-FFF2-40B4-BE49-F238E27FC236}">
                <a16:creationId xmlns:a16="http://schemas.microsoft.com/office/drawing/2014/main" id="{4ED7C55A-59D7-4E04-BD72-E931EC5EB6EC}"/>
              </a:ext>
            </a:extLst>
          </p:cNvPr>
          <p:cNvSpPr txBox="1"/>
          <p:nvPr/>
        </p:nvSpPr>
        <p:spPr>
          <a:xfrm>
            <a:off x="1374850" y="4907444"/>
            <a:ext cx="6252210" cy="307777"/>
          </a:xfrm>
          <a:prstGeom prst="rect">
            <a:avLst/>
          </a:prstGeom>
          <a:noFill/>
        </p:spPr>
        <p:txBody>
          <a:bodyPr wrap="square" rtlCol="0">
            <a:spAutoFit/>
          </a:bodyPr>
          <a:lstStyle/>
          <a:p>
            <a:pPr algn="r"/>
            <a:r>
              <a:rPr lang="vi-VN"/>
              <a:t>Tham khảo hướng dẫn: </a:t>
            </a:r>
            <a:r>
              <a:rPr lang="en-US"/>
              <a:t>https://www.youtube.com/watch?v=E5Z1QOly72E</a:t>
            </a:r>
          </a:p>
        </p:txBody>
      </p:sp>
    </p:spTree>
    <p:extLst>
      <p:ext uri="{BB962C8B-B14F-4D97-AF65-F5344CB8AC3E}">
        <p14:creationId xmlns:p14="http://schemas.microsoft.com/office/powerpoint/2010/main" val="326433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descr="Subtitle text" title="Conclusion slide subtitle"/>
          <p:cNvSpPr txBox="1">
            <a:spLocks noGrp="1"/>
          </p:cNvSpPr>
          <p:nvPr>
            <p:ph type="subTitle" idx="1"/>
          </p:nvPr>
        </p:nvSpPr>
        <p:spPr>
          <a:xfrm>
            <a:off x="922675" y="3663100"/>
            <a:ext cx="8907000" cy="14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Question and Discuss</a:t>
            </a:r>
            <a:endParaRPr/>
          </a:p>
        </p:txBody>
      </p:sp>
      <p:sp>
        <p:nvSpPr>
          <p:cNvPr id="192" name="Google Shape;192;p29" descr="Blank slide with HCDE &amp; UW logo and black text" title="Conclusion slide header"/>
          <p:cNvSpPr txBox="1">
            <a:spLocks noGrp="1"/>
          </p:cNvSpPr>
          <p:nvPr>
            <p:ph type="ctrTitle"/>
          </p:nvPr>
        </p:nvSpPr>
        <p:spPr>
          <a:xfrm>
            <a:off x="867575" y="2279225"/>
            <a:ext cx="9952200" cy="130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Thanks!</a:t>
            </a:r>
            <a:endParaRPr/>
          </a:p>
        </p:txBody>
      </p:sp>
      <p:pic>
        <p:nvPicPr>
          <p:cNvPr id="3" name="Picture 2">
            <a:extLst>
              <a:ext uri="{FF2B5EF4-FFF2-40B4-BE49-F238E27FC236}">
                <a16:creationId xmlns:a16="http://schemas.microsoft.com/office/drawing/2014/main" id="{39DE3527-D151-4784-BFA6-6C599B9415C0}"/>
              </a:ext>
            </a:extLst>
          </p:cNvPr>
          <p:cNvPicPr>
            <a:picLocks noChangeAspect="1"/>
          </p:cNvPicPr>
          <p:nvPr/>
        </p:nvPicPr>
        <p:blipFill>
          <a:blip r:embed="rId3"/>
          <a:stretch>
            <a:fillRect/>
          </a:stretch>
        </p:blipFill>
        <p:spPr>
          <a:xfrm>
            <a:off x="4535630" y="1383030"/>
            <a:ext cx="3120737" cy="4767792"/>
          </a:xfrm>
          <a:prstGeom prst="rect">
            <a:avLst/>
          </a:prstGeom>
        </p:spPr>
      </p:pic>
      <p:pic>
        <p:nvPicPr>
          <p:cNvPr id="5" name="Graphic 4" descr="Cat with solid fill">
            <a:extLst>
              <a:ext uri="{FF2B5EF4-FFF2-40B4-BE49-F238E27FC236}">
                <a16:creationId xmlns:a16="http://schemas.microsoft.com/office/drawing/2014/main" id="{482DCBE5-972E-432A-811C-0F3ED27B2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799" y="4193800"/>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71500" indent="-342900">
              <a:buFont typeface="+mj-lt"/>
              <a:buAutoNum type="arabicPeriod"/>
            </a:pPr>
            <a:r>
              <a:rPr lang="vi-VN"/>
              <a:t>Xác định dự án</a:t>
            </a:r>
          </a:p>
          <a:p>
            <a:pPr marL="571500" indent="-342900">
              <a:buFont typeface="+mj-lt"/>
              <a:buAutoNum type="arabicPeriod"/>
            </a:pPr>
            <a:r>
              <a:rPr lang="vi-VN"/>
              <a:t>Lập kế hoạch</a:t>
            </a:r>
          </a:p>
          <a:p>
            <a:pPr marL="571500" indent="-342900">
              <a:buFont typeface="+mj-lt"/>
              <a:buAutoNum type="arabicPeriod"/>
            </a:pPr>
            <a:r>
              <a:rPr lang="vi-VN"/>
              <a:t>Bản phác thảo</a:t>
            </a:r>
          </a:p>
          <a:p>
            <a:pPr marL="571500" indent="-342900">
              <a:buFont typeface="+mj-lt"/>
              <a:buAutoNum type="arabicPeriod"/>
            </a:pPr>
            <a:r>
              <a:rPr lang="vi-VN"/>
              <a:t>Thiết kế và xây dựng</a:t>
            </a:r>
          </a:p>
          <a:p>
            <a:pPr marL="571500" indent="-342900">
              <a:buFont typeface="+mj-lt"/>
              <a:buAutoNum type="arabicPeriod"/>
            </a:pPr>
            <a:r>
              <a:rPr lang="vi-VN"/>
              <a:t>Kiểm tra và tối ưu</a:t>
            </a:r>
          </a:p>
          <a:p>
            <a:pPr marL="571500" indent="-342900">
              <a:buFont typeface="+mj-lt"/>
              <a:buAutoNum type="arabicPeriod"/>
            </a:pPr>
            <a:r>
              <a:rPr lang="vi-VN"/>
              <a:t>Phát hành website (Triển khai sản phẩm)</a:t>
            </a:r>
          </a:p>
          <a:p>
            <a:pPr marL="571500" indent="-342900">
              <a:buFont typeface="+mj-lt"/>
              <a:buAutoNum type="arabicPeriod"/>
            </a:pPr>
            <a:r>
              <a:rPr lang="vi-VN"/>
              <a:t>Bảo trì và nâng cấp</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Nội dung</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37716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Xác định ĐỐI TƯỢNG (cần dùng website): Bạn làm website cho chính Bạn? hay Cho khách hàng là Công ty/Đối tác mà thuê bạn phát triển?</a:t>
            </a:r>
          </a:p>
          <a:p>
            <a:pPr marL="514350" indent="-285750" algn="just">
              <a:lnSpc>
                <a:spcPct val="120000"/>
              </a:lnSpc>
              <a:buFont typeface="Wingdings" panose="05000000000000000000" pitchFamily="2" charset="2"/>
              <a:buChar char="q"/>
            </a:pPr>
            <a:r>
              <a:rPr lang="vi-VN"/>
              <a:t>Xác định trang web dùng ĐỂ LÀM GÌ. Nói cách khác, xác định mục tiêu kinh doanh và mục tiêu người dùng của dự án trang web.</a:t>
            </a:r>
          </a:p>
          <a:p>
            <a:pPr marL="971550" lvl="1" indent="-285750" algn="just">
              <a:lnSpc>
                <a:spcPct val="120000"/>
              </a:lnSpc>
              <a:buFont typeface="Arial" panose="020B0604020202020204" pitchFamily="34" charset="0"/>
              <a:buChar char="•"/>
            </a:pPr>
            <a:r>
              <a:rPr lang="vi-VN"/>
              <a:t>Ví dụ về mục tiêu kinh doanh: Bán thức ăn cho chó cao cấp</a:t>
            </a:r>
          </a:p>
          <a:p>
            <a:pPr marL="971550" lvl="1" indent="-285750" algn="just">
              <a:lnSpc>
                <a:spcPct val="120000"/>
              </a:lnSpc>
              <a:buFont typeface="Arial" panose="020B0604020202020204" pitchFamily="34" charset="0"/>
              <a:buChar char="•"/>
            </a:pPr>
            <a:r>
              <a:rPr lang="vi-VN"/>
              <a:t>Ví dụ về mục tiêu của người dùng: Tìm thức ăn cho chó chất lượng cao với giá tốt</a:t>
            </a:r>
          </a:p>
          <a:p>
            <a:pPr marL="514350" indent="-285750" algn="just">
              <a:lnSpc>
                <a:spcPct val="120000"/>
              </a:lnSpc>
              <a:buFont typeface="Wingdings" panose="05000000000000000000" pitchFamily="2" charset="2"/>
              <a:buChar char="q"/>
            </a:pPr>
            <a:r>
              <a:rPr lang="vi-VN"/>
              <a:t>Xác định ĐỐI TƯỢNG MỤC TIÊU (truy cập website). Hãy thực sự cụ thể nếu có thể và nếu nó có ý nghĩa đối với trang web của bạn (điều này có thể đến từ khách hàng, người mà thuê bạn)</a:t>
            </a:r>
          </a:p>
          <a:p>
            <a:pPr marL="971550" lvl="1" indent="-285750" algn="just">
              <a:lnSpc>
                <a:spcPct val="120000"/>
              </a:lnSpc>
              <a:buFont typeface="Arial" panose="020B0604020202020204" pitchFamily="34" charset="0"/>
              <a:buChar char="•"/>
            </a:pPr>
            <a:r>
              <a:rPr lang="vi-VN" b="1"/>
              <a:t>Ví dụ</a:t>
            </a:r>
            <a:r>
              <a:rPr lang="vi-VN"/>
              <a:t>: “</a:t>
            </a:r>
            <a:r>
              <a:rPr lang="vi-VN" i="1"/>
              <a:t>Phụ nữ, 20 đến 40 tuổi, sống ở Châu Âu, thu nhập hơn 2000 € / tháng, với niềm đam mê chó</a:t>
            </a:r>
            <a:r>
              <a:rPr lang="vi-VN"/>
              <a:t>"</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1. Xác định dự án</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13386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Lập kế hoạch và thu thập nội dung trang web: sao chép (văn bản), hình ảnh, video, v.v.</a:t>
            </a:r>
          </a:p>
          <a:p>
            <a:pPr marL="514350" indent="-285750" algn="just">
              <a:lnSpc>
                <a:spcPct val="120000"/>
              </a:lnSpc>
              <a:buFont typeface="Wingdings" panose="05000000000000000000" pitchFamily="2" charset="2"/>
              <a:buChar char="q"/>
            </a:pPr>
            <a:r>
              <a:rPr lang="vi-VN"/>
              <a:t>Nội dung thường do khách hàng cung cấp, nhưng bạn cũng có thể giúp họ và tìm một số nội dung (chỉ cần tìm hình ảnh miễn phí là dễ nhất, nhưng nếu họ muốn sao chép, hãy tính thêm phí)</a:t>
            </a:r>
          </a:p>
          <a:p>
            <a:pPr marL="514350" indent="-285750" algn="just">
              <a:lnSpc>
                <a:spcPct val="120000"/>
              </a:lnSpc>
              <a:buFont typeface="Wingdings" panose="05000000000000000000" pitchFamily="2" charset="2"/>
              <a:buChar char="q"/>
            </a:pPr>
            <a:r>
              <a:rPr lang="vi-VN"/>
              <a:t>Đối với các trang web lớn hơn, hãy lập sơ đồ trang web: trang web cần những trang nào và chúng có liên quan như thế nào với nhau (hệ thống phân cấp nội dung)</a:t>
            </a:r>
          </a:p>
          <a:p>
            <a:pPr marL="514350" indent="-285750" algn="just">
              <a:lnSpc>
                <a:spcPct val="120000"/>
              </a:lnSpc>
              <a:buFont typeface="Wingdings" panose="05000000000000000000" pitchFamily="2" charset="2"/>
              <a:buChar char="q"/>
            </a:pPr>
            <a:r>
              <a:rPr lang="vi-VN"/>
              <a:t>Dựa trên nội dung, lập kế hoạch mỗi trang cần có những phần nào để truyền tải thông điệp của nội dung và theo thứ tự.</a:t>
            </a:r>
          </a:p>
          <a:p>
            <a:pPr marL="514350" indent="-285750" algn="just">
              <a:lnSpc>
                <a:spcPct val="120000"/>
              </a:lnSpc>
              <a:buFont typeface="Wingdings" panose="05000000000000000000" pitchFamily="2" charset="2"/>
              <a:buChar char="q"/>
            </a:pPr>
            <a:r>
              <a:rPr lang="vi-VN"/>
              <a:t>Xác định TÍNH CÁCH trang web (Xem phần </a:t>
            </a:r>
            <a:r>
              <a:rPr lang="vi-VN" b="1"/>
              <a:t>thiết kế web</a:t>
            </a:r>
            <a:r>
              <a:rPr lang="vi-VN"/>
              <a:t>)</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2. Lập kế hoạch dự án</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6" name="Picture 5">
            <a:extLst>
              <a:ext uri="{FF2B5EF4-FFF2-40B4-BE49-F238E27FC236}">
                <a16:creationId xmlns:a16="http://schemas.microsoft.com/office/drawing/2014/main" id="{64CF55FE-C190-4269-AAA7-A522CA60B572}"/>
              </a:ext>
            </a:extLst>
          </p:cNvPr>
          <p:cNvPicPr>
            <a:picLocks noChangeAspect="1"/>
          </p:cNvPicPr>
          <p:nvPr/>
        </p:nvPicPr>
        <p:blipFill>
          <a:blip r:embed="rId3"/>
          <a:stretch>
            <a:fillRect/>
          </a:stretch>
        </p:blipFill>
        <p:spPr>
          <a:xfrm>
            <a:off x="8515350" y="5360"/>
            <a:ext cx="3676650" cy="1911715"/>
          </a:xfrm>
          <a:prstGeom prst="rect">
            <a:avLst/>
          </a:prstGeom>
        </p:spPr>
      </p:pic>
    </p:spTree>
    <p:extLst>
      <p:ext uri="{BB962C8B-B14F-4D97-AF65-F5344CB8AC3E}">
        <p14:creationId xmlns:p14="http://schemas.microsoft.com/office/powerpoint/2010/main" val="79471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Suy nghĩ về những thành phần bạn cần và cách bạn có thể sử dụng chúng trong các mẫu bố cục</a:t>
            </a:r>
          </a:p>
          <a:p>
            <a:pPr marL="514350" indent="-285750" algn="just">
              <a:lnSpc>
                <a:spcPct val="120000"/>
              </a:lnSpc>
              <a:buFont typeface="Wingdings" panose="05000000000000000000" pitchFamily="2" charset="2"/>
              <a:buChar char="q"/>
            </a:pPr>
            <a:r>
              <a:rPr lang="vi-VN"/>
              <a:t>Lấy ý tưởng ra khỏi đầu bạn: phác thảo chúng bằng bút và giấy hoặc bằng một số phần mềm thiết kế (ví dụ: Figma, Balsamiq Mockup)</a:t>
            </a:r>
          </a:p>
          <a:p>
            <a:pPr marL="514350" indent="-285750" algn="just">
              <a:lnSpc>
                <a:spcPct val="120000"/>
              </a:lnSpc>
              <a:buFont typeface="Wingdings" panose="05000000000000000000" pitchFamily="2" charset="2"/>
              <a:buChar char="q"/>
            </a:pPr>
            <a:r>
              <a:rPr lang="vi-VN"/>
              <a:t>Đây là một quá trình lặp đi lặp lại: thử nghiệm với các thành phần và bố cục khác nhau, cho đến khi bạn đi đến giải pháp tốt đầu tiên</a:t>
            </a:r>
          </a:p>
          <a:p>
            <a:pPr marL="514350" indent="-285750" algn="just">
              <a:lnSpc>
                <a:spcPct val="120000"/>
              </a:lnSpc>
              <a:buFont typeface="Wingdings" panose="05000000000000000000" pitchFamily="2" charset="2"/>
              <a:buChar char="q"/>
            </a:pPr>
            <a:r>
              <a:rPr lang="vi-VN"/>
              <a:t>Bạn không cần phải phác thảo mọi thứ và không cần phải làm cho nó trở nên hoàn hảo. Tại một số thời điểm, bạn đã sẵn sàng chuyển sang HTML và CSS</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3. Phác họa bố cục và ý tưởng</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pic>
        <p:nvPicPr>
          <p:cNvPr id="1026" name="Picture 2">
            <a:extLst>
              <a:ext uri="{FF2B5EF4-FFF2-40B4-BE49-F238E27FC236}">
                <a16:creationId xmlns:a16="http://schemas.microsoft.com/office/drawing/2014/main" id="{B3FFE2D6-946E-4363-B59B-1342F9D34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20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70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Sử dụng các quyết định, nội dung và bản phác thảo từ Bước 1, 2 và 3 để thiết kế và xây dựng trang web bằng HTML và CSS (“thiết kế trong trình duyệt”)</a:t>
            </a:r>
          </a:p>
          <a:p>
            <a:pPr marL="514350" indent="-285750" algn="just">
              <a:lnSpc>
                <a:spcPct val="120000"/>
              </a:lnSpc>
              <a:buFont typeface="Wingdings" panose="05000000000000000000" pitchFamily="2" charset="2"/>
              <a:buChar char="q"/>
            </a:pPr>
            <a:r>
              <a:rPr lang="vi-VN"/>
              <a:t>Bạn đã có bố cục và các thành phần mà bạn đã chọn ở Bước 3. Trong bước này, bạn cần thiết kế các kiểu trực quan thực tế</a:t>
            </a:r>
          </a:p>
          <a:p>
            <a:pPr marL="514350" indent="-285750" algn="just">
              <a:lnSpc>
                <a:spcPct val="120000"/>
              </a:lnSpc>
              <a:buFont typeface="Wingdings" panose="05000000000000000000" pitchFamily="2" charset="2"/>
              <a:buChar char="q"/>
            </a:pPr>
            <a:r>
              <a:rPr lang="vi-VN"/>
              <a:t>Tạo thiết kế dựa trên phong cách của trang web đã chọn, các nguyên tắc thiết kế mà tôi đã chỉ cho bạn và nguồn cảm hứng (Xem phần Thiết kế web)</a:t>
            </a:r>
          </a:p>
          <a:p>
            <a:pPr marL="514350" indent="-285750" algn="just">
              <a:lnSpc>
                <a:spcPct val="120000"/>
              </a:lnSpc>
              <a:buFont typeface="Wingdings" panose="05000000000000000000" pitchFamily="2" charset="2"/>
              <a:buChar char="q"/>
            </a:pPr>
            <a:r>
              <a:rPr lang="vi-VN"/>
              <a:t>Sử dụng thương hiệu của khách hàng (nếu đã tồn tại) cho các quyết định thiết kế bất cứ khi nào có thể: màu sắc, kiểu chữ, biểu tượng, v.v.</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4. Thiết kế và xây dựng 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83018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Đảm bảo trang web hoạt động tốt trên tất cả các trình duyệt chính (Chrome, Firefox, Safari, Edge, thậm chí có thể là IE cũ)</a:t>
            </a:r>
          </a:p>
          <a:p>
            <a:pPr marL="514350" indent="-285750" algn="just">
              <a:lnSpc>
                <a:spcPct val="120000"/>
              </a:lnSpc>
              <a:buFont typeface="Wingdings" panose="05000000000000000000" pitchFamily="2" charset="2"/>
              <a:buChar char="q"/>
            </a:pPr>
            <a:r>
              <a:rPr lang="vi-VN"/>
              <a:t>Kiểm tra trang web trên thiết bị di động thực tế, không chỉ trong DevTools</a:t>
            </a:r>
          </a:p>
          <a:p>
            <a:pPr marL="514350" indent="-285750" algn="just">
              <a:lnSpc>
                <a:spcPct val="120000"/>
              </a:lnSpc>
              <a:buFont typeface="Wingdings" panose="05000000000000000000" pitchFamily="2" charset="2"/>
              <a:buChar char="q"/>
            </a:pPr>
            <a:r>
              <a:rPr lang="vi-VN"/>
              <a:t>Tối ưu hóa tất cả hình ảnh, về kích thước và kích thước tệp (Xem bài giảng về Hình ảnh)</a:t>
            </a:r>
          </a:p>
          <a:p>
            <a:pPr marL="514350" indent="-285750" algn="just">
              <a:lnSpc>
                <a:spcPct val="120000"/>
              </a:lnSpc>
              <a:buFont typeface="Wingdings" panose="05000000000000000000" pitchFamily="2" charset="2"/>
              <a:buChar char="q"/>
            </a:pPr>
            <a:r>
              <a:rPr lang="vi-VN"/>
              <a:t>Khắc phục các sự cố đơn giản về trợ năng (ví dụ: các vấn đề về độ tương phản màu)</a:t>
            </a:r>
          </a:p>
          <a:p>
            <a:pPr marL="514350" indent="-285750" algn="just">
              <a:lnSpc>
                <a:spcPct val="120000"/>
              </a:lnSpc>
              <a:buFont typeface="Wingdings" panose="05000000000000000000" pitchFamily="2" charset="2"/>
              <a:buChar char="q"/>
            </a:pPr>
            <a:r>
              <a:rPr lang="vi-VN"/>
              <a:t>Chạy kiểm tra hiệu suất Lighthouse trong Chrome DevTools (</a:t>
            </a:r>
            <a:r>
              <a:rPr lang="vi-VN" i="1"/>
              <a:t>công cụ mã nguồn mở tự động của Google dùng để phân tích, đo lường và cải thiện chất lượng website</a:t>
            </a:r>
            <a:r>
              <a:rPr lang="vi-VN"/>
              <a:t>) và cố gắng khắc phục các sự cố đã báo cáo</a:t>
            </a:r>
          </a:p>
          <a:p>
            <a:pPr marL="514350" indent="-285750" algn="just">
              <a:lnSpc>
                <a:spcPct val="120000"/>
              </a:lnSpc>
              <a:buFont typeface="Wingdings" panose="05000000000000000000" pitchFamily="2" charset="2"/>
              <a:buChar char="q"/>
            </a:pPr>
            <a:r>
              <a:rPr lang="vi-VN"/>
              <a:t>Hãy nghĩ về Tối ưu hóa Công cụ Tìm kiếm (SEO)</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5. Kiểm tra và tối ưu</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355671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Khi tất cả công việc đã hoàn thành, mọi thứ đều hoàn hảo và bạn đã được khách hàng của mình (hoặc chính bạn) chấp thuận, đã đến lúc chia sẻ kiệt tác của bạn với thế giới!</a:t>
            </a:r>
          </a:p>
          <a:p>
            <a:pPr marL="514350" indent="-285750" algn="just">
              <a:lnSpc>
                <a:spcPct val="120000"/>
              </a:lnSpc>
              <a:buFont typeface="Wingdings" panose="05000000000000000000" pitchFamily="2" charset="2"/>
              <a:buChar char="q"/>
            </a:pPr>
            <a:r>
              <a:rPr lang="vi-VN"/>
              <a:t>Tải lên các tệp trang web của bạn lên một nền tảng lưu trữ (có phí/miễn phí). </a:t>
            </a:r>
          </a:p>
          <a:p>
            <a:pPr marL="514350" indent="-285750" algn="just">
              <a:lnSpc>
                <a:spcPct val="120000"/>
              </a:lnSpc>
              <a:buFont typeface="Wingdings" panose="05000000000000000000" pitchFamily="2" charset="2"/>
              <a:buChar char="q"/>
            </a:pPr>
            <a:r>
              <a:rPr lang="vi-VN"/>
              <a:t>Chọn và mua một tên miền tuyệt vời, một tên miền đại diện cho thương hiệu tốt, dễ nhớ và dễ viết</a:t>
            </a:r>
          </a:p>
          <a:p>
            <a:pPr marL="514350" indent="-285750" algn="just">
              <a:lnSpc>
                <a:spcPct val="120000"/>
              </a:lnSpc>
              <a:buFont typeface="Wingdings" panose="05000000000000000000" pitchFamily="2" charset="2"/>
              <a:buChar char="q"/>
            </a:pPr>
            <a:endParaRPr lang="vi-VN"/>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6. Phát hành website</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38310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2FE6F-7113-404F-BCAD-813A81406E7A}"/>
              </a:ext>
            </a:extLst>
          </p:cNvPr>
          <p:cNvSpPr>
            <a:spLocks noGrp="1"/>
          </p:cNvSpPr>
          <p:nvPr>
            <p:ph type="body" idx="1"/>
          </p:nvPr>
        </p:nvSpPr>
        <p:spPr/>
        <p:txBody>
          <a:bodyPr/>
          <a:lstStyle/>
          <a:p>
            <a:pPr marL="514350" indent="-285750" algn="just">
              <a:lnSpc>
                <a:spcPct val="120000"/>
              </a:lnSpc>
              <a:buFont typeface="Wingdings" panose="05000000000000000000" pitchFamily="2" charset="2"/>
              <a:buChar char="q"/>
            </a:pPr>
            <a:r>
              <a:rPr lang="vi-VN"/>
              <a:t>Phát hành website chưa phải đã xong việc …</a:t>
            </a:r>
          </a:p>
          <a:p>
            <a:pPr marL="514350" indent="-285750" algn="just">
              <a:lnSpc>
                <a:spcPct val="120000"/>
              </a:lnSpc>
              <a:buFont typeface="Wingdings" panose="05000000000000000000" pitchFamily="2" charset="2"/>
              <a:buChar char="q"/>
            </a:pPr>
            <a:r>
              <a:rPr lang="vi-VN"/>
              <a:t>Giữ cho nội dung trang web được cập nhật theo thời gian. Nếu đang làm việc với khách hàng, bạn có thể tạo hợp đồng bảo trì hàng tháng (doanh thu định kỳ)</a:t>
            </a:r>
          </a:p>
          <a:p>
            <a:pPr marL="514350" indent="-285750" algn="just">
              <a:lnSpc>
                <a:spcPct val="120000"/>
              </a:lnSpc>
              <a:buFont typeface="Wingdings" panose="05000000000000000000" pitchFamily="2" charset="2"/>
              <a:buChar char="q"/>
            </a:pPr>
            <a:r>
              <a:rPr lang="vi-VN"/>
              <a:t>Cài đặt phần mềm phân tích (ví dụ: Google Analytics hoặc Fathom) để nhận thống kê về người dùng trang web. Điều này có thể thông báo những thay đổi trong tương lai về cấu trúc và nội dung trang web</a:t>
            </a:r>
          </a:p>
          <a:p>
            <a:pPr marL="514350" indent="-285750" algn="just">
              <a:lnSpc>
                <a:spcPct val="120000"/>
              </a:lnSpc>
              <a:buFont typeface="Wingdings" panose="05000000000000000000" pitchFamily="2" charset="2"/>
              <a:buChar char="q"/>
            </a:pPr>
            <a:r>
              <a:rPr lang="vi-VN"/>
              <a:t>Một blog được cập nhật thường xuyên là một cách tốt để giữ người dùng quay lại và cũng tốt cho SEO</a:t>
            </a:r>
          </a:p>
        </p:txBody>
      </p:sp>
      <p:sp>
        <p:nvSpPr>
          <p:cNvPr id="3" name="Title 2">
            <a:extLst>
              <a:ext uri="{FF2B5EF4-FFF2-40B4-BE49-F238E27FC236}">
                <a16:creationId xmlns:a16="http://schemas.microsoft.com/office/drawing/2014/main" id="{DA5C40C7-E266-46A2-A19D-E38BBAAEAFE9}"/>
              </a:ext>
            </a:extLst>
          </p:cNvPr>
          <p:cNvSpPr>
            <a:spLocks noGrp="1"/>
          </p:cNvSpPr>
          <p:nvPr>
            <p:ph type="title"/>
          </p:nvPr>
        </p:nvSpPr>
        <p:spPr/>
        <p:txBody>
          <a:bodyPr/>
          <a:lstStyle/>
          <a:p>
            <a:r>
              <a:rPr lang="vi-VN"/>
              <a:t>7. Bảo trì và cập nhật thường xuyên</a:t>
            </a:r>
            <a:endParaRPr lang="en-US"/>
          </a:p>
        </p:txBody>
      </p:sp>
      <p:sp>
        <p:nvSpPr>
          <p:cNvPr id="4" name="Subtitle 3">
            <a:extLst>
              <a:ext uri="{FF2B5EF4-FFF2-40B4-BE49-F238E27FC236}">
                <a16:creationId xmlns:a16="http://schemas.microsoft.com/office/drawing/2014/main" id="{CCDFCF46-6F42-4015-9ED7-666E6264031F}"/>
              </a:ext>
            </a:extLst>
          </p:cNvPr>
          <p:cNvSpPr>
            <a:spLocks noGrp="1"/>
          </p:cNvSpPr>
          <p:nvPr>
            <p:ph type="subTitle" idx="2"/>
          </p:nvPr>
        </p:nvSpPr>
        <p:spPr/>
        <p:txBody>
          <a:bodyPr/>
          <a:lstStyle/>
          <a:p>
            <a:r>
              <a:rPr lang="vi-VN"/>
              <a:t>dungkt@tlu.edu.vn</a:t>
            </a:r>
            <a:endParaRPr lang="en-US"/>
          </a:p>
        </p:txBody>
      </p:sp>
    </p:spTree>
    <p:extLst>
      <p:ext uri="{BB962C8B-B14F-4D97-AF65-F5344CB8AC3E}">
        <p14:creationId xmlns:p14="http://schemas.microsoft.com/office/powerpoint/2010/main" val="1055497994"/>
      </p:ext>
    </p:extLst>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CDE Presentation Template_ Theme 2.pptx" id="{52355E89-EBD1-45E6-BD1A-9B50F5B04B7A}" vid="{B83D01ED-8FDC-42C8-A457-2EB34E68E18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2021-powerpoint-template</Template>
  <TotalTime>456</TotalTime>
  <Words>1882</Words>
  <Application>Microsoft Office PowerPoint</Application>
  <PresentationFormat>Widescreen</PresentationFormat>
  <Paragraphs>96</Paragraphs>
  <Slides>17</Slides>
  <Notes>17</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Open Sans ExtraBold</vt:lpstr>
      <vt:lpstr>Encode Sans Expanded ExtraLight</vt:lpstr>
      <vt:lpstr>Encode Sans Expanded Light</vt:lpstr>
      <vt:lpstr>Open Sans</vt:lpstr>
      <vt:lpstr>Calibri</vt:lpstr>
      <vt:lpstr>Wingdings</vt:lpstr>
      <vt:lpstr>Arial</vt:lpstr>
      <vt:lpstr>Theme2</vt:lpstr>
      <vt:lpstr>CSE391 – Nền tảng phát triển Web</vt:lpstr>
      <vt:lpstr>Nội dung</vt:lpstr>
      <vt:lpstr>1. Xác định dự án</vt:lpstr>
      <vt:lpstr>2. Lập kế hoạch dự án</vt:lpstr>
      <vt:lpstr>3. Phác họa bố cục và ý tưởng</vt:lpstr>
      <vt:lpstr>4. Thiết kế và xây dựng Website</vt:lpstr>
      <vt:lpstr>5. Kiểm tra và tối ưu</vt:lpstr>
      <vt:lpstr>6. Phát hành website</vt:lpstr>
      <vt:lpstr>7. Bảo trì và cập nhật thường xuyên</vt:lpstr>
      <vt:lpstr>Thực hành: Áp dụng phân tích cho dự án Omnifood website</vt:lpstr>
      <vt:lpstr>Thực hành: Áp dụng phân tích cho dự án Omnifood website</vt:lpstr>
      <vt:lpstr>Thực hành: Áp dụng phân tích cho dự án Omnifood website</vt:lpstr>
      <vt:lpstr>Thực hành: Áp dụng phân tích cho dự án Omnifood website</vt:lpstr>
      <vt:lpstr>Thực hành: Áp dụng phân tích cho dự án Omnifood website</vt:lpstr>
      <vt:lpstr>Thực hành: Áp dụng phân tích cho dự án Omnifood website</vt:lpstr>
      <vt:lpstr>Thực hành: Bài tập dành cho Bạn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slide title</dc:title>
  <dc:creator>thichthihoc</dc:creator>
  <cp:lastModifiedBy>Com Com</cp:lastModifiedBy>
  <cp:revision>129</cp:revision>
  <dcterms:created xsi:type="dcterms:W3CDTF">2022-04-16T15:00:05Z</dcterms:created>
  <dcterms:modified xsi:type="dcterms:W3CDTF">2022-04-23T23:53:38Z</dcterms:modified>
</cp:coreProperties>
</file>