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77832-901F-4056-904D-A64171F7ACAE}" type="datetimeFigureOut">
              <a:rPr lang="tr-TR" smtClean="0"/>
              <a:t>4.4.2023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D600C-5819-4ED7-860D-3E4260A6867D}" type="slidenum">
              <a:rPr lang="tr-TR" smtClean="0"/>
              <a:t>‹#›</a:t>
            </a:fld>
            <a:endParaRPr lang="tr-TR"/>
          </a:p>
        </p:txBody>
      </p:sp>
    </p:spTree>
    <p:extLst>
      <p:ext uri="{BB962C8B-B14F-4D97-AF65-F5344CB8AC3E}">
        <p14:creationId xmlns:p14="http://schemas.microsoft.com/office/powerpoint/2010/main" val="1171748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9F1517F-1926-4D4A-9851-50FFA2A396A0}"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7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6530CF7E-04D2-41F5-9159-F061AF980026}" type="datetime1">
              <a:rPr lang="tr-TR" smtClean="0"/>
              <a:t>4.4.2023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252113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CE8EC80-F93D-48F7-A605-0C7CD7B397A7}"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427519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FFE5D8-B4E2-49D3-B26D-AEBB7F6E4E74}"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62109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4E12B5A-3F22-47E7-86EA-BFEF4E3E46B7}"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412253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37201D-1F03-4994-96C6-8383730047D1}"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3362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65EF7A9-AC94-47CE-B43B-0B03E70CA98E}"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691746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0B1827-0FF1-4B60-9D73-5A78E500C317}"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3477692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D60E4A6-D027-481C-8A53-7130B230FD2E}"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408122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B448A1-8EE0-4331-ADE7-D4DB74D02D35}"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91136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260ED4E-20E5-418E-9A1E-D6A471FD6288}" type="datetime1">
              <a:rPr lang="tr-TR" smtClean="0"/>
              <a:t>4.4.2023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18754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375DC28-FE4E-44A7-974B-3F831D162693}" type="datetime1">
              <a:rPr lang="tr-TR" smtClean="0"/>
              <a:t>4.4.2023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279842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95FA567-BF96-4709-9846-7BD46541E273}" type="datetime1">
              <a:rPr lang="tr-TR" smtClean="0"/>
              <a:t>4.4.2023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283530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AC94196-9439-458E-B65C-C2018AAEA47D}" type="datetime1">
              <a:rPr lang="tr-TR" smtClean="0"/>
              <a:t>4.4.2023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126703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80AE1-EDB9-4F83-B437-F74AE8D8A6AA}" type="datetime1">
              <a:rPr lang="tr-TR" smtClean="0"/>
              <a:t>4.4.2023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176092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DCEBD9B-37D2-4F11-90A8-C7051B7FFE56}" type="datetime1">
              <a:rPr lang="tr-TR" smtClean="0"/>
              <a:t>4.4.2023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305182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081FEAD-A222-43D9-8172-C6D54F307385}" type="datetime1">
              <a:rPr lang="tr-TR" smtClean="0"/>
              <a:t>4.4.2023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5411CD-1967-4C39-9C0C-7E27A172CFB5}" type="slidenum">
              <a:rPr lang="tr-TR" smtClean="0"/>
              <a:t>‹#›</a:t>
            </a:fld>
            <a:endParaRPr lang="tr-TR"/>
          </a:p>
        </p:txBody>
      </p:sp>
    </p:spTree>
    <p:extLst>
      <p:ext uri="{BB962C8B-B14F-4D97-AF65-F5344CB8AC3E}">
        <p14:creationId xmlns:p14="http://schemas.microsoft.com/office/powerpoint/2010/main" val="68418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29C26A4-21B7-41B9-B697-F686757F1126}" type="datetime1">
              <a:rPr lang="tr-TR" smtClean="0"/>
              <a:t>4.4.2023</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35411CD-1967-4C39-9C0C-7E27A172CFB5}" type="slidenum">
              <a:rPr lang="tr-TR" smtClean="0"/>
              <a:t>‹#›</a:t>
            </a:fld>
            <a:endParaRPr lang="tr-TR"/>
          </a:p>
        </p:txBody>
      </p:sp>
    </p:spTree>
    <p:extLst>
      <p:ext uri="{BB962C8B-B14F-4D97-AF65-F5344CB8AC3E}">
        <p14:creationId xmlns:p14="http://schemas.microsoft.com/office/powerpoint/2010/main" val="258875358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cs.rug.nl/~aiellom/images/SymbianOS.pdf" TargetMode="External"/><Relationship Id="rId3" Type="http://schemas.openxmlformats.org/officeDocument/2006/relationships/hyperlink" Target="https://www.ijream.org/papers/IJREAMV02I01834.pdf" TargetMode="External"/><Relationship Id="rId7" Type="http://schemas.openxmlformats.org/officeDocument/2006/relationships/hyperlink" Target="http://fiona.dmcs.p.lodz.pl/symos/wyklady/01a-Introduction.pdf" TargetMode="External"/><Relationship Id="rId2" Type="http://schemas.openxmlformats.org/officeDocument/2006/relationships/hyperlink" Target="https://techcrunch.com/2010/11/08/guest-post-symbian-os-one-of-the-most-successfulfailures-in-tech-history-2/" TargetMode="External"/><Relationship Id="rId1" Type="http://schemas.openxmlformats.org/officeDocument/2006/relationships/slideLayout" Target="../slideLayouts/slideLayout2.xml"/><Relationship Id="rId6" Type="http://schemas.openxmlformats.org/officeDocument/2006/relationships/hyperlink" Target="https://uditagarwal.in/case-study-symbianos/#:~:text=Symbian%20OS%20has%20a%20microkernel,provided%20by%20user%2Dside%20servers" TargetMode="External"/><Relationship Id="rId5" Type="http://schemas.openxmlformats.org/officeDocument/2006/relationships/hyperlink" Target="https://ab.org.tr/ab09/kitap/kaya_AB09.pdf" TargetMode="External"/><Relationship Id="rId10" Type="http://schemas.openxmlformats.org/officeDocument/2006/relationships/hyperlink" Target="https://hrcak.srce.hr/file/10154" TargetMode="External"/><Relationship Id="rId4" Type="http://schemas.openxmlformats.org/officeDocument/2006/relationships/hyperlink" Target="https://picture.iczhiku.com/resource/paper/SYidRgklAfLPWVXc.pdf" TargetMode="External"/><Relationship Id="rId9" Type="http://schemas.openxmlformats.org/officeDocument/2006/relationships/hyperlink" Target="http://download.hqyj.com/download/pdf/Farsight071117Symbian0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7E3F2-C9D7-88C5-DCF2-94FE1EF9BEC0}"/>
              </a:ext>
            </a:extLst>
          </p:cNvPr>
          <p:cNvSpPr>
            <a:spLocks noGrp="1"/>
          </p:cNvSpPr>
          <p:nvPr>
            <p:ph type="ctrTitle"/>
          </p:nvPr>
        </p:nvSpPr>
        <p:spPr/>
        <p:txBody>
          <a:bodyPr/>
          <a:lstStyle/>
          <a:p>
            <a:r>
              <a:rPr lang="tr-TR" dirty="0" err="1"/>
              <a:t>NokIA</a:t>
            </a:r>
            <a:r>
              <a:rPr lang="tr-TR" dirty="0"/>
              <a:t> </a:t>
            </a:r>
            <a:r>
              <a:rPr lang="tr-TR" dirty="0" err="1"/>
              <a:t>sYMBıan</a:t>
            </a:r>
            <a:r>
              <a:rPr lang="tr-TR" dirty="0"/>
              <a:t> OS</a:t>
            </a:r>
          </a:p>
        </p:txBody>
      </p:sp>
      <p:sp>
        <p:nvSpPr>
          <p:cNvPr id="3" name="Alt Başlık 2">
            <a:extLst>
              <a:ext uri="{FF2B5EF4-FFF2-40B4-BE49-F238E27FC236}">
                <a16:creationId xmlns:a16="http://schemas.microsoft.com/office/drawing/2014/main" id="{99A72FAC-9190-ABA9-F728-24719A087030}"/>
              </a:ext>
            </a:extLst>
          </p:cNvPr>
          <p:cNvSpPr>
            <a:spLocks noGrp="1"/>
          </p:cNvSpPr>
          <p:nvPr>
            <p:ph type="subTitle" idx="1"/>
          </p:nvPr>
        </p:nvSpPr>
        <p:spPr/>
        <p:txBody>
          <a:bodyPr/>
          <a:lstStyle/>
          <a:p>
            <a:pPr algn="just"/>
            <a:r>
              <a:rPr lang="tr-TR" dirty="0"/>
              <a:t>2000’li yılların başlarında, Nokia’nın  Symbian işletim sistemi cep telefonlarında yaygın olarak kullanıldı, ancak yavaş performans ve yenilik eksikliği nedeniyle eleştirildi.</a:t>
            </a:r>
          </a:p>
        </p:txBody>
      </p:sp>
      <p:sp>
        <p:nvSpPr>
          <p:cNvPr id="4" name="Metin kutusu 3">
            <a:extLst>
              <a:ext uri="{FF2B5EF4-FFF2-40B4-BE49-F238E27FC236}">
                <a16:creationId xmlns:a16="http://schemas.microsoft.com/office/drawing/2014/main" id="{4E266B69-1D21-79AD-4EF3-E1156C1DE8DE}"/>
              </a:ext>
            </a:extLst>
          </p:cNvPr>
          <p:cNvSpPr txBox="1"/>
          <p:nvPr/>
        </p:nvSpPr>
        <p:spPr>
          <a:xfrm>
            <a:off x="7526215" y="5468034"/>
            <a:ext cx="4665785" cy="646331"/>
          </a:xfrm>
          <a:prstGeom prst="rect">
            <a:avLst/>
          </a:prstGeom>
          <a:noFill/>
        </p:spPr>
        <p:txBody>
          <a:bodyPr wrap="square" rtlCol="0">
            <a:spAutoFit/>
          </a:bodyPr>
          <a:lstStyle/>
          <a:p>
            <a:pPr algn="ctr"/>
            <a:r>
              <a:rPr lang="tr-TR" dirty="0"/>
              <a:t>Onur DOĞAN – 1190606901</a:t>
            </a:r>
          </a:p>
          <a:p>
            <a:pPr algn="ctr"/>
            <a:r>
              <a:rPr lang="tr-TR" dirty="0"/>
              <a:t>3.SINIF – Bahar Dönemi </a:t>
            </a:r>
          </a:p>
        </p:txBody>
      </p:sp>
      <p:sp>
        <p:nvSpPr>
          <p:cNvPr id="6" name="Metin kutusu 5">
            <a:extLst>
              <a:ext uri="{FF2B5EF4-FFF2-40B4-BE49-F238E27FC236}">
                <a16:creationId xmlns:a16="http://schemas.microsoft.com/office/drawing/2014/main" id="{0490B6D0-CC20-6103-7B83-C4A366CAE808}"/>
              </a:ext>
            </a:extLst>
          </p:cNvPr>
          <p:cNvSpPr txBox="1"/>
          <p:nvPr/>
        </p:nvSpPr>
        <p:spPr>
          <a:xfrm>
            <a:off x="1772530" y="558968"/>
            <a:ext cx="8454682" cy="1015663"/>
          </a:xfrm>
          <a:prstGeom prst="rect">
            <a:avLst/>
          </a:prstGeom>
          <a:noFill/>
        </p:spPr>
        <p:txBody>
          <a:bodyPr wrap="square" rtlCol="0">
            <a:spAutoFit/>
          </a:bodyPr>
          <a:lstStyle/>
          <a:p>
            <a:pPr algn="ctr"/>
            <a:r>
              <a:rPr lang="tr-TR" sz="3000" dirty="0"/>
              <a:t>YAZILIM MÜHENDİSLİĞİ DERSİ ARAŞTIRMA ÖDEVİ </a:t>
            </a:r>
          </a:p>
        </p:txBody>
      </p:sp>
      <p:sp>
        <p:nvSpPr>
          <p:cNvPr id="5" name="Slayt Numarası Yer Tutucusu 4">
            <a:extLst>
              <a:ext uri="{FF2B5EF4-FFF2-40B4-BE49-F238E27FC236}">
                <a16:creationId xmlns:a16="http://schemas.microsoft.com/office/drawing/2014/main" id="{7EB7EF59-1E77-B29F-2C01-13B103254D82}"/>
              </a:ext>
            </a:extLst>
          </p:cNvPr>
          <p:cNvSpPr>
            <a:spLocks noGrp="1"/>
          </p:cNvSpPr>
          <p:nvPr>
            <p:ph type="sldNum" sz="quarter" idx="12"/>
          </p:nvPr>
        </p:nvSpPr>
        <p:spPr>
          <a:xfrm>
            <a:off x="10911840" y="6114365"/>
            <a:ext cx="1142245" cy="669925"/>
          </a:xfrm>
        </p:spPr>
        <p:txBody>
          <a:bodyPr/>
          <a:lstStyle/>
          <a:p>
            <a:fld id="{935411CD-1967-4C39-9C0C-7E27A172CFB5}" type="slidenum">
              <a:rPr lang="tr-TR" smtClean="0"/>
              <a:t>1</a:t>
            </a:fld>
            <a:endParaRPr lang="tr-TR" dirty="0"/>
          </a:p>
        </p:txBody>
      </p:sp>
    </p:spTree>
    <p:extLst>
      <p:ext uri="{BB962C8B-B14F-4D97-AF65-F5344CB8AC3E}">
        <p14:creationId xmlns:p14="http://schemas.microsoft.com/office/powerpoint/2010/main" val="30083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D4EED6-367C-3A21-6045-E8118631AE1A}"/>
              </a:ext>
            </a:extLst>
          </p:cNvPr>
          <p:cNvSpPr>
            <a:spLocks noGrp="1"/>
          </p:cNvSpPr>
          <p:nvPr>
            <p:ph idx="1"/>
          </p:nvPr>
        </p:nvSpPr>
        <p:spPr>
          <a:xfrm>
            <a:off x="684212" y="685800"/>
            <a:ext cx="8628600" cy="5433646"/>
          </a:xfrm>
        </p:spPr>
        <p:txBody>
          <a:bodyPr/>
          <a:lstStyle/>
          <a:p>
            <a:r>
              <a:rPr lang="tr-TR" sz="1800" b="0" i="0" u="none" strike="noStrike" baseline="0" dirty="0">
                <a:latin typeface="Arial" panose="020B0604020202020204" pitchFamily="34" charset="0"/>
              </a:rPr>
              <a:t>Bu ilkeleri en iyi şekilde takip etmek için Symbian bir mikro çekirdek kullanır, hizmetlere talep ve geri arama yaklaşımı uygular ve kullanıcı arabirimi ile motor arasındaki ayrımı korur. İşletim sistemi, düşük güçlü pil tabanlı cihazlar ve ROM tabanlı sistemler için optimize edilmiştir. Uygulamalar ve işletim sisteminin kendisi, nesne yönelimli bir tasarımı takip eder: Model-</a:t>
            </a:r>
            <a:r>
              <a:rPr lang="tr-TR" sz="1800" b="0" i="0" u="none" strike="noStrike" baseline="0" dirty="0" err="1">
                <a:latin typeface="Arial" panose="020B0604020202020204" pitchFamily="34" charset="0"/>
              </a:rPr>
              <a:t>view</a:t>
            </a:r>
            <a:r>
              <a:rPr lang="tr-TR" sz="1800" b="0" i="0" u="none" strike="noStrike" baseline="0" dirty="0">
                <a:latin typeface="Arial" panose="020B0604020202020204" pitchFamily="34" charset="0"/>
              </a:rPr>
              <a:t>-</a:t>
            </a:r>
            <a:r>
              <a:rPr lang="tr-TR" sz="1800" b="0" i="0" u="none" strike="noStrike" baseline="0" dirty="0" err="1">
                <a:latin typeface="Arial" panose="020B0604020202020204" pitchFamily="34" charset="0"/>
              </a:rPr>
              <a:t>controller</a:t>
            </a:r>
            <a:r>
              <a:rPr lang="tr-TR" sz="1800" b="0" i="0" u="none" strike="noStrike" baseline="0" dirty="0">
                <a:latin typeface="Arial" panose="020B0604020202020204" pitchFamily="34" charset="0"/>
              </a:rPr>
              <a:t> (MVC). </a:t>
            </a:r>
          </a:p>
          <a:p>
            <a:pPr algn="just"/>
            <a:endParaRPr lang="tr-TR" dirty="0"/>
          </a:p>
          <a:p>
            <a:pPr algn="just"/>
            <a:r>
              <a:rPr lang="tr-TR" sz="1800" b="0" i="0" u="none" strike="noStrike" baseline="0" dirty="0">
                <a:latin typeface="Arial" panose="020B0604020202020204" pitchFamily="34" charset="0"/>
              </a:rPr>
              <a:t>Ayrıca, tüm Symbian programlaması olay tabanlıdır ve uygulamalar doğrudan bir olayla ilgilenmediğinde CPU düşük güç moduna geçer. Bu, aktif nesneler adı verilen bir programlama deyimi aracılığıyla yapılır. Benzer şekilde, iş parçacıklarına ve işlemlere yönelik Symbian yaklaşımı, genel giderleri azaltarak yönlendirilir. </a:t>
            </a:r>
            <a:endParaRPr lang="tr-TR" dirty="0"/>
          </a:p>
        </p:txBody>
      </p:sp>
      <p:sp>
        <p:nvSpPr>
          <p:cNvPr id="2" name="Slayt Numarası Yer Tutucusu 1">
            <a:extLst>
              <a:ext uri="{FF2B5EF4-FFF2-40B4-BE49-F238E27FC236}">
                <a16:creationId xmlns:a16="http://schemas.microsoft.com/office/drawing/2014/main" id="{8A8392C2-D58C-4C11-A04B-6A9A559B730B}"/>
              </a:ext>
            </a:extLst>
          </p:cNvPr>
          <p:cNvSpPr>
            <a:spLocks noGrp="1"/>
          </p:cNvSpPr>
          <p:nvPr>
            <p:ph type="sldNum" sz="quarter" idx="12"/>
          </p:nvPr>
        </p:nvSpPr>
        <p:spPr/>
        <p:txBody>
          <a:bodyPr/>
          <a:lstStyle/>
          <a:p>
            <a:fld id="{935411CD-1967-4C39-9C0C-7E27A172CFB5}" type="slidenum">
              <a:rPr lang="tr-TR" smtClean="0"/>
              <a:t>10</a:t>
            </a:fld>
            <a:endParaRPr lang="tr-TR"/>
          </a:p>
        </p:txBody>
      </p:sp>
    </p:spTree>
    <p:extLst>
      <p:ext uri="{BB962C8B-B14F-4D97-AF65-F5344CB8AC3E}">
        <p14:creationId xmlns:p14="http://schemas.microsoft.com/office/powerpoint/2010/main" val="106966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8A145F-B54A-9F96-502E-1ACEDE62B87B}"/>
              </a:ext>
            </a:extLst>
          </p:cNvPr>
          <p:cNvSpPr>
            <a:spLocks noGrp="1"/>
          </p:cNvSpPr>
          <p:nvPr>
            <p:ph type="title"/>
          </p:nvPr>
        </p:nvSpPr>
        <p:spPr>
          <a:xfrm>
            <a:off x="993701" y="351431"/>
            <a:ext cx="8534400" cy="1507067"/>
          </a:xfrm>
        </p:spPr>
        <p:txBody>
          <a:bodyPr/>
          <a:lstStyle/>
          <a:p>
            <a:r>
              <a:rPr lang="tr-TR" dirty="0"/>
              <a:t>1- Katmanlı YAPI</a:t>
            </a:r>
          </a:p>
        </p:txBody>
      </p:sp>
      <p:pic>
        <p:nvPicPr>
          <p:cNvPr id="5" name="İçerik Yer Tutucusu 4">
            <a:extLst>
              <a:ext uri="{FF2B5EF4-FFF2-40B4-BE49-F238E27FC236}">
                <a16:creationId xmlns:a16="http://schemas.microsoft.com/office/drawing/2014/main" id="{81E2B9EF-C3B7-3F75-F5B5-7F77E33249DF}"/>
              </a:ext>
            </a:extLst>
          </p:cNvPr>
          <p:cNvPicPr>
            <a:picLocks noGrp="1" noChangeAspect="1"/>
          </p:cNvPicPr>
          <p:nvPr>
            <p:ph idx="1"/>
          </p:nvPr>
        </p:nvPicPr>
        <p:blipFill>
          <a:blip r:embed="rId2"/>
          <a:stretch>
            <a:fillRect/>
          </a:stretch>
        </p:blipFill>
        <p:spPr>
          <a:xfrm>
            <a:off x="545729" y="1690407"/>
            <a:ext cx="7933842" cy="4427477"/>
          </a:xfrm>
        </p:spPr>
      </p:pic>
      <p:pic>
        <p:nvPicPr>
          <p:cNvPr id="7" name="Resim 6">
            <a:extLst>
              <a:ext uri="{FF2B5EF4-FFF2-40B4-BE49-F238E27FC236}">
                <a16:creationId xmlns:a16="http://schemas.microsoft.com/office/drawing/2014/main" id="{B8498CDC-ED06-FA93-24CF-3C3DD4EF83C7}"/>
              </a:ext>
            </a:extLst>
          </p:cNvPr>
          <p:cNvPicPr>
            <a:picLocks noChangeAspect="1"/>
          </p:cNvPicPr>
          <p:nvPr/>
        </p:nvPicPr>
        <p:blipFill>
          <a:blip r:embed="rId3"/>
          <a:stretch>
            <a:fillRect/>
          </a:stretch>
        </p:blipFill>
        <p:spPr>
          <a:xfrm>
            <a:off x="8772798" y="1598967"/>
            <a:ext cx="3262072" cy="4610358"/>
          </a:xfrm>
          <a:prstGeom prst="rect">
            <a:avLst/>
          </a:prstGeom>
        </p:spPr>
      </p:pic>
      <p:sp>
        <p:nvSpPr>
          <p:cNvPr id="3" name="Slayt Numarası Yer Tutucusu 2">
            <a:extLst>
              <a:ext uri="{FF2B5EF4-FFF2-40B4-BE49-F238E27FC236}">
                <a16:creationId xmlns:a16="http://schemas.microsoft.com/office/drawing/2014/main" id="{7703B764-AA18-6A2A-6248-A7567A28B316}"/>
              </a:ext>
            </a:extLst>
          </p:cNvPr>
          <p:cNvSpPr>
            <a:spLocks noGrp="1"/>
          </p:cNvSpPr>
          <p:nvPr>
            <p:ph type="sldNum" sz="quarter" idx="12"/>
          </p:nvPr>
        </p:nvSpPr>
        <p:spPr>
          <a:xfrm>
            <a:off x="10892625" y="6188075"/>
            <a:ext cx="1142245" cy="669925"/>
          </a:xfrm>
        </p:spPr>
        <p:txBody>
          <a:bodyPr/>
          <a:lstStyle/>
          <a:p>
            <a:fld id="{935411CD-1967-4C39-9C0C-7E27A172CFB5}" type="slidenum">
              <a:rPr lang="tr-TR" smtClean="0"/>
              <a:t>11</a:t>
            </a:fld>
            <a:endParaRPr lang="tr-TR" dirty="0"/>
          </a:p>
        </p:txBody>
      </p:sp>
    </p:spTree>
    <p:extLst>
      <p:ext uri="{BB962C8B-B14F-4D97-AF65-F5344CB8AC3E}">
        <p14:creationId xmlns:p14="http://schemas.microsoft.com/office/powerpoint/2010/main" val="364634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1AECB59-D8A5-554B-6ED0-CC1E4C61F350}"/>
              </a:ext>
            </a:extLst>
          </p:cNvPr>
          <p:cNvPicPr>
            <a:picLocks noGrp="1" noChangeAspect="1"/>
          </p:cNvPicPr>
          <p:nvPr>
            <p:ph idx="1"/>
          </p:nvPr>
        </p:nvPicPr>
        <p:blipFill>
          <a:blip r:embed="rId2"/>
          <a:stretch>
            <a:fillRect/>
          </a:stretch>
        </p:blipFill>
        <p:spPr>
          <a:xfrm>
            <a:off x="613876" y="135391"/>
            <a:ext cx="9008426" cy="6587218"/>
          </a:xfrm>
        </p:spPr>
      </p:pic>
      <p:sp>
        <p:nvSpPr>
          <p:cNvPr id="2" name="Slayt Numarası Yer Tutucusu 1">
            <a:extLst>
              <a:ext uri="{FF2B5EF4-FFF2-40B4-BE49-F238E27FC236}">
                <a16:creationId xmlns:a16="http://schemas.microsoft.com/office/drawing/2014/main" id="{E182B07E-7B35-CCAB-8AC8-A564C0695F62}"/>
              </a:ext>
            </a:extLst>
          </p:cNvPr>
          <p:cNvSpPr>
            <a:spLocks noGrp="1"/>
          </p:cNvSpPr>
          <p:nvPr>
            <p:ph type="sldNum" sz="quarter" idx="12"/>
          </p:nvPr>
        </p:nvSpPr>
        <p:spPr/>
        <p:txBody>
          <a:bodyPr/>
          <a:lstStyle/>
          <a:p>
            <a:fld id="{935411CD-1967-4C39-9C0C-7E27A172CFB5}" type="slidenum">
              <a:rPr lang="tr-TR" smtClean="0"/>
              <a:t>12</a:t>
            </a:fld>
            <a:endParaRPr lang="tr-TR"/>
          </a:p>
        </p:txBody>
      </p:sp>
    </p:spTree>
    <p:extLst>
      <p:ext uri="{BB962C8B-B14F-4D97-AF65-F5344CB8AC3E}">
        <p14:creationId xmlns:p14="http://schemas.microsoft.com/office/powerpoint/2010/main" val="330683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C6AD2B-1CDE-8A32-B626-90F3891A021E}"/>
              </a:ext>
            </a:extLst>
          </p:cNvPr>
          <p:cNvSpPr>
            <a:spLocks noGrp="1"/>
          </p:cNvSpPr>
          <p:nvPr>
            <p:ph idx="1"/>
          </p:nvPr>
        </p:nvSpPr>
        <p:spPr>
          <a:xfrm>
            <a:off x="684212" y="685800"/>
            <a:ext cx="8895886" cy="5166360"/>
          </a:xfrm>
        </p:spPr>
        <p:txBody>
          <a:bodyPr/>
          <a:lstStyle/>
          <a:p>
            <a:r>
              <a:rPr lang="tr-TR" sz="1800" b="0" i="0" u="none" strike="noStrike" baseline="0" dirty="0" err="1">
                <a:latin typeface="Arial" panose="020B0604020202020204" pitchFamily="34" charset="0"/>
              </a:rPr>
              <a:t>Symbian'ın</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mikrokernel</a:t>
            </a:r>
            <a:r>
              <a:rPr lang="tr-TR" sz="1800" b="0" i="0" u="none" strike="noStrike" baseline="0" dirty="0">
                <a:latin typeface="Arial" panose="020B0604020202020204" pitchFamily="34" charset="0"/>
              </a:rPr>
              <a:t> mimarisine sahip olması, sağlamlık, kullanılabilirlik ve yanıt vermeyi en üst düzeye çıkarmak için çekirdeğin içinde gerekli olan minimumun olması anlamına geliyor. Bir zamanlayıcı, bellek yönetimi ve aygıt sürücüleri içerir, ancak ağ hizmetleri, telefon ve dosya sistemi desteği gibi diğer hizmetler OS Hizmetleri </a:t>
            </a:r>
            <a:r>
              <a:rPr lang="tr-TR" sz="1800" b="0" i="0" u="none" strike="noStrike" baseline="0" dirty="0" err="1">
                <a:latin typeface="Arial" panose="020B0604020202020204" pitchFamily="34" charset="0"/>
              </a:rPr>
              <a:t>Katmanı'na</a:t>
            </a:r>
            <a:r>
              <a:rPr lang="tr-TR" sz="1800" b="0" i="0" u="none" strike="noStrike" baseline="0" dirty="0">
                <a:latin typeface="Arial" panose="020B0604020202020204" pitchFamily="34" charset="0"/>
              </a:rPr>
              <a:t> veya Temel Hizmetler Katmanına yerleştirilir. </a:t>
            </a:r>
            <a:endParaRPr lang="tr-TR" dirty="0"/>
          </a:p>
        </p:txBody>
      </p:sp>
      <p:sp>
        <p:nvSpPr>
          <p:cNvPr id="2" name="Slayt Numarası Yer Tutucusu 1">
            <a:extLst>
              <a:ext uri="{FF2B5EF4-FFF2-40B4-BE49-F238E27FC236}">
                <a16:creationId xmlns:a16="http://schemas.microsoft.com/office/drawing/2014/main" id="{5E68230A-F64F-D7C8-CE76-36B402A14AB9}"/>
              </a:ext>
            </a:extLst>
          </p:cNvPr>
          <p:cNvSpPr>
            <a:spLocks noGrp="1"/>
          </p:cNvSpPr>
          <p:nvPr>
            <p:ph type="sldNum" sz="quarter" idx="12"/>
          </p:nvPr>
        </p:nvSpPr>
        <p:spPr/>
        <p:txBody>
          <a:bodyPr/>
          <a:lstStyle/>
          <a:p>
            <a:fld id="{935411CD-1967-4C39-9C0C-7E27A172CFB5}" type="slidenum">
              <a:rPr lang="tr-TR" smtClean="0"/>
              <a:t>13</a:t>
            </a:fld>
            <a:endParaRPr lang="tr-TR"/>
          </a:p>
        </p:txBody>
      </p:sp>
    </p:spTree>
    <p:extLst>
      <p:ext uri="{BB962C8B-B14F-4D97-AF65-F5344CB8AC3E}">
        <p14:creationId xmlns:p14="http://schemas.microsoft.com/office/powerpoint/2010/main" val="109673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DDA586-20B0-9C02-3481-DD351B5C07F6}"/>
              </a:ext>
            </a:extLst>
          </p:cNvPr>
          <p:cNvSpPr>
            <a:spLocks noGrp="1"/>
          </p:cNvSpPr>
          <p:nvPr>
            <p:ph idx="1"/>
          </p:nvPr>
        </p:nvSpPr>
        <p:spPr>
          <a:xfrm>
            <a:off x="501331" y="158262"/>
            <a:ext cx="9711813" cy="6699738"/>
          </a:xfrm>
        </p:spPr>
        <p:txBody>
          <a:bodyPr/>
          <a:lstStyle/>
          <a:p>
            <a:r>
              <a:rPr lang="tr-TR" sz="1800" b="0" i="0" u="none" strike="noStrike" baseline="0" dirty="0">
                <a:latin typeface="Arial" panose="020B0604020202020204" pitchFamily="34" charset="0"/>
              </a:rPr>
              <a:t>Tüm yerli Symbian C++ uygulamaları, uygulama mimarisi tarafından tanımlanan üç çerçeve sınıfından oluşturulmuştur: bir uygulama sınıfı, bir doküman sınıfı ve bir uygulama kullanıcı arabirimi sınıfı. Bu sınıflar temel uygulama davranışını oluşturur. Geriye kalan ihtiyaç duyulan işlevler, uygulama görünümü, veri modeli ve veri arabirimi, bağımsız olarak oluşturulur ve yalnızca kendi </a:t>
            </a:r>
            <a:r>
              <a:rPr lang="tr-TR" sz="1800" b="0" i="0" u="none" strike="noStrike" baseline="0" dirty="0" err="1">
                <a:latin typeface="Arial" panose="020B0604020202020204" pitchFamily="34" charset="0"/>
              </a:rPr>
              <a:t>API'leri</a:t>
            </a:r>
            <a:r>
              <a:rPr lang="tr-TR" sz="1800" b="0" i="0" u="none" strike="noStrike" baseline="0" dirty="0">
                <a:latin typeface="Arial" panose="020B0604020202020204" pitchFamily="34" charset="0"/>
              </a:rPr>
              <a:t> aracılığıyla diğer sınıflarla etkileşime girer. </a:t>
            </a:r>
          </a:p>
          <a:p>
            <a:endParaRPr lang="tr-TR" sz="1800" dirty="0">
              <a:latin typeface="Arial" panose="020B0604020202020204" pitchFamily="34" charset="0"/>
            </a:endParaRPr>
          </a:p>
          <a:p>
            <a:endParaRPr lang="tr-TR" sz="1800" dirty="0">
              <a:latin typeface="Arial" panose="020B0604020202020204" pitchFamily="34" charset="0"/>
            </a:endParaRPr>
          </a:p>
          <a:p>
            <a:r>
              <a:rPr lang="tr-TR" sz="1800" b="0" i="0" u="none" strike="noStrike" baseline="0" dirty="0">
                <a:latin typeface="Arial" panose="020B0604020202020204" pitchFamily="34" charset="0"/>
              </a:rPr>
              <a:t>Birçok şey daha bu modele uymuyor - örneğin, </a:t>
            </a:r>
            <a:r>
              <a:rPr lang="tr-TR" sz="1800" b="0" i="0" u="none" strike="noStrike" baseline="0" dirty="0" err="1">
                <a:latin typeface="Arial" panose="020B0604020202020204" pitchFamily="34" charset="0"/>
              </a:rPr>
              <a:t>SyncML</a:t>
            </a:r>
            <a:r>
              <a:rPr lang="tr-TR" sz="1800" b="0" i="0" u="none" strike="noStrike" baseline="0" dirty="0">
                <a:latin typeface="Arial" panose="020B0604020202020204" pitchFamily="34" charset="0"/>
              </a:rPr>
              <a:t>, Java ME ve </a:t>
            </a:r>
            <a:r>
              <a:rPr lang="tr-TR" sz="1800" b="0" i="0" u="none" strike="noStrike" baseline="0" dirty="0" err="1">
                <a:latin typeface="Arial" panose="020B0604020202020204" pitchFamily="34" charset="0"/>
              </a:rPr>
              <a:t>multimedya'nın</a:t>
            </a:r>
            <a:r>
              <a:rPr lang="tr-TR" sz="1800" b="0" i="0" u="none" strike="noStrike" baseline="0" dirty="0">
                <a:latin typeface="Arial" panose="020B0604020202020204" pitchFamily="34" charset="0"/>
              </a:rPr>
              <a:t> çoğunun üzerinde başka bir API seti sağlıyor. </a:t>
            </a:r>
            <a:endParaRPr lang="tr-TR" dirty="0"/>
          </a:p>
        </p:txBody>
      </p:sp>
      <p:sp>
        <p:nvSpPr>
          <p:cNvPr id="2" name="Slayt Numarası Yer Tutucusu 1">
            <a:extLst>
              <a:ext uri="{FF2B5EF4-FFF2-40B4-BE49-F238E27FC236}">
                <a16:creationId xmlns:a16="http://schemas.microsoft.com/office/drawing/2014/main" id="{C016E79B-3F9C-2551-5E88-8DEC558D644B}"/>
              </a:ext>
            </a:extLst>
          </p:cNvPr>
          <p:cNvSpPr>
            <a:spLocks noGrp="1"/>
          </p:cNvSpPr>
          <p:nvPr>
            <p:ph type="sldNum" sz="quarter" idx="12"/>
          </p:nvPr>
        </p:nvSpPr>
        <p:spPr/>
        <p:txBody>
          <a:bodyPr/>
          <a:lstStyle/>
          <a:p>
            <a:fld id="{935411CD-1967-4C39-9C0C-7E27A172CFB5}" type="slidenum">
              <a:rPr lang="tr-TR" smtClean="0"/>
              <a:t>14</a:t>
            </a:fld>
            <a:endParaRPr lang="tr-TR"/>
          </a:p>
        </p:txBody>
      </p:sp>
    </p:spTree>
    <p:extLst>
      <p:ext uri="{BB962C8B-B14F-4D97-AF65-F5344CB8AC3E}">
        <p14:creationId xmlns:p14="http://schemas.microsoft.com/office/powerpoint/2010/main" val="215180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F7E055-7E25-31AB-C752-A181F0B429B4}"/>
              </a:ext>
            </a:extLst>
          </p:cNvPr>
          <p:cNvSpPr>
            <a:spLocks noGrp="1"/>
          </p:cNvSpPr>
          <p:nvPr>
            <p:ph type="title"/>
          </p:nvPr>
        </p:nvSpPr>
        <p:spPr>
          <a:xfrm>
            <a:off x="585738" y="421769"/>
            <a:ext cx="8534400" cy="1507067"/>
          </a:xfrm>
        </p:spPr>
        <p:txBody>
          <a:bodyPr/>
          <a:lstStyle/>
          <a:p>
            <a:pPr algn="ctr"/>
            <a:r>
              <a:rPr lang="tr-TR" dirty="0"/>
              <a:t>2- </a:t>
            </a:r>
            <a:r>
              <a:rPr lang="tr-TR" dirty="0" err="1"/>
              <a:t>PROcess</a:t>
            </a:r>
            <a:endParaRPr lang="tr-TR" dirty="0"/>
          </a:p>
        </p:txBody>
      </p:sp>
      <p:sp>
        <p:nvSpPr>
          <p:cNvPr id="3" name="İçerik Yer Tutucusu 2">
            <a:extLst>
              <a:ext uri="{FF2B5EF4-FFF2-40B4-BE49-F238E27FC236}">
                <a16:creationId xmlns:a16="http://schemas.microsoft.com/office/drawing/2014/main" id="{B3D0406C-C9A5-4562-8EDE-3500B58FDEF9}"/>
              </a:ext>
            </a:extLst>
          </p:cNvPr>
          <p:cNvSpPr>
            <a:spLocks noGrp="1"/>
          </p:cNvSpPr>
          <p:nvPr>
            <p:ph idx="1"/>
          </p:nvPr>
        </p:nvSpPr>
        <p:spPr>
          <a:xfrm>
            <a:off x="585738" y="2247313"/>
            <a:ext cx="8534400" cy="3615267"/>
          </a:xfrm>
        </p:spPr>
        <p:txBody>
          <a:bodyPr/>
          <a:lstStyle/>
          <a:p>
            <a:r>
              <a:rPr lang="tr-TR" sz="1800" b="0" i="0" u="none" strike="noStrike" baseline="0" dirty="0">
                <a:latin typeface="Arial" panose="020B0604020202020204" pitchFamily="34" charset="0"/>
              </a:rPr>
              <a:t>Symbian OS altında bir </a:t>
            </a:r>
            <a:r>
              <a:rPr lang="tr-TR" sz="1800" b="0" i="0" u="none" strike="noStrike" baseline="0" dirty="0" err="1">
                <a:latin typeface="Arial" panose="020B0604020202020204" pitchFamily="34" charset="0"/>
              </a:rPr>
              <a:t>process</a:t>
            </a:r>
            <a:r>
              <a:rPr lang="tr-TR" sz="1800" b="0" i="0" u="none" strike="noStrike" baseline="0" dirty="0">
                <a:latin typeface="Arial" panose="020B0604020202020204" pitchFamily="34" charset="0"/>
              </a:rPr>
              <a:t> </a:t>
            </a:r>
            <a:r>
              <a:rPr lang="tr-TR" sz="1800" b="1" i="0" u="none" strike="noStrike" baseline="0" dirty="0">
                <a:latin typeface="Arial" panose="020B0604020202020204" pitchFamily="34" charset="0"/>
              </a:rPr>
              <a:t>(süreç)</a:t>
            </a:r>
            <a:r>
              <a:rPr lang="tr-TR" sz="1800" b="0" i="0" u="none" strike="noStrike" baseline="0" dirty="0">
                <a:latin typeface="Arial" panose="020B0604020202020204" pitchFamily="34" charset="0"/>
              </a:rPr>
              <a:t>, yürütülebilir bir görüntü dosyası, tek bir örnekleme ve belirli adres alanı </a:t>
            </a:r>
            <a:r>
              <a:rPr lang="tr-TR" sz="1800" b="1" i="0" u="none" strike="noStrike" baseline="0" dirty="0">
                <a:latin typeface="Arial" panose="020B0604020202020204" pitchFamily="34" charset="0"/>
              </a:rPr>
              <a:t>(yada bellek haritalaması gibi) </a:t>
            </a:r>
            <a:r>
              <a:rPr lang="tr-TR" sz="1800" b="0" i="0" u="none" strike="noStrike" baseline="0" dirty="0">
                <a:latin typeface="Arial" panose="020B0604020202020204" pitchFamily="34" charset="0"/>
              </a:rPr>
              <a:t>işleri yapan bir veya birkaç iş parçacığı</a:t>
            </a:r>
            <a:r>
              <a:rPr lang="tr-TR" sz="1800" b="1" i="0" u="none" strike="noStrike" baseline="0" dirty="0">
                <a:latin typeface="Arial" panose="020B0604020202020204" pitchFamily="34" charset="0"/>
              </a:rPr>
              <a:t>(</a:t>
            </a:r>
            <a:r>
              <a:rPr lang="tr-TR" sz="1800" b="1" i="0" u="none" strike="noStrike" baseline="0" dirty="0" err="1">
                <a:latin typeface="Arial" panose="020B0604020202020204" pitchFamily="34" charset="0"/>
              </a:rPr>
              <a:t>threadden</a:t>
            </a:r>
            <a:r>
              <a:rPr lang="tr-TR" sz="1800" b="1" i="0" u="none" strike="noStrike" baseline="0" dirty="0">
                <a:latin typeface="Arial" panose="020B0604020202020204" pitchFamily="34" charset="0"/>
              </a:rPr>
              <a:t>) </a:t>
            </a:r>
            <a:r>
              <a:rPr lang="tr-TR" sz="1800" b="0" i="0" u="none" strike="noStrike" baseline="0" dirty="0">
                <a:latin typeface="Arial" panose="020B0604020202020204" pitchFamily="34" charset="0"/>
              </a:rPr>
              <a:t>oluşan bir bütündür. </a:t>
            </a:r>
            <a:endParaRPr lang="tr-TR" dirty="0"/>
          </a:p>
        </p:txBody>
      </p:sp>
      <p:sp>
        <p:nvSpPr>
          <p:cNvPr id="4" name="Slayt Numarası Yer Tutucusu 3">
            <a:extLst>
              <a:ext uri="{FF2B5EF4-FFF2-40B4-BE49-F238E27FC236}">
                <a16:creationId xmlns:a16="http://schemas.microsoft.com/office/drawing/2014/main" id="{32E40780-BA90-069C-803F-6E9551F88018}"/>
              </a:ext>
            </a:extLst>
          </p:cNvPr>
          <p:cNvSpPr>
            <a:spLocks noGrp="1"/>
          </p:cNvSpPr>
          <p:nvPr>
            <p:ph type="sldNum" sz="quarter" idx="12"/>
          </p:nvPr>
        </p:nvSpPr>
        <p:spPr/>
        <p:txBody>
          <a:bodyPr/>
          <a:lstStyle/>
          <a:p>
            <a:fld id="{935411CD-1967-4C39-9C0C-7E27A172CFB5}" type="slidenum">
              <a:rPr lang="tr-TR" smtClean="0"/>
              <a:t>15</a:t>
            </a:fld>
            <a:endParaRPr lang="tr-TR"/>
          </a:p>
        </p:txBody>
      </p:sp>
    </p:spTree>
    <p:extLst>
      <p:ext uri="{BB962C8B-B14F-4D97-AF65-F5344CB8AC3E}">
        <p14:creationId xmlns:p14="http://schemas.microsoft.com/office/powerpoint/2010/main" val="3396599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A93EEB-191C-D20C-D1E0-AC0A636EB2D7}"/>
              </a:ext>
            </a:extLst>
          </p:cNvPr>
          <p:cNvSpPr>
            <a:spLocks noGrp="1"/>
          </p:cNvSpPr>
          <p:nvPr>
            <p:ph type="title"/>
          </p:nvPr>
        </p:nvSpPr>
        <p:spPr>
          <a:xfrm>
            <a:off x="684212" y="421768"/>
            <a:ext cx="8534400" cy="1507067"/>
          </a:xfrm>
        </p:spPr>
        <p:txBody>
          <a:bodyPr/>
          <a:lstStyle/>
          <a:p>
            <a:pPr algn="ctr"/>
            <a:r>
              <a:rPr lang="tr-TR" dirty="0"/>
              <a:t>3- </a:t>
            </a:r>
            <a:r>
              <a:rPr lang="tr-TR" dirty="0" err="1"/>
              <a:t>Thread</a:t>
            </a:r>
            <a:r>
              <a:rPr lang="tr-TR" dirty="0"/>
              <a:t> </a:t>
            </a:r>
          </a:p>
        </p:txBody>
      </p:sp>
      <p:sp>
        <p:nvSpPr>
          <p:cNvPr id="3" name="İçerik Yer Tutucusu 2">
            <a:extLst>
              <a:ext uri="{FF2B5EF4-FFF2-40B4-BE49-F238E27FC236}">
                <a16:creationId xmlns:a16="http://schemas.microsoft.com/office/drawing/2014/main" id="{03C4010F-92D8-1FC0-1101-59394B3C3CE4}"/>
              </a:ext>
            </a:extLst>
          </p:cNvPr>
          <p:cNvSpPr>
            <a:spLocks noGrp="1"/>
          </p:cNvSpPr>
          <p:nvPr>
            <p:ph idx="1"/>
          </p:nvPr>
        </p:nvSpPr>
        <p:spPr>
          <a:xfrm>
            <a:off x="557603" y="1928835"/>
            <a:ext cx="8895886" cy="4232814"/>
          </a:xfrm>
        </p:spPr>
        <p:txBody>
          <a:bodyPr/>
          <a:lstStyle/>
          <a:p>
            <a:r>
              <a:rPr lang="tr-TR" sz="1800" b="0" i="0" u="none" strike="noStrike" baseline="0" dirty="0">
                <a:latin typeface="Arial" panose="020B0604020202020204" pitchFamily="34" charset="0"/>
              </a:rPr>
              <a:t>Symbian </a:t>
            </a:r>
            <a:r>
              <a:rPr lang="tr-TR" sz="1800" b="0" i="0" u="none" strike="noStrike" baseline="0" dirty="0" err="1">
                <a:latin typeface="Arial" panose="020B0604020202020204" pitchFamily="34" charset="0"/>
              </a:rPr>
              <a:t>OS'de</a:t>
            </a:r>
            <a:r>
              <a:rPr lang="tr-TR" sz="1800" b="0" i="0" u="none" strike="noStrike" baseline="0" dirty="0">
                <a:latin typeface="Arial" panose="020B0604020202020204" pitchFamily="34" charset="0"/>
              </a:rPr>
              <a:t> çalışan bir program, bir veya daha fazla eşzamanlı yürütme iş parçacığı içerebilir. Her kullanıcı işleminin kendi özel adres alanı </a:t>
            </a:r>
            <a:r>
              <a:rPr lang="tr-TR" sz="1800" b="0" i="0" u="none" strike="noStrike" baseline="0" dirty="0" err="1">
                <a:latin typeface="Arial" panose="020B0604020202020204" pitchFamily="34" charset="0"/>
              </a:rPr>
              <a:t>olacaktır.İş</a:t>
            </a:r>
            <a:r>
              <a:rPr lang="tr-TR" sz="1800" b="0" i="0" u="none" strike="noStrike" baseline="0" dirty="0">
                <a:latin typeface="Arial" panose="020B0604020202020204" pitchFamily="34" charset="0"/>
              </a:rPr>
              <a:t> parçacığı kullanımı bir işletim sisteminde önemlidir çünkü İşlem bağlamı değiştirme, CPU süresi açısından sisteme önemli bir maliyet getirir ve bir işletim sistemindeki en maliyetli işlem olabilir. İş parçacığı bağlamı değiştirme, daha az çalışma zamanı bilgisi değiştirildiği için bu maliyeti azaltır, ancak yine de ağır bir işlemdir </a:t>
            </a:r>
            <a:r>
              <a:rPr lang="tr-TR" sz="1800" b="0" i="0" u="none" strike="noStrike" baseline="0" dirty="0" err="1">
                <a:latin typeface="Arial" panose="020B0604020202020204" pitchFamily="34" charset="0"/>
              </a:rPr>
              <a:t>Symbian'da</a:t>
            </a:r>
            <a:r>
              <a:rPr lang="tr-TR" sz="1800" b="0" i="0" u="none" strike="noStrike" baseline="0" dirty="0">
                <a:latin typeface="Arial" panose="020B0604020202020204" pitchFamily="34" charset="0"/>
              </a:rPr>
              <a:t> süreçler, iş parçacıkları dışında, iş parçacıkları içinde kendi zamanlama mekanizmasına sahip aktif nesneler vardır. </a:t>
            </a:r>
            <a:endParaRPr lang="tr-TR" dirty="0"/>
          </a:p>
        </p:txBody>
      </p:sp>
      <p:sp>
        <p:nvSpPr>
          <p:cNvPr id="4" name="Slayt Numarası Yer Tutucusu 3">
            <a:extLst>
              <a:ext uri="{FF2B5EF4-FFF2-40B4-BE49-F238E27FC236}">
                <a16:creationId xmlns:a16="http://schemas.microsoft.com/office/drawing/2014/main" id="{D9990CC7-A28A-8427-90B7-0115A1F317D0}"/>
              </a:ext>
            </a:extLst>
          </p:cNvPr>
          <p:cNvSpPr>
            <a:spLocks noGrp="1"/>
          </p:cNvSpPr>
          <p:nvPr>
            <p:ph type="sldNum" sz="quarter" idx="12"/>
          </p:nvPr>
        </p:nvSpPr>
        <p:spPr/>
        <p:txBody>
          <a:bodyPr/>
          <a:lstStyle/>
          <a:p>
            <a:fld id="{935411CD-1967-4C39-9C0C-7E27A172CFB5}" type="slidenum">
              <a:rPr lang="tr-TR" smtClean="0"/>
              <a:t>16</a:t>
            </a:fld>
            <a:endParaRPr lang="tr-TR"/>
          </a:p>
        </p:txBody>
      </p:sp>
    </p:spTree>
    <p:extLst>
      <p:ext uri="{BB962C8B-B14F-4D97-AF65-F5344CB8AC3E}">
        <p14:creationId xmlns:p14="http://schemas.microsoft.com/office/powerpoint/2010/main" val="223556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46D245A6-6098-40FD-541F-25C9CF3ECC5A}"/>
              </a:ext>
            </a:extLst>
          </p:cNvPr>
          <p:cNvSpPr>
            <a:spLocks noGrp="1"/>
          </p:cNvSpPr>
          <p:nvPr>
            <p:ph idx="1"/>
          </p:nvPr>
        </p:nvSpPr>
        <p:spPr>
          <a:xfrm>
            <a:off x="698279" y="1621366"/>
            <a:ext cx="8938089" cy="4272997"/>
          </a:xfrm>
        </p:spPr>
        <p:txBody>
          <a:bodyPr/>
          <a:lstStyle/>
          <a:p>
            <a:r>
              <a:rPr lang="tr-TR" sz="1800" b="0" i="0" u="none" strike="noStrike" baseline="0" dirty="0">
                <a:latin typeface="Arial" panose="020B0604020202020204" pitchFamily="34" charset="0"/>
              </a:rPr>
              <a:t>Symbian </a:t>
            </a:r>
            <a:r>
              <a:rPr lang="tr-TR" sz="1800" b="0" i="0" u="none" strike="noStrike" baseline="0" dirty="0" err="1">
                <a:latin typeface="Arial" panose="020B0604020202020204" pitchFamily="34" charset="0"/>
              </a:rPr>
              <a:t>OS'de</a:t>
            </a:r>
            <a:r>
              <a:rPr lang="tr-TR" sz="1800" b="0" i="0" u="none" strike="noStrike" baseline="0" dirty="0">
                <a:latin typeface="Arial" panose="020B0604020202020204" pitchFamily="34" charset="0"/>
              </a:rPr>
              <a:t> iş parçacıkları, mevcut en yüksek öncelikli iş parçacığına göre çalışan çekirdek tarafından öncelikli olarak planlanır. Çoğu iş parçacığının dolaylı olarak oluşturulmuş etkin bir zamanlayıcısı vardır. Ancak kullanıcı tanımlı diziler olmaz ve bir tane oluşturmak gerekebilir. </a:t>
            </a:r>
            <a:endParaRPr lang="tr-TR" dirty="0"/>
          </a:p>
        </p:txBody>
      </p:sp>
      <p:sp>
        <p:nvSpPr>
          <p:cNvPr id="2" name="Slayt Numarası Yer Tutucusu 1">
            <a:extLst>
              <a:ext uri="{FF2B5EF4-FFF2-40B4-BE49-F238E27FC236}">
                <a16:creationId xmlns:a16="http://schemas.microsoft.com/office/drawing/2014/main" id="{6F73FB09-25B4-2C39-D69B-8FF1D5729429}"/>
              </a:ext>
            </a:extLst>
          </p:cNvPr>
          <p:cNvSpPr>
            <a:spLocks noGrp="1"/>
          </p:cNvSpPr>
          <p:nvPr>
            <p:ph type="sldNum" sz="quarter" idx="12"/>
          </p:nvPr>
        </p:nvSpPr>
        <p:spPr/>
        <p:txBody>
          <a:bodyPr/>
          <a:lstStyle/>
          <a:p>
            <a:fld id="{935411CD-1967-4C39-9C0C-7E27A172CFB5}" type="slidenum">
              <a:rPr lang="tr-TR" smtClean="0"/>
              <a:t>17</a:t>
            </a:fld>
            <a:endParaRPr lang="tr-TR"/>
          </a:p>
        </p:txBody>
      </p:sp>
    </p:spTree>
    <p:extLst>
      <p:ext uri="{BB962C8B-B14F-4D97-AF65-F5344CB8AC3E}">
        <p14:creationId xmlns:p14="http://schemas.microsoft.com/office/powerpoint/2010/main" val="195115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FDAF1-CBB6-07F6-0B83-3478498C090A}"/>
              </a:ext>
            </a:extLst>
          </p:cNvPr>
          <p:cNvSpPr>
            <a:spLocks noGrp="1"/>
          </p:cNvSpPr>
          <p:nvPr>
            <p:ph type="title"/>
          </p:nvPr>
        </p:nvSpPr>
        <p:spPr>
          <a:xfrm>
            <a:off x="684212" y="407701"/>
            <a:ext cx="8534400" cy="1507067"/>
          </a:xfrm>
        </p:spPr>
        <p:txBody>
          <a:bodyPr/>
          <a:lstStyle/>
          <a:p>
            <a:br>
              <a:rPr lang="tr-TR" sz="1800" b="0" i="0" u="none" strike="noStrike" baseline="0" dirty="0">
                <a:latin typeface="Arial" panose="020B0604020202020204" pitchFamily="34" charset="0"/>
              </a:rPr>
            </a:br>
            <a:r>
              <a:rPr lang="tr-TR" sz="1800" b="0" i="0" u="none" strike="noStrike" baseline="0" dirty="0">
                <a:latin typeface="Arial" panose="020B0604020202020204" pitchFamily="34" charset="0"/>
              </a:rPr>
              <a:t>Symbian OS </a:t>
            </a:r>
            <a:r>
              <a:rPr lang="tr-TR" sz="1800" b="0" i="0" u="none" strike="noStrike" baseline="0" dirty="0" err="1">
                <a:latin typeface="Arial" panose="020B0604020202020204" pitchFamily="34" charset="0"/>
              </a:rPr>
              <a:t>threadlerinin</a:t>
            </a:r>
            <a:r>
              <a:rPr lang="tr-TR" sz="1800" b="0" i="0" u="none" strike="noStrike" baseline="0" dirty="0">
                <a:latin typeface="Arial" panose="020B0604020202020204" pitchFamily="34" charset="0"/>
              </a:rPr>
              <a:t> 4 türü vardır. Bunlar ; </a:t>
            </a:r>
            <a:br>
              <a:rPr lang="tr-TR" sz="1800" b="0" i="0" u="none" strike="noStrike" baseline="0" dirty="0">
                <a:solidFill>
                  <a:srgbClr val="000000"/>
                </a:solidFill>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502DFC84-1BCE-B65D-4F30-1BC996B67EDC}"/>
              </a:ext>
            </a:extLst>
          </p:cNvPr>
          <p:cNvSpPr>
            <a:spLocks noGrp="1"/>
          </p:cNvSpPr>
          <p:nvPr>
            <p:ph idx="1"/>
          </p:nvPr>
        </p:nvSpPr>
        <p:spPr>
          <a:xfrm>
            <a:off x="684212" y="1716193"/>
            <a:ext cx="8755210" cy="4160782"/>
          </a:xfrm>
        </p:spPr>
        <p:txBody>
          <a:bodyPr>
            <a:normAutofit/>
          </a:bodyPr>
          <a:lstStyle/>
          <a:p>
            <a:r>
              <a:rPr lang="tr-TR" sz="1800" b="1" i="0" u="none" strike="noStrike" baseline="0" dirty="0" err="1">
                <a:latin typeface="Arial" panose="020B0604020202020204" pitchFamily="34" charset="0"/>
              </a:rPr>
              <a:t>iType</a:t>
            </a:r>
            <a:r>
              <a:rPr lang="tr-TR" sz="1800" b="1" i="0" u="none" strike="noStrike" baseline="0" dirty="0">
                <a:latin typeface="Arial" panose="020B0604020202020204" pitchFamily="34" charset="0"/>
              </a:rPr>
              <a:t> == </a:t>
            </a:r>
            <a:r>
              <a:rPr lang="tr-TR" sz="1800" b="1" i="0" u="none" strike="noStrike" baseline="0" dirty="0" err="1">
                <a:latin typeface="Arial" panose="020B0604020202020204" pitchFamily="34" charset="0"/>
              </a:rPr>
              <a:t>EThreadInitial</a:t>
            </a:r>
            <a:r>
              <a:rPr lang="tr-TR" sz="1800" b="1" i="0" u="none" strike="noStrike" baseline="0" dirty="0">
                <a:latin typeface="Arial" panose="020B0604020202020204" pitchFamily="34" charset="0"/>
              </a:rPr>
              <a:t> : </a:t>
            </a:r>
            <a:r>
              <a:rPr lang="tr-TR" sz="1800" b="0" i="0" u="none" strike="noStrike" baseline="0" dirty="0">
                <a:latin typeface="Arial" panose="020B0604020202020204" pitchFamily="34" charset="0"/>
              </a:rPr>
              <a:t>Sistemde </a:t>
            </a:r>
            <a:r>
              <a:rPr lang="tr-TR" sz="1800" b="0" i="0" u="none" strike="noStrike" baseline="0" dirty="0" err="1">
                <a:latin typeface="Arial" panose="020B0604020202020204" pitchFamily="34" charset="0"/>
              </a:rPr>
              <a:t>boot</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time’da</a:t>
            </a:r>
            <a:r>
              <a:rPr lang="tr-TR" sz="1800" b="0" i="0" u="none" strike="noStrike" baseline="0" dirty="0">
                <a:latin typeface="Arial" panose="020B0604020202020204" pitchFamily="34" charset="0"/>
              </a:rPr>
              <a:t> koşan , tek ve ilk prosestir. </a:t>
            </a:r>
          </a:p>
          <a:p>
            <a:r>
              <a:rPr lang="tr-TR" sz="1800" b="1" i="0" u="none" strike="noStrike" baseline="0" dirty="0" err="1">
                <a:latin typeface="Arial" panose="020B0604020202020204" pitchFamily="34" charset="0"/>
              </a:rPr>
              <a:t>iType</a:t>
            </a:r>
            <a:r>
              <a:rPr lang="tr-TR" sz="1800" b="1" i="0" u="none" strike="noStrike" baseline="0" dirty="0">
                <a:latin typeface="Arial" panose="020B0604020202020204" pitchFamily="34" charset="0"/>
              </a:rPr>
              <a:t>==</a:t>
            </a:r>
            <a:r>
              <a:rPr lang="tr-TR" sz="1800" b="1" i="0" u="none" strike="noStrike" baseline="0" dirty="0" err="1">
                <a:latin typeface="Arial" panose="020B0604020202020204" pitchFamily="34" charset="0"/>
              </a:rPr>
              <a:t>EThreadSupervisior</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Supervisior</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threadleri</a:t>
            </a:r>
            <a:r>
              <a:rPr lang="tr-TR" sz="1800" b="0" i="0" u="none" strike="noStrike" baseline="0" dirty="0">
                <a:latin typeface="Arial" panose="020B0604020202020204" pitchFamily="34" charset="0"/>
              </a:rPr>
              <a:t> sadece </a:t>
            </a:r>
            <a:r>
              <a:rPr lang="tr-TR" sz="1800" b="0" i="0" u="none" strike="noStrike" baseline="0" dirty="0" err="1">
                <a:latin typeface="Arial" panose="020B0604020202020204" pitchFamily="34" charset="0"/>
              </a:rPr>
              <a:t>supervisior</a:t>
            </a:r>
            <a:r>
              <a:rPr lang="tr-TR" sz="1800" b="0" i="0" u="none" strike="noStrike" baseline="0" dirty="0">
                <a:latin typeface="Arial" panose="020B0604020202020204" pitchFamily="34" charset="0"/>
              </a:rPr>
              <a:t> modunda çalışır. Bellek modelleri de </a:t>
            </a:r>
            <a:r>
              <a:rPr lang="tr-TR" sz="1800" b="0" i="0" u="none" strike="noStrike" baseline="0" dirty="0" err="1">
                <a:latin typeface="Arial" panose="020B0604020202020204" pitchFamily="34" charset="0"/>
              </a:rPr>
              <a:t>supervisior</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stackından</a:t>
            </a:r>
            <a:r>
              <a:rPr lang="tr-TR" sz="1800" b="0" i="0" u="none" strike="noStrike" baseline="0" dirty="0">
                <a:latin typeface="Arial" panose="020B0604020202020204" pitchFamily="34" charset="0"/>
              </a:rPr>
              <a:t> ayrılır. </a:t>
            </a:r>
            <a:endParaRPr lang="tr-TR" sz="1800" dirty="0">
              <a:latin typeface="Arial" panose="020B0604020202020204" pitchFamily="34" charset="0"/>
            </a:endParaRPr>
          </a:p>
          <a:p>
            <a:r>
              <a:rPr lang="tr-TR" sz="1800" b="1" i="0" u="none" strike="noStrike" baseline="0" dirty="0" err="1">
                <a:latin typeface="Arial" panose="020B0604020202020204" pitchFamily="34" charset="0"/>
              </a:rPr>
              <a:t>iType</a:t>
            </a:r>
            <a:r>
              <a:rPr lang="tr-TR" sz="1800" b="1" i="0" u="none" strike="noStrike" baseline="0" dirty="0">
                <a:latin typeface="Arial" panose="020B0604020202020204" pitchFamily="34" charset="0"/>
              </a:rPr>
              <a:t>== </a:t>
            </a:r>
            <a:r>
              <a:rPr lang="tr-TR" sz="1800" b="1" i="0" u="none" strike="noStrike" baseline="0" dirty="0" err="1">
                <a:latin typeface="Arial" panose="020B0604020202020204" pitchFamily="34" charset="0"/>
              </a:rPr>
              <a:t>EThreadMinimalSupervisior</a:t>
            </a:r>
            <a:r>
              <a:rPr lang="tr-TR" sz="1800" b="1" i="0" u="none" strike="noStrike" baseline="0" dirty="0">
                <a:latin typeface="Arial" panose="020B0604020202020204" pitchFamily="34" charset="0"/>
              </a:rPr>
              <a:t>: </a:t>
            </a:r>
            <a:r>
              <a:rPr lang="tr-TR" sz="1800" b="0" i="0" u="none" strike="noStrike" baseline="0" dirty="0">
                <a:latin typeface="Arial" panose="020B0604020202020204" pitchFamily="34" charset="0"/>
              </a:rPr>
              <a:t>Bu </a:t>
            </a:r>
            <a:r>
              <a:rPr lang="tr-TR" sz="1800" b="0" i="0" u="none" strike="noStrike" baseline="0" dirty="0" err="1">
                <a:latin typeface="Arial" panose="020B0604020202020204" pitchFamily="34" charset="0"/>
              </a:rPr>
              <a:t>threadler</a:t>
            </a:r>
            <a:r>
              <a:rPr lang="tr-TR" sz="1800" b="0" i="0" u="none" strike="noStrike" baseline="0" dirty="0">
                <a:latin typeface="Arial" panose="020B0604020202020204" pitchFamily="34" charset="0"/>
              </a:rPr>
              <a:t> RTOS(Real Time Operating </a:t>
            </a:r>
            <a:r>
              <a:rPr lang="tr-TR" sz="1800" b="0" i="0" u="none" strike="noStrike" baseline="0" dirty="0" err="1">
                <a:latin typeface="Arial" panose="020B0604020202020204" pitchFamily="34" charset="0"/>
              </a:rPr>
              <a:t>System</a:t>
            </a:r>
            <a:r>
              <a:rPr lang="tr-TR" sz="1800" b="0" i="0" u="none" strike="noStrike" baseline="0" dirty="0">
                <a:latin typeface="Arial" panose="020B0604020202020204" pitchFamily="34" charset="0"/>
              </a:rPr>
              <a:t>)’un katmanlarına yönelik olarak kullanılırlar ve </a:t>
            </a:r>
            <a:r>
              <a:rPr lang="tr-TR" sz="1800" b="0" i="0" u="none" strike="noStrike" baseline="0" dirty="0" err="1">
                <a:latin typeface="Arial" panose="020B0604020202020204" pitchFamily="34" charset="0"/>
              </a:rPr>
              <a:t>supervisior</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threadlere</a:t>
            </a:r>
            <a:r>
              <a:rPr lang="tr-TR" sz="1800" b="0" i="0" u="none" strike="noStrike" baseline="0" dirty="0">
                <a:latin typeface="Arial" panose="020B0604020202020204" pitchFamily="34" charset="0"/>
              </a:rPr>
              <a:t> benzerler. </a:t>
            </a:r>
          </a:p>
          <a:p>
            <a:r>
              <a:rPr lang="tr-TR" sz="1800" b="0" i="0" u="none" strike="noStrike" baseline="0" dirty="0">
                <a:latin typeface="Arial" panose="020B0604020202020204" pitchFamily="34" charset="0"/>
              </a:rPr>
              <a:t>Belleklerini </a:t>
            </a:r>
            <a:r>
              <a:rPr lang="tr-TR" sz="1800" b="0" i="0" u="none" strike="noStrike" baseline="0" dirty="0" err="1">
                <a:latin typeface="Arial" panose="020B0604020202020204" pitchFamily="34" charset="0"/>
              </a:rPr>
              <a:t>supervisior</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stacktan</a:t>
            </a:r>
            <a:r>
              <a:rPr lang="tr-TR" sz="1800" b="0" i="0" u="none" strike="noStrike" baseline="0" dirty="0">
                <a:latin typeface="Arial" panose="020B0604020202020204" pitchFamily="34" charset="0"/>
              </a:rPr>
              <a:t> ayırabildiğiniz gibi oluşturacağınız bir </a:t>
            </a:r>
            <a:r>
              <a:rPr lang="tr-TR" sz="1800" b="0" i="0" u="none" strike="noStrike" baseline="0" dirty="0" err="1">
                <a:latin typeface="Arial" panose="020B0604020202020204" pitchFamily="34" charset="0"/>
              </a:rPr>
              <a:t>threadle</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pointerlar</a:t>
            </a:r>
            <a:r>
              <a:rPr lang="tr-TR" sz="1800" b="0" i="0" u="none" strike="noStrike" baseline="0" dirty="0">
                <a:latin typeface="Arial" panose="020B0604020202020204" pitchFamily="34" charset="0"/>
              </a:rPr>
              <a:t> kullanarak bellek yönetimini kendiniz de yapabilirsiniz. </a:t>
            </a:r>
          </a:p>
          <a:p>
            <a:r>
              <a:rPr lang="tr-TR" sz="1800" b="1" i="0" u="none" strike="noStrike" baseline="0" dirty="0" err="1">
                <a:latin typeface="Arial" panose="020B0604020202020204" pitchFamily="34" charset="0"/>
              </a:rPr>
              <a:t>iType</a:t>
            </a:r>
            <a:r>
              <a:rPr lang="tr-TR" sz="1800" b="1" i="0" u="none" strike="noStrike" baseline="0" dirty="0">
                <a:latin typeface="Arial" panose="020B0604020202020204" pitchFamily="34" charset="0"/>
              </a:rPr>
              <a:t>==</a:t>
            </a:r>
            <a:r>
              <a:rPr lang="tr-TR" sz="1800" b="1" i="0" u="none" strike="noStrike" baseline="0" dirty="0" err="1">
                <a:latin typeface="Arial" panose="020B0604020202020204" pitchFamily="34" charset="0"/>
              </a:rPr>
              <a:t>EThreadUser</a:t>
            </a:r>
            <a:r>
              <a:rPr lang="tr-TR" sz="1800" b="1" i="0" u="none" strike="noStrike" baseline="0" dirty="0">
                <a:latin typeface="Arial" panose="020B0604020202020204" pitchFamily="34" charset="0"/>
              </a:rPr>
              <a:t>: </a:t>
            </a:r>
            <a:r>
              <a:rPr lang="tr-TR" sz="1800" b="0" i="0" u="none" strike="noStrike" baseline="0" dirty="0">
                <a:latin typeface="Arial" panose="020B0604020202020204" pitchFamily="34" charset="0"/>
              </a:rPr>
              <a:t>Bu </a:t>
            </a:r>
            <a:r>
              <a:rPr lang="tr-TR" sz="1800" b="0" i="0" u="none" strike="noStrike" baseline="0" dirty="0" err="1">
                <a:latin typeface="Arial" panose="020B0604020202020204" pitchFamily="34" charset="0"/>
              </a:rPr>
              <a:t>threadler</a:t>
            </a:r>
            <a:r>
              <a:rPr lang="tr-TR" sz="1800" b="0" i="0" u="none" strike="noStrike" baseline="0" dirty="0">
                <a:latin typeface="Arial" panose="020B0604020202020204" pitchFamily="34" charset="0"/>
              </a:rPr>
              <a:t> standart kullanıcı uygulamaları üzerinde </a:t>
            </a:r>
            <a:r>
              <a:rPr lang="tr-TR" sz="1800" b="0" i="0" u="none" strike="noStrike" baseline="0" dirty="0" err="1">
                <a:latin typeface="Arial" panose="020B0604020202020204" pitchFamily="34" charset="0"/>
              </a:rPr>
              <a:t>koşarlar.Çoğunlukla</a:t>
            </a:r>
            <a:r>
              <a:rPr lang="tr-TR" sz="1800" b="0" i="0" u="none" strike="noStrike" baseline="0" dirty="0">
                <a:latin typeface="Arial" panose="020B0604020202020204" pitchFamily="34" charset="0"/>
              </a:rPr>
              <a:t> </a:t>
            </a:r>
            <a:r>
              <a:rPr lang="tr-TR" sz="1800" b="1" i="0" u="none" strike="noStrike" baseline="0" dirty="0" err="1">
                <a:latin typeface="Arial" panose="020B0604020202020204" pitchFamily="34" charset="0"/>
              </a:rPr>
              <a:t>user</a:t>
            </a:r>
            <a:r>
              <a:rPr lang="tr-TR" sz="1800" b="1" i="0" u="none" strike="noStrike" baseline="0" dirty="0">
                <a:latin typeface="Arial" panose="020B0604020202020204" pitchFamily="34" charset="0"/>
              </a:rPr>
              <a:t> </a:t>
            </a:r>
            <a:r>
              <a:rPr lang="tr-TR" sz="1800" b="1" i="0" u="none" strike="noStrike" baseline="0" dirty="0" err="1">
                <a:latin typeface="Arial" panose="020B0604020202020204" pitchFamily="34" charset="0"/>
              </a:rPr>
              <a:t>mod</a:t>
            </a:r>
            <a:r>
              <a:rPr lang="tr-TR" sz="1800" b="0" i="0" u="none" strike="noStrike" baseline="0" dirty="0" err="1">
                <a:latin typeface="Arial" panose="020B0604020202020204" pitchFamily="34" charset="0"/>
              </a:rPr>
              <a:t>’da</a:t>
            </a:r>
            <a:r>
              <a:rPr lang="tr-TR" sz="1800" b="0" i="0" u="none" strike="noStrike" baseline="0" dirty="0">
                <a:latin typeface="Arial" panose="020B0604020202020204" pitchFamily="34" charset="0"/>
              </a:rPr>
              <a:t> bazen sistem çağrıları olduğu sırada </a:t>
            </a:r>
            <a:r>
              <a:rPr lang="tr-TR" sz="1800" b="1" i="0" u="none" strike="noStrike" baseline="0" dirty="0" err="1">
                <a:latin typeface="Arial" panose="020B0604020202020204" pitchFamily="34" charset="0"/>
              </a:rPr>
              <a:t>supervisior</a:t>
            </a:r>
            <a:r>
              <a:rPr lang="tr-TR" sz="1800" b="1" i="0" u="none" strike="noStrike" baseline="0" dirty="0">
                <a:latin typeface="Arial" panose="020B0604020202020204" pitchFamily="34" charset="0"/>
              </a:rPr>
              <a:t> </a:t>
            </a:r>
            <a:r>
              <a:rPr lang="tr-TR" sz="1800" b="1" i="0" u="none" strike="noStrike" baseline="0" dirty="0" err="1">
                <a:latin typeface="Arial" panose="020B0604020202020204" pitchFamily="34" charset="0"/>
              </a:rPr>
              <a:t>mode</a:t>
            </a:r>
            <a:r>
              <a:rPr lang="tr-TR" sz="1800" b="0" i="0" u="none" strike="noStrike" baseline="0" dirty="0" err="1">
                <a:latin typeface="Arial" panose="020B0604020202020204" pitchFamily="34" charset="0"/>
              </a:rPr>
              <a:t>’da</a:t>
            </a:r>
            <a:r>
              <a:rPr lang="tr-TR" sz="1800" b="0" i="0" u="none" strike="noStrike" baseline="0" dirty="0">
                <a:latin typeface="Arial" panose="020B0604020202020204" pitchFamily="34" charset="0"/>
              </a:rPr>
              <a:t> da koşarlar. </a:t>
            </a:r>
            <a:endParaRPr lang="tr-TR" dirty="0"/>
          </a:p>
        </p:txBody>
      </p:sp>
      <p:sp>
        <p:nvSpPr>
          <p:cNvPr id="4" name="Slayt Numarası Yer Tutucusu 3">
            <a:extLst>
              <a:ext uri="{FF2B5EF4-FFF2-40B4-BE49-F238E27FC236}">
                <a16:creationId xmlns:a16="http://schemas.microsoft.com/office/drawing/2014/main" id="{CF1635DE-EDA8-30E9-A86D-FB793BFD148F}"/>
              </a:ext>
            </a:extLst>
          </p:cNvPr>
          <p:cNvSpPr>
            <a:spLocks noGrp="1"/>
          </p:cNvSpPr>
          <p:nvPr>
            <p:ph type="sldNum" sz="quarter" idx="12"/>
          </p:nvPr>
        </p:nvSpPr>
        <p:spPr/>
        <p:txBody>
          <a:bodyPr/>
          <a:lstStyle/>
          <a:p>
            <a:fld id="{935411CD-1967-4C39-9C0C-7E27A172CFB5}" type="slidenum">
              <a:rPr lang="tr-TR" smtClean="0"/>
              <a:t>18</a:t>
            </a:fld>
            <a:endParaRPr lang="tr-TR"/>
          </a:p>
        </p:txBody>
      </p:sp>
    </p:spTree>
    <p:extLst>
      <p:ext uri="{BB962C8B-B14F-4D97-AF65-F5344CB8AC3E}">
        <p14:creationId xmlns:p14="http://schemas.microsoft.com/office/powerpoint/2010/main" val="79348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3BD4F3-289C-E026-1248-DDDDD7BA8092}"/>
              </a:ext>
            </a:extLst>
          </p:cNvPr>
          <p:cNvSpPr>
            <a:spLocks noGrp="1"/>
          </p:cNvSpPr>
          <p:nvPr>
            <p:ph type="title"/>
          </p:nvPr>
        </p:nvSpPr>
        <p:spPr>
          <a:xfrm>
            <a:off x="782686" y="305972"/>
            <a:ext cx="8534400" cy="1507067"/>
          </a:xfrm>
        </p:spPr>
        <p:txBody>
          <a:bodyPr/>
          <a:lstStyle/>
          <a:p>
            <a:r>
              <a:rPr lang="tr-TR" dirty="0"/>
              <a:t>BOOT EDİLİRKEN OLUŞAN THREADLER</a:t>
            </a:r>
          </a:p>
        </p:txBody>
      </p:sp>
      <p:sp>
        <p:nvSpPr>
          <p:cNvPr id="3" name="İçerik Yer Tutucusu 2">
            <a:extLst>
              <a:ext uri="{FF2B5EF4-FFF2-40B4-BE49-F238E27FC236}">
                <a16:creationId xmlns:a16="http://schemas.microsoft.com/office/drawing/2014/main" id="{D7DE63C3-AE5E-0F78-92D1-69C5DCA661E3}"/>
              </a:ext>
            </a:extLst>
          </p:cNvPr>
          <p:cNvSpPr>
            <a:spLocks noGrp="1"/>
          </p:cNvSpPr>
          <p:nvPr>
            <p:ph idx="1"/>
          </p:nvPr>
        </p:nvSpPr>
        <p:spPr>
          <a:xfrm>
            <a:off x="0" y="1489352"/>
            <a:ext cx="10513673" cy="5062676"/>
          </a:xfrm>
        </p:spPr>
        <p:txBody>
          <a:bodyPr>
            <a:normAutofit fontScale="92500" lnSpcReduction="20000"/>
          </a:bodyPr>
          <a:lstStyle/>
          <a:p>
            <a:pPr algn="l"/>
            <a:endParaRPr lang="tr-TR" sz="1800" b="0" i="0" u="none" strike="noStrike" baseline="0" dirty="0">
              <a:latin typeface="Arial" panose="020B0604020202020204" pitchFamily="34" charset="0"/>
            </a:endParaRPr>
          </a:p>
          <a:p>
            <a:r>
              <a:rPr lang="tr-TR" sz="1800" b="1" i="0" u="none" strike="noStrike" baseline="0" dirty="0" err="1">
                <a:latin typeface="Arial" panose="020B0604020202020204" pitchFamily="34" charset="0"/>
              </a:rPr>
              <a:t>Null</a:t>
            </a:r>
            <a:r>
              <a:rPr lang="tr-TR" sz="1800" b="1" i="0" u="none" strike="noStrike" baseline="0" dirty="0">
                <a:latin typeface="Arial" panose="020B0604020202020204" pitchFamily="34" charset="0"/>
              </a:rPr>
              <a:t> </a:t>
            </a:r>
            <a:r>
              <a:rPr lang="tr-TR" sz="1800" b="1" i="0" u="none" strike="noStrike" baseline="0" dirty="0" err="1">
                <a:latin typeface="Arial" panose="020B0604020202020204" pitchFamily="34" charset="0"/>
              </a:rPr>
              <a:t>Thread</a:t>
            </a:r>
            <a:r>
              <a:rPr lang="tr-TR" sz="1800" b="1" i="0" u="none" strike="noStrike" baseline="0" dirty="0">
                <a:latin typeface="Arial" panose="020B0604020202020204" pitchFamily="34" charset="0"/>
              </a:rPr>
              <a:t> : </a:t>
            </a:r>
            <a:r>
              <a:rPr lang="tr-TR" sz="1800" b="0" i="0" u="none" strike="noStrike" baseline="0" dirty="0" err="1">
                <a:latin typeface="Arial" panose="020B0604020202020204" pitchFamily="34" charset="0"/>
              </a:rPr>
              <a:t>Boot</a:t>
            </a:r>
            <a:r>
              <a:rPr lang="tr-TR" sz="1800" b="0" i="0" u="none" strike="noStrike" baseline="0" dirty="0">
                <a:latin typeface="Arial" panose="020B0604020202020204" pitchFamily="34" charset="0"/>
              </a:rPr>
              <a:t> sırasında ilk koşan </a:t>
            </a:r>
            <a:r>
              <a:rPr lang="tr-TR" sz="1800" b="0" i="0" u="none" strike="noStrike" baseline="0" dirty="0" err="1">
                <a:latin typeface="Arial" panose="020B0604020202020204" pitchFamily="34" charset="0"/>
              </a:rPr>
              <a:t>threaddir</a:t>
            </a:r>
            <a:r>
              <a:rPr lang="tr-TR" sz="1800" b="0" i="0" u="none" strike="noStrike" baseline="0" dirty="0">
                <a:latin typeface="Arial" panose="020B0604020202020204" pitchFamily="34" charset="0"/>
              </a:rPr>
              <a:t>, reset vektöründen sonra icrası başlar. </a:t>
            </a:r>
          </a:p>
          <a:p>
            <a:pPr algn="l"/>
            <a:endParaRPr lang="tr-TR" sz="1800" b="0" i="0" u="none" strike="noStrike" baseline="0" dirty="0">
              <a:latin typeface="Arial" panose="020B0604020202020204" pitchFamily="34" charset="0"/>
            </a:endParaRPr>
          </a:p>
          <a:p>
            <a:r>
              <a:rPr lang="tr-TR" sz="1800" b="1" i="0" u="none" strike="noStrike" baseline="0" dirty="0" err="1">
                <a:latin typeface="Arial" panose="020B0604020202020204" pitchFamily="34" charset="0"/>
              </a:rPr>
              <a:t>Supervisior</a:t>
            </a:r>
            <a:r>
              <a:rPr lang="tr-TR" sz="1800" b="1" i="0" u="none" strike="noStrike" baseline="0" dirty="0">
                <a:latin typeface="Arial" panose="020B0604020202020204" pitchFamily="34" charset="0"/>
              </a:rPr>
              <a:t> </a:t>
            </a:r>
            <a:r>
              <a:rPr lang="tr-TR" sz="1800" b="1" i="0" u="none" strike="noStrike" baseline="0" dirty="0" err="1">
                <a:latin typeface="Arial" panose="020B0604020202020204" pitchFamily="34" charset="0"/>
              </a:rPr>
              <a:t>Thread</a:t>
            </a:r>
            <a:r>
              <a:rPr lang="tr-TR" sz="1800" b="1" i="0" u="none" strike="noStrike" baseline="0" dirty="0">
                <a:latin typeface="Arial" panose="020B0604020202020204" pitchFamily="34" charset="0"/>
              </a:rPr>
              <a:t> : </a:t>
            </a:r>
            <a:r>
              <a:rPr lang="tr-TR" sz="1800" b="0" i="0" u="none" strike="noStrike" baseline="0" dirty="0">
                <a:latin typeface="Arial" panose="020B0604020202020204" pitchFamily="34" charset="0"/>
              </a:rPr>
              <a:t>Sistem resetlendikten sonra ikici koşan </a:t>
            </a:r>
            <a:r>
              <a:rPr lang="tr-TR" sz="1800" b="0" i="0" u="none" strike="noStrike" baseline="0" dirty="0" err="1">
                <a:latin typeface="Arial" panose="020B0604020202020204" pitchFamily="34" charset="0"/>
              </a:rPr>
              <a:t>threaddir.Kernel</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başlatımının</a:t>
            </a:r>
            <a:r>
              <a:rPr lang="tr-TR" sz="1800" b="0" i="0" u="none" strike="noStrike" baseline="0" dirty="0">
                <a:latin typeface="Arial" panose="020B0604020202020204" pitchFamily="34" charset="0"/>
              </a:rPr>
              <a:t> final aşamasında ve yeniden </a:t>
            </a:r>
            <a:r>
              <a:rPr lang="tr-TR" sz="1800" b="0" i="0" u="none" strike="noStrike" baseline="0" dirty="0" err="1">
                <a:latin typeface="Arial" panose="020B0604020202020204" pitchFamily="34" charset="0"/>
              </a:rPr>
              <a:t>başlatımın</a:t>
            </a:r>
            <a:r>
              <a:rPr lang="tr-TR" sz="1800" b="0" i="0" u="none" strike="noStrike" baseline="0" dirty="0">
                <a:latin typeface="Arial" panose="020B0604020202020204" pitchFamily="34" charset="0"/>
              </a:rPr>
              <a:t> 3.Aşamasında, </a:t>
            </a:r>
            <a:r>
              <a:rPr lang="tr-TR" sz="1800" b="0" i="0" u="none" strike="noStrike" baseline="0" dirty="0" err="1">
                <a:latin typeface="Arial" panose="020B0604020202020204" pitchFamily="34" charset="0"/>
              </a:rPr>
              <a:t>supervisior</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thread</a:t>
            </a:r>
            <a:r>
              <a:rPr lang="tr-TR" sz="1800" b="0" i="0" u="none" strike="noStrike" baseline="0" dirty="0">
                <a:latin typeface="Arial" panose="020B0604020202020204" pitchFamily="34" charset="0"/>
              </a:rPr>
              <a:t> ve kullanıcı taraflı kodlarda </a:t>
            </a:r>
            <a:r>
              <a:rPr lang="tr-TR" sz="1800" b="0" i="0" u="none" strike="noStrike" baseline="0" dirty="0" err="1">
                <a:latin typeface="Arial" panose="020B0604020202020204" pitchFamily="34" charset="0"/>
              </a:rPr>
              <a:t>non</a:t>
            </a:r>
            <a:r>
              <a:rPr lang="tr-TR" sz="1800" b="0" i="0" u="none" strike="noStrike" baseline="0" dirty="0">
                <a:latin typeface="Arial" panose="020B0604020202020204" pitchFamily="34" charset="0"/>
              </a:rPr>
              <a:t>-time-</a:t>
            </a:r>
            <a:r>
              <a:rPr lang="tr-TR" sz="1800" b="0" i="0" u="none" strike="noStrike" baseline="0" dirty="0" err="1">
                <a:latin typeface="Arial" panose="020B0604020202020204" pitchFamily="34" charset="0"/>
              </a:rPr>
              <a:t>critical</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event</a:t>
            </a:r>
            <a:r>
              <a:rPr lang="tr-TR" sz="1800" b="0" i="0" u="none" strike="noStrike" baseline="0" dirty="0">
                <a:latin typeface="Arial" panose="020B0604020202020204" pitchFamily="34" charset="0"/>
              </a:rPr>
              <a:t>’ </a:t>
            </a:r>
            <a:r>
              <a:rPr lang="tr-TR" sz="1800" b="0" i="0" u="none" strike="noStrike" baseline="0" dirty="0" err="1">
                <a:latin typeface="Arial" panose="020B0604020202020204" pitchFamily="34" charset="0"/>
              </a:rPr>
              <a:t>ların</a:t>
            </a:r>
            <a:r>
              <a:rPr lang="tr-TR" sz="1800" b="0" i="0" u="none" strike="noStrike" baseline="0" dirty="0">
                <a:latin typeface="Arial" panose="020B0604020202020204" pitchFamily="34" charset="0"/>
              </a:rPr>
              <a:t> kesme yetkilendirme yöneticisini başlatan kesme yöneticisinin </a:t>
            </a:r>
            <a:r>
              <a:rPr lang="tr-TR" sz="1800" b="0" i="0" u="none" strike="noStrike" baseline="0" dirty="0" err="1">
                <a:latin typeface="Arial" panose="020B0604020202020204" pitchFamily="34" charset="0"/>
              </a:rPr>
              <a:t>nanokernel</a:t>
            </a:r>
            <a:r>
              <a:rPr lang="tr-TR" sz="1800" b="0" i="0" u="none" strike="noStrike" baseline="0" dirty="0">
                <a:latin typeface="Arial" panose="020B0604020202020204" pitchFamily="34" charset="0"/>
              </a:rPr>
              <a:t> kesme zamanlayıcısını işretler. </a:t>
            </a:r>
          </a:p>
          <a:p>
            <a:endParaRPr lang="tr-TR" sz="1800" dirty="0">
              <a:latin typeface="Arial" panose="020B0604020202020204" pitchFamily="34" charset="0"/>
            </a:endParaRPr>
          </a:p>
          <a:p>
            <a:pPr algn="l"/>
            <a:endParaRPr lang="tr-TR" sz="1800" b="0" i="0" u="none" strike="noStrike" baseline="0" dirty="0">
              <a:latin typeface="Arial" panose="020B0604020202020204" pitchFamily="34" charset="0"/>
            </a:endParaRPr>
          </a:p>
          <a:p>
            <a:r>
              <a:rPr lang="tr-TR" sz="1800" b="1" i="0" u="none" strike="noStrike" baseline="0" dirty="0">
                <a:latin typeface="Arial" panose="020B0604020202020204" pitchFamily="34" charset="0"/>
              </a:rPr>
              <a:t>DFC </a:t>
            </a:r>
            <a:r>
              <a:rPr lang="tr-TR" sz="1800" b="1" i="0" u="none" strike="noStrike" baseline="0" dirty="0" err="1">
                <a:latin typeface="Arial" panose="020B0604020202020204" pitchFamily="34" charset="0"/>
              </a:rPr>
              <a:t>Thread</a:t>
            </a:r>
            <a:r>
              <a:rPr lang="tr-TR" sz="1800" b="1" i="0" u="none" strike="noStrike" baseline="0" dirty="0">
                <a:latin typeface="Arial" panose="020B0604020202020204" pitchFamily="34" charset="0"/>
              </a:rPr>
              <a:t> 0 : </a:t>
            </a:r>
            <a:r>
              <a:rPr lang="tr-TR" sz="1800" b="0" i="0" u="none" strike="noStrike" baseline="0" dirty="0">
                <a:latin typeface="Arial" panose="020B0604020202020204" pitchFamily="34" charset="0"/>
              </a:rPr>
              <a:t>Bu </a:t>
            </a:r>
            <a:r>
              <a:rPr lang="tr-TR" sz="1800" b="0" i="0" u="none" strike="noStrike" baseline="0" dirty="0" err="1">
                <a:latin typeface="Arial" panose="020B0604020202020204" pitchFamily="34" charset="0"/>
              </a:rPr>
              <a:t>thread</a:t>
            </a:r>
            <a:r>
              <a:rPr lang="tr-TR" sz="1800" b="0" i="0" u="none" strike="noStrike" baseline="0" dirty="0">
                <a:latin typeface="Arial" panose="020B0604020202020204" pitchFamily="34" charset="0"/>
              </a:rPr>
              <a:t> aygıt sürücülerin seri haberleşmesinde dahil edilir. (ses, </a:t>
            </a:r>
            <a:r>
              <a:rPr lang="tr-TR" sz="1800" b="0" i="0" u="none" strike="noStrike" baseline="0" dirty="0" err="1">
                <a:latin typeface="Arial" panose="020B0604020202020204" pitchFamily="34" charset="0"/>
              </a:rPr>
              <a:t>ethernet,klavye</a:t>
            </a:r>
            <a:r>
              <a:rPr lang="tr-TR" sz="1800" b="0" i="0" u="none" strike="noStrike" baseline="0" dirty="0">
                <a:latin typeface="Arial" panose="020B0604020202020204" pitchFamily="34" charset="0"/>
              </a:rPr>
              <a:t> ) </a:t>
            </a:r>
          </a:p>
          <a:p>
            <a:pPr algn="l"/>
            <a:endParaRPr lang="tr-TR" sz="1800" b="0" i="0" u="none" strike="noStrike" baseline="0" dirty="0">
              <a:latin typeface="Arial" panose="020B0604020202020204" pitchFamily="34" charset="0"/>
            </a:endParaRPr>
          </a:p>
          <a:p>
            <a:r>
              <a:rPr lang="tr-TR" sz="1800" b="1" i="0" u="none" strike="noStrike" baseline="0" dirty="0">
                <a:latin typeface="Arial" panose="020B0604020202020204" pitchFamily="34" charset="0"/>
              </a:rPr>
              <a:t>DFC </a:t>
            </a:r>
            <a:r>
              <a:rPr lang="tr-TR" sz="1800" b="1" i="0" u="none" strike="noStrike" baseline="0" dirty="0" err="1">
                <a:latin typeface="Arial" panose="020B0604020202020204" pitchFamily="34" charset="0"/>
              </a:rPr>
              <a:t>Thread</a:t>
            </a:r>
            <a:r>
              <a:rPr lang="tr-TR" sz="1800" b="1" i="0" u="none" strike="noStrike" baseline="0" dirty="0">
                <a:latin typeface="Arial" panose="020B0604020202020204" pitchFamily="34" charset="0"/>
              </a:rPr>
              <a:t> 1: </a:t>
            </a:r>
            <a:r>
              <a:rPr lang="tr-TR" sz="1800" b="0" i="0" u="none" strike="noStrike" baseline="0" dirty="0" err="1">
                <a:latin typeface="Arial" panose="020B0604020202020204" pitchFamily="34" charset="0"/>
              </a:rPr>
              <a:t>Nanokernel</a:t>
            </a:r>
            <a:r>
              <a:rPr lang="tr-TR" sz="1800" b="0" i="0" u="none" strike="noStrike" baseline="0" dirty="0">
                <a:latin typeface="Arial" panose="020B0604020202020204" pitchFamily="34" charset="0"/>
              </a:rPr>
              <a:t> zamanlayıcı </a:t>
            </a:r>
            <a:r>
              <a:rPr lang="tr-TR" sz="1800" b="0" i="0" u="none" strike="noStrike" baseline="0" dirty="0" err="1">
                <a:latin typeface="Arial" panose="020B0604020202020204" pitchFamily="34" charset="0"/>
              </a:rPr>
              <a:t>kuruğunda</a:t>
            </a:r>
            <a:r>
              <a:rPr lang="tr-TR" sz="1800" b="0" i="0" u="none" strike="noStrike" baseline="0" dirty="0">
                <a:latin typeface="Arial" panose="020B0604020202020204" pitchFamily="34" charset="0"/>
              </a:rPr>
              <a:t> bundan daha yüksek öncelikli </a:t>
            </a:r>
            <a:r>
              <a:rPr lang="tr-TR" sz="1800" b="0" i="0" u="none" strike="noStrike" baseline="0" dirty="0" err="1">
                <a:latin typeface="Arial" panose="020B0604020202020204" pitchFamily="34" charset="0"/>
              </a:rPr>
              <a:t>threadın</a:t>
            </a:r>
            <a:r>
              <a:rPr lang="tr-TR" sz="1800" b="0" i="0" u="none" strike="noStrike" baseline="0" dirty="0">
                <a:latin typeface="Arial" panose="020B0604020202020204" pitchFamily="34" charset="0"/>
              </a:rPr>
              <a:t> koşmasından sakınılmalıdır. Çünkü 16 </a:t>
            </a:r>
            <a:r>
              <a:rPr lang="tr-TR" sz="1800" b="0" i="0" u="none" strike="noStrike" baseline="0" dirty="0" err="1">
                <a:latin typeface="Arial" panose="020B0604020202020204" pitchFamily="34" charset="0"/>
              </a:rPr>
              <a:t>nanokernel</a:t>
            </a:r>
            <a:r>
              <a:rPr lang="tr-TR" sz="1800" b="0" i="0" u="none" strike="noStrike" baseline="0" dirty="0">
                <a:latin typeface="Arial" panose="020B0604020202020204" pitchFamily="34" charset="0"/>
              </a:rPr>
              <a:t> işaret süresinden daha fazla geciktirilirse sistemde olumsuzluklara yol açar. </a:t>
            </a:r>
          </a:p>
          <a:p>
            <a:pPr algn="l"/>
            <a:endParaRPr lang="tr-TR" sz="1800" b="0" i="0" u="none" strike="noStrike" baseline="0" dirty="0">
              <a:latin typeface="Arial" panose="020B0604020202020204" pitchFamily="34" charset="0"/>
            </a:endParaRPr>
          </a:p>
          <a:p>
            <a:r>
              <a:rPr lang="tr-TR" sz="1800" b="1" i="0" u="none" strike="noStrike" baseline="0" dirty="0">
                <a:latin typeface="Arial" panose="020B0604020202020204" pitchFamily="34" charset="0"/>
              </a:rPr>
              <a:t>Timer </a:t>
            </a:r>
            <a:r>
              <a:rPr lang="tr-TR" sz="1800" b="1" i="0" u="none" strike="noStrike" baseline="0" dirty="0" err="1">
                <a:latin typeface="Arial" panose="020B0604020202020204" pitchFamily="34" charset="0"/>
              </a:rPr>
              <a:t>Thread</a:t>
            </a:r>
            <a:r>
              <a:rPr lang="tr-TR" sz="1800" b="1" i="0" u="none" strike="noStrike" baseline="0" dirty="0">
                <a:latin typeface="Arial" panose="020B0604020202020204" pitchFamily="34" charset="0"/>
              </a:rPr>
              <a:t> : </a:t>
            </a:r>
            <a:r>
              <a:rPr lang="tr-TR" sz="1800" b="0" i="0" u="none" strike="noStrike" baseline="0" dirty="0">
                <a:latin typeface="Arial" panose="020B0604020202020204" pitchFamily="34" charset="0"/>
              </a:rPr>
              <a:t>Symbian OS’un kuyruk zamanlayıcısıdır. </a:t>
            </a:r>
          </a:p>
          <a:p>
            <a:endParaRPr lang="tr-TR" sz="1800" b="0" i="0" u="none" strike="noStrike" baseline="0" dirty="0">
              <a:latin typeface="Arial" panose="020B0604020202020204" pitchFamily="34" charset="0"/>
            </a:endParaRPr>
          </a:p>
          <a:p>
            <a:endParaRPr lang="tr-TR" dirty="0"/>
          </a:p>
        </p:txBody>
      </p:sp>
      <p:sp>
        <p:nvSpPr>
          <p:cNvPr id="4" name="Slayt Numarası Yer Tutucusu 3">
            <a:extLst>
              <a:ext uri="{FF2B5EF4-FFF2-40B4-BE49-F238E27FC236}">
                <a16:creationId xmlns:a16="http://schemas.microsoft.com/office/drawing/2014/main" id="{3186CE10-E12E-40A1-AC98-28231D78C84B}"/>
              </a:ext>
            </a:extLst>
          </p:cNvPr>
          <p:cNvSpPr>
            <a:spLocks noGrp="1"/>
          </p:cNvSpPr>
          <p:nvPr>
            <p:ph type="sldNum" sz="quarter" idx="12"/>
          </p:nvPr>
        </p:nvSpPr>
        <p:spPr/>
        <p:txBody>
          <a:bodyPr/>
          <a:lstStyle/>
          <a:p>
            <a:fld id="{935411CD-1967-4C39-9C0C-7E27A172CFB5}" type="slidenum">
              <a:rPr lang="tr-TR" smtClean="0"/>
              <a:t>19</a:t>
            </a:fld>
            <a:endParaRPr lang="tr-TR"/>
          </a:p>
        </p:txBody>
      </p:sp>
    </p:spTree>
    <p:extLst>
      <p:ext uri="{BB962C8B-B14F-4D97-AF65-F5344CB8AC3E}">
        <p14:creationId xmlns:p14="http://schemas.microsoft.com/office/powerpoint/2010/main" val="267728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ECDF76-248B-5846-4E1F-8BBEC02CBAA2}"/>
              </a:ext>
            </a:extLst>
          </p:cNvPr>
          <p:cNvSpPr>
            <a:spLocks noGrp="1"/>
          </p:cNvSpPr>
          <p:nvPr>
            <p:ph type="title"/>
          </p:nvPr>
        </p:nvSpPr>
        <p:spPr>
          <a:xfrm>
            <a:off x="716621" y="340229"/>
            <a:ext cx="8534400" cy="1507067"/>
          </a:xfrm>
        </p:spPr>
        <p:txBody>
          <a:bodyPr/>
          <a:lstStyle/>
          <a:p>
            <a:pPr algn="ctr"/>
            <a:r>
              <a:rPr lang="tr-TR" dirty="0"/>
              <a:t>NOKIA </a:t>
            </a:r>
            <a:r>
              <a:rPr lang="tr-TR" dirty="0" err="1"/>
              <a:t>SYmbıAN</a:t>
            </a:r>
            <a:r>
              <a:rPr lang="tr-TR" dirty="0"/>
              <a:t> OS TARİHİ </a:t>
            </a:r>
          </a:p>
        </p:txBody>
      </p:sp>
      <p:sp>
        <p:nvSpPr>
          <p:cNvPr id="3" name="İçerik Yer Tutucusu 2">
            <a:extLst>
              <a:ext uri="{FF2B5EF4-FFF2-40B4-BE49-F238E27FC236}">
                <a16:creationId xmlns:a16="http://schemas.microsoft.com/office/drawing/2014/main" id="{761C4B11-8298-66DA-6C18-05EE0C302A77}"/>
              </a:ext>
            </a:extLst>
          </p:cNvPr>
          <p:cNvSpPr>
            <a:spLocks noGrp="1"/>
          </p:cNvSpPr>
          <p:nvPr>
            <p:ph idx="1"/>
          </p:nvPr>
        </p:nvSpPr>
        <p:spPr>
          <a:xfrm>
            <a:off x="815095" y="1847296"/>
            <a:ext cx="8534400" cy="3615267"/>
          </a:xfrm>
        </p:spPr>
        <p:txBody>
          <a:bodyPr/>
          <a:lstStyle/>
          <a:p>
            <a:r>
              <a:rPr lang="tr-TR" sz="1800" b="1" i="0" u="none" strike="noStrike" baseline="0" dirty="0">
                <a:latin typeface="Arial" panose="020B0604020202020204" pitchFamily="34" charset="0"/>
              </a:rPr>
              <a:t>Symbian</a:t>
            </a:r>
            <a:r>
              <a:rPr lang="tr-TR" sz="1800" b="0" i="0" u="none" strike="noStrike" baseline="0" dirty="0">
                <a:latin typeface="Arial" panose="020B0604020202020204" pitchFamily="34" charset="0"/>
              </a:rPr>
              <a:t>, Symbian Vakfı tarafından cep telefonları ve bilgisayarları (PDA, Subnotebook) gibi çeşitli taşınabilir iletişim aygıtları için geliştirilmiş ve 2000'li yıllarda yaygın olarak kullanılmış bir işletim sistemiydi. Symbian, başlangıçta Symbian Ltd tarafından 1998'de PDA'lar için kapalı kaynaklı bir işletim sistemi olarak geliştirildi. Geliştirilme sürecinde C++ programlama dili kullanılmıştır. </a:t>
            </a:r>
          </a:p>
          <a:p>
            <a:endParaRPr lang="tr-TR" sz="1800" b="0" i="0" u="none" strike="noStrike" baseline="0" dirty="0">
              <a:latin typeface="Arial" panose="020B0604020202020204" pitchFamily="34" charset="0"/>
            </a:endParaRPr>
          </a:p>
          <a:p>
            <a:r>
              <a:rPr lang="tr-TR" sz="1800" b="0" i="0" u="none" strike="noStrike" baseline="0" dirty="0">
                <a:latin typeface="Arial" panose="020B0604020202020204" pitchFamily="34" charset="0"/>
              </a:rPr>
              <a:t>Symbian OS, </a:t>
            </a:r>
            <a:r>
              <a:rPr lang="tr-TR" sz="1800" b="0" i="0" u="none" strike="noStrike" baseline="0" dirty="0" err="1">
                <a:latin typeface="Arial" panose="020B0604020202020204" pitchFamily="34" charset="0"/>
              </a:rPr>
              <a:t>Psion'un</a:t>
            </a:r>
            <a:r>
              <a:rPr lang="tr-TR" sz="1800" b="0" i="0" u="none" strike="noStrike" baseline="0" dirty="0">
                <a:latin typeface="Arial" panose="020B0604020202020204" pitchFamily="34" charset="0"/>
              </a:rPr>
              <a:t> EPOC sisteminin soyundan geldi ve yalnızca ARM mimarisi işlemcileri üzerinde çalıştı, ancak yayınlanmamış bir x86 bağlantı noktası mevcuttu.</a:t>
            </a:r>
          </a:p>
        </p:txBody>
      </p:sp>
      <p:sp>
        <p:nvSpPr>
          <p:cNvPr id="4" name="Slayt Numarası Yer Tutucusu 3">
            <a:extLst>
              <a:ext uri="{FF2B5EF4-FFF2-40B4-BE49-F238E27FC236}">
                <a16:creationId xmlns:a16="http://schemas.microsoft.com/office/drawing/2014/main" id="{54932F51-72BD-9D7E-3180-C677E916035C}"/>
              </a:ext>
            </a:extLst>
          </p:cNvPr>
          <p:cNvSpPr>
            <a:spLocks noGrp="1"/>
          </p:cNvSpPr>
          <p:nvPr>
            <p:ph type="sldNum" sz="quarter" idx="12"/>
          </p:nvPr>
        </p:nvSpPr>
        <p:spPr/>
        <p:txBody>
          <a:bodyPr/>
          <a:lstStyle/>
          <a:p>
            <a:fld id="{935411CD-1967-4C39-9C0C-7E27A172CFB5}" type="slidenum">
              <a:rPr lang="tr-TR" smtClean="0"/>
              <a:t>2</a:t>
            </a:fld>
            <a:endParaRPr lang="tr-TR"/>
          </a:p>
        </p:txBody>
      </p:sp>
    </p:spTree>
    <p:extLst>
      <p:ext uri="{BB962C8B-B14F-4D97-AF65-F5344CB8AC3E}">
        <p14:creationId xmlns:p14="http://schemas.microsoft.com/office/powerpoint/2010/main" val="135819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23DCD1-04EF-5ED0-75B0-0C88FDC9B634}"/>
              </a:ext>
            </a:extLst>
          </p:cNvPr>
          <p:cNvSpPr>
            <a:spLocks noGrp="1"/>
          </p:cNvSpPr>
          <p:nvPr>
            <p:ph type="title"/>
          </p:nvPr>
        </p:nvSpPr>
        <p:spPr>
          <a:xfrm>
            <a:off x="684212" y="534310"/>
            <a:ext cx="8534400" cy="1507067"/>
          </a:xfrm>
        </p:spPr>
        <p:txBody>
          <a:bodyPr/>
          <a:lstStyle/>
          <a:p>
            <a:pPr algn="ctr"/>
            <a:r>
              <a:rPr lang="tr-TR" dirty="0"/>
              <a:t>4- </a:t>
            </a:r>
            <a:r>
              <a:rPr lang="tr-TR" dirty="0" err="1"/>
              <a:t>DeadLOck</a:t>
            </a:r>
            <a:r>
              <a:rPr lang="tr-TR" dirty="0"/>
              <a:t> işleme</a:t>
            </a:r>
          </a:p>
        </p:txBody>
      </p:sp>
      <p:sp>
        <p:nvSpPr>
          <p:cNvPr id="3" name="İçerik Yer Tutucusu 2">
            <a:extLst>
              <a:ext uri="{FF2B5EF4-FFF2-40B4-BE49-F238E27FC236}">
                <a16:creationId xmlns:a16="http://schemas.microsoft.com/office/drawing/2014/main" id="{CA438513-B800-13FA-1CE1-227D7AEB8139}"/>
              </a:ext>
            </a:extLst>
          </p:cNvPr>
          <p:cNvSpPr>
            <a:spLocks noGrp="1"/>
          </p:cNvSpPr>
          <p:nvPr>
            <p:ph idx="1"/>
          </p:nvPr>
        </p:nvSpPr>
        <p:spPr>
          <a:xfrm>
            <a:off x="684212" y="2041377"/>
            <a:ext cx="8825548" cy="4387558"/>
          </a:xfrm>
        </p:spPr>
        <p:txBody>
          <a:bodyPr/>
          <a:lstStyle/>
          <a:p>
            <a:r>
              <a:rPr lang="tr-TR" sz="1800" b="0" i="0" u="none" strike="noStrike" baseline="0" dirty="0">
                <a:latin typeface="Arial" panose="020B0604020202020204" pitchFamily="34" charset="0"/>
              </a:rPr>
              <a:t>Symbian OS kilitlenme önleme sağlamaz ve çözmez. Bu nedenle, </a:t>
            </a:r>
            <a:r>
              <a:rPr lang="tr-TR" sz="1800" b="0" i="0" u="none" strike="noStrike" baseline="0" dirty="0" err="1">
                <a:latin typeface="Arial" panose="020B0604020202020204" pitchFamily="34" charset="0"/>
              </a:rPr>
              <a:t>muteksler</a:t>
            </a:r>
            <a:r>
              <a:rPr lang="tr-TR" sz="1800" b="0" i="0" u="none" strike="noStrike" baseline="0" dirty="0">
                <a:latin typeface="Arial" panose="020B0604020202020204" pitchFamily="34" charset="0"/>
              </a:rPr>
              <a:t> ve semaforlar gibi yapıları kullanırken geliştiricinin kilitlenmeyi önlemek için çok dikkatli olması ve bunun için tüm durumları analiz edebilmesi gerekir. </a:t>
            </a:r>
          </a:p>
          <a:p>
            <a:r>
              <a:rPr lang="tr-TR" sz="1800" b="0" i="0" u="none" strike="noStrike" baseline="0" dirty="0">
                <a:latin typeface="Arial" panose="020B0604020202020204" pitchFamily="34" charset="0"/>
              </a:rPr>
              <a:t>Geliştirici için diğer bir seçenek ise, iş parçacıkları arasında geçiş sırasında kilitlenmeler oluşmayacak şekilde kendi kodunu dahil etmektir. </a:t>
            </a:r>
            <a:endParaRPr lang="tr-TR" dirty="0"/>
          </a:p>
        </p:txBody>
      </p:sp>
      <p:sp>
        <p:nvSpPr>
          <p:cNvPr id="4" name="Slayt Numarası Yer Tutucusu 3">
            <a:extLst>
              <a:ext uri="{FF2B5EF4-FFF2-40B4-BE49-F238E27FC236}">
                <a16:creationId xmlns:a16="http://schemas.microsoft.com/office/drawing/2014/main" id="{5FBDAC6D-7149-B71F-805B-E04357541BF6}"/>
              </a:ext>
            </a:extLst>
          </p:cNvPr>
          <p:cNvSpPr>
            <a:spLocks noGrp="1"/>
          </p:cNvSpPr>
          <p:nvPr>
            <p:ph type="sldNum" sz="quarter" idx="12"/>
          </p:nvPr>
        </p:nvSpPr>
        <p:spPr/>
        <p:txBody>
          <a:bodyPr/>
          <a:lstStyle/>
          <a:p>
            <a:fld id="{935411CD-1967-4C39-9C0C-7E27A172CFB5}" type="slidenum">
              <a:rPr lang="tr-TR" smtClean="0"/>
              <a:t>20</a:t>
            </a:fld>
            <a:endParaRPr lang="tr-TR"/>
          </a:p>
        </p:txBody>
      </p:sp>
    </p:spTree>
    <p:extLst>
      <p:ext uri="{BB962C8B-B14F-4D97-AF65-F5344CB8AC3E}">
        <p14:creationId xmlns:p14="http://schemas.microsoft.com/office/powerpoint/2010/main" val="3820022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30F8C-17ED-F673-7C3C-177AA0A09FBC}"/>
              </a:ext>
            </a:extLst>
          </p:cNvPr>
          <p:cNvSpPr>
            <a:spLocks noGrp="1"/>
          </p:cNvSpPr>
          <p:nvPr>
            <p:ph type="title"/>
          </p:nvPr>
        </p:nvSpPr>
        <p:spPr>
          <a:xfrm>
            <a:off x="684212" y="685800"/>
            <a:ext cx="8534400" cy="1507067"/>
          </a:xfrm>
        </p:spPr>
        <p:txBody>
          <a:bodyPr/>
          <a:lstStyle/>
          <a:p>
            <a:r>
              <a:rPr lang="tr-TR" dirty="0"/>
              <a:t>5- Sürücüler</a:t>
            </a:r>
          </a:p>
        </p:txBody>
      </p:sp>
      <p:sp>
        <p:nvSpPr>
          <p:cNvPr id="3" name="İçerik Yer Tutucusu 2">
            <a:extLst>
              <a:ext uri="{FF2B5EF4-FFF2-40B4-BE49-F238E27FC236}">
                <a16:creationId xmlns:a16="http://schemas.microsoft.com/office/drawing/2014/main" id="{1B9EEDF1-7DF4-C99C-909B-F190E82FCEB0}"/>
              </a:ext>
            </a:extLst>
          </p:cNvPr>
          <p:cNvSpPr>
            <a:spLocks noGrp="1"/>
          </p:cNvSpPr>
          <p:nvPr>
            <p:ph idx="1"/>
          </p:nvPr>
        </p:nvSpPr>
        <p:spPr>
          <a:xfrm>
            <a:off x="684212" y="2231553"/>
            <a:ext cx="8741142" cy="4084841"/>
          </a:xfrm>
        </p:spPr>
        <p:txBody>
          <a:bodyPr/>
          <a:lstStyle/>
          <a:p>
            <a:r>
              <a:rPr lang="tr-TR" sz="1800" b="0" i="0" u="none" strike="noStrike" baseline="0" dirty="0">
                <a:latin typeface="Arial" panose="020B0604020202020204" pitchFamily="34" charset="0"/>
              </a:rPr>
              <a:t>Symbian OS</a:t>
            </a:r>
            <a:r>
              <a:rPr lang="tr-TR" sz="1800" b="0" i="1" u="none" strike="noStrike" baseline="0" dirty="0">
                <a:latin typeface="Arial" panose="020B0604020202020204" pitchFamily="34" charset="0"/>
              </a:rPr>
              <a:t>, sürücü </a:t>
            </a:r>
            <a:r>
              <a:rPr lang="tr-TR" sz="1800" b="0" i="0" u="none" strike="noStrike" baseline="0" dirty="0">
                <a:latin typeface="Arial" panose="020B0604020202020204" pitchFamily="34" charset="0"/>
              </a:rPr>
              <a:t>kavramını diğer işletim sistemlerindekine benzer şekilde kullanır, yani mantıksal bir aygıta karşılık gelir. Herhangi bir ortam aygıtı mantıksal olarak bölümlere ayrılabilir ve her bölüm ayrı bir sürücü olarak değerlendirilir. Symbian OS, her sürücünün tek bir harfe karşılık geldiği DOS benzeri bir kuralı benimser. Dolayısıyla bir el cihazında 26 adede kadar sürücü olabilir. Uygulamada, bundan daha azdır ve sayı, bireysel üreticiye bağlıdır. </a:t>
            </a:r>
            <a:endParaRPr lang="tr-TR" dirty="0"/>
          </a:p>
        </p:txBody>
      </p:sp>
      <p:sp>
        <p:nvSpPr>
          <p:cNvPr id="4" name="Slayt Numarası Yer Tutucusu 3">
            <a:extLst>
              <a:ext uri="{FF2B5EF4-FFF2-40B4-BE49-F238E27FC236}">
                <a16:creationId xmlns:a16="http://schemas.microsoft.com/office/drawing/2014/main" id="{D11E5C99-0269-675D-381C-4B3C508B69ED}"/>
              </a:ext>
            </a:extLst>
          </p:cNvPr>
          <p:cNvSpPr>
            <a:spLocks noGrp="1"/>
          </p:cNvSpPr>
          <p:nvPr>
            <p:ph type="sldNum" sz="quarter" idx="12"/>
          </p:nvPr>
        </p:nvSpPr>
        <p:spPr/>
        <p:txBody>
          <a:bodyPr/>
          <a:lstStyle/>
          <a:p>
            <a:fld id="{935411CD-1967-4C39-9C0C-7E27A172CFB5}" type="slidenum">
              <a:rPr lang="tr-TR" smtClean="0"/>
              <a:t>21</a:t>
            </a:fld>
            <a:endParaRPr lang="tr-TR"/>
          </a:p>
        </p:txBody>
      </p:sp>
    </p:spTree>
    <p:extLst>
      <p:ext uri="{BB962C8B-B14F-4D97-AF65-F5344CB8AC3E}">
        <p14:creationId xmlns:p14="http://schemas.microsoft.com/office/powerpoint/2010/main" val="88584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18091C-6150-E2CD-BD18-B5008550AA9A}"/>
              </a:ext>
            </a:extLst>
          </p:cNvPr>
          <p:cNvSpPr>
            <a:spLocks noGrp="1"/>
          </p:cNvSpPr>
          <p:nvPr>
            <p:ph type="title"/>
          </p:nvPr>
        </p:nvSpPr>
        <p:spPr>
          <a:xfrm>
            <a:off x="684212" y="576513"/>
            <a:ext cx="8534400" cy="1507067"/>
          </a:xfrm>
        </p:spPr>
        <p:txBody>
          <a:bodyPr/>
          <a:lstStyle/>
          <a:p>
            <a:pPr algn="ctr"/>
            <a:r>
              <a:rPr lang="tr-TR" dirty="0" err="1"/>
              <a:t>Symbıan</a:t>
            </a:r>
            <a:r>
              <a:rPr lang="tr-TR" dirty="0"/>
              <a:t> </a:t>
            </a:r>
            <a:r>
              <a:rPr lang="tr-TR" dirty="0" err="1"/>
              <a:t>OS’da</a:t>
            </a:r>
            <a:r>
              <a:rPr lang="tr-TR" dirty="0"/>
              <a:t> bellek yönetimi</a:t>
            </a:r>
          </a:p>
        </p:txBody>
      </p:sp>
      <p:sp>
        <p:nvSpPr>
          <p:cNvPr id="3" name="İçerik Yer Tutucusu 2">
            <a:extLst>
              <a:ext uri="{FF2B5EF4-FFF2-40B4-BE49-F238E27FC236}">
                <a16:creationId xmlns:a16="http://schemas.microsoft.com/office/drawing/2014/main" id="{C6396B0B-EF6C-4E7F-FD53-766244E28F60}"/>
              </a:ext>
            </a:extLst>
          </p:cNvPr>
          <p:cNvSpPr>
            <a:spLocks noGrp="1"/>
          </p:cNvSpPr>
          <p:nvPr>
            <p:ph idx="1"/>
          </p:nvPr>
        </p:nvSpPr>
        <p:spPr>
          <a:xfrm>
            <a:off x="684212" y="2083580"/>
            <a:ext cx="8741142" cy="4197907"/>
          </a:xfrm>
        </p:spPr>
        <p:txBody>
          <a:bodyPr/>
          <a:lstStyle/>
          <a:p>
            <a:r>
              <a:rPr lang="tr-TR" sz="1800" b="0" i="0" u="none" strike="noStrike" baseline="0" dirty="0">
                <a:latin typeface="Arial" panose="020B0604020202020204" pitchFamily="34" charset="0"/>
              </a:rPr>
              <a:t>Symbian OS işlevselliği, programların içinde ve programlar için belleğin nasıl tahsis edildiğiyle ilgilidir. Symbian OS programlarının temeli, sınırlı bir kaynak olarak belleğin, özellikle hata durumlarında dikkatli bir şekilde ele alınmasıdır. Bu nedenle, Temizleme Desteği </a:t>
            </a:r>
            <a:r>
              <a:rPr lang="tr-TR" sz="1800" b="0" i="0" u="none" strike="noStrike" baseline="0" dirty="0" err="1">
                <a:latin typeface="Arial" panose="020B0604020202020204" pitchFamily="34" charset="0"/>
              </a:rPr>
              <a:t>API'sinde</a:t>
            </a:r>
            <a:r>
              <a:rPr lang="tr-TR" sz="1800" b="0" i="0" u="none" strike="noStrike" baseline="0" dirty="0">
                <a:latin typeface="Arial" panose="020B0604020202020204" pitchFamily="34" charset="0"/>
              </a:rPr>
              <a:t> istisna işleme ve bellek yönetimi birbirine yakından bağlıdır. </a:t>
            </a:r>
            <a:endParaRPr lang="tr-TR" dirty="0"/>
          </a:p>
        </p:txBody>
      </p:sp>
      <p:sp>
        <p:nvSpPr>
          <p:cNvPr id="4" name="Slayt Numarası Yer Tutucusu 3">
            <a:extLst>
              <a:ext uri="{FF2B5EF4-FFF2-40B4-BE49-F238E27FC236}">
                <a16:creationId xmlns:a16="http://schemas.microsoft.com/office/drawing/2014/main" id="{828DE188-02A6-2DD2-30A8-1F573FB3CAEF}"/>
              </a:ext>
            </a:extLst>
          </p:cNvPr>
          <p:cNvSpPr>
            <a:spLocks noGrp="1"/>
          </p:cNvSpPr>
          <p:nvPr>
            <p:ph type="sldNum" sz="quarter" idx="12"/>
          </p:nvPr>
        </p:nvSpPr>
        <p:spPr/>
        <p:txBody>
          <a:bodyPr/>
          <a:lstStyle/>
          <a:p>
            <a:fld id="{935411CD-1967-4C39-9C0C-7E27A172CFB5}" type="slidenum">
              <a:rPr lang="tr-TR" smtClean="0"/>
              <a:t>22</a:t>
            </a:fld>
            <a:endParaRPr lang="tr-TR"/>
          </a:p>
        </p:txBody>
      </p:sp>
    </p:spTree>
    <p:extLst>
      <p:ext uri="{BB962C8B-B14F-4D97-AF65-F5344CB8AC3E}">
        <p14:creationId xmlns:p14="http://schemas.microsoft.com/office/powerpoint/2010/main" val="2907545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52AEF7F-2344-486B-E7EA-4C971BCFE668}"/>
              </a:ext>
            </a:extLst>
          </p:cNvPr>
          <p:cNvSpPr>
            <a:spLocks noGrp="1"/>
          </p:cNvSpPr>
          <p:nvPr>
            <p:ph idx="1"/>
          </p:nvPr>
        </p:nvSpPr>
        <p:spPr>
          <a:xfrm>
            <a:off x="684211" y="685800"/>
            <a:ext cx="9163174" cy="5869745"/>
          </a:xfrm>
        </p:spPr>
        <p:txBody>
          <a:bodyPr/>
          <a:lstStyle/>
          <a:p>
            <a:r>
              <a:rPr lang="tr-TR" sz="1800" b="0" i="0" u="none" strike="noStrike" baseline="0" dirty="0">
                <a:latin typeface="Arial" panose="020B0604020202020204" pitchFamily="34" charset="0"/>
              </a:rPr>
              <a:t>Farklı programların, birbirlerinin bellek alanlarına müdahale etmesini engellemek amacıyla işletim sistemi, uygulamaların </a:t>
            </a:r>
            <a:r>
              <a:rPr lang="tr-TR" sz="1800" b="1" i="0" u="none" strike="noStrike" baseline="0" dirty="0">
                <a:latin typeface="Arial" panose="020B0604020202020204" pitchFamily="34" charset="0"/>
              </a:rPr>
              <a:t>fiziksel belleğe </a:t>
            </a:r>
            <a:r>
              <a:rPr lang="tr-TR" sz="1800" b="0" i="0" u="none" strike="noStrike" baseline="0" dirty="0">
                <a:latin typeface="Arial" panose="020B0604020202020204" pitchFamily="34" charset="0"/>
              </a:rPr>
              <a:t>doğrudan ulaşmasını engeller. Bunun yerine, bilgisayarın sahip olduğu fiziksel ve sanal belleği haritalandırır ve programların, tanımlayıcı tablo aracılığıyla haritalanan belleğe ulaşmasını sağlar. Böylece, </a:t>
            </a:r>
            <a:r>
              <a:rPr lang="tr-TR" sz="1800" b="1" i="0" u="none" strike="noStrike" baseline="0" dirty="0">
                <a:latin typeface="Arial" panose="020B0604020202020204" pitchFamily="34" charset="0"/>
              </a:rPr>
              <a:t>kullanılmayan bellek </a:t>
            </a:r>
            <a:r>
              <a:rPr lang="tr-TR" sz="1800" b="0" i="0" u="none" strike="noStrike" baseline="0" dirty="0">
                <a:latin typeface="Arial" panose="020B0604020202020204" pitchFamily="34" charset="0"/>
              </a:rPr>
              <a:t>bloğunu, takas dosyasına taşıyarak aktif olmayan programların fiziksel belleği işgal etmesini önler. Bunun avantajlarından birisi de; farklı kullanıcılara ait uygulamalar, birbirinin bellek alanına müdahale edemez. </a:t>
            </a:r>
            <a:endParaRPr lang="tr-TR" dirty="0"/>
          </a:p>
        </p:txBody>
      </p:sp>
      <p:sp>
        <p:nvSpPr>
          <p:cNvPr id="2" name="Slayt Numarası Yer Tutucusu 1">
            <a:extLst>
              <a:ext uri="{FF2B5EF4-FFF2-40B4-BE49-F238E27FC236}">
                <a16:creationId xmlns:a16="http://schemas.microsoft.com/office/drawing/2014/main" id="{95F5A61A-6667-6698-2BE5-A69DEE13B652}"/>
              </a:ext>
            </a:extLst>
          </p:cNvPr>
          <p:cNvSpPr>
            <a:spLocks noGrp="1"/>
          </p:cNvSpPr>
          <p:nvPr>
            <p:ph type="sldNum" sz="quarter" idx="12"/>
          </p:nvPr>
        </p:nvSpPr>
        <p:spPr/>
        <p:txBody>
          <a:bodyPr/>
          <a:lstStyle/>
          <a:p>
            <a:fld id="{935411CD-1967-4C39-9C0C-7E27A172CFB5}" type="slidenum">
              <a:rPr lang="tr-TR" smtClean="0"/>
              <a:t>23</a:t>
            </a:fld>
            <a:endParaRPr lang="tr-TR"/>
          </a:p>
        </p:txBody>
      </p:sp>
    </p:spTree>
    <p:extLst>
      <p:ext uri="{BB962C8B-B14F-4D97-AF65-F5344CB8AC3E}">
        <p14:creationId xmlns:p14="http://schemas.microsoft.com/office/powerpoint/2010/main" val="223402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D4BD2-00C9-70C6-ED63-D4DC6BF67DFA}"/>
              </a:ext>
            </a:extLst>
          </p:cNvPr>
          <p:cNvSpPr>
            <a:spLocks noGrp="1"/>
          </p:cNvSpPr>
          <p:nvPr>
            <p:ph type="title"/>
          </p:nvPr>
        </p:nvSpPr>
        <p:spPr>
          <a:xfrm>
            <a:off x="557603" y="1153552"/>
            <a:ext cx="9824354" cy="4306276"/>
          </a:xfrm>
        </p:spPr>
        <p:txBody>
          <a:bodyPr/>
          <a:lstStyle/>
          <a:p>
            <a:r>
              <a:rPr lang="tr-TR" dirty="0"/>
              <a:t>II – KISIM</a:t>
            </a:r>
            <a:br>
              <a:rPr lang="tr-TR" dirty="0"/>
            </a:br>
            <a:br>
              <a:rPr lang="tr-TR" dirty="0"/>
            </a:br>
            <a:r>
              <a:rPr lang="tr-TR" dirty="0" err="1"/>
              <a:t>Symbian’ın</a:t>
            </a:r>
            <a:r>
              <a:rPr lang="tr-TR" dirty="0"/>
              <a:t> başarısızlığına giden yol </a:t>
            </a:r>
          </a:p>
        </p:txBody>
      </p:sp>
      <p:sp>
        <p:nvSpPr>
          <p:cNvPr id="3" name="Slayt Numarası Yer Tutucusu 2">
            <a:extLst>
              <a:ext uri="{FF2B5EF4-FFF2-40B4-BE49-F238E27FC236}">
                <a16:creationId xmlns:a16="http://schemas.microsoft.com/office/drawing/2014/main" id="{5632D281-0CE7-A354-4445-606CC55BCCE8}"/>
              </a:ext>
            </a:extLst>
          </p:cNvPr>
          <p:cNvSpPr>
            <a:spLocks noGrp="1"/>
          </p:cNvSpPr>
          <p:nvPr>
            <p:ph type="sldNum" sz="quarter" idx="12"/>
          </p:nvPr>
        </p:nvSpPr>
        <p:spPr/>
        <p:txBody>
          <a:bodyPr/>
          <a:lstStyle/>
          <a:p>
            <a:fld id="{935411CD-1967-4C39-9C0C-7E27A172CFB5}" type="slidenum">
              <a:rPr lang="tr-TR" smtClean="0"/>
              <a:t>24</a:t>
            </a:fld>
            <a:endParaRPr lang="tr-TR"/>
          </a:p>
        </p:txBody>
      </p:sp>
    </p:spTree>
    <p:extLst>
      <p:ext uri="{BB962C8B-B14F-4D97-AF65-F5344CB8AC3E}">
        <p14:creationId xmlns:p14="http://schemas.microsoft.com/office/powerpoint/2010/main" val="529347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C0A29A-61A2-BF7E-DDD8-BC352650B642}"/>
              </a:ext>
            </a:extLst>
          </p:cNvPr>
          <p:cNvSpPr>
            <a:spLocks noGrp="1"/>
          </p:cNvSpPr>
          <p:nvPr>
            <p:ph type="title"/>
          </p:nvPr>
        </p:nvSpPr>
        <p:spPr>
          <a:xfrm>
            <a:off x="684212" y="365498"/>
            <a:ext cx="8534400" cy="1507067"/>
          </a:xfrm>
        </p:spPr>
        <p:txBody>
          <a:bodyPr/>
          <a:lstStyle/>
          <a:p>
            <a:pPr algn="ctr"/>
            <a:r>
              <a:rPr lang="tr-TR" dirty="0" err="1"/>
              <a:t>SymbIAN</a:t>
            </a:r>
            <a:r>
              <a:rPr lang="tr-TR" dirty="0"/>
              <a:t> güçlü yönleri</a:t>
            </a:r>
          </a:p>
        </p:txBody>
      </p:sp>
      <p:sp>
        <p:nvSpPr>
          <p:cNvPr id="3" name="İçerik Yer Tutucusu 2">
            <a:extLst>
              <a:ext uri="{FF2B5EF4-FFF2-40B4-BE49-F238E27FC236}">
                <a16:creationId xmlns:a16="http://schemas.microsoft.com/office/drawing/2014/main" id="{D5CE4CD0-6469-4370-6CF4-550F952A1E4F}"/>
              </a:ext>
            </a:extLst>
          </p:cNvPr>
          <p:cNvSpPr>
            <a:spLocks noGrp="1"/>
          </p:cNvSpPr>
          <p:nvPr>
            <p:ph idx="1"/>
          </p:nvPr>
        </p:nvSpPr>
        <p:spPr>
          <a:xfrm>
            <a:off x="909294" y="1872565"/>
            <a:ext cx="8783345" cy="4619937"/>
          </a:xfrm>
        </p:spPr>
        <p:txBody>
          <a:bodyPr/>
          <a:lstStyle/>
          <a:p>
            <a:r>
              <a:rPr lang="tr-TR" sz="1800" b="0" i="0" u="none" strike="noStrike" baseline="0" dirty="0">
                <a:latin typeface="Arial" panose="020B0604020202020204" pitchFamily="34" charset="0"/>
              </a:rPr>
              <a:t>Symbian işletim sistemini destekleyen cihazlarda bellek boyutları megabayt boyutlarında olduğundan, geliştiriciler J2ME kullanan cihazlara göre çok daha karmaşık ve zengin uygulamalar geliştirebilir. Symbian geliştirme dili olan C++, çok bilinen bir dil olduğundan, bu konuda bilgisi olan vasat bir C++ geliştiricisini Symbian ortamına adapte etmek mümkündür. Symbian işletim sistemi altında çalışan programlar ile cihazın SMS, MMS, WAP kızılötesi ve Bluetooth portlar takvim ve rehber gibi uygulamalara erişmek mümkündür. Symbian ortamında J2ME’ye göre daha entegre ve efektif uygulamalar geliştirilebilir. </a:t>
            </a:r>
            <a:endParaRPr lang="tr-TR" dirty="0"/>
          </a:p>
        </p:txBody>
      </p:sp>
      <p:sp>
        <p:nvSpPr>
          <p:cNvPr id="4" name="Slayt Numarası Yer Tutucusu 3">
            <a:extLst>
              <a:ext uri="{FF2B5EF4-FFF2-40B4-BE49-F238E27FC236}">
                <a16:creationId xmlns:a16="http://schemas.microsoft.com/office/drawing/2014/main" id="{147BB4AB-3EFB-BD20-3C56-DEA8A6CBB758}"/>
              </a:ext>
            </a:extLst>
          </p:cNvPr>
          <p:cNvSpPr>
            <a:spLocks noGrp="1"/>
          </p:cNvSpPr>
          <p:nvPr>
            <p:ph type="sldNum" sz="quarter" idx="12"/>
          </p:nvPr>
        </p:nvSpPr>
        <p:spPr/>
        <p:txBody>
          <a:bodyPr/>
          <a:lstStyle/>
          <a:p>
            <a:fld id="{935411CD-1967-4C39-9C0C-7E27A172CFB5}" type="slidenum">
              <a:rPr lang="tr-TR" smtClean="0"/>
              <a:t>25</a:t>
            </a:fld>
            <a:endParaRPr lang="tr-TR"/>
          </a:p>
        </p:txBody>
      </p:sp>
    </p:spTree>
    <p:extLst>
      <p:ext uri="{BB962C8B-B14F-4D97-AF65-F5344CB8AC3E}">
        <p14:creationId xmlns:p14="http://schemas.microsoft.com/office/powerpoint/2010/main" val="3233940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0221C14-02F8-2D50-23B3-FDAF6732AD87}"/>
              </a:ext>
            </a:extLst>
          </p:cNvPr>
          <p:cNvSpPr>
            <a:spLocks noGrp="1"/>
          </p:cNvSpPr>
          <p:nvPr>
            <p:ph idx="1"/>
          </p:nvPr>
        </p:nvSpPr>
        <p:spPr>
          <a:xfrm>
            <a:off x="684212" y="685800"/>
            <a:ext cx="9261646" cy="5686865"/>
          </a:xfrm>
        </p:spPr>
        <p:txBody>
          <a:bodyPr/>
          <a:lstStyle/>
          <a:p>
            <a:r>
              <a:rPr lang="tr-TR" sz="1800" b="0" i="0" u="none" strike="noStrike" baseline="0" dirty="0">
                <a:latin typeface="Arial" panose="020B0604020202020204" pitchFamily="34" charset="0"/>
              </a:rPr>
              <a:t>Birçok Symbian tabanlı cihazda kızılötesi ve Bluetooth desteği bulunduğundan, telefon şebekesine ihtiyaç kalmadan hızlı bir yerel bağlantı sağlanabilir ve uygulamalar arası veri transferi hızlı olur. Symbian destekli cihazlarda yüksek işlemci gücü ve bellek avantajları sayesinde işlemciye çok yoğun gereksinim duyan ve performans gerektiren üç boyutlu oyunlar geliştirilebilir. </a:t>
            </a:r>
            <a:endParaRPr lang="tr-TR" dirty="0"/>
          </a:p>
        </p:txBody>
      </p:sp>
      <p:sp>
        <p:nvSpPr>
          <p:cNvPr id="2" name="Slayt Numarası Yer Tutucusu 1">
            <a:extLst>
              <a:ext uri="{FF2B5EF4-FFF2-40B4-BE49-F238E27FC236}">
                <a16:creationId xmlns:a16="http://schemas.microsoft.com/office/drawing/2014/main" id="{E7C6048E-504C-BC4F-CA53-F5D5726C0789}"/>
              </a:ext>
            </a:extLst>
          </p:cNvPr>
          <p:cNvSpPr>
            <a:spLocks noGrp="1"/>
          </p:cNvSpPr>
          <p:nvPr>
            <p:ph type="sldNum" sz="quarter" idx="12"/>
          </p:nvPr>
        </p:nvSpPr>
        <p:spPr/>
        <p:txBody>
          <a:bodyPr/>
          <a:lstStyle/>
          <a:p>
            <a:fld id="{935411CD-1967-4C39-9C0C-7E27A172CFB5}" type="slidenum">
              <a:rPr lang="tr-TR" smtClean="0"/>
              <a:t>26</a:t>
            </a:fld>
            <a:endParaRPr lang="tr-TR"/>
          </a:p>
        </p:txBody>
      </p:sp>
    </p:spTree>
    <p:extLst>
      <p:ext uri="{BB962C8B-B14F-4D97-AF65-F5344CB8AC3E}">
        <p14:creationId xmlns:p14="http://schemas.microsoft.com/office/powerpoint/2010/main" val="2436740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3BADEE-1F6B-606E-60D8-168DD49569E2}"/>
              </a:ext>
            </a:extLst>
          </p:cNvPr>
          <p:cNvSpPr>
            <a:spLocks noGrp="1"/>
          </p:cNvSpPr>
          <p:nvPr>
            <p:ph type="title"/>
          </p:nvPr>
        </p:nvSpPr>
        <p:spPr>
          <a:xfrm>
            <a:off x="684212" y="393633"/>
            <a:ext cx="8534400" cy="1507067"/>
          </a:xfrm>
        </p:spPr>
        <p:txBody>
          <a:bodyPr/>
          <a:lstStyle/>
          <a:p>
            <a:pPr algn="ctr"/>
            <a:r>
              <a:rPr lang="tr-TR" dirty="0"/>
              <a:t>Ağır bastığı ve çuvalladığı noktalar</a:t>
            </a:r>
          </a:p>
        </p:txBody>
      </p:sp>
      <p:sp>
        <p:nvSpPr>
          <p:cNvPr id="3" name="İçerik Yer Tutucusu 2">
            <a:extLst>
              <a:ext uri="{FF2B5EF4-FFF2-40B4-BE49-F238E27FC236}">
                <a16:creationId xmlns:a16="http://schemas.microsoft.com/office/drawing/2014/main" id="{31E1135A-D2C3-AF53-CA76-9D9B011A0ED8}"/>
              </a:ext>
            </a:extLst>
          </p:cNvPr>
          <p:cNvSpPr>
            <a:spLocks noGrp="1"/>
          </p:cNvSpPr>
          <p:nvPr>
            <p:ph idx="1"/>
          </p:nvPr>
        </p:nvSpPr>
        <p:spPr>
          <a:xfrm>
            <a:off x="979633" y="1900700"/>
            <a:ext cx="8755209" cy="4781454"/>
          </a:xfrm>
        </p:spPr>
        <p:txBody>
          <a:bodyPr/>
          <a:lstStyle/>
          <a:p>
            <a:r>
              <a:rPr lang="tr-TR" sz="1800" b="0" i="0" u="none" strike="noStrike" baseline="0" dirty="0">
                <a:latin typeface="Arial" panose="020B0604020202020204" pitchFamily="34" charset="0"/>
              </a:rPr>
              <a:t>Symbian işletim sistemi cep telefonu ortamı için tasarlanmıştır. Düşük bellek durumlarının üstesinden gelmek için bir çerçeve, bir güç yönetimi modeli ve cep telefonlarının iletişim, telefon ve veri işleme kısıtlamaları için endüstri standartlarını uygulayan zengin bir yazılım katmanı sağlar. Symbian İşletim Sistemi, bu zengin özelliklerle bile diğer çevresel donanımların entegrasyonu konusunda herhangi bir kısıtlamaya sahip değildir. </a:t>
            </a:r>
          </a:p>
          <a:p>
            <a:endParaRPr lang="tr-TR" sz="1800" dirty="0">
              <a:latin typeface="Arial" panose="020B0604020202020204" pitchFamily="34" charset="0"/>
            </a:endParaRPr>
          </a:p>
          <a:p>
            <a:r>
              <a:rPr lang="tr-TR" sz="1800" b="0" i="0" u="none" strike="noStrike" baseline="0" dirty="0">
                <a:latin typeface="Arial" panose="020B0604020202020204" pitchFamily="34" charset="0"/>
              </a:rPr>
              <a:t>Symbian, cep telefonları ve Salt Okunur Bellek tabanlı sistem gibi düşük güçlü pil tabanlı cihazlar için yapılıyordu. Burada yapılan programlama olay tabanlıdır ve uygulamalar performansla ilgilenmediğinde işlemci düşük güç modundadır. Benzer şekilde, iş parçacıklarına ve işlemlere yönelik Symbian yaklaşımı, bellek ve güç ek yüklerini azaltarak yönlendirilir. </a:t>
            </a:r>
            <a:endParaRPr lang="tr-TR" dirty="0"/>
          </a:p>
        </p:txBody>
      </p:sp>
      <p:sp>
        <p:nvSpPr>
          <p:cNvPr id="4" name="Slayt Numarası Yer Tutucusu 3">
            <a:extLst>
              <a:ext uri="{FF2B5EF4-FFF2-40B4-BE49-F238E27FC236}">
                <a16:creationId xmlns:a16="http://schemas.microsoft.com/office/drawing/2014/main" id="{311ACD96-1167-E9BC-23C6-346939458E98}"/>
              </a:ext>
            </a:extLst>
          </p:cNvPr>
          <p:cNvSpPr>
            <a:spLocks noGrp="1"/>
          </p:cNvSpPr>
          <p:nvPr>
            <p:ph type="sldNum" sz="quarter" idx="12"/>
          </p:nvPr>
        </p:nvSpPr>
        <p:spPr/>
        <p:txBody>
          <a:bodyPr/>
          <a:lstStyle/>
          <a:p>
            <a:fld id="{935411CD-1967-4C39-9C0C-7E27A172CFB5}" type="slidenum">
              <a:rPr lang="tr-TR" smtClean="0"/>
              <a:t>27</a:t>
            </a:fld>
            <a:endParaRPr lang="tr-TR"/>
          </a:p>
        </p:txBody>
      </p:sp>
    </p:spTree>
    <p:extLst>
      <p:ext uri="{BB962C8B-B14F-4D97-AF65-F5344CB8AC3E}">
        <p14:creationId xmlns:p14="http://schemas.microsoft.com/office/powerpoint/2010/main" val="293718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CADEA5-7246-C568-936E-9598E0CCEB64}"/>
              </a:ext>
            </a:extLst>
          </p:cNvPr>
          <p:cNvSpPr>
            <a:spLocks noGrp="1"/>
          </p:cNvSpPr>
          <p:nvPr>
            <p:ph type="title"/>
          </p:nvPr>
        </p:nvSpPr>
        <p:spPr>
          <a:xfrm>
            <a:off x="684212" y="685800"/>
            <a:ext cx="8534400" cy="1507067"/>
          </a:xfrm>
        </p:spPr>
        <p:txBody>
          <a:bodyPr/>
          <a:lstStyle/>
          <a:p>
            <a:r>
              <a:rPr lang="tr-TR" dirty="0"/>
              <a:t>Bana göre en önemli nokta</a:t>
            </a:r>
          </a:p>
        </p:txBody>
      </p:sp>
      <p:sp>
        <p:nvSpPr>
          <p:cNvPr id="3" name="İçerik Yer Tutucusu 2">
            <a:extLst>
              <a:ext uri="{FF2B5EF4-FFF2-40B4-BE49-F238E27FC236}">
                <a16:creationId xmlns:a16="http://schemas.microsoft.com/office/drawing/2014/main" id="{3685DF3F-305D-59A0-DBC1-332FEBEFAAF9}"/>
              </a:ext>
            </a:extLst>
          </p:cNvPr>
          <p:cNvSpPr>
            <a:spLocks noGrp="1"/>
          </p:cNvSpPr>
          <p:nvPr>
            <p:ph idx="1"/>
          </p:nvPr>
        </p:nvSpPr>
        <p:spPr>
          <a:xfrm>
            <a:off x="416924" y="1473591"/>
            <a:ext cx="9613340" cy="5025683"/>
          </a:xfrm>
        </p:spPr>
        <p:txBody>
          <a:bodyPr/>
          <a:lstStyle/>
          <a:p>
            <a:r>
              <a:rPr lang="tr-TR" sz="1800" b="0" i="0" u="none" strike="noStrike" baseline="0" dirty="0">
                <a:latin typeface="Arial" panose="020B0604020202020204" pitchFamily="34" charset="0"/>
              </a:rPr>
              <a:t>Symbian mimarisi hakkında bilgi edinmenin temel nedeni, bu işletim sisteminin yalnızca </a:t>
            </a:r>
            <a:r>
              <a:rPr lang="tr-TR" sz="1800" b="1" i="1" u="none" strike="noStrike" baseline="0" dirty="0">
                <a:latin typeface="Arial" panose="020B0604020202020204" pitchFamily="34" charset="0"/>
              </a:rPr>
              <a:t>cep telefonları için yapıldığını </a:t>
            </a:r>
            <a:r>
              <a:rPr lang="tr-TR" sz="1800" b="0" i="0" u="none" strike="noStrike" baseline="0" dirty="0">
                <a:latin typeface="Arial" panose="020B0604020202020204" pitchFamily="34" charset="0"/>
              </a:rPr>
              <a:t>anlamaktı. Bu belki de pazara odaklanmayı daha keskin hale getirdi, oysa rakipler kişisel bir cihazın sağladığı her şeyi içerecek bir mini bilgisayar yapmaya odaklanmaya daha meyilliydi. </a:t>
            </a:r>
            <a:endParaRPr lang="tr-TR" dirty="0"/>
          </a:p>
        </p:txBody>
      </p:sp>
      <p:sp>
        <p:nvSpPr>
          <p:cNvPr id="4" name="Slayt Numarası Yer Tutucusu 3">
            <a:extLst>
              <a:ext uri="{FF2B5EF4-FFF2-40B4-BE49-F238E27FC236}">
                <a16:creationId xmlns:a16="http://schemas.microsoft.com/office/drawing/2014/main" id="{E206DA73-372A-4120-AF94-1D843FA8FB04}"/>
              </a:ext>
            </a:extLst>
          </p:cNvPr>
          <p:cNvSpPr>
            <a:spLocks noGrp="1"/>
          </p:cNvSpPr>
          <p:nvPr>
            <p:ph type="sldNum" sz="quarter" idx="12"/>
          </p:nvPr>
        </p:nvSpPr>
        <p:spPr/>
        <p:txBody>
          <a:bodyPr/>
          <a:lstStyle/>
          <a:p>
            <a:fld id="{935411CD-1967-4C39-9C0C-7E27A172CFB5}" type="slidenum">
              <a:rPr lang="tr-TR" smtClean="0"/>
              <a:t>28</a:t>
            </a:fld>
            <a:endParaRPr lang="tr-TR"/>
          </a:p>
        </p:txBody>
      </p:sp>
    </p:spTree>
    <p:extLst>
      <p:ext uri="{BB962C8B-B14F-4D97-AF65-F5344CB8AC3E}">
        <p14:creationId xmlns:p14="http://schemas.microsoft.com/office/powerpoint/2010/main" val="3383120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69CF55-7078-3047-5756-73F6C41B0F53}"/>
              </a:ext>
            </a:extLst>
          </p:cNvPr>
          <p:cNvSpPr>
            <a:spLocks noGrp="1"/>
          </p:cNvSpPr>
          <p:nvPr>
            <p:ph idx="1"/>
          </p:nvPr>
        </p:nvSpPr>
        <p:spPr>
          <a:xfrm>
            <a:off x="684211" y="685800"/>
            <a:ext cx="8769277" cy="5447714"/>
          </a:xfrm>
        </p:spPr>
        <p:txBody>
          <a:bodyPr/>
          <a:lstStyle/>
          <a:p>
            <a:r>
              <a:rPr lang="tr-TR" sz="1800" b="0" i="0" u="none" strike="noStrike" baseline="0" dirty="0">
                <a:latin typeface="Arial" panose="020B0604020202020204" pitchFamily="34" charset="0"/>
              </a:rPr>
              <a:t>Başlangıçta lider olan </a:t>
            </a:r>
            <a:r>
              <a:rPr lang="tr-TR" sz="1800" b="1" i="0" u="none" strike="noStrike" baseline="0" dirty="0">
                <a:latin typeface="Arial" panose="020B0604020202020204" pitchFamily="34" charset="0"/>
              </a:rPr>
              <a:t>Symbian neden pazarda başarısızlıkla karşı karşıya kaldı</a:t>
            </a:r>
            <a:r>
              <a:rPr lang="tr-TR" sz="1800" b="0" i="0" u="none" strike="noStrike" baseline="0" dirty="0">
                <a:latin typeface="Arial" panose="020B0604020202020204" pitchFamily="34" charset="0"/>
              </a:rPr>
              <a:t>: geliştiricilerin makalesi, başkalarının bir telefon pazarı oluşturmayı başarmasının nedenlerinin artık gelenekle bilgelik haline geldiğini söylüyor. </a:t>
            </a:r>
            <a:r>
              <a:rPr lang="tr-TR" sz="1800" b="0" i="0" u="none" strike="noStrike" baseline="0" dirty="0" err="1">
                <a:latin typeface="Arial" panose="020B0604020202020204" pitchFamily="34" charset="0"/>
              </a:rPr>
              <a:t>IPhone</a:t>
            </a:r>
            <a:r>
              <a:rPr lang="tr-TR" sz="1800" b="0" i="0" u="none" strike="noStrike" baseline="0" dirty="0">
                <a:latin typeface="Arial" panose="020B0604020202020204" pitchFamily="34" charset="0"/>
              </a:rPr>
              <a:t>, bir telefon olarak anılmaktan çok, önce bir bilgisayar olmak üzere tasarlandığını açıkça belirtti. Aynısı Android işletim sistemi için de geçerlidir. </a:t>
            </a:r>
          </a:p>
          <a:p>
            <a:endParaRPr lang="tr-TR" sz="1800" dirty="0">
              <a:latin typeface="Arial" panose="020B0604020202020204" pitchFamily="34" charset="0"/>
            </a:endParaRPr>
          </a:p>
          <a:p>
            <a:r>
              <a:rPr lang="tr-TR" sz="1800" b="0" i="0" u="none" strike="noStrike" baseline="0" dirty="0">
                <a:latin typeface="Arial" panose="020B0604020202020204" pitchFamily="34" charset="0"/>
              </a:rPr>
              <a:t>Nokia'nın kaçırdığı şeyin ana nedeni bu </a:t>
            </a:r>
            <a:r>
              <a:rPr lang="tr-TR" sz="1800" b="0" i="0" u="none" strike="noStrike" baseline="0" dirty="0" err="1">
                <a:latin typeface="Arial" panose="020B0604020202020204" pitchFamily="34" charset="0"/>
              </a:rPr>
              <a:t>olabilir.Nokia'nın</a:t>
            </a:r>
            <a:r>
              <a:rPr lang="tr-TR" sz="1800" b="0" i="0" u="none" strike="noStrike" baseline="0" dirty="0">
                <a:latin typeface="Arial" panose="020B0604020202020204" pitchFamily="34" charset="0"/>
              </a:rPr>
              <a:t> akıllı telefonların önce bilgisayar değil, telefon olduğuna dair tasarladığı bir teori. Nokia, Symbian </a:t>
            </a:r>
            <a:r>
              <a:rPr lang="tr-TR" sz="1800" b="0" i="0" u="none" strike="noStrike" baseline="0" dirty="0" err="1">
                <a:latin typeface="Arial" panose="020B0604020202020204" pitchFamily="34" charset="0"/>
              </a:rPr>
              <a:t>OS'ye</a:t>
            </a:r>
            <a:r>
              <a:rPr lang="tr-TR" sz="1800" b="0" i="0" u="none" strike="noStrike" baseline="0" dirty="0">
                <a:latin typeface="Arial" panose="020B0604020202020204" pitchFamily="34" charset="0"/>
              </a:rPr>
              <a:t> çok bağımlı olmuştur, bu kesinlikle başarısız olmasının nedeni değildir, ancak bir işletim sistemi geliştirme ihmali, onu yıllar içinde kullanıcı arayüzü ile geliştirme, eksik olduğu noktadır. Symbian bu şekilde rekabette kaybetmeye başladı. </a:t>
            </a:r>
            <a:endParaRPr lang="tr-TR" dirty="0"/>
          </a:p>
        </p:txBody>
      </p:sp>
      <p:sp>
        <p:nvSpPr>
          <p:cNvPr id="2" name="Slayt Numarası Yer Tutucusu 1">
            <a:extLst>
              <a:ext uri="{FF2B5EF4-FFF2-40B4-BE49-F238E27FC236}">
                <a16:creationId xmlns:a16="http://schemas.microsoft.com/office/drawing/2014/main" id="{EEC20E19-56BC-B98D-FD75-C128FD445D74}"/>
              </a:ext>
            </a:extLst>
          </p:cNvPr>
          <p:cNvSpPr>
            <a:spLocks noGrp="1"/>
          </p:cNvSpPr>
          <p:nvPr>
            <p:ph type="sldNum" sz="quarter" idx="12"/>
          </p:nvPr>
        </p:nvSpPr>
        <p:spPr/>
        <p:txBody>
          <a:bodyPr/>
          <a:lstStyle/>
          <a:p>
            <a:fld id="{935411CD-1967-4C39-9C0C-7E27A172CFB5}" type="slidenum">
              <a:rPr lang="tr-TR" smtClean="0"/>
              <a:t>29</a:t>
            </a:fld>
            <a:endParaRPr lang="tr-TR"/>
          </a:p>
        </p:txBody>
      </p:sp>
    </p:spTree>
    <p:extLst>
      <p:ext uri="{BB962C8B-B14F-4D97-AF65-F5344CB8AC3E}">
        <p14:creationId xmlns:p14="http://schemas.microsoft.com/office/powerpoint/2010/main" val="241441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8997EC0F-5889-D7F5-1E97-032D2D06099B}"/>
              </a:ext>
            </a:extLst>
          </p:cNvPr>
          <p:cNvPicPr>
            <a:picLocks noGrp="1" noChangeAspect="1"/>
          </p:cNvPicPr>
          <p:nvPr>
            <p:ph idx="1"/>
          </p:nvPr>
        </p:nvPicPr>
        <p:blipFill>
          <a:blip r:embed="rId2"/>
          <a:stretch>
            <a:fillRect/>
          </a:stretch>
        </p:blipFill>
        <p:spPr>
          <a:xfrm>
            <a:off x="745588" y="376809"/>
            <a:ext cx="6604156" cy="3984176"/>
          </a:xfrm>
        </p:spPr>
      </p:pic>
      <p:sp>
        <p:nvSpPr>
          <p:cNvPr id="10" name="Metin kutusu 9">
            <a:extLst>
              <a:ext uri="{FF2B5EF4-FFF2-40B4-BE49-F238E27FC236}">
                <a16:creationId xmlns:a16="http://schemas.microsoft.com/office/drawing/2014/main" id="{68302239-5CC1-C97A-E756-74BBE54D396C}"/>
              </a:ext>
            </a:extLst>
          </p:cNvPr>
          <p:cNvSpPr txBox="1"/>
          <p:nvPr/>
        </p:nvSpPr>
        <p:spPr>
          <a:xfrm>
            <a:off x="745588" y="4614203"/>
            <a:ext cx="8001466" cy="1754326"/>
          </a:xfrm>
          <a:prstGeom prst="rect">
            <a:avLst/>
          </a:prstGeom>
          <a:noFill/>
        </p:spPr>
        <p:txBody>
          <a:bodyPr wrap="square" rtlCol="0">
            <a:spAutoFit/>
          </a:bodyPr>
          <a:lstStyle/>
          <a:p>
            <a:pPr algn="just"/>
            <a:r>
              <a:rPr lang="tr-TR" sz="1800" b="0" i="0" u="none" strike="noStrike" baseline="0" dirty="0">
                <a:latin typeface="Arial" panose="020B0604020202020204" pitchFamily="34" charset="0"/>
              </a:rPr>
              <a:t>İşletim sistemi VMS'nin çok özel bir mirasını izler ve çoklu görev becerisini VMS'den almıştır. Symbian, Nokia, Samsung, Motorola, Sony Ericsson gibi birçok büyük cep telefonu markası tarafından kullanılıyordu. </a:t>
            </a:r>
          </a:p>
          <a:p>
            <a:pPr algn="just"/>
            <a:endParaRPr lang="tr-TR" dirty="0">
              <a:latin typeface="Arial" panose="020B0604020202020204" pitchFamily="34" charset="0"/>
            </a:endParaRPr>
          </a:p>
          <a:p>
            <a:pPr algn="just"/>
            <a:r>
              <a:rPr lang="tr-TR" sz="1800" b="0" i="0" u="none" strike="noStrike" baseline="0" dirty="0">
                <a:latin typeface="Arial" panose="020B0604020202020204" pitchFamily="34" charset="0"/>
              </a:rPr>
              <a:t>2010'un sonuna kadar dünya çapında en popüler akıllı telefon işletim sistemiydi. </a:t>
            </a:r>
            <a:endParaRPr lang="tr-TR" dirty="0"/>
          </a:p>
        </p:txBody>
      </p:sp>
      <p:sp>
        <p:nvSpPr>
          <p:cNvPr id="2" name="Slayt Numarası Yer Tutucusu 1">
            <a:extLst>
              <a:ext uri="{FF2B5EF4-FFF2-40B4-BE49-F238E27FC236}">
                <a16:creationId xmlns:a16="http://schemas.microsoft.com/office/drawing/2014/main" id="{99223C19-DD15-DCC8-BD29-BDF05262AE3F}"/>
              </a:ext>
            </a:extLst>
          </p:cNvPr>
          <p:cNvSpPr>
            <a:spLocks noGrp="1"/>
          </p:cNvSpPr>
          <p:nvPr>
            <p:ph type="sldNum" sz="quarter" idx="12"/>
          </p:nvPr>
        </p:nvSpPr>
        <p:spPr/>
        <p:txBody>
          <a:bodyPr/>
          <a:lstStyle/>
          <a:p>
            <a:fld id="{935411CD-1967-4C39-9C0C-7E27A172CFB5}" type="slidenum">
              <a:rPr lang="tr-TR" smtClean="0"/>
              <a:t>3</a:t>
            </a:fld>
            <a:endParaRPr lang="tr-TR"/>
          </a:p>
        </p:txBody>
      </p:sp>
    </p:spTree>
    <p:extLst>
      <p:ext uri="{BB962C8B-B14F-4D97-AF65-F5344CB8AC3E}">
        <p14:creationId xmlns:p14="http://schemas.microsoft.com/office/powerpoint/2010/main" val="152003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D69076-E3DD-8555-4362-0BA5251537B8}"/>
              </a:ext>
            </a:extLst>
          </p:cNvPr>
          <p:cNvSpPr>
            <a:spLocks noGrp="1"/>
          </p:cNvSpPr>
          <p:nvPr>
            <p:ph type="title"/>
          </p:nvPr>
        </p:nvSpPr>
        <p:spPr>
          <a:xfrm>
            <a:off x="684212" y="463972"/>
            <a:ext cx="8534400" cy="1507067"/>
          </a:xfrm>
        </p:spPr>
        <p:txBody>
          <a:bodyPr/>
          <a:lstStyle/>
          <a:p>
            <a:pPr algn="ctr"/>
            <a:r>
              <a:rPr lang="tr-TR" dirty="0"/>
              <a:t>Başarısızlığın bazı nedenleri</a:t>
            </a:r>
          </a:p>
        </p:txBody>
      </p:sp>
      <p:sp>
        <p:nvSpPr>
          <p:cNvPr id="3" name="İçerik Yer Tutucusu 2">
            <a:extLst>
              <a:ext uri="{FF2B5EF4-FFF2-40B4-BE49-F238E27FC236}">
                <a16:creationId xmlns:a16="http://schemas.microsoft.com/office/drawing/2014/main" id="{82DDF888-D725-9082-77DD-10B83CC3267B}"/>
              </a:ext>
            </a:extLst>
          </p:cNvPr>
          <p:cNvSpPr>
            <a:spLocks noGrp="1"/>
          </p:cNvSpPr>
          <p:nvPr>
            <p:ph idx="1"/>
          </p:nvPr>
        </p:nvSpPr>
        <p:spPr>
          <a:xfrm>
            <a:off x="965565" y="1740876"/>
            <a:ext cx="8670803" cy="4786533"/>
          </a:xfrm>
        </p:spPr>
        <p:txBody>
          <a:bodyPr/>
          <a:lstStyle/>
          <a:p>
            <a:r>
              <a:rPr lang="tr-TR" sz="1800" b="0" i="0" u="none" strike="noStrike" baseline="0" dirty="0">
                <a:latin typeface="Arial" panose="020B0604020202020204" pitchFamily="34" charset="0"/>
              </a:rPr>
              <a:t>2003'ten beri Symbian platformunda çalışan uygulama geliştiricisi Berlin, Almanya Jan Ole </a:t>
            </a:r>
            <a:r>
              <a:rPr lang="tr-TR" sz="1800" b="0" i="0" u="none" strike="noStrike" baseline="0" dirty="0" err="1">
                <a:latin typeface="Arial" panose="020B0604020202020204" pitchFamily="34" charset="0"/>
              </a:rPr>
              <a:t>Suhr</a:t>
            </a:r>
            <a:r>
              <a:rPr lang="tr-TR" sz="1800" b="0" i="0" u="none" strike="noStrike" baseline="0" dirty="0">
                <a:latin typeface="Arial" panose="020B0604020202020204" pitchFamily="34" charset="0"/>
              </a:rPr>
              <a:t>, </a:t>
            </a:r>
            <a:r>
              <a:rPr lang="tr-TR" sz="1800" b="1" i="1" u="none" strike="noStrike" baseline="0" dirty="0">
                <a:latin typeface="Arial" panose="020B0604020202020204" pitchFamily="34" charset="0"/>
              </a:rPr>
              <a:t>"Symbian ile ilgili tek bir sorun var ve bu UI (kullanıcı arabirimi)" </a:t>
            </a:r>
            <a:r>
              <a:rPr lang="tr-TR" sz="1800" b="0" i="0" u="none" strike="noStrike" baseline="0" dirty="0">
                <a:latin typeface="Arial" panose="020B0604020202020204" pitchFamily="34" charset="0"/>
              </a:rPr>
              <a:t>diyor. </a:t>
            </a:r>
          </a:p>
          <a:p>
            <a:endParaRPr lang="tr-TR" sz="1800" dirty="0">
              <a:latin typeface="Arial" panose="020B0604020202020204" pitchFamily="34" charset="0"/>
            </a:endParaRPr>
          </a:p>
          <a:p>
            <a:endParaRPr lang="tr-TR" sz="1800" dirty="0">
              <a:latin typeface="Arial" panose="020B0604020202020204" pitchFamily="34" charset="0"/>
            </a:endParaRPr>
          </a:p>
          <a:p>
            <a:r>
              <a:rPr lang="tr-TR" sz="1800" b="0" i="0" u="none" strike="noStrike" baseline="0" dirty="0">
                <a:latin typeface="Arial" panose="020B0604020202020204" pitchFamily="34" charset="0"/>
              </a:rPr>
              <a:t>Ancak gerçek şu ki, piyasada rakip olarak var olan diğer işletim sistemlerine kıyasla </a:t>
            </a:r>
            <a:r>
              <a:rPr lang="tr-TR" sz="1800" b="1" i="1" u="none" strike="noStrike" baseline="0" dirty="0">
                <a:latin typeface="Arial" panose="020B0604020202020204" pitchFamily="34" charset="0"/>
              </a:rPr>
              <a:t>Symbian OS için bir uygulama geliştirmek zordur</a:t>
            </a:r>
            <a:r>
              <a:rPr lang="tr-TR" sz="1800" b="0" i="0" u="none" strike="noStrike" baseline="0" dirty="0">
                <a:latin typeface="Arial" panose="020B0604020202020204" pitchFamily="34" charset="0"/>
              </a:rPr>
              <a:t>. Symbian hayranları bile bu gerçeği inkar edemez. Anlaması zor, kodlaması veya hata ayıklaması karmaşık ve geliştirilecek herhangi bir şey için çok zahmetli bir iş. </a:t>
            </a:r>
            <a:endParaRPr lang="tr-TR" dirty="0"/>
          </a:p>
        </p:txBody>
      </p:sp>
      <p:sp>
        <p:nvSpPr>
          <p:cNvPr id="4" name="Slayt Numarası Yer Tutucusu 3">
            <a:extLst>
              <a:ext uri="{FF2B5EF4-FFF2-40B4-BE49-F238E27FC236}">
                <a16:creationId xmlns:a16="http://schemas.microsoft.com/office/drawing/2014/main" id="{813D8982-68E0-7301-727A-06C2A66C4EC5}"/>
              </a:ext>
            </a:extLst>
          </p:cNvPr>
          <p:cNvSpPr>
            <a:spLocks noGrp="1"/>
          </p:cNvSpPr>
          <p:nvPr>
            <p:ph type="sldNum" sz="quarter" idx="12"/>
          </p:nvPr>
        </p:nvSpPr>
        <p:spPr/>
        <p:txBody>
          <a:bodyPr/>
          <a:lstStyle/>
          <a:p>
            <a:fld id="{935411CD-1967-4C39-9C0C-7E27A172CFB5}" type="slidenum">
              <a:rPr lang="tr-TR" smtClean="0"/>
              <a:t>30</a:t>
            </a:fld>
            <a:endParaRPr lang="tr-TR"/>
          </a:p>
        </p:txBody>
      </p:sp>
    </p:spTree>
    <p:extLst>
      <p:ext uri="{BB962C8B-B14F-4D97-AF65-F5344CB8AC3E}">
        <p14:creationId xmlns:p14="http://schemas.microsoft.com/office/powerpoint/2010/main" val="2018328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F776EDA-5F3D-5F65-2CBC-F0E14758E6FF}"/>
              </a:ext>
            </a:extLst>
          </p:cNvPr>
          <p:cNvSpPr>
            <a:spLocks noGrp="1"/>
          </p:cNvSpPr>
          <p:nvPr>
            <p:ph idx="1"/>
          </p:nvPr>
        </p:nvSpPr>
        <p:spPr>
          <a:xfrm>
            <a:off x="684212" y="685800"/>
            <a:ext cx="9360120" cy="6172200"/>
          </a:xfrm>
        </p:spPr>
        <p:txBody>
          <a:bodyPr/>
          <a:lstStyle/>
          <a:p>
            <a:r>
              <a:rPr lang="tr-TR" sz="1800" b="0" i="0" u="none" strike="noStrike" baseline="0" dirty="0">
                <a:latin typeface="Arial" panose="020B0604020202020204" pitchFamily="34" charset="0"/>
              </a:rPr>
              <a:t>Raporlarda, o işletim sistemini kullanan bir telefonun geliştirilmesi için gereken süreden, </a:t>
            </a:r>
            <a:r>
              <a:rPr lang="tr-TR" sz="1800" b="1" i="1" u="none" strike="noStrike" baseline="0" dirty="0">
                <a:latin typeface="Arial" panose="020B0604020202020204" pitchFamily="34" charset="0"/>
              </a:rPr>
              <a:t>zor ve dostça olmayan kod yapısı nedeniyle </a:t>
            </a:r>
            <a:r>
              <a:rPr lang="tr-TR" sz="1800" b="1" i="1" u="none" strike="noStrike" baseline="0" dirty="0" err="1">
                <a:latin typeface="Arial" panose="020B0604020202020204" pitchFamily="34" charset="0"/>
              </a:rPr>
              <a:t>Symbian's</a:t>
            </a:r>
            <a:r>
              <a:rPr lang="tr-TR" sz="1800" b="1" i="1" u="none" strike="noStrike" baseline="0" dirty="0">
                <a:latin typeface="Arial" panose="020B0604020202020204" pitchFamily="34" charset="0"/>
              </a:rPr>
              <a:t> sorumlu tutuluyor. </a:t>
            </a:r>
            <a:r>
              <a:rPr lang="tr-TR" sz="1800" b="0" i="0" u="none" strike="noStrike" baseline="0" dirty="0">
                <a:latin typeface="Arial" panose="020B0604020202020204" pitchFamily="34" charset="0"/>
              </a:rPr>
              <a:t>Nokia temsilcisi ayrıca bir Symbian cep telefonunun geliştirilmesi için 22 ay gerektiğinden şikayet ederek, onu bir yıldan az olan diğer rakiple karşılaştırdı. Günümüz ortamında, üretimde zamandan tasarruf, pazarların birkaç hafta içinde değiştiği ve kaybedildiği bir zorunluluktur. </a:t>
            </a:r>
          </a:p>
          <a:p>
            <a:endParaRPr lang="tr-TR" sz="1800" dirty="0">
              <a:latin typeface="Arial" panose="020B0604020202020204" pitchFamily="34" charset="0"/>
            </a:endParaRPr>
          </a:p>
          <a:p>
            <a:r>
              <a:rPr lang="tr-TR" sz="1800" b="0" i="0" u="none" strike="noStrike" baseline="0" dirty="0">
                <a:latin typeface="Arial" panose="020B0604020202020204" pitchFamily="34" charset="0"/>
              </a:rPr>
              <a:t>Bir Nokia sözcüsü, </a:t>
            </a:r>
            <a:r>
              <a:rPr lang="tr-TR" sz="1800" b="1" i="1" u="none" strike="noStrike" baseline="0" dirty="0">
                <a:latin typeface="Arial" panose="020B0604020202020204" pitchFamily="34" charset="0"/>
              </a:rPr>
              <a:t>"Bir Symbian telefonu kapıdan çıkarmak 22 ay sürdü" dedi. “Windows Phone ile bir yıldan az. Derin kodlarla uğraşmak için daha az, fotoğraf, haritalar, müzik ve genel olarak uygulamalar gibi büyük fark yaratan deneyim öğelerini oluşturmak için daha fazla zaman harcıyoruz.” </a:t>
            </a:r>
            <a:r>
              <a:rPr lang="tr-TR" sz="1800" b="0" i="0" u="none" strike="noStrike" baseline="0" dirty="0">
                <a:latin typeface="Arial" panose="020B0604020202020204" pitchFamily="34" charset="0"/>
              </a:rPr>
              <a:t>Bu, kodlamaya ayrılan sürenin uygulama veya kullanıcı arabirimi veya sistemin geliştirilmesi için verilmesi gerektiğini açıkça ortaya koydu, ancak </a:t>
            </a:r>
            <a:r>
              <a:rPr lang="tr-TR" sz="1800" b="1" i="0" u="none" strike="noStrike" baseline="0" dirty="0" err="1">
                <a:latin typeface="Arial" panose="020B0604020202020204" pitchFamily="34" charset="0"/>
              </a:rPr>
              <a:t>Symbian'ın</a:t>
            </a:r>
            <a:r>
              <a:rPr lang="tr-TR" sz="1800" b="1" i="0" u="none" strike="noStrike" baseline="0" dirty="0">
                <a:latin typeface="Arial" panose="020B0604020202020204" pitchFamily="34" charset="0"/>
              </a:rPr>
              <a:t> en büyük endişesi hataları düzeltmekti ve bu, geliştiriciler için kodu karmaşık hale getirmeye devam etti. </a:t>
            </a:r>
            <a:endParaRPr lang="tr-TR" dirty="0"/>
          </a:p>
        </p:txBody>
      </p:sp>
      <p:sp>
        <p:nvSpPr>
          <p:cNvPr id="2" name="Slayt Numarası Yer Tutucusu 1">
            <a:extLst>
              <a:ext uri="{FF2B5EF4-FFF2-40B4-BE49-F238E27FC236}">
                <a16:creationId xmlns:a16="http://schemas.microsoft.com/office/drawing/2014/main" id="{3EE933E1-D407-C87F-5706-F311B320A945}"/>
              </a:ext>
            </a:extLst>
          </p:cNvPr>
          <p:cNvSpPr>
            <a:spLocks noGrp="1"/>
          </p:cNvSpPr>
          <p:nvPr>
            <p:ph type="sldNum" sz="quarter" idx="12"/>
          </p:nvPr>
        </p:nvSpPr>
        <p:spPr/>
        <p:txBody>
          <a:bodyPr/>
          <a:lstStyle/>
          <a:p>
            <a:fld id="{935411CD-1967-4C39-9C0C-7E27A172CFB5}" type="slidenum">
              <a:rPr lang="tr-TR" smtClean="0"/>
              <a:t>31</a:t>
            </a:fld>
            <a:endParaRPr lang="tr-TR"/>
          </a:p>
        </p:txBody>
      </p:sp>
    </p:spTree>
    <p:extLst>
      <p:ext uri="{BB962C8B-B14F-4D97-AF65-F5344CB8AC3E}">
        <p14:creationId xmlns:p14="http://schemas.microsoft.com/office/powerpoint/2010/main" val="50459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1EF55-5142-8AF0-1A1D-BE4FFDD65AC1}"/>
              </a:ext>
            </a:extLst>
          </p:cNvPr>
          <p:cNvSpPr>
            <a:spLocks noGrp="1"/>
          </p:cNvSpPr>
          <p:nvPr>
            <p:ph type="title"/>
          </p:nvPr>
        </p:nvSpPr>
        <p:spPr>
          <a:xfrm>
            <a:off x="853024" y="1294228"/>
            <a:ext cx="10035370" cy="3166793"/>
          </a:xfrm>
        </p:spPr>
        <p:txBody>
          <a:bodyPr>
            <a:normAutofit/>
          </a:bodyPr>
          <a:lstStyle/>
          <a:p>
            <a:r>
              <a:rPr lang="tr-TR" dirty="0"/>
              <a:t>Bir  ZAMANLAR </a:t>
            </a:r>
            <a:r>
              <a:rPr lang="tr-TR" dirty="0" err="1"/>
              <a:t>Symbıan</a:t>
            </a:r>
            <a:r>
              <a:rPr lang="tr-TR" dirty="0"/>
              <a:t> OS Bünyesinde çalışan bazı programcıların yorumları  - yazılım başarısızlıklarının daha teknik detayları</a:t>
            </a:r>
          </a:p>
        </p:txBody>
      </p:sp>
      <p:sp>
        <p:nvSpPr>
          <p:cNvPr id="3" name="Slayt Numarası Yer Tutucusu 2">
            <a:extLst>
              <a:ext uri="{FF2B5EF4-FFF2-40B4-BE49-F238E27FC236}">
                <a16:creationId xmlns:a16="http://schemas.microsoft.com/office/drawing/2014/main" id="{BF264B5A-8D0B-5C59-5763-2A3A74157610}"/>
              </a:ext>
            </a:extLst>
          </p:cNvPr>
          <p:cNvSpPr>
            <a:spLocks noGrp="1"/>
          </p:cNvSpPr>
          <p:nvPr>
            <p:ph type="sldNum" sz="quarter" idx="12"/>
          </p:nvPr>
        </p:nvSpPr>
        <p:spPr/>
        <p:txBody>
          <a:bodyPr/>
          <a:lstStyle/>
          <a:p>
            <a:fld id="{935411CD-1967-4C39-9C0C-7E27A172CFB5}" type="slidenum">
              <a:rPr lang="tr-TR" smtClean="0"/>
              <a:t>32</a:t>
            </a:fld>
            <a:endParaRPr lang="tr-TR"/>
          </a:p>
        </p:txBody>
      </p:sp>
    </p:spTree>
    <p:extLst>
      <p:ext uri="{BB962C8B-B14F-4D97-AF65-F5344CB8AC3E}">
        <p14:creationId xmlns:p14="http://schemas.microsoft.com/office/powerpoint/2010/main" val="328245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A597AF-446E-3F73-68B8-A1E5F049F224}"/>
              </a:ext>
            </a:extLst>
          </p:cNvPr>
          <p:cNvSpPr>
            <a:spLocks noGrp="1"/>
          </p:cNvSpPr>
          <p:nvPr>
            <p:ph type="title"/>
          </p:nvPr>
        </p:nvSpPr>
        <p:spPr>
          <a:xfrm>
            <a:off x="684212" y="685800"/>
            <a:ext cx="8534400" cy="1507067"/>
          </a:xfrm>
        </p:spPr>
        <p:txBody>
          <a:bodyPr/>
          <a:lstStyle/>
          <a:p>
            <a:r>
              <a:rPr lang="tr-TR" dirty="0"/>
              <a:t>Yazılım başarısızlığı üzerinde çıkarımlarım ve yorumlarım</a:t>
            </a:r>
          </a:p>
        </p:txBody>
      </p:sp>
      <p:sp>
        <p:nvSpPr>
          <p:cNvPr id="3" name="İçerik Yer Tutucusu 2">
            <a:extLst>
              <a:ext uri="{FF2B5EF4-FFF2-40B4-BE49-F238E27FC236}">
                <a16:creationId xmlns:a16="http://schemas.microsoft.com/office/drawing/2014/main" id="{34F86466-34ED-367C-B50C-46F1D71CE66A}"/>
              </a:ext>
            </a:extLst>
          </p:cNvPr>
          <p:cNvSpPr>
            <a:spLocks noGrp="1"/>
          </p:cNvSpPr>
          <p:nvPr>
            <p:ph idx="1"/>
          </p:nvPr>
        </p:nvSpPr>
        <p:spPr>
          <a:xfrm>
            <a:off x="684212" y="2192867"/>
            <a:ext cx="8534400" cy="3615267"/>
          </a:xfrm>
        </p:spPr>
        <p:txBody>
          <a:bodyPr>
            <a:normAutofit fontScale="92500" lnSpcReduction="20000"/>
          </a:bodyPr>
          <a:lstStyle/>
          <a:p>
            <a:r>
              <a:rPr lang="tr-TR" dirty="0"/>
              <a:t>1- Çağın getirdiği yenilikleri takip edememek.</a:t>
            </a:r>
          </a:p>
          <a:p>
            <a:r>
              <a:rPr lang="tr-TR" dirty="0"/>
              <a:t>2- ANSI,STL tabanlı karmaşık kodlar.</a:t>
            </a:r>
          </a:p>
          <a:p>
            <a:r>
              <a:rPr lang="tr-TR" dirty="0"/>
              <a:t>3- En iyi  CEP TELEFONU , En kötü AKILLI TELEFON.</a:t>
            </a:r>
          </a:p>
          <a:p>
            <a:r>
              <a:rPr lang="tr-TR" dirty="0"/>
              <a:t>4- Karar verme mekanizması.</a:t>
            </a:r>
          </a:p>
          <a:p>
            <a:r>
              <a:rPr lang="tr-TR" dirty="0"/>
              <a:t>5- Karmaşık kod yapısının UI entegresi.</a:t>
            </a:r>
          </a:p>
          <a:p>
            <a:r>
              <a:rPr lang="tr-TR" dirty="0"/>
              <a:t>6- Teknik servis vermek yerine gelişmeye açık olmak.</a:t>
            </a:r>
          </a:p>
          <a:p>
            <a:r>
              <a:rPr lang="tr-TR" dirty="0"/>
              <a:t>7- DÖKÜMANTASYON</a:t>
            </a:r>
          </a:p>
          <a:p>
            <a:r>
              <a:rPr lang="tr-TR" dirty="0"/>
              <a:t>8- Çetrefilli geçen </a:t>
            </a:r>
            <a:r>
              <a:rPr lang="tr-TR" dirty="0" err="1"/>
              <a:t>Qt</a:t>
            </a:r>
            <a:r>
              <a:rPr lang="tr-TR" dirty="0"/>
              <a:t> geçiş süreci.</a:t>
            </a:r>
          </a:p>
          <a:p>
            <a:r>
              <a:rPr lang="tr-TR" dirty="0"/>
              <a:t>9- 3G ve CDMA ilişkisi</a:t>
            </a:r>
          </a:p>
          <a:p>
            <a:r>
              <a:rPr lang="tr-TR" dirty="0"/>
              <a:t>10- SDK sorunu ( </a:t>
            </a:r>
            <a:r>
              <a:rPr lang="tr-TR" dirty="0" err="1"/>
              <a:t>Metrowerks</a:t>
            </a:r>
            <a:r>
              <a:rPr lang="tr-TR" dirty="0"/>
              <a:t> ‘un </a:t>
            </a:r>
            <a:r>
              <a:rPr lang="tr-TR" dirty="0" err="1"/>
              <a:t>Codewarriors</a:t>
            </a:r>
            <a:r>
              <a:rPr lang="tr-TR" dirty="0"/>
              <a:t> )</a:t>
            </a:r>
          </a:p>
        </p:txBody>
      </p:sp>
      <p:sp>
        <p:nvSpPr>
          <p:cNvPr id="4" name="Slayt Numarası Yer Tutucusu 3">
            <a:extLst>
              <a:ext uri="{FF2B5EF4-FFF2-40B4-BE49-F238E27FC236}">
                <a16:creationId xmlns:a16="http://schemas.microsoft.com/office/drawing/2014/main" id="{31D11CAA-34BC-D6AA-8F65-C19AAB044AC4}"/>
              </a:ext>
            </a:extLst>
          </p:cNvPr>
          <p:cNvSpPr>
            <a:spLocks noGrp="1"/>
          </p:cNvSpPr>
          <p:nvPr>
            <p:ph type="sldNum" sz="quarter" idx="12"/>
          </p:nvPr>
        </p:nvSpPr>
        <p:spPr/>
        <p:txBody>
          <a:bodyPr/>
          <a:lstStyle/>
          <a:p>
            <a:fld id="{935411CD-1967-4C39-9C0C-7E27A172CFB5}" type="slidenum">
              <a:rPr lang="tr-TR" smtClean="0"/>
              <a:t>33</a:t>
            </a:fld>
            <a:endParaRPr lang="tr-TR"/>
          </a:p>
        </p:txBody>
      </p:sp>
    </p:spTree>
    <p:extLst>
      <p:ext uri="{BB962C8B-B14F-4D97-AF65-F5344CB8AC3E}">
        <p14:creationId xmlns:p14="http://schemas.microsoft.com/office/powerpoint/2010/main" val="10506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A25867-1A98-9A3B-3FB4-844427C2C421}"/>
              </a:ext>
            </a:extLst>
          </p:cNvPr>
          <p:cNvSpPr>
            <a:spLocks noGrp="1"/>
          </p:cNvSpPr>
          <p:nvPr>
            <p:ph type="title"/>
          </p:nvPr>
        </p:nvSpPr>
        <p:spPr>
          <a:xfrm>
            <a:off x="923362" y="1519049"/>
            <a:ext cx="9500797" cy="2785665"/>
          </a:xfrm>
        </p:spPr>
        <p:txBody>
          <a:bodyPr/>
          <a:lstStyle/>
          <a:p>
            <a:r>
              <a:rPr lang="tr-TR" dirty="0"/>
              <a:t>BAŞARISIZLIĞIN GENEL MADDELERİ ve ÇÖZÜM için yorumlarım.</a:t>
            </a:r>
          </a:p>
        </p:txBody>
      </p:sp>
      <p:sp>
        <p:nvSpPr>
          <p:cNvPr id="3" name="Slayt Numarası Yer Tutucusu 2">
            <a:extLst>
              <a:ext uri="{FF2B5EF4-FFF2-40B4-BE49-F238E27FC236}">
                <a16:creationId xmlns:a16="http://schemas.microsoft.com/office/drawing/2014/main" id="{50133363-DD28-4DC1-C270-57787334E6DF}"/>
              </a:ext>
            </a:extLst>
          </p:cNvPr>
          <p:cNvSpPr>
            <a:spLocks noGrp="1"/>
          </p:cNvSpPr>
          <p:nvPr>
            <p:ph type="sldNum" sz="quarter" idx="12"/>
          </p:nvPr>
        </p:nvSpPr>
        <p:spPr/>
        <p:txBody>
          <a:bodyPr/>
          <a:lstStyle/>
          <a:p>
            <a:fld id="{935411CD-1967-4C39-9C0C-7E27A172CFB5}" type="slidenum">
              <a:rPr lang="tr-TR" smtClean="0"/>
              <a:t>34</a:t>
            </a:fld>
            <a:endParaRPr lang="tr-TR"/>
          </a:p>
        </p:txBody>
      </p:sp>
    </p:spTree>
    <p:extLst>
      <p:ext uri="{BB962C8B-B14F-4D97-AF65-F5344CB8AC3E}">
        <p14:creationId xmlns:p14="http://schemas.microsoft.com/office/powerpoint/2010/main" val="2383760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984BF7-77A9-6CCC-2AB3-80C12B7CA693}"/>
              </a:ext>
            </a:extLst>
          </p:cNvPr>
          <p:cNvSpPr>
            <a:spLocks noGrp="1"/>
          </p:cNvSpPr>
          <p:nvPr>
            <p:ph type="title"/>
          </p:nvPr>
        </p:nvSpPr>
        <p:spPr>
          <a:xfrm>
            <a:off x="684212" y="0"/>
            <a:ext cx="8534400" cy="1507067"/>
          </a:xfrm>
        </p:spPr>
        <p:txBody>
          <a:bodyPr/>
          <a:lstStyle/>
          <a:p>
            <a:pPr algn="ctr"/>
            <a:r>
              <a:rPr lang="tr-TR" dirty="0"/>
              <a:t>KAYNAKÇA </a:t>
            </a:r>
          </a:p>
        </p:txBody>
      </p:sp>
      <p:sp>
        <p:nvSpPr>
          <p:cNvPr id="3" name="İçerik Yer Tutucusu 2">
            <a:extLst>
              <a:ext uri="{FF2B5EF4-FFF2-40B4-BE49-F238E27FC236}">
                <a16:creationId xmlns:a16="http://schemas.microsoft.com/office/drawing/2014/main" id="{F7BE87D7-A492-3FF2-D5D4-4D66C90896BF}"/>
              </a:ext>
            </a:extLst>
          </p:cNvPr>
          <p:cNvSpPr>
            <a:spLocks noGrp="1"/>
          </p:cNvSpPr>
          <p:nvPr>
            <p:ph idx="1"/>
          </p:nvPr>
        </p:nvSpPr>
        <p:spPr>
          <a:xfrm>
            <a:off x="684212" y="1195754"/>
            <a:ext cx="9922828" cy="5514535"/>
          </a:xfrm>
        </p:spPr>
        <p:txBody>
          <a:bodyPr>
            <a:normAutofit/>
          </a:bodyPr>
          <a:lstStyle/>
          <a:p>
            <a:pPr algn="l"/>
            <a:r>
              <a:rPr lang="tr-TR" sz="1800" b="0" i="0" u="none" strike="noStrike" baseline="0" dirty="0">
                <a:latin typeface="Calibri" panose="020F0502020204030204" pitchFamily="34" charset="0"/>
                <a:hlinkClick r:id="rId2">
                  <a:extLst>
                    <a:ext uri="{A12FA001-AC4F-418D-AE19-62706E023703}">
                      <ahyp:hlinkClr xmlns:ahyp="http://schemas.microsoft.com/office/drawing/2018/hyperlinkcolor" val="tx"/>
                    </a:ext>
                  </a:extLst>
                </a:hlinkClick>
              </a:rPr>
              <a:t>https://techcrunch.com/2010/11/08/guest-post-symbian-os-one-of-the-most-successfulfailures-in-tech-history-2/</a:t>
            </a:r>
            <a:endParaRPr lang="tr-TR" sz="1800" b="0" i="0" u="none" strike="noStrike" baseline="0" dirty="0">
              <a:latin typeface="Calibri" panose="020F0502020204030204" pitchFamily="34" charset="0"/>
            </a:endParaRPr>
          </a:p>
          <a:p>
            <a:pPr algn="l"/>
            <a:endParaRPr lang="tr-TR" sz="1800" dirty="0">
              <a:latin typeface="Calibri" panose="020F0502020204030204" pitchFamily="34" charset="0"/>
            </a:endParaRPr>
          </a:p>
          <a:p>
            <a:pPr algn="l"/>
            <a:r>
              <a:rPr lang="tr-TR" sz="1800" b="0" i="0" u="none" strike="noStrike" baseline="0" dirty="0">
                <a:latin typeface="Calibri" panose="020F0502020204030204" pitchFamily="34" charset="0"/>
                <a:hlinkClick r:id="rId3">
                  <a:extLst>
                    <a:ext uri="{A12FA001-AC4F-418D-AE19-62706E023703}">
                      <ahyp:hlinkClr xmlns:ahyp="http://schemas.microsoft.com/office/drawing/2018/hyperlinkcolor" val="tx"/>
                    </a:ext>
                  </a:extLst>
                </a:hlinkClick>
              </a:rPr>
              <a:t>https://www.ijream.org/papers/IJREAMV02I01834.pdf</a:t>
            </a:r>
            <a:endParaRPr lang="tr-TR" sz="1800" b="0" i="0" u="none" strike="noStrike" baseline="0" dirty="0">
              <a:latin typeface="Calibri" panose="020F0502020204030204" pitchFamily="34" charset="0"/>
            </a:endParaRPr>
          </a:p>
          <a:p>
            <a:pPr algn="l"/>
            <a:r>
              <a:rPr lang="tr-TR" sz="1800" b="0" i="0" u="none" strike="noStrike" baseline="0" dirty="0">
                <a:latin typeface="Calibri" panose="020F0502020204030204" pitchFamily="34" charset="0"/>
                <a:hlinkClick r:id="rId4">
                  <a:extLst>
                    <a:ext uri="{A12FA001-AC4F-418D-AE19-62706E023703}">
                      <ahyp:hlinkClr xmlns:ahyp="http://schemas.microsoft.com/office/drawing/2018/hyperlinkcolor" val="tx"/>
                    </a:ext>
                  </a:extLst>
                </a:hlinkClick>
              </a:rPr>
              <a:t>https://picture.iczhiku.com/resource/paper/SYidRgklAfLPWVXc.pdf</a:t>
            </a:r>
            <a:endParaRPr lang="tr-TR" sz="1800" dirty="0">
              <a:latin typeface="Calibri" panose="020F0502020204030204" pitchFamily="34" charset="0"/>
            </a:endParaRPr>
          </a:p>
          <a:p>
            <a:pPr algn="l"/>
            <a:r>
              <a:rPr lang="tr-TR" sz="1800" b="0" i="0" u="none" strike="noStrike" baseline="0" dirty="0">
                <a:latin typeface="Calibri" panose="020F0502020204030204" pitchFamily="34" charset="0"/>
                <a:hlinkClick r:id="rId5">
                  <a:extLst>
                    <a:ext uri="{A12FA001-AC4F-418D-AE19-62706E023703}">
                      <ahyp:hlinkClr xmlns:ahyp="http://schemas.microsoft.com/office/drawing/2018/hyperlinkcolor" val="tx"/>
                    </a:ext>
                  </a:extLst>
                </a:hlinkClick>
              </a:rPr>
              <a:t>https://ab.org.tr/ab09/kitap/kaya_AB09.pdf</a:t>
            </a:r>
            <a:endParaRPr lang="tr-TR" sz="1800" b="0" i="0" u="none" strike="noStrike" baseline="0" dirty="0">
              <a:latin typeface="Calibri" panose="020F0502020204030204" pitchFamily="34" charset="0"/>
            </a:endParaRPr>
          </a:p>
          <a:p>
            <a:pPr algn="l"/>
            <a:r>
              <a:rPr lang="tr-TR" sz="1800" b="0" i="0" u="none" strike="noStrike" baseline="0" dirty="0">
                <a:latin typeface="Calibri" panose="020F0502020204030204" pitchFamily="34" charset="0"/>
                <a:hlinkClick r:id="rId6">
                  <a:extLst>
                    <a:ext uri="{A12FA001-AC4F-418D-AE19-62706E023703}">
                      <ahyp:hlinkClr xmlns:ahyp="http://schemas.microsoft.com/office/drawing/2018/hyperlinkcolor" val="tx"/>
                    </a:ext>
                  </a:extLst>
                </a:hlinkClick>
              </a:rPr>
              <a:t>https://uditagarwal.in/case-study-symbianos/#:~:</a:t>
            </a:r>
            <a:r>
              <a:rPr lang="en-US" sz="1800" b="0" i="0" u="none" strike="noStrike" baseline="0" dirty="0">
                <a:latin typeface="Calibri" panose="020F0502020204030204" pitchFamily="34" charset="0"/>
                <a:hlinkClick r:id="rId6">
                  <a:extLst>
                    <a:ext uri="{A12FA001-AC4F-418D-AE19-62706E023703}">
                      <ahyp:hlinkClr xmlns:ahyp="http://schemas.microsoft.com/office/drawing/2018/hyperlinkcolor" val="tx"/>
                    </a:ext>
                  </a:extLst>
                </a:hlinkClick>
              </a:rPr>
              <a:t>text=Symbian%20OS%20has%20a%20microkernel,provided%20by%20user%2Dsid</a:t>
            </a:r>
            <a:r>
              <a:rPr lang="tr-TR" sz="1800" b="0" i="0" u="none" strike="noStrike" baseline="0" dirty="0">
                <a:latin typeface="Calibri" panose="020F0502020204030204" pitchFamily="34" charset="0"/>
                <a:hlinkClick r:id="rId6">
                  <a:extLst>
                    <a:ext uri="{A12FA001-AC4F-418D-AE19-62706E023703}">
                      <ahyp:hlinkClr xmlns:ahyp="http://schemas.microsoft.com/office/drawing/2018/hyperlinkcolor" val="tx"/>
                    </a:ext>
                  </a:extLst>
                </a:hlinkClick>
              </a:rPr>
              <a:t>e%20servers</a:t>
            </a:r>
            <a:r>
              <a:rPr lang="tr-TR" sz="1800" b="0" i="0" u="none" strike="noStrike" baseline="0" dirty="0">
                <a:latin typeface="Calibri" panose="020F0502020204030204" pitchFamily="34" charset="0"/>
              </a:rPr>
              <a:t>.</a:t>
            </a:r>
          </a:p>
          <a:p>
            <a:pPr algn="l"/>
            <a:r>
              <a:rPr lang="tr-TR" sz="1800" b="0" i="0" u="none" strike="noStrike" baseline="0" dirty="0">
                <a:latin typeface="Calibri" panose="020F0502020204030204" pitchFamily="34" charset="0"/>
                <a:hlinkClick r:id="rId7">
                  <a:extLst>
                    <a:ext uri="{A12FA001-AC4F-418D-AE19-62706E023703}">
                      <ahyp:hlinkClr xmlns:ahyp="http://schemas.microsoft.com/office/drawing/2018/hyperlinkcolor" val="tx"/>
                    </a:ext>
                  </a:extLst>
                </a:hlinkClick>
              </a:rPr>
              <a:t>http://fiona.dmcs.p.lodz.pl/symos/wyklady/01a-Introduction.pdf</a:t>
            </a:r>
            <a:endParaRPr lang="tr-TR" sz="1800" b="0" i="0" u="none" strike="noStrike" baseline="0" dirty="0">
              <a:latin typeface="Calibri" panose="020F0502020204030204" pitchFamily="34" charset="0"/>
            </a:endParaRPr>
          </a:p>
          <a:p>
            <a:pPr algn="l"/>
            <a:r>
              <a:rPr lang="tr-TR" sz="1800" b="0" i="0" u="none" strike="noStrike" baseline="0" dirty="0">
                <a:latin typeface="Calibri" panose="020F0502020204030204" pitchFamily="34" charset="0"/>
                <a:hlinkClick r:id="rId8">
                  <a:extLst>
                    <a:ext uri="{A12FA001-AC4F-418D-AE19-62706E023703}">
                      <ahyp:hlinkClr xmlns:ahyp="http://schemas.microsoft.com/office/drawing/2018/hyperlinkcolor" val="tx"/>
                    </a:ext>
                  </a:extLst>
                </a:hlinkClick>
              </a:rPr>
              <a:t>https://www.cs.rug.nl/~aiellom/images/SymbianOS.pdf</a:t>
            </a:r>
            <a:endParaRPr lang="tr-TR" sz="1800" b="0" i="0" u="none" strike="noStrike" baseline="0" dirty="0">
              <a:latin typeface="Calibri" panose="020F0502020204030204" pitchFamily="34" charset="0"/>
            </a:endParaRPr>
          </a:p>
          <a:p>
            <a:pPr algn="l"/>
            <a:r>
              <a:rPr lang="tr-TR" sz="1800" b="0" i="0" u="none" strike="noStrike" baseline="0" dirty="0">
                <a:latin typeface="Calibri" panose="020F0502020204030204" pitchFamily="34" charset="0"/>
                <a:hlinkClick r:id="rId9">
                  <a:extLst>
                    <a:ext uri="{A12FA001-AC4F-418D-AE19-62706E023703}">
                      <ahyp:hlinkClr xmlns:ahyp="http://schemas.microsoft.com/office/drawing/2018/hyperlinkcolor" val="tx"/>
                    </a:ext>
                  </a:extLst>
                </a:hlinkClick>
              </a:rPr>
              <a:t>http://download.hqyj.com/download/pdf/Farsight071117Symbian02.pdf</a:t>
            </a:r>
            <a:endParaRPr lang="tr-TR" sz="1800" b="0" i="0" u="none" strike="noStrike" baseline="0" dirty="0">
              <a:latin typeface="Calibri" panose="020F0502020204030204" pitchFamily="34" charset="0"/>
            </a:endParaRPr>
          </a:p>
          <a:p>
            <a:pPr algn="l"/>
            <a:r>
              <a:rPr lang="tr-TR" sz="1800" b="0" i="0" u="none" strike="noStrike" baseline="0" dirty="0">
                <a:latin typeface="Calibri" panose="020F0502020204030204" pitchFamily="34" charset="0"/>
                <a:hlinkClick r:id="rId10">
                  <a:extLst>
                    <a:ext uri="{A12FA001-AC4F-418D-AE19-62706E023703}">
                      <ahyp:hlinkClr xmlns:ahyp="http://schemas.microsoft.com/office/drawing/2018/hyperlinkcolor" val="tx"/>
                    </a:ext>
                  </a:extLst>
                </a:hlinkClick>
              </a:rPr>
              <a:t>https://hrcak.srce.hr/file/10154</a:t>
            </a:r>
            <a:endParaRPr lang="tr-TR" sz="1800" b="0" i="0" u="none" strike="noStrike" baseline="0" dirty="0">
              <a:latin typeface="Calibri" panose="020F0502020204030204" pitchFamily="34" charset="0"/>
            </a:endParaRPr>
          </a:p>
          <a:p>
            <a:pPr algn="l"/>
            <a:endParaRPr lang="tr-TR" dirty="0"/>
          </a:p>
        </p:txBody>
      </p:sp>
      <p:sp>
        <p:nvSpPr>
          <p:cNvPr id="4" name="Slayt Numarası Yer Tutucusu 3">
            <a:extLst>
              <a:ext uri="{FF2B5EF4-FFF2-40B4-BE49-F238E27FC236}">
                <a16:creationId xmlns:a16="http://schemas.microsoft.com/office/drawing/2014/main" id="{78C4064C-2196-0415-7346-D61AC894A36D}"/>
              </a:ext>
            </a:extLst>
          </p:cNvPr>
          <p:cNvSpPr>
            <a:spLocks noGrp="1"/>
          </p:cNvSpPr>
          <p:nvPr>
            <p:ph type="sldNum" sz="quarter" idx="12"/>
          </p:nvPr>
        </p:nvSpPr>
        <p:spPr/>
        <p:txBody>
          <a:bodyPr/>
          <a:lstStyle/>
          <a:p>
            <a:fld id="{935411CD-1967-4C39-9C0C-7E27A172CFB5}" type="slidenum">
              <a:rPr lang="tr-TR" smtClean="0"/>
              <a:t>35</a:t>
            </a:fld>
            <a:endParaRPr lang="tr-TR"/>
          </a:p>
        </p:txBody>
      </p:sp>
    </p:spTree>
    <p:extLst>
      <p:ext uri="{BB962C8B-B14F-4D97-AF65-F5344CB8AC3E}">
        <p14:creationId xmlns:p14="http://schemas.microsoft.com/office/powerpoint/2010/main" val="268921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1E613B-C69C-8F62-EA83-67D2A3BE9B1D}"/>
              </a:ext>
            </a:extLst>
          </p:cNvPr>
          <p:cNvSpPr>
            <a:spLocks noGrp="1"/>
          </p:cNvSpPr>
          <p:nvPr>
            <p:ph idx="1"/>
          </p:nvPr>
        </p:nvSpPr>
        <p:spPr>
          <a:xfrm>
            <a:off x="684212" y="685800"/>
            <a:ext cx="9078766" cy="5278902"/>
          </a:xfrm>
        </p:spPr>
        <p:txBody>
          <a:bodyPr/>
          <a:lstStyle/>
          <a:p>
            <a:pPr algn="just"/>
            <a:r>
              <a:rPr lang="tr-TR" sz="1800" b="0" i="0" u="none" strike="noStrike" baseline="0" dirty="0">
                <a:latin typeface="Arial" panose="020B0604020202020204" pitchFamily="34" charset="0"/>
              </a:rPr>
              <a:t>Symbian OS (2001'den itibaren) aslında bir kabuk sistemiydi ve komple bir işletim sistemi oluşturmak için ek bir kullanıcı arabirimi (ara katman olarak) gerektirdi. Symbian OS, ilk önce 2002'de piyasaya sürülen ve çoğu Nokia akıllı telefonunu çalıştıran, Nokia tarafından inşa edilen S60 (eski 60 Serisi) platformunda öne çıktı. Symbian sonunda en yaygın kullanılan akıllı mobil işletim sistemi haline geldi. UIQ, çoğunlukla Motorola ve Sony Ericsson tarafından kullanılan başka bir Symbian kullanıcı arabirimi idi; Japonya'da da MOAP platformu vardı. </a:t>
            </a:r>
            <a:endParaRPr lang="tr-TR" dirty="0"/>
          </a:p>
        </p:txBody>
      </p:sp>
      <p:sp>
        <p:nvSpPr>
          <p:cNvPr id="2" name="Slayt Numarası Yer Tutucusu 1">
            <a:extLst>
              <a:ext uri="{FF2B5EF4-FFF2-40B4-BE49-F238E27FC236}">
                <a16:creationId xmlns:a16="http://schemas.microsoft.com/office/drawing/2014/main" id="{033F1C02-6CE7-648D-95BA-9AA7D8790B53}"/>
              </a:ext>
            </a:extLst>
          </p:cNvPr>
          <p:cNvSpPr>
            <a:spLocks noGrp="1"/>
          </p:cNvSpPr>
          <p:nvPr>
            <p:ph type="sldNum" sz="quarter" idx="12"/>
          </p:nvPr>
        </p:nvSpPr>
        <p:spPr/>
        <p:txBody>
          <a:bodyPr/>
          <a:lstStyle/>
          <a:p>
            <a:fld id="{935411CD-1967-4C39-9C0C-7E27A172CFB5}" type="slidenum">
              <a:rPr lang="tr-TR" smtClean="0"/>
              <a:t>4</a:t>
            </a:fld>
            <a:endParaRPr lang="tr-TR"/>
          </a:p>
        </p:txBody>
      </p:sp>
    </p:spTree>
    <p:extLst>
      <p:ext uri="{BB962C8B-B14F-4D97-AF65-F5344CB8AC3E}">
        <p14:creationId xmlns:p14="http://schemas.microsoft.com/office/powerpoint/2010/main" val="13784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1D440D2-3937-0F3E-D87D-1FB5DBF2EF00}"/>
              </a:ext>
            </a:extLst>
          </p:cNvPr>
          <p:cNvSpPr>
            <a:spLocks noGrp="1"/>
          </p:cNvSpPr>
          <p:nvPr>
            <p:ph idx="1"/>
          </p:nvPr>
        </p:nvSpPr>
        <p:spPr>
          <a:xfrm>
            <a:off x="684212" y="685800"/>
            <a:ext cx="8572330" cy="5475849"/>
          </a:xfrm>
        </p:spPr>
        <p:txBody>
          <a:bodyPr>
            <a:normAutofit/>
          </a:bodyPr>
          <a:lstStyle/>
          <a:p>
            <a:pPr algn="just"/>
            <a:r>
              <a:rPr lang="tr-TR" sz="1800" b="0" i="0" u="none" strike="noStrike" baseline="0" dirty="0">
                <a:latin typeface="Arial" panose="020B0604020202020204" pitchFamily="34" charset="0"/>
              </a:rPr>
              <a:t>Nokia, Symbian </a:t>
            </a:r>
            <a:r>
              <a:rPr lang="tr-TR" sz="1800" b="0" i="0" u="none" strike="noStrike" baseline="0" dirty="0" err="1">
                <a:latin typeface="Arial" panose="020B0604020202020204" pitchFamily="34" charset="0"/>
              </a:rPr>
              <a:t>Ltd.'deki</a:t>
            </a:r>
            <a:r>
              <a:rPr lang="tr-TR" sz="1800" b="0" i="0" u="none" strike="noStrike" baseline="0" dirty="0">
                <a:latin typeface="Arial" panose="020B0604020202020204" pitchFamily="34" charset="0"/>
              </a:rPr>
              <a:t> çoğunluk hissedarıydı ve 2008'de tüm hisseyi satın aldı. Daha sonra kâr amacı gütmeyen Symbian Foundation, Symbian işletim sistemine telifsiz bir halef getirmek için kuruldu - platformu birleştirmek isteyen S60, </a:t>
            </a:r>
            <a:r>
              <a:rPr lang="tr-TR" sz="1800" b="0" i="0" u="none" strike="noStrike" baseline="0" dirty="0" err="1">
                <a:latin typeface="Arial" panose="020B0604020202020204" pitchFamily="34" charset="0"/>
              </a:rPr>
              <a:t>Foundation'ın</a:t>
            </a:r>
            <a:r>
              <a:rPr lang="tr-TR" sz="1800" b="0" i="0" u="none" strike="noStrike" baseline="0" dirty="0">
                <a:latin typeface="Arial" panose="020B0604020202020204" pitchFamily="34" charset="0"/>
              </a:rPr>
              <a:t> tercih ettiği arayüz oldu ve UIQ geliştirmeyi durdurdu. </a:t>
            </a:r>
          </a:p>
          <a:p>
            <a:pPr algn="just"/>
            <a:endParaRPr lang="tr-TR" sz="1800" dirty="0">
              <a:latin typeface="Arial" panose="020B0604020202020204" pitchFamily="34" charset="0"/>
            </a:endParaRPr>
          </a:p>
          <a:p>
            <a:pPr algn="just"/>
            <a:r>
              <a:rPr lang="tr-TR" sz="1800" b="0" i="0" u="none" strike="noStrike" baseline="0" dirty="0">
                <a:latin typeface="Arial" panose="020B0604020202020204" pitchFamily="34" charset="0"/>
              </a:rPr>
              <a:t>Symbian Foundation, 2010 yılının sonlarında parçalara ayrıldı ve Nokia, işletim sistemi geliştirme denetimini geri aldı. Şubat 2011'de Nokia, birincil akıllı telefon platformu olarak Microsoft'un Windows Phone sisteminin Windows </a:t>
            </a:r>
            <a:r>
              <a:rPr lang="tr-TR" sz="1800" b="0" i="0" u="none" strike="noStrike" baseline="0" dirty="0" err="1">
                <a:latin typeface="Arial" panose="020B0604020202020204" pitchFamily="34" charset="0"/>
              </a:rPr>
              <a:t>phone</a:t>
            </a:r>
            <a:r>
              <a:rPr lang="tr-TR" sz="1800" b="0" i="0" u="none" strike="noStrike" baseline="0" dirty="0">
                <a:latin typeface="Arial" panose="020B0604020202020204" pitchFamily="34" charset="0"/>
              </a:rPr>
              <a:t> 7 sürümünü kullanacağını açıkladı; Symbian yavaş yavaş ortadan </a:t>
            </a:r>
            <a:r>
              <a:rPr lang="tr-TR" sz="1800" b="0" i="0" u="none" strike="noStrike" baseline="0" dirty="0" err="1">
                <a:latin typeface="Arial" panose="020B0604020202020204" pitchFamily="34" charset="0"/>
              </a:rPr>
              <a:t>kaldırılacaktı.İki</a:t>
            </a:r>
            <a:r>
              <a:rPr lang="tr-TR" sz="1800" b="0" i="0" u="none" strike="noStrike" baseline="0" dirty="0">
                <a:latin typeface="Arial" panose="020B0604020202020204" pitchFamily="34" charset="0"/>
              </a:rPr>
              <a:t> ay sonra, Nokia </a:t>
            </a:r>
            <a:r>
              <a:rPr lang="tr-TR" sz="1800" b="0" i="0" u="none" strike="noStrike" baseline="0" dirty="0" err="1">
                <a:latin typeface="Arial" panose="020B0604020202020204" pitchFamily="34" charset="0"/>
              </a:rPr>
              <a:t>OS'yi</a:t>
            </a:r>
            <a:r>
              <a:rPr lang="tr-TR" sz="1800" b="0" i="0" u="none" strike="noStrike" baseline="0" dirty="0">
                <a:latin typeface="Arial" panose="020B0604020202020204" pitchFamily="34" charset="0"/>
              </a:rPr>
              <a:t> kapalı lisansa taşıdı ve daha sonra </a:t>
            </a:r>
            <a:r>
              <a:rPr lang="tr-TR" sz="1800" b="0" i="0" u="none" strike="noStrike" baseline="0" dirty="0" err="1">
                <a:latin typeface="Arial" panose="020B0604020202020204" pitchFamily="34" charset="0"/>
              </a:rPr>
              <a:t>Symbian'ın</a:t>
            </a:r>
            <a:r>
              <a:rPr lang="tr-TR" sz="1800" b="0" i="0" u="none" strike="noStrike" baseline="0" dirty="0">
                <a:latin typeface="Arial" panose="020B0604020202020204" pitchFamily="34" charset="0"/>
              </a:rPr>
              <a:t> geliştirilmesini </a:t>
            </a:r>
            <a:r>
              <a:rPr lang="tr-TR" sz="1800" b="0" i="0" u="none" strike="noStrike" baseline="0" dirty="0" err="1">
                <a:latin typeface="Arial" panose="020B0604020202020204" pitchFamily="34" charset="0"/>
              </a:rPr>
              <a:t>Accenture'ye</a:t>
            </a:r>
            <a:r>
              <a:rPr lang="tr-TR" sz="1800" b="0" i="0" u="none" strike="noStrike" baseline="0" dirty="0">
                <a:latin typeface="Arial" panose="020B0604020202020204" pitchFamily="34" charset="0"/>
              </a:rPr>
              <a:t> devretti. Son destekçisi Nokia, 2011 yılında aygıtlarında işletim sistemi olarak </a:t>
            </a:r>
            <a:r>
              <a:rPr lang="tr-TR" sz="1800" b="0" i="0" u="none" strike="noStrike" baseline="0" dirty="0" err="1">
                <a:latin typeface="Arial" panose="020B0604020202020204" pitchFamily="34" charset="0"/>
              </a:rPr>
              <a:t>Symbian'a</a:t>
            </a:r>
            <a:r>
              <a:rPr lang="tr-TR" sz="1800" b="0" i="0" u="none" strike="noStrike" baseline="0" dirty="0">
                <a:latin typeface="Arial" panose="020B0604020202020204" pitchFamily="34" charset="0"/>
              </a:rPr>
              <a:t> verdiği desteği keseceğini ve artık Windows Phone 8 kullanacağını açıklamıştır. </a:t>
            </a:r>
            <a:endParaRPr lang="tr-TR" dirty="0"/>
          </a:p>
        </p:txBody>
      </p:sp>
      <p:sp>
        <p:nvSpPr>
          <p:cNvPr id="2" name="Slayt Numarası Yer Tutucusu 1">
            <a:extLst>
              <a:ext uri="{FF2B5EF4-FFF2-40B4-BE49-F238E27FC236}">
                <a16:creationId xmlns:a16="http://schemas.microsoft.com/office/drawing/2014/main" id="{FF3E7EF9-DAE8-15E3-20D0-95AC9CEAFDEF}"/>
              </a:ext>
            </a:extLst>
          </p:cNvPr>
          <p:cNvSpPr>
            <a:spLocks noGrp="1"/>
          </p:cNvSpPr>
          <p:nvPr>
            <p:ph type="sldNum" sz="quarter" idx="12"/>
          </p:nvPr>
        </p:nvSpPr>
        <p:spPr/>
        <p:txBody>
          <a:bodyPr/>
          <a:lstStyle/>
          <a:p>
            <a:fld id="{935411CD-1967-4C39-9C0C-7E27A172CFB5}" type="slidenum">
              <a:rPr lang="tr-TR" smtClean="0"/>
              <a:t>5</a:t>
            </a:fld>
            <a:endParaRPr lang="tr-TR"/>
          </a:p>
        </p:txBody>
      </p:sp>
    </p:spTree>
    <p:extLst>
      <p:ext uri="{BB962C8B-B14F-4D97-AF65-F5344CB8AC3E}">
        <p14:creationId xmlns:p14="http://schemas.microsoft.com/office/powerpoint/2010/main" val="20036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307DC78-86B3-925E-FB1B-BC16FFDAE2B1}"/>
              </a:ext>
            </a:extLst>
          </p:cNvPr>
          <p:cNvSpPr>
            <a:spLocks noGrp="1"/>
          </p:cNvSpPr>
          <p:nvPr>
            <p:ph idx="1"/>
          </p:nvPr>
        </p:nvSpPr>
        <p:spPr>
          <a:xfrm>
            <a:off x="684212" y="685800"/>
            <a:ext cx="8839616" cy="5897880"/>
          </a:xfrm>
        </p:spPr>
        <p:txBody>
          <a:bodyPr/>
          <a:lstStyle/>
          <a:p>
            <a:r>
              <a:rPr lang="tr-TR" sz="1800" b="0" i="0" u="none" strike="noStrike" baseline="0" dirty="0">
                <a:latin typeface="Arial" panose="020B0604020202020204" pitchFamily="34" charset="0"/>
              </a:rPr>
              <a:t>Symbian işletim sisteminin son sahibi ve geliştiricisi Nokia'ydı. Nokia </a:t>
            </a:r>
            <a:r>
              <a:rPr lang="tr-TR" sz="1800" b="0" i="0" u="none" strike="noStrike" baseline="0" dirty="0" err="1">
                <a:latin typeface="Arial" panose="020B0604020202020204" pitchFamily="34" charset="0"/>
              </a:rPr>
              <a:t>Symbian'ın</a:t>
            </a:r>
            <a:r>
              <a:rPr lang="tr-TR" sz="1800" b="0" i="0" u="none" strike="noStrike" baseline="0" dirty="0">
                <a:latin typeface="Arial" panose="020B0604020202020204" pitchFamily="34" charset="0"/>
              </a:rPr>
              <a:t> tüm hisselerini 2008'de satın almış ve Symbian Vakfı'nı kurarak işletim sistemini açık kaynak hale getirmiştir. </a:t>
            </a:r>
            <a:r>
              <a:rPr lang="tr-TR" sz="1800" b="1" i="0" u="none" strike="noStrike" baseline="0" dirty="0">
                <a:latin typeface="Arial" panose="020B0604020202020204" pitchFamily="34" charset="0"/>
              </a:rPr>
              <a:t>Ancak Android OS çıktıktan sonra vakfa üye firmalar </a:t>
            </a:r>
            <a:r>
              <a:rPr lang="tr-TR" sz="1800" b="1" i="0" u="none" strike="noStrike" baseline="0" dirty="0" err="1">
                <a:latin typeface="Arial" panose="020B0604020202020204" pitchFamily="34" charset="0"/>
              </a:rPr>
              <a:t>Symbian'ı</a:t>
            </a:r>
            <a:r>
              <a:rPr lang="tr-TR" sz="1800" b="1" i="0" u="none" strike="noStrike" baseline="0" dirty="0">
                <a:latin typeface="Arial" panose="020B0604020202020204" pitchFamily="34" charset="0"/>
              </a:rPr>
              <a:t> bir </a:t>
            </a:r>
            <a:r>
              <a:rPr lang="tr-TR" sz="1800" b="1" i="0" u="none" strike="noStrike" baseline="0" dirty="0" err="1">
                <a:latin typeface="Arial" panose="020B0604020202020204" pitchFamily="34" charset="0"/>
              </a:rPr>
              <a:t>bir</a:t>
            </a:r>
            <a:r>
              <a:rPr lang="tr-TR" sz="1800" b="1" i="0" u="none" strike="noStrike" baseline="0" dirty="0">
                <a:latin typeface="Arial" panose="020B0604020202020204" pitchFamily="34" charset="0"/>
              </a:rPr>
              <a:t> terk etmişlerdir</a:t>
            </a:r>
            <a:r>
              <a:rPr lang="tr-TR" sz="1800" b="0" i="0" u="none" strike="noStrike" baseline="0" dirty="0">
                <a:latin typeface="Arial" panose="020B0604020202020204" pitchFamily="34" charset="0"/>
              </a:rPr>
              <a:t>. En sonunda vakıfta sadece Nokia ve Japonya dışına çıkmayan Fujitsu ve </a:t>
            </a:r>
            <a:r>
              <a:rPr lang="tr-TR" sz="1800" b="0" i="0" u="none" strike="noStrike" baseline="0" dirty="0" err="1">
                <a:latin typeface="Arial" panose="020B0604020202020204" pitchFamily="34" charset="0"/>
              </a:rPr>
              <a:t>Sharp</a:t>
            </a:r>
            <a:r>
              <a:rPr lang="tr-TR" sz="1800" b="0" i="0" u="none" strike="noStrike" baseline="0" dirty="0">
                <a:latin typeface="Arial" panose="020B0604020202020204" pitchFamily="34" charset="0"/>
              </a:rPr>
              <a:t> kalmıştır. Bu yüzden Nokia Symbian Vakfı'nı kapatmış ve işletim sisteminin açık kaynak kalacağını açıklamıştır ancak 5 Nisan 2011 tarihinde </a:t>
            </a:r>
            <a:r>
              <a:rPr lang="tr-TR" sz="1800" b="0" i="0" u="none" strike="noStrike" baseline="0" dirty="0" err="1">
                <a:latin typeface="Arial" panose="020B0604020202020204" pitchFamily="34" charset="0"/>
              </a:rPr>
              <a:t>Symbian'ın</a:t>
            </a:r>
            <a:r>
              <a:rPr lang="tr-TR" sz="1800" b="0" i="0" u="none" strike="noStrike" baseline="0" dirty="0">
                <a:latin typeface="Arial" panose="020B0604020202020204" pitchFamily="34" charset="0"/>
              </a:rPr>
              <a:t> kaynağını kapatmıştır. </a:t>
            </a:r>
            <a:endParaRPr lang="tr-TR" dirty="0"/>
          </a:p>
        </p:txBody>
      </p:sp>
      <p:sp>
        <p:nvSpPr>
          <p:cNvPr id="2" name="Slayt Numarası Yer Tutucusu 1">
            <a:extLst>
              <a:ext uri="{FF2B5EF4-FFF2-40B4-BE49-F238E27FC236}">
                <a16:creationId xmlns:a16="http://schemas.microsoft.com/office/drawing/2014/main" id="{9D16DD37-AFD3-3C24-98AA-22CC793E1B2A}"/>
              </a:ext>
            </a:extLst>
          </p:cNvPr>
          <p:cNvSpPr>
            <a:spLocks noGrp="1"/>
          </p:cNvSpPr>
          <p:nvPr>
            <p:ph type="sldNum" sz="quarter" idx="12"/>
          </p:nvPr>
        </p:nvSpPr>
        <p:spPr/>
        <p:txBody>
          <a:bodyPr/>
          <a:lstStyle/>
          <a:p>
            <a:fld id="{935411CD-1967-4C39-9C0C-7E27A172CFB5}" type="slidenum">
              <a:rPr lang="tr-TR" smtClean="0"/>
              <a:t>6</a:t>
            </a:fld>
            <a:endParaRPr lang="tr-TR"/>
          </a:p>
        </p:txBody>
      </p:sp>
    </p:spTree>
    <p:extLst>
      <p:ext uri="{BB962C8B-B14F-4D97-AF65-F5344CB8AC3E}">
        <p14:creationId xmlns:p14="http://schemas.microsoft.com/office/powerpoint/2010/main" val="325088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41C4B1-3EF6-3281-DBA9-CFA251334D42}"/>
              </a:ext>
            </a:extLst>
          </p:cNvPr>
          <p:cNvSpPr>
            <a:spLocks noGrp="1"/>
          </p:cNvSpPr>
          <p:nvPr>
            <p:ph type="title"/>
          </p:nvPr>
        </p:nvSpPr>
        <p:spPr>
          <a:xfrm>
            <a:off x="684212" y="382562"/>
            <a:ext cx="8534400" cy="1507067"/>
          </a:xfrm>
        </p:spPr>
        <p:txBody>
          <a:bodyPr/>
          <a:lstStyle/>
          <a:p>
            <a:pPr algn="ctr"/>
            <a:r>
              <a:rPr lang="tr-TR" dirty="0"/>
              <a:t>UI PLATFORMLARI</a:t>
            </a:r>
          </a:p>
        </p:txBody>
      </p:sp>
      <p:sp>
        <p:nvSpPr>
          <p:cNvPr id="3" name="İçerik Yer Tutucusu 2">
            <a:extLst>
              <a:ext uri="{FF2B5EF4-FFF2-40B4-BE49-F238E27FC236}">
                <a16:creationId xmlns:a16="http://schemas.microsoft.com/office/drawing/2014/main" id="{A65FCE99-6DD2-8B0C-43AD-775989679B95}"/>
              </a:ext>
            </a:extLst>
          </p:cNvPr>
          <p:cNvSpPr>
            <a:spLocks noGrp="1"/>
          </p:cNvSpPr>
          <p:nvPr>
            <p:ph idx="1"/>
          </p:nvPr>
        </p:nvSpPr>
        <p:spPr>
          <a:xfrm>
            <a:off x="684212" y="2106637"/>
            <a:ext cx="9289782" cy="4368801"/>
          </a:xfrm>
        </p:spPr>
        <p:txBody>
          <a:bodyPr>
            <a:normAutofit/>
          </a:bodyPr>
          <a:lstStyle/>
          <a:p>
            <a:pPr marL="342900" indent="-342900" algn="l">
              <a:buFont typeface="+mj-lt"/>
              <a:buAutoNum type="arabicPeriod"/>
            </a:pPr>
            <a:r>
              <a:rPr lang="tr-TR" sz="1800" b="0" i="0" u="none" strike="noStrike" baseline="0" dirty="0" err="1">
                <a:latin typeface="Arial" panose="020B0604020202020204" pitchFamily="34" charset="0"/>
                <a:cs typeface="Arial" panose="020B0604020202020204" pitchFamily="34" charset="0"/>
              </a:rPr>
              <a:t>E</a:t>
            </a:r>
            <a:r>
              <a:rPr lang="tr-TR" sz="1800" dirty="0" err="1">
                <a:latin typeface="Arial" panose="020B0604020202020204" pitchFamily="34" charset="0"/>
                <a:cs typeface="Arial" panose="020B0604020202020204" pitchFamily="34" charset="0"/>
              </a:rPr>
              <a:t>ikon</a:t>
            </a: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dirty="0">
                <a:latin typeface="Arial" panose="020B0604020202020204" pitchFamily="34" charset="0"/>
                <a:cs typeface="Arial" panose="020B0604020202020204" pitchFamily="34" charset="0"/>
              </a:rPr>
              <a:t>S60</a:t>
            </a:r>
          </a:p>
          <a:p>
            <a:pPr marL="342900" indent="-342900" algn="l">
              <a:buFont typeface="+mj-lt"/>
              <a:buAutoNum type="arabicPeriod"/>
            </a:pPr>
            <a:r>
              <a:rPr lang="tr-TR" sz="1800" b="0" i="0" u="none" strike="noStrike" baseline="0" dirty="0">
                <a:latin typeface="Arial" panose="020B0604020202020204" pitchFamily="34" charset="0"/>
                <a:cs typeface="Arial" panose="020B0604020202020204" pitchFamily="34" charset="0"/>
              </a:rPr>
              <a:t>S80</a:t>
            </a:r>
          </a:p>
          <a:p>
            <a:pPr marL="342900" indent="-342900" algn="l">
              <a:buFont typeface="+mj-lt"/>
              <a:buAutoNum type="arabicPeriod"/>
            </a:pPr>
            <a:r>
              <a:rPr lang="tr-TR" sz="1800" dirty="0">
                <a:latin typeface="Arial" panose="020B0604020202020204" pitchFamily="34" charset="0"/>
                <a:cs typeface="Arial" panose="020B0604020202020204" pitchFamily="34" charset="0"/>
              </a:rPr>
              <a:t>S90</a:t>
            </a:r>
          </a:p>
          <a:p>
            <a:pPr marL="342900" indent="-342900" algn="l">
              <a:buFont typeface="+mj-lt"/>
              <a:buAutoNum type="arabicPeriod"/>
            </a:pPr>
            <a:r>
              <a:rPr lang="tr-TR" sz="1800" b="0" i="0" u="none" strike="noStrike" baseline="0" dirty="0">
                <a:latin typeface="Arial" panose="020B0604020202020204" pitchFamily="34" charset="0"/>
                <a:cs typeface="Arial" panose="020B0604020202020204" pitchFamily="34" charset="0"/>
              </a:rPr>
              <a:t>UIQ</a:t>
            </a:r>
          </a:p>
          <a:p>
            <a:pPr marL="342900" indent="-342900" algn="l">
              <a:buFont typeface="+mj-lt"/>
              <a:buAutoNum type="arabicPeriod"/>
            </a:pPr>
            <a:r>
              <a:rPr lang="tr-TR" sz="1800" dirty="0">
                <a:latin typeface="Arial" panose="020B0604020202020204" pitchFamily="34" charset="0"/>
                <a:cs typeface="Arial" panose="020B0604020202020204" pitchFamily="34" charset="0"/>
              </a:rPr>
              <a:t>MOAP</a:t>
            </a:r>
          </a:p>
          <a:p>
            <a:pPr marL="342900" indent="-342900" algn="l">
              <a:buFont typeface="+mj-lt"/>
              <a:buAutoNum type="arabicPeriod"/>
            </a:pPr>
            <a:r>
              <a:rPr lang="tr-TR" sz="1800" b="0" i="0" u="none" strike="noStrike" baseline="0" dirty="0">
                <a:latin typeface="Arial" panose="020B0604020202020204" pitchFamily="34" charset="0"/>
                <a:cs typeface="Arial" panose="020B0604020202020204" pitchFamily="34" charset="0"/>
              </a:rPr>
              <a:t>OPP</a:t>
            </a:r>
          </a:p>
          <a:p>
            <a:pPr marL="342900" indent="-342900" algn="l">
              <a:buFont typeface="+mj-lt"/>
              <a:buAutoNum type="arabicPeriod"/>
            </a:pPr>
            <a:r>
              <a:rPr lang="tr-TR" sz="1800" dirty="0">
                <a:latin typeface="Arial" panose="020B0604020202020204" pitchFamily="34" charset="0"/>
                <a:cs typeface="Arial" panose="020B0604020202020204" pitchFamily="34" charset="0"/>
              </a:rPr>
              <a:t>ECK </a:t>
            </a:r>
          </a:p>
          <a:p>
            <a:pPr marL="342900" indent="-342900" algn="l">
              <a:buFont typeface="+mj-lt"/>
              <a:buAutoNum type="arabicPeriod"/>
            </a:pPr>
            <a:r>
              <a:rPr lang="tr-TR" sz="1800" b="0" i="0" u="none" strike="noStrike" baseline="0" dirty="0">
                <a:latin typeface="Arial" panose="020B0604020202020204" pitchFamily="34" charset="0"/>
                <a:cs typeface="Arial" panose="020B0604020202020204" pitchFamily="34" charset="0"/>
              </a:rPr>
              <a:t>Orbit</a:t>
            </a:r>
          </a:p>
        </p:txBody>
      </p:sp>
      <p:pic>
        <p:nvPicPr>
          <p:cNvPr id="5" name="Resim 4">
            <a:extLst>
              <a:ext uri="{FF2B5EF4-FFF2-40B4-BE49-F238E27FC236}">
                <a16:creationId xmlns:a16="http://schemas.microsoft.com/office/drawing/2014/main" id="{3598042F-199B-0E18-34B6-C063F300DE1A}"/>
              </a:ext>
            </a:extLst>
          </p:cNvPr>
          <p:cNvPicPr>
            <a:picLocks noChangeAspect="1"/>
          </p:cNvPicPr>
          <p:nvPr/>
        </p:nvPicPr>
        <p:blipFill>
          <a:blip r:embed="rId2"/>
          <a:stretch>
            <a:fillRect/>
          </a:stretch>
        </p:blipFill>
        <p:spPr>
          <a:xfrm>
            <a:off x="3163476" y="1957140"/>
            <a:ext cx="5066124" cy="4518298"/>
          </a:xfrm>
          <a:prstGeom prst="rect">
            <a:avLst/>
          </a:prstGeom>
        </p:spPr>
      </p:pic>
      <p:sp>
        <p:nvSpPr>
          <p:cNvPr id="4" name="Slayt Numarası Yer Tutucusu 3">
            <a:extLst>
              <a:ext uri="{FF2B5EF4-FFF2-40B4-BE49-F238E27FC236}">
                <a16:creationId xmlns:a16="http://schemas.microsoft.com/office/drawing/2014/main" id="{588C1129-29B2-67B9-31A2-E4DBF0B2310B}"/>
              </a:ext>
            </a:extLst>
          </p:cNvPr>
          <p:cNvSpPr>
            <a:spLocks noGrp="1"/>
          </p:cNvSpPr>
          <p:nvPr>
            <p:ph type="sldNum" sz="quarter" idx="12"/>
          </p:nvPr>
        </p:nvSpPr>
        <p:spPr/>
        <p:txBody>
          <a:bodyPr/>
          <a:lstStyle/>
          <a:p>
            <a:fld id="{935411CD-1967-4C39-9C0C-7E27A172CFB5}" type="slidenum">
              <a:rPr lang="tr-TR" smtClean="0"/>
              <a:t>7</a:t>
            </a:fld>
            <a:endParaRPr lang="tr-TR"/>
          </a:p>
        </p:txBody>
      </p:sp>
    </p:spTree>
    <p:extLst>
      <p:ext uri="{BB962C8B-B14F-4D97-AF65-F5344CB8AC3E}">
        <p14:creationId xmlns:p14="http://schemas.microsoft.com/office/powerpoint/2010/main" val="376153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FFCFDF2-8256-8D5C-67F8-47118CF298C4}"/>
              </a:ext>
            </a:extLst>
          </p:cNvPr>
          <p:cNvPicPr>
            <a:picLocks noGrp="1" noChangeAspect="1"/>
          </p:cNvPicPr>
          <p:nvPr>
            <p:ph idx="1"/>
          </p:nvPr>
        </p:nvPicPr>
        <p:blipFill>
          <a:blip r:embed="rId2"/>
          <a:stretch>
            <a:fillRect/>
          </a:stretch>
        </p:blipFill>
        <p:spPr>
          <a:xfrm>
            <a:off x="439100" y="2370668"/>
            <a:ext cx="5085669" cy="3614738"/>
          </a:xfrm>
        </p:spPr>
      </p:pic>
      <p:pic>
        <p:nvPicPr>
          <p:cNvPr id="7" name="Resim 6">
            <a:extLst>
              <a:ext uri="{FF2B5EF4-FFF2-40B4-BE49-F238E27FC236}">
                <a16:creationId xmlns:a16="http://schemas.microsoft.com/office/drawing/2014/main" id="{6575277F-B445-7379-D790-F58131F0A78C}"/>
              </a:ext>
            </a:extLst>
          </p:cNvPr>
          <p:cNvPicPr>
            <a:picLocks noChangeAspect="1"/>
          </p:cNvPicPr>
          <p:nvPr/>
        </p:nvPicPr>
        <p:blipFill>
          <a:blip r:embed="rId3"/>
          <a:stretch>
            <a:fillRect/>
          </a:stretch>
        </p:blipFill>
        <p:spPr>
          <a:xfrm>
            <a:off x="5665595" y="301353"/>
            <a:ext cx="5374736" cy="3876684"/>
          </a:xfrm>
          <a:prstGeom prst="rect">
            <a:avLst/>
          </a:prstGeom>
        </p:spPr>
      </p:pic>
      <p:sp>
        <p:nvSpPr>
          <p:cNvPr id="2" name="Slayt Numarası Yer Tutucusu 1">
            <a:extLst>
              <a:ext uri="{FF2B5EF4-FFF2-40B4-BE49-F238E27FC236}">
                <a16:creationId xmlns:a16="http://schemas.microsoft.com/office/drawing/2014/main" id="{57AFF5CD-2D4E-9AB9-D637-DC18BDA7BC15}"/>
              </a:ext>
            </a:extLst>
          </p:cNvPr>
          <p:cNvSpPr>
            <a:spLocks noGrp="1"/>
          </p:cNvSpPr>
          <p:nvPr>
            <p:ph type="sldNum" sz="quarter" idx="12"/>
          </p:nvPr>
        </p:nvSpPr>
        <p:spPr/>
        <p:txBody>
          <a:bodyPr/>
          <a:lstStyle/>
          <a:p>
            <a:fld id="{935411CD-1967-4C39-9C0C-7E27A172CFB5}" type="slidenum">
              <a:rPr lang="tr-TR" smtClean="0"/>
              <a:t>8</a:t>
            </a:fld>
            <a:endParaRPr lang="tr-TR"/>
          </a:p>
        </p:txBody>
      </p:sp>
    </p:spTree>
    <p:extLst>
      <p:ext uri="{BB962C8B-B14F-4D97-AF65-F5344CB8AC3E}">
        <p14:creationId xmlns:p14="http://schemas.microsoft.com/office/powerpoint/2010/main" val="85434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4D27E2-5223-C95E-5DE3-09D8745AEB14}"/>
              </a:ext>
            </a:extLst>
          </p:cNvPr>
          <p:cNvSpPr>
            <a:spLocks noGrp="1"/>
          </p:cNvSpPr>
          <p:nvPr>
            <p:ph type="title"/>
          </p:nvPr>
        </p:nvSpPr>
        <p:spPr>
          <a:xfrm>
            <a:off x="670144" y="590580"/>
            <a:ext cx="8534400" cy="1507067"/>
          </a:xfrm>
        </p:spPr>
        <p:txBody>
          <a:bodyPr/>
          <a:lstStyle/>
          <a:p>
            <a:pPr algn="ctr"/>
            <a:r>
              <a:rPr lang="tr-TR" dirty="0" err="1"/>
              <a:t>Symbıan</a:t>
            </a:r>
            <a:r>
              <a:rPr lang="tr-TR" dirty="0"/>
              <a:t> OS MİMARİ</a:t>
            </a:r>
          </a:p>
        </p:txBody>
      </p:sp>
      <p:sp>
        <p:nvSpPr>
          <p:cNvPr id="3" name="İçerik Yer Tutucusu 2">
            <a:extLst>
              <a:ext uri="{FF2B5EF4-FFF2-40B4-BE49-F238E27FC236}">
                <a16:creationId xmlns:a16="http://schemas.microsoft.com/office/drawing/2014/main" id="{FD219D7F-40EC-9075-7C33-71534B39EF3F}"/>
              </a:ext>
            </a:extLst>
          </p:cNvPr>
          <p:cNvSpPr>
            <a:spLocks noGrp="1"/>
          </p:cNvSpPr>
          <p:nvPr>
            <p:ph idx="1"/>
          </p:nvPr>
        </p:nvSpPr>
        <p:spPr>
          <a:xfrm>
            <a:off x="670144" y="2486465"/>
            <a:ext cx="8534400" cy="3615267"/>
          </a:xfrm>
        </p:spPr>
        <p:txBody>
          <a:bodyPr/>
          <a:lstStyle/>
          <a:p>
            <a:r>
              <a:rPr lang="tr-TR" sz="1800" b="0" i="0" u="none" strike="noStrike" baseline="0" dirty="0">
                <a:latin typeface="Arial" panose="020B0604020202020204" pitchFamily="34" charset="0"/>
              </a:rPr>
              <a:t>Symbian, diğer işletim sistemleri (özellikle masaüstü bilgisayarlarda kullanılmak üzere oluşturulmuş olanlar) gibi önleyici çoklu görev ve bellek koruması özelliklerine sahiptir. </a:t>
            </a:r>
            <a:r>
              <a:rPr lang="tr-TR" sz="1800" b="0" i="0" u="none" strike="noStrike" baseline="0" dirty="0" err="1">
                <a:latin typeface="Arial" panose="020B0604020202020204" pitchFamily="34" charset="0"/>
              </a:rPr>
              <a:t>EPOCh'un</a:t>
            </a:r>
            <a:r>
              <a:rPr lang="tr-TR" sz="1800" b="0" i="0" u="none" strike="noStrike" baseline="0" dirty="0">
                <a:latin typeface="Arial" panose="020B0604020202020204" pitchFamily="34" charset="0"/>
              </a:rPr>
              <a:t> çoklu görev yaklaşımı, VMS'den esinlenmiştir ve </a:t>
            </a:r>
            <a:r>
              <a:rPr lang="tr-TR" sz="1800" b="0" i="0" u="none" strike="noStrike" baseline="0" dirty="0" err="1">
                <a:latin typeface="Arial" panose="020B0604020202020204" pitchFamily="34" charset="0"/>
              </a:rPr>
              <a:t>eşzamansız</a:t>
            </a:r>
            <a:r>
              <a:rPr lang="tr-TR" sz="1800" b="0" i="0" u="none" strike="noStrike" baseline="0" dirty="0">
                <a:latin typeface="Arial" panose="020B0604020202020204" pitchFamily="34" charset="0"/>
              </a:rPr>
              <a:t> sunucu tabanlı olaylara dayanmaktadır. </a:t>
            </a:r>
          </a:p>
          <a:p>
            <a:endParaRPr lang="tr-TR" sz="1800" dirty="0">
              <a:solidFill>
                <a:srgbClr val="000000"/>
              </a:solidFill>
              <a:latin typeface="Arial" panose="020B0604020202020204" pitchFamily="34" charset="0"/>
            </a:endParaRPr>
          </a:p>
          <a:p>
            <a:r>
              <a:rPr lang="tr-TR" sz="1800" b="0" i="0" u="none" strike="noStrike" baseline="0" dirty="0">
                <a:latin typeface="Arial" panose="020B0604020202020204" pitchFamily="34" charset="0"/>
              </a:rPr>
              <a:t>Symbian OS, üç sistem tasarım ilkesi göz önünde bulundurularak oluşturulmuştur: </a:t>
            </a:r>
          </a:p>
          <a:p>
            <a:r>
              <a:rPr lang="tr-TR" sz="1800" b="0" i="0" u="none" strike="noStrike" baseline="0" dirty="0">
                <a:latin typeface="Arial" panose="020B0604020202020204" pitchFamily="34" charset="0"/>
              </a:rPr>
              <a:t>1. Kullanıcı verilerinin bütünlüğü ve güvenliği çok önemlidir </a:t>
            </a:r>
          </a:p>
          <a:p>
            <a:r>
              <a:rPr lang="tr-TR" sz="1800" b="0" i="0" u="none" strike="noStrike" baseline="0" dirty="0">
                <a:latin typeface="Arial" panose="020B0604020202020204" pitchFamily="34" charset="0"/>
              </a:rPr>
              <a:t>2. Kullanıcı zamanı boşa harcanmamalıdır </a:t>
            </a:r>
          </a:p>
          <a:p>
            <a:r>
              <a:rPr lang="tr-TR" sz="1800" b="0" i="0" u="none" strike="noStrike" baseline="0" dirty="0">
                <a:latin typeface="Arial" panose="020B0604020202020204" pitchFamily="34" charset="0"/>
              </a:rPr>
              <a:t>3. Tüm kaynaklar kıt </a:t>
            </a:r>
          </a:p>
          <a:p>
            <a:endParaRPr lang="tr-TR" sz="1800" dirty="0">
              <a:solidFill>
                <a:srgbClr val="000000"/>
              </a:solidFill>
              <a:latin typeface="Arial" panose="020B0604020202020204" pitchFamily="34" charset="0"/>
            </a:endParaRPr>
          </a:p>
          <a:p>
            <a:endParaRPr lang="tr-TR" dirty="0"/>
          </a:p>
        </p:txBody>
      </p:sp>
      <p:sp>
        <p:nvSpPr>
          <p:cNvPr id="4" name="Slayt Numarası Yer Tutucusu 3">
            <a:extLst>
              <a:ext uri="{FF2B5EF4-FFF2-40B4-BE49-F238E27FC236}">
                <a16:creationId xmlns:a16="http://schemas.microsoft.com/office/drawing/2014/main" id="{ED84FC15-7929-62D8-F933-0C2EE1AB8E9A}"/>
              </a:ext>
            </a:extLst>
          </p:cNvPr>
          <p:cNvSpPr>
            <a:spLocks noGrp="1"/>
          </p:cNvSpPr>
          <p:nvPr>
            <p:ph type="sldNum" sz="quarter" idx="12"/>
          </p:nvPr>
        </p:nvSpPr>
        <p:spPr/>
        <p:txBody>
          <a:bodyPr/>
          <a:lstStyle/>
          <a:p>
            <a:fld id="{935411CD-1967-4C39-9C0C-7E27A172CFB5}" type="slidenum">
              <a:rPr lang="tr-TR" smtClean="0"/>
              <a:t>9</a:t>
            </a:fld>
            <a:endParaRPr lang="tr-TR"/>
          </a:p>
        </p:txBody>
      </p:sp>
    </p:spTree>
    <p:extLst>
      <p:ext uri="{BB962C8B-B14F-4D97-AF65-F5344CB8AC3E}">
        <p14:creationId xmlns:p14="http://schemas.microsoft.com/office/powerpoint/2010/main" val="930073873"/>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199</TotalTime>
  <Words>2433</Words>
  <Application>Microsoft Office PowerPoint</Application>
  <PresentationFormat>Geniş ekran</PresentationFormat>
  <Paragraphs>154</Paragraphs>
  <Slides>35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Calibri</vt:lpstr>
      <vt:lpstr>Century Gothic</vt:lpstr>
      <vt:lpstr>Wingdings 3</vt:lpstr>
      <vt:lpstr>Dilim</vt:lpstr>
      <vt:lpstr>NokIA sYMBıan OS</vt:lpstr>
      <vt:lpstr>NOKIA SYmbıAN OS TARİHİ </vt:lpstr>
      <vt:lpstr>PowerPoint Sunusu</vt:lpstr>
      <vt:lpstr>PowerPoint Sunusu</vt:lpstr>
      <vt:lpstr>PowerPoint Sunusu</vt:lpstr>
      <vt:lpstr>PowerPoint Sunusu</vt:lpstr>
      <vt:lpstr>UI PLATFORMLARI</vt:lpstr>
      <vt:lpstr>PowerPoint Sunusu</vt:lpstr>
      <vt:lpstr>Symbıan OS MİMARİ</vt:lpstr>
      <vt:lpstr>PowerPoint Sunusu</vt:lpstr>
      <vt:lpstr>1- Katmanlı YAPI</vt:lpstr>
      <vt:lpstr>PowerPoint Sunusu</vt:lpstr>
      <vt:lpstr>PowerPoint Sunusu</vt:lpstr>
      <vt:lpstr>PowerPoint Sunusu</vt:lpstr>
      <vt:lpstr>2- PROcess</vt:lpstr>
      <vt:lpstr>3- Thread </vt:lpstr>
      <vt:lpstr>PowerPoint Sunusu</vt:lpstr>
      <vt:lpstr> Symbian OS threadlerinin 4 türü vardır. Bunlar ;  </vt:lpstr>
      <vt:lpstr>BOOT EDİLİRKEN OLUŞAN THREADLER</vt:lpstr>
      <vt:lpstr>4- DeadLOck işleme</vt:lpstr>
      <vt:lpstr>5- Sürücüler</vt:lpstr>
      <vt:lpstr>Symbıan OS’da bellek yönetimi</vt:lpstr>
      <vt:lpstr>PowerPoint Sunusu</vt:lpstr>
      <vt:lpstr>II – KISIM  Symbian’ın başarısızlığına giden yol </vt:lpstr>
      <vt:lpstr>SymbIAN güçlü yönleri</vt:lpstr>
      <vt:lpstr>PowerPoint Sunusu</vt:lpstr>
      <vt:lpstr>Ağır bastığı ve çuvalladığı noktalar</vt:lpstr>
      <vt:lpstr>Bana göre en önemli nokta</vt:lpstr>
      <vt:lpstr>PowerPoint Sunusu</vt:lpstr>
      <vt:lpstr>Başarısızlığın bazı nedenleri</vt:lpstr>
      <vt:lpstr>PowerPoint Sunusu</vt:lpstr>
      <vt:lpstr>Bir  ZAMANLAR Symbıan OS Bünyesinde çalışan bazı programcıların yorumları  - yazılım başarısızlıklarının daha teknik detayları</vt:lpstr>
      <vt:lpstr>Yazılım başarısızlığı üzerinde çıkarımlarım ve yorumlarım</vt:lpstr>
      <vt:lpstr>BAŞARISIZLIĞIN GENEL MADDELERİ ve ÇÖZÜM için yorumlarım.</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NokIA sYMBıan OS</dc:title>
  <dc:creator>onur doğan</dc:creator>
  <cp:lastModifiedBy>onur doğan</cp:lastModifiedBy>
  <cp:revision>17</cp:revision>
  <dcterms:created xsi:type="dcterms:W3CDTF">2023-04-03T11:31:33Z</dcterms:created>
  <dcterms:modified xsi:type="dcterms:W3CDTF">2023-04-04T07:33:29Z</dcterms:modified>
</cp:coreProperties>
</file>