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8" r:id="rId3"/>
    <p:sldId id="259" r:id="rId4"/>
    <p:sldId id="260" r:id="rId5"/>
    <p:sldId id="280" r:id="rId6"/>
    <p:sldId id="283" r:id="rId7"/>
    <p:sldId id="270" r:id="rId8"/>
    <p:sldId id="284" r:id="rId9"/>
    <p:sldId id="290" r:id="rId10"/>
    <p:sldId id="266" r:id="rId11"/>
    <p:sldId id="286" r:id="rId12"/>
    <p:sldId id="292" r:id="rId13"/>
    <p:sldId id="272" r:id="rId14"/>
    <p:sldId id="293" r:id="rId15"/>
    <p:sldId id="273" r:id="rId16"/>
    <p:sldId id="274" r:id="rId17"/>
    <p:sldId id="275" r:id="rId18"/>
    <p:sldId id="291" r:id="rId19"/>
    <p:sldId id="267" r:id="rId20"/>
    <p:sldId id="264" r:id="rId21"/>
    <p:sldId id="289" r:id="rId22"/>
    <p:sldId id="265" r:id="rId23"/>
    <p:sldId id="268" r:id="rId24"/>
    <p:sldId id="287"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82847" autoAdjust="0"/>
  </p:normalViewPr>
  <p:slideViewPr>
    <p:cSldViewPr>
      <p:cViewPr>
        <p:scale>
          <a:sx n="89" d="100"/>
          <a:sy n="89" d="100"/>
        </p:scale>
        <p:origin x="-594" y="-126"/>
      </p:cViewPr>
      <p:guideLst>
        <p:guide orient="horz" pos="2160"/>
        <p:guide pos="2880"/>
      </p:guideLst>
    </p:cSldViewPr>
  </p:slideViewPr>
  <p:outlineViewPr>
    <p:cViewPr>
      <p:scale>
        <a:sx n="33" d="100"/>
        <a:sy n="33" d="100"/>
      </p:scale>
      <p:origin x="0" y="1632"/>
    </p:cViewPr>
  </p:outlineViewPr>
  <p:notesTextViewPr>
    <p:cViewPr>
      <p:scale>
        <a:sx n="1" d="1"/>
        <a:sy n="1" d="1"/>
      </p:scale>
      <p:origin x="0" y="0"/>
    </p:cViewPr>
  </p:notesTextViewPr>
  <p:sorterViewPr>
    <p:cViewPr>
      <p:scale>
        <a:sx n="100" d="100"/>
        <a:sy n="100" d="100"/>
      </p:scale>
      <p:origin x="0" y="33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2014/1/16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2014/1/16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1816905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857273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20</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22</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23</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テスト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＋電子タグとは、ただの１と０の配列である</a:t>
            </a:r>
            <a:endParaRPr kumimoji="1" lang="en-US" altLang="ja-JP" dirty="0" smtClean="0"/>
          </a:p>
          <a:p>
            <a:r>
              <a:rPr kumimoji="1" lang="ja-JP" altLang="en-US" dirty="0" smtClean="0"/>
              <a:t>＋エージェントとウイルスは、同じように電子タグを持っている</a:t>
            </a:r>
            <a:endParaRPr kumimoji="1" lang="en-US" altLang="ja-JP" dirty="0" smtClean="0"/>
          </a:p>
          <a:p>
            <a:r>
              <a:rPr kumimoji="1" lang="ja-JP" altLang="en-US" dirty="0" smtClean="0"/>
              <a:t>＋必ずエージェントのタグのほうが、ウイルスのタグの長さより長い</a:t>
            </a:r>
            <a:endParaRPr kumimoji="1" lang="en-US" altLang="ja-JP" dirty="0" smtClean="0"/>
          </a:p>
          <a:p>
            <a:r>
              <a:rPr kumimoji="1" lang="ja-JP" altLang="en-US" dirty="0" smtClean="0"/>
              <a:t>＋エージェントには２つの状態がある</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＋例の場合、このウイルスに感染する可能性があるのは、下の、ウイルスのタグを含まないエージェントである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＋エージェントが</a:t>
            </a:r>
            <a:r>
              <a:rPr kumimoji="1" lang="en-US" altLang="ja-JP" dirty="0" smtClean="0"/>
              <a:t>11010</a:t>
            </a:r>
            <a:r>
              <a:rPr kumimoji="1" lang="ja-JP" altLang="en-US" dirty="0" err="1" smtClean="0"/>
              <a:t>、</a:t>
            </a:r>
            <a:r>
              <a:rPr kumimoji="1" lang="ja-JP" altLang="en-US" dirty="0" smtClean="0"/>
              <a:t>ウイルスが</a:t>
            </a:r>
            <a:r>
              <a:rPr kumimoji="1" lang="en-US" altLang="ja-JP" dirty="0" smtClean="0"/>
              <a:t>011</a:t>
            </a:r>
            <a:r>
              <a:rPr kumimoji="1" lang="ja-JP" altLang="en-US" dirty="0" smtClean="0"/>
              <a:t>の場合を例にとる</a:t>
            </a:r>
            <a:endParaRPr kumimoji="1" lang="en-US" altLang="ja-JP" dirty="0" smtClean="0"/>
          </a:p>
          <a:p>
            <a:r>
              <a:rPr kumimoji="1" lang="ja-JP" altLang="en-US" dirty="0" smtClean="0"/>
              <a:t>＋この場合、エージェントのタグは、ウイルスのタグを完全には含まないので、このエージェントは免疫を獲得していない</a:t>
            </a:r>
            <a:endParaRPr kumimoji="1" lang="en-US" altLang="ja-JP" dirty="0" smtClean="0"/>
          </a:p>
          <a:p>
            <a:r>
              <a:rPr kumimoji="1" lang="ja-JP" altLang="en-US" dirty="0" smtClean="0"/>
              <a:t>＋ウイルスは、左から順に、エージェントのタグと自分のタグを比べて、違う数字の個数を数える</a:t>
            </a:r>
            <a:endParaRPr kumimoji="1" lang="en-US" altLang="ja-JP" dirty="0" smtClean="0"/>
          </a:p>
          <a:p>
            <a:r>
              <a:rPr kumimoji="1" lang="ja-JP" altLang="en-US" dirty="0" smtClean="0"/>
              <a:t>＋この違う数字の個数を、ハミング距離という</a:t>
            </a:r>
            <a:endParaRPr kumimoji="1" lang="en-US" altLang="ja-JP" dirty="0" smtClean="0"/>
          </a:p>
          <a:p>
            <a:r>
              <a:rPr kumimoji="1" lang="ja-JP" altLang="en-US" dirty="0" smtClean="0"/>
              <a:t>＋ウイルスは、ハミング距離が最少となる場所にとりつく。つまり最少ハミング距離。</a:t>
            </a:r>
            <a:endParaRPr kumimoji="1" lang="en-US" altLang="ja-JP" dirty="0" smtClean="0"/>
          </a:p>
          <a:p>
            <a:r>
              <a:rPr kumimoji="1" lang="ja-JP" altLang="en-US" dirty="0" smtClean="0"/>
              <a:t>＋エージェントは、免疫をかくとくするため、つまりウイルスと同じタグを保有するために、１期間に１つだけタグをフリップする。</a:t>
            </a:r>
            <a:endParaRPr kumimoji="1" lang="en-US" altLang="ja-JP" dirty="0" smtClean="0"/>
          </a:p>
          <a:p>
            <a:r>
              <a:rPr kumimoji="1" lang="ja-JP" altLang="en-US" dirty="0" smtClean="0"/>
              <a:t>＋フリップするとは、０から１に、または１から０にすることである</a:t>
            </a:r>
            <a:endParaRPr kumimoji="1" lang="en-US" altLang="ja-JP" dirty="0" smtClean="0"/>
          </a:p>
          <a:p>
            <a:r>
              <a:rPr kumimoji="1" lang="ja-JP" altLang="en-US" dirty="0" smtClean="0"/>
              <a:t>＋こうしてタグフリップをすることによって、エージェントはウイルスと同じタグを完全に持つことになる</a:t>
            </a:r>
            <a:endParaRPr kumimoji="1" lang="en-US" altLang="ja-JP" dirty="0" smtClean="0"/>
          </a:p>
          <a:p>
            <a:r>
              <a:rPr kumimoji="1" lang="ja-JP" altLang="en-US" dirty="0" smtClean="0"/>
              <a:t>＋結果、エージェントは免疫を獲得する</a:t>
            </a:r>
            <a:endParaRPr kumimoji="1" lang="en-US" altLang="ja-JP" dirty="0" smtClean="0"/>
          </a:p>
          <a:p>
            <a:r>
              <a:rPr kumimoji="1" lang="ja-JP" altLang="en-US" dirty="0" smtClean="0"/>
              <a:t>＋免疫を獲得した時点で、ウイルスは離れる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2014/1/16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200" dirty="0"/>
              <a:t>抗原</a:t>
            </a:r>
            <a:r>
              <a:rPr lang="ja-JP" altLang="en-US" sz="3200" dirty="0" smtClean="0"/>
              <a:t>抗体反応を表現する</a:t>
            </a:r>
            <a:r>
              <a:rPr kumimoji="1" lang="ja-JP" altLang="en-US" sz="3200" dirty="0" smtClean="0"/>
              <a:t>電子タグを持つ</a:t>
            </a:r>
            <a:r>
              <a:rPr kumimoji="1" lang="en-US" altLang="ja-JP" sz="3200" dirty="0" smtClean="0"/>
              <a:t>Agent Based Epidemic Model</a:t>
            </a:r>
            <a:endParaRPr kumimoji="1" lang="ja-JP" altLang="en-US" sz="32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116632"/>
            <a:ext cx="8568159" cy="6858000"/>
          </a:xfrm>
          <a:prstGeom prst="rect">
            <a:avLst/>
          </a:prstGeom>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Tree>
    <p:extLst>
      <p:ext uri="{BB962C8B-B14F-4D97-AF65-F5344CB8AC3E}">
        <p14:creationId xmlns:p14="http://schemas.microsoft.com/office/powerpoint/2010/main" val="4159369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58175611"/>
              </p:ext>
            </p:extLst>
          </p:nvPr>
        </p:nvGraphicFramePr>
        <p:xfrm>
          <a:off x="457200" y="2276872"/>
          <a:ext cx="8230263" cy="1097280"/>
        </p:xfrm>
        <a:graphic>
          <a:graphicData uri="http://schemas.openxmlformats.org/drawingml/2006/table">
            <a:tbl>
              <a:tblPr firstRow="1" firstCol="1">
                <a:tableStyleId>{F5AB1C69-6EDB-4FF4-983F-18BD219EF322}</a:tableStyleId>
              </a:tblPr>
              <a:tblGrid>
                <a:gridCol w="2743421"/>
                <a:gridCol w="2743421"/>
                <a:gridCol w="2743421"/>
              </a:tblGrid>
              <a:tr h="266328">
                <a:tc>
                  <a:txBody>
                    <a:bodyPr/>
                    <a:lstStyle/>
                    <a:p>
                      <a:endParaRPr kumimoji="1" lang="ja-JP" altLang="en-US" dirty="0"/>
                    </a:p>
                  </a:txBody>
                  <a:tcPr marL="94034" marR="94034"/>
                </a:tc>
                <a:tc>
                  <a:txBody>
                    <a:bodyPr/>
                    <a:lstStyle/>
                    <a:p>
                      <a:r>
                        <a:rPr kumimoji="1" lang="ja-JP" altLang="en-US" dirty="0" smtClean="0"/>
                        <a:t>タグの長さ</a:t>
                      </a:r>
                      <a:endParaRPr kumimoji="1" lang="ja-JP" altLang="en-US" dirty="0"/>
                    </a:p>
                  </a:txBody>
                  <a:tcPr marL="94034" marR="94034"/>
                </a:tc>
                <a:tc>
                  <a:txBody>
                    <a:bodyPr/>
                    <a:lstStyle/>
                    <a:p>
                      <a:r>
                        <a:rPr kumimoji="1" lang="ja-JP" altLang="en-US" dirty="0" smtClean="0"/>
                        <a:t>個体数</a:t>
                      </a:r>
                      <a:endParaRPr kumimoji="1" lang="ja-JP" altLang="en-US" dirty="0"/>
                    </a:p>
                  </a:txBody>
                  <a:tcPr marL="94034" marR="94034"/>
                </a:tc>
              </a:tr>
              <a:tr h="266328">
                <a:tc>
                  <a:txBody>
                    <a:bodyPr/>
                    <a:lstStyle/>
                    <a:p>
                      <a:r>
                        <a:rPr kumimoji="1" lang="ja-JP" altLang="en-US" dirty="0" smtClean="0"/>
                        <a:t>エージェント</a:t>
                      </a:r>
                      <a:endParaRPr kumimoji="1" lang="ja-JP" altLang="en-US" dirty="0"/>
                    </a:p>
                  </a:txBody>
                  <a:tcPr marL="94034" marR="94034"/>
                </a:tc>
                <a:tc>
                  <a:txBody>
                    <a:bodyPr/>
                    <a:lstStyle/>
                    <a:p>
                      <a:r>
                        <a:rPr kumimoji="1" lang="en-US" altLang="ja-JP" dirty="0" smtClean="0"/>
                        <a:t>30</a:t>
                      </a:r>
                      <a:endParaRPr kumimoji="1" lang="ja-JP" altLang="en-US" dirty="0"/>
                    </a:p>
                  </a:txBody>
                  <a:tcPr marL="94034" marR="94034"/>
                </a:tc>
                <a:tc>
                  <a:txBody>
                    <a:bodyPr/>
                    <a:lstStyle/>
                    <a:p>
                      <a:r>
                        <a:rPr kumimoji="1" lang="en-US" altLang="ja-JP" dirty="0" smtClean="0"/>
                        <a:t>1000</a:t>
                      </a:r>
                    </a:p>
                  </a:txBody>
                  <a:tcPr marL="94034" marR="94034"/>
                </a:tc>
              </a:tr>
              <a:tr h="266328">
                <a:tc>
                  <a:txBody>
                    <a:bodyPr/>
                    <a:lstStyle/>
                    <a:p>
                      <a:r>
                        <a:rPr kumimoji="1" lang="ja-JP" altLang="en-US" dirty="0" smtClean="0"/>
                        <a:t>ウイルス</a:t>
                      </a:r>
                      <a:endParaRPr kumimoji="1" lang="ja-JP" altLang="en-US" dirty="0"/>
                    </a:p>
                  </a:txBody>
                  <a:tcPr marL="94034" marR="94034"/>
                </a:tc>
                <a:tc>
                  <a:txBody>
                    <a:bodyPr/>
                    <a:lstStyle/>
                    <a:p>
                      <a:r>
                        <a:rPr kumimoji="1" lang="en-US" altLang="ja-JP" dirty="0" smtClean="0"/>
                        <a:t>16</a:t>
                      </a:r>
                      <a:endParaRPr kumimoji="1" lang="ja-JP" altLang="en-US" dirty="0"/>
                    </a:p>
                  </a:txBody>
                  <a:tcPr marL="94034" marR="94034"/>
                </a:tc>
                <a:tc>
                  <a:txBody>
                    <a:bodyPr/>
                    <a:lstStyle/>
                    <a:p>
                      <a:r>
                        <a:rPr kumimoji="1" lang="en-US" altLang="ja-JP" dirty="0" smtClean="0"/>
                        <a:t>2</a:t>
                      </a:r>
                    </a:p>
                  </a:txBody>
                  <a:tcPr marL="94034" marR="94034"/>
                </a:tc>
              </a:tr>
            </a:tbl>
          </a:graphicData>
        </a:graphic>
      </p:graphicFrame>
      <p:sp>
        <p:nvSpPr>
          <p:cNvPr id="8" name="テキスト ボックス 7"/>
          <p:cNvSpPr txBox="1"/>
          <p:nvPr/>
        </p:nvSpPr>
        <p:spPr>
          <a:xfrm>
            <a:off x="2627784" y="1772816"/>
            <a:ext cx="3960440" cy="461665"/>
          </a:xfrm>
          <a:prstGeom prst="rect">
            <a:avLst/>
          </a:prstGeom>
          <a:noFill/>
        </p:spPr>
        <p:txBody>
          <a:bodyPr wrap="square" rtlCol="0">
            <a:spAutoFit/>
          </a:bodyPr>
          <a:lstStyle/>
          <a:p>
            <a:pPr algn="ctr"/>
            <a:r>
              <a:rPr kumimoji="1" lang="ja-JP" altLang="en-US" sz="2400" u="sng" dirty="0" smtClean="0"/>
              <a:t>初期パラメータ</a:t>
            </a:r>
            <a:endParaRPr kumimoji="1" lang="en-US" altLang="ja-JP" sz="2400" u="sng" dirty="0" smtClean="0"/>
          </a:p>
        </p:txBody>
      </p:sp>
    </p:spTree>
    <p:extLst>
      <p:ext uri="{BB962C8B-B14F-4D97-AF65-F5344CB8AC3E}">
        <p14:creationId xmlns:p14="http://schemas.microsoft.com/office/powerpoint/2010/main" val="1172132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感染者数</a:t>
            </a:r>
            <a:endParaRPr kumimoji="1" lang="ja-JP" altLang="en-US" dirty="0"/>
          </a:p>
        </p:txBody>
      </p:sp>
      <p:pic>
        <p:nvPicPr>
          <p:cNvPr id="1027" name="Picture 3" descr="F:\140116120147\assets\HasViru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268760"/>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免疫</a:t>
            </a:r>
            <a:r>
              <a:rPr lang="ja-JP" altLang="en-US" dirty="0" smtClean="0"/>
              <a:t>獲得者数</a:t>
            </a:r>
            <a:endParaRPr kumimoji="1" lang="ja-JP" altLang="en-US" dirty="0"/>
          </a:p>
        </p:txBody>
      </p:sp>
      <p:pic>
        <p:nvPicPr>
          <p:cNvPr id="4" name="Picture 2" descr="F:\140116120147\assets\HasImmun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556792"/>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62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ウイルスのタグ長１６</a:t>
            </a:r>
            <a:r>
              <a:rPr lang="en-US" altLang="ja-JP" dirty="0" smtClean="0"/>
              <a:t>×</a:t>
            </a:r>
            <a:r>
              <a:rPr lang="ja-JP" altLang="en-US" dirty="0" smtClean="0"/>
              <a:t>２＝３２に比べてエージェントのタグ長３０のほうが短いが、両方のウイルスに対する免疫を獲得しているエージェントが増えている</a:t>
            </a:r>
            <a:endParaRPr lang="en-US" altLang="ja-JP" dirty="0" smtClean="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空間非一様モデル（今後の課題）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（（（これで研究発表を終わります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484841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（（（電子タグを用いた免疫機構の表現の妥当性</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766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抗原抗体反応を表現する電子タグを持つエージェントによって構成される</a:t>
            </a:r>
            <a:r>
              <a:rPr kumimoji="1" lang="en-US" altLang="ja-JP" dirty="0" smtClean="0"/>
              <a:t>Agent Based Epidemic Model</a:t>
            </a:r>
            <a:r>
              <a:rPr kumimoji="1" lang="ja-JP" altLang="en-US" dirty="0" smtClean="0"/>
              <a:t>を構築する。</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利己的</a:t>
            </a:r>
            <a:r>
              <a:rPr lang="ja-JP" altLang="en-US" dirty="0" smtClean="0"/>
              <a:t>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微分方程式疫学モデルでは</a:t>
            </a:r>
            <a:r>
              <a:rPr lang="ja-JP" altLang="en-US" dirty="0" smtClean="0"/>
              <a:t>生体内の</a:t>
            </a:r>
            <a:r>
              <a:rPr kumimoji="1" lang="ja-JP" altLang="en-US" dirty="0" smtClean="0"/>
              <a:t>免疫機構の詳細は表現されていない。</a:t>
            </a:r>
            <a:endParaRPr kumimoji="1" lang="en-US" altLang="ja-JP" dirty="0" smtClean="0"/>
          </a:p>
          <a:p>
            <a:r>
              <a:rPr kumimoji="1" lang="ja-JP" altLang="en-US" dirty="0" smtClean="0"/>
              <a:t>電子タグにより、免疫機構をモデル化することができる。</a:t>
            </a:r>
            <a:endParaRPr kumimoji="1" lang="en-US" altLang="ja-JP" dirty="0" smtClean="0"/>
          </a:p>
          <a:p>
            <a:r>
              <a:rPr kumimoji="1" lang="ja-JP" altLang="en-US" dirty="0" smtClean="0"/>
              <a:t>免疫の社会的な広がりを表現できる。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000" dirty="0"/>
              <a:t>Russell Connell, Peter Dawson* and Alex </a:t>
            </a:r>
            <a:r>
              <a:rPr lang="en-US" altLang="ja-JP" sz="2000" dirty="0" err="1" smtClean="0"/>
              <a:t>Skvortsov</a:t>
            </a:r>
            <a:r>
              <a:rPr lang="en-US" altLang="ja-JP" sz="2000" dirty="0" smtClean="0"/>
              <a:t>*:”</a:t>
            </a:r>
            <a:r>
              <a:rPr lang="en-US" altLang="ja-JP" sz="2000" dirty="0" smtClean="0"/>
              <a:t>Comparison </a:t>
            </a:r>
            <a:r>
              <a:rPr lang="en-US" altLang="ja-JP" sz="2000" dirty="0"/>
              <a:t>of an Agent-based Model of </a:t>
            </a:r>
            <a:r>
              <a:rPr lang="en-US" altLang="ja-JP" sz="2000" dirty="0" smtClean="0"/>
              <a:t>Disease</a:t>
            </a:r>
            <a:r>
              <a:rPr lang="ja-JP" altLang="en-US" sz="2000" dirty="0"/>
              <a:t> </a:t>
            </a:r>
            <a:r>
              <a:rPr lang="en-US" altLang="ja-JP" sz="2000" dirty="0" smtClean="0"/>
              <a:t>Propagation </a:t>
            </a:r>
            <a:r>
              <a:rPr lang="en-US" altLang="ja-JP" sz="2000" dirty="0"/>
              <a:t>with the </a:t>
            </a:r>
            <a:r>
              <a:rPr lang="en-US" altLang="ja-JP" sz="2000" dirty="0" err="1"/>
              <a:t>Generalised</a:t>
            </a:r>
            <a:r>
              <a:rPr lang="en-US" altLang="ja-JP" sz="2000" dirty="0"/>
              <a:t> SIR Epidemic </a:t>
            </a:r>
            <a:r>
              <a:rPr lang="en-US" altLang="ja-JP" sz="2000" dirty="0" smtClean="0"/>
              <a:t>Model</a:t>
            </a:r>
            <a:r>
              <a:rPr lang="en-US" altLang="ja-JP" sz="2000" dirty="0" smtClean="0"/>
              <a:t>”</a:t>
            </a:r>
          </a:p>
          <a:p>
            <a:r>
              <a:rPr lang="en-US" altLang="ja-JP" sz="2000" dirty="0" smtClean="0"/>
              <a:t>Enrique </a:t>
            </a:r>
            <a:r>
              <a:rPr lang="en-US" altLang="ja-JP" sz="2000" dirty="0" err="1" smtClean="0"/>
              <a:t>Fr´ıas-Mart´ınez</a:t>
            </a:r>
            <a:r>
              <a:rPr lang="en-US" altLang="ja-JP" sz="2000" dirty="0" smtClean="0"/>
              <a:t> z, Graham Williamson , Vanessa </a:t>
            </a:r>
            <a:r>
              <a:rPr lang="en-US" altLang="ja-JP" sz="2000" dirty="0" err="1" smtClean="0"/>
              <a:t>Fr´ıas-Mart´ınez</a:t>
            </a:r>
            <a:r>
              <a:rPr lang="en-US" altLang="ja-JP" sz="2000" dirty="0" smtClean="0"/>
              <a:t>:” </a:t>
            </a:r>
            <a:r>
              <a:rPr lang="en-US" altLang="ja-JP" sz="2000" dirty="0"/>
              <a:t>An Agent-Based Model of Epidemic Spread </a:t>
            </a:r>
            <a:r>
              <a:rPr lang="en-US" altLang="ja-JP" sz="2000" dirty="0" smtClean="0"/>
              <a:t>using Human Mobility and </a:t>
            </a:r>
            <a:r>
              <a:rPr lang="en-US" altLang="ja-JP" sz="2000" dirty="0"/>
              <a:t>Social Network </a:t>
            </a:r>
            <a:r>
              <a:rPr lang="en-US" altLang="ja-JP" sz="2000" dirty="0" smtClean="0"/>
              <a:t>Information”</a:t>
            </a:r>
          </a:p>
        </p:txBody>
      </p:sp>
    </p:spTree>
    <p:extLst>
      <p:ext uri="{BB962C8B-B14F-4D97-AF65-F5344CB8AC3E}">
        <p14:creationId xmlns:p14="http://schemas.microsoft.com/office/powerpoint/2010/main" val="492649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数理</a:t>
            </a:r>
            <a:r>
              <a:rPr kumimoji="1" lang="ja-JP" altLang="en-US" dirty="0" smtClean="0"/>
              <a:t>伝染病学とは何か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疾病感染の過程を数理モデルで表現し、解析することで感染メカニズムを数理的な観点から追及する学問である。</a:t>
            </a:r>
            <a:endParaRPr kumimoji="1" lang="ja-JP" altLang="en-US" dirty="0"/>
          </a:p>
        </p:txBody>
      </p:sp>
    </p:spTree>
    <p:extLst>
      <p:ext uri="{BB962C8B-B14F-4D97-AF65-F5344CB8AC3E}">
        <p14:creationId xmlns:p14="http://schemas.microsoft.com/office/powerpoint/2010/main" val="2288893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Agent Based Epidemic Model</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u="sng" dirty="0" smtClean="0"/>
              <a:t>アルゴリズム</a:t>
            </a:r>
            <a:endParaRPr kumimoji="1" lang="ja-JP" altLang="en-US" sz="3600" u="sng"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抗原に対して抗体が反応して結合する反応</a:t>
            </a:r>
            <a:endParaRPr kumimoji="1" lang="en-US" altLang="ja-JP" dirty="0" smtClean="0"/>
          </a:p>
          <a:p>
            <a:r>
              <a:rPr lang="ja-JP" altLang="en-US" dirty="0" smtClean="0"/>
              <a:t>例）</a:t>
            </a:r>
            <a:endParaRPr kumimoji="1" lang="ja-JP" altLang="en-US" dirty="0"/>
          </a:p>
        </p:txBody>
      </p:sp>
    </p:spTree>
    <p:extLst>
      <p:ext uri="{BB962C8B-B14F-4D97-AF65-F5344CB8AC3E}">
        <p14:creationId xmlns:p14="http://schemas.microsoft.com/office/powerpoint/2010/main" val="3859860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u="sng" dirty="0" smtClean="0"/>
              <a:t>電子タグによる免疫機構の表現</a:t>
            </a:r>
            <a:endParaRPr kumimoji="1" lang="ja-JP" altLang="en-US" sz="3600" u="sng"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700808"/>
            <a:ext cx="9144000" cy="4568142"/>
          </a:xfrm>
          <a:prstGeom prst="rect">
            <a:avLst/>
          </a:prstGeom>
        </p:spPr>
      </p:pic>
    </p:spTree>
    <p:extLst>
      <p:ext uri="{BB962C8B-B14F-4D97-AF65-F5344CB8AC3E}">
        <p14:creationId xmlns:p14="http://schemas.microsoft.com/office/powerpoint/2010/main" val="3710276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2792</TotalTime>
  <Words>530</Words>
  <Application>Microsoft Office PowerPoint</Application>
  <PresentationFormat>画面に合わせる (4:3)</PresentationFormat>
  <Paragraphs>98</Paragraphs>
  <Slides>24</Slides>
  <Notes>19</Notes>
  <HiddenSlides>0</HiddenSlides>
  <MMClips>0</MMClips>
  <ScaleCrop>false</ScaleCrop>
  <HeadingPairs>
    <vt:vector size="4" baseType="variant">
      <vt:variant>
        <vt:lpstr>テーマ</vt:lpstr>
      </vt:variant>
      <vt:variant>
        <vt:i4>1</vt:i4>
      </vt:variant>
      <vt:variant>
        <vt:lpstr>スライド タイトル</vt:lpstr>
      </vt:variant>
      <vt:variant>
        <vt:i4>24</vt:i4>
      </vt:variant>
    </vt:vector>
  </HeadingPairs>
  <TitlesOfParts>
    <vt:vector size="25" baseType="lpstr">
      <vt:lpstr>Office ​​テーマ</vt:lpstr>
      <vt:lpstr>抗原抗体反応を表現する電子タグを持つAgent Based Epidemic Model</vt:lpstr>
      <vt:lpstr>研究目的</vt:lpstr>
      <vt:lpstr>研究の意義</vt:lpstr>
      <vt:lpstr>先行研究紹介</vt:lpstr>
      <vt:lpstr>数理伝染病学とは何か</vt:lpstr>
      <vt:lpstr>Agent Based Epidemic Model</vt:lpstr>
      <vt:lpstr>アルゴリズム</vt:lpstr>
      <vt:lpstr>抗原抗体反応とは</vt:lpstr>
      <vt:lpstr>電子タグによる免疫機構の表現</vt:lpstr>
      <vt:lpstr>PowerPoint プレゼンテーション</vt:lpstr>
      <vt:lpstr>PowerPoint プレゼンテーション</vt:lpstr>
      <vt:lpstr>数値計算結果</vt:lpstr>
      <vt:lpstr>感染者数</vt:lpstr>
      <vt:lpstr>免疫獲得者数</vt:lpstr>
      <vt:lpstr>数値計算結果の分析</vt:lpstr>
      <vt:lpstr>結論</vt:lpstr>
      <vt:lpstr>空間非一様モデル（今後の課題）</vt:lpstr>
      <vt:lpstr>（（（これで研究発表を終わります</vt:lpstr>
      <vt:lpstr>（（（電子タグを用いた免疫機構の表現の妥当性</vt:lpstr>
      <vt:lpstr>延長された表現型とは</vt:lpstr>
      <vt:lpstr>利己的な遺伝子について</vt:lpstr>
      <vt:lpstr>研究目的２</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86</cp:revision>
  <cp:lastPrinted>2013-12-28T01:55:06Z</cp:lastPrinted>
  <dcterms:created xsi:type="dcterms:W3CDTF">2013-12-17T00:35:00Z</dcterms:created>
  <dcterms:modified xsi:type="dcterms:W3CDTF">2014-01-16T08:32:48Z</dcterms:modified>
</cp:coreProperties>
</file>