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8.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9.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2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23.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8"/>
  </p:notesMasterIdLst>
  <p:handoutMasterIdLst>
    <p:handoutMasterId r:id="rId49"/>
  </p:handoutMasterIdLst>
  <p:sldIdLst>
    <p:sldId id="256" r:id="rId2"/>
    <p:sldId id="317" r:id="rId3"/>
    <p:sldId id="258" r:id="rId4"/>
    <p:sldId id="259" r:id="rId5"/>
    <p:sldId id="260" r:id="rId6"/>
    <p:sldId id="280" r:id="rId7"/>
    <p:sldId id="283" r:id="rId8"/>
    <p:sldId id="270" r:id="rId9"/>
    <p:sldId id="284" r:id="rId10"/>
    <p:sldId id="295" r:id="rId11"/>
    <p:sldId id="290" r:id="rId12"/>
    <p:sldId id="266" r:id="rId13"/>
    <p:sldId id="286" r:id="rId14"/>
    <p:sldId id="321" r:id="rId15"/>
    <p:sldId id="322" r:id="rId16"/>
    <p:sldId id="302" r:id="rId17"/>
    <p:sldId id="316" r:id="rId18"/>
    <p:sldId id="299" r:id="rId19"/>
    <p:sldId id="298" r:id="rId20"/>
    <p:sldId id="300" r:id="rId21"/>
    <p:sldId id="301" r:id="rId22"/>
    <p:sldId id="309" r:id="rId23"/>
    <p:sldId id="306" r:id="rId24"/>
    <p:sldId id="307" r:id="rId25"/>
    <p:sldId id="308" r:id="rId26"/>
    <p:sldId id="273" r:id="rId27"/>
    <p:sldId id="274" r:id="rId28"/>
    <p:sldId id="275" r:id="rId29"/>
    <p:sldId id="291" r:id="rId30"/>
    <p:sldId id="313" r:id="rId31"/>
    <p:sldId id="319" r:id="rId32"/>
    <p:sldId id="320" r:id="rId33"/>
    <p:sldId id="294" r:id="rId34"/>
    <p:sldId id="303" r:id="rId35"/>
    <p:sldId id="311" r:id="rId36"/>
    <p:sldId id="305" r:id="rId37"/>
    <p:sldId id="312" r:id="rId38"/>
    <p:sldId id="265" r:id="rId39"/>
    <p:sldId id="318" r:id="rId40"/>
    <p:sldId id="315" r:id="rId41"/>
    <p:sldId id="314" r:id="rId42"/>
    <p:sldId id="304" r:id="rId43"/>
    <p:sldId id="264" r:id="rId44"/>
    <p:sldId id="289" r:id="rId45"/>
    <p:sldId id="268" r:id="rId46"/>
    <p:sldId id="287"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83820" autoAdjust="0"/>
  </p:normalViewPr>
  <p:slideViewPr>
    <p:cSldViewPr>
      <p:cViewPr>
        <p:scale>
          <a:sx n="100" d="100"/>
          <a:sy n="100" d="100"/>
        </p:scale>
        <p:origin x="-264" y="-72"/>
      </p:cViewPr>
      <p:guideLst>
        <p:guide orient="horz" pos="2160"/>
        <p:guide pos="2880"/>
      </p:guideLst>
    </p:cSldViewPr>
  </p:slideViewPr>
  <p:outlineViewPr>
    <p:cViewPr>
      <p:scale>
        <a:sx n="33" d="100"/>
        <a:sy n="33" d="100"/>
      </p:scale>
      <p:origin x="0" y="173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109072384"/>
        <c:axId val="109074304"/>
      </c:lineChart>
      <c:catAx>
        <c:axId val="109072384"/>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09074304"/>
        <c:crosses val="autoZero"/>
        <c:auto val="1"/>
        <c:lblAlgn val="ctr"/>
        <c:lblOffset val="100"/>
        <c:tickLblSkip val="500"/>
        <c:tickMarkSkip val="500"/>
        <c:noMultiLvlLbl val="0"/>
      </c:catAx>
      <c:valAx>
        <c:axId val="109074304"/>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0907238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111563136"/>
        <c:axId val="111565056"/>
      </c:lineChart>
      <c:catAx>
        <c:axId val="111563136"/>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1565056"/>
        <c:crosses val="autoZero"/>
        <c:auto val="1"/>
        <c:lblAlgn val="ctr"/>
        <c:lblOffset val="100"/>
        <c:tickLblSkip val="10"/>
        <c:tickMarkSkip val="10"/>
        <c:noMultiLvlLbl val="0"/>
      </c:catAx>
      <c:valAx>
        <c:axId val="11156505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1563136"/>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110241664"/>
        <c:axId val="110252032"/>
      </c:lineChart>
      <c:catAx>
        <c:axId val="110241664"/>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0252032"/>
        <c:crosses val="autoZero"/>
        <c:auto val="1"/>
        <c:lblAlgn val="ctr"/>
        <c:lblOffset val="100"/>
        <c:tickLblSkip val="10"/>
        <c:tickMarkSkip val="10"/>
        <c:noMultiLvlLbl val="0"/>
      </c:catAx>
      <c:valAx>
        <c:axId val="110252032"/>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024166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6735360"/>
        <c:axId val="116737536"/>
      </c:lineChart>
      <c:catAx>
        <c:axId val="11673536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2000"/>
            </a:pPr>
            <a:endParaRPr lang="ja-JP"/>
          </a:p>
        </c:txPr>
        <c:crossAx val="116737536"/>
        <c:crosses val="autoZero"/>
        <c:auto val="1"/>
        <c:lblAlgn val="ctr"/>
        <c:lblOffset val="100"/>
        <c:tickLblSkip val="10"/>
        <c:tickMarkSkip val="10"/>
        <c:noMultiLvlLbl val="0"/>
      </c:catAx>
      <c:valAx>
        <c:axId val="11673753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2000"/>
            </a:pPr>
            <a:endParaRPr lang="ja-JP"/>
          </a:p>
        </c:txPr>
        <c:crossAx val="116735360"/>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16585600"/>
        <c:axId val="116587520"/>
      </c:lineChart>
      <c:catAx>
        <c:axId val="116585600"/>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2000"/>
            </a:pPr>
            <a:endParaRPr lang="ja-JP"/>
          </a:p>
        </c:txPr>
        <c:crossAx val="116587520"/>
        <c:crosses val="autoZero"/>
        <c:auto val="1"/>
        <c:lblAlgn val="ctr"/>
        <c:lblOffset val="100"/>
        <c:tickLblSkip val="10"/>
        <c:tickMarkSkip val="10"/>
        <c:noMultiLvlLbl val="0"/>
      </c:catAx>
      <c:valAx>
        <c:axId val="116587520"/>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2000"/>
            </a:pPr>
            <a:endParaRPr lang="ja-JP"/>
          </a:p>
        </c:txPr>
        <c:crossAx val="116585600"/>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115623424"/>
        <c:axId val="115625344"/>
      </c:lineChart>
      <c:catAx>
        <c:axId val="11562342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15625344"/>
        <c:crosses val="autoZero"/>
        <c:auto val="1"/>
        <c:lblAlgn val="ctr"/>
        <c:lblOffset val="100"/>
        <c:tickLblSkip val="10"/>
        <c:tickMarkSkip val="10"/>
        <c:noMultiLvlLbl val="0"/>
      </c:catAx>
      <c:valAx>
        <c:axId val="115625344"/>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1562342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115345280"/>
        <c:axId val="115351552"/>
      </c:lineChart>
      <c:catAx>
        <c:axId val="115345280"/>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15351552"/>
        <c:crosses val="autoZero"/>
        <c:auto val="1"/>
        <c:lblAlgn val="ctr"/>
        <c:lblOffset val="100"/>
        <c:tickLblSkip val="10"/>
        <c:tickMarkSkip val="10"/>
        <c:noMultiLvlLbl val="0"/>
      </c:catAx>
      <c:valAx>
        <c:axId val="115351552"/>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15345280"/>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（（（タイトルは読まない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r>
              <a:rPr kumimoji="1" lang="ja-JP" altLang="en-US" dirty="0" smtClean="0"/>
              <a:t>。</a:t>
            </a:r>
            <a:endParaRPr kumimoji="1" lang="en-US" altLang="ja-JP" dirty="0" smtClean="0"/>
          </a:p>
          <a:p>
            <a:endParaRPr kumimoji="1" lang="en-US" altLang="ja-JP" dirty="0" smtClean="0"/>
          </a:p>
          <a:p>
            <a:r>
              <a:rPr kumimoji="1" lang="ja-JP" altLang="en-US" dirty="0" smtClean="0"/>
              <a:t>この考え方に基づいて、すべての遺伝子配列は電子タグによって表現することができる。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a:t>
            </a:r>
            <a:r>
              <a:rPr kumimoji="1" lang="ja-JP" altLang="en-US" dirty="0" smtClean="0"/>
              <a:t>です</a:t>
            </a:r>
            <a:endParaRPr kumimoji="1" lang="en-US" altLang="ja-JP" dirty="0" smtClean="0"/>
          </a:p>
          <a:p>
            <a:endParaRPr kumimoji="1" lang="en-US" altLang="ja-JP" dirty="0" smtClean="0"/>
          </a:p>
          <a:p>
            <a:r>
              <a:rPr kumimoji="1" lang="ja-JP" altLang="en-US" dirty="0" smtClean="0"/>
              <a:t>（（（</a:t>
            </a:r>
            <a:r>
              <a:rPr kumimoji="1" lang="ja-JP" altLang="en-US" dirty="0" err="1" smtClean="0"/>
              <a:t>たぐを</a:t>
            </a:r>
            <a:r>
              <a:rPr kumimoji="1" lang="ja-JP" altLang="en-US" dirty="0" smtClean="0"/>
              <a:t>短くする</a:t>
            </a:r>
            <a:endParaRPr kumimoji="1" lang="en-US" altLang="ja-JP" dirty="0" smtClean="0"/>
          </a:p>
          <a:p>
            <a:r>
              <a:rPr kumimoji="1" lang="ja-JP" altLang="en-US" dirty="0" smtClean="0"/>
              <a:t>（（（数字を大きく</a:t>
            </a:r>
            <a:endParaRPr kumimoji="1" lang="en-US" altLang="ja-JP" dirty="0" smtClean="0"/>
          </a:p>
          <a:p>
            <a:r>
              <a:rPr kumimoji="1" lang="ja-JP" altLang="en-US" dirty="0" smtClean="0"/>
              <a:t>（（（緑</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a:t>
            </a:r>
            <a:r>
              <a:rPr kumimoji="1" lang="ja-JP" altLang="en-US" dirty="0" err="1" smtClean="0"/>
              <a:t>せきりょく</a:t>
            </a:r>
            <a:endParaRPr kumimoji="1" lang="en-US" altLang="ja-JP" dirty="0" smtClean="0"/>
          </a:p>
          <a:p>
            <a:r>
              <a:rPr kumimoji="1" lang="ja-JP" altLang="en-US" dirty="0" smtClean="0"/>
              <a:t>＋簡単にエージェント</a:t>
            </a:r>
            <a:r>
              <a:rPr kumimoji="1" lang="ja-JP" altLang="en-US" dirty="0" smtClean="0"/>
              <a:t>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a:t>
            </a:r>
            <a:r>
              <a:rPr kumimoji="1" lang="ja-JP" altLang="en-US" dirty="0" smtClean="0"/>
              <a:t>とります</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数値実験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207666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次のパターンが見つかりました</a:t>
            </a:r>
            <a:endParaRPr kumimoji="1" lang="en-US" altLang="ja-JP" dirty="0" smtClean="0"/>
          </a:p>
          <a:p>
            <a:r>
              <a:rPr kumimoji="1" lang="ja-JP" altLang="en-US" dirty="0" smtClean="0"/>
              <a:t>振動するしない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21869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振動するって先にいう</a:t>
            </a:r>
            <a:r>
              <a:rPr kumimoji="1" lang="ja-JP" altLang="en-US" dirty="0" smtClean="0"/>
              <a:t>か</a:t>
            </a:r>
            <a:endParaRPr kumimoji="1" lang="en-US" altLang="ja-JP" dirty="0" smtClean="0"/>
          </a:p>
          <a:p>
            <a:r>
              <a:rPr kumimoji="1" lang="ja-JP" altLang="en-US" dirty="0"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2251972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r>
              <a:rPr kumimoji="1" lang="ja-JP" altLang="en-US" dirty="0" smtClean="0"/>
              <a:t>＝</a:t>
            </a:r>
            <a:endParaRPr kumimoji="1" lang="en-US" altLang="ja-JP" dirty="0" smtClean="0"/>
          </a:p>
          <a:p>
            <a:r>
              <a:rPr kumimoji="1" lang="ja-JP" altLang="en-US" dirty="0" smtClean="0"/>
              <a:t>はじめの１００期間を拡大しています</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（（（５秒たって変える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このような振動現象が現れるのは</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3096431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ja-JP" altLang="en-US" dirty="0" smtClean="0"/>
              <a:t>＝</a:t>
            </a:r>
            <a:endParaRPr kumimoji="1" lang="en-US" altLang="ja-JP" dirty="0" smtClean="0"/>
          </a:p>
          <a:p>
            <a:r>
              <a:rPr kumimoji="1" lang="ja-JP" altLang="en-US" dirty="0" smtClean="0"/>
              <a:t>赤い部分に関して</a:t>
            </a:r>
            <a:endParaRPr kumimoji="1" lang="en-US" altLang="ja-JP" dirty="0" smtClean="0"/>
          </a:p>
          <a:p>
            <a:r>
              <a:rPr kumimoji="1" lang="ja-JP" altLang="en-US" dirty="0" smtClean="0"/>
              <a:t>ウイルスの設定を</a:t>
            </a:r>
            <a:r>
              <a:rPr kumimoji="1" lang="ja-JP" altLang="en-US" dirty="0" smtClean="0"/>
              <a:t>、重なる部分がある</a:t>
            </a:r>
            <a:r>
              <a:rPr kumimoji="1" lang="ja-JP" altLang="en-US" dirty="0" err="1" smtClean="0"/>
              <a:t>ようにに</a:t>
            </a:r>
            <a:r>
              <a:rPr kumimoji="1" lang="ja-JP" altLang="en-US" dirty="0" err="1" smtClean="0"/>
              <a:t>して</a:t>
            </a:r>
            <a:r>
              <a:rPr kumimoji="1" lang="ja-JP" altLang="en-US" dirty="0" smtClean="0"/>
              <a:t>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30</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31</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32</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en-US" altLang="ja-JP" dirty="0" smtClean="0"/>
          </a:p>
          <a:p>
            <a:r>
              <a:rPr kumimoji="1" lang="ja-JP" altLang="en-US" dirty="0" smtClean="0"/>
              <a:t>＝＝＝</a:t>
            </a:r>
            <a:endParaRPr kumimoji="1" lang="en-US" altLang="ja-JP" dirty="0" smtClean="0"/>
          </a:p>
          <a:p>
            <a:r>
              <a:rPr kumimoji="1" lang="ja-JP" altLang="en-US" dirty="0" smtClean="0"/>
              <a:t>＋ＡＢＭ</a:t>
            </a:r>
            <a:r>
              <a:rPr kumimoji="1" lang="ja-JP" altLang="en-US" dirty="0" smtClean="0"/>
              <a:t>を用いることによって、感染、免疫、病原体駆除を、ＳＩＲよりも正確に表現することができます</a:t>
            </a:r>
            <a:r>
              <a:rPr kumimoji="1" lang="ja-JP" altLang="en-US" dirty="0" smtClean="0"/>
              <a:t>。</a:t>
            </a:r>
            <a:endParaRPr kumimoji="1" lang="en-US" altLang="ja-JP" dirty="0" smtClean="0"/>
          </a:p>
          <a:p>
            <a:endParaRPr kumimoji="1" lang="en-US" altLang="ja-JP" dirty="0" smtClean="0"/>
          </a:p>
          <a:p>
            <a:r>
              <a:rPr kumimoji="1" lang="ja-JP" altLang="en-US" dirty="0" smtClean="0"/>
              <a:t>本研究の目的は</a:t>
            </a:r>
            <a:r>
              <a:rPr kumimoji="1" lang="ja-JP" altLang="en-US" dirty="0" err="1" smtClean="0"/>
              <a:t>、。。。</a:t>
            </a:r>
            <a:r>
              <a:rPr kumimoji="1" lang="ja-JP" altLang="en-US" dirty="0" smtClean="0"/>
              <a:t>解明することです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34</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35</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38</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43</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45</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a:t>
            </a:r>
            <a:r>
              <a:rPr kumimoji="1" lang="ja-JP" altLang="en-US" dirty="0" smtClean="0"/>
              <a:t>や免疫の機能を持たせることで、ＳＩＲでは表現することができない「免疫の喪失」を表現できるように</a:t>
            </a:r>
            <a:r>
              <a:rPr kumimoji="1" lang="ja-JP" altLang="en-US" dirty="0" smtClean="0"/>
              <a:t>なります</a:t>
            </a:r>
            <a:endParaRPr kumimoji="1" lang="en-US" altLang="ja-JP" dirty="0" smtClean="0"/>
          </a:p>
          <a:p>
            <a:endParaRPr kumimoji="1" lang="en-US" altLang="ja-JP" dirty="0" smtClean="0"/>
          </a:p>
          <a:p>
            <a:r>
              <a:rPr kumimoji="1" lang="ja-JP" altLang="en-US" dirty="0" smtClean="0"/>
              <a:t>＝＝＝</a:t>
            </a:r>
            <a:endParaRPr kumimoji="1" lang="en-US" altLang="ja-JP" dirty="0" smtClean="0"/>
          </a:p>
          <a:p>
            <a:r>
              <a:rPr kumimoji="1" lang="ja-JP" altLang="en-US" dirty="0" smtClean="0"/>
              <a:t>通常の数理疫学モデルはケルマック</a:t>
            </a:r>
            <a:r>
              <a:rPr kumimoji="1" lang="ja-JP" altLang="en-US" dirty="0" err="1" smtClean="0"/>
              <a:t>まっけんど</a:t>
            </a:r>
            <a:r>
              <a:rPr kumimoji="1" lang="ja-JP" altLang="en-US" dirty="0" smtClean="0"/>
              <a:t>リックのような微分方程式によって表現されるが、</a:t>
            </a:r>
            <a:endParaRPr kumimoji="1" lang="en-US" altLang="ja-JP" dirty="0" smtClean="0"/>
          </a:p>
          <a:p>
            <a:r>
              <a:rPr kumimoji="1" lang="ja-JP" altLang="en-US" dirty="0" smtClean="0"/>
              <a:t>このようなモデルには抗原抗体反応のような免疫機構の詳細は組み込まれていない。</a:t>
            </a:r>
            <a:endParaRPr kumimoji="1" lang="en-US" altLang="ja-JP" dirty="0" smtClean="0"/>
          </a:p>
          <a:p>
            <a:r>
              <a:rPr kumimoji="1" lang="ja-JP" altLang="en-US" dirty="0" smtClean="0"/>
              <a:t>本研究では各えーじぇんとに電子タグを持たせることにより、抗原抗体反応をはじめとする免疫機構の詳細を</a:t>
            </a:r>
            <a:endParaRPr kumimoji="1" lang="en-US" altLang="ja-JP" dirty="0" smtClean="0"/>
          </a:p>
          <a:p>
            <a:r>
              <a:rPr kumimoji="1" lang="ja-JP" altLang="en-US" dirty="0" smtClean="0"/>
              <a:t>モデルに組み込むことができる。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先行研究を紹介します。</a:t>
            </a:r>
            <a:endParaRPr kumimoji="1" lang="en-US" altLang="ja-JP" dirty="0" smtClean="0"/>
          </a:p>
          <a:p>
            <a:r>
              <a:rPr kumimoji="1" lang="ja-JP" altLang="en-US" dirty="0" smtClean="0"/>
              <a:t>免疫機構を表す電子</a:t>
            </a:r>
            <a:r>
              <a:rPr kumimoji="1" lang="ja-JP" altLang="en-US" dirty="0" err="1" smtClean="0"/>
              <a:t>たぐを</a:t>
            </a:r>
            <a:r>
              <a:rPr kumimoji="1" lang="ja-JP" altLang="en-US" dirty="0" smtClean="0"/>
              <a:t>持つ</a:t>
            </a:r>
            <a:r>
              <a:rPr kumimoji="1" lang="en-US" altLang="ja-JP" dirty="0" smtClean="0"/>
              <a:t>ABEM</a:t>
            </a:r>
            <a:r>
              <a:rPr kumimoji="1" lang="ja-JP" altLang="en-US" dirty="0" smtClean="0"/>
              <a:t>の研究ではこれら３つの研究が有名です。</a:t>
            </a:r>
            <a:endParaRPr kumimoji="1" lang="en-US" altLang="ja-JP" dirty="0" smtClean="0"/>
          </a:p>
          <a:p>
            <a:endParaRPr kumimoji="1" lang="en-US" altLang="ja-JP" dirty="0" smtClean="0"/>
          </a:p>
          <a:p>
            <a:r>
              <a:rPr kumimoji="1" lang="ja-JP" altLang="en-US" dirty="0" smtClean="0"/>
              <a:t>（（（活字を大きくする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本研究ではＡＢＭ</a:t>
            </a:r>
            <a:r>
              <a:rPr kumimoji="1" lang="ja-JP" altLang="en-US" dirty="0" smtClean="0"/>
              <a:t>を道具として使用</a:t>
            </a:r>
            <a:r>
              <a:rPr kumimoji="1" lang="ja-JP" altLang="en-US" dirty="0" smtClean="0"/>
              <a:t>します</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r>
              <a:rPr kumimoji="1" lang="ja-JP" altLang="en-US" dirty="0" smtClean="0"/>
              <a:t>。</a:t>
            </a:r>
            <a:endParaRPr kumimoji="1" lang="en-US" altLang="ja-JP" dirty="0" smtClean="0"/>
          </a:p>
          <a:p>
            <a:endParaRPr kumimoji="1" lang="en-US" altLang="ja-JP" dirty="0" smtClean="0"/>
          </a:p>
          <a:p>
            <a:r>
              <a:rPr kumimoji="1" lang="en-US" altLang="ja-JP" dirty="0" smtClean="0"/>
              <a:t>ABEM</a:t>
            </a:r>
            <a:r>
              <a:rPr kumimoji="1" lang="ja-JP" altLang="en-US" dirty="0" smtClean="0"/>
              <a:t>について説明します</a:t>
            </a:r>
            <a:endParaRPr kumimoji="1" lang="en-US" altLang="ja-JP" dirty="0" smtClean="0"/>
          </a:p>
          <a:p>
            <a:r>
              <a:rPr kumimoji="1" lang="ja-JP" altLang="en-US" dirty="0" smtClean="0"/>
              <a:t>露口君の説明しました</a:t>
            </a:r>
            <a:r>
              <a:rPr kumimoji="1" lang="en-US" altLang="ja-JP" dirty="0" smtClean="0"/>
              <a:t>ABM</a:t>
            </a:r>
            <a:r>
              <a:rPr kumimoji="1" lang="ja-JP" altLang="en-US" dirty="0" smtClean="0"/>
              <a:t>を数理伝染びょうがくに応用したものが</a:t>
            </a:r>
            <a:r>
              <a:rPr kumimoji="1" lang="en-US" altLang="ja-JP" dirty="0" smtClean="0"/>
              <a:t>ABEM</a:t>
            </a:r>
            <a:r>
              <a:rPr kumimoji="1" lang="ja-JP" altLang="en-US" dirty="0" smtClean="0"/>
              <a:t>です。</a:t>
            </a:r>
            <a:endParaRPr kumimoji="1" lang="en-US" altLang="ja-JP" dirty="0" smtClean="0"/>
          </a:p>
          <a:p>
            <a:r>
              <a:rPr kumimoji="1" lang="ja-JP" altLang="en-US" dirty="0" smtClean="0"/>
              <a:t>通常の</a:t>
            </a:r>
            <a:r>
              <a:rPr kumimoji="1" lang="ja-JP" altLang="en-US" dirty="0" err="1" smtClean="0"/>
              <a:t>えぴでみっく</a:t>
            </a:r>
            <a:r>
              <a:rPr kumimoji="1" lang="ja-JP" altLang="en-US" dirty="0" smtClean="0"/>
              <a:t>モデルは微分方程式によってあらわされますが、</a:t>
            </a:r>
            <a:endParaRPr kumimoji="1" lang="en-US" altLang="ja-JP" dirty="0" smtClean="0"/>
          </a:p>
          <a:p>
            <a:r>
              <a:rPr kumimoji="1" lang="en-US" altLang="ja-JP" dirty="0" smtClean="0"/>
              <a:t>ABEM</a:t>
            </a:r>
            <a:r>
              <a:rPr kumimoji="1" lang="ja-JP" altLang="en-US" dirty="0" smtClean="0"/>
              <a:t>は</a:t>
            </a:r>
            <a:r>
              <a:rPr kumimoji="1" lang="en-US" altLang="ja-JP" dirty="0" smtClean="0"/>
              <a:t>ABM</a:t>
            </a:r>
            <a:r>
              <a:rPr kumimoji="1" lang="ja-JP" altLang="en-US" dirty="0" smtClean="0"/>
              <a:t>を用いて表されます。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r>
              <a:rPr lang="ja-JP" altLang="en-US" dirty="0" smtClean="0"/>
              <a:t>＝</a:t>
            </a:r>
            <a:endParaRPr lang="en-US" altLang="ja-JP" dirty="0" smtClean="0"/>
          </a:p>
          <a:p>
            <a:pPr algn="l"/>
            <a:r>
              <a:rPr lang="ja-JP" altLang="en-US" dirty="0" smtClean="0"/>
              <a:t>＋</a:t>
            </a:r>
            <a:r>
              <a:rPr lang="ja-JP" altLang="en-US" dirty="0" smtClean="0"/>
              <a:t>抗体は主に、血液中や体液中に存在し、体内に侵入してきた細菌・ウイルスなどの微生物や、微生物に感染した細胞を抗原として認識して結合します</a:t>
            </a:r>
            <a:r>
              <a:rPr lang="ja-JP" altLang="en-US" dirty="0" smtClean="0"/>
              <a:t>。</a:t>
            </a:r>
            <a:endParaRPr lang="en-US" altLang="ja-JP" dirty="0" smtClean="0"/>
          </a:p>
          <a:p>
            <a:pPr algn="l"/>
            <a:r>
              <a:rPr lang="ja-JP" altLang="en-US" dirty="0" smtClean="0"/>
              <a:t>＋抗原　細菌やウイルス、注射などで体内に入る蛋白質</a:t>
            </a:r>
            <a:endParaRPr lang="en-US" altLang="ja-JP" dirty="0" smtClean="0"/>
          </a:p>
          <a:p>
            <a:pPr algn="l"/>
            <a:r>
              <a:rPr lang="ja-JP" altLang="en-US" dirty="0" smtClean="0"/>
              <a:t>＋抗体　体内に侵入してきた細菌やウイルス、微生物に感染した細胞を抗原として認識して結合する</a:t>
            </a:r>
          </a:p>
          <a:p>
            <a:pPr algn="l"/>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9797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31074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7717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46230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6098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65391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2044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5358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73029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89692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56273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7805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a:t>
            </a:r>
            <a:r>
              <a:rPr kumimoji="1" lang="ja-JP" altLang="en-US" dirty="0" smtClean="0"/>
              <a:t>・抗体の電子</a:t>
            </a:r>
            <a:r>
              <a:rPr kumimoji="1" lang="ja-JP" altLang="en-US" dirty="0" smtClean="0"/>
              <a:t>タグ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76" y="1700808"/>
            <a:ext cx="9144000" cy="4568142"/>
          </a:xfrm>
          <a:prstGeom prst="rect">
            <a:avLst/>
          </a:prstGeom>
          <a:noFill/>
          <a:ln>
            <a:noFill/>
          </a:ln>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a:noFill/>
          <a:ln>
            <a:noFill/>
          </a:ln>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a:t>
            </a:r>
            <a:r>
              <a:rPr kumimoji="1" lang="ja-JP" altLang="en-US" dirty="0" smtClean="0"/>
              <a:t>実験</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94774147"/>
              </p:ext>
            </p:extLst>
          </p:nvPr>
        </p:nvGraphicFramePr>
        <p:xfrm>
          <a:off x="479630" y="2133600"/>
          <a:ext cx="8184740" cy="2590800"/>
        </p:xfrm>
        <a:graphic>
          <a:graphicData uri="http://schemas.openxmlformats.org/drawingml/2006/table">
            <a:tbl>
              <a:tblPr firstRow="1" bandRow="1">
                <a:tableStyleId>{69C7853C-536D-4A76-A0AE-DD22124D55A5}</a:tableStyleId>
              </a:tblPr>
              <a:tblGrid>
                <a:gridCol w="5808476"/>
                <a:gridCol w="2376264"/>
              </a:tblGrid>
              <a:tr h="370840">
                <a:tc>
                  <a:txBody>
                    <a:bodyPr/>
                    <a:lstStyle/>
                    <a:p>
                      <a:pPr algn="ctr"/>
                      <a:r>
                        <a:rPr kumimoji="1" lang="ja-JP" altLang="en-US" sz="2800" dirty="0" smtClean="0"/>
                        <a:t>項目</a:t>
                      </a:r>
                      <a:endParaRPr kumimoji="1" lang="ja-JP" altLang="en-US" sz="2800" b="1" dirty="0"/>
                    </a:p>
                  </a:txBody>
                  <a:tcPr anchor="ctr"/>
                </a:tc>
                <a:tc>
                  <a:txBody>
                    <a:bodyPr/>
                    <a:lstStyle/>
                    <a:p>
                      <a:pPr algn="ctr"/>
                      <a:r>
                        <a:rPr kumimoji="1" lang="ja-JP" altLang="en-US" sz="2800" dirty="0" smtClean="0"/>
                        <a:t>数値</a:t>
                      </a:r>
                      <a:endParaRPr kumimoji="1" lang="ja-JP" altLang="en-US" sz="2800" b="1" dirty="0"/>
                    </a:p>
                  </a:txBody>
                  <a:tcPr anchor="ctr"/>
                </a:tc>
              </a:tr>
              <a:tr h="370840">
                <a:tc>
                  <a:txBody>
                    <a:bodyPr/>
                    <a:lstStyle/>
                    <a:p>
                      <a:pPr algn="ctr"/>
                      <a:r>
                        <a:rPr kumimoji="1" lang="ja-JP" altLang="en-US" sz="2800" dirty="0" smtClean="0"/>
                        <a:t>エージェントの個体数</a:t>
                      </a:r>
                      <a:endParaRPr kumimoji="1" lang="ja-JP" altLang="en-US" sz="2800" b="1" dirty="0"/>
                    </a:p>
                  </a:txBody>
                  <a:tcPr anchor="ctr"/>
                </a:tc>
                <a:tc>
                  <a:txBody>
                    <a:bodyPr/>
                    <a:lstStyle/>
                    <a:p>
                      <a:pPr algn="ctr"/>
                      <a:r>
                        <a:rPr kumimoji="1" lang="ja-JP" altLang="en-US" sz="2800" dirty="0" smtClean="0"/>
                        <a:t>１０００</a:t>
                      </a:r>
                      <a:endParaRPr kumimoji="1" lang="ja-JP" altLang="en-US" sz="2800" b="1" dirty="0"/>
                    </a:p>
                  </a:txBody>
                  <a:tcPr anchor="ctr"/>
                </a:tc>
              </a:tr>
              <a:tr h="370840">
                <a:tc>
                  <a:txBody>
                    <a:bodyPr/>
                    <a:lstStyle/>
                    <a:p>
                      <a:pPr algn="ctr"/>
                      <a:r>
                        <a:rPr kumimoji="1" lang="ja-JP" altLang="en-US" sz="2800" dirty="0" smtClean="0"/>
                        <a:t>ウイルスの種類</a:t>
                      </a:r>
                      <a:endParaRPr kumimoji="1" lang="ja-JP" altLang="en-US" sz="2800" b="1" dirty="0"/>
                    </a:p>
                  </a:txBody>
                  <a:tcPr anchor="ctr"/>
                </a:tc>
                <a:tc>
                  <a:txBody>
                    <a:bodyPr/>
                    <a:lstStyle/>
                    <a:p>
                      <a:pPr algn="ctr"/>
                      <a:r>
                        <a:rPr kumimoji="1" lang="ja-JP" altLang="en-US" sz="2800" dirty="0" smtClean="0"/>
                        <a:t>２</a:t>
                      </a:r>
                      <a:endParaRPr kumimoji="1" lang="ja-JP" altLang="en-US" sz="2800" b="1" dirty="0"/>
                    </a:p>
                  </a:txBody>
                  <a:tcPr anchor="ctr"/>
                </a:tc>
              </a:tr>
              <a:tr h="370840">
                <a:tc>
                  <a:txBody>
                    <a:bodyPr/>
                    <a:lstStyle/>
                    <a:p>
                      <a:pPr algn="ctr"/>
                      <a:r>
                        <a:rPr kumimoji="1" lang="ja-JP" altLang="en-US" sz="2800" dirty="0" smtClean="0"/>
                        <a:t>ウイルス１　に対する初期感染数</a:t>
                      </a:r>
                      <a:endParaRPr kumimoji="1" lang="ja-JP" altLang="en-US" sz="2800" b="1" dirty="0"/>
                    </a:p>
                  </a:txBody>
                  <a:tcPr anchor="ctr"/>
                </a:tc>
                <a:tc>
                  <a:txBody>
                    <a:bodyPr/>
                    <a:lstStyle/>
                    <a:p>
                      <a:pPr algn="ctr"/>
                      <a:r>
                        <a:rPr kumimoji="1" lang="ja-JP" altLang="en-US" sz="2800" dirty="0" smtClean="0"/>
                        <a:t>１０</a:t>
                      </a:r>
                      <a:endParaRPr kumimoji="1" lang="ja-JP" altLang="en-US" sz="2800" b="1" dirty="0"/>
                    </a:p>
                  </a:txBody>
                  <a:tcPr anchor="ctr"/>
                </a:tc>
              </a:tr>
              <a:tr h="370840">
                <a:tc>
                  <a:txBody>
                    <a:bodyPr/>
                    <a:lstStyle/>
                    <a:p>
                      <a:pPr algn="ctr"/>
                      <a:r>
                        <a:rPr kumimoji="1" lang="ja-JP" altLang="en-US" sz="2800" dirty="0" smtClean="0"/>
                        <a:t>ウイルス２　に対する初期感染数</a:t>
                      </a:r>
                      <a:endParaRPr kumimoji="1" lang="ja-JP" altLang="en-US" sz="2800" b="1" dirty="0"/>
                    </a:p>
                  </a:txBody>
                  <a:tcPr anchor="ctr"/>
                </a:tc>
                <a:tc>
                  <a:txBody>
                    <a:bodyPr/>
                    <a:lstStyle/>
                    <a:p>
                      <a:pPr algn="ctr"/>
                      <a:r>
                        <a:rPr kumimoji="1" lang="ja-JP" altLang="en-US" sz="2800" dirty="0" smtClean="0"/>
                        <a:t>１０</a:t>
                      </a:r>
                      <a:endParaRPr kumimoji="1" lang="ja-JP" altLang="en-US" sz="2800" b="1" dirty="0"/>
                    </a:p>
                  </a:txBody>
                  <a:tcPr anchor="ctr"/>
                </a:tc>
              </a:tr>
            </a:tbl>
          </a:graphicData>
        </a:graphic>
      </p:graphicFrame>
    </p:spTree>
    <p:extLst>
      <p:ext uri="{BB962C8B-B14F-4D97-AF65-F5344CB8AC3E}">
        <p14:creationId xmlns:p14="http://schemas.microsoft.com/office/powerpoint/2010/main" val="1586410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数値実験結果</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03389196"/>
              </p:ext>
            </p:extLst>
          </p:nvPr>
        </p:nvGraphicFramePr>
        <p:xfrm>
          <a:off x="443626" y="2438400"/>
          <a:ext cx="8256748" cy="1981200"/>
        </p:xfrm>
        <a:graphic>
          <a:graphicData uri="http://schemas.openxmlformats.org/drawingml/2006/table">
            <a:tbl>
              <a:tblPr firstRow="1" bandRow="1">
                <a:tableStyleId>{69C7853C-536D-4A76-A0AE-DD22124D55A5}</a:tableStyleId>
              </a:tblPr>
              <a:tblGrid>
                <a:gridCol w="2904238"/>
                <a:gridCol w="5352510"/>
              </a:tblGrid>
              <a:tr h="370840">
                <a:tc>
                  <a:txBody>
                    <a:bodyPr/>
                    <a:lstStyle/>
                    <a:p>
                      <a:pPr algn="ctr"/>
                      <a:r>
                        <a:rPr kumimoji="1" lang="ja-JP" altLang="en-US" sz="2800" dirty="0" smtClean="0"/>
                        <a:t>パターン</a:t>
                      </a:r>
                      <a:endParaRPr kumimoji="1" lang="ja-JP" altLang="en-US" sz="2800" dirty="0"/>
                    </a:p>
                  </a:txBody>
                  <a:tcPr anchor="ctr"/>
                </a:tc>
                <a:tc>
                  <a:txBody>
                    <a:bodyPr/>
                    <a:lstStyle/>
                    <a:p>
                      <a:pPr algn="ctr"/>
                      <a:r>
                        <a:rPr kumimoji="1" lang="ja-JP" altLang="en-US" sz="2800" dirty="0" smtClean="0"/>
                        <a:t>グラフの特徴</a:t>
                      </a:r>
                      <a:endParaRPr kumimoji="1" lang="ja-JP" altLang="en-US" sz="2800" dirty="0"/>
                    </a:p>
                  </a:txBody>
                  <a:tcPr anchor="ctr"/>
                </a:tc>
              </a:tr>
              <a:tr h="370840">
                <a:tc>
                  <a:txBody>
                    <a:bodyPr/>
                    <a:lstStyle/>
                    <a:p>
                      <a:pPr algn="ctr"/>
                      <a:r>
                        <a:rPr kumimoji="1" lang="ja-JP" altLang="en-US" sz="2800" dirty="0" smtClean="0"/>
                        <a:t>振動</a:t>
                      </a:r>
                      <a:endParaRPr kumimoji="1" lang="ja-JP" altLang="en-US" sz="2800" dirty="0"/>
                    </a:p>
                  </a:txBody>
                  <a:tcPr anchor="ctr"/>
                </a:tc>
                <a:tc>
                  <a:txBody>
                    <a:bodyPr/>
                    <a:lstStyle/>
                    <a:p>
                      <a:pPr algn="l"/>
                      <a:r>
                        <a:rPr kumimoji="1" lang="ja-JP" altLang="en-US" sz="2800" dirty="0" smtClean="0"/>
                        <a:t>感染者、免疫獲得者が振動する。</a:t>
                      </a:r>
                      <a:endParaRPr kumimoji="1" lang="ja-JP" altLang="en-US" sz="2800" dirty="0"/>
                    </a:p>
                  </a:txBody>
                  <a:tcPr anchor="ctr"/>
                </a:tc>
              </a:tr>
              <a:tr h="370840">
                <a:tc>
                  <a:txBody>
                    <a:bodyPr/>
                    <a:lstStyle/>
                    <a:p>
                      <a:pPr algn="ctr"/>
                      <a:r>
                        <a:rPr kumimoji="1" lang="ja-JP" altLang="en-US" sz="2800" dirty="0" smtClean="0"/>
                        <a:t>オーバーラップ</a:t>
                      </a:r>
                      <a:endParaRPr kumimoji="1" lang="ja-JP" altLang="en-US" sz="2800" dirty="0"/>
                    </a:p>
                  </a:txBody>
                  <a:tcPr anchor="ctr"/>
                </a:tc>
                <a:tc>
                  <a:txBody>
                    <a:bodyPr/>
                    <a:lstStyle/>
                    <a:p>
                      <a:pPr algn="l"/>
                      <a:r>
                        <a:rPr kumimoji="1" lang="ja-JP" altLang="en-US" sz="2800" dirty="0" smtClean="0"/>
                        <a:t>全ウイルスに対する免疫獲得者が増えていく。</a:t>
                      </a:r>
                      <a:endParaRPr kumimoji="1" lang="ja-JP" altLang="en-US" sz="2800" dirty="0"/>
                    </a:p>
                  </a:txBody>
                  <a:tcPr anchor="ctr"/>
                </a:tc>
              </a:tr>
            </a:tbl>
          </a:graphicData>
        </a:graphic>
      </p:graphicFrame>
    </p:spTree>
    <p:extLst>
      <p:ext uri="{BB962C8B-B14F-4D97-AF65-F5344CB8AC3E}">
        <p14:creationId xmlns:p14="http://schemas.microsoft.com/office/powerpoint/2010/main" val="3068472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振動</a:t>
            </a:r>
            <a:r>
              <a:rPr kumimoji="1" lang="ja-JP" altLang="en-US" dirty="0" smtClean="0"/>
              <a:t>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061402839"/>
              </p:ext>
            </p:extLst>
          </p:nvPr>
        </p:nvGraphicFramePr>
        <p:xfrm>
          <a:off x="457200" y="2687320"/>
          <a:ext cx="8229600" cy="15849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sz="2000" b="1" i="0" u="none" dirty="0">
                        <a:effectLst/>
                      </a:endParaRPr>
                    </a:p>
                  </a:txBody>
                  <a:tcPr anchor="ctr"/>
                </a:tc>
                <a:tc>
                  <a:txBody>
                    <a:bodyPr/>
                    <a:lstStyle/>
                    <a:p>
                      <a:pPr algn="ctr"/>
                      <a:r>
                        <a:rPr kumimoji="1" lang="ja-JP" altLang="en-US" sz="2000" b="1" u="none" dirty="0" smtClean="0">
                          <a:effectLst/>
                        </a:rPr>
                        <a:t>タグの長さ</a:t>
                      </a:r>
                      <a:endParaRPr kumimoji="1" lang="ja-JP" altLang="en-US" sz="2000" b="1" i="0" u="none" dirty="0">
                        <a:effectLst/>
                      </a:endParaRPr>
                    </a:p>
                  </a:txBody>
                  <a:tcPr anchor="ctr"/>
                </a:tc>
                <a:tc>
                  <a:txBody>
                    <a:bodyPr/>
                    <a:lstStyle/>
                    <a:p>
                      <a:pPr algn="ctr"/>
                      <a:endParaRPr kumimoji="1" lang="ja-JP" altLang="en-US" sz="2000" b="1" i="0" u="none" dirty="0">
                        <a:effectLst/>
                      </a:endParaRPr>
                    </a:p>
                  </a:txBody>
                  <a:tcPr anchor="ctr"/>
                </a:tc>
                <a:tc>
                  <a:txBody>
                    <a:bodyPr/>
                    <a:lstStyle/>
                    <a:p>
                      <a:pPr algn="ctr"/>
                      <a:endParaRPr kumimoji="1" lang="ja-JP" altLang="en-US" sz="2000" b="1" i="0" u="none" dirty="0">
                        <a:effectLst/>
                      </a:endParaRPr>
                    </a:p>
                  </a:txBody>
                  <a:tcPr anchor="ctr"/>
                </a:tc>
              </a:tr>
              <a:tr h="370840">
                <a:tc>
                  <a:txBody>
                    <a:bodyPr/>
                    <a:lstStyle/>
                    <a:p>
                      <a:pPr algn="ctr"/>
                      <a:r>
                        <a:rPr kumimoji="1" lang="ja-JP" altLang="en-US" sz="2000" b="1" u="none" dirty="0" smtClean="0">
                          <a:effectLst/>
                        </a:rPr>
                        <a:t>エージェント</a:t>
                      </a:r>
                      <a:endParaRPr kumimoji="1" lang="ja-JP" altLang="en-US" sz="2000" b="1" i="0" u="none" dirty="0">
                        <a:effectLst/>
                      </a:endParaRPr>
                    </a:p>
                  </a:txBody>
                  <a:tcPr anchor="ctr"/>
                </a:tc>
                <a:tc>
                  <a:txBody>
                    <a:bodyPr/>
                    <a:lstStyle/>
                    <a:p>
                      <a:pPr algn="ctr"/>
                      <a:r>
                        <a:rPr kumimoji="1" lang="ja-JP" altLang="en-US" sz="2000" b="1" u="none" dirty="0" smtClean="0">
                          <a:effectLst/>
                        </a:rPr>
                        <a:t>２０</a:t>
                      </a:r>
                      <a:endParaRPr kumimoji="1" lang="ja-JP" altLang="en-US" sz="2000" b="1" i="0" u="none" dirty="0">
                        <a:effectLst/>
                      </a:endParaRPr>
                    </a:p>
                  </a:txBody>
                  <a:tcPr anchor="ctr"/>
                </a:tc>
                <a:tc>
                  <a:txBody>
                    <a:bodyPr/>
                    <a:lstStyle/>
                    <a:p>
                      <a:pPr algn="ctr"/>
                      <a:r>
                        <a:rPr kumimoji="1" lang="ja-JP" altLang="en-US" sz="2000" b="1" u="none" dirty="0" smtClean="0">
                          <a:effectLst/>
                        </a:rPr>
                        <a:t>１０００個体</a:t>
                      </a:r>
                      <a:endParaRPr kumimoji="1" lang="ja-JP" altLang="en-US" sz="2000" b="1" i="0" u="none" dirty="0">
                        <a:effectLst/>
                      </a:endParaRPr>
                    </a:p>
                  </a:txBody>
                  <a:tcPr anchor="ctr"/>
                </a:tc>
                <a:tc>
                  <a:txBody>
                    <a:bodyPr/>
                    <a:lstStyle/>
                    <a:p>
                      <a:pPr algn="ctr"/>
                      <a:r>
                        <a:rPr kumimoji="1" lang="ja-JP" altLang="en-US" sz="2000" b="1" i="0" u="none" dirty="0" smtClean="0">
                          <a:effectLst/>
                        </a:rPr>
                        <a:t>ランダム</a:t>
                      </a:r>
                      <a:endParaRPr kumimoji="1" lang="ja-JP" altLang="en-US" sz="2000" b="1" i="0" u="none" dirty="0">
                        <a:effectLst/>
                      </a:endParaRPr>
                    </a:p>
                  </a:txBody>
                  <a:tcPr anchor="ctr"/>
                </a:tc>
              </a:tr>
              <a:tr h="370840">
                <a:tc rowSpan="2">
                  <a:txBody>
                    <a:bodyPr/>
                    <a:lstStyle/>
                    <a:p>
                      <a:pPr algn="ctr"/>
                      <a:r>
                        <a:rPr kumimoji="1" lang="ja-JP" altLang="en-US" sz="2000" b="1" u="none" dirty="0" smtClean="0">
                          <a:effectLst/>
                        </a:rPr>
                        <a:t>ウイルス</a:t>
                      </a:r>
                      <a:endParaRPr kumimoji="1" lang="ja-JP" altLang="en-US" sz="2000" b="1" i="0" u="none" dirty="0">
                        <a:effectLst/>
                      </a:endParaRPr>
                    </a:p>
                  </a:txBody>
                  <a:tcPr anchor="ctr"/>
                </a:tc>
                <a:tc rowSpan="2">
                  <a:txBody>
                    <a:bodyPr/>
                    <a:lstStyle/>
                    <a:p>
                      <a:pPr algn="ctr"/>
                      <a:r>
                        <a:rPr kumimoji="1" lang="ja-JP" altLang="en-US" sz="2000" b="1" u="none" dirty="0" smtClean="0">
                          <a:effectLst/>
                        </a:rPr>
                        <a:t>１２</a:t>
                      </a:r>
                      <a:endParaRPr kumimoji="1" lang="ja-JP" altLang="en-US" sz="2000" b="1" i="0" u="none" dirty="0">
                        <a:effectLst/>
                      </a:endParaRPr>
                    </a:p>
                  </a:txBody>
                  <a:tcPr anchor="ctr"/>
                </a:tc>
                <a:tc rowSpan="2">
                  <a:txBody>
                    <a:bodyPr/>
                    <a:lstStyle/>
                    <a:p>
                      <a:pPr algn="ctr"/>
                      <a:r>
                        <a:rPr kumimoji="1" lang="ja-JP" altLang="en-US" sz="2000" b="1" u="none" dirty="0" smtClean="0">
                          <a:effectLst/>
                        </a:rPr>
                        <a:t>２種類</a:t>
                      </a:r>
                      <a:endParaRPr kumimoji="1" lang="ja-JP" altLang="en-US" sz="2000" b="1" i="0" u="none" dirty="0">
                        <a:effectLst/>
                      </a:endParaRPr>
                    </a:p>
                  </a:txBody>
                  <a:tcPr anchor="ctr"/>
                </a:tc>
                <a:tc>
                  <a:txBody>
                    <a:bodyPr/>
                    <a:lstStyle/>
                    <a:p>
                      <a:pPr algn="ctr"/>
                      <a:r>
                        <a:rPr kumimoji="1" lang="en-US" altLang="ja-JP" sz="2000" b="1" u="none" dirty="0" smtClean="0">
                          <a:effectLst/>
                        </a:rPr>
                        <a:t>“000000000000”</a:t>
                      </a:r>
                      <a:endParaRPr kumimoji="1" lang="ja-JP" altLang="en-US" sz="2000" b="1" i="0" u="none" dirty="0">
                        <a:effectLst/>
                      </a:endParaRPr>
                    </a:p>
                  </a:txBody>
                  <a:tcPr anchor="ctr"/>
                </a:tc>
              </a:tr>
              <a:tr h="370840">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a:txBody>
                    <a:bodyPr/>
                    <a:lstStyle/>
                    <a:p>
                      <a:pPr algn="ctr"/>
                      <a:r>
                        <a:rPr kumimoji="1" lang="en-US" altLang="ja-JP" sz="2000" b="1" u="none" dirty="0" smtClean="0">
                          <a:effectLst/>
                        </a:rPr>
                        <a:t>“111111111111”</a:t>
                      </a:r>
                      <a:endParaRPr kumimoji="1" lang="ja-JP" altLang="en-US" sz="2000" b="1" i="0" u="none" dirty="0">
                        <a:effectLst/>
                      </a:endParaRPr>
                    </a:p>
                  </a:txBody>
                  <a:tcPr anchor="ctr"/>
                </a:tc>
              </a:tr>
            </a:tbl>
          </a:graphicData>
        </a:graphic>
      </p:graphicFrame>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13663981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8679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551546922"/>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786081400"/>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研究目的</a:t>
            </a:r>
            <a:endParaRPr kumimoji="1" lang="en-US" altLang="ja-JP" dirty="0" smtClean="0"/>
          </a:p>
          <a:p>
            <a:pPr marL="514350" indent="-514350">
              <a:buFont typeface="+mj-lt"/>
              <a:buAutoNum type="arabicPeriod"/>
            </a:pPr>
            <a:r>
              <a:rPr lang="ja-JP" altLang="en-US" dirty="0"/>
              <a:t>研究の</a:t>
            </a:r>
            <a:r>
              <a:rPr lang="ja-JP" altLang="en-US" dirty="0" smtClean="0"/>
              <a:t>意義</a:t>
            </a:r>
            <a:endParaRPr lang="en-US" altLang="ja-JP" dirty="0" smtClean="0"/>
          </a:p>
          <a:p>
            <a:pPr marL="514350" indent="-514350">
              <a:buFont typeface="+mj-lt"/>
              <a:buAutoNum type="arabicPeriod"/>
            </a:pPr>
            <a:r>
              <a:rPr lang="ja-JP" altLang="en-US" dirty="0"/>
              <a:t>先行研究</a:t>
            </a:r>
            <a:r>
              <a:rPr lang="ja-JP" altLang="en-US" dirty="0" smtClean="0"/>
              <a:t>紹介</a:t>
            </a:r>
            <a:endParaRPr lang="en-US" altLang="ja-JP" dirty="0" smtClean="0"/>
          </a:p>
          <a:p>
            <a:pPr marL="514350" indent="-514350">
              <a:buFont typeface="+mj-lt"/>
              <a:buAutoNum type="arabicPeriod"/>
            </a:pPr>
            <a:r>
              <a:rPr lang="ja-JP" altLang="en-US" dirty="0"/>
              <a:t>数理</a:t>
            </a:r>
            <a:r>
              <a:rPr lang="ja-JP" altLang="en-US" dirty="0" smtClean="0"/>
              <a:t>伝染病学</a:t>
            </a:r>
            <a:endParaRPr lang="en-US" altLang="ja-JP" dirty="0" smtClean="0"/>
          </a:p>
          <a:p>
            <a:pPr marL="514350" indent="-514350">
              <a:buFont typeface="+mj-lt"/>
              <a:buAutoNum type="arabicPeriod"/>
            </a:pPr>
            <a:r>
              <a:rPr lang="ja-JP" altLang="en-US" dirty="0" smtClean="0"/>
              <a:t>ＡＢＥＭ（</a:t>
            </a:r>
            <a:r>
              <a:rPr lang="en-US" altLang="ja-JP" dirty="0" smtClean="0"/>
              <a:t>Agent Based Epidemic Model</a:t>
            </a:r>
            <a:r>
              <a:rPr lang="ja-JP" altLang="en-US" dirty="0" smtClean="0"/>
              <a:t>）</a:t>
            </a:r>
            <a:endParaRPr lang="en-US" altLang="ja-JP" dirty="0" smtClean="0"/>
          </a:p>
          <a:p>
            <a:pPr marL="514350" indent="-514350">
              <a:buFont typeface="+mj-lt"/>
              <a:buAutoNum type="arabicPeriod"/>
            </a:pPr>
            <a:r>
              <a:rPr lang="ja-JP" altLang="en-US" dirty="0" smtClean="0"/>
              <a:t>アルゴリズム</a:t>
            </a:r>
            <a:endParaRPr lang="en-US" altLang="ja-JP" dirty="0" smtClean="0"/>
          </a:p>
          <a:p>
            <a:pPr marL="514350" indent="-514350">
              <a:buFont typeface="+mj-lt"/>
              <a:buAutoNum type="arabicPeriod"/>
            </a:pPr>
            <a:r>
              <a:rPr lang="ja-JP" altLang="en-US" dirty="0"/>
              <a:t>結論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60651603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689170394"/>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207487901"/>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dirty="0"/>
                    </a:p>
                  </a:txBody>
                  <a:tcPr anchor="ctr"/>
                </a:tc>
                <a:tc>
                  <a:txBody>
                    <a:bodyPr/>
                    <a:lstStyle/>
                    <a:p>
                      <a:pPr algn="ctr"/>
                      <a:r>
                        <a:rPr kumimoji="1" lang="ja-JP" altLang="en-US" b="1" dirty="0" smtClean="0"/>
                        <a:t>タグの長さ</a:t>
                      </a:r>
                      <a:endParaRPr kumimoji="1" lang="ja-JP" altLang="en-US" b="1" dirty="0"/>
                    </a:p>
                  </a:txBody>
                  <a:tcPr anchor="ctr"/>
                </a:tc>
                <a:tc>
                  <a:txBody>
                    <a:bodyPr/>
                    <a:lstStyle/>
                    <a:p>
                      <a:pPr algn="ctr"/>
                      <a:endParaRPr kumimoji="1" lang="ja-JP" altLang="en-US" b="1" dirty="0"/>
                    </a:p>
                  </a:txBody>
                  <a:tcPr anchor="ctr"/>
                </a:tc>
                <a:tc>
                  <a:txBody>
                    <a:bodyPr/>
                    <a:lstStyle/>
                    <a:p>
                      <a:pPr algn="ctr"/>
                      <a:endParaRPr kumimoji="1" lang="ja-JP" altLang="en-US" b="1"/>
                    </a:p>
                  </a:txBody>
                  <a:tcPr anchor="ctr"/>
                </a:tc>
              </a:tr>
              <a:tr h="370840">
                <a:tc>
                  <a:txBody>
                    <a:bodyPr/>
                    <a:lstStyle/>
                    <a:p>
                      <a:pPr algn="ctr"/>
                      <a:r>
                        <a:rPr kumimoji="1" lang="ja-JP" altLang="en-US" b="1" dirty="0" smtClean="0"/>
                        <a:t>エージェント</a:t>
                      </a:r>
                      <a:endParaRPr kumimoji="1" lang="ja-JP" altLang="en-US" b="1" dirty="0"/>
                    </a:p>
                  </a:txBody>
                  <a:tcPr anchor="ctr"/>
                </a:tc>
                <a:tc>
                  <a:txBody>
                    <a:bodyPr/>
                    <a:lstStyle/>
                    <a:p>
                      <a:pPr algn="ctr"/>
                      <a:r>
                        <a:rPr kumimoji="1" lang="ja-JP" altLang="en-US" b="1" dirty="0" smtClean="0"/>
                        <a:t>２０</a:t>
                      </a:r>
                      <a:endParaRPr kumimoji="1" lang="ja-JP" altLang="en-US" b="1" dirty="0"/>
                    </a:p>
                  </a:txBody>
                  <a:tcPr anchor="ctr"/>
                </a:tc>
                <a:tc>
                  <a:txBody>
                    <a:bodyPr/>
                    <a:lstStyle/>
                    <a:p>
                      <a:pPr algn="ctr"/>
                      <a:r>
                        <a:rPr kumimoji="1" lang="ja-JP" altLang="en-US" b="1" dirty="0" smtClean="0"/>
                        <a:t>１０００個体</a:t>
                      </a:r>
                      <a:endParaRPr kumimoji="1" lang="ja-JP" altLang="en-US" b="1" dirty="0"/>
                    </a:p>
                  </a:txBody>
                  <a:tcPr anchor="ctr"/>
                </a:tc>
                <a:tc>
                  <a:txBody>
                    <a:bodyPr/>
                    <a:lstStyle/>
                    <a:p>
                      <a:pPr algn="ctr"/>
                      <a:r>
                        <a:rPr kumimoji="1" lang="ja-JP" altLang="en-US" b="1" dirty="0" smtClean="0"/>
                        <a:t>ランダム</a:t>
                      </a:r>
                      <a:endParaRPr kumimoji="1" lang="ja-JP" altLang="en-US" b="1" dirty="0"/>
                    </a:p>
                  </a:txBody>
                  <a:tcPr anchor="ctr"/>
                </a:tc>
              </a:tr>
              <a:tr h="370840">
                <a:tc rowSpan="2">
                  <a:txBody>
                    <a:bodyPr/>
                    <a:lstStyle/>
                    <a:p>
                      <a:pPr algn="ctr"/>
                      <a:r>
                        <a:rPr kumimoji="1" lang="ja-JP" altLang="en-US" b="1" dirty="0" smtClean="0"/>
                        <a:t>ウイルス</a:t>
                      </a:r>
                      <a:endParaRPr kumimoji="1" lang="ja-JP" altLang="en-US" b="1" dirty="0"/>
                    </a:p>
                  </a:txBody>
                  <a:tcPr anchor="ctr"/>
                </a:tc>
                <a:tc rowSpan="2">
                  <a:txBody>
                    <a:bodyPr/>
                    <a:lstStyle/>
                    <a:p>
                      <a:pPr algn="ctr"/>
                      <a:r>
                        <a:rPr kumimoji="1" lang="ja-JP" altLang="en-US" b="1" dirty="0" smtClean="0"/>
                        <a:t>１２</a:t>
                      </a:r>
                      <a:endParaRPr kumimoji="1" lang="ja-JP" altLang="en-US" b="1" dirty="0"/>
                    </a:p>
                  </a:txBody>
                  <a:tcPr anchor="ctr"/>
                </a:tc>
                <a:tc rowSpan="2">
                  <a:txBody>
                    <a:bodyPr/>
                    <a:lstStyle/>
                    <a:p>
                      <a:pPr algn="ctr"/>
                      <a:r>
                        <a:rPr kumimoji="1" lang="ja-JP" altLang="en-US" b="1" dirty="0" smtClean="0"/>
                        <a:t>２種類</a:t>
                      </a:r>
                      <a:endParaRPr kumimoji="1" lang="ja-JP" altLang="en-US" b="1" dirty="0"/>
                    </a:p>
                  </a:txBody>
                  <a:tcPr anchor="ctr"/>
                </a:tc>
                <a:tc>
                  <a:txBody>
                    <a:bodyPr/>
                    <a:lstStyle/>
                    <a:p>
                      <a:pPr algn="ctr"/>
                      <a:r>
                        <a:rPr kumimoji="1" lang="en-US" altLang="ja-JP" b="1" dirty="0" smtClean="0"/>
                        <a:t>“000000000000”</a:t>
                      </a:r>
                      <a:endParaRPr kumimoji="1" lang="ja-JP" altLang="en-US" b="1" dirty="0"/>
                    </a:p>
                  </a:txBody>
                  <a:tcPr anchor="ctr"/>
                </a:tc>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b="1" dirty="0" smtClean="0"/>
                        <a:t>“</a:t>
                      </a:r>
                      <a:r>
                        <a:rPr kumimoji="1" lang="en-US" altLang="ja-JP" b="1" dirty="0" smtClean="0">
                          <a:solidFill>
                            <a:srgbClr val="FF0000"/>
                          </a:solidFill>
                        </a:rPr>
                        <a:t>0000</a:t>
                      </a:r>
                      <a:r>
                        <a:rPr kumimoji="1" lang="en-US" altLang="ja-JP" b="1" dirty="0" smtClean="0"/>
                        <a:t>11111111”</a:t>
                      </a:r>
                      <a:endParaRPr kumimoji="1" lang="ja-JP" altLang="en-US" b="1" dirty="0"/>
                    </a:p>
                  </a:txBody>
                  <a:tcPr anchor="ctr"/>
                </a:tc>
              </a:tr>
            </a:tbl>
          </a:graphicData>
        </a:graphic>
      </p:graphicFrame>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50764340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ウイルスの先頭と末尾がオーバーラップしている場合、両方のウイルスに対する免疫を獲得しているエージェントが時間とともに増えていく</a:t>
            </a:r>
            <a:r>
              <a:rPr lang="ja-JP" altLang="en-US" dirty="0"/>
              <a:t>。</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a:t>
            </a:r>
            <a:r>
              <a:rPr kumimoji="1" lang="ja-JP" altLang="en-US" dirty="0" smtClean="0"/>
              <a:t>を</a:t>
            </a:r>
            <a:r>
              <a:rPr lang="ja-JP" altLang="en-US" dirty="0"/>
              <a:t>表す</a:t>
            </a:r>
            <a:r>
              <a:rPr kumimoji="1" lang="ja-JP" altLang="en-US" dirty="0" smtClean="0"/>
              <a:t>電子</a:t>
            </a:r>
            <a:r>
              <a:rPr kumimoji="1" lang="ja-JP" altLang="en-US" dirty="0" smtClean="0"/>
              <a:t>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4277071"/>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a:t>
            </a:r>
            <a:r>
              <a:rPr lang="ja-JP" altLang="en-US" sz="2800" dirty="0" smtClean="0"/>
              <a:t>もの</a:t>
            </a:r>
            <a:endParaRPr lang="en-US" altLang="ja-JP" sz="2800" dirty="0"/>
          </a:p>
          <a:p>
            <a:pPr lvl="1"/>
            <a:r>
              <a:rPr lang="en-US" altLang="ja-JP" sz="2400" dirty="0" smtClean="0"/>
              <a:t>A:</a:t>
            </a:r>
            <a:r>
              <a:rPr lang="ja-JP" altLang="en-US" sz="2400" dirty="0" smtClean="0"/>
              <a:t>　アデニン</a:t>
            </a:r>
            <a:endParaRPr lang="en-US" altLang="ja-JP" sz="2400" dirty="0" smtClean="0"/>
          </a:p>
          <a:p>
            <a:pPr lvl="1"/>
            <a:r>
              <a:rPr lang="en-US" altLang="ja-JP" sz="2400" dirty="0" smtClean="0"/>
              <a:t>C:</a:t>
            </a:r>
            <a:r>
              <a:rPr lang="ja-JP" altLang="en-US" sz="2400" dirty="0"/>
              <a:t>　</a:t>
            </a:r>
            <a:r>
              <a:rPr lang="ja-JP" altLang="en-US" sz="2400" dirty="0" smtClean="0"/>
              <a:t>シトシン</a:t>
            </a:r>
            <a:endParaRPr lang="en-US" altLang="ja-JP" sz="2400" dirty="0" smtClean="0"/>
          </a:p>
          <a:p>
            <a:pPr lvl="1"/>
            <a:r>
              <a:rPr lang="en-US" altLang="ja-JP" sz="2400" dirty="0" smtClean="0"/>
              <a:t>T:</a:t>
            </a:r>
            <a:r>
              <a:rPr lang="ja-JP" altLang="en-US" sz="2400" dirty="0"/>
              <a:t>　</a:t>
            </a:r>
            <a:r>
              <a:rPr lang="ja-JP" altLang="en-US" sz="2400" dirty="0" smtClean="0"/>
              <a:t>チミン</a:t>
            </a:r>
            <a:endParaRPr lang="en-US" altLang="ja-JP" sz="2400" dirty="0" smtClean="0"/>
          </a:p>
          <a:p>
            <a:pPr lvl="1"/>
            <a:r>
              <a:rPr lang="en-US" altLang="ja-JP" sz="2400" dirty="0" smtClean="0"/>
              <a:t>G:</a:t>
            </a:r>
            <a:r>
              <a:rPr lang="ja-JP" altLang="en-US" sz="2400" dirty="0" smtClean="0"/>
              <a:t>　グアニン</a:t>
            </a:r>
            <a:endParaRPr lang="en-US" altLang="ja-JP" sz="2400" dirty="0" smtClean="0"/>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153" y="1600200"/>
            <a:ext cx="5653694" cy="4525963"/>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20280"/>
            <a:ext cx="2857500" cy="2857500"/>
          </a:xfrm>
          <a:prstGeom prst="rect">
            <a:avLst/>
          </a:prstGeom>
        </p:spPr>
      </p:pic>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（（（利己的な遺伝子について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706090"/>
          </a:xfrm>
        </p:spPr>
        <p:txBody>
          <a:bodyPr>
            <a:normAutofit/>
          </a:bodyPr>
          <a:lstStyle/>
          <a:p>
            <a:r>
              <a:rPr kumimoji="1" lang="ja-JP" altLang="en-US" sz="3600" dirty="0" smtClean="0"/>
              <a:t>先行</a:t>
            </a:r>
            <a:r>
              <a:rPr kumimoji="1" lang="ja-JP" altLang="en-US" sz="3600" dirty="0" smtClean="0"/>
              <a:t>研究紹介</a:t>
            </a:r>
            <a:endParaRPr kumimoji="1" lang="ja-JP" altLang="en-US" sz="3600" dirty="0"/>
          </a:p>
        </p:txBody>
      </p:sp>
      <p:sp>
        <p:nvSpPr>
          <p:cNvPr id="3" name="コンテンツ プレースホルダー 2"/>
          <p:cNvSpPr>
            <a:spLocks noGrp="1"/>
          </p:cNvSpPr>
          <p:nvPr>
            <p:ph idx="1"/>
          </p:nvPr>
        </p:nvSpPr>
        <p:spPr>
          <a:xfrm>
            <a:off x="107504" y="764704"/>
            <a:ext cx="6840760" cy="5145435"/>
          </a:xfrm>
        </p:spPr>
        <p:txBody>
          <a:bodyPr>
            <a:noAutofit/>
          </a:bodyPr>
          <a:lstStyle/>
          <a:p>
            <a:pPr marL="457200" indent="-457200">
              <a:buFont typeface="+mj-lt"/>
              <a:buAutoNum type="arabicPeriod"/>
            </a:pPr>
            <a:r>
              <a:rPr lang="en-US" altLang="ja-JP" sz="2400" dirty="0" smtClean="0"/>
              <a:t>Russell </a:t>
            </a:r>
            <a:r>
              <a:rPr lang="en-US" altLang="ja-JP" sz="2400" dirty="0"/>
              <a:t>Connell, Peter </a:t>
            </a:r>
            <a:r>
              <a:rPr lang="en-US" altLang="ja-JP" sz="2400" dirty="0" smtClean="0"/>
              <a:t>Dawson , Alex </a:t>
            </a:r>
            <a:r>
              <a:rPr lang="en-US" altLang="ja-JP" sz="2400" dirty="0" err="1" smtClean="0"/>
              <a:t>Skvortsov</a:t>
            </a:r>
            <a:r>
              <a:rPr lang="en-US" altLang="ja-JP" sz="2400" dirty="0" smtClean="0"/>
              <a:t>, Comparison </a:t>
            </a:r>
            <a:r>
              <a:rPr lang="en-US" altLang="ja-JP" sz="2400" dirty="0"/>
              <a:t>of an Agent-based Model of </a:t>
            </a:r>
            <a:r>
              <a:rPr lang="en-US" altLang="ja-JP" sz="2400" dirty="0" smtClean="0"/>
              <a:t>Disease</a:t>
            </a:r>
            <a:r>
              <a:rPr lang="ja-JP" altLang="en-US" sz="2400" dirty="0"/>
              <a:t> </a:t>
            </a:r>
            <a:r>
              <a:rPr lang="en-US" altLang="ja-JP" sz="2400" dirty="0" smtClean="0"/>
              <a:t>Propagation </a:t>
            </a:r>
            <a:r>
              <a:rPr lang="en-US" altLang="ja-JP" sz="2400" dirty="0"/>
              <a:t>with the </a:t>
            </a:r>
            <a:r>
              <a:rPr lang="en-US" altLang="ja-JP" sz="2400" dirty="0" err="1"/>
              <a:t>Generalised</a:t>
            </a:r>
            <a:r>
              <a:rPr lang="en-US" altLang="ja-JP" sz="2400" dirty="0"/>
              <a:t> SIR Epidemic </a:t>
            </a:r>
            <a:r>
              <a:rPr lang="en-US" altLang="ja-JP" sz="2400" dirty="0" smtClean="0"/>
              <a:t>Model, </a:t>
            </a:r>
            <a:r>
              <a:rPr lang="en-US" altLang="ja-JP" sz="2400" dirty="0" err="1" smtClean="0"/>
              <a:t>Defence</a:t>
            </a:r>
            <a:r>
              <a:rPr lang="en-US" altLang="ja-JP" sz="2400" dirty="0" smtClean="0"/>
              <a:t> Science and Technology </a:t>
            </a:r>
            <a:r>
              <a:rPr lang="en-US" altLang="ja-JP" sz="2400" dirty="0" err="1" smtClean="0"/>
              <a:t>Orgnisation</a:t>
            </a:r>
            <a:r>
              <a:rPr lang="en-US" altLang="ja-JP" sz="2400" dirty="0" smtClean="0"/>
              <a:t>, Technical Report, 2009, AR-014-617.</a:t>
            </a:r>
          </a:p>
          <a:p>
            <a:pPr marL="457200" indent="-457200">
              <a:buFont typeface="+mj-lt"/>
              <a:buAutoNum type="arabicPeriod"/>
            </a:pPr>
            <a:r>
              <a:rPr lang="en-US" altLang="ja-JP" sz="2400" dirty="0" smtClean="0"/>
              <a:t>Enrique Frias-Martinez, </a:t>
            </a:r>
            <a:r>
              <a:rPr lang="en-US" altLang="ja-JP" sz="2400" dirty="0" smtClean="0"/>
              <a:t>Graham </a:t>
            </a:r>
            <a:r>
              <a:rPr lang="en-US" altLang="ja-JP" sz="2400" dirty="0" smtClean="0"/>
              <a:t>Williamson,</a:t>
            </a:r>
            <a:r>
              <a:rPr lang="ja-JP" altLang="en-US" sz="2400" dirty="0" smtClean="0"/>
              <a:t>　</a:t>
            </a:r>
            <a:r>
              <a:rPr lang="en-US" altLang="ja-JP" sz="2400" dirty="0" smtClean="0"/>
              <a:t>Vanessa </a:t>
            </a:r>
            <a:r>
              <a:rPr lang="en-US" altLang="ja-JP" sz="2400" dirty="0" smtClean="0"/>
              <a:t>Frias-Martinez</a:t>
            </a:r>
            <a:r>
              <a:rPr lang="en-US" altLang="ja-JP" sz="2400" dirty="0"/>
              <a:t>,</a:t>
            </a:r>
            <a:r>
              <a:rPr lang="en-US" altLang="ja-JP" sz="2400" dirty="0" smtClean="0"/>
              <a:t> </a:t>
            </a:r>
            <a:r>
              <a:rPr lang="en-US" altLang="ja-JP" sz="2400" dirty="0"/>
              <a:t>An Agent-Based Model of Epidemic Spread </a:t>
            </a:r>
            <a:r>
              <a:rPr lang="en-US" altLang="ja-JP" sz="2400" dirty="0" smtClean="0"/>
              <a:t>using Human Mobility and </a:t>
            </a:r>
            <a:r>
              <a:rPr lang="en-US" altLang="ja-JP" sz="2400" dirty="0"/>
              <a:t>Social Network Information, Privacy, Security, Risk and Trust (PASSAT), </a:t>
            </a:r>
            <a:r>
              <a:rPr lang="en-US" altLang="ja-JP" sz="2400" i="1" dirty="0"/>
              <a:t>2011 IEEE Third International Conference on and 2011 IEEE Third International </a:t>
            </a:r>
            <a:r>
              <a:rPr lang="en-US" altLang="ja-JP" sz="2400" i="1" dirty="0" err="1"/>
              <a:t>Confernece</a:t>
            </a:r>
            <a:r>
              <a:rPr lang="en-US" altLang="ja-JP" sz="2400" i="1" dirty="0"/>
              <a:t> on Social Computing (</a:t>
            </a:r>
            <a:r>
              <a:rPr lang="en-US" altLang="ja-JP" sz="2400" i="1" dirty="0" err="1" smtClean="0"/>
              <a:t>SocialCom</a:t>
            </a:r>
            <a:r>
              <a:rPr lang="en-US" altLang="ja-JP" sz="2400" i="1" dirty="0" smtClean="0"/>
              <a:t>)</a:t>
            </a:r>
            <a:r>
              <a:rPr lang="en-US" altLang="ja-JP" sz="2400" dirty="0" smtClean="0"/>
              <a:t>, 9-11 Oct 2011, P57-64.</a:t>
            </a:r>
          </a:p>
          <a:p>
            <a:pPr marL="457200" indent="-457200">
              <a:buFont typeface="+mj-lt"/>
              <a:buAutoNum type="arabicPeriod"/>
            </a:pPr>
            <a:r>
              <a:rPr lang="en-US" altLang="ja-JP" sz="2400" dirty="0" err="1" smtClean="0"/>
              <a:t>Ewens</a:t>
            </a:r>
            <a:r>
              <a:rPr lang="en-US" altLang="ja-JP" sz="2400" dirty="0" smtClean="0"/>
              <a:t>, Warren J, Mathematical Population Genetics 1, </a:t>
            </a:r>
            <a:r>
              <a:rPr lang="en-US" altLang="ja-JP" sz="2400" i="1" dirty="0" smtClean="0"/>
              <a:t>Biomathematics</a:t>
            </a:r>
            <a:r>
              <a:rPr lang="en-US" altLang="ja-JP" sz="2400" dirty="0" smtClean="0"/>
              <a:t>, 2</a:t>
            </a:r>
            <a:r>
              <a:rPr lang="en-US" altLang="ja-JP" sz="2400" baseline="30000" dirty="0" smtClean="0"/>
              <a:t>nd</a:t>
            </a:r>
            <a:r>
              <a:rPr lang="en-US" altLang="ja-JP" sz="2400" dirty="0" smtClean="0"/>
              <a:t> ed. 2004, XIX, 419P.</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15"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1981"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2280" y="2742109"/>
            <a:ext cx="1728192" cy="1334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2649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a:t>
            </a:r>
            <a:r>
              <a:rPr kumimoji="1" lang="ja-JP" altLang="en-US" dirty="0" smtClean="0"/>
              <a:t>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a:t>
            </a:r>
            <a:r>
              <a:rPr kumimoji="1" lang="ja-JP" altLang="en-US" dirty="0" smtClean="0"/>
              <a:t>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054" y="2204864"/>
            <a:ext cx="8838324" cy="7075360"/>
          </a:xfrm>
          <a:prstGeom prst="rect">
            <a:avLst/>
          </a:prstGeom>
        </p:spPr>
      </p:pic>
    </p:spTree>
    <p:extLst>
      <p:ext uri="{BB962C8B-B14F-4D97-AF65-F5344CB8AC3E}">
        <p14:creationId xmlns:p14="http://schemas.microsoft.com/office/powerpoint/2010/main" val="3859860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4548</TotalTime>
  <Words>2192</Words>
  <Application>Microsoft Office PowerPoint</Application>
  <PresentationFormat>画面に合わせる (4:3)</PresentationFormat>
  <Paragraphs>323</Paragraphs>
  <Slides>46</Slides>
  <Notes>34</Notes>
  <HiddenSlides>3</HiddenSlides>
  <MMClips>0</MMClips>
  <ScaleCrop>false</ScaleCrop>
  <HeadingPairs>
    <vt:vector size="4" baseType="variant">
      <vt:variant>
        <vt:lpstr>テーマ</vt:lpstr>
      </vt:variant>
      <vt:variant>
        <vt:i4>1</vt:i4>
      </vt:variant>
      <vt:variant>
        <vt:lpstr>スライド タイトル</vt:lpstr>
      </vt:variant>
      <vt:variant>
        <vt:i4>46</vt:i4>
      </vt:variant>
    </vt:vector>
  </HeadingPairs>
  <TitlesOfParts>
    <vt:vector size="47" baseType="lpstr">
      <vt:lpstr>Office ​​テーマ</vt:lpstr>
      <vt:lpstr>抗原抗体反応を表現する電子タグを持つAgent Based Epidemic Model</vt:lpstr>
      <vt:lpstr>目次</vt:lpstr>
      <vt:lpstr>研究目的</vt:lpstr>
      <vt:lpstr>研究の意義</vt:lpstr>
      <vt:lpstr>先行研究紹介</vt:lpstr>
      <vt:lpstr>数理伝染病学とは何か</vt:lpstr>
      <vt:lpstr>Agent Based Epidemic Model</vt:lpstr>
      <vt:lpstr>アルゴリズム</vt:lpstr>
      <vt:lpstr>抗原抗体反応</vt:lpstr>
      <vt:lpstr>抗原・抗体の電子タグ</vt:lpstr>
      <vt:lpstr>電子タグの役割</vt:lpstr>
      <vt:lpstr>PowerPoint プレゼンテーション</vt:lpstr>
      <vt:lpstr>PowerPoint プレゼンテーション</vt:lpstr>
      <vt:lpstr>数値実験</vt:lpstr>
      <vt:lpstr>数値実験結果</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今後の研究</vt:lpstr>
      <vt:lpstr>ご清聴ありがとうございました</vt:lpstr>
      <vt:lpstr>塩基配列</vt:lpstr>
      <vt:lpstr>抗原決定器（エピトープ）</vt:lpstr>
      <vt:lpstr>自然免疫と獲得免疫</vt:lpstr>
      <vt:lpstr>免疫の喪失</vt:lpstr>
      <vt:lpstr>ハミング距離</vt:lpstr>
      <vt:lpstr>ノイマン近傍</vt:lpstr>
      <vt:lpstr>（（（細菌・ウイルス</vt:lpstr>
      <vt:lpstr>自己複製</vt:lpstr>
      <vt:lpstr>研究目的２</vt:lpstr>
      <vt:lpstr>(((数値計算結果の説明</vt:lpstr>
      <vt:lpstr>細菌の構造</vt:lpstr>
      <vt:lpstr>ウイルスの構造</vt:lpstr>
      <vt:lpstr>（（（その他パラメータの結果</vt:lpstr>
      <vt:lpstr>延長された表現型とは</vt:lpstr>
      <vt:lpstr>（（（利己的な遺伝子について</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220</cp:revision>
  <cp:lastPrinted>2013-12-28T01:55:06Z</cp:lastPrinted>
  <dcterms:created xsi:type="dcterms:W3CDTF">2013-12-17T00:35:00Z</dcterms:created>
  <dcterms:modified xsi:type="dcterms:W3CDTF">2014-02-06T04:02:34Z</dcterms:modified>
</cp:coreProperties>
</file>