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8" r:id="rId3"/>
    <p:sldId id="265" r:id="rId4"/>
    <p:sldId id="259" r:id="rId5"/>
    <p:sldId id="285" r:id="rId6"/>
    <p:sldId id="260" r:id="rId7"/>
    <p:sldId id="262" r:id="rId8"/>
    <p:sldId id="280" r:id="rId9"/>
    <p:sldId id="283" r:id="rId10"/>
    <p:sldId id="270" r:id="rId11"/>
    <p:sldId id="266" r:id="rId12"/>
    <p:sldId id="286" r:id="rId13"/>
    <p:sldId id="284" r:id="rId14"/>
    <p:sldId id="281" r:id="rId15"/>
    <p:sldId id="272" r:id="rId16"/>
    <p:sldId id="273" r:id="rId17"/>
    <p:sldId id="274" r:id="rId18"/>
    <p:sldId id="275" r:id="rId19"/>
    <p:sldId id="276" r:id="rId20"/>
    <p:sldId id="282" r:id="rId21"/>
    <p:sldId id="267" r:id="rId22"/>
    <p:sldId id="264" r:id="rId23"/>
    <p:sldId id="271" r:id="rId24"/>
    <p:sldId id="268"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586" autoAdjust="0"/>
    <p:restoredTop sz="86375" autoAdjust="0"/>
  </p:normalViewPr>
  <p:slideViewPr>
    <p:cSldViewPr>
      <p:cViewPr>
        <p:scale>
          <a:sx n="97" d="100"/>
          <a:sy n="97" d="100"/>
        </p:scale>
        <p:origin x="-156" y="-72"/>
      </p:cViewPr>
      <p:guideLst>
        <p:guide orient="horz" pos="2160"/>
        <p:guide pos="2880"/>
      </p:guideLst>
    </p:cSldViewPr>
  </p:slideViewPr>
  <p:outlineViewPr>
    <p:cViewPr>
      <p:scale>
        <a:sx n="33" d="100"/>
        <a:sy n="33" d="100"/>
      </p:scale>
      <p:origin x="0" y="202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25FEB-C9F8-43E7-A6A0-63C03333387A}" type="datetimeFigureOut">
              <a:rPr kumimoji="1" lang="ja-JP" altLang="en-US" smtClean="0"/>
              <a:t>2014/1/13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A58917-4067-485A-BC36-44226BD07651}" type="slidenum">
              <a:rPr kumimoji="1" lang="ja-JP" altLang="en-US" smtClean="0"/>
              <a:t>‹#›</a:t>
            </a:fld>
            <a:endParaRPr kumimoji="1" lang="ja-JP" altLang="en-US"/>
          </a:p>
        </p:txBody>
      </p:sp>
    </p:spTree>
    <p:extLst>
      <p:ext uri="{BB962C8B-B14F-4D97-AF65-F5344CB8AC3E}">
        <p14:creationId xmlns:p14="http://schemas.microsoft.com/office/powerpoint/2010/main" val="238476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F372ED-9A20-47C3-A076-E002DD6BB04D}" type="datetimeFigureOut">
              <a:rPr kumimoji="1" lang="ja-JP" altLang="en-US" smtClean="0"/>
              <a:t>2014/1/13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B3154-A281-48F2-8DC9-C99E29F1ECF4}" type="slidenum">
              <a:rPr kumimoji="1" lang="ja-JP" altLang="en-US" smtClean="0"/>
              <a:t>‹#›</a:t>
            </a:fld>
            <a:endParaRPr kumimoji="1" lang="ja-JP" altLang="en-US"/>
          </a:p>
        </p:txBody>
      </p:sp>
    </p:spTree>
    <p:extLst>
      <p:ext uri="{BB962C8B-B14F-4D97-AF65-F5344CB8AC3E}">
        <p14:creationId xmlns:p14="http://schemas.microsoft.com/office/powerpoint/2010/main" val="42914296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＋フォントの大きさとかを検討する。</a:t>
            </a:r>
            <a:endParaRPr kumimoji="1" lang="en-US" altLang="ja-JP" dirty="0" smtClean="0"/>
          </a:p>
          <a:p>
            <a:r>
              <a:rPr kumimoji="1" lang="ja-JP" altLang="en-US" dirty="0" smtClean="0"/>
              <a:t>＋どう見せるとか、レイアウトを検討する、最後に。</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a:t>
            </a:fld>
            <a:endParaRPr kumimoji="1" lang="ja-JP" altLang="en-US"/>
          </a:p>
        </p:txBody>
      </p:sp>
    </p:spTree>
    <p:extLst>
      <p:ext uri="{BB962C8B-B14F-4D97-AF65-F5344CB8AC3E}">
        <p14:creationId xmlns:p14="http://schemas.microsoft.com/office/powerpoint/2010/main" val="337842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err="1" smtClean="0"/>
              <a:t>ぼつ</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14</a:t>
            </a:fld>
            <a:endParaRPr kumimoji="1" lang="ja-JP" altLang="en-US"/>
          </a:p>
        </p:txBody>
      </p:sp>
    </p:spTree>
    <p:extLst>
      <p:ext uri="{BB962C8B-B14F-4D97-AF65-F5344CB8AC3E}">
        <p14:creationId xmlns:p14="http://schemas.microsoft.com/office/powerpoint/2010/main" val="3987876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15</a:t>
            </a:fld>
            <a:endParaRPr kumimoji="1" lang="ja-JP" altLang="en-US"/>
          </a:p>
        </p:txBody>
      </p:sp>
    </p:spTree>
    <p:extLst>
      <p:ext uri="{BB962C8B-B14F-4D97-AF65-F5344CB8AC3E}">
        <p14:creationId xmlns:p14="http://schemas.microsoft.com/office/powerpoint/2010/main" val="260331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16</a:t>
            </a:fld>
            <a:endParaRPr kumimoji="1" lang="ja-JP" altLang="en-US"/>
          </a:p>
        </p:txBody>
      </p:sp>
    </p:spTree>
    <p:extLst>
      <p:ext uri="{BB962C8B-B14F-4D97-AF65-F5344CB8AC3E}">
        <p14:creationId xmlns:p14="http://schemas.microsoft.com/office/powerpoint/2010/main" val="2334585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17</a:t>
            </a:fld>
            <a:endParaRPr kumimoji="1" lang="ja-JP" altLang="en-US"/>
          </a:p>
        </p:txBody>
      </p:sp>
    </p:spTree>
    <p:extLst>
      <p:ext uri="{BB962C8B-B14F-4D97-AF65-F5344CB8AC3E}">
        <p14:creationId xmlns:p14="http://schemas.microsoft.com/office/powerpoint/2010/main" val="8801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18</a:t>
            </a:fld>
            <a:endParaRPr kumimoji="1" lang="ja-JP" altLang="en-US"/>
          </a:p>
        </p:txBody>
      </p:sp>
    </p:spTree>
    <p:extLst>
      <p:ext uri="{BB962C8B-B14F-4D97-AF65-F5344CB8AC3E}">
        <p14:creationId xmlns:p14="http://schemas.microsoft.com/office/powerpoint/2010/main" val="3782568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19</a:t>
            </a:fld>
            <a:endParaRPr kumimoji="1" lang="ja-JP" altLang="en-US"/>
          </a:p>
        </p:txBody>
      </p:sp>
    </p:spTree>
    <p:extLst>
      <p:ext uri="{BB962C8B-B14F-4D97-AF65-F5344CB8AC3E}">
        <p14:creationId xmlns:p14="http://schemas.microsoft.com/office/powerpoint/2010/main" val="296541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21</a:t>
            </a:fld>
            <a:endParaRPr kumimoji="1" lang="ja-JP" altLang="en-US"/>
          </a:p>
        </p:txBody>
      </p:sp>
    </p:spTree>
    <p:extLst>
      <p:ext uri="{BB962C8B-B14F-4D97-AF65-F5344CB8AC3E}">
        <p14:creationId xmlns:p14="http://schemas.microsoft.com/office/powerpoint/2010/main" val="85727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22</a:t>
            </a:fld>
            <a:endParaRPr kumimoji="1" lang="ja-JP" altLang="en-US"/>
          </a:p>
        </p:txBody>
      </p:sp>
    </p:spTree>
    <p:extLst>
      <p:ext uri="{BB962C8B-B14F-4D97-AF65-F5344CB8AC3E}">
        <p14:creationId xmlns:p14="http://schemas.microsoft.com/office/powerpoint/2010/main" val="966408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23</a:t>
            </a:fld>
            <a:endParaRPr kumimoji="1" lang="ja-JP" altLang="en-US"/>
          </a:p>
        </p:txBody>
      </p:sp>
    </p:spTree>
    <p:extLst>
      <p:ext uri="{BB962C8B-B14F-4D97-AF65-F5344CB8AC3E}">
        <p14:creationId xmlns:p14="http://schemas.microsoft.com/office/powerpoint/2010/main" val="689900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24</a:t>
            </a:fld>
            <a:endParaRPr kumimoji="1" lang="ja-JP" altLang="en-US"/>
          </a:p>
        </p:txBody>
      </p:sp>
    </p:spTree>
    <p:extLst>
      <p:ext uri="{BB962C8B-B14F-4D97-AF65-F5344CB8AC3E}">
        <p14:creationId xmlns:p14="http://schemas.microsoft.com/office/powerpoint/2010/main" val="70480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＋感染、免疫、病原体駆除</a:t>
            </a:r>
            <a:endParaRPr kumimoji="1" lang="en-US" altLang="ja-JP" dirty="0" smtClean="0"/>
          </a:p>
          <a:p>
            <a:r>
              <a:rPr kumimoji="1" lang="ja-JP" altLang="en-US" dirty="0" smtClean="0"/>
              <a:t>＋ＳＩＲよりも正確に表現できるＡＢＭ</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2</a:t>
            </a:fld>
            <a:endParaRPr kumimoji="1" lang="ja-JP" altLang="en-US"/>
          </a:p>
        </p:txBody>
      </p:sp>
    </p:spTree>
    <p:extLst>
      <p:ext uri="{BB962C8B-B14F-4D97-AF65-F5344CB8AC3E}">
        <p14:creationId xmlns:p14="http://schemas.microsoft.com/office/powerpoint/2010/main" val="2633903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r>
              <a:rPr kumimoji="1" lang="en-US" altLang="ja-JP" dirty="0" smtClean="0"/>
              <a:t>2</a:t>
            </a:r>
            <a:r>
              <a:rPr kumimoji="1" lang="ja-JP" altLang="en-US" dirty="0" smtClean="0"/>
              <a:t>種類のウイルスが流行した場合に他方の免疫を喪失する場合の実例を調べる。</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3</a:t>
            </a:fld>
            <a:endParaRPr kumimoji="1" lang="ja-JP" altLang="en-US"/>
          </a:p>
        </p:txBody>
      </p:sp>
    </p:spTree>
    <p:extLst>
      <p:ext uri="{BB962C8B-B14F-4D97-AF65-F5344CB8AC3E}">
        <p14:creationId xmlns:p14="http://schemas.microsoft.com/office/powerpoint/2010/main" val="193117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＋「免疫の喪失」までは、ＳＩＲで表現することができない。</a:t>
            </a:r>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4</a:t>
            </a:fld>
            <a:endParaRPr kumimoji="1" lang="ja-JP" altLang="en-US"/>
          </a:p>
        </p:txBody>
      </p:sp>
    </p:spTree>
    <p:extLst>
      <p:ext uri="{BB962C8B-B14F-4D97-AF65-F5344CB8AC3E}">
        <p14:creationId xmlns:p14="http://schemas.microsoft.com/office/powerpoint/2010/main" val="2482776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6</a:t>
            </a:fld>
            <a:endParaRPr kumimoji="1" lang="ja-JP" altLang="en-US"/>
          </a:p>
        </p:txBody>
      </p:sp>
    </p:spTree>
    <p:extLst>
      <p:ext uri="{BB962C8B-B14F-4D97-AF65-F5344CB8AC3E}">
        <p14:creationId xmlns:p14="http://schemas.microsoft.com/office/powerpoint/2010/main" val="31180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7</a:t>
            </a:fld>
            <a:endParaRPr kumimoji="1" lang="ja-JP" altLang="en-US"/>
          </a:p>
        </p:txBody>
      </p:sp>
    </p:spTree>
    <p:extLst>
      <p:ext uri="{BB962C8B-B14F-4D97-AF65-F5344CB8AC3E}">
        <p14:creationId xmlns:p14="http://schemas.microsoft.com/office/powerpoint/2010/main" val="284683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テスト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8</a:t>
            </a:fld>
            <a:endParaRPr kumimoji="1" lang="ja-JP" altLang="en-US"/>
          </a:p>
        </p:txBody>
      </p:sp>
    </p:spTree>
    <p:extLst>
      <p:ext uri="{BB962C8B-B14F-4D97-AF65-F5344CB8AC3E}">
        <p14:creationId xmlns:p14="http://schemas.microsoft.com/office/powerpoint/2010/main" val="17188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10</a:t>
            </a:fld>
            <a:endParaRPr kumimoji="1" lang="ja-JP" altLang="en-US"/>
          </a:p>
        </p:txBody>
      </p:sp>
    </p:spTree>
    <p:extLst>
      <p:ext uri="{BB962C8B-B14F-4D97-AF65-F5344CB8AC3E}">
        <p14:creationId xmlns:p14="http://schemas.microsoft.com/office/powerpoint/2010/main" val="190306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B3154-A281-48F2-8DC9-C99E29F1ECF4}" type="slidenum">
              <a:rPr kumimoji="1" lang="ja-JP" altLang="en-US" smtClean="0"/>
              <a:t>11</a:t>
            </a:fld>
            <a:endParaRPr kumimoji="1" lang="ja-JP" altLang="en-US"/>
          </a:p>
        </p:txBody>
      </p:sp>
    </p:spTree>
    <p:extLst>
      <p:ext uri="{BB962C8B-B14F-4D97-AF65-F5344CB8AC3E}">
        <p14:creationId xmlns:p14="http://schemas.microsoft.com/office/powerpoint/2010/main" val="278104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72518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4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253452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4261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227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84013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5906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10425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63139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339529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64389B5-BBD8-4BB5-AA3B-F6D4F6020998}" type="datetimeFigureOut">
              <a:rPr kumimoji="1" lang="ja-JP" altLang="en-US" smtClean="0"/>
              <a:t>2014/1/13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139810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89B5-BBD8-4BB5-AA3B-F6D4F6020998}" type="datetimeFigureOut">
              <a:rPr kumimoji="1" lang="ja-JP" altLang="en-US" smtClean="0"/>
              <a:t>2014/1/13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43B5-9AFA-44D4-9F4E-5CF2F9A2AF44}" type="slidenum">
              <a:rPr kumimoji="1" lang="ja-JP" altLang="en-US" smtClean="0"/>
              <a:t>‹#›</a:t>
            </a:fld>
            <a:endParaRPr kumimoji="1" lang="ja-JP" altLang="en-US"/>
          </a:p>
        </p:txBody>
      </p:sp>
    </p:spTree>
    <p:extLst>
      <p:ext uri="{BB962C8B-B14F-4D97-AF65-F5344CB8AC3E}">
        <p14:creationId xmlns:p14="http://schemas.microsoft.com/office/powerpoint/2010/main" val="2582445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Autofit/>
          </a:bodyPr>
          <a:lstStyle/>
          <a:p>
            <a:r>
              <a:rPr kumimoji="1" lang="ja-JP" altLang="en-US" sz="3600" dirty="0" smtClean="0"/>
              <a:t>電子タグを持つ</a:t>
            </a:r>
            <a:r>
              <a:rPr kumimoji="1" lang="en-US" altLang="ja-JP" sz="3600" dirty="0" smtClean="0"/>
              <a:t>Agent Based Epidemic Model</a:t>
            </a:r>
            <a:r>
              <a:rPr kumimoji="1" lang="ja-JP" altLang="en-US" sz="3600" dirty="0" smtClean="0"/>
              <a:t>に対する数値解析的研究</a:t>
            </a:r>
            <a:endParaRPr kumimoji="1" lang="ja-JP" altLang="en-US" sz="3600" dirty="0"/>
          </a:p>
        </p:txBody>
      </p:sp>
      <p:sp>
        <p:nvSpPr>
          <p:cNvPr id="3" name="サブタイトル 2"/>
          <p:cNvSpPr>
            <a:spLocks noGrp="1"/>
          </p:cNvSpPr>
          <p:nvPr>
            <p:ph type="subTitle" idx="1"/>
          </p:nvPr>
        </p:nvSpPr>
        <p:spPr/>
        <p:txBody>
          <a:bodyPr/>
          <a:lstStyle/>
          <a:p>
            <a:r>
              <a:rPr kumimoji="1" lang="en-US" altLang="ja-JP" dirty="0" smtClean="0"/>
              <a:t>1100104003</a:t>
            </a:r>
          </a:p>
          <a:p>
            <a:r>
              <a:rPr lang="ja-JP" altLang="en-US" dirty="0" smtClean="0"/>
              <a:t>植田　尚克</a:t>
            </a:r>
            <a:endParaRPr kumimoji="1" lang="ja-JP" altLang="en-US" dirty="0" smtClean="0"/>
          </a:p>
        </p:txBody>
      </p:sp>
    </p:spTree>
    <p:extLst>
      <p:ext uri="{BB962C8B-B14F-4D97-AF65-F5344CB8AC3E}">
        <p14:creationId xmlns:p14="http://schemas.microsoft.com/office/powerpoint/2010/main" val="2625014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 端子 5"/>
          <p:cNvSpPr/>
          <p:nvPr/>
        </p:nvSpPr>
        <p:spPr>
          <a:xfrm>
            <a:off x="1126469" y="1569570"/>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フローチャート : 端子 6"/>
          <p:cNvSpPr/>
          <p:nvPr/>
        </p:nvSpPr>
        <p:spPr>
          <a:xfrm>
            <a:off x="6922822" y="5551477"/>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手作業 10"/>
          <p:cNvSpPr/>
          <p:nvPr/>
        </p:nvSpPr>
        <p:spPr>
          <a:xfrm rot="10800000">
            <a:off x="1126469" y="3033335"/>
            <a:ext cx="9144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ローチャート: 手作業 11"/>
          <p:cNvSpPr/>
          <p:nvPr/>
        </p:nvSpPr>
        <p:spPr>
          <a:xfrm>
            <a:off x="6922823" y="4747080"/>
            <a:ext cx="914400" cy="612648"/>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カギ線コネクタ 31"/>
          <p:cNvCxnSpPr>
            <a:stCxn id="12" idx="2"/>
            <a:endCxn id="7" idx="0"/>
          </p:cNvCxnSpPr>
          <p:nvPr/>
        </p:nvCxnSpPr>
        <p:spPr>
          <a:xfrm rot="5400000">
            <a:off x="7284149" y="5455602"/>
            <a:ext cx="191749" cy="1"/>
          </a:xfrm>
          <a:prstGeom prst="bentConnector3">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6" name="フローチャート : 定義済み処理 35"/>
          <p:cNvSpPr/>
          <p:nvPr/>
        </p:nvSpPr>
        <p:spPr>
          <a:xfrm>
            <a:off x="3729907" y="1899529"/>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移動</a:t>
            </a:r>
            <a:endParaRPr kumimoji="1" lang="ja-JP" altLang="en-US" b="1" dirty="0"/>
          </a:p>
        </p:txBody>
      </p:sp>
      <p:sp>
        <p:nvSpPr>
          <p:cNvPr id="37" name="フローチャート : 定義済み処理 36"/>
          <p:cNvSpPr/>
          <p:nvPr/>
        </p:nvSpPr>
        <p:spPr>
          <a:xfrm>
            <a:off x="3729908" y="2997172"/>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接触</a:t>
            </a:r>
            <a:endParaRPr kumimoji="1" lang="ja-JP" altLang="en-US" b="1" dirty="0"/>
          </a:p>
        </p:txBody>
      </p:sp>
      <p:sp>
        <p:nvSpPr>
          <p:cNvPr id="38" name="フローチャート : 定義済み処理 37"/>
          <p:cNvSpPr/>
          <p:nvPr/>
        </p:nvSpPr>
        <p:spPr>
          <a:xfrm>
            <a:off x="3729906" y="4084598"/>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感染</a:t>
            </a:r>
            <a:endParaRPr kumimoji="1" lang="ja-JP" altLang="en-US" b="1" dirty="0"/>
          </a:p>
        </p:txBody>
      </p:sp>
      <p:sp>
        <p:nvSpPr>
          <p:cNvPr id="39" name="フローチャート : 定義済み処理 38"/>
          <p:cNvSpPr/>
          <p:nvPr/>
        </p:nvSpPr>
        <p:spPr>
          <a:xfrm>
            <a:off x="3729905" y="5145772"/>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免疫応答</a:t>
            </a:r>
            <a:endParaRPr kumimoji="1" lang="ja-JP" altLang="en-US" b="1" dirty="0"/>
          </a:p>
        </p:txBody>
      </p:sp>
      <p:cxnSp>
        <p:nvCxnSpPr>
          <p:cNvPr id="41" name="カギ線コネクタ 40"/>
          <p:cNvCxnSpPr>
            <a:stCxn id="11" idx="0"/>
            <a:endCxn id="36" idx="0"/>
          </p:cNvCxnSpPr>
          <p:nvPr/>
        </p:nvCxnSpPr>
        <p:spPr>
          <a:xfrm rot="5400000" flipH="1" flipV="1">
            <a:off x="2161603" y="1321595"/>
            <a:ext cx="1746454" cy="2902322"/>
          </a:xfrm>
          <a:prstGeom prst="bentConnector5">
            <a:avLst>
              <a:gd name="adj1" fmla="val -13089"/>
              <a:gd name="adj2" fmla="val 44851"/>
              <a:gd name="adj3" fmla="val 113089"/>
            </a:avLst>
          </a:prstGeom>
          <a:ln>
            <a:tailEnd type="arrow"/>
          </a:ln>
        </p:spPr>
        <p:style>
          <a:lnRef idx="2">
            <a:schemeClr val="accent1"/>
          </a:lnRef>
          <a:fillRef idx="1">
            <a:schemeClr val="lt1"/>
          </a:fillRef>
          <a:effectRef idx="0">
            <a:schemeClr val="accent1"/>
          </a:effectRef>
          <a:fontRef idx="minor">
            <a:schemeClr val="dk1"/>
          </a:fontRef>
        </p:style>
      </p:cxnSp>
      <p:cxnSp>
        <p:nvCxnSpPr>
          <p:cNvPr id="43" name="カギ線コネクタ 42"/>
          <p:cNvCxnSpPr>
            <a:stCxn id="39" idx="2"/>
            <a:endCxn id="12" idx="0"/>
          </p:cNvCxnSpPr>
          <p:nvPr/>
        </p:nvCxnSpPr>
        <p:spPr>
          <a:xfrm rot="5400000" flipH="1" flipV="1">
            <a:off x="5427336" y="3805733"/>
            <a:ext cx="1011340" cy="2894034"/>
          </a:xfrm>
          <a:prstGeom prst="bentConnector5">
            <a:avLst>
              <a:gd name="adj1" fmla="val -22604"/>
              <a:gd name="adj2" fmla="val 55164"/>
              <a:gd name="adj3" fmla="val 122604"/>
            </a:avLst>
          </a:prstGeom>
          <a:ln>
            <a:tailEnd type="arrow"/>
          </a:ln>
        </p:spPr>
        <p:style>
          <a:lnRef idx="2">
            <a:schemeClr val="accent1"/>
          </a:lnRef>
          <a:fillRef idx="1">
            <a:schemeClr val="lt1"/>
          </a:fillRef>
          <a:effectRef idx="0">
            <a:schemeClr val="accent1"/>
          </a:effectRef>
          <a:fontRef idx="minor">
            <a:schemeClr val="dk1"/>
          </a:fontRef>
        </p:style>
      </p:cxnSp>
      <p:sp>
        <p:nvSpPr>
          <p:cNvPr id="48" name="フローチャート : 定義済み処理 47"/>
          <p:cNvSpPr/>
          <p:nvPr/>
        </p:nvSpPr>
        <p:spPr>
          <a:xfrm>
            <a:off x="827584" y="2213426"/>
            <a:ext cx="1512168" cy="612648"/>
          </a:xfrm>
          <a:prstGeom prst="flowChartPredefined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smtClean="0"/>
              <a:t>初期感染</a:t>
            </a:r>
            <a:endParaRPr kumimoji="1" lang="ja-JP" altLang="en-US" b="1" dirty="0"/>
          </a:p>
        </p:txBody>
      </p:sp>
      <p:cxnSp>
        <p:nvCxnSpPr>
          <p:cNvPr id="51" name="カギ線コネクタ 50"/>
          <p:cNvCxnSpPr>
            <a:stCxn id="6" idx="2"/>
            <a:endCxn id="48" idx="0"/>
          </p:cNvCxnSpPr>
          <p:nvPr/>
        </p:nvCxnSpPr>
        <p:spPr>
          <a:xfrm rot="5400000">
            <a:off x="1412617" y="2042374"/>
            <a:ext cx="342104"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3" name="カギ線コネクタ 52"/>
          <p:cNvCxnSpPr>
            <a:stCxn id="48" idx="2"/>
            <a:endCxn id="11" idx="2"/>
          </p:cNvCxnSpPr>
          <p:nvPr/>
        </p:nvCxnSpPr>
        <p:spPr>
          <a:xfrm rot="16200000" flipH="1">
            <a:off x="1480038" y="2929703"/>
            <a:ext cx="207261"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7" name="カギ線コネクタ 56"/>
          <p:cNvCxnSpPr>
            <a:stCxn id="36" idx="2"/>
            <a:endCxn id="37" idx="0"/>
          </p:cNvCxnSpPr>
          <p:nvPr/>
        </p:nvCxnSpPr>
        <p:spPr>
          <a:xfrm rot="16200000" flipH="1">
            <a:off x="4243494" y="2754673"/>
            <a:ext cx="484995"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59" name="カギ線コネクタ 58"/>
          <p:cNvCxnSpPr>
            <a:stCxn id="37" idx="2"/>
            <a:endCxn id="38" idx="0"/>
          </p:cNvCxnSpPr>
          <p:nvPr/>
        </p:nvCxnSpPr>
        <p:spPr>
          <a:xfrm rot="5400000">
            <a:off x="4248602" y="3847208"/>
            <a:ext cx="474778" cy="2"/>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cxnSp>
        <p:nvCxnSpPr>
          <p:cNvPr id="61" name="カギ線コネクタ 60"/>
          <p:cNvCxnSpPr>
            <a:stCxn id="38" idx="2"/>
            <a:endCxn id="39" idx="0"/>
          </p:cNvCxnSpPr>
          <p:nvPr/>
        </p:nvCxnSpPr>
        <p:spPr>
          <a:xfrm rot="5400000">
            <a:off x="4261727" y="4921509"/>
            <a:ext cx="448526" cy="1"/>
          </a:xfrm>
          <a:prstGeom prst="bentConnector3">
            <a:avLst/>
          </a:prstGeom>
          <a:ln>
            <a:tailEnd type="arrow"/>
          </a:ln>
        </p:spPr>
        <p:style>
          <a:lnRef idx="2">
            <a:schemeClr val="accent1"/>
          </a:lnRef>
          <a:fillRef idx="1">
            <a:schemeClr val="lt1"/>
          </a:fillRef>
          <a:effectRef idx="0">
            <a:schemeClr val="accent1"/>
          </a:effectRef>
          <a:fontRef idx="minor">
            <a:schemeClr val="dk1"/>
          </a:fontRef>
        </p:style>
      </p:cxnSp>
      <p:sp>
        <p:nvSpPr>
          <p:cNvPr id="99" name="タイトル 98"/>
          <p:cNvSpPr>
            <a:spLocks noGrp="1"/>
          </p:cNvSpPr>
          <p:nvPr>
            <p:ph type="title"/>
          </p:nvPr>
        </p:nvSpPr>
        <p:spPr/>
        <p:txBody>
          <a:bodyPr>
            <a:normAutofit/>
          </a:bodyPr>
          <a:lstStyle/>
          <a:p>
            <a:r>
              <a:rPr kumimoji="1" lang="ja-JP" altLang="en-US" sz="3600" dirty="0" smtClean="0"/>
              <a:t>アルゴリズム</a:t>
            </a:r>
            <a:endParaRPr kumimoji="1" lang="ja-JP" altLang="en-US" sz="3600" dirty="0"/>
          </a:p>
        </p:txBody>
      </p:sp>
    </p:spTree>
    <p:extLst>
      <p:ext uri="{BB962C8B-B14F-4D97-AF65-F5344CB8AC3E}">
        <p14:creationId xmlns:p14="http://schemas.microsoft.com/office/powerpoint/2010/main" val="2685871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電子タグによる免疫機構の表現</a:t>
            </a:r>
            <a:endParaRPr kumimoji="1" lang="ja-JP" altLang="en-US" sz="3600" dirty="0"/>
          </a:p>
        </p:txBody>
      </p:sp>
      <p:pic>
        <p:nvPicPr>
          <p:cNvPr id="2051" name="Picture 3" descr="C:\Users\Naoki\workspace\ImmuneSystem\PPT\ta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84784"/>
            <a:ext cx="7808541" cy="4761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667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oki\workspace\ImmuneSystem\PPT\ta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620688"/>
            <a:ext cx="752475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36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抗原抗体反応とは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5986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（（（ＳＩＲモデルとの比較</a:t>
            </a:r>
            <a:endParaRPr kumimoji="1" lang="ja-JP" altLang="en-US" dirty="0"/>
          </a:p>
        </p:txBody>
      </p:sp>
      <p:pic>
        <p:nvPicPr>
          <p:cNvPr id="1026" name="Picture 2" descr="C:\Users\Naoki\workspace\ImmuneSystem\PPT\S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484784"/>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0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グラフ表示</a:t>
            </a:r>
          </a:p>
        </p:txBody>
      </p:sp>
    </p:spTree>
    <p:extLst>
      <p:ext uri="{BB962C8B-B14F-4D97-AF65-F5344CB8AC3E}">
        <p14:creationId xmlns:p14="http://schemas.microsoft.com/office/powerpoint/2010/main" val="3483215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数値計算結果の分析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多くて３、４つ</a:t>
            </a:r>
            <a:endParaRPr kumimoji="1" lang="ja-JP" altLang="en-US" dirty="0"/>
          </a:p>
        </p:txBody>
      </p:sp>
    </p:spTree>
    <p:extLst>
      <p:ext uri="{BB962C8B-B14F-4D97-AF65-F5344CB8AC3E}">
        <p14:creationId xmlns:p14="http://schemas.microsoft.com/office/powerpoint/2010/main" val="3736256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２、３行</a:t>
            </a:r>
            <a:endParaRPr kumimoji="1" lang="ja-JP" altLang="en-US" dirty="0"/>
          </a:p>
        </p:txBody>
      </p:sp>
    </p:spTree>
    <p:extLst>
      <p:ext uri="{BB962C8B-B14F-4D97-AF65-F5344CB8AC3E}">
        <p14:creationId xmlns:p14="http://schemas.microsoft.com/office/powerpoint/2010/main" val="3466877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今後の研究方針</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140513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6243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抗原抗体反応を電子タグを用いて表現する</a:t>
            </a:r>
            <a:endParaRPr kumimoji="1" lang="en-US" altLang="ja-JP" dirty="0" smtClean="0"/>
          </a:p>
          <a:p>
            <a:r>
              <a:rPr kumimoji="1" lang="ja-JP" altLang="en-US" dirty="0" smtClean="0"/>
              <a:t>ＡＢＭは微分方程式を用いた数理疫学モデルよりも多くの現象を表現できる</a:t>
            </a:r>
            <a:endParaRPr kumimoji="1" lang="ja-JP" altLang="en-US" dirty="0"/>
          </a:p>
        </p:txBody>
      </p:sp>
    </p:spTree>
    <p:extLst>
      <p:ext uri="{BB962C8B-B14F-4D97-AF65-F5344CB8AC3E}">
        <p14:creationId xmlns:p14="http://schemas.microsoft.com/office/powerpoint/2010/main" val="419112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7915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（（（電子タグを用いた免疫機構の表現の妥当性</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766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延長された表現型とは</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3461091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 代替処理 1"/>
          <p:cNvSpPr/>
          <p:nvPr/>
        </p:nvSpPr>
        <p:spPr>
          <a:xfrm>
            <a:off x="323528" y="260648"/>
            <a:ext cx="1656184" cy="4320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個体の行動</a:t>
            </a:r>
            <a:endParaRPr kumimoji="1" lang="ja-JP" altLang="en-US" dirty="0"/>
          </a:p>
        </p:txBody>
      </p:sp>
      <p:sp>
        <p:nvSpPr>
          <p:cNvPr id="3" name="フローチャート : 代替処理 2"/>
          <p:cNvSpPr/>
          <p:nvPr/>
        </p:nvSpPr>
        <p:spPr>
          <a:xfrm>
            <a:off x="5906616" y="4345568"/>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 name="フローチャート : 端子 3"/>
          <p:cNvSpPr/>
          <p:nvPr/>
        </p:nvSpPr>
        <p:spPr>
          <a:xfrm>
            <a:off x="323528" y="1700808"/>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開始</a:t>
            </a:r>
            <a:endParaRPr kumimoji="1" lang="ja-JP" altLang="en-US" dirty="0"/>
          </a:p>
        </p:txBody>
      </p:sp>
      <p:sp>
        <p:nvSpPr>
          <p:cNvPr id="5" name="フローチャート : 端子 4"/>
          <p:cNvSpPr/>
          <p:nvPr/>
        </p:nvSpPr>
        <p:spPr>
          <a:xfrm>
            <a:off x="5906616" y="6165304"/>
            <a:ext cx="914400" cy="30175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終了</a:t>
            </a:r>
            <a:endParaRPr kumimoji="1" lang="ja-JP" altLang="en-US" dirty="0"/>
          </a:p>
        </p:txBody>
      </p:sp>
      <p:sp>
        <p:nvSpPr>
          <p:cNvPr id="6" name="フローチャート : 代替処理 5"/>
          <p:cNvSpPr/>
          <p:nvPr/>
        </p:nvSpPr>
        <p:spPr>
          <a:xfrm>
            <a:off x="323528" y="4149080"/>
            <a:ext cx="3646496" cy="1235436"/>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近隣の他個体それぞれに対して、保持ウイルスの中からランダムで１つ選び、待機ウイルスに加える</a:t>
            </a:r>
            <a:endParaRPr kumimoji="1" lang="ja-JP" altLang="en-US" dirty="0"/>
          </a:p>
        </p:txBody>
      </p:sp>
      <p:sp>
        <p:nvSpPr>
          <p:cNvPr id="7" name="フローチャート : 代替処理 6"/>
          <p:cNvSpPr/>
          <p:nvPr/>
        </p:nvSpPr>
        <p:spPr>
          <a:xfrm>
            <a:off x="5914449" y="5236664"/>
            <a:ext cx="914400"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 name="フローチャート : 代替処理 7"/>
          <p:cNvSpPr/>
          <p:nvPr/>
        </p:nvSpPr>
        <p:spPr>
          <a:xfrm>
            <a:off x="323528" y="3068960"/>
            <a:ext cx="2376264" cy="79208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smtClean="0"/>
              <a:t>ランダムに</a:t>
            </a:r>
            <a:endParaRPr lang="en-US" altLang="ja-JP" dirty="0" smtClean="0"/>
          </a:p>
          <a:p>
            <a:pPr algn="ctr"/>
            <a:r>
              <a:rPr lang="ja-JP" altLang="en-US" dirty="0" smtClean="0"/>
              <a:t>土地に配置される</a:t>
            </a:r>
            <a:endParaRPr kumimoji="1" lang="ja-JP" altLang="en-US" dirty="0"/>
          </a:p>
        </p:txBody>
      </p:sp>
      <p:sp>
        <p:nvSpPr>
          <p:cNvPr id="9" name="フローチャート : 代替処理 8"/>
          <p:cNvSpPr/>
          <p:nvPr/>
        </p:nvSpPr>
        <p:spPr>
          <a:xfrm>
            <a:off x="323528" y="2209588"/>
            <a:ext cx="151216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t>初期感染</a:t>
            </a:r>
            <a:endParaRPr kumimoji="1" lang="ja-JP" altLang="en-US" dirty="0"/>
          </a:p>
        </p:txBody>
      </p:sp>
    </p:spTree>
    <p:extLst>
      <p:ext uri="{BB962C8B-B14F-4D97-AF65-F5344CB8AC3E}">
        <p14:creationId xmlns:p14="http://schemas.microsoft.com/office/powerpoint/2010/main" val="1149217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パラメータ集合の分類</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８つ</a:t>
            </a:r>
            <a:endParaRPr kumimoji="1" lang="ja-JP" altLang="en-US" dirty="0"/>
          </a:p>
        </p:txBody>
      </p:sp>
    </p:spTree>
    <p:extLst>
      <p:ext uri="{BB962C8B-B14F-4D97-AF65-F5344CB8AC3E}">
        <p14:creationId xmlns:p14="http://schemas.microsoft.com/office/powerpoint/2010/main" val="3741923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研究目的２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2</a:t>
            </a:r>
            <a:r>
              <a:rPr kumimoji="1" lang="ja-JP" altLang="en-US" dirty="0" smtClean="0"/>
              <a:t>種類のウイルスが流行した場合、一方のウイルスの免疫を獲得することにより他方のウイルスに対する免疫を失うことが起こりうる。</a:t>
            </a:r>
            <a:endParaRPr lang="en-US" altLang="ja-JP" dirty="0"/>
          </a:p>
          <a:p>
            <a:r>
              <a:rPr kumimoji="1" lang="ja-JP" altLang="en-US" dirty="0" smtClean="0"/>
              <a:t>その結果社会全体で発生する免疫獲得とウイルス感染との間のある種の振動現象を数値解析的に再現する。</a:t>
            </a:r>
            <a:endParaRPr kumimoji="1" lang="ja-JP" altLang="en-US" dirty="0"/>
          </a:p>
        </p:txBody>
      </p:sp>
    </p:spTree>
    <p:extLst>
      <p:ext uri="{BB962C8B-B14F-4D97-AF65-F5344CB8AC3E}">
        <p14:creationId xmlns:p14="http://schemas.microsoft.com/office/powerpoint/2010/main" val="2535459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研究の意義</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rgbClr val="FF0000"/>
                </a:solidFill>
              </a:rPr>
              <a:t>従来の微分方程式</a:t>
            </a:r>
            <a:r>
              <a:rPr kumimoji="1" lang="ja-JP" altLang="en-US" dirty="0" smtClean="0"/>
              <a:t>を基礎としたモデルでは個体における</a:t>
            </a:r>
            <a:r>
              <a:rPr kumimoji="1" lang="ja-JP" altLang="en-US" dirty="0" smtClean="0">
                <a:solidFill>
                  <a:srgbClr val="FF0000"/>
                </a:solidFill>
              </a:rPr>
              <a:t>免疫機構の詳細にまで立ち入ることができなかった</a:t>
            </a:r>
            <a:r>
              <a:rPr kumimoji="1" lang="ja-JP" altLang="en-US" dirty="0" smtClean="0"/>
              <a:t>。</a:t>
            </a:r>
            <a:endParaRPr kumimoji="1" lang="en-US" altLang="ja-JP" dirty="0" smtClean="0"/>
          </a:p>
          <a:p>
            <a:r>
              <a:rPr kumimoji="1" lang="ja-JP" altLang="en-US" dirty="0" smtClean="0">
                <a:solidFill>
                  <a:srgbClr val="FF0000"/>
                </a:solidFill>
              </a:rPr>
              <a:t>電子タグ</a:t>
            </a:r>
            <a:r>
              <a:rPr kumimoji="1" lang="ja-JP" altLang="en-US" dirty="0" smtClean="0"/>
              <a:t>を用いることにより、</a:t>
            </a:r>
            <a:r>
              <a:rPr kumimoji="1" lang="ja-JP" altLang="en-US" dirty="0" smtClean="0">
                <a:solidFill>
                  <a:srgbClr val="FF0000"/>
                </a:solidFill>
              </a:rPr>
              <a:t>免疫機構</a:t>
            </a:r>
            <a:r>
              <a:rPr kumimoji="1" lang="ja-JP" altLang="en-US" dirty="0" smtClean="0"/>
              <a:t>をより</a:t>
            </a:r>
            <a:r>
              <a:rPr kumimoji="1" lang="ja-JP" altLang="en-US" dirty="0" smtClean="0">
                <a:solidFill>
                  <a:srgbClr val="FF0000"/>
                </a:solidFill>
              </a:rPr>
              <a:t>正確にモデル化</a:t>
            </a:r>
            <a:r>
              <a:rPr kumimoji="1" lang="ja-JP" altLang="en-US" dirty="0" smtClean="0"/>
              <a:t>することができる。</a:t>
            </a:r>
            <a:endParaRPr kumimoji="1" lang="en-US" altLang="ja-JP" dirty="0" smtClean="0"/>
          </a:p>
          <a:p>
            <a:r>
              <a:rPr kumimoji="1" lang="ja-JP" altLang="en-US" dirty="0" smtClean="0"/>
              <a:t>これにより社会全体における</a:t>
            </a:r>
            <a:r>
              <a:rPr kumimoji="1" lang="ja-JP" altLang="en-US" dirty="0" smtClean="0">
                <a:solidFill>
                  <a:srgbClr val="FF0000"/>
                </a:solidFill>
              </a:rPr>
              <a:t>伝染病の感染拡大</a:t>
            </a:r>
            <a:r>
              <a:rPr kumimoji="1" lang="ja-JP" altLang="en-US" dirty="0" smtClean="0"/>
              <a:t>だけではなく、</a:t>
            </a:r>
            <a:r>
              <a:rPr kumimoji="1" lang="ja-JP" altLang="en-US" dirty="0" smtClean="0">
                <a:solidFill>
                  <a:srgbClr val="FF0000"/>
                </a:solidFill>
              </a:rPr>
              <a:t>免疫機構の社会的な広がり</a:t>
            </a:r>
            <a:r>
              <a:rPr kumimoji="1" lang="ja-JP" altLang="en-US" dirty="0" smtClean="0"/>
              <a:t>をも表現することができる。</a:t>
            </a:r>
            <a:endParaRPr kumimoji="1" lang="ja-JP" altLang="en-US" dirty="0"/>
          </a:p>
        </p:txBody>
      </p:sp>
    </p:spTree>
    <p:extLst>
      <p:ext uri="{BB962C8B-B14F-4D97-AF65-F5344CB8AC3E}">
        <p14:creationId xmlns:p14="http://schemas.microsoft.com/office/powerpoint/2010/main" val="196561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88564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先行研究紹介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9264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（（（ＡＢＭとは何か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862563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（（（数理伝染病学とは何か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889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Agent Based Epidemic Model</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1538914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413</Words>
  <Application>Microsoft Office PowerPoint</Application>
  <PresentationFormat>画面に合わせる (4:3)</PresentationFormat>
  <Paragraphs>71</Paragraphs>
  <Slides>24</Slides>
  <Notes>19</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Office ​​テーマ</vt:lpstr>
      <vt:lpstr>電子タグを持つAgent Based Epidemic Modelに対する数値解析的研究</vt:lpstr>
      <vt:lpstr>研究目的</vt:lpstr>
      <vt:lpstr>研究目的２</vt:lpstr>
      <vt:lpstr>研究の意義</vt:lpstr>
      <vt:lpstr>PowerPoint プレゼンテーション</vt:lpstr>
      <vt:lpstr>先行研究紹介</vt:lpstr>
      <vt:lpstr>（（（ＡＢＭとは何か</vt:lpstr>
      <vt:lpstr>（（（数理伝染病学とは何か</vt:lpstr>
      <vt:lpstr>Agent Based Epidemic Model</vt:lpstr>
      <vt:lpstr>アルゴリズム</vt:lpstr>
      <vt:lpstr>電子タグによる免疫機構の表現</vt:lpstr>
      <vt:lpstr>PowerPoint プレゼンテーション</vt:lpstr>
      <vt:lpstr>抗原抗体反応とは</vt:lpstr>
      <vt:lpstr>（（（ＳＩＲモデルとの比較</vt:lpstr>
      <vt:lpstr>数値計算結果</vt:lpstr>
      <vt:lpstr>数値計算結果の分析</vt:lpstr>
      <vt:lpstr>結論</vt:lpstr>
      <vt:lpstr>今後の研究方針</vt:lpstr>
      <vt:lpstr>PowerPoint プレゼンテーション</vt:lpstr>
      <vt:lpstr>PowerPoint プレゼンテーション</vt:lpstr>
      <vt:lpstr>（（（電子タグを用いた免疫機構の表現の妥当性</vt:lpstr>
      <vt:lpstr>延長された表現型とは</vt:lpstr>
      <vt:lpstr>PowerPoint プレゼンテーション</vt:lpstr>
      <vt:lpstr>パラメータ集合の分類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Naoki</dc:creator>
  <cp:lastModifiedBy>Naoki</cp:lastModifiedBy>
  <cp:revision>40</cp:revision>
  <cp:lastPrinted>2013-12-28T01:55:06Z</cp:lastPrinted>
  <dcterms:created xsi:type="dcterms:W3CDTF">2013-12-17T00:35:00Z</dcterms:created>
  <dcterms:modified xsi:type="dcterms:W3CDTF">2014-01-13T07:54:38Z</dcterms:modified>
</cp:coreProperties>
</file>