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0" r:id="rId3"/>
    <p:sldId id="287" r:id="rId4"/>
    <p:sldId id="258" r:id="rId5"/>
    <p:sldId id="288" r:id="rId6"/>
    <p:sldId id="289" r:id="rId7"/>
    <p:sldId id="290" r:id="rId8"/>
    <p:sldId id="291" r:id="rId9"/>
    <p:sldId id="292" r:id="rId10"/>
    <p:sldId id="301" r:id="rId11"/>
    <p:sldId id="293" r:id="rId12"/>
    <p:sldId id="294" r:id="rId13"/>
    <p:sldId id="295" r:id="rId14"/>
    <p:sldId id="299" r:id="rId15"/>
    <p:sldId id="296" r:id="rId16"/>
    <p:sldId id="297" r:id="rId17"/>
    <p:sldId id="300" r:id="rId18"/>
    <p:sldId id="298" r:id="rId19"/>
    <p:sldId id="302" r:id="rId20"/>
    <p:sldId id="26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14"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721-1188-47D5-9044-022ECE8C9E54}" type="datetimeFigureOut">
              <a:rPr lang="ru-RU" smtClean="0"/>
              <a:t>16.01.2021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6F98-AD14-48F8-8B6B-9248A8B97F81}" type="slidenum">
              <a:rPr lang="ru-RU" smtClean="0"/>
              <a:t>‹#›</a:t>
            </a:fld>
            <a:endParaRPr lang="ru-RU"/>
          </a:p>
        </p:txBody>
      </p:sp>
    </p:spTree>
    <p:extLst>
      <p:ext uri="{BB962C8B-B14F-4D97-AF65-F5344CB8AC3E}">
        <p14:creationId xmlns:p14="http://schemas.microsoft.com/office/powerpoint/2010/main" val="284857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34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7882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7379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9688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744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4174B-3865-4C52-8BB2-B1080AE4813B}" type="datetimeFigureOut">
              <a:rPr lang="ru-RU" smtClean="0"/>
              <a:t>16.01.2021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14153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4174B-3865-4C52-8BB2-B1080AE4813B}" type="datetimeFigureOut">
              <a:rPr lang="ru-RU" smtClean="0"/>
              <a:t>16.01.2021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11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4174B-3865-4C52-8BB2-B1080AE4813B}" type="datetimeFigureOut">
              <a:rPr lang="ru-RU" smtClean="0"/>
              <a:t>16.01.2021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35545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4174B-3865-4C52-8BB2-B1080AE4813B}" type="datetimeFigureOut">
              <a:rPr lang="ru-RU" smtClean="0"/>
              <a:t>16.01.2021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91083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16.01.2021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84122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16.01.2021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22529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174B-3865-4C52-8BB2-B1080AE4813B}" type="datetimeFigureOut">
              <a:rPr lang="ru-RU" smtClean="0"/>
              <a:t>16.01.2021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D6AC-09EF-4EF3-8FAE-46BEF3A7E995}" type="slidenum">
              <a:rPr lang="ru-RU" smtClean="0"/>
              <a:t>‹#›</a:t>
            </a:fld>
            <a:endParaRPr lang="ru-RU"/>
          </a:p>
        </p:txBody>
      </p:sp>
    </p:spTree>
    <p:extLst>
      <p:ext uri="{BB962C8B-B14F-4D97-AF65-F5344CB8AC3E}">
        <p14:creationId xmlns:p14="http://schemas.microsoft.com/office/powerpoint/2010/main" val="412557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98486"/>
            <a:ext cx="9144000" cy="2387600"/>
          </a:xfrm>
        </p:spPr>
        <p:txBody>
          <a:bodyPr>
            <a:normAutofit fontScale="90000"/>
          </a:bodyPr>
          <a:lstStyle/>
          <a:p>
            <a:r>
              <a:rPr lang="en-US" dirty="0"/>
              <a:t>Learn </a:t>
            </a:r>
            <a:r>
              <a:rPr lang="en-US" dirty="0" smtClean="0"/>
              <a:t>Apache Spark “coalesce</a:t>
            </a:r>
            <a:r>
              <a:rPr lang="en-US" dirty="0" smtClean="0"/>
              <a:t>”</a:t>
            </a:r>
            <a:r>
              <a:rPr lang="en-US" dirty="0"/>
              <a:t/>
            </a:r>
            <a:br>
              <a:rPr lang="en-US" dirty="0"/>
            </a:br>
            <a:r>
              <a:rPr lang="en-US" dirty="0"/>
              <a:t>from source code</a:t>
            </a:r>
            <a:br>
              <a:rPr lang="en-US" dirty="0"/>
            </a:br>
            <a:r>
              <a:rPr lang="en-US" dirty="0" smtClean="0"/>
              <a:t>Part1</a:t>
            </a:r>
            <a:br>
              <a:rPr lang="en-US" dirty="0" smtClean="0"/>
            </a:br>
            <a:r>
              <a:rPr lang="en-US" dirty="0" smtClean="0"/>
              <a:t>(when </a:t>
            </a:r>
            <a:r>
              <a:rPr lang="en-US" dirty="0"/>
              <a:t>no locality available</a:t>
            </a:r>
            <a:r>
              <a:rPr lang="en-US" dirty="0" smtClean="0"/>
              <a:t>)</a:t>
            </a:r>
            <a:r>
              <a:rPr lang="en-US" dirty="0"/>
              <a:t/>
            </a:r>
            <a:br>
              <a:rPr lang="en-US" dirty="0"/>
            </a:br>
            <a:endParaRPr lang="ru-RU" dirty="0"/>
          </a:p>
        </p:txBody>
      </p:sp>
      <p:sp>
        <p:nvSpPr>
          <p:cNvPr id="4" name="Подзаголовок 2"/>
          <p:cNvSpPr>
            <a:spLocks noGrp="1"/>
          </p:cNvSpPr>
          <p:nvPr>
            <p:ph type="subTitle" idx="1"/>
          </p:nvPr>
        </p:nvSpPr>
        <p:spPr>
          <a:xfrm>
            <a:off x="1524000" y="3986086"/>
            <a:ext cx="9144000" cy="1655762"/>
          </a:xfrm>
        </p:spPr>
        <p:txBody>
          <a:bodyPr>
            <a:normAutofit lnSpcReduction="10000"/>
          </a:bodyPr>
          <a:lstStyle/>
          <a:p>
            <a:endParaRPr lang="en-US" b="1" dirty="0" smtClean="0"/>
          </a:p>
          <a:p>
            <a:pPr algn="r"/>
            <a:r>
              <a:rPr lang="en-US" dirty="0" smtClean="0"/>
              <a:t>Nikolay</a:t>
            </a:r>
          </a:p>
          <a:p>
            <a:pPr algn="r"/>
            <a:r>
              <a:rPr lang="en-US" dirty="0" smtClean="0"/>
              <a:t>Join us in telegram </a:t>
            </a:r>
            <a:r>
              <a:rPr lang="en-US" dirty="0" smtClean="0">
                <a:hlinkClick r:id="rId2"/>
              </a:rPr>
              <a:t>t.me/</a:t>
            </a:r>
            <a:r>
              <a:rPr lang="en-US" dirty="0" err="1" smtClean="0">
                <a:hlinkClick r:id="rId2"/>
              </a:rPr>
              <a:t>apache_spark</a:t>
            </a:r>
            <a:endParaRPr lang="en-US" dirty="0" smtClean="0"/>
          </a:p>
          <a:p>
            <a:pPr algn="r"/>
            <a:r>
              <a:rPr lang="en-US" dirty="0" smtClean="0"/>
              <a:t>Jan 2021</a:t>
            </a:r>
            <a:endParaRPr lang="ru-RU" dirty="0"/>
          </a:p>
        </p:txBody>
      </p:sp>
    </p:spTree>
    <p:extLst>
      <p:ext uri="{BB962C8B-B14F-4D97-AF65-F5344CB8AC3E}">
        <p14:creationId xmlns:p14="http://schemas.microsoft.com/office/powerpoint/2010/main" val="303336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1999" cy="1325563"/>
          </a:xfrm>
        </p:spPr>
        <p:txBody>
          <a:bodyPr/>
          <a:lstStyle/>
          <a:p>
            <a:pPr algn="ctr"/>
            <a:r>
              <a:rPr lang="en-US" dirty="0"/>
              <a:t>Class </a:t>
            </a:r>
            <a:r>
              <a:rPr lang="en-US" dirty="0" err="1"/>
              <a:t>CoalescedRDDPartition</a:t>
            </a:r>
            <a:endParaRPr lang="ru-RU" dirty="0"/>
          </a:p>
        </p:txBody>
      </p:sp>
      <p:sp>
        <p:nvSpPr>
          <p:cNvPr id="8" name="Rectangle 5"/>
          <p:cNvSpPr>
            <a:spLocks noGrp="1" noChangeArrowheads="1"/>
          </p:cNvSpPr>
          <p:nvPr>
            <p:ph idx="1"/>
          </p:nvPr>
        </p:nvSpPr>
        <p:spPr bwMode="auto">
          <a:xfrm>
            <a:off x="155912" y="2478590"/>
            <a:ext cx="11880175" cy="317009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private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spark</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case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class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CoalescedRDDPartition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index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transient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rdd</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RDD[_],</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parentsIndices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Array</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transient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preferredLocation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Option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String</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None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extends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var</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parents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parentsIndices.map</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rdd.partitions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(_))</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858710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175"/>
            <a:ext cx="12192000" cy="1325563"/>
          </a:xfrm>
        </p:spPr>
        <p:txBody>
          <a:bodyPr/>
          <a:lstStyle/>
          <a:p>
            <a:pPr algn="ctr"/>
            <a:r>
              <a:rPr lang="en-US" dirty="0" smtClean="0"/>
              <a:t>Class </a:t>
            </a:r>
            <a:r>
              <a:rPr lang="en-US" dirty="0" err="1" smtClean="0"/>
              <a:t>CoalescedRDD</a:t>
            </a:r>
            <a:endParaRPr lang="ru-RU" dirty="0"/>
          </a:p>
        </p:txBody>
      </p:sp>
      <p:sp>
        <p:nvSpPr>
          <p:cNvPr id="6" name="Прямоугольник 5"/>
          <p:cNvSpPr/>
          <p:nvPr/>
        </p:nvSpPr>
        <p:spPr>
          <a:xfrm>
            <a:off x="0" y="2274838"/>
            <a:ext cx="12095018" cy="1938992"/>
          </a:xfrm>
          <a:prstGeom prst="rect">
            <a:avLst/>
          </a:prstGeom>
        </p:spPr>
        <p:txBody>
          <a:bodyPr wrap="square">
            <a:spAutoFit/>
          </a:bodyPr>
          <a:lstStyle/>
          <a:p>
            <a:r>
              <a:rPr lang="en-US" sz="2400" dirty="0"/>
              <a:t> override </a:t>
            </a:r>
            <a:r>
              <a:rPr lang="en-US" sz="2400" dirty="0" err="1" smtClean="0"/>
              <a:t>def</a:t>
            </a:r>
            <a:r>
              <a:rPr lang="en-US" sz="2400" dirty="0" smtClean="0"/>
              <a:t> </a:t>
            </a:r>
            <a:r>
              <a:rPr lang="en-US" sz="2400" b="1" dirty="0"/>
              <a:t>compute(partition: Partition, context: </a:t>
            </a:r>
            <a:r>
              <a:rPr lang="en-US" sz="2400" b="1" dirty="0" err="1"/>
              <a:t>TaskContext</a:t>
            </a:r>
            <a:r>
              <a:rPr lang="en-US" sz="2400" b="1" dirty="0"/>
              <a:t>): Iterator[T]</a:t>
            </a:r>
            <a:r>
              <a:rPr lang="en-US" sz="2400" dirty="0"/>
              <a:t> = {</a:t>
            </a:r>
          </a:p>
          <a:p>
            <a:r>
              <a:rPr lang="en-US" sz="2400" dirty="0"/>
              <a:t>    </a:t>
            </a:r>
            <a:r>
              <a:rPr lang="en-US" sz="2400" dirty="0" err="1"/>
              <a:t>partition.asInstanceOf</a:t>
            </a:r>
            <a:r>
              <a:rPr lang="en-US" sz="2400" dirty="0"/>
              <a:t>[</a:t>
            </a:r>
            <a:r>
              <a:rPr lang="en-US" sz="2400" b="1" dirty="0" err="1"/>
              <a:t>CoalescedRDDPartition</a:t>
            </a:r>
            <a:r>
              <a:rPr lang="en-US" sz="2400" dirty="0"/>
              <a:t>].</a:t>
            </a:r>
            <a:r>
              <a:rPr lang="en-US" sz="2400" dirty="0" err="1"/>
              <a:t>parents.iterator.flatMap</a:t>
            </a:r>
            <a:r>
              <a:rPr lang="en-US" sz="2400" dirty="0"/>
              <a:t> { </a:t>
            </a:r>
            <a:r>
              <a:rPr lang="en-US" sz="2400" dirty="0" err="1"/>
              <a:t>parentPartition</a:t>
            </a:r>
            <a:r>
              <a:rPr lang="en-US" sz="2400" dirty="0"/>
              <a:t> =&gt;</a:t>
            </a:r>
          </a:p>
          <a:p>
            <a:r>
              <a:rPr lang="en-US" sz="2400" dirty="0"/>
              <a:t>      </a:t>
            </a:r>
            <a:r>
              <a:rPr lang="en-US" sz="2400" dirty="0" err="1"/>
              <a:t>firstParent</a:t>
            </a:r>
            <a:r>
              <a:rPr lang="en-US" sz="2400" dirty="0"/>
              <a:t>[T].iterator(</a:t>
            </a:r>
            <a:r>
              <a:rPr lang="en-US" sz="2400" dirty="0" err="1"/>
              <a:t>parentPartition</a:t>
            </a:r>
            <a:r>
              <a:rPr lang="en-US" sz="2400" dirty="0"/>
              <a:t>, context)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28741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1999" cy="1325563"/>
          </a:xfrm>
        </p:spPr>
        <p:txBody>
          <a:bodyPr/>
          <a:lstStyle/>
          <a:p>
            <a:pPr algn="ctr"/>
            <a:r>
              <a:rPr lang="en-US" dirty="0" smtClean="0"/>
              <a:t>Class </a:t>
            </a:r>
            <a:r>
              <a:rPr lang="en-US" dirty="0" err="1" smtClean="0"/>
              <a:t>CoalescedRDD</a:t>
            </a:r>
            <a:endParaRPr lang="ru-RU" dirty="0"/>
          </a:p>
        </p:txBody>
      </p:sp>
      <p:sp>
        <p:nvSpPr>
          <p:cNvPr id="5" name="Прямоугольник 4"/>
          <p:cNvSpPr/>
          <p:nvPr/>
        </p:nvSpPr>
        <p:spPr>
          <a:xfrm>
            <a:off x="270164" y="1997839"/>
            <a:ext cx="11741727" cy="3970318"/>
          </a:xfrm>
          <a:prstGeom prst="rect">
            <a:avLst/>
          </a:prstGeom>
        </p:spPr>
        <p:txBody>
          <a:bodyPr wrap="square">
            <a:spAutoFit/>
          </a:bodyPr>
          <a:lstStyle/>
          <a:p>
            <a:r>
              <a:rPr lang="en-US" sz="2800" dirty="0"/>
              <a:t> override </a:t>
            </a:r>
            <a:r>
              <a:rPr lang="en-US" sz="2800" dirty="0" err="1"/>
              <a:t>def</a:t>
            </a:r>
            <a:r>
              <a:rPr lang="en-US" sz="2800" dirty="0"/>
              <a:t> </a:t>
            </a:r>
            <a:r>
              <a:rPr lang="en-US" sz="2800" b="1" dirty="0" err="1"/>
              <a:t>getPartitions</a:t>
            </a:r>
            <a:r>
              <a:rPr lang="en-US" sz="2800" b="1" dirty="0"/>
              <a:t>: Array[Partition] </a:t>
            </a:r>
            <a:r>
              <a:rPr lang="en-US" sz="2800" dirty="0"/>
              <a:t>= {</a:t>
            </a:r>
          </a:p>
          <a:p>
            <a:r>
              <a:rPr lang="en-US" sz="2800" dirty="0"/>
              <a:t>    </a:t>
            </a:r>
            <a:r>
              <a:rPr lang="en-US" sz="2800" dirty="0" err="1"/>
              <a:t>val</a:t>
            </a:r>
            <a:r>
              <a:rPr lang="en-US" sz="2800" dirty="0"/>
              <a:t> pc = </a:t>
            </a:r>
            <a:r>
              <a:rPr lang="en-US" sz="2800" b="1" dirty="0" err="1"/>
              <a:t>partitionCoalescer</a:t>
            </a:r>
            <a:r>
              <a:rPr lang="en-US" sz="2800" dirty="0" err="1"/>
              <a:t>.getOrElse</a:t>
            </a:r>
            <a:r>
              <a:rPr lang="en-US" sz="2800" dirty="0"/>
              <a:t>(new </a:t>
            </a:r>
            <a:r>
              <a:rPr lang="en-US" sz="2800" b="1" dirty="0" err="1"/>
              <a:t>DefaultPartitionCoalescer</a:t>
            </a:r>
            <a:r>
              <a:rPr lang="en-US" sz="2800" dirty="0"/>
              <a:t>())</a:t>
            </a:r>
          </a:p>
          <a:p>
            <a:endParaRPr lang="en-US" sz="2800" dirty="0"/>
          </a:p>
          <a:p>
            <a:r>
              <a:rPr lang="en-US" sz="2800" dirty="0"/>
              <a:t>    </a:t>
            </a:r>
            <a:r>
              <a:rPr lang="en-US" sz="2800" dirty="0" err="1"/>
              <a:t>pc.coalesce</a:t>
            </a:r>
            <a:r>
              <a:rPr lang="en-US" sz="2800" dirty="0"/>
              <a:t>(</a:t>
            </a:r>
            <a:r>
              <a:rPr lang="en-US" sz="2800" dirty="0" err="1"/>
              <a:t>maxPartitions</a:t>
            </a:r>
            <a:r>
              <a:rPr lang="en-US" sz="2800" dirty="0"/>
              <a:t>, </a:t>
            </a:r>
            <a:r>
              <a:rPr lang="en-US" sz="2800" dirty="0" err="1"/>
              <a:t>prev</a:t>
            </a:r>
            <a:r>
              <a:rPr lang="en-US" sz="2800" dirty="0"/>
              <a:t>).</a:t>
            </a:r>
            <a:r>
              <a:rPr lang="en-US" sz="2800" dirty="0" err="1"/>
              <a:t>zipWithIndex.map</a:t>
            </a:r>
            <a:r>
              <a:rPr lang="en-US" sz="2800" dirty="0"/>
              <a:t> {</a:t>
            </a:r>
          </a:p>
          <a:p>
            <a:r>
              <a:rPr lang="en-US" sz="2800" dirty="0"/>
              <a:t>      case (</a:t>
            </a:r>
            <a:r>
              <a:rPr lang="en-US" sz="2800" b="1" dirty="0" err="1"/>
              <a:t>pg</a:t>
            </a:r>
            <a:r>
              <a:rPr lang="en-US" sz="2800" dirty="0"/>
              <a:t>, </a:t>
            </a:r>
            <a:r>
              <a:rPr lang="en-US" sz="2800" dirty="0" err="1"/>
              <a:t>i</a:t>
            </a:r>
            <a:r>
              <a:rPr lang="en-US" sz="2800" dirty="0"/>
              <a:t>) =&gt;</a:t>
            </a:r>
          </a:p>
          <a:p>
            <a:r>
              <a:rPr lang="en-US" sz="2800" dirty="0"/>
              <a:t>        </a:t>
            </a:r>
            <a:r>
              <a:rPr lang="en-US" sz="2800" dirty="0" err="1"/>
              <a:t>val</a:t>
            </a:r>
            <a:r>
              <a:rPr lang="en-US" sz="2800" dirty="0"/>
              <a:t> </a:t>
            </a:r>
            <a:r>
              <a:rPr lang="en-US" sz="2800" b="1" dirty="0"/>
              <a:t>ids</a:t>
            </a:r>
            <a:r>
              <a:rPr lang="en-US" sz="2800" dirty="0"/>
              <a:t> = </a:t>
            </a:r>
            <a:r>
              <a:rPr lang="en-US" sz="2800" dirty="0" err="1"/>
              <a:t>pg.partitions.map</a:t>
            </a:r>
            <a:r>
              <a:rPr lang="en-US" sz="2800" dirty="0"/>
              <a:t>(_.index).</a:t>
            </a:r>
            <a:r>
              <a:rPr lang="en-US" sz="2800" dirty="0" err="1"/>
              <a:t>toArray</a:t>
            </a:r>
            <a:endParaRPr lang="en-US" sz="2800" dirty="0"/>
          </a:p>
          <a:p>
            <a:r>
              <a:rPr lang="en-US" sz="2800" dirty="0"/>
              <a:t>        </a:t>
            </a:r>
            <a:r>
              <a:rPr lang="en-US" sz="2800" dirty="0" err="1"/>
              <a:t>CoalescedRDDPartition</a:t>
            </a:r>
            <a:r>
              <a:rPr lang="en-US" sz="2800" dirty="0"/>
              <a:t>(</a:t>
            </a:r>
            <a:r>
              <a:rPr lang="en-US" sz="2800" dirty="0" err="1"/>
              <a:t>i</a:t>
            </a:r>
            <a:r>
              <a:rPr lang="en-US" sz="2800" dirty="0"/>
              <a:t>, </a:t>
            </a:r>
            <a:r>
              <a:rPr lang="en-US" sz="2800" dirty="0" err="1"/>
              <a:t>prev</a:t>
            </a:r>
            <a:r>
              <a:rPr lang="en-US" sz="2800" dirty="0"/>
              <a:t>, </a:t>
            </a:r>
            <a:r>
              <a:rPr lang="en-US" sz="2800" b="1" dirty="0"/>
              <a:t>ids</a:t>
            </a:r>
            <a:r>
              <a:rPr lang="en-US" sz="2800" dirty="0"/>
              <a:t>, </a:t>
            </a:r>
            <a:r>
              <a:rPr lang="en-US" sz="2800" dirty="0" err="1"/>
              <a:t>pg.prefLoc</a:t>
            </a:r>
            <a:r>
              <a:rPr lang="en-US" sz="2800" dirty="0"/>
              <a:t>)</a:t>
            </a:r>
          </a:p>
          <a:p>
            <a:r>
              <a:rPr lang="en-US" sz="2800" dirty="0"/>
              <a:t>    }</a:t>
            </a:r>
          </a:p>
          <a:p>
            <a:r>
              <a:rPr lang="en-US" sz="2800" dirty="0"/>
              <a:t>  }</a:t>
            </a:r>
            <a:endParaRPr lang="ru-RU" sz="2800" dirty="0"/>
          </a:p>
        </p:txBody>
      </p:sp>
    </p:spTree>
    <p:extLst>
      <p:ext uri="{BB962C8B-B14F-4D97-AF65-F5344CB8AC3E}">
        <p14:creationId xmlns:p14="http://schemas.microsoft.com/office/powerpoint/2010/main" val="2833091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Class </a:t>
            </a:r>
            <a:r>
              <a:rPr lang="en-US" b="1" dirty="0" err="1" smtClean="0"/>
              <a:t>DefaultPartitionCoalescer</a:t>
            </a:r>
            <a:endParaRPr lang="ru-RU" b="1" dirty="0"/>
          </a:p>
        </p:txBody>
      </p:sp>
      <p:sp>
        <p:nvSpPr>
          <p:cNvPr id="4" name="Rectangle 1"/>
          <p:cNvSpPr>
            <a:spLocks noGrp="1" noChangeArrowheads="1"/>
          </p:cNvSpPr>
          <p:nvPr>
            <p:ph idx="1"/>
          </p:nvPr>
        </p:nvSpPr>
        <p:spPr bwMode="auto">
          <a:xfrm>
            <a:off x="78968" y="2304316"/>
            <a:ext cx="12113032"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err="1"/>
              <a:t>def</a:t>
            </a:r>
            <a:r>
              <a:rPr lang="ru-RU" altLang="ru-RU" dirty="0"/>
              <a:t> </a:t>
            </a:r>
            <a:r>
              <a:rPr lang="ru-RU" altLang="ru-RU" b="1" dirty="0" err="1"/>
              <a:t>coalesce</a:t>
            </a:r>
            <a:r>
              <a:rPr lang="ru-RU" altLang="ru-RU" b="1" dirty="0"/>
              <a:t>(</a:t>
            </a:r>
            <a:r>
              <a:rPr lang="ru-RU" altLang="ru-RU" b="1" dirty="0" err="1"/>
              <a:t>maxPartitions</a:t>
            </a:r>
            <a:r>
              <a:rPr lang="ru-RU" altLang="ru-RU" b="1" dirty="0"/>
              <a:t>: </a:t>
            </a:r>
            <a:r>
              <a:rPr lang="ru-RU" altLang="ru-RU" b="1" dirty="0" err="1"/>
              <a:t>Int</a:t>
            </a:r>
            <a:r>
              <a:rPr lang="ru-RU" altLang="ru-RU" b="1" dirty="0"/>
              <a:t>, </a:t>
            </a:r>
            <a:r>
              <a:rPr lang="ru-RU" altLang="ru-RU" b="1" dirty="0" err="1"/>
              <a:t>prev</a:t>
            </a:r>
            <a:r>
              <a:rPr lang="ru-RU" altLang="ru-RU" b="1" dirty="0"/>
              <a:t>: RDD[_]): </a:t>
            </a:r>
            <a:r>
              <a:rPr lang="ru-RU" altLang="ru-RU" b="1" dirty="0" err="1"/>
              <a:t>Array</a:t>
            </a:r>
            <a:r>
              <a:rPr lang="ru-RU" altLang="ru-RU" b="1" dirty="0"/>
              <a:t>[</a:t>
            </a:r>
            <a:r>
              <a:rPr lang="ru-RU" altLang="ru-RU" b="1" dirty="0" err="1"/>
              <a:t>PartitionGroup</a:t>
            </a:r>
            <a:r>
              <a:rPr lang="ru-RU" altLang="ru-RU" dirty="0"/>
              <a:t>] = {</a:t>
            </a:r>
            <a:br>
              <a:rPr lang="ru-RU" altLang="ru-RU" dirty="0"/>
            </a:br>
            <a:r>
              <a:rPr lang="ru-RU" altLang="ru-RU" dirty="0"/>
              <a:t>  </a:t>
            </a:r>
            <a:r>
              <a:rPr lang="ru-RU" altLang="ru-RU" b="1" dirty="0" err="1"/>
              <a:t>val</a:t>
            </a:r>
            <a:r>
              <a:rPr lang="ru-RU" altLang="ru-RU" b="1" dirty="0"/>
              <a:t> </a:t>
            </a:r>
            <a:r>
              <a:rPr lang="ru-RU" altLang="ru-RU" b="1" dirty="0" err="1"/>
              <a:t>partitionLocs</a:t>
            </a:r>
            <a:r>
              <a:rPr lang="ru-RU" altLang="ru-RU" b="1" dirty="0"/>
              <a:t> = </a:t>
            </a:r>
            <a:r>
              <a:rPr lang="ru-RU" altLang="ru-RU" b="1" dirty="0" err="1"/>
              <a:t>new</a:t>
            </a:r>
            <a:r>
              <a:rPr lang="ru-RU" altLang="ru-RU" b="1" dirty="0"/>
              <a:t> </a:t>
            </a:r>
            <a:r>
              <a:rPr lang="ru-RU" altLang="ru-RU" b="1" dirty="0" err="1"/>
              <a:t>PartitionLocations</a:t>
            </a:r>
            <a:r>
              <a:rPr lang="ru-RU" altLang="ru-RU" b="1" dirty="0"/>
              <a:t>(</a:t>
            </a:r>
            <a:r>
              <a:rPr lang="ru-RU" altLang="ru-RU" b="1" dirty="0" err="1"/>
              <a:t>prev</a:t>
            </a:r>
            <a:r>
              <a:rPr lang="ru-RU" altLang="ru-RU" b="1" dirty="0"/>
              <a:t>)</a:t>
            </a:r>
            <a:br>
              <a:rPr lang="ru-RU" altLang="ru-RU" b="1" dirty="0"/>
            </a:br>
            <a:r>
              <a:rPr lang="ru-RU" altLang="ru-RU" dirty="0"/>
              <a:t>  // </a:t>
            </a:r>
            <a:r>
              <a:rPr lang="ru-RU" altLang="ru-RU" b="1" dirty="0" err="1"/>
              <a:t>setup</a:t>
            </a:r>
            <a:r>
              <a:rPr lang="ru-RU" altLang="ru-RU" b="1" dirty="0"/>
              <a:t> </a:t>
            </a:r>
            <a:r>
              <a:rPr lang="ru-RU" altLang="ru-RU" b="1" dirty="0" err="1"/>
              <a:t>the</a:t>
            </a:r>
            <a:r>
              <a:rPr lang="ru-RU" altLang="ru-RU" b="1" dirty="0"/>
              <a:t> </a:t>
            </a:r>
            <a:r>
              <a:rPr lang="ru-RU" altLang="ru-RU" b="1" dirty="0" err="1"/>
              <a:t>groups</a:t>
            </a:r>
            <a:r>
              <a:rPr lang="ru-RU" altLang="ru-RU" b="1" dirty="0"/>
              <a:t> (</a:t>
            </a:r>
            <a:r>
              <a:rPr lang="ru-RU" altLang="ru-RU" b="1" dirty="0" err="1"/>
              <a:t>bins</a:t>
            </a:r>
            <a:r>
              <a:rPr lang="ru-RU" altLang="ru-RU" b="1" dirty="0"/>
              <a:t>)</a:t>
            </a:r>
            <a:br>
              <a:rPr lang="ru-RU" altLang="ru-RU" b="1" dirty="0"/>
            </a:br>
            <a:r>
              <a:rPr lang="ru-RU" altLang="ru-RU" dirty="0"/>
              <a:t>  </a:t>
            </a:r>
            <a:r>
              <a:rPr lang="ru-RU" altLang="ru-RU" b="1" dirty="0" err="1"/>
              <a:t>setupGroups</a:t>
            </a:r>
            <a:r>
              <a:rPr lang="ru-RU" altLang="ru-RU" dirty="0"/>
              <a:t>(</a:t>
            </a:r>
            <a:r>
              <a:rPr lang="ru-RU" altLang="ru-RU" dirty="0" err="1"/>
              <a:t>math.min</a:t>
            </a:r>
            <a:r>
              <a:rPr lang="ru-RU" altLang="ru-RU" dirty="0"/>
              <a:t>(</a:t>
            </a:r>
            <a:r>
              <a:rPr lang="ru-RU" altLang="ru-RU" dirty="0" err="1"/>
              <a:t>prev.partitions.length</a:t>
            </a:r>
            <a:r>
              <a:rPr lang="ru-RU" altLang="ru-RU" dirty="0"/>
              <a:t>, </a:t>
            </a:r>
            <a:r>
              <a:rPr lang="ru-RU" altLang="ru-RU" dirty="0" err="1"/>
              <a:t>maxPartitions</a:t>
            </a:r>
            <a:r>
              <a:rPr lang="ru-RU" altLang="ru-RU" dirty="0"/>
              <a:t>), </a:t>
            </a:r>
            <a:r>
              <a:rPr lang="ru-RU" altLang="ru-RU" dirty="0" err="1"/>
              <a:t>partitionLocs</a:t>
            </a:r>
            <a:r>
              <a:rPr lang="ru-RU" altLang="ru-RU" dirty="0"/>
              <a:t>)</a:t>
            </a:r>
            <a:br>
              <a:rPr lang="ru-RU" altLang="ru-RU" dirty="0"/>
            </a:br>
            <a:r>
              <a:rPr lang="ru-RU" altLang="ru-RU" dirty="0"/>
              <a:t>  // </a:t>
            </a:r>
            <a:r>
              <a:rPr lang="ru-RU" altLang="ru-RU" b="1" dirty="0" err="1"/>
              <a:t>assign</a:t>
            </a:r>
            <a:r>
              <a:rPr lang="ru-RU" altLang="ru-RU" b="1" dirty="0"/>
              <a:t> </a:t>
            </a:r>
            <a:r>
              <a:rPr lang="ru-RU" altLang="ru-RU" b="1" dirty="0" err="1"/>
              <a:t>partitions</a:t>
            </a:r>
            <a:r>
              <a:rPr lang="ru-RU" altLang="ru-RU" b="1" dirty="0"/>
              <a:t> (</a:t>
            </a:r>
            <a:r>
              <a:rPr lang="ru-RU" altLang="ru-RU" b="1" dirty="0" err="1"/>
              <a:t>balls</a:t>
            </a:r>
            <a:r>
              <a:rPr lang="ru-RU" altLang="ru-RU" b="1" dirty="0"/>
              <a:t>) </a:t>
            </a:r>
            <a:r>
              <a:rPr lang="ru-RU" altLang="ru-RU" b="1" dirty="0" err="1"/>
              <a:t>to</a:t>
            </a:r>
            <a:r>
              <a:rPr lang="ru-RU" altLang="ru-RU" b="1" dirty="0"/>
              <a:t> </a:t>
            </a:r>
            <a:r>
              <a:rPr lang="ru-RU" altLang="ru-RU" b="1" dirty="0" err="1"/>
              <a:t>each</a:t>
            </a:r>
            <a:r>
              <a:rPr lang="ru-RU" altLang="ru-RU" b="1" dirty="0"/>
              <a:t> </a:t>
            </a:r>
            <a:r>
              <a:rPr lang="ru-RU" altLang="ru-RU" b="1" dirty="0" err="1"/>
              <a:t>group</a:t>
            </a:r>
            <a:r>
              <a:rPr lang="ru-RU" altLang="ru-RU" b="1" dirty="0"/>
              <a:t> (</a:t>
            </a:r>
            <a:r>
              <a:rPr lang="ru-RU" altLang="ru-RU" b="1" dirty="0" err="1"/>
              <a:t>bins</a:t>
            </a:r>
            <a:r>
              <a:rPr lang="ru-RU" altLang="ru-RU" b="1" dirty="0"/>
              <a:t>)</a:t>
            </a:r>
            <a:br>
              <a:rPr lang="ru-RU" altLang="ru-RU" b="1" dirty="0"/>
            </a:br>
            <a:r>
              <a:rPr lang="ru-RU" altLang="ru-RU" b="1" dirty="0"/>
              <a:t>  </a:t>
            </a:r>
            <a:r>
              <a:rPr lang="ru-RU" altLang="ru-RU" b="1" dirty="0" err="1"/>
              <a:t>throwBalls</a:t>
            </a:r>
            <a:r>
              <a:rPr lang="ru-RU" altLang="ru-RU" dirty="0"/>
              <a:t>(</a:t>
            </a:r>
            <a:r>
              <a:rPr lang="ru-RU" altLang="ru-RU" dirty="0" err="1"/>
              <a:t>maxPartitions</a:t>
            </a:r>
            <a:r>
              <a:rPr lang="ru-RU" altLang="ru-RU" dirty="0"/>
              <a:t>, </a:t>
            </a:r>
            <a:r>
              <a:rPr lang="ru-RU" altLang="ru-RU" dirty="0" err="1"/>
              <a:t>prev</a:t>
            </a:r>
            <a:r>
              <a:rPr lang="ru-RU" altLang="ru-RU" dirty="0"/>
              <a:t>, </a:t>
            </a:r>
            <a:r>
              <a:rPr lang="ru-RU" altLang="ru-RU" dirty="0" err="1"/>
              <a:t>balanceSlack</a:t>
            </a:r>
            <a:r>
              <a:rPr lang="ru-RU" altLang="ru-RU" dirty="0"/>
              <a:t>, </a:t>
            </a:r>
            <a:r>
              <a:rPr lang="ru-RU" altLang="ru-RU" dirty="0" err="1"/>
              <a:t>partitionLocs</a:t>
            </a:r>
            <a:r>
              <a:rPr lang="ru-RU" altLang="ru-RU" dirty="0"/>
              <a:t>)</a:t>
            </a:r>
            <a:br>
              <a:rPr lang="ru-RU" altLang="ru-RU" dirty="0"/>
            </a:br>
            <a:r>
              <a:rPr lang="ru-RU" altLang="ru-RU" dirty="0"/>
              <a:t>  </a:t>
            </a:r>
            <a:r>
              <a:rPr lang="ru-RU" altLang="ru-RU" dirty="0" err="1"/>
              <a:t>getPartitions</a:t>
            </a:r>
            <a:r>
              <a:rPr lang="ru-RU" altLang="ru-RU" dirty="0"/>
              <a:t/>
            </a:r>
            <a:br>
              <a:rPr lang="ru-RU" altLang="ru-RU" dirty="0"/>
            </a:br>
            <a:r>
              <a:rPr lang="ru-RU" altLang="ru-RU" dirty="0"/>
              <a:t>}</a:t>
            </a:r>
          </a:p>
        </p:txBody>
      </p:sp>
    </p:spTree>
    <p:extLst>
      <p:ext uri="{BB962C8B-B14F-4D97-AF65-F5344CB8AC3E}">
        <p14:creationId xmlns:p14="http://schemas.microsoft.com/office/powerpoint/2010/main" val="47455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Bin packing problem</a:t>
            </a:r>
            <a:endParaRPr lang="ru-RU" dirty="0"/>
          </a:p>
        </p:txBody>
      </p:sp>
      <p:sp>
        <p:nvSpPr>
          <p:cNvPr id="5" name="Прямоугольник 4"/>
          <p:cNvSpPr/>
          <p:nvPr/>
        </p:nvSpPr>
        <p:spPr>
          <a:xfrm>
            <a:off x="0" y="1316147"/>
            <a:ext cx="12192000" cy="3970318"/>
          </a:xfrm>
          <a:prstGeom prst="rect">
            <a:avLst/>
          </a:prstGeom>
        </p:spPr>
        <p:txBody>
          <a:bodyPr wrap="square">
            <a:spAutoFit/>
          </a:bodyPr>
          <a:lstStyle/>
          <a:p>
            <a:r>
              <a:rPr lang="en-US" dirty="0"/>
              <a:t>In the bin packing problem, items of different volumes must be packed into a finite number of bins or containers each of a fixed given volume in a way that minimizes the number of bins used. In computational complexity theory, it is a combinatorial NP-hard problem.[1] The decision problem (deciding if items will fit into a specified number of bins) is NP-complete.[2]</a:t>
            </a:r>
          </a:p>
          <a:p>
            <a:endParaRPr lang="en-US" dirty="0"/>
          </a:p>
          <a:p>
            <a:r>
              <a:rPr lang="en-US" dirty="0"/>
              <a:t>There are many variations of this problem, such as 2D packing, linear packing, packing by weight, packing by cost, and so on. They have many applications, such as filling up containers, loading trucks with weight capacity constraints, creating file backups in media and technology mapping in field-programmable gate array semiconductor chip design.</a:t>
            </a:r>
          </a:p>
          <a:p>
            <a:endParaRPr lang="en-US" dirty="0"/>
          </a:p>
          <a:p>
            <a:r>
              <a:rPr lang="en-US" dirty="0"/>
              <a:t>The bin packing problem can also be seen as a special case of the cutting stock problem. When the number of bins is restricted to 1 and each item is </a:t>
            </a:r>
            <a:r>
              <a:rPr lang="en-US" dirty="0" err="1"/>
              <a:t>characterised</a:t>
            </a:r>
            <a:r>
              <a:rPr lang="en-US" dirty="0"/>
              <a:t> by both a volume and a value, the problem of </a:t>
            </a:r>
            <a:r>
              <a:rPr lang="en-US" dirty="0" err="1"/>
              <a:t>maximising</a:t>
            </a:r>
            <a:r>
              <a:rPr lang="en-US" dirty="0"/>
              <a:t> the value of items that can fit in the bin is known as the knapsack problem.</a:t>
            </a:r>
          </a:p>
          <a:p>
            <a:endParaRPr lang="en-US" dirty="0"/>
          </a:p>
          <a:p>
            <a:r>
              <a:rPr lang="en-US" dirty="0"/>
              <a:t>Despite the fact that the bin packing problem has an NP-hard computational complexity, optimal solutions to very large instances of the problem can be produced with sophisticated algorithms.</a:t>
            </a:r>
            <a:endParaRPr lang="ru-RU" dirty="0"/>
          </a:p>
        </p:txBody>
      </p:sp>
      <p:sp>
        <p:nvSpPr>
          <p:cNvPr id="6" name="Прямоугольник 5"/>
          <p:cNvSpPr/>
          <p:nvPr/>
        </p:nvSpPr>
        <p:spPr>
          <a:xfrm>
            <a:off x="7015794" y="5478380"/>
            <a:ext cx="5059975" cy="369332"/>
          </a:xfrm>
          <a:prstGeom prst="rect">
            <a:avLst/>
          </a:prstGeom>
        </p:spPr>
        <p:txBody>
          <a:bodyPr wrap="none">
            <a:spAutoFit/>
          </a:bodyPr>
          <a:lstStyle/>
          <a:p>
            <a:r>
              <a:rPr lang="en-US" dirty="0"/>
              <a:t>https://en.wikipedia.org/wiki/Bin_packing_problem</a:t>
            </a:r>
            <a:endParaRPr lang="ru-RU" dirty="0"/>
          </a:p>
        </p:txBody>
      </p:sp>
    </p:spTree>
    <p:extLst>
      <p:ext uri="{BB962C8B-B14F-4D97-AF65-F5344CB8AC3E}">
        <p14:creationId xmlns:p14="http://schemas.microsoft.com/office/powerpoint/2010/main" val="2766933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644827"/>
            <a:ext cx="12034064" cy="440120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Initializes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there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are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a:latin typeface="Courier New" panose="02070309020205020404" pitchFamily="49" charset="0"/>
                <a:cs typeface="Courier New" panose="02070309020205020404" pitchFamily="49" charset="0"/>
              </a:rPr>
              <a:t> </a:t>
            </a:r>
            <a:r>
              <a:rPr lang="en-US" altLang="ru-RU" sz="2000" i="1" dirty="0" smtClean="0">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each</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assigned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preferredLocation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uses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coupon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collector</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smtClean="0">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estimate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how</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many</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must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rotate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through</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until</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has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a:latin typeface="Courier New" panose="02070309020205020404" pitchFamily="49" charset="0"/>
                <a:cs typeface="Courier New" panose="02070309020205020404" pitchFamily="49" charset="0"/>
              </a:rPr>
              <a:t> </a:t>
            </a:r>
            <a:r>
              <a:rPr lang="en-US" altLang="ru-RU" sz="2000" i="1" dirty="0" smtClean="0">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seen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most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of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(2 * n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log</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(n))</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param</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number</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of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desired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setupGroups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PartitionLocations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Unit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deal</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with</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empty</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case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just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with</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smtClean="0">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no</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location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partitionLocs.</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partsWithLocs</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.isEmpty</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(1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foreach</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(_ =&gt;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groupArr</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PartitionGroup</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ru-RU" altLang="ru-RU" sz="2000" i="0" u="none" strike="noStrike" cap="none" normalizeH="0" baseline="0" dirty="0" smtClean="0">
              <a:ln>
                <a:noFill/>
              </a:ln>
              <a:effectLst/>
              <a:latin typeface="Arial" panose="020B0604020202020204" pitchFamily="34" charset="0"/>
            </a:endParaRPr>
          </a:p>
        </p:txBody>
      </p:sp>
      <p:sp>
        <p:nvSpPr>
          <p:cNvPr id="5" name="Заголовок 1"/>
          <p:cNvSpPr>
            <a:spLocks noGrp="1"/>
          </p:cNvSpPr>
          <p:nvPr>
            <p:ph type="title"/>
          </p:nvPr>
        </p:nvSpPr>
        <p:spPr>
          <a:xfrm>
            <a:off x="0" y="0"/>
            <a:ext cx="12192000" cy="1325563"/>
          </a:xfrm>
        </p:spPr>
        <p:txBody>
          <a:bodyPr/>
          <a:lstStyle/>
          <a:p>
            <a:pPr algn="ctr"/>
            <a:r>
              <a:rPr lang="en-US" dirty="0" smtClean="0"/>
              <a:t>Class </a:t>
            </a:r>
            <a:r>
              <a:rPr lang="en-US" dirty="0" err="1" smtClean="0"/>
              <a:t>DefaultPartitionCoalescer</a:t>
            </a:r>
            <a:endParaRPr lang="ru-RU" dirty="0"/>
          </a:p>
        </p:txBody>
      </p:sp>
    </p:spTree>
    <p:extLst>
      <p:ext uri="{BB962C8B-B14F-4D97-AF65-F5344CB8AC3E}">
        <p14:creationId xmlns:p14="http://schemas.microsoft.com/office/powerpoint/2010/main" val="204466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487025"/>
            <a:ext cx="12192000" cy="6370975"/>
          </a:xfrm>
          <a:prstGeom prst="rect">
            <a:avLst/>
          </a:prstGeom>
        </p:spPr>
        <p:txBody>
          <a:bodyPr wrap="square">
            <a:spAutoFit/>
          </a:bodyPr>
          <a:lstStyle/>
          <a:p>
            <a:r>
              <a:rPr lang="en-US" sz="2400" dirty="0"/>
              <a:t> </a:t>
            </a:r>
            <a:r>
              <a:rPr lang="en-US" sz="2400" dirty="0" err="1"/>
              <a:t>def</a:t>
            </a:r>
            <a:r>
              <a:rPr lang="en-US" sz="2400" dirty="0"/>
              <a:t> </a:t>
            </a:r>
            <a:r>
              <a:rPr lang="en-US" sz="2400" dirty="0" err="1"/>
              <a:t>throwBalls</a:t>
            </a:r>
            <a:r>
              <a:rPr lang="en-US" sz="2400" dirty="0"/>
              <a:t>(</a:t>
            </a:r>
          </a:p>
          <a:p>
            <a:r>
              <a:rPr lang="en-US" sz="2400" dirty="0"/>
              <a:t>      </a:t>
            </a:r>
            <a:r>
              <a:rPr lang="en-US" sz="2400" dirty="0" err="1"/>
              <a:t>maxPartitions</a:t>
            </a:r>
            <a:r>
              <a:rPr lang="en-US" sz="2400" dirty="0"/>
              <a:t>: </a:t>
            </a:r>
            <a:r>
              <a:rPr lang="en-US" sz="2400" dirty="0" err="1"/>
              <a:t>Int</a:t>
            </a:r>
            <a:r>
              <a:rPr lang="en-US" sz="2400" dirty="0"/>
              <a:t>,</a:t>
            </a:r>
          </a:p>
          <a:p>
            <a:r>
              <a:rPr lang="en-US" sz="2400" dirty="0"/>
              <a:t>      </a:t>
            </a:r>
            <a:r>
              <a:rPr lang="en-US" sz="2400" dirty="0" err="1"/>
              <a:t>prev</a:t>
            </a:r>
            <a:r>
              <a:rPr lang="en-US" sz="2400" dirty="0"/>
              <a:t>: RDD[_],</a:t>
            </a:r>
          </a:p>
          <a:p>
            <a:r>
              <a:rPr lang="en-US" sz="2400" dirty="0"/>
              <a:t>      </a:t>
            </a:r>
            <a:r>
              <a:rPr lang="en-US" sz="2400" dirty="0" err="1"/>
              <a:t>balanceSlack</a:t>
            </a:r>
            <a:r>
              <a:rPr lang="en-US" sz="2400" dirty="0"/>
              <a:t>: Double, </a:t>
            </a:r>
            <a:r>
              <a:rPr lang="en-US" sz="2400" dirty="0" err="1"/>
              <a:t>partitionLocs</a:t>
            </a:r>
            <a:r>
              <a:rPr lang="en-US" sz="2400" dirty="0"/>
              <a:t>: </a:t>
            </a:r>
            <a:r>
              <a:rPr lang="en-US" sz="2400" dirty="0" err="1"/>
              <a:t>PartitionLocations</a:t>
            </a:r>
            <a:r>
              <a:rPr lang="en-US" sz="2400" dirty="0"/>
              <a:t>): Unit = {</a:t>
            </a:r>
          </a:p>
          <a:p>
            <a:r>
              <a:rPr lang="en-US" sz="2400" dirty="0"/>
              <a:t>    if (</a:t>
            </a:r>
            <a:r>
              <a:rPr lang="en-US" sz="2400" b="1" dirty="0" err="1"/>
              <a:t>noLocality</a:t>
            </a:r>
            <a:r>
              <a:rPr lang="en-US" sz="2400" dirty="0"/>
              <a:t>) {  // no </a:t>
            </a:r>
            <a:r>
              <a:rPr lang="en-US" sz="2400" dirty="0" err="1"/>
              <a:t>preferredLocations</a:t>
            </a:r>
            <a:r>
              <a:rPr lang="en-US" sz="2400" dirty="0"/>
              <a:t> in parent RDD, no randomization needed</a:t>
            </a:r>
          </a:p>
          <a:p>
            <a:r>
              <a:rPr lang="en-US" sz="2400" dirty="0"/>
              <a:t>      if (</a:t>
            </a:r>
            <a:r>
              <a:rPr lang="en-US" sz="2400" dirty="0" err="1"/>
              <a:t>maxPartitions</a:t>
            </a:r>
            <a:r>
              <a:rPr lang="en-US" sz="2400" dirty="0"/>
              <a:t> &gt; </a:t>
            </a:r>
            <a:r>
              <a:rPr lang="en-US" sz="2400" dirty="0" err="1"/>
              <a:t>groupArr.size</a:t>
            </a:r>
            <a:r>
              <a:rPr lang="en-US" sz="2400" dirty="0"/>
              <a:t>) { // just return </a:t>
            </a:r>
            <a:r>
              <a:rPr lang="en-US" sz="2400" dirty="0" err="1"/>
              <a:t>prev.partitions</a:t>
            </a:r>
            <a:endParaRPr lang="en-US" sz="2400" dirty="0"/>
          </a:p>
          <a:p>
            <a:r>
              <a:rPr lang="en-US" sz="2400" dirty="0"/>
              <a:t>        for ((p, </a:t>
            </a:r>
            <a:r>
              <a:rPr lang="en-US" sz="2400" dirty="0" err="1"/>
              <a:t>i</a:t>
            </a:r>
            <a:r>
              <a:rPr lang="en-US" sz="2400" dirty="0"/>
              <a:t>) &lt;- </a:t>
            </a:r>
            <a:r>
              <a:rPr lang="en-US" sz="2400" dirty="0" err="1"/>
              <a:t>prev.partitions.zipWithIndex</a:t>
            </a:r>
            <a:r>
              <a:rPr lang="en-US" sz="2400" dirty="0"/>
              <a:t>) {</a:t>
            </a:r>
          </a:p>
          <a:p>
            <a:r>
              <a:rPr lang="en-US" sz="2400" dirty="0"/>
              <a:t>          </a:t>
            </a:r>
            <a:r>
              <a:rPr lang="en-US" sz="2400" dirty="0" err="1"/>
              <a:t>groupArr</a:t>
            </a:r>
            <a:r>
              <a:rPr lang="en-US" sz="2400" dirty="0"/>
              <a:t>(</a:t>
            </a:r>
            <a:r>
              <a:rPr lang="en-US" sz="2400" dirty="0" err="1"/>
              <a:t>i</a:t>
            </a:r>
            <a:r>
              <a:rPr lang="en-US" sz="2400" dirty="0"/>
              <a:t>).partitions += p</a:t>
            </a:r>
          </a:p>
          <a:p>
            <a:r>
              <a:rPr lang="en-US" sz="2400" dirty="0"/>
              <a:t>        }</a:t>
            </a:r>
          </a:p>
          <a:p>
            <a:r>
              <a:rPr lang="en-US" sz="2400" dirty="0"/>
              <a:t>      } else { </a:t>
            </a:r>
            <a:r>
              <a:rPr lang="en-US" sz="2400" b="1" dirty="0"/>
              <a:t>// no locality available, then simply split partitions based on positions in array</a:t>
            </a:r>
          </a:p>
          <a:p>
            <a:r>
              <a:rPr lang="en-US" sz="2400" dirty="0"/>
              <a:t>        for (</a:t>
            </a:r>
            <a:r>
              <a:rPr lang="en-US" sz="2400" dirty="0" err="1"/>
              <a:t>i</a:t>
            </a:r>
            <a:r>
              <a:rPr lang="en-US" sz="2400" dirty="0"/>
              <a:t> &lt;- 0 until </a:t>
            </a:r>
            <a:r>
              <a:rPr lang="en-US" sz="2400" b="1" dirty="0" err="1"/>
              <a:t>maxPartitions</a:t>
            </a:r>
            <a:r>
              <a:rPr lang="en-US" sz="2400" dirty="0"/>
              <a:t>) {</a:t>
            </a:r>
          </a:p>
          <a:p>
            <a:r>
              <a:rPr lang="en-US" sz="2400" dirty="0"/>
              <a:t>          </a:t>
            </a:r>
            <a:r>
              <a:rPr lang="en-US" sz="2400" dirty="0" err="1"/>
              <a:t>val</a:t>
            </a:r>
            <a:r>
              <a:rPr lang="en-US" sz="2400" dirty="0"/>
              <a:t> </a:t>
            </a:r>
            <a:r>
              <a:rPr lang="en-US" sz="2400" b="1" dirty="0" err="1"/>
              <a:t>rangeStart</a:t>
            </a:r>
            <a:r>
              <a:rPr lang="en-US" sz="2400" dirty="0"/>
              <a:t> = ((</a:t>
            </a:r>
            <a:r>
              <a:rPr lang="en-US" sz="2400" dirty="0" err="1"/>
              <a:t>i.toLong</a:t>
            </a:r>
            <a:r>
              <a:rPr lang="en-US" sz="2400" dirty="0"/>
              <a:t> * </a:t>
            </a:r>
            <a:r>
              <a:rPr lang="en-US" sz="2400" dirty="0" err="1"/>
              <a:t>prev.partitions.length</a:t>
            </a:r>
            <a:r>
              <a:rPr lang="en-US" sz="2400" dirty="0"/>
              <a:t>) / </a:t>
            </a:r>
            <a:r>
              <a:rPr lang="en-US" sz="2400" dirty="0" err="1"/>
              <a:t>maxPartitions</a:t>
            </a:r>
            <a:r>
              <a:rPr lang="en-US" sz="2400" dirty="0"/>
              <a:t>).</a:t>
            </a:r>
            <a:r>
              <a:rPr lang="en-US" sz="2400" dirty="0" err="1"/>
              <a:t>toInt</a:t>
            </a:r>
            <a:endParaRPr lang="en-US" sz="2400" dirty="0"/>
          </a:p>
          <a:p>
            <a:r>
              <a:rPr lang="en-US" sz="2400" dirty="0"/>
              <a:t>          </a:t>
            </a:r>
            <a:r>
              <a:rPr lang="en-US" sz="2400" dirty="0" err="1"/>
              <a:t>val</a:t>
            </a:r>
            <a:r>
              <a:rPr lang="en-US" sz="2400" dirty="0"/>
              <a:t> </a:t>
            </a:r>
            <a:r>
              <a:rPr lang="en-US" sz="2400" b="1" dirty="0" err="1"/>
              <a:t>rangeEnd</a:t>
            </a:r>
            <a:r>
              <a:rPr lang="en-US" sz="2400" dirty="0"/>
              <a:t> = (((</a:t>
            </a:r>
            <a:r>
              <a:rPr lang="en-US" sz="2400" dirty="0" err="1"/>
              <a:t>i.toLong</a:t>
            </a:r>
            <a:r>
              <a:rPr lang="en-US" sz="2400" dirty="0"/>
              <a:t> + 1) * </a:t>
            </a:r>
            <a:r>
              <a:rPr lang="en-US" sz="2400" dirty="0" err="1"/>
              <a:t>prev.partitions.length</a:t>
            </a:r>
            <a:r>
              <a:rPr lang="en-US" sz="2400" dirty="0"/>
              <a:t>) / </a:t>
            </a:r>
            <a:r>
              <a:rPr lang="en-US" sz="2400" dirty="0" err="1"/>
              <a:t>maxPartitions</a:t>
            </a:r>
            <a:r>
              <a:rPr lang="en-US" sz="2400" dirty="0"/>
              <a:t>).</a:t>
            </a:r>
            <a:r>
              <a:rPr lang="en-US" sz="2400" dirty="0" err="1"/>
              <a:t>toInt</a:t>
            </a:r>
            <a:endParaRPr lang="en-US" sz="2400" dirty="0"/>
          </a:p>
          <a:p>
            <a:r>
              <a:rPr lang="en-US" sz="2400" dirty="0"/>
              <a:t>          </a:t>
            </a:r>
            <a:r>
              <a:rPr lang="en-US" sz="2400" b="1" dirty="0"/>
              <a:t>(</a:t>
            </a:r>
            <a:r>
              <a:rPr lang="en-US" sz="2400" b="1" dirty="0" err="1"/>
              <a:t>rangeStart</a:t>
            </a:r>
            <a:r>
              <a:rPr lang="en-US" sz="2400" b="1" dirty="0"/>
              <a:t> until </a:t>
            </a:r>
            <a:r>
              <a:rPr lang="en-US" sz="2400" b="1" dirty="0" err="1"/>
              <a:t>rangeEnd</a:t>
            </a:r>
            <a:r>
              <a:rPr lang="en-US" sz="2400" b="1" dirty="0"/>
              <a:t>).</a:t>
            </a:r>
            <a:r>
              <a:rPr lang="en-US" sz="2400" b="1" dirty="0" err="1"/>
              <a:t>foreach</a:t>
            </a:r>
            <a:r>
              <a:rPr lang="en-US" sz="2400" b="1" dirty="0"/>
              <a:t>{ j </a:t>
            </a:r>
            <a:r>
              <a:rPr lang="en-US" sz="2400" dirty="0"/>
              <a:t>=&gt; </a:t>
            </a:r>
            <a:r>
              <a:rPr lang="en-US" sz="2400" dirty="0" err="1"/>
              <a:t>groupArr</a:t>
            </a:r>
            <a:r>
              <a:rPr lang="en-US" sz="2400" dirty="0"/>
              <a:t>(</a:t>
            </a:r>
            <a:r>
              <a:rPr lang="en-US" sz="2400" dirty="0" err="1"/>
              <a:t>i</a:t>
            </a:r>
            <a:r>
              <a:rPr lang="en-US" sz="2400" dirty="0"/>
              <a:t>).partitions += </a:t>
            </a:r>
            <a:r>
              <a:rPr lang="en-US" sz="2400" dirty="0" err="1"/>
              <a:t>prev.partitions</a:t>
            </a:r>
            <a:r>
              <a:rPr lang="en-US" sz="2400" dirty="0"/>
              <a:t>(</a:t>
            </a:r>
            <a:r>
              <a:rPr lang="en-US" sz="2400" b="1" dirty="0"/>
              <a:t>j</a:t>
            </a:r>
            <a:r>
              <a:rPr lang="en-US" sz="2400" dirty="0"/>
              <a:t>) }</a:t>
            </a:r>
          </a:p>
          <a:p>
            <a:r>
              <a:rPr lang="en-US" sz="2400" dirty="0"/>
              <a:t>        }</a:t>
            </a:r>
          </a:p>
          <a:p>
            <a:r>
              <a:rPr lang="en-US" sz="2400" dirty="0"/>
              <a:t>      }</a:t>
            </a:r>
          </a:p>
          <a:p>
            <a:r>
              <a:rPr lang="en-US" sz="2400" dirty="0"/>
              <a:t>    } else {</a:t>
            </a:r>
            <a:endParaRPr lang="ru-RU" sz="2400" dirty="0"/>
          </a:p>
        </p:txBody>
      </p:sp>
    </p:spTree>
    <p:extLst>
      <p:ext uri="{BB962C8B-B14F-4D97-AF65-F5344CB8AC3E}">
        <p14:creationId xmlns:p14="http://schemas.microsoft.com/office/powerpoint/2010/main" val="229575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Example</a:t>
            </a:r>
            <a:endParaRPr lang="ru-RU" dirty="0"/>
          </a:p>
        </p:txBody>
      </p:sp>
      <p:sp>
        <p:nvSpPr>
          <p:cNvPr id="4" name="Прямоугольник 3"/>
          <p:cNvSpPr/>
          <p:nvPr/>
        </p:nvSpPr>
        <p:spPr>
          <a:xfrm>
            <a:off x="141922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ru-RU" dirty="0"/>
          </a:p>
        </p:txBody>
      </p:sp>
      <p:sp>
        <p:nvSpPr>
          <p:cNvPr id="5" name="Прямоугольник 4"/>
          <p:cNvSpPr/>
          <p:nvPr/>
        </p:nvSpPr>
        <p:spPr>
          <a:xfrm>
            <a:off x="2438400"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ru-RU" dirty="0"/>
          </a:p>
        </p:txBody>
      </p:sp>
      <p:sp>
        <p:nvSpPr>
          <p:cNvPr id="6" name="Прямоугольник 5"/>
          <p:cNvSpPr/>
          <p:nvPr/>
        </p:nvSpPr>
        <p:spPr>
          <a:xfrm>
            <a:off x="345757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ru-RU" dirty="0"/>
          </a:p>
        </p:txBody>
      </p:sp>
      <p:sp>
        <p:nvSpPr>
          <p:cNvPr id="7" name="Прямоугольник 6"/>
          <p:cNvSpPr/>
          <p:nvPr/>
        </p:nvSpPr>
        <p:spPr>
          <a:xfrm>
            <a:off x="4476750"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ru-RU" dirty="0"/>
          </a:p>
        </p:txBody>
      </p:sp>
      <p:sp>
        <p:nvSpPr>
          <p:cNvPr id="8" name="Прямоугольник 7"/>
          <p:cNvSpPr/>
          <p:nvPr/>
        </p:nvSpPr>
        <p:spPr>
          <a:xfrm>
            <a:off x="549592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ru-RU" dirty="0"/>
          </a:p>
        </p:txBody>
      </p:sp>
      <p:sp>
        <p:nvSpPr>
          <p:cNvPr id="9" name="Прямоугольник 8"/>
          <p:cNvSpPr/>
          <p:nvPr/>
        </p:nvSpPr>
        <p:spPr>
          <a:xfrm>
            <a:off x="652938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P5</a:t>
            </a:r>
            <a:endParaRPr lang="ru-RU" dirty="0"/>
          </a:p>
        </p:txBody>
      </p:sp>
      <p:sp>
        <p:nvSpPr>
          <p:cNvPr id="10" name="Прямоугольник 9"/>
          <p:cNvSpPr/>
          <p:nvPr/>
        </p:nvSpPr>
        <p:spPr>
          <a:xfrm>
            <a:off x="753427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P6</a:t>
            </a:r>
            <a:endParaRPr lang="ru-RU" dirty="0"/>
          </a:p>
        </p:txBody>
      </p:sp>
      <p:sp>
        <p:nvSpPr>
          <p:cNvPr id="11" name="Прямоугольник 10"/>
          <p:cNvSpPr/>
          <p:nvPr/>
        </p:nvSpPr>
        <p:spPr>
          <a:xfrm>
            <a:off x="856773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P7</a:t>
            </a:r>
            <a:endParaRPr lang="ru-RU" dirty="0"/>
          </a:p>
        </p:txBody>
      </p:sp>
      <p:sp>
        <p:nvSpPr>
          <p:cNvPr id="12" name="Прямоугольник 11"/>
          <p:cNvSpPr/>
          <p:nvPr/>
        </p:nvSpPr>
        <p:spPr>
          <a:xfrm>
            <a:off x="9586912"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P8</a:t>
            </a:r>
            <a:endParaRPr lang="ru-RU" dirty="0"/>
          </a:p>
        </p:txBody>
      </p:sp>
      <p:sp>
        <p:nvSpPr>
          <p:cNvPr id="13" name="Прямоугольник 12"/>
          <p:cNvSpPr/>
          <p:nvPr/>
        </p:nvSpPr>
        <p:spPr>
          <a:xfrm>
            <a:off x="1060608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P9</a:t>
            </a:r>
            <a:endParaRPr lang="ru-RU" dirty="0"/>
          </a:p>
        </p:txBody>
      </p:sp>
      <p:sp>
        <p:nvSpPr>
          <p:cNvPr id="14" name="Прямоугольник 13"/>
          <p:cNvSpPr/>
          <p:nvPr/>
        </p:nvSpPr>
        <p:spPr>
          <a:xfrm>
            <a:off x="3648075" y="4105275"/>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ru-RU" dirty="0"/>
          </a:p>
        </p:txBody>
      </p:sp>
      <p:sp>
        <p:nvSpPr>
          <p:cNvPr id="15" name="Прямоугольник 14"/>
          <p:cNvSpPr/>
          <p:nvPr/>
        </p:nvSpPr>
        <p:spPr>
          <a:xfrm>
            <a:off x="8582024" y="400050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ru-RU" dirty="0"/>
          </a:p>
        </p:txBody>
      </p:sp>
      <p:cxnSp>
        <p:nvCxnSpPr>
          <p:cNvPr id="17" name="Прямая со стрелкой 16"/>
          <p:cNvCxnSpPr>
            <a:stCxn id="4" idx="2"/>
            <a:endCxn id="14" idx="0"/>
          </p:cNvCxnSpPr>
          <p:nvPr/>
        </p:nvCxnSpPr>
        <p:spPr>
          <a:xfrm>
            <a:off x="1833563" y="2667000"/>
            <a:ext cx="222885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8" idx="2"/>
            <a:endCxn id="14" idx="0"/>
          </p:cNvCxnSpPr>
          <p:nvPr/>
        </p:nvCxnSpPr>
        <p:spPr>
          <a:xfrm flipH="1">
            <a:off x="4062413" y="2667000"/>
            <a:ext cx="184785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9" idx="2"/>
            <a:endCxn id="15" idx="0"/>
          </p:cNvCxnSpPr>
          <p:nvPr/>
        </p:nvCxnSpPr>
        <p:spPr>
          <a:xfrm>
            <a:off x="6943725" y="2667000"/>
            <a:ext cx="2052637"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3" idx="2"/>
            <a:endCxn id="15" idx="0"/>
          </p:cNvCxnSpPr>
          <p:nvPr/>
        </p:nvCxnSpPr>
        <p:spPr>
          <a:xfrm flipH="1">
            <a:off x="8996362" y="2667000"/>
            <a:ext cx="2024063"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0" idx="2"/>
            <a:endCxn id="15" idx="0"/>
          </p:cNvCxnSpPr>
          <p:nvPr/>
        </p:nvCxnSpPr>
        <p:spPr>
          <a:xfrm>
            <a:off x="7948613" y="2667000"/>
            <a:ext cx="1047749"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11" idx="2"/>
            <a:endCxn id="15" idx="0"/>
          </p:cNvCxnSpPr>
          <p:nvPr/>
        </p:nvCxnSpPr>
        <p:spPr>
          <a:xfrm>
            <a:off x="8982075" y="2667000"/>
            <a:ext cx="14287"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stCxn id="12" idx="2"/>
            <a:endCxn id="15" idx="0"/>
          </p:cNvCxnSpPr>
          <p:nvPr/>
        </p:nvCxnSpPr>
        <p:spPr>
          <a:xfrm flipH="1">
            <a:off x="8996362" y="2667000"/>
            <a:ext cx="1004888"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7" idx="2"/>
            <a:endCxn id="14" idx="0"/>
          </p:cNvCxnSpPr>
          <p:nvPr/>
        </p:nvCxnSpPr>
        <p:spPr>
          <a:xfrm flipH="1">
            <a:off x="4062413" y="2667000"/>
            <a:ext cx="828675"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6" idx="2"/>
            <a:endCxn id="14" idx="0"/>
          </p:cNvCxnSpPr>
          <p:nvPr/>
        </p:nvCxnSpPr>
        <p:spPr>
          <a:xfrm>
            <a:off x="3871913" y="2667000"/>
            <a:ext cx="19050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a:stCxn id="5" idx="2"/>
            <a:endCxn id="14" idx="0"/>
          </p:cNvCxnSpPr>
          <p:nvPr/>
        </p:nvCxnSpPr>
        <p:spPr>
          <a:xfrm>
            <a:off x="2852738" y="2667000"/>
            <a:ext cx="1209675"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6750" y="5486400"/>
            <a:ext cx="3395663" cy="923330"/>
          </a:xfrm>
          <a:prstGeom prst="rect">
            <a:avLst/>
          </a:prstGeom>
          <a:noFill/>
        </p:spPr>
        <p:txBody>
          <a:bodyPr wrap="square" rtlCol="0">
            <a:spAutoFit/>
          </a:bodyPr>
          <a:lstStyle/>
          <a:p>
            <a:r>
              <a:rPr lang="en-US" dirty="0" smtClean="0"/>
              <a:t>0*10/2  = 0</a:t>
            </a:r>
          </a:p>
          <a:p>
            <a:r>
              <a:rPr lang="en-US" dirty="0" smtClean="0"/>
              <a:t>1*10/2  = 5</a:t>
            </a:r>
          </a:p>
          <a:p>
            <a:r>
              <a:rPr lang="en-US" dirty="0" smtClean="0"/>
              <a:t>[0,5)</a:t>
            </a:r>
            <a:endParaRPr lang="ru-RU" dirty="0"/>
          </a:p>
        </p:txBody>
      </p:sp>
      <p:sp>
        <p:nvSpPr>
          <p:cNvPr id="38" name="TextBox 37"/>
          <p:cNvSpPr txBox="1"/>
          <p:nvPr/>
        </p:nvSpPr>
        <p:spPr>
          <a:xfrm>
            <a:off x="8486775" y="5486400"/>
            <a:ext cx="3395663" cy="923330"/>
          </a:xfrm>
          <a:prstGeom prst="rect">
            <a:avLst/>
          </a:prstGeom>
          <a:noFill/>
        </p:spPr>
        <p:txBody>
          <a:bodyPr wrap="square" rtlCol="0">
            <a:spAutoFit/>
          </a:bodyPr>
          <a:lstStyle/>
          <a:p>
            <a:r>
              <a:rPr lang="en-US" dirty="0" smtClean="0"/>
              <a:t>1*10/2  = 5</a:t>
            </a:r>
          </a:p>
          <a:p>
            <a:r>
              <a:rPr lang="en-US" dirty="0"/>
              <a:t>2</a:t>
            </a:r>
            <a:r>
              <a:rPr lang="en-US" dirty="0" smtClean="0"/>
              <a:t>*10/2  = 10</a:t>
            </a:r>
          </a:p>
          <a:p>
            <a:r>
              <a:rPr lang="en-US" dirty="0" smtClean="0"/>
              <a:t>[5,10)</a:t>
            </a:r>
            <a:endParaRPr lang="ru-RU" dirty="0"/>
          </a:p>
        </p:txBody>
      </p:sp>
    </p:spTree>
    <p:extLst>
      <p:ext uri="{BB962C8B-B14F-4D97-AF65-F5344CB8AC3E}">
        <p14:creationId xmlns:p14="http://schemas.microsoft.com/office/powerpoint/2010/main" val="185381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0025" y="3105835"/>
            <a:ext cx="11830050" cy="461665"/>
          </a:xfrm>
          <a:prstGeom prst="rect">
            <a:avLst/>
          </a:prstGeom>
        </p:spPr>
        <p:txBody>
          <a:bodyPr wrap="square">
            <a:spAutoFit/>
          </a:bodyPr>
          <a:lstStyle/>
          <a:p>
            <a:r>
              <a:rPr lang="en-US" sz="2400" dirty="0"/>
              <a:t> </a:t>
            </a:r>
            <a:r>
              <a:rPr lang="en-US" sz="2400" dirty="0" err="1"/>
              <a:t>def</a:t>
            </a:r>
            <a:r>
              <a:rPr lang="en-US" sz="2400" dirty="0"/>
              <a:t> </a:t>
            </a:r>
            <a:r>
              <a:rPr lang="en-US" sz="2400" dirty="0" err="1"/>
              <a:t>getPartitions</a:t>
            </a:r>
            <a:r>
              <a:rPr lang="en-US" sz="2400" dirty="0"/>
              <a:t>: Array[</a:t>
            </a:r>
            <a:r>
              <a:rPr lang="en-US" sz="2400" dirty="0" err="1"/>
              <a:t>PartitionGroup</a:t>
            </a:r>
            <a:r>
              <a:rPr lang="en-US" sz="2400" dirty="0"/>
              <a:t>] = </a:t>
            </a:r>
            <a:r>
              <a:rPr lang="en-US" sz="2400" dirty="0" err="1"/>
              <a:t>groupArr.filter</a:t>
            </a:r>
            <a:r>
              <a:rPr lang="en-US" sz="2400" dirty="0"/>
              <a:t>( </a:t>
            </a:r>
            <a:r>
              <a:rPr lang="en-US" sz="2400" dirty="0" err="1"/>
              <a:t>pg</a:t>
            </a:r>
            <a:r>
              <a:rPr lang="en-US" sz="2400" dirty="0"/>
              <a:t> =&gt; </a:t>
            </a:r>
            <a:r>
              <a:rPr lang="en-US" sz="2400" dirty="0" err="1"/>
              <a:t>pg.numPartitions</a:t>
            </a:r>
            <a:r>
              <a:rPr lang="en-US" sz="2400" dirty="0"/>
              <a:t> &gt; 0).</a:t>
            </a:r>
            <a:r>
              <a:rPr lang="en-US" sz="2400" dirty="0" err="1"/>
              <a:t>toArray</a:t>
            </a:r>
            <a:endParaRPr lang="ru-RU" sz="2400" dirty="0"/>
          </a:p>
        </p:txBody>
      </p:sp>
    </p:spTree>
    <p:extLst>
      <p:ext uri="{BB962C8B-B14F-4D97-AF65-F5344CB8AC3E}">
        <p14:creationId xmlns:p14="http://schemas.microsoft.com/office/powerpoint/2010/main" val="2129232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1999" cy="1325563"/>
          </a:xfrm>
        </p:spPr>
        <p:txBody>
          <a:bodyPr/>
          <a:lstStyle/>
          <a:p>
            <a:pPr algn="ctr"/>
            <a:r>
              <a:rPr lang="en-US" dirty="0" smtClean="0"/>
              <a:t>Class </a:t>
            </a:r>
            <a:r>
              <a:rPr lang="en-US" dirty="0" err="1" smtClean="0"/>
              <a:t>CoalescedRDD</a:t>
            </a:r>
            <a:endParaRPr lang="ru-RU" dirty="0"/>
          </a:p>
        </p:txBody>
      </p:sp>
      <p:sp>
        <p:nvSpPr>
          <p:cNvPr id="5" name="Прямоугольник 4"/>
          <p:cNvSpPr/>
          <p:nvPr/>
        </p:nvSpPr>
        <p:spPr>
          <a:xfrm>
            <a:off x="270164" y="1997839"/>
            <a:ext cx="11741727" cy="3970318"/>
          </a:xfrm>
          <a:prstGeom prst="rect">
            <a:avLst/>
          </a:prstGeom>
        </p:spPr>
        <p:txBody>
          <a:bodyPr wrap="square">
            <a:spAutoFit/>
          </a:bodyPr>
          <a:lstStyle/>
          <a:p>
            <a:r>
              <a:rPr lang="en-US" sz="2800" dirty="0"/>
              <a:t> override </a:t>
            </a:r>
            <a:r>
              <a:rPr lang="en-US" sz="2800" dirty="0" err="1"/>
              <a:t>def</a:t>
            </a:r>
            <a:r>
              <a:rPr lang="en-US" sz="2800" dirty="0"/>
              <a:t> </a:t>
            </a:r>
            <a:r>
              <a:rPr lang="en-US" sz="2800" b="1" dirty="0" err="1"/>
              <a:t>getPartitions</a:t>
            </a:r>
            <a:r>
              <a:rPr lang="en-US" sz="2800" b="1" dirty="0"/>
              <a:t>: Array[Partition] </a:t>
            </a:r>
            <a:r>
              <a:rPr lang="en-US" sz="2800" dirty="0"/>
              <a:t>= {</a:t>
            </a:r>
          </a:p>
          <a:p>
            <a:r>
              <a:rPr lang="en-US" sz="2800" dirty="0"/>
              <a:t>    </a:t>
            </a:r>
            <a:r>
              <a:rPr lang="en-US" sz="2800" dirty="0" err="1"/>
              <a:t>val</a:t>
            </a:r>
            <a:r>
              <a:rPr lang="en-US" sz="2800" dirty="0"/>
              <a:t> pc = </a:t>
            </a:r>
            <a:r>
              <a:rPr lang="en-US" sz="2800" b="1" dirty="0" err="1"/>
              <a:t>partitionCoalescer</a:t>
            </a:r>
            <a:r>
              <a:rPr lang="en-US" sz="2800" dirty="0" err="1"/>
              <a:t>.getOrElse</a:t>
            </a:r>
            <a:r>
              <a:rPr lang="en-US" sz="2800" dirty="0"/>
              <a:t>(new </a:t>
            </a:r>
            <a:r>
              <a:rPr lang="en-US" sz="2800" b="1" dirty="0" err="1"/>
              <a:t>DefaultPartitionCoalescer</a:t>
            </a:r>
            <a:r>
              <a:rPr lang="en-US" sz="2800" dirty="0"/>
              <a:t>())</a:t>
            </a:r>
          </a:p>
          <a:p>
            <a:endParaRPr lang="en-US" sz="2800" dirty="0"/>
          </a:p>
          <a:p>
            <a:r>
              <a:rPr lang="en-US" sz="2800" dirty="0"/>
              <a:t>    </a:t>
            </a:r>
            <a:r>
              <a:rPr lang="en-US" sz="2800" dirty="0" err="1"/>
              <a:t>pc.coalesce</a:t>
            </a:r>
            <a:r>
              <a:rPr lang="en-US" sz="2800" dirty="0"/>
              <a:t>(</a:t>
            </a:r>
            <a:r>
              <a:rPr lang="en-US" sz="2800" dirty="0" err="1"/>
              <a:t>maxPartitions</a:t>
            </a:r>
            <a:r>
              <a:rPr lang="en-US" sz="2800" dirty="0"/>
              <a:t>, </a:t>
            </a:r>
            <a:r>
              <a:rPr lang="en-US" sz="2800" dirty="0" err="1"/>
              <a:t>prev</a:t>
            </a:r>
            <a:r>
              <a:rPr lang="en-US" sz="2800" dirty="0"/>
              <a:t>).</a:t>
            </a:r>
            <a:r>
              <a:rPr lang="en-US" sz="2800" dirty="0" err="1"/>
              <a:t>zipWithIndex.map</a:t>
            </a:r>
            <a:r>
              <a:rPr lang="en-US" sz="2800" dirty="0"/>
              <a:t> {</a:t>
            </a:r>
          </a:p>
          <a:p>
            <a:r>
              <a:rPr lang="en-US" sz="2800" dirty="0"/>
              <a:t>      case (</a:t>
            </a:r>
            <a:r>
              <a:rPr lang="en-US" sz="2800" b="1" dirty="0" err="1"/>
              <a:t>pg</a:t>
            </a:r>
            <a:r>
              <a:rPr lang="en-US" sz="2800" dirty="0"/>
              <a:t>, </a:t>
            </a:r>
            <a:r>
              <a:rPr lang="en-US" sz="2800" dirty="0" err="1"/>
              <a:t>i</a:t>
            </a:r>
            <a:r>
              <a:rPr lang="en-US" sz="2800" dirty="0"/>
              <a:t>) =&gt;</a:t>
            </a:r>
          </a:p>
          <a:p>
            <a:r>
              <a:rPr lang="en-US" sz="2800" dirty="0"/>
              <a:t>        </a:t>
            </a:r>
            <a:r>
              <a:rPr lang="en-US" sz="2800" dirty="0" err="1"/>
              <a:t>val</a:t>
            </a:r>
            <a:r>
              <a:rPr lang="en-US" sz="2800" dirty="0"/>
              <a:t> </a:t>
            </a:r>
            <a:r>
              <a:rPr lang="en-US" sz="2800" b="1" dirty="0"/>
              <a:t>ids</a:t>
            </a:r>
            <a:r>
              <a:rPr lang="en-US" sz="2800" dirty="0"/>
              <a:t> = </a:t>
            </a:r>
            <a:r>
              <a:rPr lang="en-US" sz="2800" dirty="0" err="1"/>
              <a:t>pg.partitions.map</a:t>
            </a:r>
            <a:r>
              <a:rPr lang="en-US" sz="2800" dirty="0"/>
              <a:t>(_.index).</a:t>
            </a:r>
            <a:r>
              <a:rPr lang="en-US" sz="2800" dirty="0" err="1"/>
              <a:t>toArray</a:t>
            </a:r>
            <a:endParaRPr lang="en-US" sz="2800" dirty="0"/>
          </a:p>
          <a:p>
            <a:r>
              <a:rPr lang="en-US" sz="2800" dirty="0"/>
              <a:t>        </a:t>
            </a:r>
            <a:r>
              <a:rPr lang="en-US" sz="2800" dirty="0" err="1"/>
              <a:t>CoalescedRDDPartition</a:t>
            </a:r>
            <a:r>
              <a:rPr lang="en-US" sz="2800" dirty="0"/>
              <a:t>(</a:t>
            </a:r>
            <a:r>
              <a:rPr lang="en-US" sz="2800" dirty="0" err="1"/>
              <a:t>i</a:t>
            </a:r>
            <a:r>
              <a:rPr lang="en-US" sz="2800" dirty="0"/>
              <a:t>, </a:t>
            </a:r>
            <a:r>
              <a:rPr lang="en-US" sz="2800" dirty="0" err="1"/>
              <a:t>prev</a:t>
            </a:r>
            <a:r>
              <a:rPr lang="en-US" sz="2800" dirty="0"/>
              <a:t>, </a:t>
            </a:r>
            <a:r>
              <a:rPr lang="en-US" sz="2800" b="1" dirty="0"/>
              <a:t>ids</a:t>
            </a:r>
            <a:r>
              <a:rPr lang="en-US" sz="2800" dirty="0"/>
              <a:t>, </a:t>
            </a:r>
            <a:r>
              <a:rPr lang="en-US" sz="2800" dirty="0" err="1"/>
              <a:t>pg.prefLoc</a:t>
            </a:r>
            <a:r>
              <a:rPr lang="en-US" sz="2800" dirty="0"/>
              <a:t>)</a:t>
            </a:r>
          </a:p>
          <a:p>
            <a:r>
              <a:rPr lang="en-US" sz="2800" dirty="0"/>
              <a:t>    }</a:t>
            </a:r>
          </a:p>
          <a:p>
            <a:r>
              <a:rPr lang="en-US" sz="2800" dirty="0"/>
              <a:t>  }</a:t>
            </a:r>
            <a:endParaRPr lang="ru-RU" sz="2800" dirty="0"/>
          </a:p>
        </p:txBody>
      </p:sp>
    </p:spTree>
    <p:extLst>
      <p:ext uri="{BB962C8B-B14F-4D97-AF65-F5344CB8AC3E}">
        <p14:creationId xmlns:p14="http://schemas.microsoft.com/office/powerpoint/2010/main" val="2438551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997217" y="320159"/>
            <a:ext cx="2058769" cy="769441"/>
          </a:xfrm>
          <a:prstGeom prst="rect">
            <a:avLst/>
          </a:prstGeom>
        </p:spPr>
        <p:txBody>
          <a:bodyPr wrap="none">
            <a:spAutoFit/>
          </a:bodyPr>
          <a:lstStyle/>
          <a:p>
            <a:r>
              <a:rPr lang="en-US" sz="4400" b="1" dirty="0" smtClean="0">
                <a:latin typeface="+mj-lt"/>
                <a:ea typeface="+mj-ea"/>
                <a:cs typeface="+mj-cs"/>
              </a:rPr>
              <a:t>Example</a:t>
            </a:r>
            <a:endParaRPr lang="ru-RU" dirty="0"/>
          </a:p>
        </p:txBody>
      </p:sp>
      <p:sp>
        <p:nvSpPr>
          <p:cNvPr id="6" name="Прямоугольник 5"/>
          <p:cNvSpPr/>
          <p:nvPr/>
        </p:nvSpPr>
        <p:spPr>
          <a:xfrm>
            <a:off x="1281909" y="1969115"/>
            <a:ext cx="8659871" cy="646331"/>
          </a:xfrm>
          <a:prstGeom prst="rect">
            <a:avLst/>
          </a:prstGeom>
        </p:spPr>
        <p:txBody>
          <a:bodyPr wrap="none">
            <a:spAutoFit/>
          </a:bodyPr>
          <a:lstStyle/>
          <a:p>
            <a:r>
              <a:rPr lang="en-US" sz="3600" dirty="0"/>
              <a:t> </a:t>
            </a:r>
            <a:r>
              <a:rPr lang="en-US" sz="3600" dirty="0" err="1"/>
              <a:t>val</a:t>
            </a:r>
            <a:r>
              <a:rPr lang="en-US" sz="3600" dirty="0"/>
              <a:t> df1 = </a:t>
            </a:r>
            <a:r>
              <a:rPr lang="en-US" sz="3600" dirty="0" err="1" smtClean="0"/>
              <a:t>spark.range</a:t>
            </a:r>
            <a:r>
              <a:rPr lang="en-US" sz="3600" dirty="0" smtClean="0"/>
              <a:t>(1,1000000</a:t>
            </a:r>
            <a:r>
              <a:rPr lang="en-US" sz="3600" dirty="0"/>
              <a:t>).</a:t>
            </a:r>
            <a:r>
              <a:rPr lang="en-US" sz="3600" dirty="0" smtClean="0"/>
              <a:t>coalesce(2)</a:t>
            </a:r>
            <a:endParaRPr lang="ru-RU" sz="3600" dirty="0"/>
          </a:p>
        </p:txBody>
      </p:sp>
    </p:spTree>
    <p:extLst>
      <p:ext uri="{BB962C8B-B14F-4D97-AF65-F5344CB8AC3E}">
        <p14:creationId xmlns:p14="http://schemas.microsoft.com/office/powerpoint/2010/main" val="3756426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Summary</a:t>
            </a:r>
            <a:endParaRPr lang="ru-RU" dirty="0"/>
          </a:p>
        </p:txBody>
      </p:sp>
      <p:sp>
        <p:nvSpPr>
          <p:cNvPr id="3" name="Объект 2"/>
          <p:cNvSpPr>
            <a:spLocks noGrp="1"/>
          </p:cNvSpPr>
          <p:nvPr>
            <p:ph idx="1"/>
          </p:nvPr>
        </p:nvSpPr>
        <p:spPr/>
        <p:txBody>
          <a:bodyPr/>
          <a:lstStyle/>
          <a:p>
            <a:r>
              <a:rPr lang="en-US" dirty="0" err="1" smtClean="0"/>
              <a:t>CoalescedRDD</a:t>
            </a:r>
            <a:endParaRPr lang="en-US" dirty="0" smtClean="0"/>
          </a:p>
          <a:p>
            <a:pPr marL="0" indent="0">
              <a:buNone/>
            </a:pPr>
            <a:r>
              <a:rPr lang="en-US" b="1" dirty="0" smtClean="0"/>
              <a:t>If no </a:t>
            </a:r>
            <a:r>
              <a:rPr lang="en-US" b="1" dirty="0"/>
              <a:t>locality available, then simply split partitions based on positions in </a:t>
            </a:r>
            <a:r>
              <a:rPr lang="en-US" b="1" dirty="0" smtClean="0"/>
              <a:t>array</a:t>
            </a:r>
          </a:p>
          <a:p>
            <a:pPr marL="0" indent="0">
              <a:buNone/>
            </a:pPr>
            <a:endParaRPr lang="en-US" dirty="0" smtClean="0"/>
          </a:p>
          <a:p>
            <a:pPr marL="0" indent="0">
              <a:buNone/>
            </a:pPr>
            <a:endParaRPr lang="en-US" dirty="0" smtClean="0"/>
          </a:p>
          <a:p>
            <a:endParaRPr lang="ru-RU" dirty="0"/>
          </a:p>
        </p:txBody>
      </p:sp>
      <p:pic>
        <p:nvPicPr>
          <p:cNvPr id="4" name="Рисунок 3"/>
          <p:cNvPicPr>
            <a:picLocks noChangeAspect="1"/>
          </p:cNvPicPr>
          <p:nvPr/>
        </p:nvPicPr>
        <p:blipFill>
          <a:blip r:embed="rId2"/>
          <a:stretch>
            <a:fillRect/>
          </a:stretch>
        </p:blipFill>
        <p:spPr>
          <a:xfrm>
            <a:off x="716567" y="2949643"/>
            <a:ext cx="10949365" cy="2103302"/>
          </a:xfrm>
          <a:prstGeom prst="rect">
            <a:avLst/>
          </a:prstGeom>
        </p:spPr>
      </p:pic>
    </p:spTree>
    <p:extLst>
      <p:ext uri="{BB962C8B-B14F-4D97-AF65-F5344CB8AC3E}">
        <p14:creationId xmlns:p14="http://schemas.microsoft.com/office/powerpoint/2010/main" val="161467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367381" y="0"/>
            <a:ext cx="7705725" cy="6858000"/>
          </a:xfrm>
          <a:prstGeom prst="rect">
            <a:avLst/>
          </a:prstGeom>
        </p:spPr>
      </p:pic>
    </p:spTree>
    <p:extLst>
      <p:ext uri="{BB962C8B-B14F-4D97-AF65-F5344CB8AC3E}">
        <p14:creationId xmlns:p14="http://schemas.microsoft.com/office/powerpoint/2010/main" val="1878702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07252" y="202202"/>
            <a:ext cx="8219552" cy="6001643"/>
          </a:xfrm>
          <a:prstGeom prst="rect">
            <a:avLst/>
          </a:prstGeom>
        </p:spPr>
        <p:txBody>
          <a:bodyPr wrap="square">
            <a:spAutoFit/>
          </a:bodyPr>
          <a:lstStyle/>
          <a:p>
            <a:r>
              <a:rPr lang="en-US" sz="2400" dirty="0"/>
              <a:t>== Parsed Logical Plan ==</a:t>
            </a:r>
          </a:p>
          <a:p>
            <a:r>
              <a:rPr lang="en-US" sz="2400" dirty="0"/>
              <a:t>Repartition 2, </a:t>
            </a:r>
            <a:r>
              <a:rPr lang="en-US" sz="2400" b="1" dirty="0"/>
              <a:t>false</a:t>
            </a:r>
          </a:p>
          <a:p>
            <a:r>
              <a:rPr lang="en-US" sz="2400" dirty="0"/>
              <a:t>+- Range (1, 1000000, step=1, splits=Some(8))</a:t>
            </a:r>
          </a:p>
          <a:p>
            <a:endParaRPr lang="en-US" sz="2400" dirty="0"/>
          </a:p>
          <a:p>
            <a:r>
              <a:rPr lang="en-US" sz="2400" dirty="0"/>
              <a:t>== Analyzed Logical Plan ==</a:t>
            </a:r>
          </a:p>
          <a:p>
            <a:r>
              <a:rPr lang="en-US" sz="2400" dirty="0"/>
              <a:t>id: </a:t>
            </a:r>
            <a:r>
              <a:rPr lang="en-US" sz="2400" dirty="0" err="1"/>
              <a:t>bigint</a:t>
            </a:r>
            <a:endParaRPr lang="en-US" sz="2400" dirty="0"/>
          </a:p>
          <a:p>
            <a:r>
              <a:rPr lang="en-US" sz="2400" dirty="0"/>
              <a:t>Repartition 2, </a:t>
            </a:r>
            <a:r>
              <a:rPr lang="en-US" sz="2400" b="1" dirty="0"/>
              <a:t>false</a:t>
            </a:r>
          </a:p>
          <a:p>
            <a:r>
              <a:rPr lang="en-US" sz="2400" dirty="0"/>
              <a:t>+- Range (1, 1000000, step=1, splits=Some(8))</a:t>
            </a:r>
          </a:p>
          <a:p>
            <a:endParaRPr lang="en-US" sz="2400" dirty="0"/>
          </a:p>
          <a:p>
            <a:r>
              <a:rPr lang="en-US" sz="2400" dirty="0"/>
              <a:t>== Optimized Logical Plan ==</a:t>
            </a:r>
          </a:p>
          <a:p>
            <a:r>
              <a:rPr lang="en-US" sz="2400" dirty="0"/>
              <a:t>Repartition 2, </a:t>
            </a:r>
            <a:r>
              <a:rPr lang="en-US" sz="2400" b="1" dirty="0"/>
              <a:t>false</a:t>
            </a:r>
          </a:p>
          <a:p>
            <a:r>
              <a:rPr lang="en-US" sz="2400" dirty="0"/>
              <a:t>+- Range (1, 1000000, step=1, splits=Some(8))</a:t>
            </a:r>
          </a:p>
          <a:p>
            <a:endParaRPr lang="en-US" sz="2400" dirty="0"/>
          </a:p>
          <a:p>
            <a:r>
              <a:rPr lang="en-US" sz="2400" dirty="0"/>
              <a:t>== Physical Plan ==</a:t>
            </a:r>
          </a:p>
          <a:p>
            <a:r>
              <a:rPr lang="en-US" sz="2400" dirty="0"/>
              <a:t>Coalesce </a:t>
            </a:r>
            <a:r>
              <a:rPr lang="en-US" sz="2400" b="1" dirty="0"/>
              <a:t>2</a:t>
            </a:r>
          </a:p>
          <a:p>
            <a:r>
              <a:rPr lang="en-US" sz="2400" dirty="0"/>
              <a:t>+- *(1) Range (1, 1000000, step=1, splits=</a:t>
            </a:r>
            <a:r>
              <a:rPr lang="en-US" sz="2400" b="1" dirty="0"/>
              <a:t>8</a:t>
            </a:r>
            <a:r>
              <a:rPr lang="en-US" sz="2400" dirty="0"/>
              <a:t>)</a:t>
            </a:r>
            <a:endParaRPr lang="ru-RU" sz="2400" dirty="0"/>
          </a:p>
        </p:txBody>
      </p:sp>
    </p:spTree>
    <p:extLst>
      <p:ext uri="{BB962C8B-B14F-4D97-AF65-F5344CB8AC3E}">
        <p14:creationId xmlns:p14="http://schemas.microsoft.com/office/powerpoint/2010/main" val="840217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077700" cy="6370975"/>
          </a:xfrm>
          <a:prstGeom prst="rect">
            <a:avLst/>
          </a:prstGeom>
        </p:spPr>
        <p:txBody>
          <a:bodyPr wrap="square">
            <a:spAutoFit/>
          </a:bodyPr>
          <a:lstStyle/>
          <a:p>
            <a:r>
              <a:rPr lang="en-US" sz="2400" dirty="0"/>
              <a:t> </a:t>
            </a:r>
            <a:r>
              <a:rPr lang="en-US" sz="2400" dirty="0" smtClean="0"/>
              <a:t>/*  </a:t>
            </a:r>
          </a:p>
          <a:p>
            <a:r>
              <a:rPr lang="en-US" sz="2400" dirty="0" smtClean="0"/>
              <a:t> * </a:t>
            </a:r>
            <a:r>
              <a:rPr lang="en-US" sz="2400" dirty="0"/>
              <a:t>Returns a new Dataset that has exactly `</a:t>
            </a:r>
            <a:r>
              <a:rPr lang="en-US" sz="2400" dirty="0" err="1"/>
              <a:t>numPartitions</a:t>
            </a:r>
            <a:r>
              <a:rPr lang="en-US" sz="2400" dirty="0"/>
              <a:t>` partitions, when the fewer partitions</a:t>
            </a:r>
          </a:p>
          <a:p>
            <a:r>
              <a:rPr lang="en-US" sz="2400" dirty="0"/>
              <a:t>   * are requested. If a larger number of partitions is requested, it will stay at the current</a:t>
            </a:r>
          </a:p>
          <a:p>
            <a:r>
              <a:rPr lang="en-US" sz="2400" dirty="0"/>
              <a:t>   * number of partitions</a:t>
            </a:r>
            <a:r>
              <a:rPr lang="en-US" sz="2400" b="1" dirty="0"/>
              <a:t>. Similar to coalesce defined on an `RDD`, this operation results in</a:t>
            </a:r>
          </a:p>
          <a:p>
            <a:r>
              <a:rPr lang="en-US" sz="2400" b="1" dirty="0"/>
              <a:t>   * a narrow dependency, e.g. if you go from 1000 partitions to 100 partitions, there will not</a:t>
            </a:r>
          </a:p>
          <a:p>
            <a:r>
              <a:rPr lang="en-US" sz="2400" b="1" dirty="0"/>
              <a:t>   * be a shuffle, instead each of the 100 new partitions will claim 10 of the current partitions.</a:t>
            </a:r>
          </a:p>
          <a:p>
            <a:r>
              <a:rPr lang="en-US" sz="2400" dirty="0"/>
              <a:t>   *</a:t>
            </a:r>
          </a:p>
          <a:p>
            <a:r>
              <a:rPr lang="en-US" sz="2400" dirty="0"/>
              <a:t>   * However, if you're doing a drastic coalesce, e.g. to </a:t>
            </a:r>
            <a:r>
              <a:rPr lang="en-US" sz="2400" dirty="0" err="1"/>
              <a:t>numPartitions</a:t>
            </a:r>
            <a:r>
              <a:rPr lang="en-US" sz="2400" dirty="0"/>
              <a:t> = 1,</a:t>
            </a:r>
          </a:p>
          <a:p>
            <a:r>
              <a:rPr lang="en-US" sz="2400" dirty="0"/>
              <a:t>   * this may result in your computation taking place on fewer nodes than</a:t>
            </a:r>
          </a:p>
          <a:p>
            <a:r>
              <a:rPr lang="en-US" sz="2400" dirty="0"/>
              <a:t>   * you like (e.g. one node in the case of </a:t>
            </a:r>
            <a:r>
              <a:rPr lang="en-US" sz="2400" dirty="0" err="1"/>
              <a:t>numPartitions</a:t>
            </a:r>
            <a:r>
              <a:rPr lang="en-US" sz="2400" dirty="0"/>
              <a:t> = 1). To avoid this,</a:t>
            </a:r>
          </a:p>
          <a:p>
            <a:r>
              <a:rPr lang="en-US" sz="2400" dirty="0"/>
              <a:t>   * you can call repartition. This will add a shuffle step, but means the</a:t>
            </a:r>
          </a:p>
          <a:p>
            <a:r>
              <a:rPr lang="en-US" sz="2400" dirty="0"/>
              <a:t>   * current upstream partitions will be executed in parallel (per whatever</a:t>
            </a:r>
          </a:p>
          <a:p>
            <a:r>
              <a:rPr lang="en-US" sz="2400" dirty="0"/>
              <a:t>   * the current partitioning is</a:t>
            </a:r>
            <a:r>
              <a:rPr lang="en-US" sz="2400" dirty="0" smtClean="0"/>
              <a:t>).</a:t>
            </a:r>
          </a:p>
          <a:p>
            <a:r>
              <a:rPr lang="en-US" sz="2400" dirty="0" smtClean="0"/>
              <a:t>*/</a:t>
            </a:r>
            <a:endParaRPr lang="en-US" sz="2400" dirty="0"/>
          </a:p>
          <a:p>
            <a:r>
              <a:rPr lang="en-US" sz="2400" dirty="0" err="1" smtClean="0"/>
              <a:t>def</a:t>
            </a:r>
            <a:r>
              <a:rPr lang="en-US" sz="2400" dirty="0" smtClean="0"/>
              <a:t> </a:t>
            </a:r>
            <a:r>
              <a:rPr lang="en-US" sz="2400" b="1" dirty="0"/>
              <a:t>coalesce(</a:t>
            </a:r>
            <a:r>
              <a:rPr lang="en-US" sz="2400" b="1" dirty="0" err="1"/>
              <a:t>numPartitions</a:t>
            </a:r>
            <a:r>
              <a:rPr lang="en-US" sz="2400" b="1" dirty="0"/>
              <a:t>: </a:t>
            </a:r>
            <a:r>
              <a:rPr lang="en-US" sz="2400" b="1" dirty="0" err="1"/>
              <a:t>Int</a:t>
            </a:r>
            <a:r>
              <a:rPr lang="en-US" sz="2400" b="1" dirty="0"/>
              <a:t>): Dataset[T] </a:t>
            </a:r>
            <a:r>
              <a:rPr lang="en-US" sz="2400" dirty="0"/>
              <a:t>= </a:t>
            </a:r>
            <a:r>
              <a:rPr lang="en-US" sz="2400" dirty="0" err="1"/>
              <a:t>withTypedPlan</a:t>
            </a:r>
            <a:r>
              <a:rPr lang="en-US" sz="2400" dirty="0"/>
              <a:t> {</a:t>
            </a:r>
          </a:p>
          <a:p>
            <a:r>
              <a:rPr lang="en-US" sz="2400" dirty="0"/>
              <a:t>    Repartition(</a:t>
            </a:r>
            <a:r>
              <a:rPr lang="en-US" sz="2400" dirty="0" err="1"/>
              <a:t>numPartitions</a:t>
            </a:r>
            <a:r>
              <a:rPr lang="en-US" sz="2400" dirty="0"/>
              <a:t>, </a:t>
            </a:r>
            <a:r>
              <a:rPr lang="en-US" sz="2400" b="1" dirty="0"/>
              <a:t>shuffle = false</a:t>
            </a:r>
            <a:r>
              <a:rPr lang="en-US" sz="2400" dirty="0"/>
              <a:t>, </a:t>
            </a:r>
            <a:r>
              <a:rPr lang="en-US" sz="2400" dirty="0" err="1"/>
              <a:t>logicalPlan</a:t>
            </a:r>
            <a:r>
              <a:rPr lang="en-US" sz="2400" dirty="0"/>
              <a:t>)</a:t>
            </a:r>
          </a:p>
          <a:p>
            <a:r>
              <a:rPr lang="en-US" sz="2400" dirty="0"/>
              <a:t>  }</a:t>
            </a:r>
            <a:endParaRPr lang="ru-RU" sz="2400" dirty="0"/>
          </a:p>
        </p:txBody>
      </p:sp>
    </p:spTree>
    <p:extLst>
      <p:ext uri="{BB962C8B-B14F-4D97-AF65-F5344CB8AC3E}">
        <p14:creationId xmlns:p14="http://schemas.microsoft.com/office/powerpoint/2010/main" val="2835429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776845"/>
            <a:ext cx="12192000" cy="3785652"/>
          </a:xfrm>
          <a:prstGeom prst="rect">
            <a:avLst/>
          </a:prstGeom>
        </p:spPr>
        <p:txBody>
          <a:bodyPr wrap="square">
            <a:spAutoFit/>
          </a:bodyPr>
          <a:lstStyle/>
          <a:p>
            <a:r>
              <a:rPr lang="en-US" sz="2400" dirty="0"/>
              <a:t>/**</a:t>
            </a:r>
          </a:p>
          <a:p>
            <a:r>
              <a:rPr lang="en-US" sz="2400" dirty="0"/>
              <a:t> * Returns a new RDD that has exactly `</a:t>
            </a:r>
            <a:r>
              <a:rPr lang="en-US" sz="2400" dirty="0" err="1"/>
              <a:t>numPartitions</a:t>
            </a:r>
            <a:r>
              <a:rPr lang="en-US" sz="2400" dirty="0"/>
              <a:t>` partitions. Differs from</a:t>
            </a:r>
          </a:p>
          <a:p>
            <a:r>
              <a:rPr lang="en-US" sz="2400" dirty="0"/>
              <a:t> * [[</a:t>
            </a:r>
            <a:r>
              <a:rPr lang="en-US" sz="2400" dirty="0" err="1"/>
              <a:t>RepartitionByExpression</a:t>
            </a:r>
            <a:r>
              <a:rPr lang="en-US" sz="2400" dirty="0"/>
              <a:t>]] as this method is called directly by </a:t>
            </a:r>
            <a:r>
              <a:rPr lang="en-US" sz="2400" dirty="0" err="1"/>
              <a:t>DataFrame's</a:t>
            </a:r>
            <a:r>
              <a:rPr lang="en-US" sz="2400" dirty="0"/>
              <a:t>, because the user</a:t>
            </a:r>
          </a:p>
          <a:p>
            <a:r>
              <a:rPr lang="en-US" sz="2400" dirty="0"/>
              <a:t> * asked for `coalesce` or `repartition`. [[</a:t>
            </a:r>
            <a:r>
              <a:rPr lang="en-US" sz="2400" dirty="0" err="1"/>
              <a:t>RepartitionByExpression</a:t>
            </a:r>
            <a:r>
              <a:rPr lang="en-US" sz="2400" dirty="0"/>
              <a:t>]] is used when the consumer</a:t>
            </a:r>
          </a:p>
          <a:p>
            <a:r>
              <a:rPr lang="en-US" sz="2400" dirty="0"/>
              <a:t> * of the output requires some specific ordering or distribution of the data.</a:t>
            </a:r>
          </a:p>
          <a:p>
            <a:r>
              <a:rPr lang="en-US" sz="2400" dirty="0"/>
              <a:t> */</a:t>
            </a:r>
          </a:p>
          <a:p>
            <a:r>
              <a:rPr lang="en-US" sz="2400" dirty="0"/>
              <a:t>case class </a:t>
            </a:r>
            <a:r>
              <a:rPr lang="en-US" sz="2400" b="1" dirty="0"/>
              <a:t>Repartition(</a:t>
            </a:r>
            <a:r>
              <a:rPr lang="en-US" sz="2400" b="1" dirty="0" err="1"/>
              <a:t>numPartitions</a:t>
            </a:r>
            <a:r>
              <a:rPr lang="en-US" sz="2400" b="1" dirty="0"/>
              <a:t>: </a:t>
            </a:r>
            <a:r>
              <a:rPr lang="en-US" sz="2400" b="1" dirty="0" err="1"/>
              <a:t>Int</a:t>
            </a:r>
            <a:r>
              <a:rPr lang="en-US" sz="2400" b="1" dirty="0"/>
              <a:t>, shuffle: Boolean</a:t>
            </a:r>
            <a:r>
              <a:rPr lang="en-US" sz="2400" dirty="0"/>
              <a:t>, child: </a:t>
            </a:r>
            <a:r>
              <a:rPr lang="en-US" sz="2400" dirty="0" err="1"/>
              <a:t>LogicalPlan</a:t>
            </a:r>
            <a:r>
              <a:rPr lang="en-US" sz="2400" dirty="0"/>
              <a:t>)</a:t>
            </a:r>
          </a:p>
          <a:p>
            <a:r>
              <a:rPr lang="en-US" sz="2400" dirty="0"/>
              <a:t>  extends </a:t>
            </a:r>
            <a:r>
              <a:rPr lang="en-US" sz="2400" dirty="0" err="1"/>
              <a:t>RepartitionOperation</a:t>
            </a:r>
            <a:r>
              <a:rPr lang="en-US" sz="2400" dirty="0"/>
              <a:t> {</a:t>
            </a:r>
          </a:p>
          <a:p>
            <a:r>
              <a:rPr lang="en-US" sz="2400" dirty="0"/>
              <a:t>  require(</a:t>
            </a:r>
            <a:r>
              <a:rPr lang="en-US" sz="2400" dirty="0" err="1"/>
              <a:t>numPartitions</a:t>
            </a:r>
            <a:r>
              <a:rPr lang="en-US" sz="2400" dirty="0"/>
              <a:t> &gt; 0, </a:t>
            </a:r>
            <a:r>
              <a:rPr lang="en-US" sz="2400" dirty="0" err="1"/>
              <a:t>s"Number</a:t>
            </a:r>
            <a:r>
              <a:rPr lang="en-US" sz="2400" dirty="0"/>
              <a:t> of partitions ($</a:t>
            </a:r>
            <a:r>
              <a:rPr lang="en-US" sz="2400" dirty="0" err="1"/>
              <a:t>numPartitions</a:t>
            </a:r>
            <a:r>
              <a:rPr lang="en-US" sz="2400" dirty="0"/>
              <a:t>) must be positive.")</a:t>
            </a:r>
          </a:p>
          <a:p>
            <a:r>
              <a:rPr lang="en-US" sz="2400" dirty="0"/>
              <a:t>}</a:t>
            </a:r>
            <a:endParaRPr lang="ru-RU" sz="2400" dirty="0"/>
          </a:p>
        </p:txBody>
      </p:sp>
    </p:spTree>
    <p:extLst>
      <p:ext uri="{BB962C8B-B14F-4D97-AF65-F5344CB8AC3E}">
        <p14:creationId xmlns:p14="http://schemas.microsoft.com/office/powerpoint/2010/main" val="389902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Object </a:t>
            </a:r>
            <a:r>
              <a:rPr lang="en-US" dirty="0" err="1" smtClean="0"/>
              <a:t>BasicOperators</a:t>
            </a:r>
            <a:r>
              <a:rPr lang="en-US" dirty="0" smtClean="0"/>
              <a:t/>
            </a:r>
            <a:br>
              <a:rPr lang="en-US" dirty="0" smtClean="0"/>
            </a:br>
            <a:r>
              <a:rPr lang="en-US" dirty="0" smtClean="0"/>
              <a:t>(This is a part of Catalyst)</a:t>
            </a:r>
            <a:endParaRPr lang="ru-RU" dirty="0"/>
          </a:p>
        </p:txBody>
      </p:sp>
      <p:sp>
        <p:nvSpPr>
          <p:cNvPr id="4" name="Rectangle 1"/>
          <p:cNvSpPr>
            <a:spLocks noGrp="1" noChangeArrowheads="1"/>
          </p:cNvSpPr>
          <p:nvPr>
            <p:ph idx="1"/>
          </p:nvPr>
        </p:nvSpPr>
        <p:spPr bwMode="auto">
          <a:xfrm>
            <a:off x="477982" y="2877909"/>
            <a:ext cx="11367654"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case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logical.Repartition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shuffle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=&gt;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shuffle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ShuffleExchangeExec</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RoundRobinPartitioning</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planLater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canChangeNumPartitions</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false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Nil</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else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execution.</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CoalesceExec</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planLater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Nil</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75332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2700"/>
            <a:ext cx="12192000" cy="1325563"/>
          </a:xfrm>
        </p:spPr>
        <p:txBody>
          <a:bodyPr/>
          <a:lstStyle/>
          <a:p>
            <a:pPr algn="ctr"/>
            <a:r>
              <a:rPr lang="en-US" dirty="0" smtClean="0"/>
              <a:t>Class </a:t>
            </a:r>
            <a:r>
              <a:rPr lang="en-US" dirty="0" err="1" smtClean="0"/>
              <a:t>CoalesceExec</a:t>
            </a:r>
            <a:endParaRPr lang="ru-RU" dirty="0"/>
          </a:p>
        </p:txBody>
      </p:sp>
      <p:sp>
        <p:nvSpPr>
          <p:cNvPr id="6" name="Прямоугольник 5"/>
          <p:cNvSpPr/>
          <p:nvPr/>
        </p:nvSpPr>
        <p:spPr>
          <a:xfrm>
            <a:off x="438151" y="1720840"/>
            <a:ext cx="11753850" cy="3416320"/>
          </a:xfrm>
          <a:prstGeom prst="rect">
            <a:avLst/>
          </a:prstGeom>
        </p:spPr>
        <p:txBody>
          <a:bodyPr wrap="square">
            <a:spAutoFit/>
          </a:bodyPr>
          <a:lstStyle/>
          <a:p>
            <a:r>
              <a:rPr lang="en-US" sz="2400" dirty="0"/>
              <a:t> protected override </a:t>
            </a:r>
            <a:r>
              <a:rPr lang="en-US" sz="2400" dirty="0" err="1"/>
              <a:t>def</a:t>
            </a:r>
            <a:r>
              <a:rPr lang="en-US" sz="2400" dirty="0"/>
              <a:t> </a:t>
            </a:r>
            <a:r>
              <a:rPr lang="en-US" sz="2400" b="1" dirty="0" err="1"/>
              <a:t>doExecute</a:t>
            </a:r>
            <a:r>
              <a:rPr lang="en-US" sz="2400" b="1" dirty="0"/>
              <a:t>(): RDD[</a:t>
            </a:r>
            <a:r>
              <a:rPr lang="en-US" sz="2400" b="1" dirty="0" err="1"/>
              <a:t>InternalRow</a:t>
            </a:r>
            <a:r>
              <a:rPr lang="en-US" sz="2400" b="1" dirty="0"/>
              <a:t>] </a:t>
            </a:r>
            <a:r>
              <a:rPr lang="en-US" sz="2400" dirty="0"/>
              <a:t>= {</a:t>
            </a:r>
          </a:p>
          <a:p>
            <a:r>
              <a:rPr lang="en-US" sz="2400" dirty="0"/>
              <a:t>    if (</a:t>
            </a:r>
            <a:r>
              <a:rPr lang="en-US" sz="2400" dirty="0" err="1"/>
              <a:t>numPartitions</a:t>
            </a:r>
            <a:r>
              <a:rPr lang="en-US" sz="2400" dirty="0"/>
              <a:t> == 1 &amp;&amp; </a:t>
            </a:r>
            <a:r>
              <a:rPr lang="en-US" sz="2400" dirty="0" err="1"/>
              <a:t>child.execute</a:t>
            </a:r>
            <a:r>
              <a:rPr lang="en-US" sz="2400" dirty="0"/>
              <a:t>().</a:t>
            </a:r>
            <a:r>
              <a:rPr lang="en-US" sz="2400" dirty="0" err="1"/>
              <a:t>getNumPartitions</a:t>
            </a:r>
            <a:r>
              <a:rPr lang="en-US" sz="2400" dirty="0"/>
              <a:t> &lt; 1) {</a:t>
            </a:r>
          </a:p>
          <a:p>
            <a:r>
              <a:rPr lang="en-US" sz="2400" dirty="0"/>
              <a:t>      // Make sure we don't output an RDD with 0 partitions, when claiming that we have a</a:t>
            </a:r>
          </a:p>
          <a:p>
            <a:r>
              <a:rPr lang="en-US" sz="2400" dirty="0"/>
              <a:t>      // `</a:t>
            </a:r>
            <a:r>
              <a:rPr lang="en-US" sz="2400" dirty="0" err="1"/>
              <a:t>SinglePartition</a:t>
            </a:r>
            <a:r>
              <a:rPr lang="en-US" sz="2400" dirty="0"/>
              <a:t>`.</a:t>
            </a:r>
          </a:p>
          <a:p>
            <a:r>
              <a:rPr lang="en-US" sz="2400" dirty="0"/>
              <a:t>      new </a:t>
            </a:r>
            <a:r>
              <a:rPr lang="en-US" sz="2400" dirty="0" err="1"/>
              <a:t>CoalesceExec.EmptyRDDWithPartitions</a:t>
            </a:r>
            <a:r>
              <a:rPr lang="en-US" sz="2400" dirty="0"/>
              <a:t>(</a:t>
            </a:r>
            <a:r>
              <a:rPr lang="en-US" sz="2400" dirty="0" err="1"/>
              <a:t>sparkContext</a:t>
            </a:r>
            <a:r>
              <a:rPr lang="en-US" sz="2400" dirty="0"/>
              <a:t>, </a:t>
            </a:r>
            <a:r>
              <a:rPr lang="en-US" sz="2400" dirty="0" err="1"/>
              <a:t>numPartitions</a:t>
            </a:r>
            <a:r>
              <a:rPr lang="en-US" sz="2400" dirty="0"/>
              <a:t>)</a:t>
            </a:r>
          </a:p>
          <a:p>
            <a:r>
              <a:rPr lang="en-US" sz="2400" dirty="0"/>
              <a:t>    } else {</a:t>
            </a:r>
          </a:p>
          <a:p>
            <a:r>
              <a:rPr lang="en-US" sz="2400" dirty="0"/>
              <a:t>      </a:t>
            </a:r>
            <a:r>
              <a:rPr lang="en-US" sz="2400" b="1" dirty="0" err="1"/>
              <a:t>child.execute</a:t>
            </a:r>
            <a:r>
              <a:rPr lang="en-US" sz="2400" b="1" dirty="0"/>
              <a:t>().coalesce(</a:t>
            </a:r>
            <a:r>
              <a:rPr lang="en-US" sz="2400" b="1" dirty="0" err="1"/>
              <a:t>numPartitions</a:t>
            </a:r>
            <a:r>
              <a:rPr lang="en-US" sz="2400" b="1" dirty="0"/>
              <a:t>, shuffle = false)</a:t>
            </a:r>
          </a:p>
          <a:p>
            <a:r>
              <a:rPr lang="en-US" sz="2400" dirty="0"/>
              <a:t>    }</a:t>
            </a:r>
          </a:p>
          <a:p>
            <a:r>
              <a:rPr lang="en-US" sz="2400" dirty="0"/>
              <a:t>  }</a:t>
            </a:r>
            <a:endParaRPr lang="ru-RU" sz="2400" dirty="0"/>
          </a:p>
        </p:txBody>
      </p:sp>
    </p:spTree>
    <p:extLst>
      <p:ext uri="{BB962C8B-B14F-4D97-AF65-F5344CB8AC3E}">
        <p14:creationId xmlns:p14="http://schemas.microsoft.com/office/powerpoint/2010/main" val="204406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2700"/>
            <a:ext cx="12192000" cy="1325563"/>
          </a:xfrm>
        </p:spPr>
        <p:txBody>
          <a:bodyPr/>
          <a:lstStyle/>
          <a:p>
            <a:pPr algn="ctr"/>
            <a:r>
              <a:rPr lang="en-US" dirty="0" smtClean="0"/>
              <a:t>Abstract </a:t>
            </a:r>
            <a:r>
              <a:rPr lang="en-US" dirty="0"/>
              <a:t>c</a:t>
            </a:r>
            <a:r>
              <a:rPr lang="en-US" dirty="0" smtClean="0"/>
              <a:t>lass </a:t>
            </a:r>
            <a:r>
              <a:rPr lang="en-US" b="1" dirty="0" smtClean="0"/>
              <a:t>RDD</a:t>
            </a:r>
            <a:endParaRPr lang="ru-RU" b="1" dirty="0"/>
          </a:p>
        </p:txBody>
      </p:sp>
      <p:sp>
        <p:nvSpPr>
          <p:cNvPr id="4" name="Прямоугольник 3"/>
          <p:cNvSpPr/>
          <p:nvPr/>
        </p:nvSpPr>
        <p:spPr>
          <a:xfrm>
            <a:off x="249383" y="2296862"/>
            <a:ext cx="11575472" cy="4154984"/>
          </a:xfrm>
          <a:prstGeom prst="rect">
            <a:avLst/>
          </a:prstGeom>
        </p:spPr>
        <p:txBody>
          <a:bodyPr wrap="square">
            <a:spAutoFit/>
          </a:bodyPr>
          <a:lstStyle/>
          <a:p>
            <a:r>
              <a:rPr lang="en-US" sz="2400" dirty="0"/>
              <a:t> </a:t>
            </a:r>
            <a:r>
              <a:rPr lang="en-US" sz="2400" dirty="0" err="1"/>
              <a:t>def</a:t>
            </a:r>
            <a:r>
              <a:rPr lang="en-US" sz="2400" dirty="0"/>
              <a:t> </a:t>
            </a:r>
            <a:r>
              <a:rPr lang="en-US" sz="2400" b="1" dirty="0"/>
              <a:t>coalesce(</a:t>
            </a:r>
            <a:r>
              <a:rPr lang="en-US" sz="2400" b="1" dirty="0" err="1"/>
              <a:t>numPartitions</a:t>
            </a:r>
            <a:r>
              <a:rPr lang="en-US" sz="2400" b="1" dirty="0"/>
              <a:t>: </a:t>
            </a:r>
            <a:r>
              <a:rPr lang="en-US" sz="2400" b="1" dirty="0" err="1"/>
              <a:t>Int</a:t>
            </a:r>
            <a:r>
              <a:rPr lang="en-US" sz="2400" b="1" dirty="0"/>
              <a:t>, shuffle: Boolean = false,</a:t>
            </a:r>
          </a:p>
          <a:p>
            <a:r>
              <a:rPr lang="en-US" sz="2400" b="1" dirty="0"/>
              <a:t>               </a:t>
            </a:r>
            <a:r>
              <a:rPr lang="en-US" sz="2400" b="1" dirty="0" err="1"/>
              <a:t>partitionCoalescer</a:t>
            </a:r>
            <a:r>
              <a:rPr lang="en-US" sz="2400" b="1" dirty="0"/>
              <a:t>: Option[</a:t>
            </a:r>
            <a:r>
              <a:rPr lang="en-US" sz="2400" b="1" dirty="0" err="1"/>
              <a:t>PartitionCoalescer</a:t>
            </a:r>
            <a:r>
              <a:rPr lang="en-US" sz="2400" b="1" dirty="0"/>
              <a:t>] = </a:t>
            </a:r>
            <a:r>
              <a:rPr lang="en-US" sz="2400" b="1" dirty="0" err="1"/>
              <a:t>Option.empty</a:t>
            </a:r>
            <a:r>
              <a:rPr lang="en-US" sz="2400" b="1" dirty="0"/>
              <a:t>)</a:t>
            </a:r>
          </a:p>
          <a:p>
            <a:r>
              <a:rPr lang="en-US" sz="2400" dirty="0"/>
              <a:t>              (implicit </a:t>
            </a:r>
            <a:r>
              <a:rPr lang="en-US" sz="2400" dirty="0" err="1"/>
              <a:t>ord</a:t>
            </a:r>
            <a:r>
              <a:rPr lang="en-US" sz="2400" dirty="0"/>
              <a:t>: Ordering[T] = null)</a:t>
            </a:r>
          </a:p>
          <a:p>
            <a:r>
              <a:rPr lang="en-US" sz="2400" dirty="0"/>
              <a:t>      : RDD[T] = </a:t>
            </a:r>
            <a:r>
              <a:rPr lang="en-US" sz="2400" dirty="0" err="1"/>
              <a:t>withScope</a:t>
            </a:r>
            <a:r>
              <a:rPr lang="en-US" sz="2400" dirty="0"/>
              <a:t> {</a:t>
            </a:r>
          </a:p>
          <a:p>
            <a:r>
              <a:rPr lang="en-US" sz="2400" dirty="0"/>
              <a:t>    require(</a:t>
            </a:r>
            <a:r>
              <a:rPr lang="en-US" sz="2400" dirty="0" err="1"/>
              <a:t>numPartitions</a:t>
            </a:r>
            <a:r>
              <a:rPr lang="en-US" sz="2400" dirty="0"/>
              <a:t> &gt; 0, </a:t>
            </a:r>
            <a:r>
              <a:rPr lang="en-US" sz="2400" dirty="0" err="1"/>
              <a:t>s"Number</a:t>
            </a:r>
            <a:r>
              <a:rPr lang="en-US" sz="2400" dirty="0"/>
              <a:t> of partitions ($</a:t>
            </a:r>
            <a:r>
              <a:rPr lang="en-US" sz="2400" dirty="0" err="1"/>
              <a:t>numPartitions</a:t>
            </a:r>
            <a:r>
              <a:rPr lang="en-US" sz="2400" dirty="0"/>
              <a:t>) must be positive.")</a:t>
            </a:r>
          </a:p>
          <a:p>
            <a:r>
              <a:rPr lang="en-US" sz="2400" dirty="0"/>
              <a:t>    if (</a:t>
            </a:r>
            <a:r>
              <a:rPr lang="en-US" sz="2400" b="1" dirty="0"/>
              <a:t>shuffle</a:t>
            </a:r>
            <a:r>
              <a:rPr lang="en-US" sz="2400" dirty="0"/>
              <a:t>) {</a:t>
            </a:r>
          </a:p>
          <a:p>
            <a:r>
              <a:rPr lang="en-US" sz="2400" dirty="0" smtClean="0"/>
              <a:t>        ……</a:t>
            </a:r>
            <a:endParaRPr lang="en-US" sz="2400" dirty="0"/>
          </a:p>
          <a:p>
            <a:r>
              <a:rPr lang="en-US" sz="2400" dirty="0"/>
              <a:t>    } else {</a:t>
            </a:r>
          </a:p>
          <a:p>
            <a:r>
              <a:rPr lang="en-US" sz="2400" b="1" dirty="0"/>
              <a:t>      new </a:t>
            </a:r>
            <a:r>
              <a:rPr lang="en-US" sz="2400" b="1" dirty="0" err="1"/>
              <a:t>CoalescedRDD</a:t>
            </a:r>
            <a:r>
              <a:rPr lang="en-US" sz="2400" b="1" dirty="0"/>
              <a:t>(this, </a:t>
            </a:r>
            <a:r>
              <a:rPr lang="en-US" sz="2400" b="1" dirty="0" err="1"/>
              <a:t>numPartitions</a:t>
            </a:r>
            <a:r>
              <a:rPr lang="en-US" sz="2400" b="1" dirty="0"/>
              <a:t>, </a:t>
            </a:r>
            <a:r>
              <a:rPr lang="en-US" sz="2400" b="1" dirty="0" err="1"/>
              <a:t>partitionCoalescer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1805561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11390</TotalTime>
  <Words>1208</Words>
  <Application>Microsoft Office PowerPoint</Application>
  <PresentationFormat>Широкоэкранный</PresentationFormat>
  <Paragraphs>161</Paragraphs>
  <Slides>20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Calibri Light</vt:lpstr>
      <vt:lpstr>Courier New</vt:lpstr>
      <vt:lpstr>Тема Office</vt:lpstr>
      <vt:lpstr>Learn Apache Spark “coalesce” from source code Part1 (when no locality available) </vt:lpstr>
      <vt:lpstr>Презентация PowerPoint</vt:lpstr>
      <vt:lpstr>Презентация PowerPoint</vt:lpstr>
      <vt:lpstr>Презентация PowerPoint</vt:lpstr>
      <vt:lpstr>Презентация PowerPoint</vt:lpstr>
      <vt:lpstr>Презентация PowerPoint</vt:lpstr>
      <vt:lpstr>Object BasicOperators (This is a part of Catalyst)</vt:lpstr>
      <vt:lpstr>Class CoalesceExec</vt:lpstr>
      <vt:lpstr>Abstract class RDD</vt:lpstr>
      <vt:lpstr>Class CoalescedRDDPartition</vt:lpstr>
      <vt:lpstr>Class CoalescedRDD</vt:lpstr>
      <vt:lpstr>Class CoalescedRDD</vt:lpstr>
      <vt:lpstr>Class DefaultPartitionCoalescer</vt:lpstr>
      <vt:lpstr>Bin packing problem</vt:lpstr>
      <vt:lpstr>Class DefaultPartitionCoalescer</vt:lpstr>
      <vt:lpstr>Презентация PowerPoint</vt:lpstr>
      <vt:lpstr>Example</vt:lpstr>
      <vt:lpstr>Презентация PowerPoint</vt:lpstr>
      <vt:lpstr>Class CoalescedRDD</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group by</dc:title>
  <dc:creator>Nikolay Kudinov</dc:creator>
  <cp:lastModifiedBy>Nikolay Kudinov</cp:lastModifiedBy>
  <cp:revision>666</cp:revision>
  <dcterms:created xsi:type="dcterms:W3CDTF">2020-03-23T13:46:09Z</dcterms:created>
  <dcterms:modified xsi:type="dcterms:W3CDTF">2021-01-16T11:21:04Z</dcterms:modified>
</cp:coreProperties>
</file>