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94" r:id="rId4"/>
    <p:sldId id="258" r:id="rId5"/>
    <p:sldId id="285" r:id="rId6"/>
    <p:sldId id="302" r:id="rId7"/>
    <p:sldId id="259" r:id="rId8"/>
    <p:sldId id="290" r:id="rId9"/>
    <p:sldId id="286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20" autoAdjust="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73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 Spark “join” strategies</a:t>
            </a:r>
            <a:br>
              <a:rPr lang="en-US" dirty="0" smtClean="0"/>
            </a:br>
            <a:r>
              <a:rPr lang="en-US" dirty="0" smtClean="0"/>
              <a:t>from source code</a:t>
            </a:r>
            <a:br>
              <a:rPr lang="en-US" dirty="0" smtClean="0"/>
            </a:br>
            <a:r>
              <a:rPr lang="en-US" dirty="0" smtClean="0"/>
              <a:t>Part5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/>
              <a:t>DRAFT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BroadcastNestedLoop</a:t>
            </a:r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December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5643" y="-75272"/>
            <a:ext cx="108560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private </a:t>
            </a:r>
            <a:r>
              <a:rPr lang="en-US" sz="2800" dirty="0" err="1"/>
              <a:t>val</a:t>
            </a:r>
            <a:r>
              <a:rPr lang="en-US" sz="2800" dirty="0"/>
              <a:t> (streamed, </a:t>
            </a:r>
            <a:r>
              <a:rPr lang="en-US" sz="2800" b="1" dirty="0"/>
              <a:t>broadcast</a:t>
            </a:r>
            <a:r>
              <a:rPr lang="en-US" sz="2800" dirty="0"/>
              <a:t>) = </a:t>
            </a:r>
            <a:r>
              <a:rPr lang="en-US" sz="2800" b="1" dirty="0" err="1"/>
              <a:t>buildSide</a:t>
            </a:r>
            <a:r>
              <a:rPr lang="en-US" sz="2800" dirty="0"/>
              <a:t> match {</a:t>
            </a:r>
          </a:p>
          <a:p>
            <a:r>
              <a:rPr lang="en-US" sz="2800" dirty="0"/>
              <a:t>    case </a:t>
            </a:r>
            <a:r>
              <a:rPr lang="en-US" sz="2800" dirty="0" err="1"/>
              <a:t>BuildRight</a:t>
            </a:r>
            <a:r>
              <a:rPr lang="en-US" sz="2800" dirty="0"/>
              <a:t> =&gt; (left, </a:t>
            </a:r>
            <a:r>
              <a:rPr lang="en-US" sz="2800" b="1" dirty="0"/>
              <a:t>right</a:t>
            </a:r>
            <a:r>
              <a:rPr lang="en-US" sz="2800" dirty="0"/>
              <a:t>)</a:t>
            </a:r>
          </a:p>
          <a:p>
            <a:r>
              <a:rPr lang="en-US" sz="2800" dirty="0"/>
              <a:t>    case </a:t>
            </a:r>
            <a:r>
              <a:rPr lang="en-US" sz="2800" dirty="0" err="1"/>
              <a:t>BuildLeft</a:t>
            </a:r>
            <a:r>
              <a:rPr lang="en-US" sz="2800" dirty="0"/>
              <a:t> =&gt; (right, </a:t>
            </a:r>
            <a:r>
              <a:rPr lang="en-US" sz="2800" b="1" dirty="0"/>
              <a:t>left</a:t>
            </a:r>
            <a:r>
              <a:rPr lang="en-US" sz="2800" dirty="0"/>
              <a:t>)</a:t>
            </a:r>
          </a:p>
          <a:p>
            <a:r>
              <a:rPr lang="en-US" sz="2800" dirty="0"/>
              <a:t>  }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5643" y="4180344"/>
            <a:ext cx="65758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case class </a:t>
            </a:r>
            <a:r>
              <a:rPr lang="en-US" sz="2800" dirty="0" err="1"/>
              <a:t>BroadcastNestedLoopJoinExec</a:t>
            </a:r>
            <a:r>
              <a:rPr lang="en-US" sz="2800" dirty="0"/>
              <a:t>(</a:t>
            </a:r>
          </a:p>
          <a:p>
            <a:r>
              <a:rPr lang="en-US" sz="2800" dirty="0"/>
              <a:t>    left: </a:t>
            </a:r>
            <a:r>
              <a:rPr lang="en-US" sz="2800" dirty="0" err="1"/>
              <a:t>SparkPlan</a:t>
            </a:r>
            <a:r>
              <a:rPr lang="en-US" sz="2800" dirty="0"/>
              <a:t>,</a:t>
            </a:r>
          </a:p>
          <a:p>
            <a:r>
              <a:rPr lang="en-US" sz="2800" dirty="0"/>
              <a:t>    right: </a:t>
            </a:r>
            <a:r>
              <a:rPr lang="en-US" sz="2800" dirty="0" err="1"/>
              <a:t>SparkPlan</a:t>
            </a:r>
            <a:r>
              <a:rPr lang="en-US" sz="2800" dirty="0"/>
              <a:t>,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buildSide</a:t>
            </a:r>
            <a:r>
              <a:rPr lang="en-US" sz="2800" b="1" dirty="0"/>
              <a:t>: </a:t>
            </a:r>
            <a:r>
              <a:rPr lang="en-US" sz="2800" b="1" dirty="0" err="1"/>
              <a:t>BuildSide</a:t>
            </a:r>
            <a:r>
              <a:rPr lang="en-US" sz="2800" b="1" dirty="0"/>
              <a:t>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joinType</a:t>
            </a:r>
            <a:r>
              <a:rPr lang="en-US" sz="2800" dirty="0"/>
              <a:t>: </a:t>
            </a:r>
            <a:r>
              <a:rPr lang="en-US" sz="2800" dirty="0" err="1"/>
              <a:t>JoinType</a:t>
            </a:r>
            <a:r>
              <a:rPr lang="en-US" sz="2800" dirty="0"/>
              <a:t>,</a:t>
            </a:r>
          </a:p>
          <a:p>
            <a:r>
              <a:rPr lang="en-US" sz="2800" dirty="0"/>
              <a:t>    condition: Option[Expression])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126459" y="2010357"/>
            <a:ext cx="121693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       // </a:t>
            </a:r>
            <a:r>
              <a:rPr lang="en-US" sz="2800" dirty="0"/>
              <a:t>This join could be very slow or OOM</a:t>
            </a:r>
          </a:p>
          <a:p>
            <a:r>
              <a:rPr lang="en-US" sz="2800" dirty="0"/>
              <a:t>          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b="1" dirty="0" err="1"/>
              <a:t>buildSide</a:t>
            </a:r>
            <a:r>
              <a:rPr lang="en-US" sz="2800" dirty="0"/>
              <a:t> = </a:t>
            </a:r>
            <a:r>
              <a:rPr lang="en-US" sz="2800" b="1" dirty="0" err="1"/>
              <a:t>getSmallerSide</a:t>
            </a:r>
            <a:r>
              <a:rPr lang="en-US" sz="2800" b="1" dirty="0"/>
              <a:t>(left, right)</a:t>
            </a:r>
          </a:p>
          <a:p>
            <a:r>
              <a:rPr lang="en-US" sz="2800" dirty="0"/>
              <a:t>              </a:t>
            </a:r>
            <a:r>
              <a:rPr lang="en-US" sz="2800" dirty="0" err="1"/>
              <a:t>Seq</a:t>
            </a:r>
            <a:r>
              <a:rPr lang="en-US" sz="2800" dirty="0"/>
              <a:t>(</a:t>
            </a:r>
            <a:r>
              <a:rPr lang="en-US" sz="2800" dirty="0" err="1"/>
              <a:t>joins.</a:t>
            </a:r>
            <a:r>
              <a:rPr lang="en-US" sz="2800" b="1" dirty="0" err="1"/>
              <a:t>BroadcastNestedLoopJoinExec</a:t>
            </a:r>
            <a:r>
              <a:rPr lang="en-US" sz="2800" dirty="0" smtClean="0"/>
              <a:t>(</a:t>
            </a:r>
          </a:p>
          <a:p>
            <a:r>
              <a:rPr lang="en-US" sz="2800" dirty="0" smtClean="0"/>
              <a:t>                </a:t>
            </a:r>
            <a:r>
              <a:rPr lang="en-US" sz="2800" dirty="0" err="1" smtClean="0"/>
              <a:t>planLater</a:t>
            </a:r>
            <a:r>
              <a:rPr lang="en-US" sz="2800" dirty="0" smtClean="0"/>
              <a:t>(left), </a:t>
            </a:r>
            <a:r>
              <a:rPr lang="en-US" sz="2800" dirty="0" err="1" smtClean="0"/>
              <a:t>planLater</a:t>
            </a:r>
            <a:r>
              <a:rPr lang="en-US" sz="2800" dirty="0" smtClean="0"/>
              <a:t>(right), </a:t>
            </a:r>
            <a:r>
              <a:rPr lang="en-US" sz="2800" b="1" dirty="0" err="1" smtClean="0"/>
              <a:t>buildSide</a:t>
            </a:r>
            <a:r>
              <a:rPr lang="en-US" sz="2800" dirty="0" smtClean="0"/>
              <a:t>, </a:t>
            </a:r>
            <a:r>
              <a:rPr lang="en-US" sz="2800" dirty="0" err="1" smtClean="0"/>
              <a:t>joinType</a:t>
            </a:r>
            <a:r>
              <a:rPr lang="en-US" sz="2800" dirty="0" smtClean="0"/>
              <a:t>, </a:t>
            </a:r>
            <a:r>
              <a:rPr lang="en-US" sz="2800" dirty="0" err="1" smtClean="0"/>
              <a:t>nonEquiCond</a:t>
            </a:r>
            <a:r>
              <a:rPr lang="en-US" sz="2800" dirty="0" smtClean="0"/>
              <a:t>))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595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954580"/>
            <a:ext cx="11995355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doExecuteBroadcast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preparations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Concrete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doExecuteBroadcast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executeBroadcast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broadcast.Broadcast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executeQuery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isCanonicalizedPlan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canonicalized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supposed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doExecuteBroadcast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 err="1"/>
              <a:t>SparkPlan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38085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739137"/>
            <a:ext cx="14395116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doExecuteBroadcast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[T]():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broadcast.Broadcast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relationFuture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TimeUnit.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asInstanceOf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broadcast.Broadcast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[T]]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TimeoutException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logError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s"Could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relationFuture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.isDone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sparkContext.cancelJobGroup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runId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.toString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relationFuture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.cancel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SparkException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s"Could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" +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s"You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increase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SQLConf.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BROADCAST_TIMEOUT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.key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+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s"disable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SQLConf.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AUTO_BROADCASTJOIN_THRESHOLD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.key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-1",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 err="1"/>
              <a:t>BroadcastExchangeExec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24809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93518" y="555045"/>
            <a:ext cx="12915899" cy="53860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relationFuture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broadcast.Broadcast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SQLExecution.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withThreadLocalCaptured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broadcast.Broadcast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]](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.sparkSession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BroadcastExchangeExec.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later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cancelled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necessary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sparkContext.setJobGroup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runId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.toString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s"broadcast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runId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runId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interruptOnCancel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beforeCollect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executeCollect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executeCollectIterator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child.executeCollectIterator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MAX_BROADCAST_TABLE_ROWS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SparkException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s"Cannot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MAX_BROADCAST_TABLE_ROWS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$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beforeBuild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collectTime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+= 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NANOSECONDS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.toMillis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beforeBuild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beforeCollect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03909" y="197346"/>
            <a:ext cx="1229590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           // Construct the relation.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val</a:t>
            </a:r>
            <a:r>
              <a:rPr lang="en-US" sz="2000" dirty="0"/>
              <a:t> relation </a:t>
            </a:r>
            <a:r>
              <a:rPr lang="en-US" sz="2000" b="1" dirty="0"/>
              <a:t>= </a:t>
            </a:r>
            <a:r>
              <a:rPr lang="en-US" sz="2000" b="1" dirty="0" err="1"/>
              <a:t>mode.transform</a:t>
            </a:r>
            <a:r>
              <a:rPr lang="en-US" sz="2000" b="1" dirty="0"/>
              <a:t>(input, Some(</a:t>
            </a:r>
            <a:r>
              <a:rPr lang="en-US" sz="2000" b="1" dirty="0" err="1"/>
              <a:t>numRows</a:t>
            </a:r>
            <a:r>
              <a:rPr lang="en-US" sz="2000" b="1" dirty="0"/>
              <a:t>))</a:t>
            </a:r>
          </a:p>
          <a:p>
            <a:endParaRPr lang="en-US" sz="2000" dirty="0"/>
          </a:p>
          <a:p>
            <a:r>
              <a:rPr lang="en-US" sz="2000" dirty="0"/>
              <a:t>        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b="1" dirty="0" err="1"/>
              <a:t>dataSize</a:t>
            </a:r>
            <a:r>
              <a:rPr lang="en-US" sz="2000" dirty="0"/>
              <a:t> = relation match {</a:t>
            </a:r>
          </a:p>
          <a:p>
            <a:r>
              <a:rPr lang="en-US" sz="2000" dirty="0"/>
              <a:t>              case map: </a:t>
            </a:r>
            <a:r>
              <a:rPr lang="en-US" sz="2000" dirty="0" err="1"/>
              <a:t>HashedRelation</a:t>
            </a:r>
            <a:r>
              <a:rPr lang="en-US" sz="2000" dirty="0"/>
              <a:t> =&gt;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map.estimatedSize</a:t>
            </a:r>
            <a:endParaRPr lang="en-US" sz="2000" dirty="0"/>
          </a:p>
          <a:p>
            <a:r>
              <a:rPr lang="en-US" sz="2000" dirty="0"/>
              <a:t>              case </a:t>
            </a:r>
            <a:r>
              <a:rPr lang="en-US" sz="2000" dirty="0" err="1"/>
              <a:t>arr</a:t>
            </a:r>
            <a:r>
              <a:rPr lang="en-US" sz="2000" dirty="0"/>
              <a:t>: Array[</a:t>
            </a:r>
            <a:r>
              <a:rPr lang="en-US" sz="2000" dirty="0" err="1"/>
              <a:t>InternalRow</a:t>
            </a:r>
            <a:r>
              <a:rPr lang="en-US" sz="2000" dirty="0"/>
              <a:t>] =&gt;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arr.map</a:t>
            </a:r>
            <a:r>
              <a:rPr lang="en-US" sz="2000" dirty="0"/>
              <a:t>(_.</a:t>
            </a:r>
            <a:r>
              <a:rPr lang="en-US" sz="2000" dirty="0" err="1"/>
              <a:t>asInstanceOf</a:t>
            </a:r>
            <a:r>
              <a:rPr lang="en-US" sz="2000" dirty="0"/>
              <a:t>[</a:t>
            </a:r>
            <a:r>
              <a:rPr lang="en-US" sz="2000" dirty="0" err="1"/>
              <a:t>UnsafeRow</a:t>
            </a:r>
            <a:r>
              <a:rPr lang="en-US" sz="2000" dirty="0"/>
              <a:t>].</a:t>
            </a:r>
            <a:r>
              <a:rPr lang="en-US" sz="2000" dirty="0" err="1"/>
              <a:t>getSizeInBytes.toLong</a:t>
            </a:r>
            <a:r>
              <a:rPr lang="en-US" sz="2000" dirty="0"/>
              <a:t>).sum</a:t>
            </a:r>
          </a:p>
          <a:p>
            <a:r>
              <a:rPr lang="en-US" sz="2000" dirty="0"/>
              <a:t>              case _ =&gt;</a:t>
            </a:r>
          </a:p>
          <a:p>
            <a:r>
              <a:rPr lang="en-US" sz="2000" dirty="0"/>
              <a:t>                throw new </a:t>
            </a:r>
            <a:r>
              <a:rPr lang="en-US" sz="2000" dirty="0" err="1"/>
              <a:t>SparkException</a:t>
            </a:r>
            <a:r>
              <a:rPr lang="en-US" sz="2000" dirty="0"/>
              <a:t>("[BUG] </a:t>
            </a:r>
            <a:r>
              <a:rPr lang="en-US" sz="2000" dirty="0" err="1"/>
              <a:t>BroadcastMode.transform</a:t>
            </a:r>
            <a:r>
              <a:rPr lang="en-US" sz="2000" dirty="0"/>
              <a:t> returned unexpected " +</a:t>
            </a:r>
          </a:p>
          <a:p>
            <a:r>
              <a:rPr lang="en-US" sz="2000" dirty="0"/>
              <a:t>                  </a:t>
            </a:r>
            <a:r>
              <a:rPr lang="en-US" sz="2000" dirty="0" err="1"/>
              <a:t>s"type</a:t>
            </a:r>
            <a:r>
              <a:rPr lang="en-US" sz="2000" dirty="0"/>
              <a:t>: ${</a:t>
            </a:r>
            <a:r>
              <a:rPr lang="en-US" sz="2000" dirty="0" err="1"/>
              <a:t>relation.getClass.getName</a:t>
            </a:r>
            <a:r>
              <a:rPr lang="en-US" sz="2000" dirty="0"/>
              <a:t>}")</a:t>
            </a:r>
          </a:p>
          <a:p>
            <a:r>
              <a:rPr lang="en-US" sz="2000" dirty="0"/>
              <a:t>            }</a:t>
            </a:r>
          </a:p>
          <a:p>
            <a:endParaRPr lang="en-US" sz="2000" dirty="0"/>
          </a:p>
          <a:p>
            <a:r>
              <a:rPr lang="en-US" sz="2000" dirty="0"/>
              <a:t>            </a:t>
            </a:r>
            <a:r>
              <a:rPr lang="en-US" sz="2000" dirty="0" err="1"/>
              <a:t>longMetric</a:t>
            </a:r>
            <a:r>
              <a:rPr lang="en-US" sz="2000" dirty="0"/>
              <a:t>("</a:t>
            </a:r>
            <a:r>
              <a:rPr lang="en-US" sz="2000" dirty="0" err="1"/>
              <a:t>dataSize</a:t>
            </a:r>
            <a:r>
              <a:rPr lang="en-US" sz="2000" dirty="0"/>
              <a:t>") += </a:t>
            </a:r>
            <a:r>
              <a:rPr lang="en-US" sz="2000" dirty="0" err="1"/>
              <a:t>dataSize</a:t>
            </a:r>
            <a:endParaRPr lang="en-US" sz="2000" dirty="0"/>
          </a:p>
          <a:p>
            <a:r>
              <a:rPr lang="en-US" sz="2000" dirty="0"/>
              <a:t>            if (</a:t>
            </a:r>
            <a:r>
              <a:rPr lang="en-US" sz="2000" b="1" dirty="0" err="1"/>
              <a:t>dataSize</a:t>
            </a:r>
            <a:r>
              <a:rPr lang="en-US" sz="2000" dirty="0"/>
              <a:t> </a:t>
            </a:r>
            <a:r>
              <a:rPr lang="en-US" sz="2000" b="1" dirty="0"/>
              <a:t>&gt;= MAX_BROADCAST_TABLE_BYTES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    throw new </a:t>
            </a:r>
            <a:r>
              <a:rPr lang="en-US" sz="2000" dirty="0" err="1"/>
              <a:t>SparkException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s"Cannot</a:t>
            </a:r>
            <a:r>
              <a:rPr lang="en-US" sz="2000" dirty="0"/>
              <a:t> broadcast the table that is larger than 8GB: ${</a:t>
            </a:r>
            <a:r>
              <a:rPr lang="en-US" sz="2000" dirty="0" err="1"/>
              <a:t>dataSize</a:t>
            </a:r>
            <a:r>
              <a:rPr lang="en-US" sz="2000" dirty="0"/>
              <a:t> &gt;&gt; 30} GB")</a:t>
            </a:r>
          </a:p>
          <a:p>
            <a:r>
              <a:rPr lang="en-US" sz="2000" dirty="0"/>
              <a:t>        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89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265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        </a:t>
            </a: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 err="1"/>
              <a:t>beforeBroadcast</a:t>
            </a:r>
            <a:r>
              <a:rPr lang="en-US" sz="2400" dirty="0"/>
              <a:t> = </a:t>
            </a:r>
            <a:r>
              <a:rPr lang="en-US" sz="2400" dirty="0" err="1"/>
              <a:t>System.nanoTime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buildTime</a:t>
            </a:r>
            <a:r>
              <a:rPr lang="en-US" sz="2400" dirty="0"/>
              <a:t>") += </a:t>
            </a:r>
            <a:r>
              <a:rPr lang="en-US" sz="2400" dirty="0" err="1"/>
              <a:t>NANOSECONDS.toMillis</a:t>
            </a:r>
            <a:r>
              <a:rPr lang="en-US" sz="2400" dirty="0"/>
              <a:t>(</a:t>
            </a:r>
            <a:r>
              <a:rPr lang="en-US" sz="2400" dirty="0" err="1"/>
              <a:t>beforeBroadcast</a:t>
            </a:r>
            <a:r>
              <a:rPr lang="en-US" sz="2400" dirty="0"/>
              <a:t> - </a:t>
            </a:r>
            <a:r>
              <a:rPr lang="en-US" sz="2400" dirty="0" err="1"/>
              <a:t>beforeBuild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            // Broadcast the relation</a:t>
            </a:r>
          </a:p>
          <a:p>
            <a:r>
              <a:rPr lang="en-US" sz="2400" b="1" dirty="0"/>
              <a:t>            </a:t>
            </a:r>
            <a:r>
              <a:rPr lang="en-US" sz="2400" b="1" dirty="0" err="1"/>
              <a:t>val</a:t>
            </a:r>
            <a:r>
              <a:rPr lang="en-US" sz="2400" b="1" dirty="0"/>
              <a:t> broadcasted = </a:t>
            </a:r>
            <a:r>
              <a:rPr lang="en-US" sz="2400" b="1" dirty="0" err="1"/>
              <a:t>sparkContext.broadcast</a:t>
            </a:r>
            <a:r>
              <a:rPr lang="en-US" sz="2400" b="1" dirty="0"/>
              <a:t>(relation)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broadcastTime</a:t>
            </a:r>
            <a:r>
              <a:rPr lang="en-US" sz="2400" dirty="0"/>
              <a:t>") += </a:t>
            </a:r>
            <a:r>
              <a:rPr lang="en-US" sz="2400" dirty="0" err="1"/>
              <a:t>NANOSECONDS.toMillis</a:t>
            </a:r>
            <a:r>
              <a:rPr lang="en-US" sz="2400" dirty="0"/>
              <a:t>(</a:t>
            </a:r>
          </a:p>
          <a:p>
            <a:r>
              <a:rPr lang="en-US" sz="2400" dirty="0"/>
              <a:t>              </a:t>
            </a:r>
            <a:r>
              <a:rPr lang="en-US" sz="2400" dirty="0" err="1"/>
              <a:t>System.nanoTime</a:t>
            </a:r>
            <a:r>
              <a:rPr lang="en-US" sz="2400" dirty="0"/>
              <a:t>() - </a:t>
            </a:r>
            <a:r>
              <a:rPr lang="en-US" sz="2400" dirty="0" err="1"/>
              <a:t>beforeBroadcast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executionId</a:t>
            </a:r>
            <a:r>
              <a:rPr lang="en-US" sz="2400" dirty="0"/>
              <a:t> = </a:t>
            </a:r>
            <a:r>
              <a:rPr lang="en-US" sz="2400" dirty="0" err="1"/>
              <a:t>sparkContext.getLocalProperty</a:t>
            </a:r>
            <a:r>
              <a:rPr lang="en-US" sz="2400" dirty="0"/>
              <a:t>(</a:t>
            </a:r>
            <a:r>
              <a:rPr lang="en-US" sz="2400" dirty="0" err="1"/>
              <a:t>SQLExecution.EXECUTION_ID_KEY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SQLMetrics.postDriverMetricUpdates</a:t>
            </a:r>
            <a:r>
              <a:rPr lang="en-US" sz="2400" dirty="0"/>
              <a:t>(</a:t>
            </a:r>
            <a:r>
              <a:rPr lang="en-US" sz="2400" dirty="0" err="1"/>
              <a:t>sparkContext</a:t>
            </a:r>
            <a:r>
              <a:rPr lang="en-US" sz="2400" dirty="0"/>
              <a:t>, </a:t>
            </a:r>
            <a:r>
              <a:rPr lang="en-US" sz="2400" dirty="0" err="1"/>
              <a:t>executionId</a:t>
            </a:r>
            <a:r>
              <a:rPr lang="en-US" sz="2400" dirty="0"/>
              <a:t>, </a:t>
            </a:r>
            <a:r>
              <a:rPr lang="en-US" sz="2400" dirty="0" err="1"/>
              <a:t>metrics.values.toSeq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promise.trySuccess</a:t>
            </a:r>
            <a:r>
              <a:rPr lang="en-US" sz="2400" dirty="0"/>
              <a:t>(broadcasted)</a:t>
            </a:r>
          </a:p>
          <a:p>
            <a:r>
              <a:rPr lang="en-US" sz="2400" dirty="0"/>
              <a:t>            </a:t>
            </a:r>
            <a:r>
              <a:rPr lang="en-US" sz="2400" b="1" dirty="0"/>
              <a:t>broadcasted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3342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75"/>
            <a:ext cx="12192000" cy="1325563"/>
          </a:xfrm>
        </p:spPr>
        <p:txBody>
          <a:bodyPr/>
          <a:lstStyle/>
          <a:p>
            <a:pPr algn="ctr"/>
            <a:r>
              <a:rPr lang="en-US" b="1" dirty="0" err="1"/>
              <a:t>BroadcastNestedLoopJoinExec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743234"/>
            <a:ext cx="12100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protected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doExecute</a:t>
            </a:r>
            <a:r>
              <a:rPr lang="en-US" sz="2400" dirty="0"/>
              <a:t>(): RDD[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 err="1"/>
              <a:t>broadcastedRelation</a:t>
            </a:r>
            <a:r>
              <a:rPr lang="en-US" sz="2400" b="1" dirty="0"/>
              <a:t> = </a:t>
            </a:r>
            <a:r>
              <a:rPr lang="en-US" sz="2400" b="1" dirty="0" err="1"/>
              <a:t>broadcast.executeBroadcast</a:t>
            </a:r>
            <a:r>
              <a:rPr lang="en-US" sz="2400" b="1" dirty="0"/>
              <a:t>[Array[</a:t>
            </a:r>
            <a:r>
              <a:rPr lang="en-US" sz="2400" b="1" dirty="0" err="1"/>
              <a:t>InternalRow</a:t>
            </a:r>
            <a:r>
              <a:rPr lang="en-US" sz="2400" b="1" dirty="0"/>
              <a:t>]]()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resultRdd</a:t>
            </a:r>
            <a:r>
              <a:rPr lang="en-US" sz="2400" dirty="0"/>
              <a:t> = (</a:t>
            </a:r>
            <a:r>
              <a:rPr lang="en-US" sz="2400" dirty="0" err="1"/>
              <a:t>joinType</a:t>
            </a:r>
            <a:r>
              <a:rPr lang="en-US" sz="2400" dirty="0"/>
              <a:t>, </a:t>
            </a:r>
            <a:r>
              <a:rPr lang="en-US" sz="2400" dirty="0" err="1"/>
              <a:t>buildSide</a:t>
            </a:r>
            <a:r>
              <a:rPr lang="en-US" sz="2400" dirty="0"/>
              <a:t>) match {</a:t>
            </a:r>
          </a:p>
          <a:p>
            <a:r>
              <a:rPr lang="en-US" sz="2400" dirty="0"/>
              <a:t>      case (_: </a:t>
            </a:r>
            <a:r>
              <a:rPr lang="en-US" sz="2400" dirty="0" err="1"/>
              <a:t>InnerLike</a:t>
            </a:r>
            <a:r>
              <a:rPr lang="en-US" sz="2400" dirty="0"/>
              <a:t>, _) =&gt;</a:t>
            </a:r>
          </a:p>
          <a:p>
            <a:r>
              <a:rPr lang="en-US" sz="2400" dirty="0"/>
              <a:t>        </a:t>
            </a:r>
            <a:r>
              <a:rPr lang="en-US" sz="2400" b="1" dirty="0" err="1"/>
              <a:t>innerJoin</a:t>
            </a:r>
            <a:r>
              <a:rPr lang="en-US" sz="2400" b="1" dirty="0"/>
              <a:t>(</a:t>
            </a:r>
            <a:r>
              <a:rPr lang="en-US" sz="2400" b="1" dirty="0" err="1"/>
              <a:t>broadcastedRelation</a:t>
            </a:r>
            <a:r>
              <a:rPr lang="en-US" sz="2400" b="1" dirty="0"/>
              <a:t>)</a:t>
            </a:r>
          </a:p>
          <a:p>
            <a:r>
              <a:rPr lang="en-US" sz="2400" dirty="0"/>
              <a:t>      case (</a:t>
            </a:r>
            <a:r>
              <a:rPr lang="en-US" sz="2400" dirty="0" err="1"/>
              <a:t>LeftOuter</a:t>
            </a:r>
            <a:r>
              <a:rPr lang="en-US" sz="2400" dirty="0"/>
              <a:t>, </a:t>
            </a:r>
            <a:r>
              <a:rPr lang="en-US" sz="2400" dirty="0" err="1"/>
              <a:t>BuildRight</a:t>
            </a:r>
            <a:r>
              <a:rPr lang="en-US" sz="2400" dirty="0"/>
              <a:t>) | (</a:t>
            </a:r>
            <a:r>
              <a:rPr lang="en-US" sz="2400" dirty="0" err="1"/>
              <a:t>RightOuter</a:t>
            </a:r>
            <a:r>
              <a:rPr lang="en-US" sz="2400" dirty="0"/>
              <a:t>, </a:t>
            </a:r>
            <a:r>
              <a:rPr lang="en-US" sz="2400" dirty="0" err="1"/>
              <a:t>BuildLeft</a:t>
            </a:r>
            <a:r>
              <a:rPr lang="en-US" sz="2400" dirty="0"/>
              <a:t>) =&gt;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outerJoin</a:t>
            </a:r>
            <a:r>
              <a:rPr lang="en-US" sz="2400" dirty="0"/>
              <a:t>(</a:t>
            </a:r>
            <a:r>
              <a:rPr lang="en-US" sz="2400" dirty="0" err="1"/>
              <a:t>broadcastedRelation</a:t>
            </a:r>
            <a:r>
              <a:rPr lang="en-US" sz="2400" dirty="0"/>
              <a:t>)</a:t>
            </a:r>
          </a:p>
          <a:p>
            <a:r>
              <a:rPr lang="en-US" sz="2400" dirty="0"/>
              <a:t>      case (</a:t>
            </a:r>
            <a:r>
              <a:rPr lang="en-US" sz="2400" dirty="0" err="1"/>
              <a:t>LeftSemi</a:t>
            </a:r>
            <a:r>
              <a:rPr lang="en-US" sz="2400" dirty="0"/>
              <a:t>, </a:t>
            </a:r>
            <a:r>
              <a:rPr lang="en-US" sz="2400" dirty="0" err="1"/>
              <a:t>BuildRight</a:t>
            </a:r>
            <a:r>
              <a:rPr lang="en-US" sz="2400" dirty="0"/>
              <a:t>) =&gt;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leftExistenceJoin</a:t>
            </a:r>
            <a:r>
              <a:rPr lang="en-US" sz="2400" b="1" dirty="0"/>
              <a:t>(</a:t>
            </a:r>
            <a:r>
              <a:rPr lang="en-US" sz="2400" b="1" dirty="0" err="1"/>
              <a:t>broadcastedRelation</a:t>
            </a:r>
            <a:r>
              <a:rPr lang="en-US" sz="2400" b="1" dirty="0"/>
              <a:t>, exists = true)</a:t>
            </a:r>
          </a:p>
          <a:p>
            <a:r>
              <a:rPr lang="en-US" sz="2400" dirty="0"/>
              <a:t>      case (</a:t>
            </a:r>
            <a:r>
              <a:rPr lang="en-US" sz="2400" dirty="0" err="1"/>
              <a:t>LeftAnti</a:t>
            </a:r>
            <a:r>
              <a:rPr lang="en-US" sz="2400" dirty="0"/>
              <a:t>, </a:t>
            </a:r>
            <a:r>
              <a:rPr lang="en-US" sz="2400" dirty="0" err="1"/>
              <a:t>BuildRight</a:t>
            </a:r>
            <a:r>
              <a:rPr lang="en-US" sz="2400" dirty="0"/>
              <a:t>) =&gt;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leftExistenceJoin</a:t>
            </a:r>
            <a:r>
              <a:rPr lang="en-US" sz="2400" b="1" dirty="0"/>
              <a:t>(</a:t>
            </a:r>
            <a:r>
              <a:rPr lang="en-US" sz="2400" b="1" dirty="0" err="1"/>
              <a:t>broadcastedRelation</a:t>
            </a:r>
            <a:r>
              <a:rPr lang="en-US" sz="2400" b="1" dirty="0"/>
              <a:t>, exists = false)</a:t>
            </a:r>
          </a:p>
          <a:p>
            <a:r>
              <a:rPr lang="en-US" dirty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39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9628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</a:t>
            </a:r>
          </a:p>
          <a:p>
            <a:r>
              <a:rPr lang="en-US" sz="2400" dirty="0"/>
              <a:t>   * The implementation for </a:t>
            </a:r>
            <a:r>
              <a:rPr lang="en-US" sz="2400" dirty="0" err="1"/>
              <a:t>InnerJoin</a:t>
            </a:r>
            <a:r>
              <a:rPr lang="en-US" sz="2400" dirty="0"/>
              <a:t>.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private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innerJoin</a:t>
            </a:r>
            <a:r>
              <a:rPr lang="en-US" sz="2400" b="1" dirty="0"/>
              <a:t>(relation: Broadcast[Array[</a:t>
            </a:r>
            <a:r>
              <a:rPr lang="en-US" sz="2400" b="1" dirty="0" err="1"/>
              <a:t>InternalRow</a:t>
            </a:r>
            <a:r>
              <a:rPr lang="en-US" sz="2400" b="1" dirty="0"/>
              <a:t>]]): </a:t>
            </a:r>
            <a:r>
              <a:rPr lang="en-US" sz="2400" dirty="0"/>
              <a:t>RDD[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b="1" dirty="0" err="1"/>
              <a:t>streamed.execute</a:t>
            </a:r>
            <a:r>
              <a:rPr lang="en-US" sz="2400" b="1" dirty="0"/>
              <a:t>().</a:t>
            </a:r>
            <a:r>
              <a:rPr lang="en-US" sz="2400" b="1" dirty="0" err="1"/>
              <a:t>mapPartitionsInternal</a:t>
            </a:r>
            <a:r>
              <a:rPr lang="en-US" sz="2400" dirty="0"/>
              <a:t> { </a:t>
            </a:r>
            <a:r>
              <a:rPr lang="en-US" sz="2400" b="1" dirty="0" err="1"/>
              <a:t>streamedIter</a:t>
            </a:r>
            <a:r>
              <a:rPr lang="en-US" sz="2400" dirty="0"/>
              <a:t> =&gt;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 err="1"/>
              <a:t>buildRows</a:t>
            </a:r>
            <a:r>
              <a:rPr lang="en-US" sz="2400" b="1" dirty="0"/>
              <a:t> = </a:t>
            </a:r>
            <a:r>
              <a:rPr lang="en-US" sz="2400" b="1" dirty="0" err="1"/>
              <a:t>relation.value</a:t>
            </a:r>
            <a:endParaRPr lang="en-US" sz="2400" b="1" dirty="0"/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joinedRow</a:t>
            </a:r>
            <a:r>
              <a:rPr lang="en-US" sz="2400" dirty="0"/>
              <a:t> = new </a:t>
            </a:r>
            <a:r>
              <a:rPr lang="en-US" sz="2400" dirty="0" err="1"/>
              <a:t>JoinedRow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</a:t>
            </a:r>
            <a:r>
              <a:rPr lang="en-US" sz="2400" b="1" dirty="0" err="1"/>
              <a:t>streamedIter.flatMap</a:t>
            </a:r>
            <a:r>
              <a:rPr lang="en-US" sz="2400" dirty="0"/>
              <a:t> { </a:t>
            </a:r>
            <a:r>
              <a:rPr lang="en-US" sz="2400" dirty="0" err="1"/>
              <a:t>streamedRow</a:t>
            </a:r>
            <a:r>
              <a:rPr lang="en-US" sz="2400" dirty="0"/>
              <a:t> =&gt;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joinedRows</a:t>
            </a:r>
            <a:r>
              <a:rPr lang="en-US" sz="2400" b="1" dirty="0"/>
              <a:t> = </a:t>
            </a:r>
            <a:r>
              <a:rPr lang="en-US" sz="2400" b="1" dirty="0" err="1"/>
              <a:t>buildRows.iterator.map</a:t>
            </a:r>
            <a:r>
              <a:rPr lang="en-US" sz="2400" b="1" dirty="0"/>
              <a:t>(r =&gt; </a:t>
            </a:r>
            <a:r>
              <a:rPr lang="en-US" sz="2400" b="1" dirty="0" err="1"/>
              <a:t>joinedRow</a:t>
            </a:r>
            <a:r>
              <a:rPr lang="en-US" sz="2400" b="1" dirty="0"/>
              <a:t>(</a:t>
            </a:r>
            <a:r>
              <a:rPr lang="en-US" sz="2400" b="1" dirty="0" err="1"/>
              <a:t>streamedRow</a:t>
            </a:r>
            <a:r>
              <a:rPr lang="en-US" sz="2400" b="1" dirty="0"/>
              <a:t>, r))</a:t>
            </a:r>
          </a:p>
          <a:p>
            <a:r>
              <a:rPr lang="en-US" sz="2400" dirty="0"/>
              <a:t>        if (</a:t>
            </a:r>
            <a:r>
              <a:rPr lang="en-US" sz="2400" dirty="0" err="1"/>
              <a:t>condition.isDefined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joinedRows.filter</a:t>
            </a:r>
            <a:r>
              <a:rPr lang="en-US" sz="2400" dirty="0"/>
              <a:t>(</a:t>
            </a:r>
            <a:r>
              <a:rPr lang="en-US" sz="2400" dirty="0" err="1"/>
              <a:t>boundCondition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} else {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joinedRows</a:t>
            </a:r>
            <a:endParaRPr lang="en-US" sz="2400" dirty="0"/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51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199442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private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leftExistenceJoin</a:t>
            </a:r>
            <a:r>
              <a:rPr lang="en-US" sz="2400" dirty="0"/>
              <a:t>(</a:t>
            </a:r>
          </a:p>
          <a:p>
            <a:r>
              <a:rPr lang="en-US" sz="2400" b="1" dirty="0" smtClean="0"/>
              <a:t>      relation: Broadcast[Array[</a:t>
            </a:r>
            <a:r>
              <a:rPr lang="en-US" sz="2400" b="1" dirty="0" err="1" smtClean="0"/>
              <a:t>InternalRow</a:t>
            </a:r>
            <a:r>
              <a:rPr lang="en-US" sz="2400" b="1" dirty="0" smtClean="0"/>
              <a:t>]]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n-US" sz="2400" dirty="0"/>
              <a:t>      exists: Boolean): RDD[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assert(</a:t>
            </a:r>
            <a:r>
              <a:rPr lang="en-US" sz="2400" dirty="0" err="1"/>
              <a:t>buildSide</a:t>
            </a:r>
            <a:r>
              <a:rPr lang="en-US" sz="2400" dirty="0"/>
              <a:t> == </a:t>
            </a:r>
            <a:r>
              <a:rPr lang="en-US" sz="2400" dirty="0" err="1"/>
              <a:t>BuildRight</a:t>
            </a:r>
            <a:r>
              <a:rPr lang="en-US" sz="2400" dirty="0"/>
              <a:t>)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streamed.execute</a:t>
            </a:r>
            <a:r>
              <a:rPr lang="en-US" sz="2400" b="1" dirty="0"/>
              <a:t>().</a:t>
            </a:r>
            <a:r>
              <a:rPr lang="en-US" sz="2400" b="1" dirty="0" err="1"/>
              <a:t>mapPartitionsInternal</a:t>
            </a:r>
            <a:r>
              <a:rPr lang="en-US" sz="2400" b="1" dirty="0"/>
              <a:t> </a:t>
            </a:r>
            <a:r>
              <a:rPr lang="en-US" sz="2400" dirty="0"/>
              <a:t>{ </a:t>
            </a:r>
            <a:r>
              <a:rPr lang="en-US" sz="2400" b="1" dirty="0" err="1"/>
              <a:t>streamedIter</a:t>
            </a:r>
            <a:r>
              <a:rPr lang="en-US" sz="2400" dirty="0"/>
              <a:t> =&gt;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 err="1"/>
              <a:t>buildRows</a:t>
            </a:r>
            <a:r>
              <a:rPr lang="en-US" sz="2400" b="1" dirty="0"/>
              <a:t> = </a:t>
            </a:r>
            <a:r>
              <a:rPr lang="en-US" sz="2400" b="1" dirty="0" err="1"/>
              <a:t>relation.value</a:t>
            </a:r>
            <a:endParaRPr lang="en-US" sz="2400" b="1" dirty="0"/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joinedRow</a:t>
            </a:r>
            <a:r>
              <a:rPr lang="en-US" sz="2400" dirty="0"/>
              <a:t> = new </a:t>
            </a:r>
            <a:r>
              <a:rPr lang="en-US" sz="2400" dirty="0" err="1"/>
              <a:t>JoinedRow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if (</a:t>
            </a:r>
            <a:r>
              <a:rPr lang="en-US" sz="2400" dirty="0" err="1"/>
              <a:t>condition.isDefined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</a:t>
            </a:r>
            <a:r>
              <a:rPr lang="en-US" sz="2400" b="1" dirty="0" err="1"/>
              <a:t>streamedIter.filter</a:t>
            </a:r>
            <a:r>
              <a:rPr lang="en-US" sz="2400" b="1" dirty="0"/>
              <a:t>(l =&gt;</a:t>
            </a:r>
          </a:p>
          <a:p>
            <a:r>
              <a:rPr lang="en-US" sz="2400" b="1" dirty="0"/>
              <a:t>          </a:t>
            </a:r>
            <a:r>
              <a:rPr lang="en-US" sz="2400" b="1" dirty="0" err="1"/>
              <a:t>buildRows.exists</a:t>
            </a:r>
            <a:r>
              <a:rPr lang="en-US" sz="2400" b="1" dirty="0"/>
              <a:t>(r =&gt; </a:t>
            </a:r>
            <a:r>
              <a:rPr lang="en-US" sz="2400" b="1" dirty="0" err="1"/>
              <a:t>boundCondition</a:t>
            </a:r>
            <a:r>
              <a:rPr lang="en-US" sz="2400" b="1" dirty="0"/>
              <a:t>(</a:t>
            </a:r>
            <a:r>
              <a:rPr lang="en-US" sz="2400" b="1" dirty="0" err="1"/>
              <a:t>joinedRow</a:t>
            </a:r>
            <a:r>
              <a:rPr lang="en-US" sz="2400" b="1" dirty="0"/>
              <a:t>(l, r))) == exists</a:t>
            </a:r>
          </a:p>
          <a:p>
            <a:r>
              <a:rPr lang="en-US" sz="2400" b="1" dirty="0"/>
              <a:t>        )</a:t>
            </a:r>
          </a:p>
          <a:p>
            <a:r>
              <a:rPr lang="en-US" sz="2400" dirty="0"/>
              <a:t>      } else if (</a:t>
            </a:r>
            <a:r>
              <a:rPr lang="en-US" sz="2400" dirty="0" err="1"/>
              <a:t>buildRows.nonEmpty</a:t>
            </a:r>
            <a:r>
              <a:rPr lang="en-US" sz="2400" dirty="0"/>
              <a:t> == exists) {</a:t>
            </a:r>
          </a:p>
          <a:p>
            <a:r>
              <a:rPr lang="en-US" sz="2400" dirty="0"/>
              <a:t>        </a:t>
            </a:r>
            <a:r>
              <a:rPr lang="en-US" sz="2400" b="1" dirty="0" err="1"/>
              <a:t>streamedIter</a:t>
            </a:r>
            <a:endParaRPr lang="en-US" sz="2400" b="1" dirty="0"/>
          </a:p>
          <a:p>
            <a:r>
              <a:rPr lang="en-US" sz="2400" dirty="0"/>
              <a:t>      } else {</a:t>
            </a:r>
          </a:p>
          <a:p>
            <a:r>
              <a:rPr lang="en-US" sz="2400" dirty="0"/>
              <a:t>       </a:t>
            </a:r>
            <a:r>
              <a:rPr lang="en-US" sz="2400" b="1" dirty="0"/>
              <a:t> </a:t>
            </a:r>
            <a:r>
              <a:rPr lang="en-US" sz="2400" b="1" dirty="0" err="1"/>
              <a:t>Iterator.empty</a:t>
            </a:r>
            <a:endParaRPr lang="en-US" sz="2400" b="1" dirty="0"/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50584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dirty="0" smtClean="0"/>
              <a:t>Job0 and Job1</a:t>
            </a:r>
            <a:endParaRPr lang="en-US" dirty="0"/>
          </a:p>
          <a:p>
            <a:r>
              <a:rPr lang="en-US" b="1" dirty="0" err="1"/>
              <a:t>BroadcastNestedLoop</a:t>
            </a:r>
            <a:endParaRPr lang="en-US" altLang="ru-RU" b="1" dirty="0" smtClean="0"/>
          </a:p>
          <a:p>
            <a:r>
              <a:rPr lang="en-US" dirty="0" err="1" smtClean="0"/>
              <a:t>innerJoin</a:t>
            </a:r>
            <a:r>
              <a:rPr lang="en-US" dirty="0" smtClean="0"/>
              <a:t> ( </a:t>
            </a:r>
            <a:r>
              <a:rPr lang="en-US" dirty="0" err="1" smtClean="0"/>
              <a:t>flatMap</a:t>
            </a:r>
            <a:r>
              <a:rPr lang="en-US" dirty="0" smtClean="0"/>
              <a:t> , map, filter)</a:t>
            </a:r>
          </a:p>
          <a:p>
            <a:r>
              <a:rPr lang="en-US" dirty="0" err="1"/>
              <a:t>leftExistenceJoin</a:t>
            </a:r>
            <a:r>
              <a:rPr lang="en-US" dirty="0" smtClean="0"/>
              <a:t>( filter)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9455" y="1720840"/>
            <a:ext cx="116193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val</a:t>
            </a:r>
            <a:r>
              <a:rPr lang="en-US" sz="2800" dirty="0" smtClean="0"/>
              <a:t> </a:t>
            </a:r>
            <a:r>
              <a:rPr lang="en-US" sz="2800" dirty="0"/>
              <a:t>df1 = </a:t>
            </a:r>
            <a:r>
              <a:rPr lang="en-US" sz="2800" dirty="0" err="1"/>
              <a:t>spark.range</a:t>
            </a:r>
            <a:r>
              <a:rPr lang="en-US" sz="2800" dirty="0"/>
              <a:t>(1,200000).select($"</a:t>
            </a:r>
            <a:r>
              <a:rPr lang="en-US" sz="2800" dirty="0" err="1"/>
              <a:t>id".as</a:t>
            </a:r>
            <a:r>
              <a:rPr lang="en-US" sz="2800" dirty="0"/>
              <a:t>("id1"))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val</a:t>
            </a:r>
            <a:r>
              <a:rPr lang="en-US" sz="2800" dirty="0"/>
              <a:t> df2 = </a:t>
            </a:r>
            <a:r>
              <a:rPr lang="en-US" sz="2800" dirty="0" err="1"/>
              <a:t>spark.range</a:t>
            </a:r>
            <a:r>
              <a:rPr lang="en-US" sz="2800" dirty="0"/>
              <a:t>(0,100).select($"</a:t>
            </a:r>
            <a:r>
              <a:rPr lang="en-US" sz="2800" dirty="0" err="1"/>
              <a:t>id".as</a:t>
            </a:r>
            <a:r>
              <a:rPr lang="en-US" sz="2800" dirty="0"/>
              <a:t>("id2</a:t>
            </a:r>
            <a:r>
              <a:rPr lang="en-US" sz="2800" dirty="0" smtClean="0"/>
              <a:t>"))</a:t>
            </a:r>
          </a:p>
          <a:p>
            <a:endParaRPr lang="en-US" sz="2800" dirty="0"/>
          </a:p>
          <a:p>
            <a:r>
              <a:rPr lang="en-US" sz="2800" dirty="0"/>
              <a:t>  df2.hint("broadcast").join( df1, $"id1".gt($"id2" )).collect()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97217" y="320159"/>
            <a:ext cx="2058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2" y="2308860"/>
            <a:ext cx="95916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082" y="1"/>
            <a:ext cx="4410075" cy="67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2880"/>
            <a:ext cx="5486400" cy="65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2359" y="1390313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67610" y="1385069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14385" y="1389977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44111" y="1234110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006485" y="1234110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297256" y="1233095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76646" y="1132608"/>
            <a:ext cx="5528830" cy="12365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415520" y="1132608"/>
            <a:ext cx="5528831" cy="12365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-73891" y="0"/>
            <a:ext cx="12265891" cy="1745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The </a:t>
            </a:r>
            <a:r>
              <a:rPr lang="en-US" dirty="0" smtClean="0"/>
              <a:t>idea of BNL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0512422" y="1235337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442687" y="1385069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76645" y="1881236"/>
            <a:ext cx="552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Iterator1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6415521" y="1737546"/>
            <a:ext cx="552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b</a:t>
            </a:r>
            <a:r>
              <a:rPr lang="en-US" sz="3200" dirty="0" err="1" smtClean="0"/>
              <a:t>uildIterator</a:t>
            </a:r>
            <a:endParaRPr lang="ru-RU" sz="3200" dirty="0"/>
          </a:p>
        </p:txBody>
      </p:sp>
      <p:sp>
        <p:nvSpPr>
          <p:cNvPr id="8" name="Стрелка вниз 7"/>
          <p:cNvSpPr/>
          <p:nvPr/>
        </p:nvSpPr>
        <p:spPr>
          <a:xfrm>
            <a:off x="8975720" y="2359596"/>
            <a:ext cx="643071" cy="706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8103592" y="2480936"/>
            <a:ext cx="3840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collect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601" y="4444091"/>
            <a:ext cx="5022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Build  broadcast relation</a:t>
            </a:r>
            <a:endParaRPr lang="ru-RU" sz="3200" dirty="0"/>
          </a:p>
        </p:txBody>
      </p:sp>
      <p:sp>
        <p:nvSpPr>
          <p:cNvPr id="9" name="Стрелка вниз 8"/>
          <p:cNvSpPr/>
          <p:nvPr/>
        </p:nvSpPr>
        <p:spPr>
          <a:xfrm>
            <a:off x="8840363" y="4999512"/>
            <a:ext cx="840212" cy="1208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6682211" y="3262935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8044585" y="3262935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9335356" y="3261920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453620" y="3161433"/>
            <a:ext cx="5528831" cy="12365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0550522" y="3264162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453621" y="3766371"/>
            <a:ext cx="552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Array</a:t>
            </a:r>
            <a:endParaRPr lang="ru-RU" sz="32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956013" y="602673"/>
            <a:ext cx="6121687" cy="24630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415520" y="631924"/>
            <a:ext cx="481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3200" dirty="0" smtClean="0"/>
              <a:t>JOB 0</a:t>
            </a:r>
            <a:endParaRPr lang="ru-RU" sz="3200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76644" y="602673"/>
            <a:ext cx="5608486" cy="5902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427182" y="600203"/>
            <a:ext cx="481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3200" dirty="0" smtClean="0"/>
              <a:t>JOB 1</a:t>
            </a:r>
            <a:endParaRPr lang="ru-RU" sz="32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537723" y="4381691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900097" y="4381691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190868" y="4380676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09132" y="4280189"/>
            <a:ext cx="5528831" cy="12365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4406034" y="4382918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09133" y="4885127"/>
            <a:ext cx="552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broadcastedRelation</a:t>
            </a:r>
            <a:endParaRPr lang="ru-RU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5001121" y="6205727"/>
            <a:ext cx="5022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broadcast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946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75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== Analyzed Logical Plan ==</a:t>
            </a:r>
          </a:p>
          <a:p>
            <a:r>
              <a:rPr lang="en-US" dirty="0"/>
              <a:t>id2: </a:t>
            </a:r>
            <a:r>
              <a:rPr lang="en-US" dirty="0" err="1"/>
              <a:t>bigint</a:t>
            </a:r>
            <a:r>
              <a:rPr lang="en-US" dirty="0"/>
              <a:t>, id1: </a:t>
            </a:r>
            <a:r>
              <a:rPr lang="en-US" dirty="0" err="1"/>
              <a:t>bigint</a:t>
            </a:r>
            <a:endParaRPr lang="en-US" dirty="0"/>
          </a:p>
          <a:p>
            <a:r>
              <a:rPr lang="en-US" dirty="0"/>
              <a:t>Join Inner, (id1#2L &gt; id2#6L)</a:t>
            </a:r>
          </a:p>
          <a:p>
            <a:r>
              <a:rPr lang="en-US" dirty="0"/>
              <a:t>:- </a:t>
            </a:r>
            <a:r>
              <a:rPr lang="en-US" dirty="0" err="1"/>
              <a:t>ResolvedHint</a:t>
            </a:r>
            <a:r>
              <a:rPr lang="en-US" dirty="0"/>
              <a:t> (strategy=broadcast)</a:t>
            </a:r>
          </a:p>
          <a:p>
            <a:r>
              <a:rPr lang="en-US" dirty="0"/>
              <a:t>:  +- Project [id#4L AS id2#6L]</a:t>
            </a:r>
          </a:p>
          <a:p>
            <a:r>
              <a:rPr lang="en-US" dirty="0"/>
              <a:t>:     +- Range (0, 10, step=1, splits=Some(8))</a:t>
            </a:r>
          </a:p>
          <a:p>
            <a:r>
              <a:rPr lang="en-US" dirty="0"/>
              <a:t>+- Project [id#0L AS id1#2L]</a:t>
            </a:r>
          </a:p>
          <a:p>
            <a:r>
              <a:rPr lang="en-US" dirty="0"/>
              <a:t>   +- Range (1, 200000, step=1, splits=Some(8))</a:t>
            </a:r>
          </a:p>
          <a:p>
            <a:endParaRPr lang="en-US" dirty="0"/>
          </a:p>
          <a:p>
            <a:r>
              <a:rPr lang="en-US" dirty="0"/>
              <a:t>== Optimized Logical Plan ==</a:t>
            </a:r>
          </a:p>
          <a:p>
            <a:r>
              <a:rPr lang="en-US" dirty="0"/>
              <a:t>Join Inner, (id1#2L &gt; id2#6L), </a:t>
            </a:r>
            <a:r>
              <a:rPr lang="en-US" dirty="0" err="1"/>
              <a:t>leftHint</a:t>
            </a:r>
            <a:r>
              <a:rPr lang="en-US" dirty="0"/>
              <a:t>=(strategy=broadcast)</a:t>
            </a:r>
          </a:p>
          <a:p>
            <a:r>
              <a:rPr lang="en-US" dirty="0"/>
              <a:t>:- Project [id#4L AS id2#6L]</a:t>
            </a:r>
          </a:p>
          <a:p>
            <a:r>
              <a:rPr lang="en-US" dirty="0"/>
              <a:t>:  +- Range (0, 10, step=1, splits=Some(8))</a:t>
            </a:r>
          </a:p>
          <a:p>
            <a:r>
              <a:rPr lang="en-US" dirty="0"/>
              <a:t>+- Project [id#0L AS id1#2L]</a:t>
            </a:r>
          </a:p>
          <a:p>
            <a:r>
              <a:rPr lang="en-US" dirty="0"/>
              <a:t>   +- Range (1, 200000, step=1, splits=Some(8))</a:t>
            </a:r>
          </a:p>
          <a:p>
            <a:endParaRPr lang="en-US" dirty="0"/>
          </a:p>
          <a:p>
            <a:r>
              <a:rPr lang="en-US" dirty="0"/>
              <a:t>== Physical Plan ==</a:t>
            </a:r>
          </a:p>
          <a:p>
            <a:r>
              <a:rPr lang="en-US" b="1" dirty="0" err="1"/>
              <a:t>BroadcastNestedLoopJoin</a:t>
            </a:r>
            <a:r>
              <a:rPr lang="en-US" dirty="0"/>
              <a:t> </a:t>
            </a:r>
            <a:r>
              <a:rPr lang="en-US" dirty="0" err="1"/>
              <a:t>BuildLeft</a:t>
            </a:r>
            <a:r>
              <a:rPr lang="en-US" dirty="0"/>
              <a:t>, Inner, (id1#2L &gt; id2#6L)</a:t>
            </a:r>
          </a:p>
          <a:p>
            <a:r>
              <a:rPr lang="en-US" dirty="0"/>
              <a:t>:- </a:t>
            </a:r>
            <a:r>
              <a:rPr lang="en-US" dirty="0" err="1"/>
              <a:t>BroadcastExchange</a:t>
            </a:r>
            <a:r>
              <a:rPr lang="en-US" dirty="0"/>
              <a:t> </a:t>
            </a:r>
            <a:r>
              <a:rPr lang="en-US" dirty="0" err="1"/>
              <a:t>IdentityBroadcastMode</a:t>
            </a:r>
            <a:r>
              <a:rPr lang="en-US" dirty="0"/>
              <a:t>, [id=#19]</a:t>
            </a:r>
          </a:p>
          <a:p>
            <a:r>
              <a:rPr lang="en-US" dirty="0"/>
              <a:t>:  +- Project [id#4L AS id2#6L]</a:t>
            </a:r>
          </a:p>
          <a:p>
            <a:r>
              <a:rPr lang="en-US" dirty="0"/>
              <a:t>:     +- Range (0, 10, step=1, splits=8)</a:t>
            </a:r>
          </a:p>
          <a:p>
            <a:r>
              <a:rPr lang="en-US" dirty="0"/>
              <a:t>+- Project [id#0L AS id1#2L]</a:t>
            </a:r>
          </a:p>
          <a:p>
            <a:r>
              <a:rPr lang="en-US" dirty="0"/>
              <a:t>   +- Range (1, 200000, step=1, splits=8)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9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 вправо 1"/>
          <p:cNvSpPr/>
          <p:nvPr/>
        </p:nvSpPr>
        <p:spPr>
          <a:xfrm>
            <a:off x="3271520" y="2293355"/>
            <a:ext cx="3087715" cy="144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Planner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69273" y="1822256"/>
            <a:ext cx="51261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case class </a:t>
            </a:r>
            <a:r>
              <a:rPr lang="en-US" sz="2800" b="1" dirty="0"/>
              <a:t>Join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left: </a:t>
            </a:r>
            <a:r>
              <a:rPr lang="en-US" sz="2800" b="1" dirty="0" err="1"/>
              <a:t>LogicalPlan</a:t>
            </a:r>
            <a:r>
              <a:rPr lang="en-US" sz="2800" dirty="0"/>
              <a:t>,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right: </a:t>
            </a:r>
            <a:r>
              <a:rPr lang="en-US" sz="2800" b="1" dirty="0" err="1"/>
              <a:t>LogicalPlan</a:t>
            </a:r>
            <a:r>
              <a:rPr lang="en-US" sz="2800" dirty="0"/>
              <a:t>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joinType</a:t>
            </a:r>
            <a:r>
              <a:rPr lang="en-US" sz="2800" dirty="0"/>
              <a:t>: </a:t>
            </a:r>
            <a:r>
              <a:rPr lang="en-US" sz="2800" dirty="0" err="1"/>
              <a:t>JoinType</a:t>
            </a:r>
            <a:r>
              <a:rPr lang="en-US" sz="2800" dirty="0"/>
              <a:t>,</a:t>
            </a:r>
          </a:p>
          <a:p>
            <a:r>
              <a:rPr lang="en-US" sz="2800" dirty="0"/>
              <a:t>    condition: Option[Expression],</a:t>
            </a:r>
          </a:p>
          <a:p>
            <a:r>
              <a:rPr lang="en-US" sz="2800" dirty="0"/>
              <a:t>    hint: </a:t>
            </a:r>
            <a:r>
              <a:rPr lang="en-US" sz="2800" dirty="0" err="1"/>
              <a:t>JoinHint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35040" y="1822256"/>
            <a:ext cx="70815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case class </a:t>
            </a:r>
            <a:r>
              <a:rPr lang="en-US" sz="2800" b="1" dirty="0" err="1" smtClean="0"/>
              <a:t>BroadcastNestedLoopJoinExec</a:t>
            </a:r>
            <a:r>
              <a:rPr lang="en-US" sz="2800" b="1" dirty="0"/>
              <a:t>(</a:t>
            </a:r>
          </a:p>
          <a:p>
            <a:r>
              <a:rPr lang="en-US" sz="2800" b="1" dirty="0"/>
              <a:t>    left: </a:t>
            </a:r>
            <a:r>
              <a:rPr lang="en-US" sz="2800" b="1" dirty="0" err="1"/>
              <a:t>SparkPlan</a:t>
            </a:r>
            <a:r>
              <a:rPr lang="en-US" sz="2800" b="1" dirty="0"/>
              <a:t>,</a:t>
            </a:r>
          </a:p>
          <a:p>
            <a:r>
              <a:rPr lang="en-US" sz="2800" b="1" dirty="0"/>
              <a:t>    right: </a:t>
            </a:r>
            <a:r>
              <a:rPr lang="en-US" sz="2800" b="1" dirty="0" err="1"/>
              <a:t>SparkPlan</a:t>
            </a:r>
            <a:r>
              <a:rPr lang="en-US" sz="2800" b="1" dirty="0"/>
              <a:t>,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buildSide</a:t>
            </a:r>
            <a:r>
              <a:rPr lang="en-US" sz="2800" b="1" dirty="0"/>
              <a:t>: </a:t>
            </a:r>
            <a:r>
              <a:rPr lang="en-US" sz="2800" b="1" dirty="0" err="1"/>
              <a:t>BuildSide</a:t>
            </a:r>
            <a:r>
              <a:rPr lang="en-US" sz="2800" b="1" dirty="0"/>
              <a:t>,</a:t>
            </a:r>
          </a:p>
          <a:p>
            <a:r>
              <a:rPr lang="en-US" sz="2800" b="1" dirty="0"/>
              <a:t>    </a:t>
            </a:r>
            <a:r>
              <a:rPr lang="en-US" sz="2800" dirty="0" err="1"/>
              <a:t>joinType</a:t>
            </a:r>
            <a:r>
              <a:rPr lang="en-US" sz="2800" dirty="0"/>
              <a:t>: </a:t>
            </a:r>
            <a:r>
              <a:rPr lang="en-US" sz="2800" dirty="0" err="1"/>
              <a:t>JoinType</a:t>
            </a:r>
            <a:r>
              <a:rPr lang="en-US" sz="2800" dirty="0"/>
              <a:t>,</a:t>
            </a:r>
          </a:p>
          <a:p>
            <a:r>
              <a:rPr lang="en-US" sz="2800" b="1" dirty="0"/>
              <a:t>    condition: Option[Expression])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4247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75"/>
            <a:ext cx="12192000" cy="1325563"/>
          </a:xfrm>
        </p:spPr>
        <p:txBody>
          <a:bodyPr/>
          <a:lstStyle/>
          <a:p>
            <a:pPr algn="ctr"/>
            <a:r>
              <a:rPr lang="en-US" b="1" dirty="0" err="1"/>
              <a:t>BroadcastNestedLoopJoinExec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743234"/>
            <a:ext cx="12100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protected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doExecute</a:t>
            </a:r>
            <a:r>
              <a:rPr lang="en-US" sz="2400" dirty="0"/>
              <a:t>(): RDD[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 err="1"/>
              <a:t>broadcastedRelation</a:t>
            </a:r>
            <a:r>
              <a:rPr lang="en-US" sz="2400" b="1" dirty="0"/>
              <a:t> = </a:t>
            </a:r>
            <a:r>
              <a:rPr lang="en-US" sz="2400" b="1" dirty="0" err="1"/>
              <a:t>broadcast.executeBroadcast</a:t>
            </a:r>
            <a:r>
              <a:rPr lang="en-US" sz="2400" b="1" dirty="0"/>
              <a:t>[Array[</a:t>
            </a:r>
            <a:r>
              <a:rPr lang="en-US" sz="2400" b="1" dirty="0" err="1"/>
              <a:t>InternalRow</a:t>
            </a:r>
            <a:r>
              <a:rPr lang="en-US" sz="2400" b="1" dirty="0"/>
              <a:t>]]()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resultRdd</a:t>
            </a:r>
            <a:r>
              <a:rPr lang="en-US" sz="2400" dirty="0"/>
              <a:t> = (</a:t>
            </a:r>
            <a:r>
              <a:rPr lang="en-US" sz="2400" dirty="0" err="1"/>
              <a:t>joinType</a:t>
            </a:r>
            <a:r>
              <a:rPr lang="en-US" sz="2400" dirty="0"/>
              <a:t>, </a:t>
            </a:r>
            <a:r>
              <a:rPr lang="en-US" sz="2400" dirty="0" err="1"/>
              <a:t>buildSide</a:t>
            </a:r>
            <a:r>
              <a:rPr lang="en-US" sz="2400" dirty="0"/>
              <a:t>) match {</a:t>
            </a:r>
          </a:p>
          <a:p>
            <a:r>
              <a:rPr lang="en-US" sz="2400" dirty="0"/>
              <a:t>      case (_: </a:t>
            </a:r>
            <a:r>
              <a:rPr lang="en-US" sz="2400" dirty="0" err="1"/>
              <a:t>InnerLike</a:t>
            </a:r>
            <a:r>
              <a:rPr lang="en-US" sz="2400" dirty="0"/>
              <a:t>, _) =&gt;</a:t>
            </a:r>
          </a:p>
          <a:p>
            <a:r>
              <a:rPr lang="en-US" sz="2400" dirty="0"/>
              <a:t>        </a:t>
            </a:r>
            <a:r>
              <a:rPr lang="en-US" sz="2400" b="1" dirty="0" err="1"/>
              <a:t>innerJoin</a:t>
            </a:r>
            <a:r>
              <a:rPr lang="en-US" sz="2400" b="1" dirty="0"/>
              <a:t>(</a:t>
            </a:r>
            <a:r>
              <a:rPr lang="en-US" sz="2400" b="1" dirty="0" err="1"/>
              <a:t>broadcastedRelation</a:t>
            </a:r>
            <a:r>
              <a:rPr lang="en-US" sz="2400" b="1" dirty="0"/>
              <a:t>)</a:t>
            </a:r>
          </a:p>
          <a:p>
            <a:r>
              <a:rPr lang="en-US" sz="2400" dirty="0"/>
              <a:t>      case (</a:t>
            </a:r>
            <a:r>
              <a:rPr lang="en-US" sz="2400" dirty="0" err="1"/>
              <a:t>LeftOuter</a:t>
            </a:r>
            <a:r>
              <a:rPr lang="en-US" sz="2400" dirty="0"/>
              <a:t>, </a:t>
            </a:r>
            <a:r>
              <a:rPr lang="en-US" sz="2400" dirty="0" err="1"/>
              <a:t>BuildRight</a:t>
            </a:r>
            <a:r>
              <a:rPr lang="en-US" sz="2400" dirty="0"/>
              <a:t>) | (</a:t>
            </a:r>
            <a:r>
              <a:rPr lang="en-US" sz="2400" dirty="0" err="1"/>
              <a:t>RightOuter</a:t>
            </a:r>
            <a:r>
              <a:rPr lang="en-US" sz="2400" dirty="0"/>
              <a:t>, </a:t>
            </a:r>
            <a:r>
              <a:rPr lang="en-US" sz="2400" dirty="0" err="1"/>
              <a:t>BuildLeft</a:t>
            </a:r>
            <a:r>
              <a:rPr lang="en-US" sz="2400" dirty="0"/>
              <a:t>) =&gt;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outerJoin</a:t>
            </a:r>
            <a:r>
              <a:rPr lang="en-US" sz="2400" dirty="0"/>
              <a:t>(</a:t>
            </a:r>
            <a:r>
              <a:rPr lang="en-US" sz="2400" dirty="0" err="1"/>
              <a:t>broadcastedRelation</a:t>
            </a:r>
            <a:r>
              <a:rPr lang="en-US" sz="2400" dirty="0"/>
              <a:t>)</a:t>
            </a:r>
          </a:p>
          <a:p>
            <a:r>
              <a:rPr lang="en-US" sz="2400" dirty="0"/>
              <a:t>      case (</a:t>
            </a:r>
            <a:r>
              <a:rPr lang="en-US" sz="2400" dirty="0" err="1"/>
              <a:t>LeftSemi</a:t>
            </a:r>
            <a:r>
              <a:rPr lang="en-US" sz="2400" dirty="0"/>
              <a:t>, </a:t>
            </a:r>
            <a:r>
              <a:rPr lang="en-US" sz="2400" dirty="0" err="1"/>
              <a:t>BuildRight</a:t>
            </a:r>
            <a:r>
              <a:rPr lang="en-US" sz="2400" dirty="0"/>
              <a:t>) =&gt;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leftExistenceJoin</a:t>
            </a:r>
            <a:r>
              <a:rPr lang="en-US" sz="2400" b="1" dirty="0"/>
              <a:t>(</a:t>
            </a:r>
            <a:r>
              <a:rPr lang="en-US" sz="2400" b="1" dirty="0" err="1"/>
              <a:t>broadcastedRelation</a:t>
            </a:r>
            <a:r>
              <a:rPr lang="en-US" sz="2400" b="1" dirty="0"/>
              <a:t>, exists = true)</a:t>
            </a:r>
          </a:p>
          <a:p>
            <a:r>
              <a:rPr lang="en-US" sz="2400" dirty="0"/>
              <a:t>      case (</a:t>
            </a:r>
            <a:r>
              <a:rPr lang="en-US" sz="2400" dirty="0" err="1"/>
              <a:t>LeftAnti</a:t>
            </a:r>
            <a:r>
              <a:rPr lang="en-US" sz="2400" dirty="0"/>
              <a:t>, </a:t>
            </a:r>
            <a:r>
              <a:rPr lang="en-US" sz="2400" dirty="0" err="1"/>
              <a:t>BuildRight</a:t>
            </a:r>
            <a:r>
              <a:rPr lang="en-US" sz="2400" dirty="0"/>
              <a:t>) =&gt;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leftExistenceJoin</a:t>
            </a:r>
            <a:r>
              <a:rPr lang="en-US" sz="2400" b="1" dirty="0"/>
              <a:t>(</a:t>
            </a:r>
            <a:r>
              <a:rPr lang="en-US" sz="2400" b="1" dirty="0" err="1"/>
              <a:t>broadcastedRelation</a:t>
            </a:r>
            <a:r>
              <a:rPr lang="en-US" sz="2400" b="1" dirty="0"/>
              <a:t>, exists = false)</a:t>
            </a:r>
          </a:p>
          <a:p>
            <a:r>
              <a:rPr lang="en-US" dirty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2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11733</TotalTime>
  <Words>970</Words>
  <Application>Microsoft Office PowerPoint</Application>
  <PresentationFormat>Широкоэкранный</PresentationFormat>
  <Paragraphs>194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Тема Office</vt:lpstr>
      <vt:lpstr>Learn Spark “join” strategies from source code Part5 (DRAFT)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BroadcastNestedLoopJoinExec</vt:lpstr>
      <vt:lpstr>Презентация PowerPoint</vt:lpstr>
      <vt:lpstr>SparkPlan</vt:lpstr>
      <vt:lpstr>BroadcastExchangeExec</vt:lpstr>
      <vt:lpstr>Презентация PowerPoint</vt:lpstr>
      <vt:lpstr>Презентация PowerPoint</vt:lpstr>
      <vt:lpstr>Презентация PowerPoint</vt:lpstr>
      <vt:lpstr>BroadcastNestedLoopJoinExec</vt:lpstr>
      <vt:lpstr>Презентация PowerPoint</vt:lpstr>
      <vt:lpstr>Презентация PowerPoint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673</cp:revision>
  <dcterms:created xsi:type="dcterms:W3CDTF">2020-03-23T13:46:09Z</dcterms:created>
  <dcterms:modified xsi:type="dcterms:W3CDTF">2020-11-17T23:15:06Z</dcterms:modified>
</cp:coreProperties>
</file>