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7" r:id="rId2"/>
    <p:sldId id="260" r:id="rId3"/>
    <p:sldId id="273" r:id="rId4"/>
    <p:sldId id="288" r:id="rId5"/>
    <p:sldId id="294" r:id="rId6"/>
    <p:sldId id="304" r:id="rId7"/>
    <p:sldId id="309" r:id="rId8"/>
    <p:sldId id="310" r:id="rId9"/>
    <p:sldId id="265" r:id="rId10"/>
    <p:sldId id="270" r:id="rId11"/>
    <p:sldId id="291" r:id="rId12"/>
    <p:sldId id="292" r:id="rId13"/>
    <p:sldId id="296" r:id="rId14"/>
    <p:sldId id="300" r:id="rId15"/>
    <p:sldId id="293" r:id="rId16"/>
    <p:sldId id="289" r:id="rId17"/>
    <p:sldId id="290" r:id="rId18"/>
    <p:sldId id="295" r:id="rId19"/>
    <p:sldId id="297" r:id="rId20"/>
    <p:sldId id="301" r:id="rId21"/>
    <p:sldId id="298" r:id="rId22"/>
    <p:sldId id="299" r:id="rId23"/>
    <p:sldId id="302" r:id="rId24"/>
    <p:sldId id="303" r:id="rId25"/>
    <p:sldId id="307" r:id="rId26"/>
    <p:sldId id="305" r:id="rId27"/>
    <p:sldId id="306" r:id="rId28"/>
    <p:sldId id="308" r:id="rId29"/>
    <p:sldId id="274" r:id="rId3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978" autoAdjust="0"/>
  </p:normalViewPr>
  <p:slideViewPr>
    <p:cSldViewPr snapToGrid="0">
      <p:cViewPr varScale="1">
        <p:scale>
          <a:sx n="83" d="100"/>
          <a:sy n="83" d="100"/>
        </p:scale>
        <p:origin x="68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E37721-1188-47D5-9044-022ECE8C9E54}" type="datetimeFigureOut">
              <a:rPr lang="ru-RU" smtClean="0"/>
              <a:t>26.07.2020</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E76F98-AD14-48F8-8B6B-9248A8B97F81}" type="slidenum">
              <a:rPr lang="ru-RU" smtClean="0"/>
              <a:t>‹#›</a:t>
            </a:fld>
            <a:endParaRPr lang="ru-RU"/>
          </a:p>
        </p:txBody>
      </p:sp>
    </p:spTree>
    <p:extLst>
      <p:ext uri="{BB962C8B-B14F-4D97-AF65-F5344CB8AC3E}">
        <p14:creationId xmlns:p14="http://schemas.microsoft.com/office/powerpoint/2010/main" val="28485753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0EE76F98-AD14-48F8-8B6B-9248A8B97F81}" type="slidenum">
              <a:rPr lang="ru-RU" smtClean="0"/>
              <a:t>18</a:t>
            </a:fld>
            <a:endParaRPr lang="ru-RU"/>
          </a:p>
        </p:txBody>
      </p:sp>
    </p:spTree>
    <p:extLst>
      <p:ext uri="{BB962C8B-B14F-4D97-AF65-F5344CB8AC3E}">
        <p14:creationId xmlns:p14="http://schemas.microsoft.com/office/powerpoint/2010/main" val="15449970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B7A4174B-3865-4C52-8BB2-B1080AE4813B}" type="datetimeFigureOut">
              <a:rPr lang="ru-RU" smtClean="0"/>
              <a:t>26.07.2020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C9AD6AC-09EF-4EF3-8FAE-46BEF3A7E995}" type="slidenum">
              <a:rPr lang="ru-RU" smtClean="0"/>
              <a:t>‹#›</a:t>
            </a:fld>
            <a:endParaRPr lang="ru-RU"/>
          </a:p>
        </p:txBody>
      </p:sp>
    </p:spTree>
    <p:extLst>
      <p:ext uri="{BB962C8B-B14F-4D97-AF65-F5344CB8AC3E}">
        <p14:creationId xmlns:p14="http://schemas.microsoft.com/office/powerpoint/2010/main" val="4193452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7A4174B-3865-4C52-8BB2-B1080AE4813B}" type="datetimeFigureOut">
              <a:rPr lang="ru-RU" smtClean="0"/>
              <a:t>26.07.2020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C9AD6AC-09EF-4EF3-8FAE-46BEF3A7E995}" type="slidenum">
              <a:rPr lang="ru-RU" smtClean="0"/>
              <a:t>‹#›</a:t>
            </a:fld>
            <a:endParaRPr lang="ru-RU"/>
          </a:p>
        </p:txBody>
      </p:sp>
    </p:spTree>
    <p:extLst>
      <p:ext uri="{BB962C8B-B14F-4D97-AF65-F5344CB8AC3E}">
        <p14:creationId xmlns:p14="http://schemas.microsoft.com/office/powerpoint/2010/main" val="788292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7A4174B-3865-4C52-8BB2-B1080AE4813B}" type="datetimeFigureOut">
              <a:rPr lang="ru-RU" smtClean="0"/>
              <a:t>26.07.2020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C9AD6AC-09EF-4EF3-8FAE-46BEF3A7E995}" type="slidenum">
              <a:rPr lang="ru-RU" smtClean="0"/>
              <a:t>‹#›</a:t>
            </a:fld>
            <a:endParaRPr lang="ru-RU"/>
          </a:p>
        </p:txBody>
      </p:sp>
    </p:spTree>
    <p:extLst>
      <p:ext uri="{BB962C8B-B14F-4D97-AF65-F5344CB8AC3E}">
        <p14:creationId xmlns:p14="http://schemas.microsoft.com/office/powerpoint/2010/main" val="3737935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7A4174B-3865-4C52-8BB2-B1080AE4813B}" type="datetimeFigureOut">
              <a:rPr lang="ru-RU" smtClean="0"/>
              <a:t>26.07.2020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C9AD6AC-09EF-4EF3-8FAE-46BEF3A7E995}" type="slidenum">
              <a:rPr lang="ru-RU" smtClean="0"/>
              <a:t>‹#›</a:t>
            </a:fld>
            <a:endParaRPr lang="ru-RU"/>
          </a:p>
        </p:txBody>
      </p:sp>
    </p:spTree>
    <p:extLst>
      <p:ext uri="{BB962C8B-B14F-4D97-AF65-F5344CB8AC3E}">
        <p14:creationId xmlns:p14="http://schemas.microsoft.com/office/powerpoint/2010/main" val="2968879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B7A4174B-3865-4C52-8BB2-B1080AE4813B}" type="datetimeFigureOut">
              <a:rPr lang="ru-RU" smtClean="0"/>
              <a:t>26.07.2020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C9AD6AC-09EF-4EF3-8FAE-46BEF3A7E995}" type="slidenum">
              <a:rPr lang="ru-RU" smtClean="0"/>
              <a:t>‹#›</a:t>
            </a:fld>
            <a:endParaRPr lang="ru-RU"/>
          </a:p>
        </p:txBody>
      </p:sp>
    </p:spTree>
    <p:extLst>
      <p:ext uri="{BB962C8B-B14F-4D97-AF65-F5344CB8AC3E}">
        <p14:creationId xmlns:p14="http://schemas.microsoft.com/office/powerpoint/2010/main" val="2744650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B7A4174B-3865-4C52-8BB2-B1080AE4813B}" type="datetimeFigureOut">
              <a:rPr lang="ru-RU" smtClean="0"/>
              <a:t>26.07.2020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C9AD6AC-09EF-4EF3-8FAE-46BEF3A7E995}" type="slidenum">
              <a:rPr lang="ru-RU" smtClean="0"/>
              <a:t>‹#›</a:t>
            </a:fld>
            <a:endParaRPr lang="ru-RU"/>
          </a:p>
        </p:txBody>
      </p:sp>
    </p:spTree>
    <p:extLst>
      <p:ext uri="{BB962C8B-B14F-4D97-AF65-F5344CB8AC3E}">
        <p14:creationId xmlns:p14="http://schemas.microsoft.com/office/powerpoint/2010/main" val="1415333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B7A4174B-3865-4C52-8BB2-B1080AE4813B}" type="datetimeFigureOut">
              <a:rPr lang="ru-RU" smtClean="0"/>
              <a:t>26.07.2020</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2C9AD6AC-09EF-4EF3-8FAE-46BEF3A7E995}" type="slidenum">
              <a:rPr lang="ru-RU" smtClean="0"/>
              <a:t>‹#›</a:t>
            </a:fld>
            <a:endParaRPr lang="ru-RU"/>
          </a:p>
        </p:txBody>
      </p:sp>
    </p:spTree>
    <p:extLst>
      <p:ext uri="{BB962C8B-B14F-4D97-AF65-F5344CB8AC3E}">
        <p14:creationId xmlns:p14="http://schemas.microsoft.com/office/powerpoint/2010/main" val="4191175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B7A4174B-3865-4C52-8BB2-B1080AE4813B}" type="datetimeFigureOut">
              <a:rPr lang="ru-RU" smtClean="0"/>
              <a:t>26.07.2020</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2C9AD6AC-09EF-4EF3-8FAE-46BEF3A7E995}" type="slidenum">
              <a:rPr lang="ru-RU" smtClean="0"/>
              <a:t>‹#›</a:t>
            </a:fld>
            <a:endParaRPr lang="ru-RU"/>
          </a:p>
        </p:txBody>
      </p:sp>
    </p:spTree>
    <p:extLst>
      <p:ext uri="{BB962C8B-B14F-4D97-AF65-F5344CB8AC3E}">
        <p14:creationId xmlns:p14="http://schemas.microsoft.com/office/powerpoint/2010/main" val="3355452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7A4174B-3865-4C52-8BB2-B1080AE4813B}" type="datetimeFigureOut">
              <a:rPr lang="ru-RU" smtClean="0"/>
              <a:t>26.07.2020</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2C9AD6AC-09EF-4EF3-8FAE-46BEF3A7E995}" type="slidenum">
              <a:rPr lang="ru-RU" smtClean="0"/>
              <a:t>‹#›</a:t>
            </a:fld>
            <a:endParaRPr lang="ru-RU"/>
          </a:p>
        </p:txBody>
      </p:sp>
    </p:spTree>
    <p:extLst>
      <p:ext uri="{BB962C8B-B14F-4D97-AF65-F5344CB8AC3E}">
        <p14:creationId xmlns:p14="http://schemas.microsoft.com/office/powerpoint/2010/main" val="3910833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B7A4174B-3865-4C52-8BB2-B1080AE4813B}" type="datetimeFigureOut">
              <a:rPr lang="ru-RU" smtClean="0"/>
              <a:t>26.07.2020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C9AD6AC-09EF-4EF3-8FAE-46BEF3A7E995}" type="slidenum">
              <a:rPr lang="ru-RU" smtClean="0"/>
              <a:t>‹#›</a:t>
            </a:fld>
            <a:endParaRPr lang="ru-RU"/>
          </a:p>
        </p:txBody>
      </p:sp>
    </p:spTree>
    <p:extLst>
      <p:ext uri="{BB962C8B-B14F-4D97-AF65-F5344CB8AC3E}">
        <p14:creationId xmlns:p14="http://schemas.microsoft.com/office/powerpoint/2010/main" val="2841227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B7A4174B-3865-4C52-8BB2-B1080AE4813B}" type="datetimeFigureOut">
              <a:rPr lang="ru-RU" smtClean="0"/>
              <a:t>26.07.2020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C9AD6AC-09EF-4EF3-8FAE-46BEF3A7E995}" type="slidenum">
              <a:rPr lang="ru-RU" smtClean="0"/>
              <a:t>‹#›</a:t>
            </a:fld>
            <a:endParaRPr lang="ru-RU"/>
          </a:p>
        </p:txBody>
      </p:sp>
    </p:spTree>
    <p:extLst>
      <p:ext uri="{BB962C8B-B14F-4D97-AF65-F5344CB8AC3E}">
        <p14:creationId xmlns:p14="http://schemas.microsoft.com/office/powerpoint/2010/main" val="4225298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A4174B-3865-4C52-8BB2-B1080AE4813B}" type="datetimeFigureOut">
              <a:rPr lang="ru-RU" smtClean="0"/>
              <a:t>26.07.2020</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9AD6AC-09EF-4EF3-8FAE-46BEF3A7E995}" type="slidenum">
              <a:rPr lang="ru-RU" smtClean="0"/>
              <a:t>‹#›</a:t>
            </a:fld>
            <a:endParaRPr lang="ru-RU"/>
          </a:p>
        </p:txBody>
      </p:sp>
    </p:spTree>
    <p:extLst>
      <p:ext uri="{BB962C8B-B14F-4D97-AF65-F5344CB8AC3E}">
        <p14:creationId xmlns:p14="http://schemas.microsoft.com/office/powerpoint/2010/main" val="41255796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t.me/apache_spar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en.wikipedia.org/wiki/Radix_sor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en.wikipedia.org/wiki/Timsort"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hyperlink" Target="https://t.me/apache_spark"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Merge_sort" TargetMode="External"/><Relationship Id="rId2" Type="http://schemas.openxmlformats.org/officeDocument/2006/relationships/hyperlink" Target="https://en.wikipedia.org/wiki/Quicksort" TargetMode="External"/><Relationship Id="rId1" Type="http://schemas.openxmlformats.org/officeDocument/2006/relationships/slideLayout" Target="../slideLayouts/slideLayout2.xml"/><Relationship Id="rId5" Type="http://schemas.openxmlformats.org/officeDocument/2006/relationships/hyperlink" Target="https://en.wikipedia.org/wiki/External_sorting" TargetMode="External"/><Relationship Id="rId4" Type="http://schemas.openxmlformats.org/officeDocument/2006/relationships/hyperlink" Target="https://en.wikipedia.org/wiki/Hybrid_algorithm"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research.microsoft.com/pubs/68249/alphasort.doc"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fontScale="90000"/>
          </a:bodyPr>
          <a:lstStyle/>
          <a:p>
            <a:r>
              <a:rPr lang="en-US" dirty="0" smtClean="0"/>
              <a:t>Spark </a:t>
            </a:r>
            <a:r>
              <a:rPr lang="en-US" dirty="0" smtClean="0"/>
              <a:t>“join” </a:t>
            </a:r>
            <a:r>
              <a:rPr lang="en-US" dirty="0" smtClean="0"/>
              <a:t>transformation </a:t>
            </a:r>
            <a:br>
              <a:rPr lang="en-US" dirty="0" smtClean="0"/>
            </a:br>
            <a:r>
              <a:rPr lang="en-US" dirty="0" smtClean="0"/>
              <a:t>deep dive</a:t>
            </a:r>
            <a:br>
              <a:rPr lang="en-US" dirty="0" smtClean="0"/>
            </a:br>
            <a:r>
              <a:rPr lang="en-US" dirty="0" smtClean="0"/>
              <a:t>Part1</a:t>
            </a:r>
            <a:endParaRPr lang="ru-RU" dirty="0"/>
          </a:p>
        </p:txBody>
      </p:sp>
      <p:sp>
        <p:nvSpPr>
          <p:cNvPr id="4" name="Подзаголовок 2"/>
          <p:cNvSpPr>
            <a:spLocks noGrp="1"/>
          </p:cNvSpPr>
          <p:nvPr>
            <p:ph type="subTitle" idx="1"/>
          </p:nvPr>
        </p:nvSpPr>
        <p:spPr>
          <a:xfrm>
            <a:off x="1524000" y="3986086"/>
            <a:ext cx="9144000" cy="1655762"/>
          </a:xfrm>
        </p:spPr>
        <p:txBody>
          <a:bodyPr>
            <a:normAutofit lnSpcReduction="10000"/>
          </a:bodyPr>
          <a:lstStyle/>
          <a:p>
            <a:r>
              <a:rPr lang="en-US" b="1" dirty="0" err="1" smtClean="0"/>
              <a:t>SortMergeJoinExec</a:t>
            </a:r>
            <a:endParaRPr lang="en-US" b="1" dirty="0" smtClean="0"/>
          </a:p>
          <a:p>
            <a:pPr algn="r"/>
            <a:r>
              <a:rPr lang="en-US" dirty="0" smtClean="0"/>
              <a:t>Nikolay</a:t>
            </a:r>
            <a:endParaRPr lang="en-US" dirty="0" smtClean="0"/>
          </a:p>
          <a:p>
            <a:pPr algn="r"/>
            <a:r>
              <a:rPr lang="en-US" dirty="0" smtClean="0"/>
              <a:t>Join us in telegram </a:t>
            </a:r>
            <a:r>
              <a:rPr lang="en-US" dirty="0" smtClean="0">
                <a:hlinkClick r:id="rId2"/>
              </a:rPr>
              <a:t>t.me/</a:t>
            </a:r>
            <a:r>
              <a:rPr lang="en-US" dirty="0" err="1" smtClean="0">
                <a:hlinkClick r:id="rId2"/>
              </a:rPr>
              <a:t>apache_spark</a:t>
            </a:r>
            <a:endParaRPr lang="en-US" dirty="0" smtClean="0"/>
          </a:p>
          <a:p>
            <a:pPr algn="r"/>
            <a:r>
              <a:rPr lang="en-US" smtClean="0"/>
              <a:t>August </a:t>
            </a:r>
            <a:r>
              <a:rPr lang="en-US" dirty="0" smtClean="0"/>
              <a:t>2020</a:t>
            </a:r>
            <a:endParaRPr lang="ru-RU" dirty="0"/>
          </a:p>
        </p:txBody>
      </p:sp>
    </p:spTree>
    <p:extLst>
      <p:ext uri="{BB962C8B-B14F-4D97-AF65-F5344CB8AC3E}">
        <p14:creationId xmlns:p14="http://schemas.microsoft.com/office/powerpoint/2010/main" val="30333690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14025"/>
            <a:ext cx="12192000" cy="1325563"/>
          </a:xfrm>
        </p:spPr>
        <p:txBody>
          <a:bodyPr/>
          <a:lstStyle/>
          <a:p>
            <a:pPr algn="ctr"/>
            <a:r>
              <a:rPr lang="en-US" dirty="0" err="1" smtClean="0"/>
              <a:t>Sort</a:t>
            </a:r>
            <a:r>
              <a:rPr lang="en-US" b="1" i="1" dirty="0" err="1" smtClean="0"/>
              <a:t>Exec</a:t>
            </a:r>
            <a:endParaRPr lang="ru-RU" b="1" i="1" dirty="0"/>
          </a:p>
        </p:txBody>
      </p:sp>
      <p:sp>
        <p:nvSpPr>
          <p:cNvPr id="6" name="Rectangle 2"/>
          <p:cNvSpPr>
            <a:spLocks noChangeArrowheads="1"/>
          </p:cNvSpPr>
          <p:nvPr/>
        </p:nvSpPr>
        <p:spPr bwMode="auto">
          <a:xfrm>
            <a:off x="110836" y="1761770"/>
            <a:ext cx="12081163" cy="489364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err="1" smtClean="0">
                <a:ln>
                  <a:noFill/>
                </a:ln>
                <a:effectLst/>
                <a:latin typeface="Courier New" panose="02070309020205020404" pitchFamily="49" charset="0"/>
                <a:cs typeface="Courier New" panose="02070309020205020404" pitchFamily="49" charset="0"/>
              </a:rPr>
              <a:t>protected</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0" u="none" strike="noStrike" cap="none" normalizeH="0" baseline="0" dirty="0" err="1" smtClean="0">
                <a:ln>
                  <a:noFill/>
                </a:ln>
                <a:effectLst/>
                <a:latin typeface="Courier New" panose="02070309020205020404" pitchFamily="49" charset="0"/>
                <a:cs typeface="Courier New" panose="02070309020205020404" pitchFamily="49" charset="0"/>
              </a:rPr>
              <a:t>override</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0" u="none" strike="noStrike" cap="none" normalizeH="0" baseline="0" dirty="0" err="1" smtClean="0">
                <a:ln>
                  <a:noFill/>
                </a:ln>
                <a:effectLst/>
                <a:latin typeface="Courier New" panose="02070309020205020404" pitchFamily="49" charset="0"/>
                <a:cs typeface="Courier New" panose="02070309020205020404" pitchFamily="49" charset="0"/>
              </a:rPr>
              <a:t>def</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0" u="none" strike="noStrike" cap="none" normalizeH="0" baseline="0" dirty="0" err="1" smtClean="0">
                <a:ln>
                  <a:noFill/>
                </a:ln>
                <a:effectLst/>
                <a:latin typeface="Courier New" panose="02070309020205020404" pitchFamily="49" charset="0"/>
                <a:cs typeface="Courier New" panose="02070309020205020404" pitchFamily="49" charset="0"/>
              </a:rPr>
              <a:t>doExecute</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RDD[</a:t>
            </a:r>
            <a:r>
              <a:rPr kumimoji="0" lang="ru-RU" altLang="ru-RU" sz="2400" b="0" i="0" u="none" strike="noStrike" cap="none" normalizeH="0" baseline="0" dirty="0" err="1" smtClean="0">
                <a:ln>
                  <a:noFill/>
                </a:ln>
                <a:effectLst/>
                <a:latin typeface="Courier New" panose="02070309020205020404" pitchFamily="49" charset="0"/>
                <a:cs typeface="Courier New" panose="02070309020205020404" pitchFamily="49" charset="0"/>
              </a:rPr>
              <a:t>InternalRow</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 {</a:t>
            </a:r>
            <a:b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en-US"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r>
            <a:b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r>
            <a:b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1" i="0" u="none" strike="noStrike" cap="none" normalizeH="0" baseline="0" dirty="0" err="1" smtClean="0">
                <a:ln>
                  <a:noFill/>
                </a:ln>
                <a:effectLst/>
                <a:latin typeface="Courier New" panose="02070309020205020404" pitchFamily="49" charset="0"/>
                <a:cs typeface="Courier New" panose="02070309020205020404" pitchFamily="49" charset="0"/>
              </a:rPr>
              <a:t>child.execute</a:t>
            </a:r>
            <a:r>
              <a:rPr kumimoji="0" lang="ru-RU" altLang="ru-RU" sz="2400" b="1" i="0" u="none" strike="noStrike" cap="none" normalizeH="0" baseline="0" dirty="0" smtClean="0">
                <a:ln>
                  <a:noFill/>
                </a:ln>
                <a:effectLst/>
                <a:latin typeface="Courier New" panose="02070309020205020404" pitchFamily="49" charset="0"/>
                <a:cs typeface="Courier New" panose="02070309020205020404" pitchFamily="49" charset="0"/>
              </a:rPr>
              <a:t>().</a:t>
            </a:r>
            <a:r>
              <a:rPr kumimoji="0" lang="ru-RU" altLang="ru-RU" sz="2400" b="1" i="0" u="none" strike="noStrike" cap="none" normalizeH="0" baseline="0" dirty="0" err="1" smtClean="0">
                <a:ln>
                  <a:noFill/>
                </a:ln>
                <a:effectLst/>
                <a:latin typeface="Courier New" panose="02070309020205020404" pitchFamily="49" charset="0"/>
                <a:cs typeface="Courier New" panose="02070309020205020404" pitchFamily="49" charset="0"/>
              </a:rPr>
              <a:t>mapPartitionsInternal</a:t>
            </a:r>
            <a:r>
              <a:rPr kumimoji="0" lang="ru-RU" altLang="ru-RU" sz="2400" b="1"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1" i="0" u="none" strike="noStrike" cap="none" normalizeH="0" baseline="0" dirty="0" err="1" smtClean="0">
                <a:ln>
                  <a:noFill/>
                </a:ln>
                <a:effectLst/>
                <a:latin typeface="Courier New" panose="02070309020205020404" pitchFamily="49" charset="0"/>
                <a:cs typeface="Courier New" panose="02070309020205020404" pitchFamily="49" charset="0"/>
              </a:rPr>
              <a:t>iter</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=&gt;</a:t>
            </a:r>
            <a:b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0" u="none" strike="noStrike" cap="none" normalizeH="0" baseline="0" dirty="0" err="1" smtClean="0">
                <a:ln>
                  <a:noFill/>
                </a:ln>
                <a:effectLst/>
                <a:latin typeface="Courier New" panose="02070309020205020404" pitchFamily="49" charset="0"/>
                <a:cs typeface="Courier New" panose="02070309020205020404" pitchFamily="49" charset="0"/>
              </a:rPr>
              <a:t>val</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1" i="0" u="none" strike="noStrike" cap="none" normalizeH="0" baseline="0" dirty="0" err="1" smtClean="0">
                <a:ln>
                  <a:noFill/>
                </a:ln>
                <a:effectLst/>
                <a:latin typeface="Courier New" panose="02070309020205020404" pitchFamily="49" charset="0"/>
                <a:cs typeface="Courier New" panose="02070309020205020404" pitchFamily="49" charset="0"/>
              </a:rPr>
              <a:t>sorter</a:t>
            </a:r>
            <a:r>
              <a:rPr kumimoji="0" lang="ru-RU" altLang="ru-RU" sz="2400" b="1" i="0" u="none" strike="noStrike" cap="none" normalizeH="0" baseline="0" dirty="0" smtClean="0">
                <a:ln>
                  <a:noFill/>
                </a:ln>
                <a:effectLst/>
                <a:latin typeface="Courier New" panose="02070309020205020404" pitchFamily="49" charset="0"/>
                <a:cs typeface="Courier New" panose="02070309020205020404" pitchFamily="49" charset="0"/>
              </a:rPr>
              <a:t> = </a:t>
            </a:r>
            <a:r>
              <a:rPr kumimoji="0" lang="ru-RU" altLang="ru-RU" sz="2400" b="1" i="0" u="none" strike="noStrike" cap="none" normalizeH="0" baseline="0" dirty="0" err="1" smtClean="0">
                <a:ln>
                  <a:noFill/>
                </a:ln>
                <a:effectLst/>
                <a:latin typeface="Courier New" panose="02070309020205020404" pitchFamily="49" charset="0"/>
                <a:cs typeface="Courier New" panose="02070309020205020404" pitchFamily="49" charset="0"/>
              </a:rPr>
              <a:t>createSorter</a:t>
            </a:r>
            <a:r>
              <a:rPr kumimoji="0" lang="ru-RU" altLang="ru-RU" sz="2400" b="1" i="0" u="none" strike="noStrike" cap="none" normalizeH="0" baseline="0" dirty="0" smtClean="0">
                <a:ln>
                  <a:noFill/>
                </a:ln>
                <a:effectLst/>
                <a:latin typeface="Courier New" panose="02070309020205020404" pitchFamily="49" charset="0"/>
                <a:cs typeface="Courier New" panose="02070309020205020404" pitchFamily="49" charset="0"/>
              </a:rPr>
              <a:t>()</a:t>
            </a:r>
            <a:br>
              <a:rPr kumimoji="0" lang="ru-RU" altLang="ru-RU" sz="2400" b="1"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en-US"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endParaRPr kumimoji="0" lang="en-US" altLang="ru-RU" sz="2400" b="0" i="0" u="none" strike="noStrike" cap="none" normalizeH="0" baseline="0" dirty="0" smtClean="0">
              <a:ln>
                <a:noFill/>
              </a:ln>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ru-RU" sz="2400" dirty="0">
                <a:latin typeface="Courier New" panose="02070309020205020404" pitchFamily="49" charset="0"/>
                <a:cs typeface="Courier New" panose="02070309020205020404" pitchFamily="49" charset="0"/>
              </a:rPr>
              <a:t> </a:t>
            </a:r>
            <a:r>
              <a:rPr lang="en-US" altLang="ru-RU" sz="2400" dirty="0" smtClean="0">
                <a:latin typeface="Courier New" panose="02070309020205020404" pitchFamily="49" charset="0"/>
                <a:cs typeface="Courier New" panose="02070309020205020404" pitchFamily="49" charset="0"/>
              </a:rPr>
              <a:t>   </a:t>
            </a:r>
            <a:r>
              <a:rPr kumimoji="0" lang="ru-RU" altLang="ru-RU" sz="2400" b="0" i="0" u="none" strike="noStrike" cap="none" normalizeH="0" baseline="0" dirty="0" err="1" smtClean="0">
                <a:ln>
                  <a:noFill/>
                </a:ln>
                <a:effectLst/>
                <a:latin typeface="Courier New" panose="02070309020205020404" pitchFamily="49" charset="0"/>
                <a:cs typeface="Courier New" panose="02070309020205020404" pitchFamily="49" charset="0"/>
              </a:rPr>
              <a:t>val</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0" u="none" strike="noStrike" cap="none" normalizeH="0" baseline="0" dirty="0" err="1" smtClean="0">
                <a:ln>
                  <a:noFill/>
                </a:ln>
                <a:effectLst/>
                <a:latin typeface="Courier New" panose="02070309020205020404" pitchFamily="49" charset="0"/>
                <a:cs typeface="Courier New" panose="02070309020205020404" pitchFamily="49" charset="0"/>
              </a:rPr>
              <a:t>sortedIterator</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 </a:t>
            </a:r>
            <a:r>
              <a:rPr kumimoji="0" lang="ru-RU" altLang="ru-RU" sz="2400" b="1" i="0" u="none" strike="noStrike" cap="none" normalizeH="0" baseline="0" dirty="0" err="1" smtClean="0">
                <a:ln>
                  <a:noFill/>
                </a:ln>
                <a:effectLst/>
                <a:latin typeface="Courier New" panose="02070309020205020404" pitchFamily="49" charset="0"/>
                <a:cs typeface="Courier New" panose="02070309020205020404" pitchFamily="49" charset="0"/>
              </a:rPr>
              <a:t>sorter.sort</a:t>
            </a:r>
            <a:r>
              <a:rPr kumimoji="0" lang="ru-RU" altLang="ru-RU" sz="2400" b="1" i="0" u="none" strike="noStrike" cap="none" normalizeH="0" baseline="0" dirty="0" smtClean="0">
                <a:ln>
                  <a:noFill/>
                </a:ln>
                <a:effectLst/>
                <a:latin typeface="Courier New" panose="02070309020205020404" pitchFamily="49" charset="0"/>
                <a:cs typeface="Courier New" panose="02070309020205020404" pitchFamily="49" charset="0"/>
              </a:rPr>
              <a:t>(</a:t>
            </a:r>
            <a:r>
              <a:rPr kumimoji="0" lang="ru-RU" altLang="ru-RU" sz="2400" b="1" i="0" u="none" strike="noStrike" cap="none" normalizeH="0" baseline="0" dirty="0" err="1" smtClean="0">
                <a:ln>
                  <a:noFill/>
                </a:ln>
                <a:effectLst/>
                <a:latin typeface="Courier New" panose="02070309020205020404" pitchFamily="49" charset="0"/>
                <a:cs typeface="Courier New" panose="02070309020205020404" pitchFamily="49" charset="0"/>
              </a:rPr>
              <a:t>iter.asInstanceOf</a:t>
            </a:r>
            <a:r>
              <a:rPr kumimoji="0" lang="ru-RU" altLang="ru-RU" sz="2400" b="1" i="0" u="none" strike="noStrike" cap="none" normalizeH="0" baseline="0" dirty="0" smtClean="0">
                <a:ln>
                  <a:noFill/>
                </a:ln>
                <a:effectLst/>
                <a:latin typeface="Courier New" panose="02070309020205020404" pitchFamily="49" charset="0"/>
                <a:cs typeface="Courier New" panose="02070309020205020404" pitchFamily="49" charset="0"/>
              </a:rPr>
              <a:t>[</a:t>
            </a:r>
            <a:r>
              <a:rPr kumimoji="0" lang="ru-RU" altLang="ru-RU" sz="2400" b="1" i="0" u="none" strike="noStrike" cap="none" normalizeH="0" baseline="0" dirty="0" err="1" smtClean="0">
                <a:ln>
                  <a:noFill/>
                </a:ln>
                <a:effectLst/>
                <a:latin typeface="Courier New" panose="02070309020205020404" pitchFamily="49" charset="0"/>
                <a:cs typeface="Courier New" panose="02070309020205020404" pitchFamily="49" charset="0"/>
              </a:rPr>
              <a:t>Iterator</a:t>
            </a:r>
            <a:r>
              <a:rPr kumimoji="0" lang="ru-RU" altLang="ru-RU" sz="2400" b="1" i="0" u="none" strike="noStrike" cap="none" normalizeH="0" baseline="0" dirty="0" smtClean="0">
                <a:ln>
                  <a:noFill/>
                </a:ln>
                <a:effectLst/>
                <a:latin typeface="Courier New" panose="02070309020205020404" pitchFamily="49" charset="0"/>
                <a:cs typeface="Courier New" panose="02070309020205020404" pitchFamily="49" charset="0"/>
              </a:rPr>
              <a:t>[</a:t>
            </a:r>
            <a:r>
              <a:rPr kumimoji="0" lang="ru-RU" altLang="ru-RU" sz="2400" b="1" i="0" u="none" strike="noStrike" cap="none" normalizeH="0" baseline="0" dirty="0" err="1" smtClean="0">
                <a:ln>
                  <a:noFill/>
                </a:ln>
                <a:effectLst/>
                <a:latin typeface="Courier New" panose="02070309020205020404" pitchFamily="49" charset="0"/>
                <a:cs typeface="Courier New" panose="02070309020205020404" pitchFamily="49" charset="0"/>
              </a:rPr>
              <a:t>UnsafeRow</a:t>
            </a:r>
            <a:r>
              <a:rPr kumimoji="0" lang="ru-RU" altLang="ru-RU" sz="2400" b="1" i="0" u="none" strike="noStrike" cap="none" normalizeH="0" baseline="0" dirty="0" smtClean="0">
                <a:ln>
                  <a:noFill/>
                </a:ln>
                <a:effectLst/>
                <a:latin typeface="Courier New" panose="02070309020205020404" pitchFamily="49" charset="0"/>
                <a:cs typeface="Courier New" panose="02070309020205020404" pitchFamily="49" charset="0"/>
              </a:rPr>
              <a:t>]])</a:t>
            </a:r>
            <a:br>
              <a:rPr kumimoji="0" lang="ru-RU" altLang="ru-RU" sz="2400" b="1"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en-US"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r>
            <a:b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1" i="0" u="none" strike="noStrike" cap="none" normalizeH="0" baseline="0" dirty="0" err="1" smtClean="0">
                <a:ln>
                  <a:noFill/>
                </a:ln>
                <a:effectLst/>
                <a:latin typeface="Courier New" panose="02070309020205020404" pitchFamily="49" charset="0"/>
                <a:cs typeface="Courier New" panose="02070309020205020404" pitchFamily="49" charset="0"/>
              </a:rPr>
              <a:t>sortedIterator</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r>
            <a:b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endParaRPr kumimoji="0" lang="en-US" altLang="ru-RU" sz="2400" b="0" i="0" u="none" strike="noStrike" cap="none" normalizeH="0" baseline="0" dirty="0" smtClean="0">
              <a:ln>
                <a:noFill/>
              </a:ln>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r>
            <a:b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a:t>
            </a:r>
            <a:endParaRPr kumimoji="0" lang="ru-RU" altLang="ru-RU" sz="2400" b="0" i="0" u="none" strike="noStrike" cap="none" normalizeH="0" baseline="0" dirty="0" smtClean="0">
              <a:ln>
                <a:noFill/>
              </a:ln>
              <a:effectLst/>
              <a:latin typeface="Arial" panose="020B0604020202020204" pitchFamily="34" charset="0"/>
            </a:endParaRPr>
          </a:p>
        </p:txBody>
      </p:sp>
    </p:spTree>
    <p:extLst>
      <p:ext uri="{BB962C8B-B14F-4D97-AF65-F5344CB8AC3E}">
        <p14:creationId xmlns:p14="http://schemas.microsoft.com/office/powerpoint/2010/main" val="7472012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12192000" cy="1325563"/>
          </a:xfrm>
        </p:spPr>
        <p:txBody>
          <a:bodyPr/>
          <a:lstStyle/>
          <a:p>
            <a:pPr algn="ctr"/>
            <a:r>
              <a:rPr lang="en-US" dirty="0" smtClean="0"/>
              <a:t>method </a:t>
            </a:r>
            <a:r>
              <a:rPr lang="en-US" b="1" dirty="0" err="1" smtClean="0"/>
              <a:t>createSorter</a:t>
            </a:r>
            <a:r>
              <a:rPr lang="en-US" dirty="0" smtClean="0"/>
              <a:t> of </a:t>
            </a:r>
            <a:r>
              <a:rPr lang="en-US" b="1" dirty="0" err="1" smtClean="0"/>
              <a:t>SortExec</a:t>
            </a:r>
            <a:endParaRPr lang="ru-RU" b="1" dirty="0"/>
          </a:p>
        </p:txBody>
      </p:sp>
      <p:sp>
        <p:nvSpPr>
          <p:cNvPr id="5" name="Rectangle 2"/>
          <p:cNvSpPr>
            <a:spLocks noChangeArrowheads="1"/>
          </p:cNvSpPr>
          <p:nvPr/>
        </p:nvSpPr>
        <p:spPr bwMode="auto">
          <a:xfrm>
            <a:off x="0" y="822750"/>
            <a:ext cx="12167113" cy="3416320"/>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r>
            <a:b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1" u="none" strike="noStrike" cap="none" normalizeH="0" dirty="0" smtClean="0">
                <a:ln>
                  <a:noFill/>
                </a:ln>
                <a:effectLst/>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This</a:t>
            </a: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method</a:t>
            </a: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gets</a:t>
            </a: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invoked</a:t>
            </a: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only</a:t>
            </a: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once</a:t>
            </a: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for</a:t>
            </a: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each</a:t>
            </a: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SortExec</a:t>
            </a: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instance</a:t>
            </a: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ru-RU" altLang="ru-RU" sz="2400" i="1" dirty="0">
                <a:latin typeface="Courier New" panose="02070309020205020404" pitchFamily="49" charset="0"/>
                <a:cs typeface="Courier New" panose="02070309020205020404" pitchFamily="49" charset="0"/>
              </a:rPr>
              <a:t> </a:t>
            </a:r>
            <a:r>
              <a:rPr lang="ru-RU" altLang="ru-RU" sz="2400" i="1" dirty="0" smtClean="0">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to</a:t>
            </a: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initialize</a:t>
            </a: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an</a:t>
            </a: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1" i="1" u="none" strike="noStrike" cap="none" normalizeH="0" baseline="0" dirty="0" err="1" smtClean="0">
                <a:ln>
                  <a:noFill/>
                </a:ln>
                <a:effectLst/>
                <a:latin typeface="Courier New" panose="02070309020205020404" pitchFamily="49" charset="0"/>
                <a:cs typeface="Courier New" panose="02070309020205020404" pitchFamily="49" charset="0"/>
              </a:rPr>
              <a:t>UnsafeExternalRowSorter</a:t>
            </a: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both</a:t>
            </a: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plan.execute</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ru-RU" altLang="ru-RU" sz="2400" dirty="0">
                <a:latin typeface="Courier New" panose="02070309020205020404" pitchFamily="49" charset="0"/>
                <a:cs typeface="Courier New" panose="02070309020205020404" pitchFamily="49" charset="0"/>
              </a:rPr>
              <a:t> </a:t>
            </a:r>
            <a:r>
              <a:rPr lang="ru-RU" altLang="ru-RU" sz="2400" dirty="0" smtClean="0">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and</a:t>
            </a: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code</a:t>
            </a: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generation</a:t>
            </a: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are</a:t>
            </a: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using</a:t>
            </a: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it</a:t>
            </a: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In</a:t>
            </a: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the</a:t>
            </a: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code</a:t>
            </a: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generation</a:t>
            </a: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code</a:t>
            </a: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ru-RU" altLang="ru-RU" sz="2400" i="1" dirty="0">
                <a:latin typeface="Courier New" panose="02070309020205020404" pitchFamily="49" charset="0"/>
                <a:cs typeface="Courier New" panose="02070309020205020404" pitchFamily="49" charset="0"/>
              </a:rPr>
              <a:t> </a:t>
            </a:r>
            <a:r>
              <a:rPr lang="ru-RU" altLang="ru-RU" sz="2400" i="1" dirty="0" smtClean="0">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path</a:t>
            </a: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we</a:t>
            </a: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need</a:t>
            </a: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to</a:t>
            </a: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call</a:t>
            </a: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this</a:t>
            </a: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function</a:t>
            </a: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outside</a:t>
            </a: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the</a:t>
            </a: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class</a:t>
            </a: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so</a:t>
            </a: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we</a:t>
            </a: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r>
            <a:b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1" u="none" strike="noStrike" cap="none" normalizeH="0" dirty="0" smtClean="0">
                <a:ln>
                  <a:noFill/>
                </a:ln>
                <a:effectLst/>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should</a:t>
            </a: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make</a:t>
            </a: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it</a:t>
            </a: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public</a:t>
            </a: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a:t>
            </a:r>
            <a:b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a:t>
            </a:r>
            <a:endParaRPr kumimoji="0" lang="ru-RU" altLang="ru-RU" sz="2400" b="0" i="0" u="none" strike="noStrike" cap="none" normalizeH="0" baseline="0" dirty="0" smtClean="0">
              <a:ln>
                <a:noFill/>
              </a:ln>
              <a:effectLst/>
              <a:latin typeface="Arial" panose="020B0604020202020204" pitchFamily="34" charset="0"/>
            </a:endParaRPr>
          </a:p>
        </p:txBody>
      </p:sp>
    </p:spTree>
    <p:extLst>
      <p:ext uri="{BB962C8B-B14F-4D97-AF65-F5344CB8AC3E}">
        <p14:creationId xmlns:p14="http://schemas.microsoft.com/office/powerpoint/2010/main" val="7392423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2617" y="610136"/>
            <a:ext cx="12189383" cy="624786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1" i="0" u="none" strike="noStrike" cap="none" normalizeH="0" baseline="0" dirty="0" err="1" smtClean="0">
                <a:ln>
                  <a:noFill/>
                </a:ln>
                <a:effectLst/>
                <a:latin typeface="Courier New" panose="02070309020205020404" pitchFamily="49" charset="0"/>
                <a:cs typeface="Courier New" panose="02070309020205020404" pitchFamily="49" charset="0"/>
              </a:rPr>
              <a:t>The</a:t>
            </a:r>
            <a:r>
              <a:rPr kumimoji="0" lang="ru-RU" altLang="ru-RU" sz="2000" b="1"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1" i="0" u="none" strike="noStrike" cap="none" normalizeH="0" baseline="0" dirty="0" err="1" smtClean="0">
                <a:ln>
                  <a:noFill/>
                </a:ln>
                <a:effectLst/>
                <a:latin typeface="Courier New" panose="02070309020205020404" pitchFamily="49" charset="0"/>
                <a:cs typeface="Courier New" panose="02070309020205020404" pitchFamily="49" charset="0"/>
              </a:rPr>
              <a:t>comparator</a:t>
            </a:r>
            <a:r>
              <a:rPr kumimoji="0" lang="ru-RU" altLang="ru-RU" sz="2000" b="1"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1" i="0" u="none" strike="noStrike" cap="none" normalizeH="0" baseline="0" dirty="0" err="1" smtClean="0">
                <a:ln>
                  <a:noFill/>
                </a:ln>
                <a:effectLst/>
                <a:latin typeface="Courier New" panose="02070309020205020404" pitchFamily="49" charset="0"/>
                <a:cs typeface="Courier New" panose="02070309020205020404" pitchFamily="49" charset="0"/>
              </a:rPr>
              <a:t>for</a:t>
            </a:r>
            <a:r>
              <a:rPr kumimoji="0" lang="ru-RU" altLang="ru-RU" sz="2000" b="1"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1" i="0" u="none" strike="noStrike" cap="none" normalizeH="0" baseline="0" dirty="0" err="1" smtClean="0">
                <a:ln>
                  <a:noFill/>
                </a:ln>
                <a:effectLst/>
                <a:latin typeface="Courier New" panose="02070309020205020404" pitchFamily="49" charset="0"/>
                <a:cs typeface="Courier New" panose="02070309020205020404" pitchFamily="49" charset="0"/>
              </a:rPr>
              <a:t>comparing</a:t>
            </a:r>
            <a:r>
              <a:rPr kumimoji="0" lang="ru-RU" altLang="ru-RU" sz="2000" b="1"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1" i="0" u="none" strike="noStrike" cap="none" normalizeH="0" baseline="0" dirty="0" err="1" smtClean="0">
                <a:ln>
                  <a:noFill/>
                </a:ln>
                <a:effectLst/>
                <a:latin typeface="Courier New" panose="02070309020205020404" pitchFamily="49" charset="0"/>
                <a:cs typeface="Courier New" panose="02070309020205020404" pitchFamily="49" charset="0"/>
              </a:rPr>
              <a:t>prefix</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r>
            <a:b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val</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1" i="0" u="none" strike="noStrike" cap="none" normalizeH="0" baseline="0" dirty="0" err="1" smtClean="0">
                <a:ln>
                  <a:noFill/>
                </a:ln>
                <a:effectLst/>
                <a:latin typeface="Courier New" panose="02070309020205020404" pitchFamily="49" charset="0"/>
                <a:cs typeface="Courier New" panose="02070309020205020404" pitchFamily="49" charset="0"/>
              </a:rPr>
              <a:t>boundSortExpression</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 </a:t>
            </a: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BindReferences.</a:t>
            </a:r>
            <a:r>
              <a:rPr kumimoji="0" lang="ru-RU" altLang="ru-RU" sz="2000" b="0" i="1" u="none" strike="noStrike" cap="none" normalizeH="0" baseline="0" dirty="0" err="1" smtClean="0">
                <a:ln>
                  <a:noFill/>
                </a:ln>
                <a:effectLst/>
                <a:latin typeface="Courier New" panose="02070309020205020404" pitchFamily="49" charset="0"/>
                <a:cs typeface="Courier New" panose="02070309020205020404" pitchFamily="49" charset="0"/>
              </a:rPr>
              <a:t>bindReference</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a:t>
            </a:r>
            <a:r>
              <a:rPr kumimoji="0" lang="ru-RU" altLang="ru-RU" sz="2000" b="1" i="0" u="none" strike="noStrike" cap="none" normalizeH="0" baseline="0" dirty="0" err="1" smtClean="0">
                <a:ln>
                  <a:noFill/>
                </a:ln>
                <a:effectLst/>
                <a:latin typeface="Courier New" panose="02070309020205020404" pitchFamily="49" charset="0"/>
                <a:cs typeface="Courier New" panose="02070309020205020404" pitchFamily="49" charset="0"/>
              </a:rPr>
              <a:t>sortOrder.head</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output</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a:t>
            </a:r>
            <a:b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val</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1" i="0" u="none" strike="noStrike" cap="none" normalizeH="0" baseline="0" dirty="0" err="1" smtClean="0">
                <a:ln>
                  <a:noFill/>
                </a:ln>
                <a:effectLst/>
                <a:latin typeface="Courier New" panose="02070309020205020404" pitchFamily="49" charset="0"/>
                <a:cs typeface="Courier New" panose="02070309020205020404" pitchFamily="49" charset="0"/>
              </a:rPr>
              <a:t>prefixComparator</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 </a:t>
            </a: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SortPrefixUtils.</a:t>
            </a:r>
            <a:r>
              <a:rPr kumimoji="0" lang="ru-RU" altLang="ru-RU" sz="2000" b="0" i="1" u="none" strike="noStrike" cap="none" normalizeH="0" baseline="0" dirty="0" err="1" smtClean="0">
                <a:ln>
                  <a:noFill/>
                </a:ln>
                <a:effectLst/>
                <a:latin typeface="Courier New" panose="02070309020205020404" pitchFamily="49" charset="0"/>
                <a:cs typeface="Courier New" panose="02070309020205020404" pitchFamily="49" charset="0"/>
              </a:rPr>
              <a:t>getPrefixComparator</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a:t>
            </a:r>
            <a:r>
              <a:rPr kumimoji="0" lang="ru-RU" altLang="ru-RU" sz="2000" b="1" i="0" u="none" strike="noStrike" cap="none" normalizeH="0" baseline="0" dirty="0" err="1" smtClean="0">
                <a:ln>
                  <a:noFill/>
                </a:ln>
                <a:effectLst/>
                <a:latin typeface="Courier New" panose="02070309020205020404" pitchFamily="49" charset="0"/>
                <a:cs typeface="Courier New" panose="02070309020205020404" pitchFamily="49" charset="0"/>
              </a:rPr>
              <a:t>boundSortExpression</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a:t>
            </a:r>
            <a:b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r>
            <a:b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val</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1" i="0" u="none" strike="noStrike" cap="none" normalizeH="0" baseline="0" dirty="0" err="1" smtClean="0">
                <a:ln>
                  <a:noFill/>
                </a:ln>
                <a:effectLst/>
                <a:latin typeface="Courier New" panose="02070309020205020404" pitchFamily="49" charset="0"/>
                <a:cs typeface="Courier New" panose="02070309020205020404" pitchFamily="49" charset="0"/>
              </a:rPr>
              <a:t>canUseRadixSort</a:t>
            </a:r>
            <a:r>
              <a:rPr kumimoji="0" lang="ru-RU" altLang="ru-RU" sz="2000" b="1" i="0" u="none" strike="noStrike" cap="none" normalizeH="0" baseline="0" dirty="0" smtClean="0">
                <a:ln>
                  <a:noFill/>
                </a:ln>
                <a:effectLst/>
                <a:latin typeface="Courier New" panose="02070309020205020404" pitchFamily="49" charset="0"/>
                <a:cs typeface="Courier New" panose="02070309020205020404" pitchFamily="49" charset="0"/>
              </a:rPr>
              <a:t> = </a:t>
            </a:r>
            <a:r>
              <a:rPr kumimoji="0" lang="ru-RU" altLang="ru-RU" sz="2000" b="1" i="1" u="none" strike="noStrike" cap="none" normalizeH="0" baseline="0" dirty="0" err="1" smtClean="0">
                <a:ln>
                  <a:noFill/>
                </a:ln>
                <a:effectLst/>
                <a:latin typeface="Courier New" panose="02070309020205020404" pitchFamily="49" charset="0"/>
                <a:cs typeface="Courier New" panose="02070309020205020404" pitchFamily="49" charset="0"/>
              </a:rPr>
              <a:t>enableRadixSort</a:t>
            </a:r>
            <a:r>
              <a:rPr kumimoji="0" lang="ru-RU" altLang="ru-RU" sz="2000" b="1"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1" i="0" u="none" strike="noStrike" cap="none" normalizeH="0" baseline="0" dirty="0" smtClean="0">
                <a:ln>
                  <a:noFill/>
                </a:ln>
                <a:effectLst/>
                <a:latin typeface="Courier New" panose="02070309020205020404" pitchFamily="49" charset="0"/>
                <a:cs typeface="Courier New" panose="02070309020205020404" pitchFamily="49" charset="0"/>
              </a:rPr>
              <a:t>&amp;&amp; </a:t>
            </a:r>
            <a:r>
              <a:rPr kumimoji="0" lang="ru-RU" altLang="ru-RU" sz="2000" b="1" i="0" u="none" strike="noStrike" cap="none" normalizeH="0" baseline="0" dirty="0" err="1" smtClean="0">
                <a:ln>
                  <a:noFill/>
                </a:ln>
                <a:effectLst/>
                <a:latin typeface="Courier New" panose="02070309020205020404" pitchFamily="49" charset="0"/>
                <a:cs typeface="Courier New" panose="02070309020205020404" pitchFamily="49" charset="0"/>
              </a:rPr>
              <a:t>sortOrder.length</a:t>
            </a:r>
            <a:r>
              <a:rPr kumimoji="0" lang="ru-RU" altLang="ru-RU" sz="2000" b="1" i="0" u="none" strike="noStrike" cap="none" normalizeH="0" baseline="0" dirty="0" smtClean="0">
                <a:ln>
                  <a:noFill/>
                </a:ln>
                <a:effectLst/>
                <a:latin typeface="Courier New" panose="02070309020205020404" pitchFamily="49" charset="0"/>
                <a:cs typeface="Courier New" panose="02070309020205020404" pitchFamily="49" charset="0"/>
              </a:rPr>
              <a:t> == 1 &amp;&amp;</a:t>
            </a:r>
            <a:br>
              <a:rPr kumimoji="0" lang="ru-RU" altLang="ru-RU" sz="2000" b="1"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000" b="1"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1" i="0" u="none" strike="noStrike" cap="none" normalizeH="0" baseline="0" dirty="0" err="1" smtClean="0">
                <a:ln>
                  <a:noFill/>
                </a:ln>
                <a:effectLst/>
                <a:latin typeface="Courier New" panose="02070309020205020404" pitchFamily="49" charset="0"/>
                <a:cs typeface="Courier New" panose="02070309020205020404" pitchFamily="49" charset="0"/>
              </a:rPr>
              <a:t>SortPrefixUtils.</a:t>
            </a:r>
            <a:r>
              <a:rPr kumimoji="0" lang="ru-RU" altLang="ru-RU" sz="2000" i="1" u="none" strike="noStrike" cap="none" normalizeH="0" baseline="0" dirty="0" err="1" smtClean="0">
                <a:ln>
                  <a:noFill/>
                </a:ln>
                <a:effectLst/>
                <a:latin typeface="Courier New" panose="02070309020205020404" pitchFamily="49" charset="0"/>
                <a:cs typeface="Courier New" panose="02070309020205020404" pitchFamily="49" charset="0"/>
              </a:rPr>
              <a:t>canSortFullyWithPrefix</a:t>
            </a:r>
            <a:r>
              <a:rPr kumimoji="0" lang="ru-RU" altLang="ru-RU" sz="2000" b="1" i="0" u="none" strike="noStrike" cap="none" normalizeH="0" baseline="0" dirty="0" smtClean="0">
                <a:ln>
                  <a:noFill/>
                </a:ln>
                <a:effectLst/>
                <a:latin typeface="Courier New" panose="02070309020205020404" pitchFamily="49" charset="0"/>
                <a:cs typeface="Courier New" panose="02070309020205020404" pitchFamily="49" charset="0"/>
              </a:rPr>
              <a:t>(</a:t>
            </a:r>
            <a:r>
              <a:rPr kumimoji="0" lang="ru-RU" altLang="ru-RU" sz="2000" b="1" i="0" u="none" strike="noStrike" cap="none" normalizeH="0" baseline="0" dirty="0" err="1" smtClean="0">
                <a:ln>
                  <a:noFill/>
                </a:ln>
                <a:effectLst/>
                <a:latin typeface="Courier New" panose="02070309020205020404" pitchFamily="49" charset="0"/>
                <a:cs typeface="Courier New" panose="02070309020205020404" pitchFamily="49" charset="0"/>
              </a:rPr>
              <a:t>boundSortExpression</a:t>
            </a:r>
            <a:r>
              <a:rPr kumimoji="0" lang="ru-RU" altLang="ru-RU" sz="2000" b="1" i="0" u="none" strike="noStrike" cap="none" normalizeH="0" baseline="0" dirty="0" smtClean="0">
                <a:ln>
                  <a:noFill/>
                </a:ln>
                <a:effectLst/>
                <a:latin typeface="Courier New" panose="02070309020205020404" pitchFamily="49" charset="0"/>
                <a:cs typeface="Courier New" panose="02070309020205020404" pitchFamily="49" charset="0"/>
              </a:rPr>
              <a:t>)</a:t>
            </a:r>
            <a:br>
              <a:rPr kumimoji="0" lang="ru-RU" altLang="ru-RU" sz="2000" b="1"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r>
            <a:b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The</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generator</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for</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prefix</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r>
            <a:b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val</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1" i="0" u="none" strike="noStrike" cap="none" normalizeH="0" baseline="0" dirty="0" err="1" smtClean="0">
                <a:ln>
                  <a:noFill/>
                </a:ln>
                <a:effectLst/>
                <a:latin typeface="Courier New" panose="02070309020205020404" pitchFamily="49" charset="0"/>
                <a:cs typeface="Courier New" panose="02070309020205020404" pitchFamily="49" charset="0"/>
              </a:rPr>
              <a:t>prefixExpr</a:t>
            </a:r>
            <a:r>
              <a:rPr kumimoji="0" lang="ru-RU" altLang="ru-RU" sz="2000" b="1" i="0" u="none" strike="noStrike" cap="none" normalizeH="0" baseline="0" dirty="0" smtClean="0">
                <a:ln>
                  <a:noFill/>
                </a:ln>
                <a:effectLst/>
                <a:latin typeface="Courier New" panose="02070309020205020404" pitchFamily="49" charset="0"/>
                <a:cs typeface="Courier New" panose="02070309020205020404" pitchFamily="49" charset="0"/>
              </a:rPr>
              <a:t> = </a:t>
            </a:r>
            <a:r>
              <a:rPr kumimoji="0" lang="ru-RU" altLang="ru-RU" sz="2000" b="1" i="0" u="none" strike="noStrike" cap="none" normalizeH="0" baseline="0" dirty="0" err="1" smtClean="0">
                <a:ln>
                  <a:noFill/>
                </a:ln>
                <a:effectLst/>
                <a:latin typeface="Courier New" panose="02070309020205020404" pitchFamily="49" charset="0"/>
                <a:cs typeface="Courier New" panose="02070309020205020404" pitchFamily="49" charset="0"/>
              </a:rPr>
              <a:t>SortPrefix</a:t>
            </a:r>
            <a:r>
              <a:rPr kumimoji="0" lang="ru-RU" altLang="ru-RU" sz="2000" b="1" i="0" u="none" strike="noStrike" cap="none" normalizeH="0" baseline="0" dirty="0" smtClean="0">
                <a:ln>
                  <a:noFill/>
                </a:ln>
                <a:effectLst/>
                <a:latin typeface="Courier New" panose="02070309020205020404" pitchFamily="49" charset="0"/>
                <a:cs typeface="Courier New" panose="02070309020205020404" pitchFamily="49" charset="0"/>
              </a:rPr>
              <a:t>(</a:t>
            </a:r>
            <a:r>
              <a:rPr kumimoji="0" lang="ru-RU" altLang="ru-RU" sz="2000" b="1" i="0" u="none" strike="noStrike" cap="none" normalizeH="0" baseline="0" dirty="0" err="1" smtClean="0">
                <a:ln>
                  <a:noFill/>
                </a:ln>
                <a:effectLst/>
                <a:latin typeface="Courier New" panose="02070309020205020404" pitchFamily="49" charset="0"/>
                <a:cs typeface="Courier New" panose="02070309020205020404" pitchFamily="49" charset="0"/>
              </a:rPr>
              <a:t>boundSortExpression</a:t>
            </a:r>
            <a:r>
              <a:rPr kumimoji="0" lang="ru-RU" altLang="ru-RU" sz="2000" b="1" i="0" u="none" strike="noStrike" cap="none" normalizeH="0" baseline="0" dirty="0" smtClean="0">
                <a:ln>
                  <a:noFill/>
                </a:ln>
                <a:effectLst/>
                <a:latin typeface="Courier New" panose="02070309020205020404" pitchFamily="49" charset="0"/>
                <a:cs typeface="Courier New" panose="02070309020205020404" pitchFamily="49" charset="0"/>
              </a:rPr>
              <a:t>)</a:t>
            </a:r>
            <a:br>
              <a:rPr kumimoji="0" lang="ru-RU" altLang="ru-RU" sz="2000" b="1"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val</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1" i="0" u="none" strike="noStrike" cap="none" normalizeH="0" baseline="0" dirty="0" err="1" smtClean="0">
                <a:ln>
                  <a:noFill/>
                </a:ln>
                <a:effectLst/>
                <a:latin typeface="Courier New" panose="02070309020205020404" pitchFamily="49" charset="0"/>
                <a:cs typeface="Courier New" panose="02070309020205020404" pitchFamily="49" charset="0"/>
              </a:rPr>
              <a:t>prefixProjection</a:t>
            </a:r>
            <a:r>
              <a:rPr kumimoji="0" lang="ru-RU" altLang="ru-RU" sz="2000" b="1" i="0" u="none" strike="noStrike" cap="none" normalizeH="0" baseline="0" dirty="0" smtClean="0">
                <a:ln>
                  <a:noFill/>
                </a:ln>
                <a:effectLst/>
                <a:latin typeface="Courier New" panose="02070309020205020404" pitchFamily="49" charset="0"/>
                <a:cs typeface="Courier New" panose="02070309020205020404" pitchFamily="49" charset="0"/>
              </a:rPr>
              <a:t> = </a:t>
            </a:r>
            <a:r>
              <a:rPr kumimoji="0" lang="ru-RU" altLang="ru-RU" sz="2000" b="1" i="0" u="none" strike="noStrike" cap="none" normalizeH="0" baseline="0" dirty="0" err="1" smtClean="0">
                <a:ln>
                  <a:noFill/>
                </a:ln>
                <a:effectLst/>
                <a:latin typeface="Courier New" panose="02070309020205020404" pitchFamily="49" charset="0"/>
                <a:cs typeface="Courier New" panose="02070309020205020404" pitchFamily="49" charset="0"/>
              </a:rPr>
              <a:t>UnsafeProjection.</a:t>
            </a:r>
            <a:r>
              <a:rPr kumimoji="0" lang="ru-RU" altLang="ru-RU" sz="2000" b="1" i="1" u="none" strike="noStrike" cap="none" normalizeH="0" baseline="0" dirty="0" err="1" smtClean="0">
                <a:ln>
                  <a:noFill/>
                </a:ln>
                <a:effectLst/>
                <a:latin typeface="Courier New" panose="02070309020205020404" pitchFamily="49" charset="0"/>
                <a:cs typeface="Courier New" panose="02070309020205020404" pitchFamily="49" charset="0"/>
              </a:rPr>
              <a:t>create</a:t>
            </a:r>
            <a:r>
              <a:rPr kumimoji="0" lang="ru-RU" altLang="ru-RU" sz="2000" b="1" i="0" u="none" strike="noStrike" cap="none" normalizeH="0" baseline="0" dirty="0" smtClean="0">
                <a:ln>
                  <a:noFill/>
                </a:ln>
                <a:effectLst/>
                <a:latin typeface="Courier New" panose="02070309020205020404" pitchFamily="49" charset="0"/>
                <a:cs typeface="Courier New" panose="02070309020205020404" pitchFamily="49" charset="0"/>
              </a:rPr>
              <a:t>(</a:t>
            </a:r>
            <a:r>
              <a:rPr kumimoji="0" lang="ru-RU" altLang="ru-RU" sz="2000" b="1" i="1" u="none" strike="noStrike" cap="none" normalizeH="0" baseline="0" dirty="0" err="1" smtClean="0">
                <a:ln>
                  <a:noFill/>
                </a:ln>
                <a:effectLst/>
                <a:latin typeface="Courier New" panose="02070309020205020404" pitchFamily="49" charset="0"/>
                <a:cs typeface="Courier New" panose="02070309020205020404" pitchFamily="49" charset="0"/>
              </a:rPr>
              <a:t>Seq</a:t>
            </a:r>
            <a:r>
              <a:rPr kumimoji="0" lang="ru-RU" altLang="ru-RU" sz="2000" b="1" i="0" u="none" strike="noStrike" cap="none" normalizeH="0" baseline="0" dirty="0" smtClean="0">
                <a:ln>
                  <a:noFill/>
                </a:ln>
                <a:effectLst/>
                <a:latin typeface="Courier New" panose="02070309020205020404" pitchFamily="49" charset="0"/>
                <a:cs typeface="Courier New" panose="02070309020205020404" pitchFamily="49" charset="0"/>
              </a:rPr>
              <a:t>(</a:t>
            </a:r>
            <a:r>
              <a:rPr kumimoji="0" lang="ru-RU" altLang="ru-RU" sz="2000" b="1" i="0" u="none" strike="noStrike" cap="none" normalizeH="0" baseline="0" dirty="0" err="1" smtClean="0">
                <a:ln>
                  <a:noFill/>
                </a:ln>
                <a:effectLst/>
                <a:latin typeface="Courier New" panose="02070309020205020404" pitchFamily="49" charset="0"/>
                <a:cs typeface="Courier New" panose="02070309020205020404" pitchFamily="49" charset="0"/>
              </a:rPr>
              <a:t>prefixExpr</a:t>
            </a:r>
            <a:r>
              <a:rPr kumimoji="0" lang="ru-RU" altLang="ru-RU" sz="2000" b="1" i="0" u="none" strike="noStrike" cap="none" normalizeH="0" baseline="0" dirty="0" smtClean="0">
                <a:ln>
                  <a:noFill/>
                </a:ln>
                <a:effectLst/>
                <a:latin typeface="Courier New" panose="02070309020205020404" pitchFamily="49" charset="0"/>
                <a:cs typeface="Courier New" panose="02070309020205020404" pitchFamily="49" charset="0"/>
              </a:rPr>
              <a:t>))</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r>
            <a:b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val</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1" i="0" u="none" strike="noStrike" cap="none" normalizeH="0" baseline="0" dirty="0" err="1" smtClean="0">
                <a:ln>
                  <a:noFill/>
                </a:ln>
                <a:effectLst/>
                <a:latin typeface="Courier New" panose="02070309020205020404" pitchFamily="49" charset="0"/>
                <a:cs typeface="Courier New" panose="02070309020205020404" pitchFamily="49" charset="0"/>
              </a:rPr>
              <a:t>prefixComputer</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 </a:t>
            </a: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new</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UnsafeExternalRowSorter.PrefixComputer</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t>
            </a:r>
            <a:b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private</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val</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0" i="1" u="none" strike="noStrike" cap="none" normalizeH="0" baseline="0" dirty="0" err="1" smtClean="0">
                <a:ln>
                  <a:noFill/>
                </a:ln>
                <a:effectLst/>
                <a:latin typeface="Courier New" panose="02070309020205020404" pitchFamily="49" charset="0"/>
                <a:cs typeface="Courier New" panose="02070309020205020404" pitchFamily="49" charset="0"/>
              </a:rPr>
              <a:t>result</a:t>
            </a:r>
            <a:r>
              <a:rPr kumimoji="0" lang="ru-RU" altLang="ru-RU" sz="20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new</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UnsafeExternalRowSorter.PrefixComputer.Prefix</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r>
            <a:b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override</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def</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1" i="0" u="none" strike="noStrike" cap="none" normalizeH="0" baseline="0" dirty="0" err="1" smtClean="0">
                <a:ln>
                  <a:noFill/>
                </a:ln>
                <a:effectLst/>
                <a:latin typeface="Courier New" panose="02070309020205020404" pitchFamily="49" charset="0"/>
                <a:cs typeface="Courier New" panose="02070309020205020404" pitchFamily="49" charset="0"/>
              </a:rPr>
              <a:t>computePrefix</a:t>
            </a:r>
            <a:r>
              <a:rPr kumimoji="0" lang="ru-RU" altLang="ru-RU" sz="2000" b="1" i="0" u="none" strike="noStrike" cap="none" normalizeH="0" baseline="0" dirty="0" smtClean="0">
                <a:ln>
                  <a:noFill/>
                </a:ln>
                <a:effectLst/>
                <a:latin typeface="Courier New" panose="02070309020205020404" pitchFamily="49" charset="0"/>
                <a:cs typeface="Courier New" panose="02070309020205020404" pitchFamily="49" charset="0"/>
              </a:rPr>
              <a:t>(</a:t>
            </a:r>
            <a:r>
              <a:rPr kumimoji="0" lang="ru-RU" altLang="ru-RU" sz="2000" b="1" i="0" u="none" strike="noStrike" cap="none" normalizeH="0" baseline="0" dirty="0" err="1" smtClean="0">
                <a:ln>
                  <a:noFill/>
                </a:ln>
                <a:effectLst/>
                <a:latin typeface="Courier New" panose="02070309020205020404" pitchFamily="49" charset="0"/>
                <a:cs typeface="Courier New" panose="02070309020205020404" pitchFamily="49" charset="0"/>
              </a:rPr>
              <a:t>row</a:t>
            </a:r>
            <a:r>
              <a:rPr kumimoji="0" lang="ru-RU" altLang="ru-RU" sz="2000" b="1"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1" i="0" u="none" strike="noStrike" cap="none" normalizeH="0" baseline="0" dirty="0" err="1" smtClean="0">
                <a:ln>
                  <a:noFill/>
                </a:ln>
                <a:effectLst/>
                <a:latin typeface="Courier New" panose="02070309020205020404" pitchFamily="49" charset="0"/>
                <a:cs typeface="Courier New" panose="02070309020205020404" pitchFamily="49" charset="0"/>
              </a:rPr>
              <a:t>InternalRow</a:t>
            </a:r>
            <a:r>
              <a:rPr kumimoji="0" lang="ru-RU" altLang="ru-RU" sz="2000" b="1" i="0" u="none" strike="noStrike" cap="none" normalizeH="0" baseline="0" dirty="0" smtClean="0">
                <a:ln>
                  <a:noFill/>
                </a:ln>
                <a:effectLst/>
                <a:latin typeface="Courier New" panose="02070309020205020404" pitchFamily="49" charset="0"/>
                <a:cs typeface="Courier New" panose="02070309020205020404" pitchFamily="49" charset="0"/>
              </a:rPr>
              <a:t>):</a:t>
            </a:r>
            <a:br>
              <a:rPr kumimoji="0" lang="ru-RU" altLang="ru-RU" sz="2000" b="1"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UnsafeExternalRowSorter.PrefixComputer.Prefix</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 {</a:t>
            </a:r>
            <a:b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val</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prefix</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 </a:t>
            </a:r>
            <a:r>
              <a:rPr kumimoji="0" lang="ru-RU" altLang="ru-RU" sz="2000" b="1" i="0" u="none" strike="noStrike" cap="none" normalizeH="0" baseline="0" dirty="0" err="1" smtClean="0">
                <a:ln>
                  <a:noFill/>
                </a:ln>
                <a:effectLst/>
                <a:latin typeface="Courier New" panose="02070309020205020404" pitchFamily="49" charset="0"/>
                <a:cs typeface="Courier New" panose="02070309020205020404" pitchFamily="49" charset="0"/>
              </a:rPr>
              <a:t>prefixProjection.apply</a:t>
            </a:r>
            <a:r>
              <a:rPr kumimoji="0" lang="ru-RU" altLang="ru-RU" sz="2000" b="1" i="0" u="none" strike="noStrike" cap="none" normalizeH="0" baseline="0" dirty="0" smtClean="0">
                <a:ln>
                  <a:noFill/>
                </a:ln>
                <a:effectLst/>
                <a:latin typeface="Courier New" panose="02070309020205020404" pitchFamily="49" charset="0"/>
                <a:cs typeface="Courier New" panose="02070309020205020404" pitchFamily="49" charset="0"/>
              </a:rPr>
              <a:t>(</a:t>
            </a:r>
            <a:r>
              <a:rPr kumimoji="0" lang="ru-RU" altLang="ru-RU" sz="2000" b="1" i="0" u="none" strike="noStrike" cap="none" normalizeH="0" baseline="0" dirty="0" err="1" smtClean="0">
                <a:ln>
                  <a:noFill/>
                </a:ln>
                <a:effectLst/>
                <a:latin typeface="Courier New" panose="02070309020205020404" pitchFamily="49" charset="0"/>
                <a:cs typeface="Courier New" panose="02070309020205020404" pitchFamily="49" charset="0"/>
              </a:rPr>
              <a:t>row</a:t>
            </a:r>
            <a:r>
              <a:rPr kumimoji="0" lang="ru-RU" altLang="ru-RU" sz="2000" b="1" i="0" u="none" strike="noStrike" cap="none" normalizeH="0" baseline="0" dirty="0" smtClean="0">
                <a:ln>
                  <a:noFill/>
                </a:ln>
                <a:effectLst/>
                <a:latin typeface="Courier New" panose="02070309020205020404" pitchFamily="49" charset="0"/>
                <a:cs typeface="Courier New" panose="02070309020205020404" pitchFamily="49" charset="0"/>
              </a:rPr>
              <a:t>)</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r>
            <a:b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0" i="1" u="none" strike="noStrike" cap="none" normalizeH="0" baseline="0" dirty="0" err="1" smtClean="0">
                <a:ln>
                  <a:noFill/>
                </a:ln>
                <a:effectLst/>
                <a:latin typeface="Courier New" panose="02070309020205020404" pitchFamily="49" charset="0"/>
                <a:cs typeface="Courier New" panose="02070309020205020404" pitchFamily="49" charset="0"/>
              </a:rPr>
              <a:t>result</a:t>
            </a: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a:t>
            </a:r>
            <a:r>
              <a:rPr kumimoji="0" lang="ru-RU" altLang="ru-RU" sz="2000" b="0" i="1" u="none" strike="noStrike" cap="none" normalizeH="0" baseline="0" dirty="0" err="1" smtClean="0">
                <a:ln>
                  <a:noFill/>
                </a:ln>
                <a:effectLst/>
                <a:latin typeface="Courier New" panose="02070309020205020404" pitchFamily="49" charset="0"/>
                <a:cs typeface="Courier New" panose="02070309020205020404" pitchFamily="49" charset="0"/>
              </a:rPr>
              <a:t>isNull</a:t>
            </a:r>
            <a:r>
              <a:rPr kumimoji="0" lang="ru-RU" altLang="ru-RU" sz="20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prefix.isNullAt</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(0)</a:t>
            </a:r>
            <a:b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0" i="1" u="none" strike="noStrike" cap="none" normalizeH="0" baseline="0" dirty="0" err="1" smtClean="0">
                <a:ln>
                  <a:noFill/>
                </a:ln>
                <a:effectLst/>
                <a:latin typeface="Courier New" panose="02070309020205020404" pitchFamily="49" charset="0"/>
                <a:cs typeface="Courier New" panose="02070309020205020404" pitchFamily="49" charset="0"/>
              </a:rPr>
              <a:t>result</a:t>
            </a: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a:t>
            </a:r>
            <a:r>
              <a:rPr kumimoji="0" lang="ru-RU" altLang="ru-RU" sz="2000" b="0" i="1" u="none" strike="noStrike" cap="none" normalizeH="0" baseline="0" dirty="0" err="1" smtClean="0">
                <a:ln>
                  <a:noFill/>
                </a:ln>
                <a:effectLst/>
                <a:latin typeface="Courier New" panose="02070309020205020404" pitchFamily="49" charset="0"/>
                <a:cs typeface="Courier New" panose="02070309020205020404" pitchFamily="49" charset="0"/>
              </a:rPr>
              <a:t>value</a:t>
            </a:r>
            <a:r>
              <a:rPr kumimoji="0" lang="ru-RU" altLang="ru-RU" sz="20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if</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0" i="1" u="none" strike="noStrike" cap="none" normalizeH="0" baseline="0" dirty="0" err="1" smtClean="0">
                <a:ln>
                  <a:noFill/>
                </a:ln>
                <a:effectLst/>
                <a:latin typeface="Courier New" panose="02070309020205020404" pitchFamily="49" charset="0"/>
                <a:cs typeface="Courier New" panose="02070309020205020404" pitchFamily="49" charset="0"/>
              </a:rPr>
              <a:t>result</a:t>
            </a: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a:t>
            </a:r>
            <a:r>
              <a:rPr kumimoji="0" lang="ru-RU" altLang="ru-RU" sz="2000" b="0" i="1" u="none" strike="noStrike" cap="none" normalizeH="0" baseline="0" dirty="0" err="1" smtClean="0">
                <a:ln>
                  <a:noFill/>
                </a:ln>
                <a:effectLst/>
                <a:latin typeface="Courier New" panose="02070309020205020404" pitchFamily="49" charset="0"/>
                <a:cs typeface="Courier New" panose="02070309020205020404" pitchFamily="49" charset="0"/>
              </a:rPr>
              <a:t>isNull</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1" i="0" u="none" strike="noStrike" cap="none" normalizeH="0" baseline="0" dirty="0" err="1" smtClean="0">
                <a:ln>
                  <a:noFill/>
                </a:ln>
                <a:effectLst/>
                <a:latin typeface="Courier New" panose="02070309020205020404" pitchFamily="49" charset="0"/>
                <a:cs typeface="Courier New" panose="02070309020205020404" pitchFamily="49" charset="0"/>
              </a:rPr>
              <a:t>prefixExpr.</a:t>
            </a:r>
            <a:r>
              <a:rPr kumimoji="0" lang="ru-RU" altLang="ru-RU" sz="2000" b="1" i="1" u="none" strike="noStrike" cap="none" normalizeH="0" baseline="0" dirty="0" err="1" smtClean="0">
                <a:ln>
                  <a:noFill/>
                </a:ln>
                <a:effectLst/>
                <a:latin typeface="Courier New" panose="02070309020205020404" pitchFamily="49" charset="0"/>
                <a:cs typeface="Courier New" panose="02070309020205020404" pitchFamily="49" charset="0"/>
              </a:rPr>
              <a:t>nullValue</a:t>
            </a:r>
            <a:r>
              <a:rPr kumimoji="0" lang="ru-RU" altLang="ru-RU" sz="2000" b="1"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else</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1" i="0" u="none" strike="noStrike" cap="none" normalizeH="0" baseline="0" dirty="0" err="1" smtClean="0">
                <a:ln>
                  <a:noFill/>
                </a:ln>
                <a:effectLst/>
                <a:latin typeface="Courier New" panose="02070309020205020404" pitchFamily="49" charset="0"/>
                <a:cs typeface="Courier New" panose="02070309020205020404" pitchFamily="49" charset="0"/>
              </a:rPr>
              <a:t>prefix.getLong</a:t>
            </a:r>
            <a:r>
              <a:rPr kumimoji="0" lang="ru-RU" altLang="ru-RU" sz="2000" b="1" i="0" u="none" strike="noStrike" cap="none" normalizeH="0" baseline="0" dirty="0" smtClean="0">
                <a:ln>
                  <a:noFill/>
                </a:ln>
                <a:effectLst/>
                <a:latin typeface="Courier New" panose="02070309020205020404" pitchFamily="49" charset="0"/>
                <a:cs typeface="Courier New" panose="02070309020205020404" pitchFamily="49" charset="0"/>
              </a:rPr>
              <a:t>(0)</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r>
            <a:b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0" i="1" u="none" strike="noStrike" cap="none" normalizeH="0" baseline="0" dirty="0" err="1" smtClean="0">
                <a:ln>
                  <a:noFill/>
                </a:ln>
                <a:effectLst/>
                <a:latin typeface="Courier New" panose="02070309020205020404" pitchFamily="49" charset="0"/>
                <a:cs typeface="Courier New" panose="02070309020205020404" pitchFamily="49" charset="0"/>
              </a:rPr>
              <a:t>result</a:t>
            </a:r>
            <a:endParaRPr kumimoji="0" lang="ru-RU" altLang="ru-RU" sz="2000" b="0" i="0" u="none" strike="noStrike" cap="none" normalizeH="0" baseline="0" dirty="0" smtClean="0">
              <a:ln>
                <a:noFill/>
              </a:ln>
              <a:effectLst/>
              <a:latin typeface="Arial" panose="020B0604020202020204" pitchFamily="34" charset="0"/>
            </a:endParaRPr>
          </a:p>
        </p:txBody>
      </p:sp>
      <p:sp>
        <p:nvSpPr>
          <p:cNvPr id="2" name="Прямоугольник 1"/>
          <p:cNvSpPr/>
          <p:nvPr/>
        </p:nvSpPr>
        <p:spPr>
          <a:xfrm>
            <a:off x="2617" y="0"/>
            <a:ext cx="12189383" cy="769441"/>
          </a:xfrm>
          <a:prstGeom prst="rect">
            <a:avLst/>
          </a:prstGeom>
        </p:spPr>
        <p:txBody>
          <a:bodyPr wrap="square">
            <a:spAutoFit/>
          </a:bodyPr>
          <a:lstStyle/>
          <a:p>
            <a:pPr algn="ctr"/>
            <a:r>
              <a:rPr lang="en-US" sz="4400" dirty="0" smtClean="0">
                <a:latin typeface="+mj-lt"/>
                <a:ea typeface="+mj-ea"/>
                <a:cs typeface="+mj-cs"/>
              </a:rPr>
              <a:t>method</a:t>
            </a:r>
            <a:r>
              <a:rPr lang="en-US" b="1" dirty="0" smtClean="0"/>
              <a:t>  </a:t>
            </a:r>
            <a:r>
              <a:rPr lang="en-US" sz="4400" b="1" dirty="0" err="1" smtClean="0">
                <a:latin typeface="+mj-lt"/>
                <a:ea typeface="+mj-ea"/>
                <a:cs typeface="+mj-cs"/>
              </a:rPr>
              <a:t>createSorter</a:t>
            </a:r>
            <a:r>
              <a:rPr lang="en-US" sz="4400" b="1" dirty="0" smtClean="0">
                <a:latin typeface="+mj-lt"/>
                <a:ea typeface="+mj-ea"/>
                <a:cs typeface="+mj-cs"/>
              </a:rPr>
              <a:t> of </a:t>
            </a:r>
            <a:r>
              <a:rPr lang="en-US" sz="4400" b="1" dirty="0" err="1" smtClean="0">
                <a:latin typeface="+mj-lt"/>
                <a:ea typeface="+mj-ea"/>
                <a:cs typeface="+mj-cs"/>
              </a:rPr>
              <a:t>SortExec</a:t>
            </a:r>
            <a:r>
              <a:rPr lang="en-US" sz="4400" b="1" dirty="0" smtClean="0">
                <a:latin typeface="+mj-lt"/>
                <a:ea typeface="+mj-ea"/>
                <a:cs typeface="+mj-cs"/>
              </a:rPr>
              <a:t> </a:t>
            </a:r>
            <a:endParaRPr lang="ru-RU" sz="4400" b="1" dirty="0">
              <a:latin typeface="+mj-lt"/>
              <a:ea typeface="+mj-ea"/>
              <a:cs typeface="+mj-cs"/>
            </a:endParaRPr>
          </a:p>
        </p:txBody>
      </p:sp>
    </p:spTree>
    <p:extLst>
      <p:ext uri="{BB962C8B-B14F-4D97-AF65-F5344CB8AC3E}">
        <p14:creationId xmlns:p14="http://schemas.microsoft.com/office/powerpoint/2010/main" val="6375041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75491" y="1028343"/>
            <a:ext cx="11693236" cy="5262979"/>
          </a:xfrm>
          <a:prstGeom prst="rect">
            <a:avLst/>
          </a:prstGeom>
        </p:spPr>
        <p:txBody>
          <a:bodyPr wrap="square">
            <a:spAutoFit/>
          </a:bodyPr>
          <a:lstStyle/>
          <a:p>
            <a:r>
              <a:rPr lang="en-US" sz="2400" dirty="0"/>
              <a:t> /**</a:t>
            </a:r>
          </a:p>
          <a:p>
            <a:r>
              <a:rPr lang="en-US" sz="2400" dirty="0"/>
              <a:t>   * Returns whether the specified </a:t>
            </a:r>
            <a:r>
              <a:rPr lang="en-US" sz="2400" dirty="0" err="1"/>
              <a:t>SortOrder</a:t>
            </a:r>
            <a:r>
              <a:rPr lang="en-US" sz="2400" dirty="0"/>
              <a:t> can be satisfied with a radix sort on the prefix.</a:t>
            </a:r>
          </a:p>
          <a:p>
            <a:r>
              <a:rPr lang="en-US" sz="2400" dirty="0"/>
              <a:t>   */</a:t>
            </a:r>
          </a:p>
          <a:p>
            <a:r>
              <a:rPr lang="en-US" sz="2400" dirty="0"/>
              <a:t>  </a:t>
            </a:r>
            <a:r>
              <a:rPr lang="en-US" sz="2400" dirty="0" err="1"/>
              <a:t>def</a:t>
            </a:r>
            <a:r>
              <a:rPr lang="en-US" sz="2400" dirty="0"/>
              <a:t> </a:t>
            </a:r>
            <a:r>
              <a:rPr lang="en-US" sz="2400" b="1" dirty="0" err="1"/>
              <a:t>canSortFullyWithPrefix</a:t>
            </a:r>
            <a:r>
              <a:rPr lang="en-US" sz="2400" dirty="0"/>
              <a:t>(</a:t>
            </a:r>
            <a:r>
              <a:rPr lang="en-US" sz="2400" dirty="0" err="1"/>
              <a:t>sortOrder</a:t>
            </a:r>
            <a:r>
              <a:rPr lang="en-US" sz="2400" dirty="0"/>
              <a:t>: </a:t>
            </a:r>
            <a:r>
              <a:rPr lang="en-US" sz="2400" dirty="0" err="1"/>
              <a:t>SortOrder</a:t>
            </a:r>
            <a:r>
              <a:rPr lang="en-US" sz="2400" dirty="0"/>
              <a:t>): Boolean = {</a:t>
            </a:r>
          </a:p>
          <a:p>
            <a:r>
              <a:rPr lang="en-US" sz="2400" dirty="0"/>
              <a:t>    </a:t>
            </a:r>
            <a:r>
              <a:rPr lang="en-US" sz="2400" dirty="0" err="1"/>
              <a:t>sortOrder.dataType</a:t>
            </a:r>
            <a:r>
              <a:rPr lang="en-US" sz="2400" dirty="0"/>
              <a:t> match {</a:t>
            </a:r>
          </a:p>
          <a:p>
            <a:r>
              <a:rPr lang="en-US" sz="2400" dirty="0"/>
              <a:t>      case </a:t>
            </a:r>
            <a:r>
              <a:rPr lang="en-US" sz="2400" b="1" dirty="0" err="1"/>
              <a:t>BooleanType</a:t>
            </a:r>
            <a:r>
              <a:rPr lang="en-US" sz="2400" b="1" dirty="0"/>
              <a:t> | </a:t>
            </a:r>
            <a:r>
              <a:rPr lang="en-US" sz="2400" b="1" dirty="0" err="1"/>
              <a:t>ByteType</a:t>
            </a:r>
            <a:r>
              <a:rPr lang="en-US" sz="2400" b="1" dirty="0"/>
              <a:t> | </a:t>
            </a:r>
            <a:r>
              <a:rPr lang="en-US" sz="2400" b="1" dirty="0" err="1"/>
              <a:t>ShortType</a:t>
            </a:r>
            <a:r>
              <a:rPr lang="en-US" sz="2400" b="1" dirty="0"/>
              <a:t> | </a:t>
            </a:r>
            <a:r>
              <a:rPr lang="en-US" sz="2400" b="1" dirty="0" err="1"/>
              <a:t>IntegerType</a:t>
            </a:r>
            <a:r>
              <a:rPr lang="en-US" sz="2400" b="1" dirty="0"/>
              <a:t> | </a:t>
            </a:r>
            <a:r>
              <a:rPr lang="en-US" sz="2400" b="1" dirty="0" err="1"/>
              <a:t>LongType</a:t>
            </a:r>
            <a:r>
              <a:rPr lang="en-US" sz="2400" b="1" dirty="0"/>
              <a:t> | </a:t>
            </a:r>
            <a:r>
              <a:rPr lang="en-US" sz="2400" b="1" dirty="0" err="1"/>
              <a:t>DateType</a:t>
            </a:r>
            <a:r>
              <a:rPr lang="en-US" sz="2400" b="1" dirty="0"/>
              <a:t> |</a:t>
            </a:r>
          </a:p>
          <a:p>
            <a:r>
              <a:rPr lang="en-US" sz="2400" b="1" dirty="0"/>
              <a:t>           </a:t>
            </a:r>
            <a:r>
              <a:rPr lang="en-US" sz="2400" b="1" dirty="0" err="1"/>
              <a:t>TimestampType</a:t>
            </a:r>
            <a:r>
              <a:rPr lang="en-US" sz="2400" b="1" dirty="0"/>
              <a:t> | </a:t>
            </a:r>
            <a:r>
              <a:rPr lang="en-US" sz="2400" b="1" dirty="0" err="1"/>
              <a:t>FloatType</a:t>
            </a:r>
            <a:r>
              <a:rPr lang="en-US" sz="2400" b="1" dirty="0"/>
              <a:t> | </a:t>
            </a:r>
            <a:r>
              <a:rPr lang="en-US" sz="2400" b="1" dirty="0" err="1"/>
              <a:t>DoubleType</a:t>
            </a:r>
            <a:r>
              <a:rPr lang="en-US" sz="2400" b="1" dirty="0"/>
              <a:t> =&gt;</a:t>
            </a:r>
          </a:p>
          <a:p>
            <a:r>
              <a:rPr lang="en-US" sz="2400" b="1" dirty="0"/>
              <a:t>        true</a:t>
            </a:r>
          </a:p>
          <a:p>
            <a:r>
              <a:rPr lang="en-US" sz="2400" dirty="0"/>
              <a:t>      case </a:t>
            </a:r>
            <a:r>
              <a:rPr lang="en-US" sz="2400" dirty="0" err="1"/>
              <a:t>dt</a:t>
            </a:r>
            <a:r>
              <a:rPr lang="en-US" sz="2400" dirty="0"/>
              <a:t>: </a:t>
            </a:r>
            <a:r>
              <a:rPr lang="en-US" sz="2400" b="1" dirty="0" err="1"/>
              <a:t>DecimalType</a:t>
            </a:r>
            <a:r>
              <a:rPr lang="en-US" sz="2400" b="1" dirty="0"/>
              <a:t> if </a:t>
            </a:r>
            <a:r>
              <a:rPr lang="en-US" sz="2400" b="1" dirty="0" err="1"/>
              <a:t>dt.precision</a:t>
            </a:r>
            <a:r>
              <a:rPr lang="en-US" sz="2400" b="1" dirty="0"/>
              <a:t> &lt;= </a:t>
            </a:r>
            <a:r>
              <a:rPr lang="en-US" sz="2400" b="1" dirty="0" err="1"/>
              <a:t>Decimal.MAX_LONG_DIGITS</a:t>
            </a:r>
            <a:r>
              <a:rPr lang="en-US" sz="2400" b="1" dirty="0"/>
              <a:t> =&gt;</a:t>
            </a:r>
          </a:p>
          <a:p>
            <a:r>
              <a:rPr lang="en-US" sz="2400" b="1" dirty="0"/>
              <a:t>        true</a:t>
            </a:r>
          </a:p>
          <a:p>
            <a:r>
              <a:rPr lang="en-US" sz="2400" dirty="0"/>
              <a:t>      case </a:t>
            </a:r>
            <a:r>
              <a:rPr lang="en-US" sz="2400" b="1" dirty="0"/>
              <a:t>_ =&gt;</a:t>
            </a:r>
          </a:p>
          <a:p>
            <a:r>
              <a:rPr lang="en-US" sz="2400" b="1" dirty="0"/>
              <a:t>        false</a:t>
            </a:r>
          </a:p>
          <a:p>
            <a:r>
              <a:rPr lang="en-US" sz="2400" dirty="0"/>
              <a:t>    }</a:t>
            </a:r>
          </a:p>
          <a:p>
            <a:r>
              <a:rPr lang="en-US" sz="2400" dirty="0"/>
              <a:t>  }</a:t>
            </a:r>
            <a:endParaRPr lang="ru-RU" sz="2400" dirty="0"/>
          </a:p>
        </p:txBody>
      </p:sp>
      <p:sp>
        <p:nvSpPr>
          <p:cNvPr id="4" name="Заголовок 1"/>
          <p:cNvSpPr txBox="1">
            <a:spLocks/>
          </p:cNvSpPr>
          <p:nvPr/>
        </p:nvSpPr>
        <p:spPr>
          <a:xfrm>
            <a:off x="0" y="-14025"/>
            <a:ext cx="121920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smtClean="0"/>
              <a:t>class </a:t>
            </a:r>
            <a:r>
              <a:rPr lang="en-US" dirty="0" err="1"/>
              <a:t>SortPrefixUtils</a:t>
            </a:r>
            <a:endParaRPr lang="ru-RU" b="1" i="1" dirty="0"/>
          </a:p>
        </p:txBody>
      </p:sp>
    </p:spTree>
    <p:extLst>
      <p:ext uri="{BB962C8B-B14F-4D97-AF65-F5344CB8AC3E}">
        <p14:creationId xmlns:p14="http://schemas.microsoft.com/office/powerpoint/2010/main" val="31956440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12192000" cy="1325563"/>
          </a:xfrm>
        </p:spPr>
        <p:txBody>
          <a:bodyPr/>
          <a:lstStyle/>
          <a:p>
            <a:pPr algn="ctr"/>
            <a:r>
              <a:rPr lang="en-US" b="1" dirty="0" smtClean="0"/>
              <a:t>Radix Sort</a:t>
            </a:r>
            <a:br>
              <a:rPr lang="en-US" b="1" dirty="0" smtClean="0"/>
            </a:br>
            <a:r>
              <a:rPr lang="en-US" b="1" dirty="0" smtClean="0"/>
              <a:t>conditions:</a:t>
            </a:r>
            <a:endParaRPr lang="ru-RU" b="1" dirty="0"/>
          </a:p>
        </p:txBody>
      </p:sp>
      <p:sp>
        <p:nvSpPr>
          <p:cNvPr id="3" name="Объект 2"/>
          <p:cNvSpPr>
            <a:spLocks noGrp="1"/>
          </p:cNvSpPr>
          <p:nvPr>
            <p:ph idx="1"/>
          </p:nvPr>
        </p:nvSpPr>
        <p:spPr>
          <a:xfrm>
            <a:off x="1" y="1325564"/>
            <a:ext cx="12192000" cy="1528472"/>
          </a:xfrm>
        </p:spPr>
        <p:txBody>
          <a:bodyPr>
            <a:normAutofit fontScale="92500"/>
          </a:bodyPr>
          <a:lstStyle/>
          <a:p>
            <a:pPr marL="0" indent="0">
              <a:buNone/>
            </a:pPr>
            <a:r>
              <a:rPr lang="ru-RU" altLang="ru-RU" b="1" i="1" dirty="0" err="1" smtClean="0">
                <a:latin typeface="Courier New" panose="02070309020205020404" pitchFamily="49" charset="0"/>
                <a:cs typeface="Courier New" panose="02070309020205020404" pitchFamily="49" charset="0"/>
              </a:rPr>
              <a:t>enableRadixSort</a:t>
            </a:r>
            <a:r>
              <a:rPr lang="ru-RU" altLang="ru-RU" b="1" i="1" dirty="0" smtClean="0">
                <a:latin typeface="Courier New" panose="02070309020205020404" pitchFamily="49" charset="0"/>
                <a:cs typeface="Courier New" panose="02070309020205020404" pitchFamily="49" charset="0"/>
              </a:rPr>
              <a:t> </a:t>
            </a:r>
            <a:r>
              <a:rPr lang="ru-RU" altLang="ru-RU" b="1" dirty="0">
                <a:latin typeface="Courier New" panose="02070309020205020404" pitchFamily="49" charset="0"/>
                <a:cs typeface="Courier New" panose="02070309020205020404" pitchFamily="49" charset="0"/>
              </a:rPr>
              <a:t>&amp;&amp; </a:t>
            </a:r>
            <a:r>
              <a:rPr lang="ru-RU" altLang="ru-RU" b="1" dirty="0" err="1">
                <a:latin typeface="Courier New" panose="02070309020205020404" pitchFamily="49" charset="0"/>
                <a:cs typeface="Courier New" panose="02070309020205020404" pitchFamily="49" charset="0"/>
              </a:rPr>
              <a:t>sortOrder.length</a:t>
            </a:r>
            <a:r>
              <a:rPr lang="ru-RU" altLang="ru-RU" b="1" dirty="0">
                <a:latin typeface="Courier New" panose="02070309020205020404" pitchFamily="49" charset="0"/>
                <a:cs typeface="Courier New" panose="02070309020205020404" pitchFamily="49" charset="0"/>
              </a:rPr>
              <a:t> == 1 &amp;&amp;</a:t>
            </a:r>
            <a:br>
              <a:rPr lang="ru-RU" altLang="ru-RU" b="1" dirty="0">
                <a:latin typeface="Courier New" panose="02070309020205020404" pitchFamily="49" charset="0"/>
                <a:cs typeface="Courier New" panose="02070309020205020404" pitchFamily="49" charset="0"/>
              </a:rPr>
            </a:br>
            <a:r>
              <a:rPr lang="ru-RU" altLang="ru-RU" b="1" dirty="0">
                <a:latin typeface="Courier New" panose="02070309020205020404" pitchFamily="49" charset="0"/>
                <a:cs typeface="Courier New" panose="02070309020205020404" pitchFamily="49" charset="0"/>
              </a:rPr>
              <a:t>  </a:t>
            </a:r>
            <a:r>
              <a:rPr lang="ru-RU" altLang="ru-RU" b="1" dirty="0" err="1">
                <a:latin typeface="Courier New" panose="02070309020205020404" pitchFamily="49" charset="0"/>
                <a:cs typeface="Courier New" panose="02070309020205020404" pitchFamily="49" charset="0"/>
              </a:rPr>
              <a:t>SortPrefixUtils.</a:t>
            </a:r>
            <a:r>
              <a:rPr lang="ru-RU" altLang="ru-RU" b="1" i="1" dirty="0" err="1">
                <a:latin typeface="Courier New" panose="02070309020205020404" pitchFamily="49" charset="0"/>
                <a:cs typeface="Courier New" panose="02070309020205020404" pitchFamily="49" charset="0"/>
              </a:rPr>
              <a:t>canSortFullyWithPrefix</a:t>
            </a:r>
            <a:r>
              <a:rPr lang="ru-RU" altLang="ru-RU" b="1" dirty="0">
                <a:latin typeface="Courier New" panose="02070309020205020404" pitchFamily="49" charset="0"/>
                <a:cs typeface="Courier New" panose="02070309020205020404" pitchFamily="49" charset="0"/>
              </a:rPr>
              <a:t>(</a:t>
            </a:r>
            <a:r>
              <a:rPr lang="ru-RU" altLang="ru-RU" b="1" dirty="0" err="1">
                <a:latin typeface="Courier New" panose="02070309020205020404" pitchFamily="49" charset="0"/>
                <a:cs typeface="Courier New" panose="02070309020205020404" pitchFamily="49" charset="0"/>
              </a:rPr>
              <a:t>boundSortExpression</a:t>
            </a:r>
            <a:r>
              <a:rPr lang="ru-RU" altLang="ru-RU" b="1" dirty="0">
                <a:latin typeface="Courier New" panose="02070309020205020404" pitchFamily="49" charset="0"/>
                <a:cs typeface="Courier New" panose="02070309020205020404" pitchFamily="49" charset="0"/>
              </a:rPr>
              <a:t/>
            </a:r>
            <a:br>
              <a:rPr lang="ru-RU" altLang="ru-RU" b="1" dirty="0">
                <a:latin typeface="Courier New" panose="02070309020205020404" pitchFamily="49" charset="0"/>
                <a:cs typeface="Courier New" panose="02070309020205020404" pitchFamily="49" charset="0"/>
              </a:rPr>
            </a:br>
            <a:r>
              <a:rPr lang="ru-RU" altLang="ru-RU" b="1" dirty="0">
                <a:latin typeface="Courier New" panose="02070309020205020404" pitchFamily="49" charset="0"/>
                <a:cs typeface="Courier New" panose="02070309020205020404" pitchFamily="49" charset="0"/>
              </a:rPr>
              <a:t>  </a:t>
            </a:r>
            <a:endParaRPr lang="ru-RU" dirty="0"/>
          </a:p>
        </p:txBody>
      </p:sp>
      <p:sp>
        <p:nvSpPr>
          <p:cNvPr id="4" name="Прямоугольник 3"/>
          <p:cNvSpPr/>
          <p:nvPr/>
        </p:nvSpPr>
        <p:spPr>
          <a:xfrm>
            <a:off x="0" y="3022938"/>
            <a:ext cx="11850255" cy="2677656"/>
          </a:xfrm>
          <a:prstGeom prst="rect">
            <a:avLst/>
          </a:prstGeom>
        </p:spPr>
        <p:txBody>
          <a:bodyPr wrap="square">
            <a:spAutoFit/>
          </a:bodyPr>
          <a:lstStyle/>
          <a:p>
            <a:r>
              <a:rPr lang="en-US" sz="2400" dirty="0" smtClean="0"/>
              <a:t>	In </a:t>
            </a:r>
            <a:r>
              <a:rPr lang="en-US" sz="2400" dirty="0"/>
              <a:t>computer science, radix sort is a non-comparative sorting algorithm. It avoids comparison by creating and distributing elements into buckets according to their radix. For elements with more than one significant digit, this bucketing process is repeated for each digit, while preserving the ordering of the prior step, until all digits have been considered. For this reason, radix sort has also been called bucket sort and digital sort</a:t>
            </a:r>
            <a:r>
              <a:rPr lang="en-US" sz="2400" dirty="0" smtClean="0"/>
              <a:t>.</a:t>
            </a:r>
          </a:p>
          <a:p>
            <a:endParaRPr lang="en-US" sz="2400" dirty="0" smtClean="0"/>
          </a:p>
          <a:p>
            <a:r>
              <a:rPr lang="en-US" sz="2400" dirty="0">
                <a:hlinkClick r:id="rId2"/>
              </a:rPr>
              <a:t>https://en.wikipedia.org/wiki/Radix_sort</a:t>
            </a:r>
            <a:endParaRPr lang="ru-RU" sz="2400" dirty="0"/>
          </a:p>
        </p:txBody>
      </p:sp>
      <p:pic>
        <p:nvPicPr>
          <p:cNvPr id="8" name="Рисунок 7"/>
          <p:cNvPicPr>
            <a:picLocks noChangeAspect="1"/>
          </p:cNvPicPr>
          <p:nvPr/>
        </p:nvPicPr>
        <p:blipFill>
          <a:blip r:embed="rId3"/>
          <a:stretch>
            <a:fillRect/>
          </a:stretch>
        </p:blipFill>
        <p:spPr>
          <a:xfrm>
            <a:off x="7201621" y="5033844"/>
            <a:ext cx="4752975" cy="1333500"/>
          </a:xfrm>
          <a:prstGeom prst="rect">
            <a:avLst/>
          </a:prstGeom>
        </p:spPr>
      </p:pic>
    </p:spTree>
    <p:extLst>
      <p:ext uri="{BB962C8B-B14F-4D97-AF65-F5344CB8AC3E}">
        <p14:creationId xmlns:p14="http://schemas.microsoft.com/office/powerpoint/2010/main" val="7776473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0" y="1085963"/>
            <a:ext cx="11982768" cy="4154984"/>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r>
            <a:b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400" b="0" i="0" u="none" strike="noStrike" cap="none" normalizeH="0" baseline="0" dirty="0" err="1" smtClean="0">
                <a:ln>
                  <a:noFill/>
                </a:ln>
                <a:effectLst/>
                <a:latin typeface="Courier New" panose="02070309020205020404" pitchFamily="49" charset="0"/>
                <a:cs typeface="Courier New" panose="02070309020205020404" pitchFamily="49" charset="0"/>
              </a:rPr>
              <a:t>val</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0" u="none" strike="noStrike" cap="none" normalizeH="0" baseline="0" dirty="0" err="1" smtClean="0">
                <a:ln>
                  <a:noFill/>
                </a:ln>
                <a:effectLst/>
                <a:latin typeface="Courier New" panose="02070309020205020404" pitchFamily="49" charset="0"/>
                <a:cs typeface="Courier New" panose="02070309020205020404" pitchFamily="49" charset="0"/>
              </a:rPr>
              <a:t>pageSize</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 </a:t>
            </a:r>
            <a:r>
              <a:rPr kumimoji="0" lang="ru-RU" altLang="ru-RU" sz="2400" b="0" i="0" u="none" strike="noStrike" cap="none" normalizeH="0" baseline="0" dirty="0" err="1" smtClean="0">
                <a:ln>
                  <a:noFill/>
                </a:ln>
                <a:effectLst/>
                <a:latin typeface="Courier New" panose="02070309020205020404" pitchFamily="49" charset="0"/>
                <a:cs typeface="Courier New" panose="02070309020205020404" pitchFamily="49" charset="0"/>
              </a:rPr>
              <a:t>SparkEnv.</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get</a:t>
            </a:r>
            <a:r>
              <a:rPr kumimoji="0" lang="ru-RU" altLang="ru-RU" sz="2400" b="0" i="0" u="none" strike="noStrike" cap="none" normalizeH="0" baseline="0" dirty="0" err="1" smtClean="0">
                <a:ln>
                  <a:noFill/>
                </a:ln>
                <a:effectLst/>
                <a:latin typeface="Courier New" panose="02070309020205020404" pitchFamily="49" charset="0"/>
                <a:cs typeface="Courier New" panose="02070309020205020404" pitchFamily="49" charset="0"/>
              </a:rPr>
              <a:t>.memoryManager.</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pageSizeBytes</a:t>
            </a:r>
            <a:endParaRPr kumimoji="0" lang="en-US" altLang="ru-RU" sz="2400" b="0" i="1" u="none" strike="noStrike" cap="none" normalizeH="0" baseline="0" dirty="0" smtClean="0">
              <a:ln>
                <a:noFill/>
              </a:ln>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r>
            <a:b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rowSorter</a:t>
            </a: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1" i="0" u="none" strike="noStrike" cap="none" normalizeH="0" baseline="0" dirty="0" err="1" smtClean="0">
                <a:ln>
                  <a:noFill/>
                </a:ln>
                <a:effectLst/>
                <a:latin typeface="Courier New" panose="02070309020205020404" pitchFamily="49" charset="0"/>
                <a:cs typeface="Courier New" panose="02070309020205020404" pitchFamily="49" charset="0"/>
              </a:rPr>
              <a:t>UnsafeExternalRowSorter.</a:t>
            </a:r>
            <a:r>
              <a:rPr kumimoji="0" lang="ru-RU" altLang="ru-RU" sz="2400" b="1" i="1" u="none" strike="noStrike" cap="none" normalizeH="0" baseline="0" dirty="0" err="1" smtClean="0">
                <a:ln>
                  <a:noFill/>
                </a:ln>
                <a:effectLst/>
                <a:latin typeface="Courier New" panose="02070309020205020404" pitchFamily="49" charset="0"/>
                <a:cs typeface="Courier New" panose="02070309020205020404" pitchFamily="49" charset="0"/>
              </a:rPr>
              <a:t>create</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a:t>
            </a:r>
            <a:b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schema</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1" i="0" u="none" strike="noStrike" cap="none" normalizeH="0" baseline="0" dirty="0" err="1" smtClean="0">
                <a:ln>
                  <a:noFill/>
                </a:ln>
                <a:effectLst/>
                <a:latin typeface="Courier New" panose="02070309020205020404" pitchFamily="49" charset="0"/>
                <a:cs typeface="Courier New" panose="02070309020205020404" pitchFamily="49" charset="0"/>
              </a:rPr>
              <a:t>ordering</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1" i="0" u="none" strike="noStrike" cap="none" normalizeH="0" baseline="0" dirty="0" err="1" smtClean="0">
                <a:ln>
                  <a:noFill/>
                </a:ln>
                <a:effectLst/>
                <a:latin typeface="Courier New" panose="02070309020205020404" pitchFamily="49" charset="0"/>
                <a:cs typeface="Courier New" panose="02070309020205020404" pitchFamily="49" charset="0"/>
              </a:rPr>
              <a:t>prefixComparator</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1" i="0" u="none" strike="noStrike" cap="none" normalizeH="0" baseline="0" dirty="0" err="1" smtClean="0">
                <a:ln>
                  <a:noFill/>
                </a:ln>
                <a:effectLst/>
                <a:latin typeface="Courier New" panose="02070309020205020404" pitchFamily="49" charset="0"/>
                <a:cs typeface="Courier New" panose="02070309020205020404" pitchFamily="49" charset="0"/>
              </a:rPr>
              <a:t>prefixComputer</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0" u="none" strike="noStrike" cap="none" normalizeH="0" baseline="0" dirty="0" err="1" smtClean="0">
                <a:ln>
                  <a:noFill/>
                </a:ln>
                <a:effectLst/>
                <a:latin typeface="Courier New" panose="02070309020205020404" pitchFamily="49" charset="0"/>
                <a:cs typeface="Courier New" panose="02070309020205020404" pitchFamily="49" charset="0"/>
              </a:rPr>
              <a:t>pageSize</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endParaRPr kumimoji="0" lang="en-US" altLang="ru-RU" sz="2400" b="0" i="0" u="none" strike="noStrike" cap="none" normalizeH="0" baseline="0" dirty="0" smtClean="0">
              <a:ln>
                <a:noFill/>
              </a:ln>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ru-RU" sz="2400" dirty="0">
                <a:latin typeface="Courier New" panose="02070309020205020404" pitchFamily="49" charset="0"/>
                <a:cs typeface="Courier New" panose="02070309020205020404" pitchFamily="49" charset="0"/>
              </a:rPr>
              <a:t> </a:t>
            </a:r>
            <a:r>
              <a:rPr lang="en-US" altLang="ru-RU" sz="2400" dirty="0" smtClean="0">
                <a:latin typeface="Courier New" panose="02070309020205020404" pitchFamily="49" charset="0"/>
                <a:cs typeface="Courier New" panose="02070309020205020404" pitchFamily="49" charset="0"/>
              </a:rPr>
              <a:t> </a:t>
            </a:r>
            <a:r>
              <a:rPr kumimoji="0" lang="ru-RU" altLang="ru-RU" sz="2400" b="1" i="0" u="none" strike="noStrike" cap="none" normalizeH="0" baseline="0" dirty="0" err="1" smtClean="0">
                <a:ln>
                  <a:noFill/>
                </a:ln>
                <a:effectLst/>
                <a:latin typeface="Courier New" panose="02070309020205020404" pitchFamily="49" charset="0"/>
                <a:cs typeface="Courier New" panose="02070309020205020404" pitchFamily="49" charset="0"/>
              </a:rPr>
              <a:t>canUseRadixSort</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a:t>
            </a:r>
            <a:b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r>
            <a:b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400" b="0" i="0" u="none" strike="noStrike" cap="none" normalizeH="0" baseline="0" dirty="0" err="1" smtClean="0">
                <a:ln>
                  <a:noFill/>
                </a:ln>
                <a:effectLst/>
                <a:latin typeface="Courier New" panose="02070309020205020404" pitchFamily="49" charset="0"/>
                <a:cs typeface="Courier New" panose="02070309020205020404" pitchFamily="49" charset="0"/>
              </a:rPr>
              <a:t>if</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0" u="none" strike="noStrike" cap="none" normalizeH="0" baseline="0" dirty="0" err="1" smtClean="0">
                <a:ln>
                  <a:noFill/>
                </a:ln>
                <a:effectLst/>
                <a:latin typeface="Courier New" panose="02070309020205020404" pitchFamily="49" charset="0"/>
                <a:cs typeface="Courier New" panose="02070309020205020404" pitchFamily="49" charset="0"/>
              </a:rPr>
              <a:t>testSpillFrequency</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&gt; 0) {</a:t>
            </a:r>
            <a:b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rowSorter</a:t>
            </a:r>
            <a:r>
              <a:rPr kumimoji="0" lang="ru-RU" altLang="ru-RU" sz="2400" b="0" i="0" u="none" strike="noStrike" cap="none" normalizeH="0" baseline="0" dirty="0" err="1" smtClean="0">
                <a:ln>
                  <a:noFill/>
                </a:ln>
                <a:effectLst/>
                <a:latin typeface="Courier New" panose="02070309020205020404" pitchFamily="49" charset="0"/>
                <a:cs typeface="Courier New" panose="02070309020205020404" pitchFamily="49" charset="0"/>
              </a:rPr>
              <a:t>.setTestSpillFrequency</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a:t>
            </a:r>
            <a:r>
              <a:rPr kumimoji="0" lang="ru-RU" altLang="ru-RU" sz="2400" b="0" i="0" u="none" strike="noStrike" cap="none" normalizeH="0" baseline="0" dirty="0" err="1" smtClean="0">
                <a:ln>
                  <a:noFill/>
                </a:ln>
                <a:effectLst/>
                <a:latin typeface="Courier New" panose="02070309020205020404" pitchFamily="49" charset="0"/>
                <a:cs typeface="Courier New" panose="02070309020205020404" pitchFamily="49" charset="0"/>
              </a:rPr>
              <a:t>testSpillFrequency</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a:t>
            </a:r>
            <a:b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a:t>
            </a:r>
            <a:b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400" b="1" i="1" u="none" strike="noStrike" cap="none" normalizeH="0" baseline="0" dirty="0" err="1" smtClean="0">
                <a:ln>
                  <a:noFill/>
                </a:ln>
                <a:effectLst/>
                <a:latin typeface="Courier New" panose="02070309020205020404" pitchFamily="49" charset="0"/>
                <a:cs typeface="Courier New" panose="02070309020205020404" pitchFamily="49" charset="0"/>
              </a:rPr>
              <a:t>rowSorter</a:t>
            </a:r>
            <a:endParaRPr kumimoji="0" lang="ru-RU" altLang="ru-RU" sz="2400" b="1" i="0" u="none" strike="noStrike" cap="none" normalizeH="0" baseline="0" dirty="0" smtClean="0">
              <a:ln>
                <a:noFill/>
              </a:ln>
              <a:effectLst/>
              <a:latin typeface="Arial" panose="020B0604020202020204" pitchFamily="34" charset="0"/>
            </a:endParaRPr>
          </a:p>
        </p:txBody>
      </p:sp>
      <p:sp>
        <p:nvSpPr>
          <p:cNvPr id="4" name="Прямоугольник 3"/>
          <p:cNvSpPr/>
          <p:nvPr/>
        </p:nvSpPr>
        <p:spPr>
          <a:xfrm>
            <a:off x="2617" y="0"/>
            <a:ext cx="12189383" cy="769441"/>
          </a:xfrm>
          <a:prstGeom prst="rect">
            <a:avLst/>
          </a:prstGeom>
        </p:spPr>
        <p:txBody>
          <a:bodyPr wrap="square">
            <a:spAutoFit/>
          </a:bodyPr>
          <a:lstStyle/>
          <a:p>
            <a:pPr algn="ctr"/>
            <a:r>
              <a:rPr lang="en-US" sz="4400" dirty="0" smtClean="0">
                <a:latin typeface="+mj-lt"/>
                <a:ea typeface="+mj-ea"/>
                <a:cs typeface="+mj-cs"/>
              </a:rPr>
              <a:t>method</a:t>
            </a:r>
            <a:r>
              <a:rPr lang="en-US" b="1" dirty="0" smtClean="0"/>
              <a:t>  </a:t>
            </a:r>
            <a:r>
              <a:rPr lang="en-US" sz="4400" b="1" dirty="0" err="1" smtClean="0">
                <a:latin typeface="+mj-lt"/>
                <a:ea typeface="+mj-ea"/>
                <a:cs typeface="+mj-cs"/>
              </a:rPr>
              <a:t>createSorter</a:t>
            </a:r>
            <a:r>
              <a:rPr lang="en-US" sz="4400" b="1" dirty="0" smtClean="0">
                <a:latin typeface="+mj-lt"/>
                <a:ea typeface="+mj-ea"/>
                <a:cs typeface="+mj-cs"/>
              </a:rPr>
              <a:t>(2)</a:t>
            </a:r>
            <a:endParaRPr lang="ru-RU" sz="4400" b="1" dirty="0">
              <a:latin typeface="+mj-lt"/>
              <a:ea typeface="+mj-ea"/>
              <a:cs typeface="+mj-cs"/>
            </a:endParaRPr>
          </a:p>
        </p:txBody>
      </p:sp>
    </p:spTree>
    <p:extLst>
      <p:ext uri="{BB962C8B-B14F-4D97-AF65-F5344CB8AC3E}">
        <p14:creationId xmlns:p14="http://schemas.microsoft.com/office/powerpoint/2010/main" val="16075194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11831"/>
            <a:ext cx="12192000" cy="1325563"/>
          </a:xfrm>
        </p:spPr>
        <p:txBody>
          <a:bodyPr/>
          <a:lstStyle/>
          <a:p>
            <a:pPr algn="ctr"/>
            <a:r>
              <a:rPr lang="en-US" b="1" dirty="0"/>
              <a:t>s</a:t>
            </a:r>
            <a:r>
              <a:rPr lang="en-US" b="1" dirty="0" smtClean="0"/>
              <a:t>ort </a:t>
            </a:r>
            <a:r>
              <a:rPr lang="en-US" dirty="0" smtClean="0"/>
              <a:t>method of </a:t>
            </a:r>
            <a:r>
              <a:rPr lang="en-US" b="1" dirty="0" err="1" smtClean="0"/>
              <a:t>UnsafeExternalRowSorter</a:t>
            </a:r>
            <a:endParaRPr lang="ru-RU" b="1" dirty="0"/>
          </a:p>
        </p:txBody>
      </p:sp>
      <p:sp>
        <p:nvSpPr>
          <p:cNvPr id="4" name="Rectangle 1"/>
          <p:cNvSpPr>
            <a:spLocks noGrp="1" noChangeArrowheads="1"/>
          </p:cNvSpPr>
          <p:nvPr>
            <p:ph idx="1"/>
          </p:nvPr>
        </p:nvSpPr>
        <p:spPr bwMode="auto">
          <a:xfrm>
            <a:off x="0" y="2641686"/>
            <a:ext cx="12904495" cy="2677656"/>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err="1" smtClean="0">
                <a:ln>
                  <a:noFill/>
                </a:ln>
                <a:effectLst/>
                <a:latin typeface="Courier New" panose="02070309020205020404" pitchFamily="49" charset="0"/>
                <a:cs typeface="Courier New" panose="02070309020205020404" pitchFamily="49" charset="0"/>
              </a:rPr>
              <a:t>public</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1" i="0" u="none" strike="noStrike" cap="none" normalizeH="0" baseline="0" dirty="0" err="1" smtClean="0">
                <a:ln>
                  <a:noFill/>
                </a:ln>
                <a:effectLst/>
                <a:latin typeface="Courier New" panose="02070309020205020404" pitchFamily="49" charset="0"/>
                <a:cs typeface="Courier New" panose="02070309020205020404" pitchFamily="49" charset="0"/>
              </a:rPr>
              <a:t>Iterator</a:t>
            </a:r>
            <a:r>
              <a:rPr kumimoji="0" lang="ru-RU" altLang="ru-RU" sz="2400" b="1" i="0" u="none" strike="noStrike" cap="none" normalizeH="0" baseline="0" dirty="0" smtClean="0">
                <a:ln>
                  <a:noFill/>
                </a:ln>
                <a:effectLst/>
                <a:latin typeface="Courier New" panose="02070309020205020404" pitchFamily="49" charset="0"/>
                <a:cs typeface="Courier New" panose="02070309020205020404" pitchFamily="49" charset="0"/>
              </a:rPr>
              <a:t>&lt;</a:t>
            </a:r>
            <a:r>
              <a:rPr kumimoji="0" lang="ru-RU" altLang="ru-RU" sz="2400" b="1" i="0" u="none" strike="noStrike" cap="none" normalizeH="0" baseline="0" dirty="0" err="1" smtClean="0">
                <a:ln>
                  <a:noFill/>
                </a:ln>
                <a:effectLst/>
                <a:latin typeface="Courier New" panose="02070309020205020404" pitchFamily="49" charset="0"/>
                <a:cs typeface="Courier New" panose="02070309020205020404" pitchFamily="49" charset="0"/>
              </a:rPr>
              <a:t>InternalRow</a:t>
            </a:r>
            <a:r>
              <a:rPr kumimoji="0" lang="ru-RU" altLang="ru-RU" sz="2400" b="1" i="0" u="none" strike="noStrike" cap="none" normalizeH="0" baseline="0" dirty="0" smtClean="0">
                <a:ln>
                  <a:noFill/>
                </a:ln>
                <a:effectLst/>
                <a:latin typeface="Courier New" panose="02070309020205020404" pitchFamily="49" charset="0"/>
                <a:cs typeface="Courier New" panose="02070309020205020404" pitchFamily="49" charset="0"/>
              </a:rPr>
              <a:t>&gt;</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1" i="0" u="none" strike="noStrike" cap="none" normalizeH="0" baseline="0" dirty="0" err="1" smtClean="0">
                <a:ln>
                  <a:noFill/>
                </a:ln>
                <a:effectLst/>
                <a:latin typeface="Courier New" panose="02070309020205020404" pitchFamily="49" charset="0"/>
                <a:cs typeface="Courier New" panose="02070309020205020404" pitchFamily="49" charset="0"/>
              </a:rPr>
              <a:t>sort</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a:t>
            </a:r>
            <a:r>
              <a:rPr kumimoji="0" lang="ru-RU" altLang="ru-RU" sz="2400" b="0" i="0" u="none" strike="noStrike" cap="none" normalizeH="0" baseline="0" dirty="0" err="1" smtClean="0">
                <a:ln>
                  <a:noFill/>
                </a:ln>
                <a:effectLst/>
                <a:latin typeface="Courier New" panose="02070309020205020404" pitchFamily="49" charset="0"/>
                <a:cs typeface="Courier New" panose="02070309020205020404" pitchFamily="49" charset="0"/>
              </a:rPr>
              <a:t>Iterator</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&lt;</a:t>
            </a:r>
            <a:r>
              <a:rPr kumimoji="0" lang="ru-RU" altLang="ru-RU" sz="2400" b="0" i="0" u="none" strike="noStrike" cap="none" normalizeH="0" baseline="0" dirty="0" err="1" smtClean="0">
                <a:ln>
                  <a:noFill/>
                </a:ln>
                <a:effectLst/>
                <a:latin typeface="Courier New" panose="02070309020205020404" pitchFamily="49" charset="0"/>
                <a:cs typeface="Courier New" panose="02070309020205020404" pitchFamily="49" charset="0"/>
              </a:rPr>
              <a:t>UnsafeRow</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&gt; </a:t>
            </a:r>
            <a:r>
              <a:rPr kumimoji="0" lang="ru-RU" altLang="ru-RU" sz="2400" b="0" i="0" u="none" strike="noStrike" cap="none" normalizeH="0" baseline="0" dirty="0" err="1" smtClean="0">
                <a:ln>
                  <a:noFill/>
                </a:ln>
                <a:effectLst/>
                <a:latin typeface="Courier New" panose="02070309020205020404" pitchFamily="49" charset="0"/>
                <a:cs typeface="Courier New" panose="02070309020205020404" pitchFamily="49" charset="0"/>
              </a:rPr>
              <a:t>inputIterator</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endParaRPr kumimoji="0" lang="en-US" altLang="ru-RU" sz="2400" b="0" i="0" u="none" strike="noStrike" cap="none" normalizeH="0" baseline="0" dirty="0" smtClean="0">
              <a:ln>
                <a:noFill/>
              </a:ln>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err="1" smtClean="0">
                <a:ln>
                  <a:noFill/>
                </a:ln>
                <a:effectLst/>
                <a:latin typeface="Courier New" panose="02070309020205020404" pitchFamily="49" charset="0"/>
                <a:cs typeface="Courier New" panose="02070309020205020404" pitchFamily="49" charset="0"/>
              </a:rPr>
              <a:t>throws</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0" u="none" strike="noStrike" cap="none" normalizeH="0" baseline="0" dirty="0" err="1" smtClean="0">
                <a:ln>
                  <a:noFill/>
                </a:ln>
                <a:effectLst/>
                <a:latin typeface="Courier New" panose="02070309020205020404" pitchFamily="49" charset="0"/>
                <a:cs typeface="Courier New" panose="02070309020205020404" pitchFamily="49" charset="0"/>
              </a:rPr>
              <a:t>IOException</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b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400" b="1"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1" i="0" u="none" strike="noStrike" cap="none" normalizeH="0" baseline="0" dirty="0" err="1" smtClean="0">
                <a:ln>
                  <a:noFill/>
                </a:ln>
                <a:effectLst/>
                <a:latin typeface="Courier New" panose="02070309020205020404" pitchFamily="49" charset="0"/>
                <a:cs typeface="Courier New" panose="02070309020205020404" pitchFamily="49" charset="0"/>
              </a:rPr>
              <a:t>while</a:t>
            </a:r>
            <a:r>
              <a:rPr kumimoji="0" lang="ru-RU" altLang="ru-RU" sz="2400" b="1"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1" i="0" u="none" strike="noStrike" cap="none" normalizeH="0" baseline="0" dirty="0" err="1" smtClean="0">
                <a:ln>
                  <a:noFill/>
                </a:ln>
                <a:effectLst/>
                <a:latin typeface="Courier New" panose="02070309020205020404" pitchFamily="49" charset="0"/>
                <a:cs typeface="Courier New" panose="02070309020205020404" pitchFamily="49" charset="0"/>
              </a:rPr>
              <a:t>inputIterator.hasNext</a:t>
            </a:r>
            <a:r>
              <a:rPr kumimoji="0" lang="ru-RU" altLang="ru-RU" sz="2400" b="1" i="0" u="none" strike="noStrike" cap="none" normalizeH="0" baseline="0" dirty="0" smtClean="0">
                <a:ln>
                  <a:noFill/>
                </a:ln>
                <a:effectLst/>
                <a:latin typeface="Courier New" panose="02070309020205020404" pitchFamily="49" charset="0"/>
                <a:cs typeface="Courier New" panose="02070309020205020404" pitchFamily="49" charset="0"/>
              </a:rPr>
              <a:t>()) {</a:t>
            </a:r>
            <a:br>
              <a:rPr kumimoji="0" lang="ru-RU" altLang="ru-RU" sz="2400" b="1"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400" b="1"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1" i="0" u="none" strike="noStrike" cap="none" normalizeH="0" baseline="0" dirty="0" err="1" smtClean="0">
                <a:ln>
                  <a:noFill/>
                </a:ln>
                <a:effectLst/>
                <a:latin typeface="Courier New" panose="02070309020205020404" pitchFamily="49" charset="0"/>
                <a:cs typeface="Courier New" panose="02070309020205020404" pitchFamily="49" charset="0"/>
              </a:rPr>
              <a:t>insertRow</a:t>
            </a:r>
            <a:r>
              <a:rPr kumimoji="0" lang="ru-RU" altLang="ru-RU" sz="2400" b="1" i="0" u="none" strike="noStrike" cap="none" normalizeH="0" baseline="0" dirty="0" smtClean="0">
                <a:ln>
                  <a:noFill/>
                </a:ln>
                <a:effectLst/>
                <a:latin typeface="Courier New" panose="02070309020205020404" pitchFamily="49" charset="0"/>
                <a:cs typeface="Courier New" panose="02070309020205020404" pitchFamily="49" charset="0"/>
              </a:rPr>
              <a:t>(</a:t>
            </a:r>
            <a:r>
              <a:rPr kumimoji="0" lang="ru-RU" altLang="ru-RU" sz="2400" b="1" i="0" u="none" strike="noStrike" cap="none" normalizeH="0" baseline="0" dirty="0" err="1" smtClean="0">
                <a:ln>
                  <a:noFill/>
                </a:ln>
                <a:effectLst/>
                <a:latin typeface="Courier New" panose="02070309020205020404" pitchFamily="49" charset="0"/>
                <a:cs typeface="Courier New" panose="02070309020205020404" pitchFamily="49" charset="0"/>
              </a:rPr>
              <a:t>inputIterator.next</a:t>
            </a:r>
            <a:r>
              <a:rPr kumimoji="0" lang="ru-RU" altLang="ru-RU" sz="2400" b="1" i="0" u="none" strike="noStrike" cap="none" normalizeH="0" baseline="0" dirty="0" smtClean="0">
                <a:ln>
                  <a:noFill/>
                </a:ln>
                <a:effectLst/>
                <a:latin typeface="Courier New" panose="02070309020205020404" pitchFamily="49" charset="0"/>
                <a:cs typeface="Courier New" panose="02070309020205020404" pitchFamily="49" charset="0"/>
              </a:rPr>
              <a:t>());</a:t>
            </a:r>
            <a:br>
              <a:rPr kumimoji="0" lang="ru-RU" altLang="ru-RU" sz="2400" b="1"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400" b="1"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r>
            <a:b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0" u="none" strike="noStrike" cap="none" normalizeH="0" baseline="0" dirty="0" err="1" smtClean="0">
                <a:ln>
                  <a:noFill/>
                </a:ln>
                <a:effectLst/>
                <a:latin typeface="Courier New" panose="02070309020205020404" pitchFamily="49" charset="0"/>
                <a:cs typeface="Courier New" panose="02070309020205020404" pitchFamily="49" charset="0"/>
              </a:rPr>
              <a:t>return</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1" i="0" u="none" strike="noStrike" cap="none" normalizeH="0" baseline="0" dirty="0" err="1" smtClean="0">
                <a:ln>
                  <a:noFill/>
                </a:ln>
                <a:effectLst/>
                <a:latin typeface="Courier New" panose="02070309020205020404" pitchFamily="49" charset="0"/>
                <a:cs typeface="Courier New" panose="02070309020205020404" pitchFamily="49" charset="0"/>
              </a:rPr>
              <a:t>sort</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a:t>
            </a:r>
            <a:b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a:t>
            </a:r>
            <a:endParaRPr kumimoji="0" lang="ru-RU" altLang="ru-RU" sz="2400" b="0" i="0" u="none" strike="noStrike" cap="none" normalizeH="0" baseline="0" dirty="0" smtClean="0">
              <a:ln>
                <a:noFill/>
              </a:ln>
              <a:effectLst/>
              <a:latin typeface="Arial" panose="020B0604020202020204" pitchFamily="34" charset="0"/>
            </a:endParaRPr>
          </a:p>
        </p:txBody>
      </p:sp>
    </p:spTree>
    <p:extLst>
      <p:ext uri="{BB962C8B-B14F-4D97-AF65-F5344CB8AC3E}">
        <p14:creationId xmlns:p14="http://schemas.microsoft.com/office/powerpoint/2010/main" val="5516209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131618" y="1595021"/>
            <a:ext cx="14563602" cy="5262979"/>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err="1" smtClean="0">
                <a:ln>
                  <a:noFill/>
                </a:ln>
                <a:effectLst/>
                <a:latin typeface="Courier New" panose="02070309020205020404" pitchFamily="49" charset="0"/>
                <a:cs typeface="Courier New" panose="02070309020205020404" pitchFamily="49" charset="0"/>
              </a:rPr>
              <a:t>public</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0" u="none" strike="noStrike" cap="none" normalizeH="0" baseline="0" dirty="0" err="1" smtClean="0">
                <a:ln>
                  <a:noFill/>
                </a:ln>
                <a:effectLst/>
                <a:latin typeface="Courier New" panose="02070309020205020404" pitchFamily="49" charset="0"/>
                <a:cs typeface="Courier New" panose="02070309020205020404" pitchFamily="49" charset="0"/>
              </a:rPr>
              <a:t>void</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1" i="0" u="none" strike="noStrike" cap="none" normalizeH="0" baseline="0" dirty="0" err="1" smtClean="0">
                <a:ln>
                  <a:noFill/>
                </a:ln>
                <a:effectLst/>
                <a:latin typeface="Courier New" panose="02070309020205020404" pitchFamily="49" charset="0"/>
                <a:cs typeface="Courier New" panose="02070309020205020404" pitchFamily="49" charset="0"/>
              </a:rPr>
              <a:t>insertRow</a:t>
            </a:r>
            <a:r>
              <a:rPr kumimoji="0" lang="ru-RU" altLang="ru-RU" sz="2400" b="1" i="0" u="none" strike="noStrike" cap="none" normalizeH="0" baseline="0" dirty="0" smtClean="0">
                <a:ln>
                  <a:noFill/>
                </a:ln>
                <a:effectLst/>
                <a:latin typeface="Courier New" panose="02070309020205020404" pitchFamily="49" charset="0"/>
                <a:cs typeface="Courier New" panose="02070309020205020404" pitchFamily="49" charset="0"/>
              </a:rPr>
              <a:t>(</a:t>
            </a:r>
            <a:r>
              <a:rPr kumimoji="0" lang="ru-RU" altLang="ru-RU" sz="2400" b="1" i="0" u="none" strike="noStrike" cap="none" normalizeH="0" baseline="0" dirty="0" err="1" smtClean="0">
                <a:ln>
                  <a:noFill/>
                </a:ln>
                <a:effectLst/>
                <a:latin typeface="Courier New" panose="02070309020205020404" pitchFamily="49" charset="0"/>
                <a:cs typeface="Courier New" panose="02070309020205020404" pitchFamily="49" charset="0"/>
              </a:rPr>
              <a:t>UnsafeRow</a:t>
            </a:r>
            <a:r>
              <a:rPr kumimoji="0" lang="ru-RU" altLang="ru-RU" sz="2400" b="1"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1" i="0" u="none" strike="noStrike" cap="none" normalizeH="0" baseline="0" dirty="0" err="1" smtClean="0">
                <a:ln>
                  <a:noFill/>
                </a:ln>
                <a:effectLst/>
                <a:latin typeface="Courier New" panose="02070309020205020404" pitchFamily="49" charset="0"/>
                <a:cs typeface="Courier New" panose="02070309020205020404" pitchFamily="49" charset="0"/>
              </a:rPr>
              <a:t>row</a:t>
            </a:r>
            <a:r>
              <a:rPr kumimoji="0" lang="ru-RU" altLang="ru-RU" sz="2400" b="1"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0" u="none" strike="noStrike" cap="none" normalizeH="0" baseline="0" dirty="0" err="1" smtClean="0">
                <a:ln>
                  <a:noFill/>
                </a:ln>
                <a:effectLst/>
                <a:latin typeface="Courier New" panose="02070309020205020404" pitchFamily="49" charset="0"/>
                <a:cs typeface="Courier New" panose="02070309020205020404" pitchFamily="49" charset="0"/>
              </a:rPr>
              <a:t>throws</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0" u="none" strike="noStrike" cap="none" normalizeH="0" baseline="0" dirty="0" err="1" smtClean="0">
                <a:ln>
                  <a:noFill/>
                </a:ln>
                <a:effectLst/>
                <a:latin typeface="Courier New" panose="02070309020205020404" pitchFamily="49" charset="0"/>
                <a:cs typeface="Courier New" panose="02070309020205020404" pitchFamily="49" charset="0"/>
              </a:rPr>
              <a:t>IOException</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b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0" u="none" strike="noStrike" cap="none" normalizeH="0" baseline="0" dirty="0" err="1" smtClean="0">
                <a:ln>
                  <a:noFill/>
                </a:ln>
                <a:effectLst/>
                <a:latin typeface="Courier New" panose="02070309020205020404" pitchFamily="49" charset="0"/>
                <a:cs typeface="Courier New" panose="02070309020205020404" pitchFamily="49" charset="0"/>
              </a:rPr>
              <a:t>final</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0" u="none" strike="noStrike" cap="none" normalizeH="0" baseline="0" dirty="0" err="1" smtClean="0">
                <a:ln>
                  <a:noFill/>
                </a:ln>
                <a:effectLst/>
                <a:latin typeface="Courier New" panose="02070309020205020404" pitchFamily="49" charset="0"/>
                <a:cs typeface="Courier New" panose="02070309020205020404" pitchFamily="49" charset="0"/>
              </a:rPr>
              <a:t>PrefixComputer.Prefix</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1" i="0" u="none" strike="noStrike" cap="none" normalizeH="0" baseline="0" dirty="0" err="1" smtClean="0">
                <a:ln>
                  <a:noFill/>
                </a:ln>
                <a:effectLst/>
                <a:latin typeface="Courier New" panose="02070309020205020404" pitchFamily="49" charset="0"/>
                <a:cs typeface="Courier New" panose="02070309020205020404" pitchFamily="49" charset="0"/>
              </a:rPr>
              <a:t>prefix</a:t>
            </a:r>
            <a:r>
              <a:rPr kumimoji="0" lang="ru-RU" altLang="ru-RU" sz="2400" b="1" i="0" u="none" strike="noStrike" cap="none" normalizeH="0" baseline="0" dirty="0" smtClean="0">
                <a:ln>
                  <a:noFill/>
                </a:ln>
                <a:effectLst/>
                <a:latin typeface="Courier New" panose="02070309020205020404" pitchFamily="49" charset="0"/>
                <a:cs typeface="Courier New" panose="02070309020205020404" pitchFamily="49" charset="0"/>
              </a:rPr>
              <a:t> = </a:t>
            </a:r>
            <a:r>
              <a:rPr kumimoji="0" lang="ru-RU" altLang="ru-RU" sz="2400" b="1" i="0" u="none" strike="noStrike" cap="none" normalizeH="0" baseline="0" dirty="0" err="1" smtClean="0">
                <a:ln>
                  <a:noFill/>
                </a:ln>
                <a:effectLst/>
                <a:latin typeface="Courier New" panose="02070309020205020404" pitchFamily="49" charset="0"/>
                <a:cs typeface="Courier New" panose="02070309020205020404" pitchFamily="49" charset="0"/>
              </a:rPr>
              <a:t>prefixComputer.computePrefix</a:t>
            </a:r>
            <a:r>
              <a:rPr kumimoji="0" lang="ru-RU" altLang="ru-RU" sz="2400" b="1" i="0" u="none" strike="noStrike" cap="none" normalizeH="0" baseline="0" dirty="0" smtClean="0">
                <a:ln>
                  <a:noFill/>
                </a:ln>
                <a:effectLst/>
                <a:latin typeface="Courier New" panose="02070309020205020404" pitchFamily="49" charset="0"/>
                <a:cs typeface="Courier New" panose="02070309020205020404" pitchFamily="49" charset="0"/>
              </a:rPr>
              <a:t>(</a:t>
            </a:r>
            <a:r>
              <a:rPr kumimoji="0" lang="ru-RU" altLang="ru-RU" sz="2400" b="1" i="0" u="none" strike="noStrike" cap="none" normalizeH="0" baseline="0" dirty="0" err="1" smtClean="0">
                <a:ln>
                  <a:noFill/>
                </a:ln>
                <a:effectLst/>
                <a:latin typeface="Courier New" panose="02070309020205020404" pitchFamily="49" charset="0"/>
                <a:cs typeface="Courier New" panose="02070309020205020404" pitchFamily="49" charset="0"/>
              </a:rPr>
              <a:t>row</a:t>
            </a:r>
            <a:r>
              <a:rPr kumimoji="0" lang="ru-RU" altLang="ru-RU" sz="2400" b="1" i="0" u="none" strike="noStrike" cap="none" normalizeH="0" baseline="0" dirty="0" smtClean="0">
                <a:ln>
                  <a:noFill/>
                </a:ln>
                <a:effectLst/>
                <a:latin typeface="Courier New" panose="02070309020205020404" pitchFamily="49" charset="0"/>
                <a:cs typeface="Courier New" panose="02070309020205020404" pitchFamily="49" charset="0"/>
              </a:rPr>
              <a:t>);</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r>
            <a:b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1" i="0" u="none" strike="noStrike" cap="none" normalizeH="0" baseline="0" dirty="0" err="1" smtClean="0">
                <a:ln>
                  <a:noFill/>
                </a:ln>
                <a:effectLst/>
                <a:latin typeface="Courier New" panose="02070309020205020404" pitchFamily="49" charset="0"/>
                <a:cs typeface="Courier New" panose="02070309020205020404" pitchFamily="49" charset="0"/>
              </a:rPr>
              <a:t>sorter.insertRecord</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a:t>
            </a:r>
            <a:b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0" u="none" strike="noStrike" cap="none" normalizeH="0" baseline="0" dirty="0" err="1" smtClean="0">
                <a:ln>
                  <a:noFill/>
                </a:ln>
                <a:effectLst/>
                <a:latin typeface="Courier New" panose="02070309020205020404" pitchFamily="49" charset="0"/>
                <a:cs typeface="Courier New" panose="02070309020205020404" pitchFamily="49" charset="0"/>
              </a:rPr>
              <a:t>row.getBaseObject</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a:t>
            </a:r>
            <a:b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0" u="none" strike="noStrike" cap="none" normalizeH="0" baseline="0" dirty="0" err="1" smtClean="0">
                <a:ln>
                  <a:noFill/>
                </a:ln>
                <a:effectLst/>
                <a:latin typeface="Courier New" panose="02070309020205020404" pitchFamily="49" charset="0"/>
                <a:cs typeface="Courier New" panose="02070309020205020404" pitchFamily="49" charset="0"/>
              </a:rPr>
              <a:t>row.getBaseOffset</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a:t>
            </a:r>
            <a:b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0" u="none" strike="noStrike" cap="none" normalizeH="0" baseline="0" dirty="0" err="1" smtClean="0">
                <a:ln>
                  <a:noFill/>
                </a:ln>
                <a:effectLst/>
                <a:latin typeface="Courier New" panose="02070309020205020404" pitchFamily="49" charset="0"/>
                <a:cs typeface="Courier New" panose="02070309020205020404" pitchFamily="49" charset="0"/>
              </a:rPr>
              <a:t>row.getSizeInBytes</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a:t>
            </a:r>
            <a:b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0" u="none" strike="noStrike" cap="none" normalizeH="0" baseline="0" dirty="0" err="1" smtClean="0">
                <a:ln>
                  <a:noFill/>
                </a:ln>
                <a:effectLst/>
                <a:latin typeface="Courier New" panose="02070309020205020404" pitchFamily="49" charset="0"/>
                <a:cs typeface="Courier New" panose="02070309020205020404" pitchFamily="49" charset="0"/>
              </a:rPr>
              <a:t>prefix.value</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a:t>
            </a:r>
            <a:b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0" u="none" strike="noStrike" cap="none" normalizeH="0" baseline="0" dirty="0" err="1" smtClean="0">
                <a:ln>
                  <a:noFill/>
                </a:ln>
                <a:effectLst/>
                <a:latin typeface="Courier New" panose="02070309020205020404" pitchFamily="49" charset="0"/>
                <a:cs typeface="Courier New" panose="02070309020205020404" pitchFamily="49" charset="0"/>
              </a:rPr>
              <a:t>prefix.isNull</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r>
            <a:b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b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0" u="none" strike="noStrike" cap="none" normalizeH="0" baseline="0" dirty="0" err="1" smtClean="0">
                <a:ln>
                  <a:noFill/>
                </a:ln>
                <a:effectLst/>
                <a:latin typeface="Courier New" panose="02070309020205020404" pitchFamily="49" charset="0"/>
                <a:cs typeface="Courier New" panose="02070309020205020404" pitchFamily="49" charset="0"/>
              </a:rPr>
              <a:t>numRowsInserted</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a:t>
            </a:r>
            <a:b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0" u="none" strike="noStrike" cap="none" normalizeH="0" baseline="0" dirty="0" err="1" smtClean="0">
                <a:ln>
                  <a:noFill/>
                </a:ln>
                <a:effectLst/>
                <a:latin typeface="Courier New" panose="02070309020205020404" pitchFamily="49" charset="0"/>
                <a:cs typeface="Courier New" panose="02070309020205020404" pitchFamily="49" charset="0"/>
              </a:rPr>
              <a:t>if</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0" u="none" strike="noStrike" cap="none" normalizeH="0" baseline="0" dirty="0" err="1" smtClean="0">
                <a:ln>
                  <a:noFill/>
                </a:ln>
                <a:effectLst/>
                <a:latin typeface="Courier New" panose="02070309020205020404" pitchFamily="49" charset="0"/>
                <a:cs typeface="Courier New" panose="02070309020205020404" pitchFamily="49" charset="0"/>
              </a:rPr>
              <a:t>testSpillFrequency</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&gt; 0 &amp;&amp; (</a:t>
            </a:r>
            <a:r>
              <a:rPr kumimoji="0" lang="ru-RU" altLang="ru-RU" sz="2400" b="0" i="0" u="none" strike="noStrike" cap="none" normalizeH="0" baseline="0" dirty="0" err="1" smtClean="0">
                <a:ln>
                  <a:noFill/>
                </a:ln>
                <a:effectLst/>
                <a:latin typeface="Courier New" panose="02070309020205020404" pitchFamily="49" charset="0"/>
                <a:cs typeface="Courier New" panose="02070309020205020404" pitchFamily="49" charset="0"/>
              </a:rPr>
              <a:t>numRowsInserted</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 </a:t>
            </a:r>
            <a:r>
              <a:rPr kumimoji="0" lang="ru-RU" altLang="ru-RU" sz="2400" b="0" i="0" u="none" strike="noStrike" cap="none" normalizeH="0" baseline="0" dirty="0" err="1" smtClean="0">
                <a:ln>
                  <a:noFill/>
                </a:ln>
                <a:effectLst/>
                <a:latin typeface="Courier New" panose="02070309020205020404" pitchFamily="49" charset="0"/>
                <a:cs typeface="Courier New" panose="02070309020205020404" pitchFamily="49" charset="0"/>
              </a:rPr>
              <a:t>testSpillFrequency</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 0) {</a:t>
            </a:r>
            <a:b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0" u="none" strike="noStrike" cap="none" normalizeH="0" baseline="0" dirty="0" err="1" smtClean="0">
                <a:ln>
                  <a:noFill/>
                </a:ln>
                <a:effectLst/>
                <a:latin typeface="Courier New" panose="02070309020205020404" pitchFamily="49" charset="0"/>
                <a:cs typeface="Courier New" panose="02070309020205020404" pitchFamily="49" charset="0"/>
              </a:rPr>
              <a:t>sorter.spill</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a:t>
            </a:r>
            <a:b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b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a:t>
            </a:r>
            <a:endParaRPr kumimoji="0" lang="ru-RU" altLang="ru-RU" sz="2400" b="0" i="0" u="none" strike="noStrike" cap="none" normalizeH="0" baseline="0" dirty="0" smtClean="0">
              <a:ln>
                <a:noFill/>
              </a:ln>
              <a:effectLst/>
              <a:latin typeface="Arial" panose="020B0604020202020204" pitchFamily="34" charset="0"/>
            </a:endParaRPr>
          </a:p>
        </p:txBody>
      </p:sp>
      <p:sp>
        <p:nvSpPr>
          <p:cNvPr id="5" name="Rectangle 2"/>
          <p:cNvSpPr>
            <a:spLocks noGrp="1" noChangeArrowheads="1"/>
          </p:cNvSpPr>
          <p:nvPr>
            <p:ph type="title"/>
          </p:nvPr>
        </p:nvSpPr>
        <p:spPr bwMode="auto">
          <a:xfrm>
            <a:off x="0" y="0"/>
            <a:ext cx="12192000" cy="76944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ru-RU" altLang="ru-RU" b="1" dirty="0" err="1"/>
              <a:t>UnsafeExternalRowSorter</a:t>
            </a:r>
            <a:endParaRPr lang="ru-RU" altLang="ru-RU" b="1" dirty="0"/>
          </a:p>
        </p:txBody>
      </p:sp>
    </p:spTree>
    <p:extLst>
      <p:ext uri="{BB962C8B-B14F-4D97-AF65-F5344CB8AC3E}">
        <p14:creationId xmlns:p14="http://schemas.microsoft.com/office/powerpoint/2010/main" val="20352755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 y="3794"/>
            <a:ext cx="12192003" cy="6740307"/>
          </a:xfrm>
          <a:prstGeom prst="rect">
            <a:avLst/>
          </a:prstGeom>
        </p:spPr>
        <p:txBody>
          <a:bodyPr wrap="square">
            <a:spAutoFit/>
          </a:bodyPr>
          <a:lstStyle/>
          <a:p>
            <a:r>
              <a:rPr lang="en-US" dirty="0"/>
              <a:t>public void </a:t>
            </a:r>
            <a:r>
              <a:rPr lang="en-US" b="1" dirty="0" err="1"/>
              <a:t>insertRecord</a:t>
            </a:r>
            <a:r>
              <a:rPr lang="en-US" dirty="0"/>
              <a:t>(</a:t>
            </a:r>
          </a:p>
          <a:p>
            <a:r>
              <a:rPr lang="en-US" dirty="0"/>
              <a:t>      Object </a:t>
            </a:r>
            <a:r>
              <a:rPr lang="en-US" dirty="0" err="1"/>
              <a:t>recordBase</a:t>
            </a:r>
            <a:r>
              <a:rPr lang="en-US" dirty="0"/>
              <a:t>, long </a:t>
            </a:r>
            <a:r>
              <a:rPr lang="en-US" dirty="0" err="1"/>
              <a:t>recordOffset</a:t>
            </a:r>
            <a:r>
              <a:rPr lang="en-US" dirty="0"/>
              <a:t>, </a:t>
            </a:r>
            <a:r>
              <a:rPr lang="en-US" dirty="0" err="1"/>
              <a:t>int</a:t>
            </a:r>
            <a:r>
              <a:rPr lang="en-US" dirty="0"/>
              <a:t> length, long prefix, </a:t>
            </a:r>
            <a:r>
              <a:rPr lang="en-US" dirty="0" err="1"/>
              <a:t>boolean</a:t>
            </a:r>
            <a:r>
              <a:rPr lang="en-US" dirty="0"/>
              <a:t> </a:t>
            </a:r>
            <a:r>
              <a:rPr lang="en-US" dirty="0" err="1"/>
              <a:t>prefixIsNull</a:t>
            </a:r>
            <a:r>
              <a:rPr lang="en-US" dirty="0"/>
              <a:t>)</a:t>
            </a:r>
          </a:p>
          <a:p>
            <a:r>
              <a:rPr lang="en-US" dirty="0"/>
              <a:t>    throws </a:t>
            </a:r>
            <a:r>
              <a:rPr lang="en-US" dirty="0" err="1"/>
              <a:t>IOException</a:t>
            </a:r>
            <a:r>
              <a:rPr lang="en-US" dirty="0"/>
              <a:t> {</a:t>
            </a:r>
          </a:p>
          <a:p>
            <a:endParaRPr lang="en-US" dirty="0"/>
          </a:p>
          <a:p>
            <a:r>
              <a:rPr lang="en-US" dirty="0"/>
              <a:t>    assert(</a:t>
            </a:r>
            <a:r>
              <a:rPr lang="en-US" dirty="0" err="1"/>
              <a:t>inMemSorter</a:t>
            </a:r>
            <a:r>
              <a:rPr lang="en-US" dirty="0"/>
              <a:t> != null);</a:t>
            </a:r>
          </a:p>
          <a:p>
            <a:r>
              <a:rPr lang="en-US" dirty="0"/>
              <a:t>    if (</a:t>
            </a:r>
            <a:r>
              <a:rPr lang="en-US" b="1" dirty="0" err="1"/>
              <a:t>inMemSorter.numRecords</a:t>
            </a:r>
            <a:r>
              <a:rPr lang="en-US" b="1" dirty="0"/>
              <a:t>() &gt;= </a:t>
            </a:r>
            <a:r>
              <a:rPr lang="en-US" b="1" dirty="0" err="1"/>
              <a:t>numElementsForSpillThreshold</a:t>
            </a:r>
            <a:r>
              <a:rPr lang="en-US" dirty="0"/>
              <a:t>) {</a:t>
            </a:r>
          </a:p>
          <a:p>
            <a:r>
              <a:rPr lang="en-US" dirty="0"/>
              <a:t>      logger.info("Spilling data because number of </a:t>
            </a:r>
            <a:r>
              <a:rPr lang="en-US" dirty="0" err="1"/>
              <a:t>spilledRecords</a:t>
            </a:r>
            <a:r>
              <a:rPr lang="en-US" dirty="0"/>
              <a:t> crossed the threshold " +</a:t>
            </a:r>
          </a:p>
          <a:p>
            <a:r>
              <a:rPr lang="en-US" dirty="0"/>
              <a:t>        </a:t>
            </a:r>
            <a:r>
              <a:rPr lang="en-US" dirty="0" err="1"/>
              <a:t>numElementsForSpillThreshold</a:t>
            </a:r>
            <a:r>
              <a:rPr lang="en-US" dirty="0"/>
              <a:t>);</a:t>
            </a:r>
          </a:p>
          <a:p>
            <a:r>
              <a:rPr lang="en-US" b="1" dirty="0"/>
              <a:t>      spill();</a:t>
            </a:r>
          </a:p>
          <a:p>
            <a:r>
              <a:rPr lang="en-US" dirty="0"/>
              <a:t>    }</a:t>
            </a:r>
          </a:p>
          <a:p>
            <a:r>
              <a:rPr lang="en-US" dirty="0" smtClean="0"/>
              <a:t>    </a:t>
            </a:r>
            <a:r>
              <a:rPr lang="en-US" b="1" dirty="0" err="1"/>
              <a:t>growPointerArrayIfNecessary</a:t>
            </a:r>
            <a:r>
              <a:rPr lang="en-US" dirty="0"/>
              <a:t>();</a:t>
            </a:r>
          </a:p>
          <a:p>
            <a:r>
              <a:rPr lang="en-US" dirty="0"/>
              <a:t>    </a:t>
            </a:r>
            <a:r>
              <a:rPr lang="en-US" dirty="0" err="1"/>
              <a:t>int</a:t>
            </a:r>
            <a:r>
              <a:rPr lang="en-US" dirty="0"/>
              <a:t> </a:t>
            </a:r>
            <a:r>
              <a:rPr lang="en-US" dirty="0" err="1"/>
              <a:t>uaoSize</a:t>
            </a:r>
            <a:r>
              <a:rPr lang="en-US" dirty="0"/>
              <a:t> = </a:t>
            </a:r>
            <a:r>
              <a:rPr lang="en-US" dirty="0" err="1"/>
              <a:t>UnsafeAlignedOffset.getUaoSize</a:t>
            </a:r>
            <a:r>
              <a:rPr lang="en-US" dirty="0"/>
              <a:t>();</a:t>
            </a:r>
          </a:p>
          <a:p>
            <a:r>
              <a:rPr lang="en-US" dirty="0"/>
              <a:t>    // Need 4 or 8 bytes to store the record length.</a:t>
            </a:r>
          </a:p>
          <a:p>
            <a:r>
              <a:rPr lang="en-US" dirty="0"/>
              <a:t>    final </a:t>
            </a:r>
            <a:r>
              <a:rPr lang="en-US" dirty="0" err="1"/>
              <a:t>int</a:t>
            </a:r>
            <a:r>
              <a:rPr lang="en-US" dirty="0"/>
              <a:t> required = length + </a:t>
            </a:r>
            <a:r>
              <a:rPr lang="en-US" dirty="0" err="1"/>
              <a:t>uaoSize</a:t>
            </a:r>
            <a:r>
              <a:rPr lang="en-US" dirty="0"/>
              <a:t>;</a:t>
            </a:r>
          </a:p>
          <a:p>
            <a:r>
              <a:rPr lang="en-US" dirty="0"/>
              <a:t>    </a:t>
            </a:r>
            <a:r>
              <a:rPr lang="en-US" b="1" dirty="0" err="1"/>
              <a:t>acquireNewPageIfNecessary</a:t>
            </a:r>
            <a:r>
              <a:rPr lang="en-US" b="1" dirty="0"/>
              <a:t>(required</a:t>
            </a:r>
            <a:r>
              <a:rPr lang="en-US" dirty="0"/>
              <a:t>);</a:t>
            </a:r>
          </a:p>
          <a:p>
            <a:endParaRPr lang="en-US" dirty="0"/>
          </a:p>
          <a:p>
            <a:r>
              <a:rPr lang="en-US" dirty="0"/>
              <a:t>    final Object base = </a:t>
            </a:r>
            <a:r>
              <a:rPr lang="en-US" dirty="0" err="1"/>
              <a:t>currentPage.getBaseObject</a:t>
            </a:r>
            <a:r>
              <a:rPr lang="en-US" dirty="0"/>
              <a:t>();</a:t>
            </a:r>
          </a:p>
          <a:p>
            <a:r>
              <a:rPr lang="en-US" dirty="0"/>
              <a:t>    final long </a:t>
            </a:r>
            <a:r>
              <a:rPr lang="en-US" b="1" dirty="0" err="1"/>
              <a:t>recordAddress</a:t>
            </a:r>
            <a:r>
              <a:rPr lang="en-US" dirty="0"/>
              <a:t> = </a:t>
            </a:r>
            <a:r>
              <a:rPr lang="en-US" b="1" dirty="0" err="1"/>
              <a:t>taskMemoryManager.encodePageNumberAndOffset</a:t>
            </a:r>
            <a:r>
              <a:rPr lang="en-US" b="1" dirty="0"/>
              <a:t>(</a:t>
            </a:r>
            <a:r>
              <a:rPr lang="en-US" b="1" dirty="0" err="1"/>
              <a:t>currentPage</a:t>
            </a:r>
            <a:r>
              <a:rPr lang="en-US" b="1" dirty="0"/>
              <a:t>, </a:t>
            </a:r>
            <a:r>
              <a:rPr lang="en-US" b="1" dirty="0" err="1"/>
              <a:t>pageCursor</a:t>
            </a:r>
            <a:r>
              <a:rPr lang="en-US" b="1" dirty="0"/>
              <a:t>);</a:t>
            </a:r>
          </a:p>
          <a:p>
            <a:r>
              <a:rPr lang="en-US" dirty="0"/>
              <a:t>    </a:t>
            </a:r>
            <a:r>
              <a:rPr lang="en-US" dirty="0" err="1"/>
              <a:t>UnsafeAlignedOffset.putSize</a:t>
            </a:r>
            <a:r>
              <a:rPr lang="en-US" dirty="0"/>
              <a:t>(base, </a:t>
            </a:r>
            <a:r>
              <a:rPr lang="en-US" dirty="0" err="1"/>
              <a:t>pageCursor</a:t>
            </a:r>
            <a:r>
              <a:rPr lang="en-US" dirty="0"/>
              <a:t>, length);</a:t>
            </a:r>
          </a:p>
          <a:p>
            <a:r>
              <a:rPr lang="en-US" dirty="0"/>
              <a:t>    </a:t>
            </a:r>
            <a:r>
              <a:rPr lang="en-US" dirty="0" err="1"/>
              <a:t>pageCursor</a:t>
            </a:r>
            <a:r>
              <a:rPr lang="en-US" dirty="0"/>
              <a:t> += </a:t>
            </a:r>
            <a:r>
              <a:rPr lang="en-US" dirty="0" err="1"/>
              <a:t>uaoSize</a:t>
            </a:r>
            <a:r>
              <a:rPr lang="en-US" dirty="0"/>
              <a:t>;</a:t>
            </a:r>
          </a:p>
          <a:p>
            <a:r>
              <a:rPr lang="en-US" dirty="0"/>
              <a:t>    </a:t>
            </a:r>
            <a:r>
              <a:rPr lang="en-US" dirty="0" err="1"/>
              <a:t>Platform.copyMemory</a:t>
            </a:r>
            <a:r>
              <a:rPr lang="en-US" dirty="0"/>
              <a:t>(</a:t>
            </a:r>
            <a:r>
              <a:rPr lang="en-US" dirty="0" err="1"/>
              <a:t>recordBase</a:t>
            </a:r>
            <a:r>
              <a:rPr lang="en-US" dirty="0"/>
              <a:t>, </a:t>
            </a:r>
            <a:r>
              <a:rPr lang="en-US" dirty="0" err="1"/>
              <a:t>recordOffset</a:t>
            </a:r>
            <a:r>
              <a:rPr lang="en-US" dirty="0"/>
              <a:t>, base, </a:t>
            </a:r>
            <a:r>
              <a:rPr lang="en-US" dirty="0" err="1"/>
              <a:t>pageCursor</a:t>
            </a:r>
            <a:r>
              <a:rPr lang="en-US" dirty="0"/>
              <a:t>, length);</a:t>
            </a:r>
          </a:p>
          <a:p>
            <a:r>
              <a:rPr lang="en-US" dirty="0"/>
              <a:t>    </a:t>
            </a:r>
            <a:r>
              <a:rPr lang="en-US" dirty="0" err="1"/>
              <a:t>pageCursor</a:t>
            </a:r>
            <a:r>
              <a:rPr lang="en-US" dirty="0"/>
              <a:t> += length;</a:t>
            </a:r>
          </a:p>
          <a:p>
            <a:r>
              <a:rPr lang="en-US" dirty="0"/>
              <a:t>    </a:t>
            </a:r>
            <a:r>
              <a:rPr lang="en-US" b="1" dirty="0" err="1"/>
              <a:t>inMemSorter.insertRecord</a:t>
            </a:r>
            <a:r>
              <a:rPr lang="en-US" b="1" dirty="0"/>
              <a:t>(</a:t>
            </a:r>
            <a:r>
              <a:rPr lang="en-US" b="1" dirty="0" err="1"/>
              <a:t>recordAddress</a:t>
            </a:r>
            <a:r>
              <a:rPr lang="en-US" b="1" dirty="0"/>
              <a:t>, prefix, </a:t>
            </a:r>
            <a:r>
              <a:rPr lang="en-US" b="1" dirty="0" err="1"/>
              <a:t>prefixIsNull</a:t>
            </a:r>
            <a:r>
              <a:rPr lang="en-US" b="1" dirty="0"/>
              <a:t>);</a:t>
            </a:r>
          </a:p>
          <a:p>
            <a:r>
              <a:rPr lang="en-US" dirty="0"/>
              <a:t>  }</a:t>
            </a:r>
            <a:endParaRPr lang="ru-RU" dirty="0"/>
          </a:p>
        </p:txBody>
      </p:sp>
    </p:spTree>
    <p:extLst>
      <p:ext uri="{BB962C8B-B14F-4D97-AF65-F5344CB8AC3E}">
        <p14:creationId xmlns:p14="http://schemas.microsoft.com/office/powerpoint/2010/main" val="27760056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 y="668949"/>
            <a:ext cx="12265891" cy="6186309"/>
          </a:xfrm>
          <a:prstGeom prst="rect">
            <a:avLst/>
          </a:prstGeom>
        </p:spPr>
        <p:txBody>
          <a:bodyPr wrap="square">
            <a:spAutoFit/>
          </a:bodyPr>
          <a:lstStyle/>
          <a:p>
            <a:r>
              <a:rPr lang="en-US" dirty="0" smtClean="0"/>
              <a:t>public </a:t>
            </a:r>
            <a:r>
              <a:rPr lang="en-US" dirty="0"/>
              <a:t>void </a:t>
            </a:r>
            <a:r>
              <a:rPr lang="en-US" b="1" dirty="0" err="1"/>
              <a:t>insertRecord</a:t>
            </a:r>
            <a:r>
              <a:rPr lang="en-US" b="1" dirty="0"/>
              <a:t>(long </a:t>
            </a:r>
            <a:r>
              <a:rPr lang="en-US" b="1" dirty="0" err="1"/>
              <a:t>recordPointer</a:t>
            </a:r>
            <a:r>
              <a:rPr lang="en-US" b="1" dirty="0"/>
              <a:t>, long </a:t>
            </a:r>
            <a:r>
              <a:rPr lang="en-US" b="1" dirty="0" err="1"/>
              <a:t>keyPrefix</a:t>
            </a:r>
            <a:r>
              <a:rPr lang="en-US" b="1" dirty="0"/>
              <a:t>, </a:t>
            </a:r>
            <a:r>
              <a:rPr lang="en-US" b="1" dirty="0" err="1"/>
              <a:t>boolean</a:t>
            </a:r>
            <a:r>
              <a:rPr lang="en-US" b="1" dirty="0"/>
              <a:t> </a:t>
            </a:r>
            <a:r>
              <a:rPr lang="en-US" b="1" dirty="0" err="1"/>
              <a:t>prefixIsNull</a:t>
            </a:r>
            <a:r>
              <a:rPr lang="en-US" b="1" dirty="0"/>
              <a:t>) </a:t>
            </a:r>
            <a:r>
              <a:rPr lang="en-US" dirty="0"/>
              <a:t>{</a:t>
            </a:r>
          </a:p>
          <a:p>
            <a:r>
              <a:rPr lang="en-US" dirty="0"/>
              <a:t>    if (!</a:t>
            </a:r>
            <a:r>
              <a:rPr lang="en-US" dirty="0" err="1"/>
              <a:t>hasSpaceForAnotherRecord</a:t>
            </a:r>
            <a:r>
              <a:rPr lang="en-US" dirty="0"/>
              <a:t>()) {</a:t>
            </a:r>
          </a:p>
          <a:p>
            <a:r>
              <a:rPr lang="en-US" dirty="0"/>
              <a:t>      throw new </a:t>
            </a:r>
            <a:r>
              <a:rPr lang="en-US" dirty="0" err="1"/>
              <a:t>IllegalStateException</a:t>
            </a:r>
            <a:r>
              <a:rPr lang="en-US" dirty="0"/>
              <a:t>("There is no space for new record");</a:t>
            </a:r>
          </a:p>
          <a:p>
            <a:r>
              <a:rPr lang="en-US" dirty="0"/>
              <a:t>    }</a:t>
            </a:r>
          </a:p>
          <a:p>
            <a:r>
              <a:rPr lang="en-US" dirty="0"/>
              <a:t>    if (</a:t>
            </a:r>
            <a:r>
              <a:rPr lang="en-US" b="1" dirty="0" err="1"/>
              <a:t>prefixIsNull</a:t>
            </a:r>
            <a:r>
              <a:rPr lang="en-US" b="1" dirty="0"/>
              <a:t> &amp;&amp; </a:t>
            </a:r>
            <a:r>
              <a:rPr lang="en-US" b="1" dirty="0" err="1"/>
              <a:t>radixSortSupport</a:t>
            </a:r>
            <a:r>
              <a:rPr lang="en-US" b="1" dirty="0"/>
              <a:t> != null</a:t>
            </a:r>
            <a:r>
              <a:rPr lang="en-US" dirty="0"/>
              <a:t>) {</a:t>
            </a:r>
          </a:p>
          <a:p>
            <a:r>
              <a:rPr lang="en-US" dirty="0"/>
              <a:t>      // Swap forward a non-null record to make room for this one at the beginning of the array.</a:t>
            </a:r>
          </a:p>
          <a:p>
            <a:r>
              <a:rPr lang="en-US" dirty="0"/>
              <a:t>      </a:t>
            </a:r>
            <a:r>
              <a:rPr lang="en-US" dirty="0" err="1"/>
              <a:t>array.set</a:t>
            </a:r>
            <a:r>
              <a:rPr lang="en-US" dirty="0"/>
              <a:t>(</a:t>
            </a:r>
            <a:r>
              <a:rPr lang="en-US" dirty="0" err="1"/>
              <a:t>pos</a:t>
            </a:r>
            <a:r>
              <a:rPr lang="en-US" dirty="0"/>
              <a:t>, </a:t>
            </a:r>
            <a:r>
              <a:rPr lang="en-US" dirty="0" err="1"/>
              <a:t>array.get</a:t>
            </a:r>
            <a:r>
              <a:rPr lang="en-US" dirty="0"/>
              <a:t>(</a:t>
            </a:r>
            <a:r>
              <a:rPr lang="en-US" dirty="0" err="1"/>
              <a:t>nullBoundaryPos</a:t>
            </a:r>
            <a:r>
              <a:rPr lang="en-US" dirty="0"/>
              <a:t>));</a:t>
            </a:r>
          </a:p>
          <a:p>
            <a:r>
              <a:rPr lang="en-US" dirty="0"/>
              <a:t>      </a:t>
            </a:r>
            <a:r>
              <a:rPr lang="en-US" dirty="0" err="1"/>
              <a:t>pos</a:t>
            </a:r>
            <a:r>
              <a:rPr lang="en-US" dirty="0"/>
              <a:t>++;</a:t>
            </a:r>
          </a:p>
          <a:p>
            <a:r>
              <a:rPr lang="en-US" dirty="0"/>
              <a:t>      </a:t>
            </a:r>
            <a:r>
              <a:rPr lang="en-US" dirty="0" err="1"/>
              <a:t>array.set</a:t>
            </a:r>
            <a:r>
              <a:rPr lang="en-US" dirty="0"/>
              <a:t>(</a:t>
            </a:r>
            <a:r>
              <a:rPr lang="en-US" dirty="0" err="1"/>
              <a:t>pos</a:t>
            </a:r>
            <a:r>
              <a:rPr lang="en-US" dirty="0"/>
              <a:t>, </a:t>
            </a:r>
            <a:r>
              <a:rPr lang="en-US" dirty="0" err="1"/>
              <a:t>array.get</a:t>
            </a:r>
            <a:r>
              <a:rPr lang="en-US" dirty="0"/>
              <a:t>(</a:t>
            </a:r>
            <a:r>
              <a:rPr lang="en-US" dirty="0" err="1"/>
              <a:t>nullBoundaryPos</a:t>
            </a:r>
            <a:r>
              <a:rPr lang="en-US" dirty="0"/>
              <a:t> + 1));</a:t>
            </a:r>
          </a:p>
          <a:p>
            <a:r>
              <a:rPr lang="en-US" dirty="0"/>
              <a:t>      </a:t>
            </a:r>
            <a:r>
              <a:rPr lang="en-US" dirty="0" err="1"/>
              <a:t>pos</a:t>
            </a:r>
            <a:r>
              <a:rPr lang="en-US" dirty="0"/>
              <a:t>++;</a:t>
            </a:r>
          </a:p>
          <a:p>
            <a:r>
              <a:rPr lang="en-US" dirty="0"/>
              <a:t>      // Place this record in the vacated position.</a:t>
            </a:r>
          </a:p>
          <a:p>
            <a:r>
              <a:rPr lang="en-US" dirty="0"/>
              <a:t>      </a:t>
            </a:r>
            <a:r>
              <a:rPr lang="en-US" dirty="0" err="1"/>
              <a:t>array.set</a:t>
            </a:r>
            <a:r>
              <a:rPr lang="en-US" dirty="0"/>
              <a:t>(</a:t>
            </a:r>
            <a:r>
              <a:rPr lang="en-US" dirty="0" err="1"/>
              <a:t>nullBoundaryPos</a:t>
            </a:r>
            <a:r>
              <a:rPr lang="en-US" dirty="0"/>
              <a:t>, </a:t>
            </a:r>
            <a:r>
              <a:rPr lang="en-US" dirty="0" err="1"/>
              <a:t>recordPointer</a:t>
            </a:r>
            <a:r>
              <a:rPr lang="en-US" dirty="0"/>
              <a:t>);</a:t>
            </a:r>
          </a:p>
          <a:p>
            <a:r>
              <a:rPr lang="en-US" dirty="0"/>
              <a:t>      </a:t>
            </a:r>
            <a:r>
              <a:rPr lang="en-US" dirty="0" err="1"/>
              <a:t>nullBoundaryPos</a:t>
            </a:r>
            <a:r>
              <a:rPr lang="en-US" dirty="0"/>
              <a:t>++;</a:t>
            </a:r>
          </a:p>
          <a:p>
            <a:r>
              <a:rPr lang="en-US" dirty="0"/>
              <a:t>      </a:t>
            </a:r>
            <a:r>
              <a:rPr lang="en-US" dirty="0" err="1"/>
              <a:t>array.set</a:t>
            </a:r>
            <a:r>
              <a:rPr lang="en-US" dirty="0"/>
              <a:t>(</a:t>
            </a:r>
            <a:r>
              <a:rPr lang="en-US" dirty="0" err="1"/>
              <a:t>nullBoundaryPos</a:t>
            </a:r>
            <a:r>
              <a:rPr lang="en-US" dirty="0"/>
              <a:t>, </a:t>
            </a:r>
            <a:r>
              <a:rPr lang="en-US" dirty="0" err="1"/>
              <a:t>keyPrefix</a:t>
            </a:r>
            <a:r>
              <a:rPr lang="en-US" dirty="0"/>
              <a:t>);</a:t>
            </a:r>
          </a:p>
          <a:p>
            <a:r>
              <a:rPr lang="en-US" dirty="0"/>
              <a:t>      </a:t>
            </a:r>
            <a:r>
              <a:rPr lang="en-US" dirty="0" err="1"/>
              <a:t>nullBoundaryPos</a:t>
            </a:r>
            <a:r>
              <a:rPr lang="en-US" dirty="0"/>
              <a:t>++;</a:t>
            </a:r>
          </a:p>
          <a:p>
            <a:r>
              <a:rPr lang="en-US" dirty="0"/>
              <a:t>    } else {</a:t>
            </a:r>
          </a:p>
          <a:p>
            <a:r>
              <a:rPr lang="en-US" dirty="0"/>
              <a:t>      </a:t>
            </a:r>
            <a:r>
              <a:rPr lang="en-US" b="1" dirty="0" err="1"/>
              <a:t>array.set</a:t>
            </a:r>
            <a:r>
              <a:rPr lang="en-US" b="1" dirty="0"/>
              <a:t>(</a:t>
            </a:r>
            <a:r>
              <a:rPr lang="en-US" b="1" dirty="0" err="1"/>
              <a:t>pos</a:t>
            </a:r>
            <a:r>
              <a:rPr lang="en-US" b="1" dirty="0"/>
              <a:t>, </a:t>
            </a:r>
            <a:r>
              <a:rPr lang="en-US" b="1" dirty="0" err="1"/>
              <a:t>recordPointer</a:t>
            </a:r>
            <a:r>
              <a:rPr lang="en-US" b="1" dirty="0"/>
              <a:t>);</a:t>
            </a:r>
          </a:p>
          <a:p>
            <a:r>
              <a:rPr lang="en-US" b="1" dirty="0"/>
              <a:t>      </a:t>
            </a:r>
            <a:r>
              <a:rPr lang="en-US" b="1" dirty="0" err="1"/>
              <a:t>pos</a:t>
            </a:r>
            <a:r>
              <a:rPr lang="en-US" b="1" dirty="0"/>
              <a:t>++;</a:t>
            </a:r>
          </a:p>
          <a:p>
            <a:r>
              <a:rPr lang="en-US" b="1" dirty="0"/>
              <a:t>      </a:t>
            </a:r>
            <a:r>
              <a:rPr lang="en-US" b="1" dirty="0" err="1"/>
              <a:t>array.set</a:t>
            </a:r>
            <a:r>
              <a:rPr lang="en-US" b="1" dirty="0"/>
              <a:t>(</a:t>
            </a:r>
            <a:r>
              <a:rPr lang="en-US" b="1" dirty="0" err="1"/>
              <a:t>pos</a:t>
            </a:r>
            <a:r>
              <a:rPr lang="en-US" b="1" dirty="0"/>
              <a:t>, </a:t>
            </a:r>
            <a:r>
              <a:rPr lang="en-US" b="1" dirty="0" err="1"/>
              <a:t>keyPrefix</a:t>
            </a:r>
            <a:r>
              <a:rPr lang="en-US" b="1" dirty="0"/>
              <a:t>);</a:t>
            </a:r>
          </a:p>
          <a:p>
            <a:r>
              <a:rPr lang="en-US" b="1" dirty="0"/>
              <a:t>      </a:t>
            </a:r>
            <a:r>
              <a:rPr lang="en-US" b="1" dirty="0" err="1"/>
              <a:t>pos</a:t>
            </a:r>
            <a:r>
              <a:rPr lang="en-US" b="1" dirty="0"/>
              <a:t>++;</a:t>
            </a:r>
          </a:p>
          <a:p>
            <a:r>
              <a:rPr lang="en-US" dirty="0"/>
              <a:t>    }</a:t>
            </a:r>
          </a:p>
          <a:p>
            <a:r>
              <a:rPr lang="en-US" dirty="0"/>
              <a:t>  }</a:t>
            </a:r>
            <a:endParaRPr lang="ru-RU" dirty="0"/>
          </a:p>
        </p:txBody>
      </p:sp>
      <p:sp>
        <p:nvSpPr>
          <p:cNvPr id="3" name="Rectangle 1"/>
          <p:cNvSpPr>
            <a:spLocks noChangeArrowheads="1"/>
          </p:cNvSpPr>
          <p:nvPr/>
        </p:nvSpPr>
        <p:spPr bwMode="auto">
          <a:xfrm>
            <a:off x="0" y="-30640"/>
            <a:ext cx="12192000" cy="76944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ru-RU" altLang="ru-RU" sz="4400" b="1" dirty="0" err="1">
                <a:latin typeface="+mj-lt"/>
                <a:ea typeface="+mj-ea"/>
                <a:cs typeface="+mj-cs"/>
              </a:rPr>
              <a:t>UnsafeInMemorySorter</a:t>
            </a:r>
            <a:endParaRPr lang="ru-RU" altLang="ru-RU" sz="4400" b="1" dirty="0">
              <a:latin typeface="+mj-lt"/>
              <a:ea typeface="+mj-ea"/>
              <a:cs typeface="+mj-cs"/>
            </a:endParaRPr>
          </a:p>
        </p:txBody>
      </p:sp>
    </p:spTree>
    <p:extLst>
      <p:ext uri="{BB962C8B-B14F-4D97-AF65-F5344CB8AC3E}">
        <p14:creationId xmlns:p14="http://schemas.microsoft.com/office/powerpoint/2010/main" val="40275505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smtClean="0"/>
              <a:t>Example</a:t>
            </a:r>
            <a:endParaRPr lang="ru-RU" b="1" dirty="0"/>
          </a:p>
        </p:txBody>
      </p:sp>
      <p:sp>
        <p:nvSpPr>
          <p:cNvPr id="4" name="Rectangle 1"/>
          <p:cNvSpPr>
            <a:spLocks noGrp="1" noChangeArrowheads="1"/>
          </p:cNvSpPr>
          <p:nvPr>
            <p:ph idx="1"/>
          </p:nvPr>
        </p:nvSpPr>
        <p:spPr bwMode="auto">
          <a:xfrm>
            <a:off x="0" y="2044174"/>
            <a:ext cx="12108873" cy="1323439"/>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000" b="0" i="1" u="none" strike="noStrike" cap="none" normalizeH="0" baseline="0" dirty="0" err="1" smtClean="0">
                <a:ln>
                  <a:noFill/>
                </a:ln>
                <a:effectLst/>
                <a:latin typeface="Courier New" panose="02070309020205020404" pitchFamily="49" charset="0"/>
                <a:cs typeface="Courier New" panose="02070309020205020404" pitchFamily="49" charset="0"/>
              </a:rPr>
              <a:t>spark</a:t>
            </a: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a:t>
            </a:r>
            <a:r>
              <a:rPr kumimoji="0" lang="ru-RU" altLang="ru-RU" sz="2000" b="0" i="1" u="none" strike="noStrike" cap="none" normalizeH="0" baseline="0" dirty="0" err="1" smtClean="0">
                <a:ln>
                  <a:noFill/>
                </a:ln>
                <a:effectLst/>
                <a:latin typeface="Courier New" panose="02070309020205020404" pitchFamily="49" charset="0"/>
                <a:cs typeface="Courier New" panose="02070309020205020404" pitchFamily="49" charset="0"/>
              </a:rPr>
              <a:t>sqlContext</a:t>
            </a:r>
            <a:r>
              <a:rPr kumimoji="0" lang="ru-RU" altLang="ru-RU" sz="2000" b="0" i="1" u="none" strike="noStrike" cap="none" normalizeH="0" baseline="0" dirty="0" smtClean="0">
                <a:ln>
                  <a:noFill/>
                </a:ln>
                <a:effectLst/>
                <a:latin typeface="Courier New" panose="02070309020205020404" pitchFamily="49" charset="0"/>
                <a:cs typeface="Courier New" panose="02070309020205020404" pitchFamily="49" charset="0"/>
              </a:rPr>
              <a:t/>
            </a:r>
            <a:br>
              <a:rPr kumimoji="0" lang="ru-RU" altLang="ru-RU" sz="2000" b="0" i="1"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0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a:t>
            </a: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createDataset</a:t>
            </a:r>
            <a:r>
              <a:rPr kumimoji="0" lang="en-US" altLang="ru-RU" sz="2000" b="0" i="0" u="none" strike="noStrike" cap="none" normalizeH="0" baseline="0" dirty="0" smtClean="0">
                <a:ln>
                  <a:noFill/>
                </a:ln>
                <a:effectLst/>
                <a:latin typeface="Courier New" panose="02070309020205020404" pitchFamily="49" charset="0"/>
                <a:cs typeface="Courier New" panose="02070309020205020404" pitchFamily="49" charset="0"/>
              </a:rPr>
              <a:t>[Person]</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a:t>
            </a:r>
            <a:r>
              <a:rPr kumimoji="0" lang="ru-RU" altLang="ru-RU" sz="2000" b="0" i="1" u="none" strike="noStrike" cap="none" normalizeH="0" baseline="0" dirty="0" err="1" smtClean="0">
                <a:ln>
                  <a:noFill/>
                </a:ln>
                <a:effectLst/>
                <a:latin typeface="Courier New" panose="02070309020205020404" pitchFamily="49" charset="0"/>
                <a:cs typeface="Courier New" panose="02070309020205020404" pitchFamily="49" charset="0"/>
              </a:rPr>
              <a:t>Seq</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a:t>
            </a:r>
            <a:r>
              <a:rPr kumimoji="0" lang="ru-RU" altLang="ru-RU" sz="2000" b="0" i="1" u="none" strike="noStrike" cap="none" normalizeH="0" baseline="0" dirty="0" err="1" smtClean="0">
                <a:ln>
                  <a:noFill/>
                </a:ln>
                <a:effectLst/>
                <a:latin typeface="Courier New" panose="02070309020205020404" pitchFamily="49" charset="0"/>
                <a:cs typeface="Courier New" panose="02070309020205020404" pitchFamily="49" charset="0"/>
              </a:rPr>
              <a:t>Person</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(1,"A"),</a:t>
            </a:r>
            <a:r>
              <a:rPr kumimoji="0" lang="ru-RU" altLang="ru-RU" sz="2000" b="0" i="1" u="none" strike="noStrike" cap="none" normalizeH="0" baseline="0" dirty="0" err="1" smtClean="0">
                <a:ln>
                  <a:noFill/>
                </a:ln>
                <a:effectLst/>
                <a:latin typeface="Courier New" panose="02070309020205020404" pitchFamily="49" charset="0"/>
                <a:cs typeface="Courier New" panose="02070309020205020404" pitchFamily="49" charset="0"/>
              </a:rPr>
              <a:t>Person</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(2,"B"),</a:t>
            </a:r>
            <a:r>
              <a:rPr kumimoji="0" lang="ru-RU" altLang="ru-RU" sz="2000" b="0" i="1" u="none" strike="noStrike" cap="none" normalizeH="0" baseline="0" dirty="0" err="1" smtClean="0">
                <a:ln>
                  <a:noFill/>
                </a:ln>
                <a:effectLst/>
                <a:latin typeface="Courier New" panose="02070309020205020404" pitchFamily="49" charset="0"/>
                <a:cs typeface="Courier New" panose="02070309020205020404" pitchFamily="49" charset="0"/>
              </a:rPr>
              <a:t>Person</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(3,"C")))</a:t>
            </a:r>
            <a:b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sort</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a:t>
            </a: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id</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a:t>
            </a: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desc</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a:t>
            </a:r>
            <a:r>
              <a:rPr kumimoji="0" lang="en-US"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ru-RU" sz="2000" dirty="0">
                <a:latin typeface="Courier New" panose="02070309020205020404" pitchFamily="49" charset="0"/>
                <a:cs typeface="Courier New" panose="02070309020205020404" pitchFamily="49" charset="0"/>
              </a:rPr>
              <a:t> </a:t>
            </a:r>
            <a:r>
              <a:rPr lang="en-US" altLang="ru-RU" sz="2000" dirty="0" smtClean="0">
                <a:latin typeface="Courier New" panose="02070309020205020404" pitchFamily="49" charset="0"/>
                <a:cs typeface="Courier New" panose="02070309020205020404" pitchFamily="49" charset="0"/>
              </a:rPr>
              <a:t>    </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a:t>
            </a: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show</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a:t>
            </a:r>
            <a:endParaRPr kumimoji="0" lang="ru-RU" altLang="ru-RU" sz="2000" b="0" i="0" u="none" strike="noStrike" cap="none" normalizeH="0" baseline="0" dirty="0" smtClean="0">
              <a:ln>
                <a:noFill/>
              </a:ln>
              <a:effectLst/>
              <a:latin typeface="Arial" panose="020B0604020202020204" pitchFamily="34" charset="0"/>
            </a:endParaRPr>
          </a:p>
        </p:txBody>
      </p:sp>
      <p:pic>
        <p:nvPicPr>
          <p:cNvPr id="5" name="Рисунок 4"/>
          <p:cNvPicPr>
            <a:picLocks noChangeAspect="1"/>
          </p:cNvPicPr>
          <p:nvPr/>
        </p:nvPicPr>
        <p:blipFill>
          <a:blip r:embed="rId2"/>
          <a:stretch>
            <a:fillRect/>
          </a:stretch>
        </p:blipFill>
        <p:spPr>
          <a:xfrm>
            <a:off x="939530" y="3504787"/>
            <a:ext cx="1990725" cy="2095500"/>
          </a:xfrm>
          <a:prstGeom prst="rect">
            <a:avLst/>
          </a:prstGeom>
        </p:spPr>
      </p:pic>
    </p:spTree>
    <p:extLst>
      <p:ext uri="{BB962C8B-B14F-4D97-AF65-F5344CB8AC3E}">
        <p14:creationId xmlns:p14="http://schemas.microsoft.com/office/powerpoint/2010/main" val="14844543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Прямоугольник 4"/>
          <p:cNvSpPr/>
          <p:nvPr/>
        </p:nvSpPr>
        <p:spPr>
          <a:xfrm>
            <a:off x="1708727" y="3223490"/>
            <a:ext cx="3925454" cy="13485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Прямоугольник 1"/>
          <p:cNvSpPr/>
          <p:nvPr/>
        </p:nvSpPr>
        <p:spPr>
          <a:xfrm>
            <a:off x="1708727" y="276641"/>
            <a:ext cx="8756073" cy="2893100"/>
          </a:xfrm>
          <a:prstGeom prst="rect">
            <a:avLst/>
          </a:prstGeom>
        </p:spPr>
        <p:txBody>
          <a:bodyPr wrap="square">
            <a:spAutoFit/>
          </a:bodyPr>
          <a:lstStyle/>
          <a:p>
            <a:endParaRPr lang="en-US" dirty="0"/>
          </a:p>
          <a:p>
            <a:r>
              <a:rPr lang="en-US" dirty="0"/>
              <a:t>  </a:t>
            </a:r>
          </a:p>
          <a:p>
            <a:r>
              <a:rPr lang="en-US" sz="2000" b="1" dirty="0"/>
              <a:t>   </a:t>
            </a:r>
            <a:r>
              <a:rPr lang="en-US" sz="2000" b="1" dirty="0" smtClean="0"/>
              <a:t>private </a:t>
            </a:r>
            <a:r>
              <a:rPr lang="en-US" sz="2000" b="1" dirty="0" err="1"/>
              <a:t>LongArray</a:t>
            </a:r>
            <a:r>
              <a:rPr lang="en-US" sz="2000" b="1" dirty="0"/>
              <a:t> </a:t>
            </a:r>
            <a:r>
              <a:rPr lang="en-US" sz="2000" b="1" dirty="0" smtClean="0"/>
              <a:t>array</a:t>
            </a:r>
          </a:p>
          <a:p>
            <a:endParaRPr lang="en-US" dirty="0"/>
          </a:p>
          <a:p>
            <a:r>
              <a:rPr lang="en-US" dirty="0" smtClean="0"/>
              <a:t>   Within </a:t>
            </a:r>
            <a:r>
              <a:rPr lang="en-US" dirty="0"/>
              <a:t>this buffer, position </a:t>
            </a:r>
            <a:r>
              <a:rPr lang="en-US" dirty="0" smtClean="0"/>
              <a:t>{2 </a:t>
            </a:r>
            <a:r>
              <a:rPr lang="en-US" dirty="0"/>
              <a:t>* </a:t>
            </a:r>
            <a:r>
              <a:rPr lang="en-US" dirty="0" err="1" smtClean="0"/>
              <a:t>i</a:t>
            </a:r>
            <a:r>
              <a:rPr lang="en-US" dirty="0" smtClean="0"/>
              <a:t>} </a:t>
            </a:r>
            <a:r>
              <a:rPr lang="en-US" dirty="0"/>
              <a:t>holds a pointer to the record at</a:t>
            </a:r>
          </a:p>
          <a:p>
            <a:r>
              <a:rPr lang="en-US" dirty="0"/>
              <a:t>   </a:t>
            </a:r>
            <a:r>
              <a:rPr lang="en-US" dirty="0" smtClean="0"/>
              <a:t> </a:t>
            </a:r>
            <a:r>
              <a:rPr lang="en-US" dirty="0"/>
              <a:t>index {@code </a:t>
            </a:r>
            <a:r>
              <a:rPr lang="en-US" dirty="0" err="1"/>
              <a:t>i</a:t>
            </a:r>
            <a:r>
              <a:rPr lang="en-US" dirty="0"/>
              <a:t>}, while position </a:t>
            </a:r>
            <a:r>
              <a:rPr lang="en-US" dirty="0" smtClean="0"/>
              <a:t>{2 </a:t>
            </a:r>
            <a:r>
              <a:rPr lang="en-US" dirty="0"/>
              <a:t>* </a:t>
            </a:r>
            <a:r>
              <a:rPr lang="en-US" dirty="0" err="1"/>
              <a:t>i</a:t>
            </a:r>
            <a:r>
              <a:rPr lang="en-US" dirty="0"/>
              <a:t> + 1} in the array holds an 8-byte key prefix.</a:t>
            </a:r>
          </a:p>
          <a:p>
            <a:r>
              <a:rPr lang="en-US" dirty="0"/>
              <a:t>   </a:t>
            </a:r>
          </a:p>
          <a:p>
            <a:r>
              <a:rPr lang="en-US" dirty="0"/>
              <a:t>   </a:t>
            </a:r>
            <a:r>
              <a:rPr lang="en-US" dirty="0" smtClean="0"/>
              <a:t>Only </a:t>
            </a:r>
            <a:r>
              <a:rPr lang="en-US" dirty="0"/>
              <a:t>part of the array will be used to store the pointers, the rest part is preserved as</a:t>
            </a:r>
          </a:p>
          <a:p>
            <a:r>
              <a:rPr lang="en-US" dirty="0"/>
              <a:t>   </a:t>
            </a:r>
            <a:r>
              <a:rPr lang="en-US" dirty="0" smtClean="0"/>
              <a:t>temporary </a:t>
            </a:r>
            <a:r>
              <a:rPr lang="en-US" dirty="0"/>
              <a:t>buffer for sorting.</a:t>
            </a:r>
          </a:p>
          <a:p>
            <a:r>
              <a:rPr lang="en-US" dirty="0"/>
              <a:t>   </a:t>
            </a:r>
            <a:endParaRPr lang="ru-RU" dirty="0"/>
          </a:p>
        </p:txBody>
      </p:sp>
      <p:sp>
        <p:nvSpPr>
          <p:cNvPr id="3" name="Прямоугольник 2"/>
          <p:cNvSpPr/>
          <p:nvPr/>
        </p:nvSpPr>
        <p:spPr>
          <a:xfrm>
            <a:off x="1911927" y="3676073"/>
            <a:ext cx="1634837" cy="4525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Record pointer</a:t>
            </a:r>
            <a:endParaRPr lang="ru-RU" dirty="0"/>
          </a:p>
        </p:txBody>
      </p:sp>
      <p:sp>
        <p:nvSpPr>
          <p:cNvPr id="4" name="Прямоугольник 3"/>
          <p:cNvSpPr/>
          <p:nvPr/>
        </p:nvSpPr>
        <p:spPr>
          <a:xfrm>
            <a:off x="3722255" y="3666836"/>
            <a:ext cx="1736436" cy="461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Key prefix</a:t>
            </a:r>
            <a:endParaRPr lang="ru-RU" dirty="0"/>
          </a:p>
        </p:txBody>
      </p:sp>
      <p:sp>
        <p:nvSpPr>
          <p:cNvPr id="6" name="Прямоугольник 5"/>
          <p:cNvSpPr/>
          <p:nvPr/>
        </p:nvSpPr>
        <p:spPr>
          <a:xfrm>
            <a:off x="5786581" y="3223490"/>
            <a:ext cx="3925454" cy="13485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Прямоугольник 6"/>
          <p:cNvSpPr/>
          <p:nvPr/>
        </p:nvSpPr>
        <p:spPr>
          <a:xfrm>
            <a:off x="5940136" y="3676073"/>
            <a:ext cx="1634837" cy="4525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Record pointer</a:t>
            </a:r>
            <a:endParaRPr lang="ru-RU" dirty="0"/>
          </a:p>
        </p:txBody>
      </p:sp>
      <p:sp>
        <p:nvSpPr>
          <p:cNvPr id="8" name="Прямоугольник 7"/>
          <p:cNvSpPr/>
          <p:nvPr/>
        </p:nvSpPr>
        <p:spPr>
          <a:xfrm>
            <a:off x="7750464" y="3666836"/>
            <a:ext cx="1736436" cy="461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Key prefix</a:t>
            </a:r>
            <a:endParaRPr lang="ru-RU" dirty="0"/>
          </a:p>
        </p:txBody>
      </p:sp>
      <p:sp>
        <p:nvSpPr>
          <p:cNvPr id="9" name="Прямоугольник 8"/>
          <p:cNvSpPr/>
          <p:nvPr/>
        </p:nvSpPr>
        <p:spPr>
          <a:xfrm>
            <a:off x="0" y="19626"/>
            <a:ext cx="12192000" cy="769441"/>
          </a:xfrm>
          <a:prstGeom prst="rect">
            <a:avLst/>
          </a:prstGeom>
        </p:spPr>
        <p:txBody>
          <a:bodyPr wrap="square">
            <a:spAutoFit/>
          </a:bodyPr>
          <a:lstStyle/>
          <a:p>
            <a:pPr algn="ctr"/>
            <a:r>
              <a:rPr lang="en-US" sz="4400" b="1" dirty="0" err="1">
                <a:latin typeface="+mj-lt"/>
                <a:ea typeface="+mj-ea"/>
                <a:cs typeface="+mj-cs"/>
              </a:rPr>
              <a:t>LongArray</a:t>
            </a:r>
            <a:endParaRPr lang="ru-RU" sz="4400" b="1" dirty="0">
              <a:latin typeface="+mj-lt"/>
              <a:ea typeface="+mj-ea"/>
              <a:cs typeface="+mj-cs"/>
            </a:endParaRPr>
          </a:p>
        </p:txBody>
      </p:sp>
    </p:spTree>
    <p:extLst>
      <p:ext uri="{BB962C8B-B14F-4D97-AF65-F5344CB8AC3E}">
        <p14:creationId xmlns:p14="http://schemas.microsoft.com/office/powerpoint/2010/main" val="259094612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12192000" cy="1325563"/>
          </a:xfrm>
        </p:spPr>
        <p:txBody>
          <a:bodyPr/>
          <a:lstStyle/>
          <a:p>
            <a:pPr algn="ctr"/>
            <a:r>
              <a:rPr lang="en-US" b="1" dirty="0" err="1"/>
              <a:t>UnsafeExternalRowSorter</a:t>
            </a:r>
            <a:endParaRPr lang="ru-RU" b="1" dirty="0"/>
          </a:p>
        </p:txBody>
      </p:sp>
      <p:sp>
        <p:nvSpPr>
          <p:cNvPr id="6" name="Прямоугольник 5"/>
          <p:cNvSpPr/>
          <p:nvPr/>
        </p:nvSpPr>
        <p:spPr>
          <a:xfrm>
            <a:off x="0" y="1029264"/>
            <a:ext cx="12192000" cy="5909310"/>
          </a:xfrm>
          <a:prstGeom prst="rect">
            <a:avLst/>
          </a:prstGeom>
        </p:spPr>
        <p:txBody>
          <a:bodyPr wrap="square">
            <a:spAutoFit/>
          </a:bodyPr>
          <a:lstStyle/>
          <a:p>
            <a:r>
              <a:rPr lang="en-US" sz="2000" dirty="0"/>
              <a:t>public Iterator&lt;</a:t>
            </a:r>
            <a:r>
              <a:rPr lang="en-US" sz="2000" dirty="0" err="1"/>
              <a:t>InternalRow</a:t>
            </a:r>
            <a:r>
              <a:rPr lang="en-US" sz="2000" dirty="0"/>
              <a:t>&gt; sort() throws </a:t>
            </a:r>
            <a:r>
              <a:rPr lang="en-US" sz="2000" dirty="0" err="1"/>
              <a:t>IOException</a:t>
            </a:r>
            <a:r>
              <a:rPr lang="en-US" sz="2000" dirty="0"/>
              <a:t> {</a:t>
            </a:r>
          </a:p>
          <a:p>
            <a:r>
              <a:rPr lang="en-US" sz="2000" dirty="0"/>
              <a:t>    try {</a:t>
            </a:r>
          </a:p>
          <a:p>
            <a:r>
              <a:rPr lang="en-US" sz="2000" dirty="0"/>
              <a:t>      final </a:t>
            </a:r>
            <a:r>
              <a:rPr lang="en-US" sz="2000" dirty="0" err="1"/>
              <a:t>UnsafeSorterIterator</a:t>
            </a:r>
            <a:r>
              <a:rPr lang="en-US" sz="2000" dirty="0"/>
              <a:t> </a:t>
            </a:r>
            <a:r>
              <a:rPr lang="en-US" sz="2000" b="1" dirty="0" err="1"/>
              <a:t>sortedIterator</a:t>
            </a:r>
            <a:r>
              <a:rPr lang="en-US" sz="2000" b="1" dirty="0"/>
              <a:t> = </a:t>
            </a:r>
            <a:r>
              <a:rPr lang="en-US" sz="2000" b="1" dirty="0" err="1"/>
              <a:t>sorter.getSortedIterator</a:t>
            </a:r>
            <a:r>
              <a:rPr lang="en-US" sz="2000" b="1" dirty="0"/>
              <a:t>();</a:t>
            </a:r>
          </a:p>
          <a:p>
            <a:r>
              <a:rPr lang="en-US" sz="2000" dirty="0"/>
              <a:t>      if (!</a:t>
            </a:r>
            <a:r>
              <a:rPr lang="en-US" sz="2000" dirty="0" err="1"/>
              <a:t>sortedIterator.hasNext</a:t>
            </a:r>
            <a:r>
              <a:rPr lang="en-US" sz="2000" dirty="0"/>
              <a:t>()) {</a:t>
            </a:r>
          </a:p>
          <a:p>
            <a:r>
              <a:rPr lang="en-US" sz="2000" dirty="0"/>
              <a:t>        // Since we won't ever call next() on an empty iterator, we need to clean up resources</a:t>
            </a:r>
          </a:p>
          <a:p>
            <a:r>
              <a:rPr lang="en-US" sz="2000" dirty="0"/>
              <a:t>        // here in order to prevent memory leaks.</a:t>
            </a:r>
          </a:p>
          <a:p>
            <a:r>
              <a:rPr lang="en-US" sz="2000" dirty="0"/>
              <a:t>        </a:t>
            </a:r>
            <a:r>
              <a:rPr lang="en-US" sz="2000" dirty="0" err="1"/>
              <a:t>cleanupResources</a:t>
            </a:r>
            <a:r>
              <a:rPr lang="en-US" sz="2000" dirty="0"/>
              <a:t>();</a:t>
            </a:r>
          </a:p>
          <a:p>
            <a:r>
              <a:rPr lang="en-US" sz="2000" dirty="0"/>
              <a:t>      }</a:t>
            </a:r>
          </a:p>
          <a:p>
            <a:r>
              <a:rPr lang="en-US" sz="2000" dirty="0"/>
              <a:t>      return new </a:t>
            </a:r>
            <a:r>
              <a:rPr lang="en-US" sz="2000" i="1" dirty="0" err="1"/>
              <a:t>RowIterator</a:t>
            </a:r>
            <a:r>
              <a:rPr lang="en-US" sz="2000" i="1" dirty="0"/>
              <a:t>() </a:t>
            </a:r>
            <a:r>
              <a:rPr lang="en-US" sz="2000" dirty="0"/>
              <a:t>{</a:t>
            </a:r>
          </a:p>
          <a:p>
            <a:endParaRPr lang="en-US" sz="2000" dirty="0"/>
          </a:p>
          <a:p>
            <a:r>
              <a:rPr lang="en-US" sz="2000" dirty="0"/>
              <a:t>        private final </a:t>
            </a:r>
            <a:r>
              <a:rPr lang="en-US" sz="2000" dirty="0" err="1"/>
              <a:t>int</a:t>
            </a:r>
            <a:r>
              <a:rPr lang="en-US" sz="2000" dirty="0"/>
              <a:t> </a:t>
            </a:r>
            <a:r>
              <a:rPr lang="en-US" sz="2000" dirty="0" err="1"/>
              <a:t>numFields</a:t>
            </a:r>
            <a:r>
              <a:rPr lang="en-US" sz="2000" dirty="0"/>
              <a:t> = </a:t>
            </a:r>
            <a:r>
              <a:rPr lang="en-US" sz="2000" dirty="0" err="1"/>
              <a:t>schema.length</a:t>
            </a:r>
            <a:r>
              <a:rPr lang="en-US" sz="2000" dirty="0"/>
              <a:t>();</a:t>
            </a:r>
          </a:p>
          <a:p>
            <a:r>
              <a:rPr lang="en-US" sz="2000" dirty="0"/>
              <a:t>        private </a:t>
            </a:r>
            <a:r>
              <a:rPr lang="en-US" sz="2000" dirty="0" err="1"/>
              <a:t>UnsafeRow</a:t>
            </a:r>
            <a:r>
              <a:rPr lang="en-US" sz="2000" dirty="0"/>
              <a:t> row = new </a:t>
            </a:r>
            <a:r>
              <a:rPr lang="en-US" sz="2000" dirty="0" err="1"/>
              <a:t>UnsafeRow</a:t>
            </a:r>
            <a:r>
              <a:rPr lang="en-US" sz="2000" dirty="0"/>
              <a:t>(</a:t>
            </a:r>
            <a:r>
              <a:rPr lang="en-US" sz="2000" dirty="0" err="1"/>
              <a:t>numFields</a:t>
            </a:r>
            <a:r>
              <a:rPr lang="en-US" sz="2000" dirty="0"/>
              <a:t>);</a:t>
            </a:r>
          </a:p>
          <a:p>
            <a:endParaRPr lang="en-US" sz="2000" dirty="0"/>
          </a:p>
          <a:p>
            <a:r>
              <a:rPr lang="en-US" sz="2000" dirty="0"/>
              <a:t>        @Override</a:t>
            </a:r>
          </a:p>
          <a:p>
            <a:r>
              <a:rPr lang="en-US" sz="2000" dirty="0"/>
              <a:t>        public </a:t>
            </a:r>
            <a:r>
              <a:rPr lang="en-US" sz="2000" dirty="0" err="1"/>
              <a:t>boolean</a:t>
            </a:r>
            <a:r>
              <a:rPr lang="en-US" sz="2000" dirty="0"/>
              <a:t> </a:t>
            </a:r>
            <a:r>
              <a:rPr lang="en-US" sz="2000" b="1" dirty="0" err="1"/>
              <a:t>advanceNext</a:t>
            </a:r>
            <a:r>
              <a:rPr lang="en-US" sz="2000" b="1" dirty="0"/>
              <a:t>() </a:t>
            </a:r>
            <a:r>
              <a:rPr lang="en-US" sz="2000" dirty="0"/>
              <a:t>{</a:t>
            </a:r>
          </a:p>
          <a:p>
            <a:r>
              <a:rPr lang="en-US" sz="2000" dirty="0"/>
              <a:t>          try {</a:t>
            </a:r>
          </a:p>
          <a:p>
            <a:r>
              <a:rPr lang="en-US" sz="2000" dirty="0"/>
              <a:t>            if (!</a:t>
            </a:r>
            <a:r>
              <a:rPr lang="en-US" sz="2000" dirty="0" err="1"/>
              <a:t>isReleased</a:t>
            </a:r>
            <a:r>
              <a:rPr lang="en-US" sz="2000" dirty="0"/>
              <a:t> &amp;&amp; </a:t>
            </a:r>
            <a:r>
              <a:rPr lang="en-US" sz="2000" dirty="0" err="1"/>
              <a:t>sortedIterator.hasNext</a:t>
            </a:r>
            <a:r>
              <a:rPr lang="en-US" sz="2000" dirty="0"/>
              <a:t>()) {</a:t>
            </a:r>
          </a:p>
          <a:p>
            <a:r>
              <a:rPr lang="en-US" sz="2000" dirty="0"/>
              <a:t>              </a:t>
            </a:r>
            <a:r>
              <a:rPr lang="en-US" sz="2000" b="1" dirty="0" err="1"/>
              <a:t>sortedIterator.loadNext</a:t>
            </a:r>
            <a:r>
              <a:rPr lang="en-US" sz="2000" b="1" dirty="0" smtClean="0"/>
              <a:t>();</a:t>
            </a:r>
          </a:p>
          <a:p>
            <a:r>
              <a:rPr lang="en-US" dirty="0" smtClean="0"/>
              <a:t>……..</a:t>
            </a:r>
            <a:endParaRPr lang="en-US" dirty="0"/>
          </a:p>
        </p:txBody>
      </p:sp>
    </p:spTree>
    <p:extLst>
      <p:ext uri="{BB962C8B-B14F-4D97-AF65-F5344CB8AC3E}">
        <p14:creationId xmlns:p14="http://schemas.microsoft.com/office/powerpoint/2010/main" val="19094925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9237" y="-5713"/>
            <a:ext cx="12192000" cy="7109639"/>
          </a:xfrm>
          <a:prstGeom prst="rect">
            <a:avLst/>
          </a:prstGeom>
        </p:spPr>
        <p:txBody>
          <a:bodyPr wrap="square">
            <a:spAutoFit/>
          </a:bodyPr>
          <a:lstStyle/>
          <a:p>
            <a:r>
              <a:rPr lang="en-US" sz="2400" dirty="0"/>
              <a:t>public </a:t>
            </a:r>
            <a:r>
              <a:rPr lang="en-US" sz="2400" dirty="0" err="1"/>
              <a:t>UnsafeSorterIterator</a:t>
            </a:r>
            <a:r>
              <a:rPr lang="en-US" sz="2400" dirty="0"/>
              <a:t> </a:t>
            </a:r>
            <a:r>
              <a:rPr lang="en-US" sz="2400" b="1" dirty="0" err="1"/>
              <a:t>getSortedIterator</a:t>
            </a:r>
            <a:r>
              <a:rPr lang="en-US" sz="2400" dirty="0"/>
              <a:t>() throws </a:t>
            </a:r>
            <a:r>
              <a:rPr lang="en-US" sz="2400" dirty="0" err="1"/>
              <a:t>IOException</a:t>
            </a:r>
            <a:r>
              <a:rPr lang="en-US" sz="2400" dirty="0"/>
              <a:t> {</a:t>
            </a:r>
          </a:p>
          <a:p>
            <a:r>
              <a:rPr lang="en-US" sz="2400" dirty="0"/>
              <a:t>    assert(</a:t>
            </a:r>
            <a:r>
              <a:rPr lang="en-US" sz="2400" dirty="0" err="1"/>
              <a:t>recordComparatorSupplier</a:t>
            </a:r>
            <a:r>
              <a:rPr lang="en-US" sz="2400" dirty="0"/>
              <a:t> != null);</a:t>
            </a:r>
          </a:p>
          <a:p>
            <a:r>
              <a:rPr lang="en-US" sz="2400" dirty="0"/>
              <a:t>    if (</a:t>
            </a:r>
            <a:r>
              <a:rPr lang="en-US" sz="2400" b="1" dirty="0" err="1"/>
              <a:t>spillWriters.isEmpty</a:t>
            </a:r>
            <a:r>
              <a:rPr lang="en-US" sz="2400" b="1" dirty="0"/>
              <a:t>()</a:t>
            </a:r>
            <a:r>
              <a:rPr lang="en-US" sz="2400" dirty="0"/>
              <a:t>) {</a:t>
            </a:r>
          </a:p>
          <a:p>
            <a:r>
              <a:rPr lang="en-US" sz="2400" dirty="0"/>
              <a:t>      assert(</a:t>
            </a:r>
            <a:r>
              <a:rPr lang="en-US" sz="2400" dirty="0" err="1"/>
              <a:t>inMemSorter</a:t>
            </a:r>
            <a:r>
              <a:rPr lang="en-US" sz="2400" dirty="0"/>
              <a:t> != null);</a:t>
            </a:r>
          </a:p>
          <a:p>
            <a:r>
              <a:rPr lang="en-US" sz="2400" dirty="0"/>
              <a:t>      </a:t>
            </a:r>
            <a:r>
              <a:rPr lang="en-US" sz="2400" b="1" dirty="0" err="1"/>
              <a:t>readingIterator</a:t>
            </a:r>
            <a:r>
              <a:rPr lang="en-US" sz="2400" dirty="0"/>
              <a:t> = </a:t>
            </a:r>
            <a:r>
              <a:rPr lang="en-US" sz="2400" b="1" dirty="0"/>
              <a:t>new </a:t>
            </a:r>
            <a:r>
              <a:rPr lang="en-US" sz="2400" b="1" dirty="0" err="1"/>
              <a:t>SpillableIterator</a:t>
            </a:r>
            <a:r>
              <a:rPr lang="en-US" sz="2400" b="1" dirty="0"/>
              <a:t>(</a:t>
            </a:r>
            <a:r>
              <a:rPr lang="en-US" sz="2400" b="1" dirty="0" err="1"/>
              <a:t>inMemSorter.getSortedIterator</a:t>
            </a:r>
            <a:r>
              <a:rPr lang="en-US" sz="2400" b="1" dirty="0"/>
              <a:t>());</a:t>
            </a:r>
          </a:p>
          <a:p>
            <a:r>
              <a:rPr lang="en-US" sz="2400" dirty="0"/>
              <a:t>      return </a:t>
            </a:r>
            <a:r>
              <a:rPr lang="en-US" sz="2400" b="1" dirty="0" err="1"/>
              <a:t>readingIterator</a:t>
            </a:r>
            <a:r>
              <a:rPr lang="en-US" sz="2400" dirty="0"/>
              <a:t>;</a:t>
            </a:r>
          </a:p>
          <a:p>
            <a:r>
              <a:rPr lang="en-US" sz="2400" dirty="0"/>
              <a:t>    } else {</a:t>
            </a:r>
          </a:p>
          <a:p>
            <a:r>
              <a:rPr lang="en-US" sz="2400" dirty="0"/>
              <a:t>      final </a:t>
            </a:r>
            <a:r>
              <a:rPr lang="en-US" sz="2400" dirty="0" err="1"/>
              <a:t>UnsafeSorterSpillMerger</a:t>
            </a:r>
            <a:r>
              <a:rPr lang="en-US" sz="2400" dirty="0"/>
              <a:t> </a:t>
            </a:r>
            <a:r>
              <a:rPr lang="en-US" sz="2400" dirty="0" err="1"/>
              <a:t>spillMerger</a:t>
            </a:r>
            <a:r>
              <a:rPr lang="en-US" sz="2400" dirty="0"/>
              <a:t> = new </a:t>
            </a:r>
            <a:r>
              <a:rPr lang="en-US" sz="2400" dirty="0" err="1"/>
              <a:t>UnsafeSorterSpillMerger</a:t>
            </a:r>
            <a:r>
              <a:rPr lang="en-US" sz="2400" dirty="0"/>
              <a:t>(</a:t>
            </a:r>
          </a:p>
          <a:p>
            <a:r>
              <a:rPr lang="en-US" sz="2400" dirty="0"/>
              <a:t>        </a:t>
            </a:r>
            <a:r>
              <a:rPr lang="en-US" sz="2400" dirty="0" err="1"/>
              <a:t>recordComparatorSupplier.get</a:t>
            </a:r>
            <a:r>
              <a:rPr lang="en-US" sz="2400" dirty="0"/>
              <a:t>(), </a:t>
            </a:r>
            <a:r>
              <a:rPr lang="en-US" sz="2400" dirty="0" err="1"/>
              <a:t>prefixComparator</a:t>
            </a:r>
            <a:r>
              <a:rPr lang="en-US" sz="2400" dirty="0"/>
              <a:t>, </a:t>
            </a:r>
            <a:r>
              <a:rPr lang="en-US" sz="2400" dirty="0" err="1"/>
              <a:t>spillWriters.size</a:t>
            </a:r>
            <a:r>
              <a:rPr lang="en-US" sz="2400" dirty="0"/>
              <a:t>());</a:t>
            </a:r>
          </a:p>
          <a:p>
            <a:r>
              <a:rPr lang="en-US" sz="2400" dirty="0"/>
              <a:t>      for (</a:t>
            </a:r>
            <a:r>
              <a:rPr lang="en-US" sz="2400" dirty="0" err="1"/>
              <a:t>UnsafeSorterSpillWriter</a:t>
            </a:r>
            <a:r>
              <a:rPr lang="en-US" sz="2400" dirty="0"/>
              <a:t> </a:t>
            </a:r>
            <a:r>
              <a:rPr lang="en-US" sz="2400" dirty="0" err="1"/>
              <a:t>spillWriter</a:t>
            </a:r>
            <a:r>
              <a:rPr lang="en-US" sz="2400" dirty="0"/>
              <a:t> : </a:t>
            </a:r>
            <a:r>
              <a:rPr lang="en-US" sz="2400" dirty="0" err="1"/>
              <a:t>spillWriters</a:t>
            </a:r>
            <a:r>
              <a:rPr lang="en-US" sz="2400" dirty="0"/>
              <a:t>) {</a:t>
            </a:r>
          </a:p>
          <a:p>
            <a:r>
              <a:rPr lang="en-US" sz="2400" dirty="0"/>
              <a:t>        </a:t>
            </a:r>
            <a:r>
              <a:rPr lang="en-US" sz="2400" dirty="0" err="1"/>
              <a:t>spillMerger.addSpillIfNotEmpty</a:t>
            </a:r>
            <a:r>
              <a:rPr lang="en-US" sz="2400" dirty="0"/>
              <a:t>(</a:t>
            </a:r>
            <a:r>
              <a:rPr lang="en-US" sz="2400" dirty="0" err="1"/>
              <a:t>spillWriter.getReader</a:t>
            </a:r>
            <a:r>
              <a:rPr lang="en-US" sz="2400" dirty="0"/>
              <a:t>(</a:t>
            </a:r>
            <a:r>
              <a:rPr lang="en-US" sz="2400" dirty="0" err="1"/>
              <a:t>serializerManager</a:t>
            </a:r>
            <a:r>
              <a:rPr lang="en-US" sz="2400" dirty="0"/>
              <a:t>));</a:t>
            </a:r>
          </a:p>
          <a:p>
            <a:r>
              <a:rPr lang="en-US" sz="2400" dirty="0"/>
              <a:t>      }</a:t>
            </a:r>
          </a:p>
          <a:p>
            <a:r>
              <a:rPr lang="en-US" sz="2400" dirty="0"/>
              <a:t>      if (</a:t>
            </a:r>
            <a:r>
              <a:rPr lang="en-US" sz="2400" dirty="0" err="1"/>
              <a:t>inMemSorter</a:t>
            </a:r>
            <a:r>
              <a:rPr lang="en-US" sz="2400" dirty="0"/>
              <a:t> != null) {</a:t>
            </a:r>
          </a:p>
          <a:p>
            <a:r>
              <a:rPr lang="en-US" sz="2400" dirty="0"/>
              <a:t>        </a:t>
            </a:r>
            <a:r>
              <a:rPr lang="en-US" sz="2400" dirty="0" err="1"/>
              <a:t>readingIterator</a:t>
            </a:r>
            <a:r>
              <a:rPr lang="en-US" sz="2400" dirty="0"/>
              <a:t> = new </a:t>
            </a:r>
            <a:r>
              <a:rPr lang="en-US" sz="2400" dirty="0" err="1"/>
              <a:t>SpillableIterator</a:t>
            </a:r>
            <a:r>
              <a:rPr lang="en-US" sz="2400" dirty="0"/>
              <a:t>(</a:t>
            </a:r>
            <a:r>
              <a:rPr lang="en-US" sz="2400" dirty="0" err="1"/>
              <a:t>inMemSorter.getSortedIterator</a:t>
            </a:r>
            <a:r>
              <a:rPr lang="en-US" sz="2400" dirty="0"/>
              <a:t>());</a:t>
            </a:r>
          </a:p>
          <a:p>
            <a:r>
              <a:rPr lang="en-US" sz="2400" dirty="0"/>
              <a:t>        </a:t>
            </a:r>
            <a:r>
              <a:rPr lang="en-US" sz="2400" dirty="0" err="1"/>
              <a:t>spillMerger.addSpillIfNotEmpty</a:t>
            </a:r>
            <a:r>
              <a:rPr lang="en-US" sz="2400" dirty="0"/>
              <a:t>(</a:t>
            </a:r>
            <a:r>
              <a:rPr lang="en-US" sz="2400" dirty="0" err="1"/>
              <a:t>readingIterator</a:t>
            </a:r>
            <a:r>
              <a:rPr lang="en-US" sz="2400" dirty="0"/>
              <a:t>);</a:t>
            </a:r>
          </a:p>
          <a:p>
            <a:r>
              <a:rPr lang="en-US" sz="2400" dirty="0"/>
              <a:t>      }</a:t>
            </a:r>
          </a:p>
          <a:p>
            <a:r>
              <a:rPr lang="en-US" sz="2400" dirty="0"/>
              <a:t>      return </a:t>
            </a:r>
            <a:r>
              <a:rPr lang="en-US" sz="2400" dirty="0" err="1"/>
              <a:t>spillMerger.getSortedIterator</a:t>
            </a:r>
            <a:r>
              <a:rPr lang="en-US" sz="2400" dirty="0"/>
              <a:t>();</a:t>
            </a:r>
          </a:p>
          <a:p>
            <a:r>
              <a:rPr lang="en-US" sz="2400" dirty="0"/>
              <a:t>    }</a:t>
            </a:r>
          </a:p>
          <a:p>
            <a:r>
              <a:rPr lang="en-US" sz="2400" dirty="0"/>
              <a:t>  }</a:t>
            </a:r>
            <a:endParaRPr lang="ru-RU" sz="2400" dirty="0"/>
          </a:p>
        </p:txBody>
      </p:sp>
    </p:spTree>
    <p:extLst>
      <p:ext uri="{BB962C8B-B14F-4D97-AF65-F5344CB8AC3E}">
        <p14:creationId xmlns:p14="http://schemas.microsoft.com/office/powerpoint/2010/main" val="3456437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76210"/>
            <a:ext cx="12192000" cy="7109639"/>
          </a:xfrm>
          <a:prstGeom prst="rect">
            <a:avLst/>
          </a:prstGeom>
        </p:spPr>
        <p:txBody>
          <a:bodyPr wrap="square">
            <a:spAutoFit/>
          </a:bodyPr>
          <a:lstStyle/>
          <a:p>
            <a:r>
              <a:rPr lang="en-US" sz="2400" dirty="0" smtClean="0"/>
              <a:t>public </a:t>
            </a:r>
            <a:r>
              <a:rPr lang="en-US" sz="2400" dirty="0" err="1"/>
              <a:t>UnsafeSorterIterator</a:t>
            </a:r>
            <a:r>
              <a:rPr lang="en-US" sz="2400" dirty="0"/>
              <a:t> </a:t>
            </a:r>
            <a:r>
              <a:rPr lang="en-US" sz="2400" dirty="0" err="1"/>
              <a:t>getSortedIterator</a:t>
            </a:r>
            <a:r>
              <a:rPr lang="en-US" sz="2400" dirty="0"/>
              <a:t>() {</a:t>
            </a:r>
          </a:p>
          <a:p>
            <a:r>
              <a:rPr lang="en-US" sz="2400" dirty="0"/>
              <a:t>    </a:t>
            </a:r>
            <a:r>
              <a:rPr lang="en-US" sz="2400" dirty="0" err="1"/>
              <a:t>int</a:t>
            </a:r>
            <a:r>
              <a:rPr lang="en-US" sz="2400" dirty="0"/>
              <a:t> offset = 0;</a:t>
            </a:r>
          </a:p>
          <a:p>
            <a:r>
              <a:rPr lang="en-US" sz="2400" dirty="0"/>
              <a:t>    long start = </a:t>
            </a:r>
            <a:r>
              <a:rPr lang="en-US" sz="2400" dirty="0" err="1"/>
              <a:t>System.nanoTime</a:t>
            </a:r>
            <a:r>
              <a:rPr lang="en-US" sz="2400" dirty="0"/>
              <a:t>();</a:t>
            </a:r>
          </a:p>
          <a:p>
            <a:r>
              <a:rPr lang="en-US" sz="2400" dirty="0"/>
              <a:t>    if (</a:t>
            </a:r>
            <a:r>
              <a:rPr lang="en-US" sz="2400" dirty="0" err="1"/>
              <a:t>sortComparator</a:t>
            </a:r>
            <a:r>
              <a:rPr lang="en-US" sz="2400" dirty="0"/>
              <a:t> != null) {</a:t>
            </a:r>
          </a:p>
          <a:p>
            <a:r>
              <a:rPr lang="en-US" sz="2400" dirty="0"/>
              <a:t>      if (</a:t>
            </a:r>
            <a:r>
              <a:rPr lang="en-US" sz="2400" dirty="0" err="1"/>
              <a:t>this.radixSortSupport</a:t>
            </a:r>
            <a:r>
              <a:rPr lang="en-US" sz="2400" dirty="0"/>
              <a:t> != null) {</a:t>
            </a:r>
          </a:p>
          <a:p>
            <a:r>
              <a:rPr lang="en-US" sz="2400" dirty="0"/>
              <a:t>        offset </a:t>
            </a:r>
            <a:r>
              <a:rPr lang="en-US" sz="2400" b="1" dirty="0"/>
              <a:t>= </a:t>
            </a:r>
            <a:r>
              <a:rPr lang="en-US" sz="2400" b="1" dirty="0" err="1"/>
              <a:t>RadixSort.sortKeyPrefixArray</a:t>
            </a:r>
            <a:r>
              <a:rPr lang="en-US" sz="2400" b="1" dirty="0"/>
              <a:t>(</a:t>
            </a:r>
          </a:p>
          <a:p>
            <a:r>
              <a:rPr lang="en-US" sz="2400" b="1" dirty="0"/>
              <a:t>          array, </a:t>
            </a:r>
            <a:r>
              <a:rPr lang="en-US" sz="2400" b="1" dirty="0" err="1"/>
              <a:t>nullBoundaryPos</a:t>
            </a:r>
            <a:r>
              <a:rPr lang="en-US" sz="2400" b="1" dirty="0"/>
              <a:t>, (</a:t>
            </a:r>
            <a:r>
              <a:rPr lang="en-US" sz="2400" b="1" dirty="0" err="1"/>
              <a:t>pos</a:t>
            </a:r>
            <a:r>
              <a:rPr lang="en-US" sz="2400" b="1" dirty="0"/>
              <a:t> - </a:t>
            </a:r>
            <a:r>
              <a:rPr lang="en-US" sz="2400" b="1" dirty="0" err="1"/>
              <a:t>nullBoundaryPos</a:t>
            </a:r>
            <a:r>
              <a:rPr lang="en-US" sz="2400" b="1" dirty="0"/>
              <a:t>) / 2L, 0, 7,</a:t>
            </a:r>
          </a:p>
          <a:p>
            <a:r>
              <a:rPr lang="en-US" sz="2400" b="1" dirty="0"/>
              <a:t>          </a:t>
            </a:r>
            <a:r>
              <a:rPr lang="en-US" sz="2400" b="1" dirty="0" err="1"/>
              <a:t>radixSortSupport.sortDescending</a:t>
            </a:r>
            <a:r>
              <a:rPr lang="en-US" sz="2400" b="1" dirty="0"/>
              <a:t>(), </a:t>
            </a:r>
            <a:r>
              <a:rPr lang="en-US" sz="2400" b="1" dirty="0" err="1"/>
              <a:t>radixSortSupport.sortSigned</a:t>
            </a:r>
            <a:r>
              <a:rPr lang="en-US" sz="2400" b="1" dirty="0"/>
              <a:t>());</a:t>
            </a:r>
          </a:p>
          <a:p>
            <a:r>
              <a:rPr lang="en-US" sz="2400" dirty="0"/>
              <a:t>      } else {</a:t>
            </a:r>
          </a:p>
          <a:p>
            <a:r>
              <a:rPr lang="en-US" sz="2400" dirty="0"/>
              <a:t>        </a:t>
            </a:r>
            <a:r>
              <a:rPr lang="en-US" sz="2400" dirty="0" err="1"/>
              <a:t>MemoryBlock</a:t>
            </a:r>
            <a:r>
              <a:rPr lang="en-US" sz="2400" dirty="0"/>
              <a:t> unused = new </a:t>
            </a:r>
            <a:r>
              <a:rPr lang="en-US" sz="2400" dirty="0" err="1"/>
              <a:t>MemoryBlock</a:t>
            </a:r>
            <a:r>
              <a:rPr lang="en-US" sz="2400" dirty="0"/>
              <a:t>(</a:t>
            </a:r>
          </a:p>
          <a:p>
            <a:r>
              <a:rPr lang="en-US" sz="2400" dirty="0"/>
              <a:t>          </a:t>
            </a:r>
            <a:r>
              <a:rPr lang="en-US" sz="2400" dirty="0" err="1"/>
              <a:t>array.getBaseObject</a:t>
            </a:r>
            <a:r>
              <a:rPr lang="en-US" sz="2400" dirty="0"/>
              <a:t>(),</a:t>
            </a:r>
          </a:p>
          <a:p>
            <a:r>
              <a:rPr lang="en-US" sz="2400" dirty="0"/>
              <a:t>          </a:t>
            </a:r>
            <a:r>
              <a:rPr lang="en-US" sz="2400" dirty="0" err="1"/>
              <a:t>array.getBaseOffset</a:t>
            </a:r>
            <a:r>
              <a:rPr lang="en-US" sz="2400" dirty="0"/>
              <a:t>() + </a:t>
            </a:r>
            <a:r>
              <a:rPr lang="en-US" sz="2400" dirty="0" err="1"/>
              <a:t>pos</a:t>
            </a:r>
            <a:r>
              <a:rPr lang="en-US" sz="2400" dirty="0"/>
              <a:t> * 8L,</a:t>
            </a:r>
          </a:p>
          <a:p>
            <a:r>
              <a:rPr lang="en-US" sz="2400" dirty="0"/>
              <a:t>          (</a:t>
            </a:r>
            <a:r>
              <a:rPr lang="en-US" sz="2400" dirty="0" err="1"/>
              <a:t>array.size</a:t>
            </a:r>
            <a:r>
              <a:rPr lang="en-US" sz="2400" dirty="0"/>
              <a:t>() - </a:t>
            </a:r>
            <a:r>
              <a:rPr lang="en-US" sz="2400" dirty="0" err="1"/>
              <a:t>pos</a:t>
            </a:r>
            <a:r>
              <a:rPr lang="en-US" sz="2400" dirty="0"/>
              <a:t>) * 8L);</a:t>
            </a:r>
          </a:p>
          <a:p>
            <a:r>
              <a:rPr lang="en-US" sz="2400" dirty="0"/>
              <a:t>        </a:t>
            </a:r>
            <a:r>
              <a:rPr lang="en-US" sz="2400" dirty="0" err="1"/>
              <a:t>LongArray</a:t>
            </a:r>
            <a:r>
              <a:rPr lang="en-US" sz="2400" dirty="0"/>
              <a:t> buffer = new </a:t>
            </a:r>
            <a:r>
              <a:rPr lang="en-US" sz="2400" dirty="0" err="1"/>
              <a:t>LongArray</a:t>
            </a:r>
            <a:r>
              <a:rPr lang="en-US" sz="2400" dirty="0"/>
              <a:t>(unused);</a:t>
            </a:r>
          </a:p>
          <a:p>
            <a:r>
              <a:rPr lang="en-US" sz="2400" b="1" dirty="0"/>
              <a:t>        Sorter&lt;</a:t>
            </a:r>
            <a:r>
              <a:rPr lang="en-US" sz="2400" b="1" dirty="0" err="1"/>
              <a:t>RecordPointerAndKeyPrefix</a:t>
            </a:r>
            <a:r>
              <a:rPr lang="en-US" sz="2400" b="1" dirty="0"/>
              <a:t>, </a:t>
            </a:r>
            <a:r>
              <a:rPr lang="en-US" sz="2400" b="1" dirty="0" err="1"/>
              <a:t>LongArray</a:t>
            </a:r>
            <a:r>
              <a:rPr lang="en-US" sz="2400" b="1" dirty="0"/>
              <a:t>&gt; sorter =</a:t>
            </a:r>
          </a:p>
          <a:p>
            <a:r>
              <a:rPr lang="en-US" sz="2400" b="1" dirty="0"/>
              <a:t>          new Sorter&lt;&gt;(new </a:t>
            </a:r>
            <a:r>
              <a:rPr lang="en-US" sz="2400" b="1" dirty="0" err="1"/>
              <a:t>UnsafeSortDataFormat</a:t>
            </a:r>
            <a:r>
              <a:rPr lang="en-US" sz="2400" b="1" dirty="0"/>
              <a:t>(buffer));</a:t>
            </a:r>
          </a:p>
          <a:p>
            <a:r>
              <a:rPr lang="en-US" sz="2400" b="1" dirty="0"/>
              <a:t>        </a:t>
            </a:r>
            <a:r>
              <a:rPr lang="en-US" sz="2400" b="1" dirty="0" err="1"/>
              <a:t>sorter.sort</a:t>
            </a:r>
            <a:r>
              <a:rPr lang="en-US" sz="2400" b="1" dirty="0"/>
              <a:t>(array, 0, </a:t>
            </a:r>
            <a:r>
              <a:rPr lang="en-US" sz="2400" b="1" dirty="0" err="1"/>
              <a:t>pos</a:t>
            </a:r>
            <a:r>
              <a:rPr lang="en-US" sz="2400" b="1" dirty="0"/>
              <a:t> / 2, </a:t>
            </a:r>
            <a:r>
              <a:rPr lang="en-US" sz="2400" b="1" dirty="0" err="1"/>
              <a:t>sortComparator</a:t>
            </a:r>
            <a:r>
              <a:rPr lang="en-US" sz="2400" b="1" dirty="0"/>
              <a:t>);</a:t>
            </a:r>
          </a:p>
          <a:p>
            <a:r>
              <a:rPr lang="en-US" sz="2400" dirty="0"/>
              <a:t>      }</a:t>
            </a:r>
          </a:p>
          <a:p>
            <a:r>
              <a:rPr lang="en-US" sz="2400" dirty="0"/>
              <a:t>    }</a:t>
            </a:r>
            <a:endParaRPr lang="ru-RU" sz="2400" dirty="0"/>
          </a:p>
        </p:txBody>
      </p:sp>
    </p:spTree>
    <p:extLst>
      <p:ext uri="{BB962C8B-B14F-4D97-AF65-F5344CB8AC3E}">
        <p14:creationId xmlns:p14="http://schemas.microsoft.com/office/powerpoint/2010/main" val="30963843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461819"/>
            <a:ext cx="12306300" cy="6740307"/>
          </a:xfrm>
          <a:prstGeom prst="rect">
            <a:avLst/>
          </a:prstGeom>
        </p:spPr>
        <p:txBody>
          <a:bodyPr wrap="square">
            <a:spAutoFit/>
          </a:bodyPr>
          <a:lstStyle/>
          <a:p>
            <a:r>
              <a:rPr lang="en-US" sz="2400" dirty="0"/>
              <a:t>/**</a:t>
            </a:r>
          </a:p>
          <a:p>
            <a:r>
              <a:rPr lang="en-US" sz="2400" dirty="0"/>
              <a:t> * A simple wrapper over the Java implementation [[</a:t>
            </a:r>
            <a:r>
              <a:rPr lang="en-US" sz="2400" dirty="0" err="1"/>
              <a:t>TimSort</a:t>
            </a:r>
            <a:r>
              <a:rPr lang="en-US" sz="2400" dirty="0"/>
              <a:t>]].</a:t>
            </a:r>
          </a:p>
          <a:p>
            <a:r>
              <a:rPr lang="en-US" sz="2400" dirty="0"/>
              <a:t> *</a:t>
            </a:r>
          </a:p>
          <a:p>
            <a:r>
              <a:rPr lang="en-US" sz="2400" dirty="0"/>
              <a:t> * The Java implementation is package private, and hence it cannot be called outside package</a:t>
            </a:r>
          </a:p>
          <a:p>
            <a:r>
              <a:rPr lang="en-US" sz="2400" dirty="0"/>
              <a:t> * </a:t>
            </a:r>
            <a:r>
              <a:rPr lang="en-US" sz="2400" dirty="0" err="1"/>
              <a:t>org.apache.spark.util.collection</a:t>
            </a:r>
            <a:r>
              <a:rPr lang="en-US" sz="2400" dirty="0"/>
              <a:t>. This is a simple wrapper of it that is available to spark.</a:t>
            </a:r>
          </a:p>
          <a:p>
            <a:r>
              <a:rPr lang="en-US" sz="2400" dirty="0"/>
              <a:t> */</a:t>
            </a:r>
          </a:p>
          <a:p>
            <a:r>
              <a:rPr lang="en-US" sz="2400" dirty="0"/>
              <a:t>private[spark]</a:t>
            </a:r>
          </a:p>
          <a:p>
            <a:r>
              <a:rPr lang="en-US" sz="2400" dirty="0"/>
              <a:t>class Sorter[K, Buffer](private </a:t>
            </a:r>
            <a:r>
              <a:rPr lang="en-US" sz="2400" dirty="0" err="1"/>
              <a:t>val</a:t>
            </a:r>
            <a:r>
              <a:rPr lang="en-US" sz="2400" dirty="0"/>
              <a:t> s: </a:t>
            </a:r>
            <a:r>
              <a:rPr lang="en-US" sz="2400" dirty="0" err="1"/>
              <a:t>SortDataFormat</a:t>
            </a:r>
            <a:r>
              <a:rPr lang="en-US" sz="2400" dirty="0"/>
              <a:t>[K, Buffer]) {</a:t>
            </a:r>
          </a:p>
          <a:p>
            <a:endParaRPr lang="en-US" sz="2400" dirty="0"/>
          </a:p>
          <a:p>
            <a:r>
              <a:rPr lang="en-US" sz="2400" dirty="0"/>
              <a:t>  private </a:t>
            </a:r>
            <a:r>
              <a:rPr lang="en-US" sz="2400" dirty="0" err="1"/>
              <a:t>val</a:t>
            </a:r>
            <a:r>
              <a:rPr lang="en-US" sz="2400" dirty="0"/>
              <a:t> </a:t>
            </a:r>
            <a:r>
              <a:rPr lang="en-US" sz="2400" dirty="0" err="1"/>
              <a:t>timSort</a:t>
            </a:r>
            <a:r>
              <a:rPr lang="en-US" sz="2400" dirty="0"/>
              <a:t> = new </a:t>
            </a:r>
            <a:r>
              <a:rPr lang="en-US" sz="2400" dirty="0" err="1"/>
              <a:t>TimSort</a:t>
            </a:r>
            <a:r>
              <a:rPr lang="en-US" sz="2400" dirty="0"/>
              <a:t>(s)</a:t>
            </a:r>
          </a:p>
          <a:p>
            <a:endParaRPr lang="en-US" sz="2400" dirty="0"/>
          </a:p>
          <a:p>
            <a:r>
              <a:rPr lang="en-US" sz="2400" dirty="0"/>
              <a:t>  /**</a:t>
            </a:r>
          </a:p>
          <a:p>
            <a:r>
              <a:rPr lang="en-US" sz="2400" dirty="0"/>
              <a:t>   * Sorts the input buffer within range [lo, hi).</a:t>
            </a:r>
          </a:p>
          <a:p>
            <a:r>
              <a:rPr lang="en-US" sz="2400" dirty="0"/>
              <a:t>   */</a:t>
            </a:r>
          </a:p>
          <a:p>
            <a:r>
              <a:rPr lang="en-US" sz="2400" dirty="0"/>
              <a:t>  </a:t>
            </a:r>
            <a:r>
              <a:rPr lang="en-US" sz="2400" dirty="0" err="1"/>
              <a:t>def</a:t>
            </a:r>
            <a:r>
              <a:rPr lang="en-US" sz="2400" dirty="0"/>
              <a:t> sort(a: Buffer, lo: </a:t>
            </a:r>
            <a:r>
              <a:rPr lang="en-US" sz="2400" dirty="0" err="1"/>
              <a:t>Int</a:t>
            </a:r>
            <a:r>
              <a:rPr lang="en-US" sz="2400" dirty="0"/>
              <a:t>, hi: </a:t>
            </a:r>
            <a:r>
              <a:rPr lang="en-US" sz="2400" dirty="0" err="1"/>
              <a:t>Int</a:t>
            </a:r>
            <a:r>
              <a:rPr lang="en-US" sz="2400" dirty="0"/>
              <a:t>, c: Comparator[_ &gt;: K]): Unit = {</a:t>
            </a:r>
          </a:p>
          <a:p>
            <a:r>
              <a:rPr lang="en-US" sz="2400" dirty="0"/>
              <a:t>    </a:t>
            </a:r>
            <a:r>
              <a:rPr lang="en-US" sz="2400" b="1" dirty="0" err="1"/>
              <a:t>timSort.sort</a:t>
            </a:r>
            <a:r>
              <a:rPr lang="en-US" sz="2400" dirty="0"/>
              <a:t>(a, lo, hi, c)</a:t>
            </a:r>
          </a:p>
          <a:p>
            <a:r>
              <a:rPr lang="en-US" sz="2400" dirty="0"/>
              <a:t>  }</a:t>
            </a:r>
          </a:p>
          <a:p>
            <a:r>
              <a:rPr lang="en-US" sz="2400" dirty="0"/>
              <a:t>}</a:t>
            </a:r>
            <a:endParaRPr lang="ru-RU" sz="2400" dirty="0"/>
          </a:p>
        </p:txBody>
      </p:sp>
      <p:sp>
        <p:nvSpPr>
          <p:cNvPr id="3" name="Заголовок 1"/>
          <p:cNvSpPr txBox="1">
            <a:spLocks/>
          </p:cNvSpPr>
          <p:nvPr/>
        </p:nvSpPr>
        <p:spPr>
          <a:xfrm>
            <a:off x="0" y="1"/>
            <a:ext cx="12192000" cy="92363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err="1" smtClean="0"/>
              <a:t>TimSort</a:t>
            </a:r>
            <a:endParaRPr lang="ru-RU" b="1" dirty="0"/>
          </a:p>
        </p:txBody>
      </p:sp>
    </p:spTree>
    <p:extLst>
      <p:ext uri="{BB962C8B-B14F-4D97-AF65-F5344CB8AC3E}">
        <p14:creationId xmlns:p14="http://schemas.microsoft.com/office/powerpoint/2010/main" val="20110805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609600"/>
            <a:ext cx="12192000" cy="6248399"/>
          </a:xfrm>
        </p:spPr>
        <p:txBody>
          <a:bodyPr>
            <a:normAutofit/>
          </a:bodyPr>
          <a:lstStyle/>
          <a:p>
            <a:pPr marL="0" indent="0">
              <a:buNone/>
            </a:pPr>
            <a:r>
              <a:rPr lang="en-US" dirty="0" smtClean="0"/>
              <a:t>	</a:t>
            </a:r>
            <a:r>
              <a:rPr lang="en-US" dirty="0" err="1" smtClean="0"/>
              <a:t>Timsort</a:t>
            </a:r>
            <a:r>
              <a:rPr lang="en-US" dirty="0" smtClean="0"/>
              <a:t> </a:t>
            </a:r>
            <a:r>
              <a:rPr lang="en-US" dirty="0"/>
              <a:t>is a hybrid stable sorting algorithm, </a:t>
            </a:r>
            <a:r>
              <a:rPr lang="en-US" b="1" dirty="0"/>
              <a:t>derived from merge sort and insertion sort, designed to perform well on many kinds of real-world data</a:t>
            </a:r>
            <a:r>
              <a:rPr lang="en-US" dirty="0"/>
              <a:t>. It was implemented by </a:t>
            </a:r>
            <a:r>
              <a:rPr lang="en-US" b="1" dirty="0"/>
              <a:t>Tim Peters </a:t>
            </a:r>
            <a:r>
              <a:rPr lang="en-US" dirty="0"/>
              <a:t>in </a:t>
            </a:r>
            <a:r>
              <a:rPr lang="en-US" b="1" dirty="0"/>
              <a:t>2002</a:t>
            </a:r>
            <a:r>
              <a:rPr lang="en-US" dirty="0"/>
              <a:t> for use in the Python programming language. The algorithm </a:t>
            </a:r>
            <a:r>
              <a:rPr lang="en-US" b="1" dirty="0"/>
              <a:t>finds subsequences of the data that are already ordered (runs) </a:t>
            </a:r>
            <a:r>
              <a:rPr lang="en-US" dirty="0"/>
              <a:t>and uses them to sort the remainder more efficiently. This is done by </a:t>
            </a:r>
            <a:r>
              <a:rPr lang="en-US" b="1" dirty="0"/>
              <a:t>merging runs until certain criteria are fulfilled</a:t>
            </a:r>
            <a:r>
              <a:rPr lang="en-US" dirty="0"/>
              <a:t>. </a:t>
            </a:r>
            <a:r>
              <a:rPr lang="en-US" dirty="0" err="1"/>
              <a:t>Timsort</a:t>
            </a:r>
            <a:r>
              <a:rPr lang="en-US" dirty="0"/>
              <a:t> has been </a:t>
            </a:r>
            <a:r>
              <a:rPr lang="en-US" b="1" dirty="0"/>
              <a:t>Python's</a:t>
            </a:r>
            <a:r>
              <a:rPr lang="en-US" dirty="0"/>
              <a:t> standard sorting algorithm since version 2.3. It is also used to sort arrays of non-primitive type in Java SE 7,[4] on the Android platform,[5] in GNU Octave,[6] on V8,[7] and Swift.[8]</a:t>
            </a:r>
          </a:p>
          <a:p>
            <a:pPr marL="0" indent="0">
              <a:buNone/>
            </a:pPr>
            <a:r>
              <a:rPr lang="en-US" dirty="0" err="1" smtClean="0"/>
              <a:t>Timsort</a:t>
            </a:r>
            <a:r>
              <a:rPr lang="en-US" dirty="0" smtClean="0"/>
              <a:t> </a:t>
            </a:r>
            <a:r>
              <a:rPr lang="en-US" dirty="0"/>
              <a:t>was designed to take advantage of runs of consecutive ordered elements that already exist in most real-world data, natural runs. It iterates over the data collecting elements into runs and simultaneously putting those runs in a stack. Whenever the runs on the top of the stack match a merge criterion, they are merged together.</a:t>
            </a:r>
          </a:p>
          <a:p>
            <a:pPr marL="0" indent="0">
              <a:buNone/>
            </a:pPr>
            <a:r>
              <a:rPr lang="en-US" dirty="0">
                <a:hlinkClick r:id="rId2"/>
              </a:rPr>
              <a:t>https://en.wikipedia.org/wiki/Timsort</a:t>
            </a:r>
            <a:endParaRPr lang="ru-RU" dirty="0"/>
          </a:p>
        </p:txBody>
      </p:sp>
      <p:sp>
        <p:nvSpPr>
          <p:cNvPr id="4" name="Заголовок 1"/>
          <p:cNvSpPr txBox="1">
            <a:spLocks/>
          </p:cNvSpPr>
          <p:nvPr/>
        </p:nvSpPr>
        <p:spPr>
          <a:xfrm>
            <a:off x="0" y="1"/>
            <a:ext cx="12192000" cy="92363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err="1" smtClean="0"/>
              <a:t>TimSort</a:t>
            </a:r>
            <a:endParaRPr lang="ru-RU" b="1" dirty="0"/>
          </a:p>
        </p:txBody>
      </p:sp>
      <p:pic>
        <p:nvPicPr>
          <p:cNvPr id="2" name="Рисунок 1"/>
          <p:cNvPicPr>
            <a:picLocks noChangeAspect="1"/>
          </p:cNvPicPr>
          <p:nvPr/>
        </p:nvPicPr>
        <p:blipFill>
          <a:blip r:embed="rId3"/>
          <a:stretch>
            <a:fillRect/>
          </a:stretch>
        </p:blipFill>
        <p:spPr>
          <a:xfrm>
            <a:off x="7403523" y="5471678"/>
            <a:ext cx="4705350" cy="1247775"/>
          </a:xfrm>
          <a:prstGeom prst="rect">
            <a:avLst/>
          </a:prstGeom>
        </p:spPr>
      </p:pic>
    </p:spTree>
    <p:extLst>
      <p:ext uri="{BB962C8B-B14F-4D97-AF65-F5344CB8AC3E}">
        <p14:creationId xmlns:p14="http://schemas.microsoft.com/office/powerpoint/2010/main" val="5676367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9237" y="-5713"/>
            <a:ext cx="12192000" cy="7109639"/>
          </a:xfrm>
          <a:prstGeom prst="rect">
            <a:avLst/>
          </a:prstGeom>
        </p:spPr>
        <p:txBody>
          <a:bodyPr wrap="square">
            <a:spAutoFit/>
          </a:bodyPr>
          <a:lstStyle/>
          <a:p>
            <a:r>
              <a:rPr lang="en-US" sz="2400" dirty="0"/>
              <a:t>public </a:t>
            </a:r>
            <a:r>
              <a:rPr lang="en-US" sz="2400" dirty="0" err="1"/>
              <a:t>UnsafeSorterIterator</a:t>
            </a:r>
            <a:r>
              <a:rPr lang="en-US" sz="2400" dirty="0"/>
              <a:t> </a:t>
            </a:r>
            <a:r>
              <a:rPr lang="en-US" sz="2400" b="1" dirty="0" err="1"/>
              <a:t>getSortedIterator</a:t>
            </a:r>
            <a:r>
              <a:rPr lang="en-US" sz="2400" dirty="0"/>
              <a:t>() throws </a:t>
            </a:r>
            <a:r>
              <a:rPr lang="en-US" sz="2400" dirty="0" err="1"/>
              <a:t>IOException</a:t>
            </a:r>
            <a:r>
              <a:rPr lang="en-US" sz="2400" dirty="0"/>
              <a:t> {</a:t>
            </a:r>
          </a:p>
          <a:p>
            <a:r>
              <a:rPr lang="en-US" sz="2400" dirty="0"/>
              <a:t>    assert(</a:t>
            </a:r>
            <a:r>
              <a:rPr lang="en-US" sz="2400" dirty="0" err="1"/>
              <a:t>recordComparatorSupplier</a:t>
            </a:r>
            <a:r>
              <a:rPr lang="en-US" sz="2400" dirty="0"/>
              <a:t> != null);</a:t>
            </a:r>
          </a:p>
          <a:p>
            <a:r>
              <a:rPr lang="en-US" sz="2400" dirty="0"/>
              <a:t>    if (</a:t>
            </a:r>
            <a:r>
              <a:rPr lang="en-US" sz="2400" dirty="0" err="1"/>
              <a:t>spillWriters.isEmpty</a:t>
            </a:r>
            <a:r>
              <a:rPr lang="en-US" sz="2400" dirty="0"/>
              <a:t>()) {</a:t>
            </a:r>
          </a:p>
          <a:p>
            <a:r>
              <a:rPr lang="en-US" sz="2400" dirty="0"/>
              <a:t>      assert(</a:t>
            </a:r>
            <a:r>
              <a:rPr lang="en-US" sz="2400" dirty="0" err="1"/>
              <a:t>inMemSorter</a:t>
            </a:r>
            <a:r>
              <a:rPr lang="en-US" sz="2400" dirty="0"/>
              <a:t> != null);</a:t>
            </a:r>
          </a:p>
          <a:p>
            <a:r>
              <a:rPr lang="en-US" sz="2400" dirty="0"/>
              <a:t>      </a:t>
            </a:r>
            <a:r>
              <a:rPr lang="en-US" sz="2400" dirty="0" err="1"/>
              <a:t>readingIterator</a:t>
            </a:r>
            <a:r>
              <a:rPr lang="en-US" sz="2400" dirty="0"/>
              <a:t> = new </a:t>
            </a:r>
            <a:r>
              <a:rPr lang="en-US" sz="2400" dirty="0" err="1"/>
              <a:t>SpillableIterator</a:t>
            </a:r>
            <a:r>
              <a:rPr lang="en-US" sz="2400" dirty="0"/>
              <a:t>(</a:t>
            </a:r>
            <a:r>
              <a:rPr lang="en-US" sz="2400" dirty="0" err="1"/>
              <a:t>inMemSorter.getSortedIterator</a:t>
            </a:r>
            <a:r>
              <a:rPr lang="en-US" sz="2400" dirty="0"/>
              <a:t>());</a:t>
            </a:r>
          </a:p>
          <a:p>
            <a:r>
              <a:rPr lang="en-US" sz="2400" dirty="0"/>
              <a:t>      return </a:t>
            </a:r>
            <a:r>
              <a:rPr lang="en-US" sz="2400" dirty="0" err="1"/>
              <a:t>readingIterator</a:t>
            </a:r>
            <a:r>
              <a:rPr lang="en-US" sz="2400" dirty="0"/>
              <a:t>;</a:t>
            </a:r>
          </a:p>
          <a:p>
            <a:r>
              <a:rPr lang="en-US" sz="2400" dirty="0"/>
              <a:t>    } else {</a:t>
            </a:r>
          </a:p>
          <a:p>
            <a:r>
              <a:rPr lang="en-US" sz="2400" dirty="0"/>
              <a:t>      final </a:t>
            </a:r>
            <a:r>
              <a:rPr lang="en-US" sz="2400" dirty="0" err="1"/>
              <a:t>UnsafeSorterSpillMerger</a:t>
            </a:r>
            <a:r>
              <a:rPr lang="en-US" sz="2400" dirty="0"/>
              <a:t> </a:t>
            </a:r>
            <a:r>
              <a:rPr lang="en-US" sz="2400" dirty="0" err="1"/>
              <a:t>spillMerger</a:t>
            </a:r>
            <a:r>
              <a:rPr lang="en-US" sz="2400" dirty="0"/>
              <a:t> = new </a:t>
            </a:r>
            <a:r>
              <a:rPr lang="en-US" sz="2400" dirty="0" err="1"/>
              <a:t>UnsafeSorterSpillMerger</a:t>
            </a:r>
            <a:r>
              <a:rPr lang="en-US" sz="2400" dirty="0"/>
              <a:t>(</a:t>
            </a:r>
          </a:p>
          <a:p>
            <a:r>
              <a:rPr lang="en-US" sz="2400" dirty="0"/>
              <a:t>        </a:t>
            </a:r>
            <a:r>
              <a:rPr lang="en-US" sz="2400" dirty="0" err="1"/>
              <a:t>recordComparatorSupplier.get</a:t>
            </a:r>
            <a:r>
              <a:rPr lang="en-US" sz="2400" dirty="0"/>
              <a:t>(), </a:t>
            </a:r>
            <a:r>
              <a:rPr lang="en-US" sz="2400" dirty="0" err="1"/>
              <a:t>prefixComparator</a:t>
            </a:r>
            <a:r>
              <a:rPr lang="en-US" sz="2400" dirty="0"/>
              <a:t>, </a:t>
            </a:r>
            <a:r>
              <a:rPr lang="en-US" sz="2400" dirty="0" err="1"/>
              <a:t>spillWriters.size</a:t>
            </a:r>
            <a:r>
              <a:rPr lang="en-US" sz="2400" dirty="0"/>
              <a:t>());</a:t>
            </a:r>
          </a:p>
          <a:p>
            <a:r>
              <a:rPr lang="en-US" sz="2400" b="1" dirty="0"/>
              <a:t>      for (</a:t>
            </a:r>
            <a:r>
              <a:rPr lang="en-US" sz="2400" b="1" dirty="0" err="1"/>
              <a:t>UnsafeSorterSpillWriter</a:t>
            </a:r>
            <a:r>
              <a:rPr lang="en-US" sz="2400" b="1" dirty="0"/>
              <a:t> </a:t>
            </a:r>
            <a:r>
              <a:rPr lang="en-US" sz="2400" b="1" dirty="0" err="1"/>
              <a:t>spillWriter</a:t>
            </a:r>
            <a:r>
              <a:rPr lang="en-US" sz="2400" b="1" dirty="0"/>
              <a:t> : </a:t>
            </a:r>
            <a:r>
              <a:rPr lang="en-US" sz="2400" b="1" dirty="0" err="1"/>
              <a:t>spillWriters</a:t>
            </a:r>
            <a:r>
              <a:rPr lang="en-US" sz="2400" b="1" dirty="0"/>
              <a:t>) {</a:t>
            </a:r>
          </a:p>
          <a:p>
            <a:r>
              <a:rPr lang="en-US" sz="2400" b="1" dirty="0" smtClean="0"/>
              <a:t>        </a:t>
            </a:r>
            <a:r>
              <a:rPr lang="en-US" sz="2400" b="1" dirty="0" err="1" smtClean="0"/>
              <a:t>spillMerger.addSpillIfNotEmpty</a:t>
            </a:r>
            <a:r>
              <a:rPr lang="en-US" sz="2400" b="1" dirty="0" smtClean="0"/>
              <a:t>(</a:t>
            </a:r>
            <a:r>
              <a:rPr lang="en-US" sz="2400" b="1" dirty="0" err="1" smtClean="0"/>
              <a:t>spillWriter.getReader</a:t>
            </a:r>
            <a:r>
              <a:rPr lang="en-US" sz="2400" b="1" dirty="0" smtClean="0"/>
              <a:t>(</a:t>
            </a:r>
            <a:r>
              <a:rPr lang="en-US" sz="2400" b="1" dirty="0" err="1" smtClean="0"/>
              <a:t>serializerManager</a:t>
            </a:r>
            <a:r>
              <a:rPr lang="en-US" sz="2400" b="1" dirty="0" smtClean="0"/>
              <a:t>));</a:t>
            </a:r>
            <a:endParaRPr lang="en-US" sz="2400" b="1" dirty="0"/>
          </a:p>
          <a:p>
            <a:r>
              <a:rPr lang="en-US" sz="2400" b="1" dirty="0"/>
              <a:t>      </a:t>
            </a:r>
            <a:r>
              <a:rPr lang="en-US" sz="2400" b="1" dirty="0" smtClean="0"/>
              <a:t>}</a:t>
            </a:r>
            <a:endParaRPr lang="en-US" sz="2400" b="1" dirty="0"/>
          </a:p>
          <a:p>
            <a:r>
              <a:rPr lang="en-US" sz="2400" dirty="0"/>
              <a:t>      if (</a:t>
            </a:r>
            <a:r>
              <a:rPr lang="en-US" sz="2400" dirty="0" err="1"/>
              <a:t>inMemSorter</a:t>
            </a:r>
            <a:r>
              <a:rPr lang="en-US" sz="2400" dirty="0"/>
              <a:t> != null) {</a:t>
            </a:r>
          </a:p>
          <a:p>
            <a:r>
              <a:rPr lang="en-US" sz="2400" dirty="0"/>
              <a:t>        </a:t>
            </a:r>
            <a:r>
              <a:rPr lang="en-US" sz="2400" dirty="0" err="1"/>
              <a:t>readingIterator</a:t>
            </a:r>
            <a:r>
              <a:rPr lang="en-US" sz="2400" dirty="0"/>
              <a:t> = new </a:t>
            </a:r>
            <a:r>
              <a:rPr lang="en-US" sz="2400" dirty="0" err="1"/>
              <a:t>SpillableIterator</a:t>
            </a:r>
            <a:r>
              <a:rPr lang="en-US" sz="2400" dirty="0"/>
              <a:t>(</a:t>
            </a:r>
            <a:r>
              <a:rPr lang="en-US" sz="2400" dirty="0" err="1"/>
              <a:t>inMemSorter.getSortedIterator</a:t>
            </a:r>
            <a:r>
              <a:rPr lang="en-US" sz="2400" dirty="0"/>
              <a:t>());</a:t>
            </a:r>
          </a:p>
          <a:p>
            <a:r>
              <a:rPr lang="en-US" sz="2400" dirty="0"/>
              <a:t>        </a:t>
            </a:r>
            <a:r>
              <a:rPr lang="en-US" sz="2400" dirty="0" err="1"/>
              <a:t>spillMerger.addSpillIfNotEmpty</a:t>
            </a:r>
            <a:r>
              <a:rPr lang="en-US" sz="2400" dirty="0"/>
              <a:t>(</a:t>
            </a:r>
            <a:r>
              <a:rPr lang="en-US" sz="2400" dirty="0" err="1"/>
              <a:t>readingIterator</a:t>
            </a:r>
            <a:r>
              <a:rPr lang="en-US" sz="2400" dirty="0"/>
              <a:t>);</a:t>
            </a:r>
          </a:p>
          <a:p>
            <a:r>
              <a:rPr lang="en-US" sz="2400" dirty="0"/>
              <a:t>      }</a:t>
            </a:r>
          </a:p>
          <a:p>
            <a:r>
              <a:rPr lang="en-US" sz="2400" dirty="0"/>
              <a:t>      return </a:t>
            </a:r>
            <a:r>
              <a:rPr lang="en-US" sz="2400" b="1" dirty="0" err="1"/>
              <a:t>spillMerger.getSortedIterator</a:t>
            </a:r>
            <a:r>
              <a:rPr lang="en-US" sz="2400" b="1" dirty="0"/>
              <a:t>();</a:t>
            </a:r>
          </a:p>
          <a:p>
            <a:r>
              <a:rPr lang="en-US" sz="2400" dirty="0"/>
              <a:t>    }</a:t>
            </a:r>
          </a:p>
          <a:p>
            <a:r>
              <a:rPr lang="en-US" sz="2400" dirty="0"/>
              <a:t>  }</a:t>
            </a:r>
            <a:endParaRPr lang="ru-RU" sz="2400" dirty="0"/>
          </a:p>
        </p:txBody>
      </p:sp>
    </p:spTree>
    <p:extLst>
      <p:ext uri="{BB962C8B-B14F-4D97-AF65-F5344CB8AC3E}">
        <p14:creationId xmlns:p14="http://schemas.microsoft.com/office/powerpoint/2010/main" val="28611432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12192000" cy="1325563"/>
          </a:xfrm>
        </p:spPr>
        <p:txBody>
          <a:bodyPr/>
          <a:lstStyle/>
          <a:p>
            <a:r>
              <a:rPr lang="en-US" dirty="0" err="1" smtClean="0"/>
              <a:t>getSortedIterator</a:t>
            </a:r>
            <a:r>
              <a:rPr lang="en-US" dirty="0"/>
              <a:t> of </a:t>
            </a:r>
            <a:r>
              <a:rPr lang="en-US" dirty="0" err="1"/>
              <a:t>UnsafeSorterSpillMerger</a:t>
            </a:r>
            <a:endParaRPr lang="ru-RU" dirty="0"/>
          </a:p>
        </p:txBody>
      </p:sp>
      <p:sp>
        <p:nvSpPr>
          <p:cNvPr id="4" name="Прямоугольник 3"/>
          <p:cNvSpPr/>
          <p:nvPr/>
        </p:nvSpPr>
        <p:spPr>
          <a:xfrm>
            <a:off x="145472" y="1109157"/>
            <a:ext cx="12192000" cy="5355312"/>
          </a:xfrm>
          <a:prstGeom prst="rect">
            <a:avLst/>
          </a:prstGeom>
        </p:spPr>
        <p:txBody>
          <a:bodyPr wrap="square">
            <a:spAutoFit/>
          </a:bodyPr>
          <a:lstStyle/>
          <a:p>
            <a:r>
              <a:rPr lang="en-US" dirty="0"/>
              <a:t>return new </a:t>
            </a:r>
            <a:r>
              <a:rPr lang="en-US" dirty="0" err="1"/>
              <a:t>UnsafeSorterIterator</a:t>
            </a:r>
            <a:r>
              <a:rPr lang="en-US" dirty="0"/>
              <a:t>() {</a:t>
            </a:r>
          </a:p>
          <a:p>
            <a:r>
              <a:rPr lang="en-US" dirty="0" smtClean="0"/>
              <a:t>      </a:t>
            </a:r>
            <a:r>
              <a:rPr lang="en-US" dirty="0"/>
              <a:t>private </a:t>
            </a:r>
            <a:r>
              <a:rPr lang="en-US" dirty="0" err="1"/>
              <a:t>UnsafeSorterIterator</a:t>
            </a:r>
            <a:r>
              <a:rPr lang="en-US" dirty="0"/>
              <a:t> </a:t>
            </a:r>
            <a:r>
              <a:rPr lang="en-US" b="1" dirty="0" err="1"/>
              <a:t>spillReader</a:t>
            </a:r>
            <a:r>
              <a:rPr lang="en-US" dirty="0"/>
              <a:t>;</a:t>
            </a:r>
          </a:p>
          <a:p>
            <a:r>
              <a:rPr lang="en-US" dirty="0" smtClean="0"/>
              <a:t>      </a:t>
            </a:r>
            <a:r>
              <a:rPr lang="en-US" dirty="0"/>
              <a:t>@Override</a:t>
            </a:r>
          </a:p>
          <a:p>
            <a:r>
              <a:rPr lang="en-US" dirty="0"/>
              <a:t>      public </a:t>
            </a:r>
            <a:r>
              <a:rPr lang="en-US" dirty="0" err="1"/>
              <a:t>boolean</a:t>
            </a:r>
            <a:r>
              <a:rPr lang="en-US" dirty="0"/>
              <a:t> </a:t>
            </a:r>
            <a:r>
              <a:rPr lang="en-US" dirty="0" err="1"/>
              <a:t>hasNext</a:t>
            </a:r>
            <a:r>
              <a:rPr lang="en-US" dirty="0"/>
              <a:t>() {</a:t>
            </a:r>
          </a:p>
          <a:p>
            <a:r>
              <a:rPr lang="en-US" dirty="0"/>
              <a:t>        return !</a:t>
            </a:r>
            <a:r>
              <a:rPr lang="en-US" dirty="0" err="1"/>
              <a:t>priorityQueue.isEmpty</a:t>
            </a:r>
            <a:r>
              <a:rPr lang="en-US" dirty="0"/>
              <a:t>() || (</a:t>
            </a:r>
            <a:r>
              <a:rPr lang="en-US" dirty="0" err="1"/>
              <a:t>spillReader</a:t>
            </a:r>
            <a:r>
              <a:rPr lang="en-US" dirty="0"/>
              <a:t> != null &amp;&amp; </a:t>
            </a:r>
            <a:r>
              <a:rPr lang="en-US" dirty="0" err="1"/>
              <a:t>spillReader.hasNext</a:t>
            </a:r>
            <a:r>
              <a:rPr lang="en-US" dirty="0"/>
              <a:t>());</a:t>
            </a:r>
          </a:p>
          <a:p>
            <a:r>
              <a:rPr lang="en-US" dirty="0"/>
              <a:t>      }</a:t>
            </a:r>
          </a:p>
          <a:p>
            <a:r>
              <a:rPr lang="en-US" dirty="0" smtClean="0"/>
              <a:t>      </a:t>
            </a:r>
            <a:r>
              <a:rPr lang="en-US" dirty="0"/>
              <a:t>@Override</a:t>
            </a:r>
          </a:p>
          <a:p>
            <a:r>
              <a:rPr lang="en-US" b="1" dirty="0"/>
              <a:t>      public void </a:t>
            </a:r>
            <a:r>
              <a:rPr lang="en-US" b="1" dirty="0" err="1"/>
              <a:t>loadNext</a:t>
            </a:r>
            <a:r>
              <a:rPr lang="en-US" b="1" dirty="0"/>
              <a:t>() throws </a:t>
            </a:r>
            <a:r>
              <a:rPr lang="en-US" b="1" dirty="0" err="1"/>
              <a:t>IOException</a:t>
            </a:r>
            <a:r>
              <a:rPr lang="en-US" b="1" dirty="0"/>
              <a:t> {</a:t>
            </a:r>
          </a:p>
          <a:p>
            <a:r>
              <a:rPr lang="en-US" b="1" dirty="0"/>
              <a:t>        if (</a:t>
            </a:r>
            <a:r>
              <a:rPr lang="en-US" b="1" dirty="0" err="1"/>
              <a:t>spillReader</a:t>
            </a:r>
            <a:r>
              <a:rPr lang="en-US" b="1" dirty="0"/>
              <a:t> != null) {</a:t>
            </a:r>
          </a:p>
          <a:p>
            <a:r>
              <a:rPr lang="en-US" b="1" dirty="0"/>
              <a:t>          if (</a:t>
            </a:r>
            <a:r>
              <a:rPr lang="en-US" b="1" dirty="0" err="1"/>
              <a:t>spillReader.hasNext</a:t>
            </a:r>
            <a:r>
              <a:rPr lang="en-US" b="1" dirty="0"/>
              <a:t>()) {</a:t>
            </a:r>
          </a:p>
          <a:p>
            <a:r>
              <a:rPr lang="en-US" b="1" dirty="0"/>
              <a:t>            </a:t>
            </a:r>
            <a:r>
              <a:rPr lang="en-US" b="1" dirty="0" err="1"/>
              <a:t>spillReader.loadNext</a:t>
            </a:r>
            <a:r>
              <a:rPr lang="en-US" b="1" dirty="0"/>
              <a:t>();</a:t>
            </a:r>
          </a:p>
          <a:p>
            <a:r>
              <a:rPr lang="en-US" b="1" dirty="0"/>
              <a:t>            </a:t>
            </a:r>
            <a:r>
              <a:rPr lang="en-US" b="1" dirty="0" err="1"/>
              <a:t>priorityQueue.add</a:t>
            </a:r>
            <a:r>
              <a:rPr lang="en-US" b="1" dirty="0"/>
              <a:t>(</a:t>
            </a:r>
            <a:r>
              <a:rPr lang="en-US" b="1" dirty="0" err="1"/>
              <a:t>spillReader</a:t>
            </a:r>
            <a:r>
              <a:rPr lang="en-US" b="1" dirty="0"/>
              <a:t>);</a:t>
            </a:r>
          </a:p>
          <a:p>
            <a:r>
              <a:rPr lang="en-US" b="1" dirty="0"/>
              <a:t>          }</a:t>
            </a:r>
          </a:p>
          <a:p>
            <a:r>
              <a:rPr lang="en-US" b="1" dirty="0"/>
              <a:t>        }</a:t>
            </a:r>
          </a:p>
          <a:p>
            <a:r>
              <a:rPr lang="en-US" b="1" dirty="0"/>
              <a:t>        </a:t>
            </a:r>
            <a:r>
              <a:rPr lang="en-US" b="1" dirty="0" err="1"/>
              <a:t>spillReader</a:t>
            </a:r>
            <a:r>
              <a:rPr lang="en-US" b="1" dirty="0"/>
              <a:t> = </a:t>
            </a:r>
            <a:r>
              <a:rPr lang="en-US" b="1" dirty="0" err="1"/>
              <a:t>priorityQueue.remove</a:t>
            </a:r>
            <a:r>
              <a:rPr lang="en-US" b="1" dirty="0"/>
              <a:t>();</a:t>
            </a:r>
          </a:p>
          <a:p>
            <a:r>
              <a:rPr lang="en-US" b="1" dirty="0"/>
              <a:t>      }</a:t>
            </a:r>
          </a:p>
          <a:p>
            <a:endParaRPr lang="en-US" dirty="0"/>
          </a:p>
          <a:p>
            <a:r>
              <a:rPr lang="en-US" dirty="0"/>
              <a:t>      @Override</a:t>
            </a:r>
          </a:p>
          <a:p>
            <a:r>
              <a:rPr lang="en-US" dirty="0"/>
              <a:t>      public Object </a:t>
            </a:r>
            <a:r>
              <a:rPr lang="en-US" dirty="0" err="1"/>
              <a:t>getBaseObject</a:t>
            </a:r>
            <a:r>
              <a:rPr lang="en-US" dirty="0"/>
              <a:t>() { return </a:t>
            </a:r>
            <a:r>
              <a:rPr lang="en-US" b="1" dirty="0" err="1"/>
              <a:t>spillReader.getBaseObject</a:t>
            </a:r>
            <a:r>
              <a:rPr lang="en-US" b="1" dirty="0"/>
              <a:t>(); </a:t>
            </a:r>
            <a:r>
              <a:rPr lang="en-US" dirty="0" smtClean="0"/>
              <a:t>}</a:t>
            </a:r>
            <a:endParaRPr lang="en-US" dirty="0"/>
          </a:p>
        </p:txBody>
      </p:sp>
    </p:spTree>
    <p:extLst>
      <p:ext uri="{BB962C8B-B14F-4D97-AF65-F5344CB8AC3E}">
        <p14:creationId xmlns:p14="http://schemas.microsoft.com/office/powerpoint/2010/main" val="26959401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895272" y="1334655"/>
            <a:ext cx="5477164" cy="6650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{1,3,5,7}</a:t>
            </a:r>
            <a:endParaRPr lang="ru-RU" dirty="0"/>
          </a:p>
        </p:txBody>
      </p:sp>
      <p:sp>
        <p:nvSpPr>
          <p:cNvPr id="3" name="Прямоугольник 2"/>
          <p:cNvSpPr/>
          <p:nvPr/>
        </p:nvSpPr>
        <p:spPr>
          <a:xfrm>
            <a:off x="4886036" y="4184073"/>
            <a:ext cx="5486400" cy="6834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{10,10,20}</a:t>
            </a:r>
            <a:endParaRPr lang="ru-RU" dirty="0"/>
          </a:p>
        </p:txBody>
      </p:sp>
      <p:sp>
        <p:nvSpPr>
          <p:cNvPr id="4" name="Прямоугольник 3"/>
          <p:cNvSpPr/>
          <p:nvPr/>
        </p:nvSpPr>
        <p:spPr>
          <a:xfrm>
            <a:off x="4886036" y="2817091"/>
            <a:ext cx="5477164" cy="6188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{2,4,6}</a:t>
            </a:r>
            <a:endParaRPr lang="ru-RU" dirty="0"/>
          </a:p>
        </p:txBody>
      </p:sp>
      <p:sp>
        <p:nvSpPr>
          <p:cNvPr id="5" name="Блок-схема: память с прямым доступом 4"/>
          <p:cNvSpPr/>
          <p:nvPr/>
        </p:nvSpPr>
        <p:spPr>
          <a:xfrm>
            <a:off x="341745" y="2530763"/>
            <a:ext cx="3648363" cy="1191491"/>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Queue{1,2,10}</a:t>
            </a:r>
            <a:endParaRPr lang="ru-RU" dirty="0"/>
          </a:p>
        </p:txBody>
      </p:sp>
      <p:sp>
        <p:nvSpPr>
          <p:cNvPr id="6" name="Блок-схема: память с прямым доступом 5"/>
          <p:cNvSpPr/>
          <p:nvPr/>
        </p:nvSpPr>
        <p:spPr>
          <a:xfrm>
            <a:off x="4137891" y="1154546"/>
            <a:ext cx="572654" cy="1025236"/>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ru-RU" dirty="0"/>
          </a:p>
        </p:txBody>
      </p:sp>
      <p:sp>
        <p:nvSpPr>
          <p:cNvPr id="7" name="Блок-схема: память с прямым доступом 6"/>
          <p:cNvSpPr/>
          <p:nvPr/>
        </p:nvSpPr>
        <p:spPr>
          <a:xfrm>
            <a:off x="4137891" y="2613890"/>
            <a:ext cx="526472" cy="1025236"/>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ru-RU" dirty="0"/>
          </a:p>
        </p:txBody>
      </p:sp>
      <p:sp>
        <p:nvSpPr>
          <p:cNvPr id="8" name="Блок-схема: память с прямым доступом 7"/>
          <p:cNvSpPr/>
          <p:nvPr/>
        </p:nvSpPr>
        <p:spPr>
          <a:xfrm>
            <a:off x="4137891" y="4013200"/>
            <a:ext cx="531090" cy="1025236"/>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10</a:t>
            </a:r>
            <a:endParaRPr lang="ru-RU" dirty="0"/>
          </a:p>
        </p:txBody>
      </p:sp>
      <p:sp>
        <p:nvSpPr>
          <p:cNvPr id="9" name="Стрелка вниз 8"/>
          <p:cNvSpPr/>
          <p:nvPr/>
        </p:nvSpPr>
        <p:spPr>
          <a:xfrm>
            <a:off x="1505527" y="4276436"/>
            <a:ext cx="757382" cy="9605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TextBox 9"/>
          <p:cNvSpPr txBox="1"/>
          <p:nvPr/>
        </p:nvSpPr>
        <p:spPr>
          <a:xfrm>
            <a:off x="1016000" y="5818909"/>
            <a:ext cx="939681" cy="369332"/>
          </a:xfrm>
          <a:prstGeom prst="rect">
            <a:avLst/>
          </a:prstGeom>
          <a:noFill/>
        </p:spPr>
        <p:txBody>
          <a:bodyPr wrap="none" rtlCol="0">
            <a:spAutoFit/>
          </a:bodyPr>
          <a:lstStyle/>
          <a:p>
            <a:r>
              <a:rPr lang="en-US" dirty="0" smtClean="0"/>
              <a:t>{1,2,3….</a:t>
            </a:r>
            <a:endParaRPr lang="ru-RU" dirty="0"/>
          </a:p>
        </p:txBody>
      </p:sp>
    </p:spTree>
    <p:extLst>
      <p:ext uri="{BB962C8B-B14F-4D97-AF65-F5344CB8AC3E}">
        <p14:creationId xmlns:p14="http://schemas.microsoft.com/office/powerpoint/2010/main" val="375208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12192000" cy="1325563"/>
          </a:xfrm>
        </p:spPr>
        <p:txBody>
          <a:bodyPr/>
          <a:lstStyle/>
          <a:p>
            <a:pPr algn="ctr"/>
            <a:r>
              <a:rPr lang="en-US" dirty="0" smtClean="0"/>
              <a:t>Summary of Part4 </a:t>
            </a:r>
            <a:endParaRPr lang="ru-RU" dirty="0"/>
          </a:p>
        </p:txBody>
      </p:sp>
      <p:sp>
        <p:nvSpPr>
          <p:cNvPr id="3" name="Объект 2"/>
          <p:cNvSpPr>
            <a:spLocks noGrp="1"/>
          </p:cNvSpPr>
          <p:nvPr>
            <p:ph idx="1"/>
          </p:nvPr>
        </p:nvSpPr>
        <p:spPr>
          <a:xfrm>
            <a:off x="654627" y="1205345"/>
            <a:ext cx="10699173" cy="4971618"/>
          </a:xfrm>
        </p:spPr>
        <p:txBody>
          <a:bodyPr>
            <a:normAutofit lnSpcReduction="10000"/>
          </a:bodyPr>
          <a:lstStyle/>
          <a:p>
            <a:r>
              <a:rPr lang="en-US" b="1" dirty="0"/>
              <a:t>Sort</a:t>
            </a:r>
          </a:p>
          <a:p>
            <a:r>
              <a:rPr lang="en-US" dirty="0" err="1" smtClean="0"/>
              <a:t>Sort</a:t>
            </a:r>
            <a:r>
              <a:rPr lang="en-US" b="1" i="1" dirty="0" err="1" smtClean="0"/>
              <a:t>Exec</a:t>
            </a:r>
            <a:endParaRPr lang="en-US" b="1" i="1" dirty="0" smtClean="0"/>
          </a:p>
          <a:p>
            <a:r>
              <a:rPr lang="en-US" b="1" dirty="0" err="1"/>
              <a:t>Alphasort</a:t>
            </a:r>
            <a:endParaRPr lang="en-US" altLang="ru-RU" b="1" dirty="0"/>
          </a:p>
          <a:p>
            <a:r>
              <a:rPr lang="ru-RU" altLang="ru-RU" b="1" dirty="0" err="1" smtClean="0">
                <a:latin typeface="Courier New" panose="02070309020205020404" pitchFamily="49" charset="0"/>
                <a:cs typeface="Courier New" panose="02070309020205020404" pitchFamily="49" charset="0"/>
              </a:rPr>
              <a:t>prefixComputer</a:t>
            </a:r>
            <a:endParaRPr lang="en-US" altLang="ru-RU" b="1" dirty="0" smtClean="0">
              <a:latin typeface="Courier New" panose="02070309020205020404" pitchFamily="49" charset="0"/>
              <a:cs typeface="Courier New" panose="02070309020205020404" pitchFamily="49" charset="0"/>
            </a:endParaRPr>
          </a:p>
          <a:p>
            <a:r>
              <a:rPr lang="en-US" b="1" dirty="0" err="1" smtClean="0"/>
              <a:t>UnsafeExternalRowSorter</a:t>
            </a:r>
            <a:endParaRPr lang="en-US" b="1" dirty="0" smtClean="0"/>
          </a:p>
          <a:p>
            <a:r>
              <a:rPr lang="en-US" altLang="ru-RU" b="1" dirty="0" err="1" smtClean="0"/>
              <a:t>RadixSort</a:t>
            </a:r>
            <a:endParaRPr lang="en-US" altLang="ru-RU" b="1" dirty="0"/>
          </a:p>
          <a:p>
            <a:r>
              <a:rPr lang="en-US" b="1" dirty="0" err="1" smtClean="0"/>
              <a:t>TimSort</a:t>
            </a:r>
            <a:endParaRPr lang="ru-RU" b="1" dirty="0"/>
          </a:p>
          <a:p>
            <a:r>
              <a:rPr lang="en-US" b="1" dirty="0" err="1" smtClean="0"/>
              <a:t>UnsafeSorterSpillMerger</a:t>
            </a:r>
            <a:endParaRPr lang="en-US" b="1" dirty="0" smtClean="0"/>
          </a:p>
          <a:p>
            <a:r>
              <a:rPr lang="en-US" b="1" dirty="0" err="1"/>
              <a:t>PriorityQueue</a:t>
            </a:r>
            <a:endParaRPr lang="en-US" b="1" dirty="0"/>
          </a:p>
          <a:p>
            <a:pPr marL="0" indent="0" algn="r">
              <a:buNone/>
            </a:pPr>
            <a:r>
              <a:rPr lang="en-US" dirty="0"/>
              <a:t>Join us in telegram </a:t>
            </a:r>
            <a:r>
              <a:rPr lang="en-US" dirty="0">
                <a:hlinkClick r:id="rId2"/>
              </a:rPr>
              <a:t>t.me/</a:t>
            </a:r>
            <a:r>
              <a:rPr lang="en-US" dirty="0" err="1">
                <a:hlinkClick r:id="rId2"/>
              </a:rPr>
              <a:t>apache_spark</a:t>
            </a:r>
            <a:endParaRPr lang="en-US" dirty="0"/>
          </a:p>
          <a:p>
            <a:endParaRPr lang="en-US" b="1" dirty="0" smtClean="0"/>
          </a:p>
          <a:p>
            <a:endParaRPr lang="en-US" b="1" dirty="0"/>
          </a:p>
        </p:txBody>
      </p:sp>
    </p:spTree>
    <p:extLst>
      <p:ext uri="{BB962C8B-B14F-4D97-AF65-F5344CB8AC3E}">
        <p14:creationId xmlns:p14="http://schemas.microsoft.com/office/powerpoint/2010/main" val="2356163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2797683" y="1160335"/>
            <a:ext cx="6267450" cy="4391025"/>
          </a:xfrm>
          <a:prstGeom prst="rect">
            <a:avLst/>
          </a:prstGeom>
        </p:spPr>
      </p:pic>
      <p:pic>
        <p:nvPicPr>
          <p:cNvPr id="3" name="Рисунок 2"/>
          <p:cNvPicPr>
            <a:picLocks noChangeAspect="1"/>
          </p:cNvPicPr>
          <p:nvPr/>
        </p:nvPicPr>
        <p:blipFill>
          <a:blip r:embed="rId3"/>
          <a:stretch>
            <a:fillRect/>
          </a:stretch>
        </p:blipFill>
        <p:spPr>
          <a:xfrm>
            <a:off x="4751451" y="270510"/>
            <a:ext cx="1390650" cy="647700"/>
          </a:xfrm>
          <a:prstGeom prst="rect">
            <a:avLst/>
          </a:prstGeom>
        </p:spPr>
      </p:pic>
    </p:spTree>
    <p:extLst>
      <p:ext uri="{BB962C8B-B14F-4D97-AF65-F5344CB8AC3E}">
        <p14:creationId xmlns:p14="http://schemas.microsoft.com/office/powerpoint/2010/main" val="24652441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1"/>
          <p:cNvSpPr txBox="1">
            <a:spLocks/>
          </p:cNvSpPr>
          <p:nvPr/>
        </p:nvSpPr>
        <p:spPr>
          <a:xfrm>
            <a:off x="0" y="0"/>
            <a:ext cx="12070080" cy="10797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smtClean="0"/>
              <a:t>Spark sort flow	</a:t>
            </a:r>
            <a:endParaRPr lang="ru-RU" dirty="0"/>
          </a:p>
        </p:txBody>
      </p:sp>
      <p:sp>
        <p:nvSpPr>
          <p:cNvPr id="4" name="Прямоугольник 3"/>
          <p:cNvSpPr/>
          <p:nvPr/>
        </p:nvSpPr>
        <p:spPr>
          <a:xfrm>
            <a:off x="2060448" y="1459894"/>
            <a:ext cx="2002536" cy="11978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{1,2,3,4,7,8}</a:t>
            </a:r>
            <a:endParaRPr lang="ru-RU" dirty="0"/>
          </a:p>
        </p:txBody>
      </p:sp>
      <p:sp>
        <p:nvSpPr>
          <p:cNvPr id="5" name="Прямоугольник 4"/>
          <p:cNvSpPr/>
          <p:nvPr/>
        </p:nvSpPr>
        <p:spPr>
          <a:xfrm>
            <a:off x="5349240" y="1459894"/>
            <a:ext cx="2121408" cy="1216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{1,1,9,8,3}</a:t>
            </a:r>
            <a:endParaRPr lang="ru-RU" dirty="0"/>
          </a:p>
        </p:txBody>
      </p:sp>
      <p:sp>
        <p:nvSpPr>
          <p:cNvPr id="6" name="Прямоугольник 5"/>
          <p:cNvSpPr/>
          <p:nvPr/>
        </p:nvSpPr>
        <p:spPr>
          <a:xfrm>
            <a:off x="3410712" y="3906678"/>
            <a:ext cx="2130552" cy="1120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{1,2,3,4,1,1,3}</a:t>
            </a:r>
            <a:endParaRPr lang="ru-RU" dirty="0"/>
          </a:p>
        </p:txBody>
      </p:sp>
      <p:sp>
        <p:nvSpPr>
          <p:cNvPr id="7" name="Прямоугольник 6"/>
          <p:cNvSpPr/>
          <p:nvPr/>
        </p:nvSpPr>
        <p:spPr>
          <a:xfrm>
            <a:off x="8756904" y="1438909"/>
            <a:ext cx="2194560" cy="11978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{1,2,9,0,1,10}</a:t>
            </a:r>
            <a:endParaRPr lang="ru-RU" dirty="0"/>
          </a:p>
        </p:txBody>
      </p:sp>
      <p:sp>
        <p:nvSpPr>
          <p:cNvPr id="8" name="Прямоугольник 7"/>
          <p:cNvSpPr/>
          <p:nvPr/>
        </p:nvSpPr>
        <p:spPr>
          <a:xfrm>
            <a:off x="7293864" y="3918171"/>
            <a:ext cx="2130552" cy="1120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{7,8,9,8,9,10}</a:t>
            </a:r>
            <a:endParaRPr lang="ru-RU" dirty="0"/>
          </a:p>
        </p:txBody>
      </p:sp>
      <p:sp>
        <p:nvSpPr>
          <p:cNvPr id="9" name="Прямоугольник 8"/>
          <p:cNvSpPr/>
          <p:nvPr/>
        </p:nvSpPr>
        <p:spPr>
          <a:xfrm>
            <a:off x="3410712" y="5338190"/>
            <a:ext cx="2130552" cy="1120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{1,1,2,3,3,4}</a:t>
            </a:r>
            <a:endParaRPr lang="ru-RU" dirty="0"/>
          </a:p>
        </p:txBody>
      </p:sp>
      <p:sp>
        <p:nvSpPr>
          <p:cNvPr id="10" name="Прямоугольник 9"/>
          <p:cNvSpPr/>
          <p:nvPr/>
        </p:nvSpPr>
        <p:spPr>
          <a:xfrm>
            <a:off x="7293864" y="5365432"/>
            <a:ext cx="2130552" cy="1120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{7,8,8,9,9,10}</a:t>
            </a:r>
            <a:endParaRPr lang="ru-RU" dirty="0"/>
          </a:p>
        </p:txBody>
      </p:sp>
      <p:sp>
        <p:nvSpPr>
          <p:cNvPr id="11" name="Скругленный прямоугольник 10"/>
          <p:cNvSpPr/>
          <p:nvPr/>
        </p:nvSpPr>
        <p:spPr>
          <a:xfrm>
            <a:off x="1024128" y="1097280"/>
            <a:ext cx="10972800" cy="20116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Скругленный прямоугольник 11"/>
          <p:cNvSpPr/>
          <p:nvPr/>
        </p:nvSpPr>
        <p:spPr>
          <a:xfrm>
            <a:off x="1024128" y="3790822"/>
            <a:ext cx="10972800" cy="291477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Цилиндр 12"/>
          <p:cNvSpPr/>
          <p:nvPr/>
        </p:nvSpPr>
        <p:spPr>
          <a:xfrm>
            <a:off x="6071616" y="3200304"/>
            <a:ext cx="685800" cy="39500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Цилиндр 13"/>
          <p:cNvSpPr/>
          <p:nvPr/>
        </p:nvSpPr>
        <p:spPr>
          <a:xfrm>
            <a:off x="2724912" y="3200305"/>
            <a:ext cx="685800" cy="39500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Цилиндр 14"/>
          <p:cNvSpPr/>
          <p:nvPr/>
        </p:nvSpPr>
        <p:spPr>
          <a:xfrm>
            <a:off x="9511284" y="3147553"/>
            <a:ext cx="685800" cy="39500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6" name="Соединительная линия уступом 15"/>
          <p:cNvCxnSpPr>
            <a:stCxn id="14" idx="3"/>
            <a:endCxn id="6" idx="0"/>
          </p:cNvCxnSpPr>
          <p:nvPr/>
        </p:nvCxnSpPr>
        <p:spPr>
          <a:xfrm rot="16200000" flipH="1">
            <a:off x="3616214" y="3046904"/>
            <a:ext cx="311372" cy="140817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Соединительная линия уступом 16"/>
          <p:cNvCxnSpPr>
            <a:stCxn id="13" idx="3"/>
            <a:endCxn id="6" idx="0"/>
          </p:cNvCxnSpPr>
          <p:nvPr/>
        </p:nvCxnSpPr>
        <p:spPr>
          <a:xfrm rot="5400000">
            <a:off x="5289566" y="2781727"/>
            <a:ext cx="311373" cy="193852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Соединительная линия уступом 17"/>
          <p:cNvCxnSpPr>
            <a:stCxn id="15" idx="3"/>
            <a:endCxn id="6" idx="0"/>
          </p:cNvCxnSpPr>
          <p:nvPr/>
        </p:nvCxnSpPr>
        <p:spPr>
          <a:xfrm rot="5400000">
            <a:off x="6983024" y="1035518"/>
            <a:ext cx="364124" cy="537819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Соединительная линия уступом 18"/>
          <p:cNvCxnSpPr>
            <a:stCxn id="14" idx="3"/>
            <a:endCxn id="8" idx="0"/>
          </p:cNvCxnSpPr>
          <p:nvPr/>
        </p:nvCxnSpPr>
        <p:spPr>
          <a:xfrm rot="16200000" flipH="1">
            <a:off x="5552044" y="1111074"/>
            <a:ext cx="322865" cy="529132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Соединительная линия уступом 19"/>
          <p:cNvCxnSpPr>
            <a:stCxn id="13" idx="3"/>
            <a:endCxn id="8" idx="0"/>
          </p:cNvCxnSpPr>
          <p:nvPr/>
        </p:nvCxnSpPr>
        <p:spPr>
          <a:xfrm rot="16200000" flipH="1">
            <a:off x="7225395" y="2784426"/>
            <a:ext cx="322866" cy="194462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Соединительная линия уступом 20"/>
          <p:cNvCxnSpPr>
            <a:stCxn id="15" idx="3"/>
            <a:endCxn id="8" idx="0"/>
          </p:cNvCxnSpPr>
          <p:nvPr/>
        </p:nvCxnSpPr>
        <p:spPr>
          <a:xfrm rot="5400000">
            <a:off x="8918854" y="2982840"/>
            <a:ext cx="375617" cy="149504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Стрелка вниз 21"/>
          <p:cNvSpPr/>
          <p:nvPr/>
        </p:nvSpPr>
        <p:spPr>
          <a:xfrm>
            <a:off x="4343400" y="5056632"/>
            <a:ext cx="132588" cy="2175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Стрелка вниз 22"/>
          <p:cNvSpPr/>
          <p:nvPr/>
        </p:nvSpPr>
        <p:spPr>
          <a:xfrm>
            <a:off x="8292846" y="5082842"/>
            <a:ext cx="132588" cy="2175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4" name="Стрелка вниз 23"/>
          <p:cNvSpPr/>
          <p:nvPr/>
        </p:nvSpPr>
        <p:spPr>
          <a:xfrm>
            <a:off x="3067811" y="2676046"/>
            <a:ext cx="60198" cy="5242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5" name="Стрелка вниз 24"/>
          <p:cNvSpPr/>
          <p:nvPr/>
        </p:nvSpPr>
        <p:spPr>
          <a:xfrm>
            <a:off x="6400800" y="2695003"/>
            <a:ext cx="60198" cy="5242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6" name="Стрелка вниз 25"/>
          <p:cNvSpPr/>
          <p:nvPr/>
        </p:nvSpPr>
        <p:spPr>
          <a:xfrm>
            <a:off x="9854184" y="2636773"/>
            <a:ext cx="60198" cy="5242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7" name="Цилиндр 26"/>
          <p:cNvSpPr/>
          <p:nvPr/>
        </p:nvSpPr>
        <p:spPr>
          <a:xfrm>
            <a:off x="3129533" y="3200303"/>
            <a:ext cx="685800" cy="39500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8" name="Цилиндр 27"/>
          <p:cNvSpPr/>
          <p:nvPr/>
        </p:nvSpPr>
        <p:spPr>
          <a:xfrm>
            <a:off x="6585966" y="3218952"/>
            <a:ext cx="685800" cy="39500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9" name="Цилиндр 28"/>
          <p:cNvSpPr/>
          <p:nvPr/>
        </p:nvSpPr>
        <p:spPr>
          <a:xfrm>
            <a:off x="9886429" y="3186146"/>
            <a:ext cx="685800" cy="39500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3964712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1"/>
            <a:ext cx="12192001" cy="955964"/>
          </a:xfrm>
        </p:spPr>
        <p:txBody>
          <a:bodyPr/>
          <a:lstStyle/>
          <a:p>
            <a:pPr algn="ctr"/>
            <a:r>
              <a:rPr lang="en-US" dirty="0"/>
              <a:t>External sorting</a:t>
            </a:r>
            <a:endParaRPr lang="ru-RU" dirty="0"/>
          </a:p>
        </p:txBody>
      </p:sp>
      <p:sp>
        <p:nvSpPr>
          <p:cNvPr id="3" name="Объект 2"/>
          <p:cNvSpPr>
            <a:spLocks noGrp="1"/>
          </p:cNvSpPr>
          <p:nvPr>
            <p:ph idx="1"/>
          </p:nvPr>
        </p:nvSpPr>
        <p:spPr>
          <a:xfrm>
            <a:off x="83127" y="955964"/>
            <a:ext cx="12108873" cy="4720937"/>
          </a:xfrm>
        </p:spPr>
        <p:txBody>
          <a:bodyPr>
            <a:normAutofit lnSpcReduction="10000"/>
          </a:bodyPr>
          <a:lstStyle/>
          <a:p>
            <a:pPr marL="0" indent="0">
              <a:buNone/>
            </a:pPr>
            <a:r>
              <a:rPr lang="ru-RU" dirty="0" smtClean="0"/>
              <a:t>	</a:t>
            </a:r>
            <a:r>
              <a:rPr lang="en-US" dirty="0" smtClean="0"/>
              <a:t>External </a:t>
            </a:r>
            <a:r>
              <a:rPr lang="en-US" dirty="0"/>
              <a:t>sorting is a class of sorting algorithms that can handle massive amounts of data. External sorting is required when the data being sorted do not fit into the main memory of a computing device (usually RAM) and instead they must reside in the slower external memory, usually a hard disk drive. Thus, external sorting algorithms are external memory algorithms and thus applicable in the external memory model of computation</a:t>
            </a:r>
            <a:r>
              <a:rPr lang="en-US" dirty="0" smtClean="0"/>
              <a:t>.</a:t>
            </a:r>
            <a:endParaRPr lang="ru-RU" dirty="0" smtClean="0"/>
          </a:p>
          <a:p>
            <a:pPr marL="0" indent="0">
              <a:buNone/>
            </a:pPr>
            <a:r>
              <a:rPr lang="en-US" dirty="0" smtClean="0"/>
              <a:t>	</a:t>
            </a:r>
            <a:r>
              <a:rPr lang="en-US" dirty="0"/>
              <a:t>External sorting algorithms generally fall into two types, distribution sorting, which resembles </a:t>
            </a:r>
            <a:r>
              <a:rPr lang="en-US" dirty="0">
                <a:hlinkClick r:id="rId2" tooltip="Quicksort"/>
              </a:rPr>
              <a:t>quicksort</a:t>
            </a:r>
            <a:r>
              <a:rPr lang="en-US" dirty="0"/>
              <a:t>, and external merge sort, which resembles </a:t>
            </a:r>
            <a:r>
              <a:rPr lang="en-US" dirty="0">
                <a:hlinkClick r:id="rId3" tooltip="Merge sort"/>
              </a:rPr>
              <a:t>merge sort</a:t>
            </a:r>
            <a:r>
              <a:rPr lang="en-US" dirty="0"/>
              <a:t>. The latter typically uses a </a:t>
            </a:r>
            <a:r>
              <a:rPr lang="en-US" dirty="0">
                <a:hlinkClick r:id="rId4" tooltip="Hybrid algorithm"/>
              </a:rPr>
              <a:t>hybrid</a:t>
            </a:r>
            <a:r>
              <a:rPr lang="en-US" dirty="0"/>
              <a:t> sort-merge strategy. In the sorting phase, chunks of data small enough to fit in main memory are read, sorted, and written out to a temporary file. In the merge phase, the sorted </a:t>
            </a:r>
            <a:r>
              <a:rPr lang="en-US" dirty="0" err="1"/>
              <a:t>subfiles</a:t>
            </a:r>
            <a:r>
              <a:rPr lang="en-US" dirty="0"/>
              <a:t> are combined into a single larger file</a:t>
            </a:r>
            <a:r>
              <a:rPr lang="en-US" dirty="0" smtClean="0"/>
              <a:t>.</a:t>
            </a:r>
            <a:endParaRPr lang="en-US" dirty="0">
              <a:hlinkClick r:id="rId5"/>
            </a:endParaRPr>
          </a:p>
        </p:txBody>
      </p:sp>
      <p:sp>
        <p:nvSpPr>
          <p:cNvPr id="4" name="Прямоугольник 3"/>
          <p:cNvSpPr/>
          <p:nvPr/>
        </p:nvSpPr>
        <p:spPr>
          <a:xfrm>
            <a:off x="224674" y="5987534"/>
            <a:ext cx="4552144" cy="369332"/>
          </a:xfrm>
          <a:prstGeom prst="rect">
            <a:avLst/>
          </a:prstGeom>
        </p:spPr>
        <p:txBody>
          <a:bodyPr wrap="none">
            <a:spAutoFit/>
          </a:bodyPr>
          <a:lstStyle/>
          <a:p>
            <a:r>
              <a:rPr lang="en-US" dirty="0">
                <a:hlinkClick r:id="rId5"/>
              </a:rPr>
              <a:t>https://en.wikipedia.org/wiki/External_sorting</a:t>
            </a:r>
            <a:endParaRPr lang="ru-RU" dirty="0"/>
          </a:p>
        </p:txBody>
      </p:sp>
    </p:spTree>
    <p:extLst>
      <p:ext uri="{BB962C8B-B14F-4D97-AF65-F5344CB8AC3E}">
        <p14:creationId xmlns:p14="http://schemas.microsoft.com/office/powerpoint/2010/main" val="23559308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103908"/>
            <a:ext cx="12192000" cy="6754091"/>
          </a:xfrm>
        </p:spPr>
        <p:txBody>
          <a:bodyPr>
            <a:normAutofit fontScale="92500" lnSpcReduction="10000"/>
          </a:bodyPr>
          <a:lstStyle/>
          <a:p>
            <a:pPr marL="0" indent="0" algn="ctr">
              <a:buNone/>
            </a:pPr>
            <a:r>
              <a:rPr lang="en-US" sz="3000" b="1" dirty="0" err="1" smtClean="0"/>
              <a:t>Alphasort</a:t>
            </a:r>
            <a:r>
              <a:rPr lang="en-US" sz="3000" b="1" dirty="0" smtClean="0"/>
              <a:t> Spark-7079</a:t>
            </a:r>
            <a:endParaRPr lang="en-US" sz="3000" b="1" dirty="0"/>
          </a:p>
          <a:p>
            <a:pPr marL="0" indent="0">
              <a:buNone/>
            </a:pPr>
            <a:r>
              <a:rPr lang="en-US" dirty="0" smtClean="0">
                <a:hlinkClick r:id="rId2"/>
              </a:rPr>
              <a:t>http</a:t>
            </a:r>
            <a:r>
              <a:rPr lang="en-US" dirty="0">
                <a:hlinkClick r:id="rId2"/>
              </a:rPr>
              <a:t>://</a:t>
            </a:r>
            <a:r>
              <a:rPr lang="en-US" dirty="0" smtClean="0">
                <a:hlinkClick r:id="rId2"/>
              </a:rPr>
              <a:t>research.microsoft.com/pubs/68249/alphasort.doc</a:t>
            </a:r>
            <a:endParaRPr lang="en-US" dirty="0" smtClean="0"/>
          </a:p>
          <a:p>
            <a:pPr marL="0" indent="0">
              <a:buNone/>
            </a:pPr>
            <a:r>
              <a:rPr lang="en-US" sz="3000" dirty="0" smtClean="0"/>
              <a:t> 	Spark implements </a:t>
            </a:r>
            <a:r>
              <a:rPr lang="en-US" sz="3000" dirty="0"/>
              <a:t>a key-prefix optimization in order to improve the cache friendliness of the sort.  In naive sort implementations, the sorting algorithm operates on an array of record pointers.  To compare two records for ordering, the sorter must dereference these pointers, which likely involves random memory access, then compare the objects themselves</a:t>
            </a:r>
            <a:r>
              <a:rPr lang="en-US" sz="3000" dirty="0" smtClean="0"/>
              <a:t>.</a:t>
            </a:r>
          </a:p>
          <a:p>
            <a:pPr marL="0" indent="0">
              <a:buNone/>
            </a:pPr>
            <a:r>
              <a:rPr lang="en-US" sz="3000" dirty="0"/>
              <a:t>In a key-prefix sort, the sort operates on an array which stores the record pointer alongside a prefix of the record's key. When comparing two records for ordering, the sorter first compares the </a:t>
            </a:r>
            <a:r>
              <a:rPr lang="en-US" sz="3000" dirty="0" err="1"/>
              <a:t>the</a:t>
            </a:r>
            <a:r>
              <a:rPr lang="en-US" sz="3000" dirty="0"/>
              <a:t> stored key prefixes. If the ordering can be determined from the key prefixes (i.e. the prefixes are unequal), then the sort can avoid directly comparing the records, avoiding random memory accesses and full record comparisons. For example, if we're sorting a list of strings then we can store the first 8 bytes of the UTF-8 encoded string as the key-prefix and can perform unsigned byte-at-a-time comparisons to determine the ordering of strings based on their prefixes, only resorting to full comparisons for strings that share a common prefix.  In cases where the sort key can fit entirely in the space allotted for the key prefix (e.g. the sorting key is an integer), we completely avoid direct</a:t>
            </a:r>
            <a:endParaRPr lang="ru-RU" sz="3000" dirty="0"/>
          </a:p>
        </p:txBody>
      </p:sp>
    </p:spTree>
    <p:extLst>
      <p:ext uri="{BB962C8B-B14F-4D97-AF65-F5344CB8AC3E}">
        <p14:creationId xmlns:p14="http://schemas.microsoft.com/office/powerpoint/2010/main" val="29679068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Прямоугольник 9"/>
          <p:cNvSpPr/>
          <p:nvPr/>
        </p:nvSpPr>
        <p:spPr>
          <a:xfrm>
            <a:off x="2124364" y="2198255"/>
            <a:ext cx="1634837" cy="4525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Record pointer</a:t>
            </a:r>
            <a:endParaRPr lang="ru-RU" dirty="0"/>
          </a:p>
        </p:txBody>
      </p:sp>
      <p:sp>
        <p:nvSpPr>
          <p:cNvPr id="11" name="Прямоугольник 10"/>
          <p:cNvSpPr/>
          <p:nvPr/>
        </p:nvSpPr>
        <p:spPr>
          <a:xfrm>
            <a:off x="3934692" y="2189018"/>
            <a:ext cx="1736436" cy="461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FF00"/>
                </a:solidFill>
              </a:rPr>
              <a:t>Key prefix</a:t>
            </a:r>
            <a:endParaRPr lang="ru-RU" dirty="0">
              <a:solidFill>
                <a:srgbClr val="FFFF00"/>
              </a:solidFill>
            </a:endParaRPr>
          </a:p>
        </p:txBody>
      </p:sp>
      <p:sp>
        <p:nvSpPr>
          <p:cNvPr id="12" name="Прямоугольник 11"/>
          <p:cNvSpPr/>
          <p:nvPr/>
        </p:nvSpPr>
        <p:spPr>
          <a:xfrm>
            <a:off x="1910979" y="1745672"/>
            <a:ext cx="8013493" cy="13485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Прямоугольник 12"/>
          <p:cNvSpPr/>
          <p:nvPr/>
        </p:nvSpPr>
        <p:spPr>
          <a:xfrm>
            <a:off x="6152573" y="2198255"/>
            <a:ext cx="1634837" cy="4525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Record pointer</a:t>
            </a:r>
            <a:endParaRPr lang="ru-RU" dirty="0"/>
          </a:p>
        </p:txBody>
      </p:sp>
      <p:sp>
        <p:nvSpPr>
          <p:cNvPr id="14" name="Прямоугольник 13"/>
          <p:cNvSpPr/>
          <p:nvPr/>
        </p:nvSpPr>
        <p:spPr>
          <a:xfrm>
            <a:off x="7962901" y="2189018"/>
            <a:ext cx="1736436" cy="461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FF00"/>
                </a:solidFill>
              </a:rPr>
              <a:t>Key prefix</a:t>
            </a:r>
            <a:endParaRPr lang="ru-RU" dirty="0">
              <a:solidFill>
                <a:srgbClr val="FFFF00"/>
              </a:solidFill>
            </a:endParaRPr>
          </a:p>
        </p:txBody>
      </p:sp>
      <p:sp>
        <p:nvSpPr>
          <p:cNvPr id="15" name="Прямоугольник 14"/>
          <p:cNvSpPr/>
          <p:nvPr/>
        </p:nvSpPr>
        <p:spPr>
          <a:xfrm>
            <a:off x="2124364" y="5380180"/>
            <a:ext cx="1634837" cy="4525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Record pointer</a:t>
            </a:r>
            <a:endParaRPr lang="ru-RU" dirty="0"/>
          </a:p>
        </p:txBody>
      </p:sp>
      <p:sp>
        <p:nvSpPr>
          <p:cNvPr id="16" name="Прямоугольник 15"/>
          <p:cNvSpPr/>
          <p:nvPr/>
        </p:nvSpPr>
        <p:spPr>
          <a:xfrm>
            <a:off x="4036291" y="5380180"/>
            <a:ext cx="1634837" cy="4525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Record pointer</a:t>
            </a:r>
            <a:endParaRPr lang="ru-RU" dirty="0"/>
          </a:p>
        </p:txBody>
      </p:sp>
      <p:sp>
        <p:nvSpPr>
          <p:cNvPr id="17" name="Прямоугольник 16"/>
          <p:cNvSpPr/>
          <p:nvPr/>
        </p:nvSpPr>
        <p:spPr>
          <a:xfrm>
            <a:off x="1971965" y="4932216"/>
            <a:ext cx="8409708" cy="13485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Прямоугольник 18"/>
          <p:cNvSpPr/>
          <p:nvPr/>
        </p:nvSpPr>
        <p:spPr>
          <a:xfrm>
            <a:off x="6152572" y="5380180"/>
            <a:ext cx="1634837" cy="4525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Record pointer</a:t>
            </a:r>
            <a:endParaRPr lang="ru-RU" dirty="0"/>
          </a:p>
        </p:txBody>
      </p:sp>
      <p:sp>
        <p:nvSpPr>
          <p:cNvPr id="20" name="Прямоугольник 19"/>
          <p:cNvSpPr/>
          <p:nvPr/>
        </p:nvSpPr>
        <p:spPr>
          <a:xfrm>
            <a:off x="8267122" y="5380180"/>
            <a:ext cx="1634837" cy="4525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Record pointer</a:t>
            </a:r>
            <a:endParaRPr lang="ru-RU" dirty="0"/>
          </a:p>
        </p:txBody>
      </p:sp>
      <p:sp>
        <p:nvSpPr>
          <p:cNvPr id="21" name="TextBox 20"/>
          <p:cNvSpPr txBox="1"/>
          <p:nvPr/>
        </p:nvSpPr>
        <p:spPr>
          <a:xfrm>
            <a:off x="5671128" y="3562290"/>
            <a:ext cx="617477" cy="584775"/>
          </a:xfrm>
          <a:prstGeom prst="rect">
            <a:avLst/>
          </a:prstGeom>
          <a:noFill/>
        </p:spPr>
        <p:txBody>
          <a:bodyPr wrap="none" rtlCol="0">
            <a:spAutoFit/>
          </a:bodyPr>
          <a:lstStyle/>
          <a:p>
            <a:r>
              <a:rPr lang="en-US" sz="3200" b="1" dirty="0" smtClean="0"/>
              <a:t>VS</a:t>
            </a:r>
            <a:endParaRPr lang="ru-RU" sz="3200" b="1" dirty="0"/>
          </a:p>
        </p:txBody>
      </p:sp>
      <p:sp>
        <p:nvSpPr>
          <p:cNvPr id="2" name="Прямоугольник 1"/>
          <p:cNvSpPr/>
          <p:nvPr/>
        </p:nvSpPr>
        <p:spPr>
          <a:xfrm>
            <a:off x="1971965" y="4464107"/>
            <a:ext cx="4866076" cy="584775"/>
          </a:xfrm>
          <a:prstGeom prst="rect">
            <a:avLst/>
          </a:prstGeom>
        </p:spPr>
        <p:txBody>
          <a:bodyPr wrap="none">
            <a:spAutoFit/>
          </a:bodyPr>
          <a:lstStyle/>
          <a:p>
            <a:r>
              <a:rPr lang="en-US" sz="3200" b="1" dirty="0"/>
              <a:t>naive sort implementations</a:t>
            </a:r>
            <a:endParaRPr lang="ru-RU" sz="3200" b="1" dirty="0"/>
          </a:p>
        </p:txBody>
      </p:sp>
      <p:sp>
        <p:nvSpPr>
          <p:cNvPr id="3" name="Прямоугольник 2"/>
          <p:cNvSpPr/>
          <p:nvPr/>
        </p:nvSpPr>
        <p:spPr>
          <a:xfrm>
            <a:off x="1910979" y="1234619"/>
            <a:ext cx="2643481" cy="584775"/>
          </a:xfrm>
          <a:prstGeom prst="rect">
            <a:avLst/>
          </a:prstGeom>
        </p:spPr>
        <p:txBody>
          <a:bodyPr wrap="none">
            <a:spAutoFit/>
          </a:bodyPr>
          <a:lstStyle/>
          <a:p>
            <a:r>
              <a:rPr lang="en-US" sz="3200" b="1" dirty="0"/>
              <a:t>key-prefix sort</a:t>
            </a:r>
            <a:endParaRPr lang="ru-RU" sz="3200" b="1" dirty="0"/>
          </a:p>
        </p:txBody>
      </p:sp>
    </p:spTree>
    <p:extLst>
      <p:ext uri="{BB962C8B-B14F-4D97-AF65-F5344CB8AC3E}">
        <p14:creationId xmlns:p14="http://schemas.microsoft.com/office/powerpoint/2010/main" val="19890823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448252" y="1"/>
            <a:ext cx="11258550" cy="6858000"/>
          </a:xfrm>
          <a:prstGeom prst="rect">
            <a:avLst/>
          </a:prstGeom>
        </p:spPr>
      </p:pic>
    </p:spTree>
    <p:extLst>
      <p:ext uri="{BB962C8B-B14F-4D97-AF65-F5344CB8AC3E}">
        <p14:creationId xmlns:p14="http://schemas.microsoft.com/office/powerpoint/2010/main" val="39318496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214930"/>
            <a:ext cx="12192000" cy="6370975"/>
          </a:xfrm>
          <a:prstGeom prst="rect">
            <a:avLst/>
          </a:prstGeom>
        </p:spPr>
        <p:txBody>
          <a:bodyPr wrap="square">
            <a:spAutoFit/>
          </a:bodyPr>
          <a:lstStyle/>
          <a:p>
            <a:r>
              <a:rPr lang="en-US" sz="2400" dirty="0"/>
              <a:t>== Parsed Logical Plan ==</a:t>
            </a:r>
          </a:p>
          <a:p>
            <a:r>
              <a:rPr lang="en-US" sz="2400" dirty="0"/>
              <a:t>'Sort ['id DESC NULLS LAST], true</a:t>
            </a:r>
          </a:p>
          <a:p>
            <a:r>
              <a:rPr lang="en-US" sz="2400" dirty="0"/>
              <a:t>+- </a:t>
            </a:r>
            <a:r>
              <a:rPr lang="en-US" sz="2400" dirty="0" err="1"/>
              <a:t>LocalRelation</a:t>
            </a:r>
            <a:r>
              <a:rPr lang="en-US" sz="2400" dirty="0"/>
              <a:t> [id#2, name#3]</a:t>
            </a:r>
          </a:p>
          <a:p>
            <a:endParaRPr lang="en-US" sz="2400" dirty="0"/>
          </a:p>
          <a:p>
            <a:r>
              <a:rPr lang="en-US" sz="2400" dirty="0"/>
              <a:t>== Analyzed Logical Plan ==</a:t>
            </a:r>
          </a:p>
          <a:p>
            <a:r>
              <a:rPr lang="en-US" sz="2400" dirty="0"/>
              <a:t>id: </a:t>
            </a:r>
            <a:r>
              <a:rPr lang="en-US" sz="2400" dirty="0" err="1"/>
              <a:t>int</a:t>
            </a:r>
            <a:r>
              <a:rPr lang="en-US" sz="2400" dirty="0"/>
              <a:t>, name: string</a:t>
            </a:r>
          </a:p>
          <a:p>
            <a:r>
              <a:rPr lang="en-US" sz="2400" dirty="0"/>
              <a:t>Sort [id#2 DESC NULLS LAST], true</a:t>
            </a:r>
          </a:p>
          <a:p>
            <a:r>
              <a:rPr lang="en-US" sz="2400" dirty="0"/>
              <a:t>+- </a:t>
            </a:r>
            <a:r>
              <a:rPr lang="en-US" sz="2400" dirty="0" err="1"/>
              <a:t>LocalRelation</a:t>
            </a:r>
            <a:r>
              <a:rPr lang="en-US" sz="2400" dirty="0"/>
              <a:t> [id#2, name#3]</a:t>
            </a:r>
          </a:p>
          <a:p>
            <a:endParaRPr lang="en-US" sz="2400" dirty="0"/>
          </a:p>
          <a:p>
            <a:r>
              <a:rPr lang="en-US" sz="2400" dirty="0"/>
              <a:t>== Optimized Logical Plan ==</a:t>
            </a:r>
          </a:p>
          <a:p>
            <a:r>
              <a:rPr lang="en-US" sz="2400" dirty="0"/>
              <a:t>Sort [id#2 DESC NULLS LAST], true</a:t>
            </a:r>
          </a:p>
          <a:p>
            <a:r>
              <a:rPr lang="en-US" sz="2400" dirty="0"/>
              <a:t>+- </a:t>
            </a:r>
            <a:r>
              <a:rPr lang="en-US" sz="2400" dirty="0" err="1"/>
              <a:t>LocalRelation</a:t>
            </a:r>
            <a:r>
              <a:rPr lang="en-US" sz="2400" dirty="0"/>
              <a:t> [id#2, name#3]</a:t>
            </a:r>
          </a:p>
          <a:p>
            <a:endParaRPr lang="en-US" sz="2400" dirty="0"/>
          </a:p>
          <a:p>
            <a:r>
              <a:rPr lang="en-US" sz="2400" dirty="0"/>
              <a:t>== Physical Plan ==</a:t>
            </a:r>
          </a:p>
          <a:p>
            <a:r>
              <a:rPr lang="en-US" sz="2400" dirty="0"/>
              <a:t>*(1) </a:t>
            </a:r>
            <a:r>
              <a:rPr lang="en-US" sz="2400" b="1" dirty="0"/>
              <a:t>Sort [id#2 DESC NULLS LAST], true, 0</a:t>
            </a:r>
          </a:p>
          <a:p>
            <a:r>
              <a:rPr lang="en-US" sz="2400" dirty="0"/>
              <a:t>+- Exchange </a:t>
            </a:r>
            <a:r>
              <a:rPr lang="en-US" sz="2400" dirty="0" err="1"/>
              <a:t>rangepartitioning</a:t>
            </a:r>
            <a:r>
              <a:rPr lang="en-US" sz="2400" dirty="0"/>
              <a:t>(id#2 DESC NULLS LAST, 200), true, [id=#7]</a:t>
            </a:r>
          </a:p>
          <a:p>
            <a:r>
              <a:rPr lang="en-US" sz="2400" dirty="0"/>
              <a:t>   +- </a:t>
            </a:r>
            <a:r>
              <a:rPr lang="en-US" sz="2400" dirty="0" err="1"/>
              <a:t>LocalTableScan</a:t>
            </a:r>
            <a:r>
              <a:rPr lang="en-US" sz="2400" dirty="0"/>
              <a:t> [id#2, name#3]</a:t>
            </a:r>
            <a:endParaRPr lang="ru-RU" sz="2400" dirty="0"/>
          </a:p>
        </p:txBody>
      </p:sp>
    </p:spTree>
    <p:extLst>
      <p:ext uri="{BB962C8B-B14F-4D97-AF65-F5344CB8AC3E}">
        <p14:creationId xmlns:p14="http://schemas.microsoft.com/office/powerpoint/2010/main" val="371697322"/>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8964</TotalTime>
  <Words>1362</Words>
  <Application>Microsoft Office PowerPoint</Application>
  <PresentationFormat>Широкоэкранный</PresentationFormat>
  <Paragraphs>296</Paragraphs>
  <Slides>29</Slides>
  <Notes>1</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29</vt:i4>
      </vt:variant>
    </vt:vector>
  </HeadingPairs>
  <TitlesOfParts>
    <vt:vector size="34" baseType="lpstr">
      <vt:lpstr>Arial</vt:lpstr>
      <vt:lpstr>Calibri</vt:lpstr>
      <vt:lpstr>Calibri Light</vt:lpstr>
      <vt:lpstr>Courier New</vt:lpstr>
      <vt:lpstr>Тема Office</vt:lpstr>
      <vt:lpstr>Spark “join” transformation  deep dive Part1</vt:lpstr>
      <vt:lpstr>Example</vt:lpstr>
      <vt:lpstr>Презентация PowerPoint</vt:lpstr>
      <vt:lpstr>Презентация PowerPoint</vt:lpstr>
      <vt:lpstr>External sorting</vt:lpstr>
      <vt:lpstr>Презентация PowerPoint</vt:lpstr>
      <vt:lpstr>Презентация PowerPoint</vt:lpstr>
      <vt:lpstr>Презентация PowerPoint</vt:lpstr>
      <vt:lpstr>Презентация PowerPoint</vt:lpstr>
      <vt:lpstr>SortExec</vt:lpstr>
      <vt:lpstr>method createSorter of SortExec</vt:lpstr>
      <vt:lpstr>Презентация PowerPoint</vt:lpstr>
      <vt:lpstr>Презентация PowerPoint</vt:lpstr>
      <vt:lpstr>Radix Sort conditions:</vt:lpstr>
      <vt:lpstr>Презентация PowerPoint</vt:lpstr>
      <vt:lpstr>sort method of UnsafeExternalRowSorter</vt:lpstr>
      <vt:lpstr>UnsafeExternalRowSorter</vt:lpstr>
      <vt:lpstr>Презентация PowerPoint</vt:lpstr>
      <vt:lpstr>Презентация PowerPoint</vt:lpstr>
      <vt:lpstr>Презентация PowerPoint</vt:lpstr>
      <vt:lpstr>UnsafeExternalRowSorter</vt:lpstr>
      <vt:lpstr>Презентация PowerPoint</vt:lpstr>
      <vt:lpstr>Презентация PowerPoint</vt:lpstr>
      <vt:lpstr>Презентация PowerPoint</vt:lpstr>
      <vt:lpstr>Презентация PowerPoint</vt:lpstr>
      <vt:lpstr>Презентация PowerPoint</vt:lpstr>
      <vt:lpstr>getSortedIterator of UnsafeSorterSpillMerger</vt:lpstr>
      <vt:lpstr>Презентация PowerPoint</vt:lpstr>
      <vt:lpstr>Summary of Part4 </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Spark group by</dc:title>
  <dc:creator>Nikolay Kudinov</dc:creator>
  <cp:lastModifiedBy>Nikolay Kudinov</cp:lastModifiedBy>
  <cp:revision>440</cp:revision>
  <dcterms:created xsi:type="dcterms:W3CDTF">2020-03-23T13:46:09Z</dcterms:created>
  <dcterms:modified xsi:type="dcterms:W3CDTF">2020-07-26T09:06:03Z</dcterms:modified>
</cp:coreProperties>
</file>