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5" r:id="rId3"/>
    <p:sldId id="284" r:id="rId4"/>
    <p:sldId id="298" r:id="rId5"/>
    <p:sldId id="300" r:id="rId6"/>
    <p:sldId id="271" r:id="rId7"/>
    <p:sldId id="294" r:id="rId8"/>
    <p:sldId id="276" r:id="rId9"/>
    <p:sldId id="277" r:id="rId10"/>
    <p:sldId id="278" r:id="rId11"/>
    <p:sldId id="279" r:id="rId12"/>
    <p:sldId id="280" r:id="rId13"/>
    <p:sldId id="285" r:id="rId14"/>
    <p:sldId id="287" r:id="rId15"/>
    <p:sldId id="281" r:id="rId16"/>
    <p:sldId id="282" r:id="rId17"/>
    <p:sldId id="283" r:id="rId18"/>
    <p:sldId id="286" r:id="rId19"/>
    <p:sldId id="289" r:id="rId20"/>
    <p:sldId id="297" r:id="rId21"/>
    <p:sldId id="290" r:id="rId22"/>
    <p:sldId id="288" r:id="rId23"/>
    <p:sldId id="293" r:id="rId24"/>
    <p:sldId id="296" r:id="rId25"/>
    <p:sldId id="301" r:id="rId26"/>
    <p:sldId id="292" r:id="rId27"/>
    <p:sldId id="27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02" autoAdjust="0"/>
    <p:restoredTop sz="94794" autoAdjust="0"/>
  </p:normalViewPr>
  <p:slideViewPr>
    <p:cSldViewPr snapToGrid="0">
      <p:cViewPr varScale="1">
        <p:scale>
          <a:sx n="84" d="100"/>
          <a:sy n="84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8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4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“sort”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840686" cy="2994705"/>
          </a:xfrm>
        </p:spPr>
        <p:txBody>
          <a:bodyPr>
            <a:noAutofit/>
          </a:bodyPr>
          <a:lstStyle/>
          <a:p>
            <a:r>
              <a:rPr lang="en-US" b="1" dirty="0" smtClean="0"/>
              <a:t>Part 2</a:t>
            </a:r>
          </a:p>
          <a:p>
            <a:r>
              <a:rPr lang="en-US" sz="3200" b="1" dirty="0" smtClean="0"/>
              <a:t>Shuffle</a:t>
            </a:r>
          </a:p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660086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* </a:t>
            </a:r>
            <a:r>
              <a:rPr lang="en-US" sz="2000" dirty="0"/>
              <a:t>In the serialized sorting mode, incoming records are serialized as soon as they are passed to the</a:t>
            </a:r>
          </a:p>
          <a:p>
            <a:r>
              <a:rPr lang="en-US" sz="2000" dirty="0"/>
              <a:t> * shuffle writer and are buffered in a serialized form during sorting. This write path implements</a:t>
            </a:r>
          </a:p>
          <a:p>
            <a:r>
              <a:rPr lang="en-US" sz="2000" dirty="0"/>
              <a:t> * several optimizations: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Its sort operates on serialized binary data rather than Java objects, which reduces memory</a:t>
            </a:r>
          </a:p>
          <a:p>
            <a:r>
              <a:rPr lang="en-US" sz="2000" dirty="0"/>
              <a:t> *    consumption and GC overheads. This optimization requires the record </a:t>
            </a:r>
            <a:r>
              <a:rPr lang="en-US" sz="2000" dirty="0" err="1"/>
              <a:t>serializer</a:t>
            </a:r>
            <a:r>
              <a:rPr lang="en-US" sz="2000" dirty="0"/>
              <a:t> to have certain</a:t>
            </a:r>
          </a:p>
          <a:p>
            <a:r>
              <a:rPr lang="en-US" sz="2000" dirty="0"/>
              <a:t> *    properties to allow serialized records to be re-ordered without requiring deserialization.</a:t>
            </a:r>
          </a:p>
          <a:p>
            <a:r>
              <a:rPr lang="en-US" sz="2000" dirty="0"/>
              <a:t> *    See SPARK-4550, where this optimization was first proposed and implemented, for more details.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It uses a specialized cache-efficient sorter ([[</a:t>
            </a:r>
            <a:r>
              <a:rPr lang="en-US" sz="2000" dirty="0" err="1"/>
              <a:t>ShuffleExternalSorter</a:t>
            </a:r>
            <a:r>
              <a:rPr lang="en-US" sz="2000" dirty="0"/>
              <a:t>]]) that sorts</a:t>
            </a:r>
          </a:p>
          <a:p>
            <a:r>
              <a:rPr lang="en-US" sz="2000" dirty="0"/>
              <a:t> *    arrays of compressed record pointers and partition ids. By using only 8 bytes of space per</a:t>
            </a:r>
          </a:p>
          <a:p>
            <a:r>
              <a:rPr lang="en-US" sz="2000" dirty="0"/>
              <a:t> *    record in the sorting array, this fits more of the array into cache.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The spill merging procedure operates on blocks of serialized records that belong to the same</a:t>
            </a:r>
          </a:p>
          <a:p>
            <a:r>
              <a:rPr lang="en-US" sz="2000" dirty="0"/>
              <a:t> *    partition and does not need to </a:t>
            </a:r>
            <a:r>
              <a:rPr lang="en-US" sz="2000" dirty="0" err="1"/>
              <a:t>deserialize</a:t>
            </a:r>
            <a:r>
              <a:rPr lang="en-US" sz="2000" dirty="0"/>
              <a:t> records during the merge.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 - When the spill compression codec supports concatenation of compressed data, the spill merge</a:t>
            </a:r>
          </a:p>
          <a:p>
            <a:r>
              <a:rPr lang="en-US" sz="2000" dirty="0"/>
              <a:t> *    simply concatenates the serialized and compressed spill partitions to produce the final output</a:t>
            </a:r>
          </a:p>
          <a:p>
            <a:r>
              <a:rPr lang="en-US" sz="2000" dirty="0"/>
              <a:t> *    partition.  This allows efficient data copying methods, like NIO's `</a:t>
            </a:r>
            <a:r>
              <a:rPr lang="en-US" sz="2000" dirty="0" err="1"/>
              <a:t>transferTo</a:t>
            </a:r>
            <a:r>
              <a:rPr lang="en-US" sz="2000" dirty="0"/>
              <a:t>`, to be used</a:t>
            </a:r>
          </a:p>
          <a:p>
            <a:r>
              <a:rPr lang="en-US" sz="2000" dirty="0"/>
              <a:t> *    and avoids the need to allocate decompression or copying buffers during the merge.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For more details on these optimizations, see SPARK-7081.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9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Class </a:t>
            </a:r>
            <a:r>
              <a:rPr lang="en-US" b="1" dirty="0" err="1"/>
              <a:t>SortShuffleManager</a:t>
            </a:r>
            <a:endParaRPr lang="ru-RU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12098"/>
            <a:ext cx="14957941" cy="5940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registerShuffle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V, C](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C]):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SortShuffleWriter.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shouldBypassMergeSort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fewer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spark.shuffle.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sort.bypassMergeThreshold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map-side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together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happen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V]])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canUseSerializedShuffle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efficient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V]])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Object </a:t>
            </a:r>
            <a:r>
              <a:rPr lang="en-US" dirty="0" err="1"/>
              <a:t>SortShuffleWriter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1257" y="1583745"/>
            <a:ext cx="1372683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shouldBypassMergeSort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map-side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dep.mapSideCombine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SHUFFLE_SORT_BYPASS_MERGE_THRESHOLD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dep.partitioner.numPartitions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ShuffleMapTask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1800"/>
            <a:ext cx="1295739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.closureSerializer.newInstance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rddAndDep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ser.deserialize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[(RDD[_],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_])]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taskBinary.value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.getContextClassLoader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executorDeserializeTimeNs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deserializeStartTimeNs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executorDeserializeCpuTime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threadMXBean.isCurrentThreadCpuTimeSupported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threadMXBean.getCurrentThreadCpuTime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0L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rddAndDep._1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rddAndDep._2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SHUFFLE_USE_OLD_FETCH_PROTOCOL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context.taskAttemptId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dep.shuffleWriterProcessor.write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ShuffleWriteProcessor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662781"/>
            <a:ext cx="14967559" cy="61555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RDD[_],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2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.shuffleManager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manager.getWriter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dep.</a:t>
            </a:r>
            <a:r>
              <a:rPr kumimoji="0" lang="ru-RU" altLang="ru-RU" sz="22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createMetricsReporter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 &lt;: Product2[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]]]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writer.stop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594"/>
            <a:ext cx="14188500" cy="68634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getWriter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taskIdMapsForShuffle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.computeIfAbsent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handle.shuffleId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OpenHashSet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](16))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mapTaskIds.synchronized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mapTaskIds.add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context.taskAttemptId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BypassMergeSortShuffleWriter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env.blockManager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bypassMergeSortHandle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env.conf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shuffleExecutorComponents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_]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b="1" dirty="0" err="1"/>
              <a:t>BypassMergeSortShuffleWriter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7457" y="1205820"/>
            <a:ext cx="1101634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class</a:t>
            </a:r>
            <a:r>
              <a:rPr lang="ru-RU" sz="2600" dirty="0"/>
              <a:t> </a:t>
            </a:r>
            <a:r>
              <a:rPr lang="ru-RU" sz="2600" dirty="0" err="1"/>
              <a:t>implements</a:t>
            </a:r>
            <a:r>
              <a:rPr lang="ru-RU" sz="2600" dirty="0"/>
              <a:t> </a:t>
            </a:r>
            <a:r>
              <a:rPr lang="ru-RU" sz="2600" dirty="0" err="1"/>
              <a:t>sort-based</a:t>
            </a:r>
            <a:r>
              <a:rPr lang="ru-RU" sz="2600" dirty="0"/>
              <a:t> </a:t>
            </a:r>
            <a:r>
              <a:rPr lang="ru-RU" sz="2600" dirty="0" err="1"/>
              <a:t>shuffle's</a:t>
            </a:r>
            <a:r>
              <a:rPr lang="ru-RU" sz="2600" dirty="0"/>
              <a:t> </a:t>
            </a:r>
            <a:r>
              <a:rPr lang="ru-RU" sz="2600" dirty="0" err="1"/>
              <a:t>hash-style</a:t>
            </a:r>
            <a:r>
              <a:rPr lang="ru-RU" sz="2600" dirty="0"/>
              <a:t> </a:t>
            </a:r>
            <a:r>
              <a:rPr lang="ru-RU" sz="2600" dirty="0" err="1"/>
              <a:t>shuffle</a:t>
            </a:r>
            <a:r>
              <a:rPr lang="ru-RU" sz="2600" dirty="0"/>
              <a:t> </a:t>
            </a:r>
            <a:r>
              <a:rPr lang="ru-RU" sz="2600" dirty="0" err="1"/>
              <a:t>fallback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. </a:t>
            </a:r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writes</a:t>
            </a:r>
            <a:r>
              <a:rPr lang="ru-RU" sz="2600" dirty="0"/>
              <a:t> </a:t>
            </a:r>
            <a:r>
              <a:rPr lang="ru-RU" sz="2600" dirty="0" err="1"/>
              <a:t>incoming</a:t>
            </a:r>
            <a:r>
              <a:rPr lang="ru-RU" sz="2600" dirty="0"/>
              <a:t> </a:t>
            </a:r>
            <a:r>
              <a:rPr lang="ru-RU" sz="2600" dirty="0" err="1"/>
              <a:t>records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separate</a:t>
            </a:r>
            <a:r>
              <a:rPr lang="ru-RU" sz="2600" dirty="0"/>
              <a:t> </a:t>
            </a:r>
            <a:r>
              <a:rPr lang="ru-RU" sz="2600" dirty="0" err="1"/>
              <a:t>files</a:t>
            </a:r>
            <a:r>
              <a:rPr lang="ru-RU" sz="2600" dirty="0"/>
              <a:t>, </a:t>
            </a:r>
            <a:r>
              <a:rPr lang="ru-RU" sz="2600" dirty="0" err="1"/>
              <a:t>one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 </a:t>
            </a:r>
            <a:r>
              <a:rPr lang="ru-RU" sz="2600" dirty="0" err="1"/>
              <a:t>per</a:t>
            </a:r>
            <a:r>
              <a:rPr lang="ru-RU" sz="2600" dirty="0"/>
              <a:t> </a:t>
            </a:r>
            <a:r>
              <a:rPr lang="ru-RU" sz="2600" dirty="0" err="1"/>
              <a:t>reduce</a:t>
            </a:r>
            <a:r>
              <a:rPr lang="ru-RU" sz="2600" dirty="0"/>
              <a:t> </a:t>
            </a:r>
            <a:r>
              <a:rPr lang="ru-RU" sz="2600" dirty="0" err="1"/>
              <a:t>partition</a:t>
            </a:r>
            <a:r>
              <a:rPr lang="ru-RU" sz="2600" dirty="0"/>
              <a:t>, </a:t>
            </a:r>
            <a:r>
              <a:rPr lang="ru-RU" sz="2600" dirty="0" err="1"/>
              <a:t>then</a:t>
            </a:r>
            <a:r>
              <a:rPr lang="ru-RU" sz="2600" dirty="0"/>
              <a:t> </a:t>
            </a:r>
            <a:r>
              <a:rPr lang="ru-RU" sz="2600" dirty="0" err="1"/>
              <a:t>concatenates</a:t>
            </a:r>
            <a:r>
              <a:rPr lang="ru-RU" sz="2600" dirty="0"/>
              <a:t> </a:t>
            </a:r>
            <a:r>
              <a:rPr lang="ru-RU" sz="2600" dirty="0" err="1"/>
              <a:t>these</a:t>
            </a:r>
            <a:r>
              <a:rPr lang="ru-RU" sz="2600" dirty="0"/>
              <a:t> </a:t>
            </a:r>
            <a:r>
              <a:rPr lang="ru-RU" sz="2600" dirty="0" err="1"/>
              <a:t>per-partition</a:t>
            </a:r>
            <a:r>
              <a:rPr lang="ru-RU" sz="2600" dirty="0"/>
              <a:t> </a:t>
            </a:r>
            <a:r>
              <a:rPr lang="ru-RU" sz="2600" dirty="0" err="1"/>
              <a:t>files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form</a:t>
            </a:r>
            <a:r>
              <a:rPr lang="ru-RU" sz="2600" dirty="0"/>
              <a:t> a </a:t>
            </a:r>
            <a:r>
              <a:rPr lang="ru-RU" sz="2600" dirty="0" err="1"/>
              <a:t>single</a:t>
            </a:r>
            <a:r>
              <a:rPr lang="ru-RU" sz="2600" dirty="0"/>
              <a:t> </a:t>
            </a:r>
            <a:r>
              <a:rPr lang="ru-RU" sz="2600" dirty="0" err="1"/>
              <a:t>output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, </a:t>
            </a:r>
            <a:r>
              <a:rPr lang="ru-RU" sz="2600" dirty="0" err="1"/>
              <a:t>regions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which</a:t>
            </a:r>
            <a:r>
              <a:rPr lang="ru-RU" sz="2600" dirty="0"/>
              <a:t> </a:t>
            </a:r>
            <a:r>
              <a:rPr lang="ru-RU" sz="2600" dirty="0" err="1"/>
              <a:t>are</a:t>
            </a:r>
            <a:r>
              <a:rPr lang="ru-RU" sz="2600" dirty="0"/>
              <a:t> </a:t>
            </a:r>
            <a:r>
              <a:rPr lang="ru-RU" sz="2600" dirty="0" err="1"/>
              <a:t>served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reducers</a:t>
            </a:r>
            <a:r>
              <a:rPr lang="ru-RU" sz="2600" dirty="0"/>
              <a:t>. </a:t>
            </a:r>
            <a:r>
              <a:rPr lang="ru-RU" sz="2600" dirty="0" err="1"/>
              <a:t>Records</a:t>
            </a:r>
            <a:r>
              <a:rPr lang="ru-RU" sz="2600" dirty="0"/>
              <a:t> </a:t>
            </a:r>
            <a:r>
              <a:rPr lang="ru-RU" sz="2600" dirty="0" err="1"/>
              <a:t>are</a:t>
            </a:r>
            <a:r>
              <a:rPr lang="ru-RU" sz="2600" dirty="0"/>
              <a:t> </a:t>
            </a:r>
            <a:r>
              <a:rPr lang="ru-RU" sz="2600" dirty="0" err="1"/>
              <a:t>not</a:t>
            </a:r>
            <a:r>
              <a:rPr lang="ru-RU" sz="2600" dirty="0"/>
              <a:t> </a:t>
            </a:r>
            <a:r>
              <a:rPr lang="ru-RU" sz="2600" dirty="0" err="1"/>
              <a:t>buffered</a:t>
            </a:r>
            <a:r>
              <a:rPr lang="ru-RU" sz="2600" dirty="0"/>
              <a:t> </a:t>
            </a:r>
            <a:r>
              <a:rPr lang="ru-RU" sz="2600" dirty="0" err="1"/>
              <a:t>in</a:t>
            </a:r>
            <a:r>
              <a:rPr lang="ru-RU" sz="2600" dirty="0"/>
              <a:t> </a:t>
            </a:r>
            <a:r>
              <a:rPr lang="ru-RU" sz="2600" dirty="0" err="1"/>
              <a:t>memory</a:t>
            </a:r>
            <a:r>
              <a:rPr lang="ru-RU" sz="2600" dirty="0"/>
              <a:t>. </a:t>
            </a:r>
            <a:r>
              <a:rPr lang="ru-RU" sz="2600" dirty="0" err="1"/>
              <a:t>It</a:t>
            </a:r>
            <a:r>
              <a:rPr lang="ru-RU" sz="2600" dirty="0"/>
              <a:t> </a:t>
            </a:r>
            <a:r>
              <a:rPr lang="ru-RU" sz="2600" dirty="0" err="1"/>
              <a:t>writes</a:t>
            </a:r>
            <a:r>
              <a:rPr lang="ru-RU" sz="2600" dirty="0"/>
              <a:t> </a:t>
            </a:r>
            <a:r>
              <a:rPr lang="ru-RU" sz="2600" dirty="0" err="1"/>
              <a:t>output</a:t>
            </a:r>
            <a:r>
              <a:rPr lang="ru-RU" sz="2600" dirty="0"/>
              <a:t> </a:t>
            </a:r>
            <a:r>
              <a:rPr lang="ru-RU" sz="2600" dirty="0" err="1"/>
              <a:t>in</a:t>
            </a:r>
            <a:r>
              <a:rPr lang="ru-RU" sz="2600" dirty="0"/>
              <a:t> a </a:t>
            </a:r>
            <a:r>
              <a:rPr lang="ru-RU" sz="2600" dirty="0" err="1"/>
              <a:t>format</a:t>
            </a:r>
            <a:r>
              <a:rPr lang="ru-RU" sz="2600" dirty="0"/>
              <a:t> </a:t>
            </a:r>
            <a:r>
              <a:rPr lang="ru-RU" sz="2600" dirty="0" err="1"/>
              <a:t>that</a:t>
            </a:r>
            <a:r>
              <a:rPr lang="ru-RU" sz="2600" dirty="0"/>
              <a:t> </a:t>
            </a:r>
            <a:r>
              <a:rPr lang="ru-RU" sz="2600" dirty="0" err="1"/>
              <a:t>can</a:t>
            </a:r>
            <a:r>
              <a:rPr lang="ru-RU" sz="2600" dirty="0"/>
              <a:t> </a:t>
            </a:r>
            <a:r>
              <a:rPr lang="ru-RU" sz="2600" dirty="0" err="1"/>
              <a:t>be</a:t>
            </a:r>
            <a:r>
              <a:rPr lang="ru-RU" sz="2600" dirty="0"/>
              <a:t> </a:t>
            </a:r>
            <a:r>
              <a:rPr lang="ru-RU" sz="2600" dirty="0" err="1"/>
              <a:t>served</a:t>
            </a:r>
            <a:r>
              <a:rPr lang="ru-RU" sz="2600" dirty="0"/>
              <a:t> / </a:t>
            </a:r>
            <a:r>
              <a:rPr lang="ru-RU" sz="2600" dirty="0" err="1"/>
              <a:t>consumed</a:t>
            </a:r>
            <a:r>
              <a:rPr lang="ru-RU" sz="2600" dirty="0"/>
              <a:t> </a:t>
            </a:r>
            <a:r>
              <a:rPr lang="ru-RU" sz="2600" dirty="0" err="1"/>
              <a:t>via</a:t>
            </a:r>
            <a:r>
              <a:rPr lang="ru-RU" sz="2600" dirty="0"/>
              <a:t> </a:t>
            </a:r>
            <a:r>
              <a:rPr lang="ru-RU" sz="2600" dirty="0" err="1"/>
              <a:t>org.apache.spark.shuffle.IndexShuffleBlockResolver</a:t>
            </a:r>
            <a:r>
              <a:rPr lang="ru-RU" sz="2600" dirty="0"/>
              <a:t>.</a:t>
            </a:r>
          </a:p>
          <a:p>
            <a:endParaRPr lang="ru-RU" sz="2600" dirty="0" smtClean="0"/>
          </a:p>
          <a:p>
            <a:r>
              <a:rPr lang="ru-RU" sz="2600" dirty="0" err="1" smtClean="0"/>
              <a:t>This</a:t>
            </a:r>
            <a:r>
              <a:rPr lang="ru-RU" sz="2600" dirty="0" smtClean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inefficient</a:t>
            </a:r>
            <a:r>
              <a:rPr lang="ru-RU" sz="2600" dirty="0"/>
              <a:t> </a:t>
            </a:r>
            <a:r>
              <a:rPr lang="ru-RU" sz="2600" dirty="0" err="1"/>
              <a:t>for</a:t>
            </a:r>
            <a:r>
              <a:rPr lang="ru-RU" sz="2600" dirty="0"/>
              <a:t> </a:t>
            </a:r>
            <a:r>
              <a:rPr lang="ru-RU" sz="2600" dirty="0" err="1"/>
              <a:t>shuffles</a:t>
            </a:r>
            <a:r>
              <a:rPr lang="ru-RU" sz="2600" dirty="0"/>
              <a:t> </a:t>
            </a:r>
            <a:r>
              <a:rPr lang="ru-RU" sz="2600" dirty="0" err="1"/>
              <a:t>with</a:t>
            </a:r>
            <a:r>
              <a:rPr lang="ru-RU" sz="2600" dirty="0"/>
              <a:t> </a:t>
            </a:r>
            <a:r>
              <a:rPr lang="ru-RU" sz="2600" dirty="0" err="1"/>
              <a:t>large</a:t>
            </a:r>
            <a:r>
              <a:rPr lang="ru-RU" sz="2600" dirty="0"/>
              <a:t> </a:t>
            </a:r>
            <a:r>
              <a:rPr lang="ru-RU" sz="2600" dirty="0" err="1"/>
              <a:t>numbers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reduce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 </a:t>
            </a:r>
            <a:r>
              <a:rPr lang="ru-RU" sz="2600" dirty="0" err="1"/>
              <a:t>because</a:t>
            </a:r>
            <a:r>
              <a:rPr lang="ru-RU" sz="2600" dirty="0"/>
              <a:t> </a:t>
            </a:r>
            <a:r>
              <a:rPr lang="ru-RU" sz="2600" dirty="0" err="1"/>
              <a:t>it</a:t>
            </a:r>
            <a:r>
              <a:rPr lang="ru-RU" sz="2600" dirty="0"/>
              <a:t> </a:t>
            </a:r>
            <a:r>
              <a:rPr lang="ru-RU" sz="2600" dirty="0" err="1"/>
              <a:t>simultaneously</a:t>
            </a:r>
            <a:r>
              <a:rPr lang="ru-RU" sz="2600" dirty="0"/>
              <a:t> </a:t>
            </a:r>
            <a:r>
              <a:rPr lang="ru-RU" sz="2600" dirty="0" err="1"/>
              <a:t>opens</a:t>
            </a:r>
            <a:r>
              <a:rPr lang="ru-RU" sz="2600" dirty="0"/>
              <a:t> </a:t>
            </a:r>
            <a:r>
              <a:rPr lang="ru-RU" sz="2600" dirty="0" err="1"/>
              <a:t>separate</a:t>
            </a:r>
            <a:r>
              <a:rPr lang="ru-RU" sz="2600" dirty="0"/>
              <a:t> </a:t>
            </a:r>
            <a:r>
              <a:rPr lang="ru-RU" sz="2600" dirty="0" err="1"/>
              <a:t>serializers</a:t>
            </a:r>
            <a:r>
              <a:rPr lang="ru-RU" sz="2600" dirty="0"/>
              <a:t> </a:t>
            </a:r>
            <a:r>
              <a:rPr lang="ru-RU" sz="2600" dirty="0" err="1"/>
              <a:t>and</a:t>
            </a:r>
            <a:r>
              <a:rPr lang="ru-RU" sz="2600" dirty="0"/>
              <a:t> </a:t>
            </a:r>
            <a:r>
              <a:rPr lang="ru-RU" sz="2600" dirty="0" err="1"/>
              <a:t>file</a:t>
            </a:r>
            <a:r>
              <a:rPr lang="ru-RU" sz="2600" dirty="0"/>
              <a:t> </a:t>
            </a:r>
            <a:r>
              <a:rPr lang="ru-RU" sz="2600" dirty="0" err="1"/>
              <a:t>streams</a:t>
            </a:r>
            <a:r>
              <a:rPr lang="ru-RU" sz="2600" dirty="0"/>
              <a:t> </a:t>
            </a:r>
            <a:r>
              <a:rPr lang="ru-RU" sz="2600" dirty="0" err="1"/>
              <a:t>for</a:t>
            </a:r>
            <a:r>
              <a:rPr lang="ru-RU" sz="2600" dirty="0"/>
              <a:t> </a:t>
            </a:r>
            <a:r>
              <a:rPr lang="ru-RU" sz="2600" dirty="0" err="1"/>
              <a:t>all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. </a:t>
            </a:r>
            <a:endParaRPr lang="ru-RU" sz="2600" dirty="0" smtClean="0"/>
          </a:p>
          <a:p>
            <a:endParaRPr lang="ru-RU" sz="2600" dirty="0"/>
          </a:p>
          <a:p>
            <a:r>
              <a:rPr lang="ru-RU" sz="2600" dirty="0" err="1" smtClean="0"/>
              <a:t>As</a:t>
            </a:r>
            <a:r>
              <a:rPr lang="ru-RU" sz="2600" dirty="0" smtClean="0"/>
              <a:t> </a:t>
            </a:r>
            <a:r>
              <a:rPr lang="ru-RU" sz="2600" dirty="0"/>
              <a:t>a </a:t>
            </a:r>
            <a:r>
              <a:rPr lang="ru-RU" sz="2600" dirty="0" err="1"/>
              <a:t>result</a:t>
            </a:r>
            <a:r>
              <a:rPr lang="ru-RU" sz="2600" dirty="0"/>
              <a:t>, </a:t>
            </a:r>
            <a:r>
              <a:rPr lang="ru-RU" sz="2600" dirty="0" err="1"/>
              <a:t>SortShuffleManager</a:t>
            </a:r>
            <a:r>
              <a:rPr lang="ru-RU" sz="2600" dirty="0"/>
              <a:t> </a:t>
            </a:r>
            <a:r>
              <a:rPr lang="ru-RU" sz="2600" dirty="0" err="1"/>
              <a:t>only</a:t>
            </a:r>
            <a:r>
              <a:rPr lang="ru-RU" sz="2600" dirty="0"/>
              <a:t> </a:t>
            </a:r>
            <a:r>
              <a:rPr lang="ru-RU" sz="2600" dirty="0" err="1"/>
              <a:t>selects</a:t>
            </a:r>
            <a:r>
              <a:rPr lang="ru-RU" sz="2600" dirty="0"/>
              <a:t> </a:t>
            </a:r>
            <a:r>
              <a:rPr lang="ru-RU" sz="2600" dirty="0" err="1"/>
              <a:t>this</a:t>
            </a:r>
            <a:r>
              <a:rPr lang="ru-RU" sz="2600" dirty="0"/>
              <a:t> </a:t>
            </a:r>
            <a:r>
              <a:rPr lang="ru-RU" sz="2600" dirty="0" err="1"/>
              <a:t>write</a:t>
            </a:r>
            <a:r>
              <a:rPr lang="ru-RU" sz="2600" dirty="0"/>
              <a:t> </a:t>
            </a:r>
            <a:r>
              <a:rPr lang="ru-RU" sz="2600" dirty="0" err="1"/>
              <a:t>path</a:t>
            </a:r>
            <a:r>
              <a:rPr lang="ru-RU" sz="2600" dirty="0"/>
              <a:t> </a:t>
            </a:r>
            <a:r>
              <a:rPr lang="ru-RU" sz="2600" dirty="0" err="1"/>
              <a:t>when</a:t>
            </a:r>
            <a:endParaRPr lang="ru-RU" sz="2600" dirty="0"/>
          </a:p>
          <a:p>
            <a:r>
              <a:rPr lang="ru-RU" sz="2600" dirty="0" err="1"/>
              <a:t>no</a:t>
            </a:r>
            <a:r>
              <a:rPr lang="ru-RU" sz="2600" dirty="0"/>
              <a:t> </a:t>
            </a:r>
            <a:r>
              <a:rPr lang="ru-RU" sz="2600" dirty="0" err="1"/>
              <a:t>map-side</a:t>
            </a:r>
            <a:r>
              <a:rPr lang="ru-RU" sz="2600" dirty="0"/>
              <a:t> </a:t>
            </a:r>
            <a:r>
              <a:rPr lang="ru-RU" sz="2600" dirty="0" err="1"/>
              <a:t>combine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specified</a:t>
            </a:r>
            <a:r>
              <a:rPr lang="ru-RU" sz="2600" dirty="0"/>
              <a:t>, </a:t>
            </a:r>
            <a:r>
              <a:rPr lang="ru-RU" sz="2600" dirty="0" err="1" smtClean="0"/>
              <a:t>and</a:t>
            </a:r>
            <a:r>
              <a:rPr lang="ru-RU" sz="2600" dirty="0" smtClean="0"/>
              <a:t> </a:t>
            </a:r>
            <a:r>
              <a:rPr lang="ru-RU" sz="2600" dirty="0" err="1" smtClean="0"/>
              <a:t>the</a:t>
            </a:r>
            <a:r>
              <a:rPr lang="ru-RU" sz="2600" dirty="0" smtClean="0"/>
              <a:t> </a:t>
            </a:r>
            <a:r>
              <a:rPr lang="ru-RU" sz="2600" dirty="0" err="1"/>
              <a:t>number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partitions</a:t>
            </a:r>
            <a:r>
              <a:rPr lang="ru-RU" sz="2600" dirty="0"/>
              <a:t> </a:t>
            </a:r>
            <a:r>
              <a:rPr lang="ru-RU" sz="2600" dirty="0" err="1"/>
              <a:t>is</a:t>
            </a:r>
            <a:r>
              <a:rPr lang="ru-RU" sz="2600" dirty="0"/>
              <a:t> </a:t>
            </a:r>
            <a:r>
              <a:rPr lang="ru-RU" sz="2600" dirty="0" err="1"/>
              <a:t>less</a:t>
            </a:r>
            <a:r>
              <a:rPr lang="ru-RU" sz="2600" dirty="0"/>
              <a:t> </a:t>
            </a:r>
            <a:r>
              <a:rPr lang="ru-RU" sz="2600" dirty="0" err="1"/>
              <a:t>than</a:t>
            </a:r>
            <a:r>
              <a:rPr lang="ru-RU" sz="2600" dirty="0"/>
              <a:t> </a:t>
            </a:r>
            <a:r>
              <a:rPr lang="ru-RU" sz="2600" dirty="0" err="1"/>
              <a:t>or</a:t>
            </a:r>
            <a:r>
              <a:rPr lang="ru-RU" sz="2600" dirty="0"/>
              <a:t> </a:t>
            </a:r>
            <a:r>
              <a:rPr lang="ru-RU" sz="2600" dirty="0" err="1"/>
              <a:t>equal</a:t>
            </a:r>
            <a:r>
              <a:rPr lang="ru-RU" sz="2600" dirty="0"/>
              <a:t> </a:t>
            </a:r>
            <a:r>
              <a:rPr lang="ru-RU" sz="2600" dirty="0" err="1"/>
              <a:t>to</a:t>
            </a:r>
            <a:r>
              <a:rPr lang="ru-RU" sz="2600" dirty="0"/>
              <a:t> </a:t>
            </a:r>
            <a:r>
              <a:rPr lang="ru-RU" sz="2600" dirty="0" err="1"/>
              <a:t>spark.shuffle.sort.bypassMergeThreshold</a:t>
            </a:r>
            <a:r>
              <a:rPr lang="ru-RU" sz="2600" dirty="0"/>
              <a:t>.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235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"/>
            <a:ext cx="13366041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&lt;Product2&lt;K, V&gt;&gt;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shuffleExecutorComponents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createMapOutputWriter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records.hasNext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mapOutputWriter.commitAllPartitions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MODULE$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blockManager.shuffleServerId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serializer.newInstance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openStartTime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DiskBlockObjectWriter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FileSegment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Tuple2&lt;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TempShuffleBlockId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tempShuffleBlockIdPlusFile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blockManager.diskBlockManager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createTempShuffleBlock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tempShuffleBlockIdPlusFile._2();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tempShuffleBlockIdPlusFile._1();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blockManager.getDiskWriter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serInstance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fileBufferSize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writeMetrics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84983" y="1649896"/>
            <a:ext cx="3150704" cy="119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ShuffleMapTask</a:t>
            </a:r>
            <a:endParaRPr lang="ru-RU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539497" y="4432853"/>
            <a:ext cx="2223582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_...data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3322982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5900529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849140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1931504" y="5310810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4651513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7576931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3223591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6344479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2" idx="2"/>
            <a:endCxn id="3" idx="0"/>
          </p:cNvCxnSpPr>
          <p:nvPr/>
        </p:nvCxnSpPr>
        <p:spPr>
          <a:xfrm flipH="1">
            <a:off x="1651288" y="2842591"/>
            <a:ext cx="4009047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2"/>
            <a:endCxn id="5" idx="0"/>
          </p:cNvCxnSpPr>
          <p:nvPr/>
        </p:nvCxnSpPr>
        <p:spPr>
          <a:xfrm flipH="1">
            <a:off x="4331804" y="2842591"/>
            <a:ext cx="1328531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2"/>
            <a:endCxn id="6" idx="0"/>
          </p:cNvCxnSpPr>
          <p:nvPr/>
        </p:nvCxnSpPr>
        <p:spPr>
          <a:xfrm>
            <a:off x="5660335" y="2842591"/>
            <a:ext cx="1249016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2"/>
            <a:endCxn id="7" idx="0"/>
          </p:cNvCxnSpPr>
          <p:nvPr/>
        </p:nvCxnSpPr>
        <p:spPr>
          <a:xfrm>
            <a:off x="5660335" y="2842591"/>
            <a:ext cx="4197627" cy="17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2"/>
            <a:endCxn id="10" idx="0"/>
          </p:cNvCxnSpPr>
          <p:nvPr/>
        </p:nvCxnSpPr>
        <p:spPr>
          <a:xfrm>
            <a:off x="5660335" y="2842591"/>
            <a:ext cx="2925418" cy="254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" idx="2"/>
            <a:endCxn id="12" idx="0"/>
          </p:cNvCxnSpPr>
          <p:nvPr/>
        </p:nvCxnSpPr>
        <p:spPr>
          <a:xfrm>
            <a:off x="5660335" y="2842591"/>
            <a:ext cx="1692966" cy="341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2"/>
            <a:endCxn id="9" idx="0"/>
          </p:cNvCxnSpPr>
          <p:nvPr/>
        </p:nvCxnSpPr>
        <p:spPr>
          <a:xfrm>
            <a:off x="5660335" y="2842591"/>
            <a:ext cx="0" cy="254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" idx="2"/>
            <a:endCxn id="11" idx="0"/>
          </p:cNvCxnSpPr>
          <p:nvPr/>
        </p:nvCxnSpPr>
        <p:spPr>
          <a:xfrm flipH="1">
            <a:off x="4232413" y="2842591"/>
            <a:ext cx="1427922" cy="341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" idx="2"/>
            <a:endCxn id="8" idx="0"/>
          </p:cNvCxnSpPr>
          <p:nvPr/>
        </p:nvCxnSpPr>
        <p:spPr>
          <a:xfrm flipH="1">
            <a:off x="2940326" y="2842591"/>
            <a:ext cx="2720009" cy="265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трелка вниз 30"/>
          <p:cNvSpPr/>
          <p:nvPr/>
        </p:nvSpPr>
        <p:spPr>
          <a:xfrm>
            <a:off x="5199820" y="675861"/>
            <a:ext cx="921027" cy="775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4841" y="80803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records.hasNext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Product2&lt;K, V&gt;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records.next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record._1();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partitioner.getPartition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)].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record._2());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DiskBlockObjectWriter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writer.commitAndGet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MapStatus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ru-RU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MODULE$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blockManager.shuffleServerId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partitionLengths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…………………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7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40" y="0"/>
            <a:ext cx="6267450" cy="439102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83744" y="3764310"/>
            <a:ext cx="24549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ShuffleMapTask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17923" y="101017"/>
            <a:ext cx="244437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ShuffledRowRDD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208" y="41336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b="1" dirty="0"/>
              <a:t>Sort [id#2 DESC NULLS LAST], true</a:t>
            </a:r>
          </a:p>
          <a:p>
            <a:r>
              <a:rPr lang="en-US" dirty="0"/>
              <a:t>+- </a:t>
            </a:r>
            <a:r>
              <a:rPr lang="en-US" dirty="0" err="1"/>
              <a:t>LocalRelation</a:t>
            </a:r>
            <a:r>
              <a:rPr lang="en-US" dirty="0"/>
              <a:t> [id#2, name#3]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dirty="0"/>
              <a:t>*(1) </a:t>
            </a:r>
            <a:r>
              <a:rPr lang="en-US" b="1" dirty="0"/>
              <a:t>Sort [id#2 DESC NULLS LAST], true, 0</a:t>
            </a:r>
          </a:p>
          <a:p>
            <a:r>
              <a:rPr lang="en-US" dirty="0"/>
              <a:t>+- </a:t>
            </a:r>
            <a:r>
              <a:rPr lang="en-US" b="1" dirty="0"/>
              <a:t>Exchange </a:t>
            </a:r>
            <a:r>
              <a:rPr lang="en-US" b="1" dirty="0" err="1"/>
              <a:t>rangepartitioning</a:t>
            </a:r>
            <a:r>
              <a:rPr lang="en-US" dirty="0"/>
              <a:t>(id#2 DESC NULLS LAST, 200), true, [id=#7]</a:t>
            </a:r>
          </a:p>
          <a:p>
            <a:r>
              <a:rPr lang="en-US" dirty="0"/>
              <a:t>   +- </a:t>
            </a:r>
            <a:r>
              <a:rPr lang="en-US" b="1" dirty="0" err="1"/>
              <a:t>LocalTableScan</a:t>
            </a:r>
            <a:r>
              <a:rPr lang="en-US" dirty="0"/>
              <a:t> [id#2, name#3]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4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66176" y="254839"/>
            <a:ext cx="2276856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3949147" y="1860407"/>
            <a:ext cx="2395332" cy="1591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endParaRPr lang="ru-RU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745435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3322982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5900529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849140" y="4432853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1931504" y="5310810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4651513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7576931" y="5201479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3223591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6344479" y="6079436"/>
            <a:ext cx="2017643" cy="546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temp_shuffle</a:t>
            </a:r>
            <a:r>
              <a:rPr lang="en-US" dirty="0" smtClean="0"/>
              <a:t>_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3" idx="4"/>
            <a:endCxn id="4" idx="0"/>
          </p:cNvCxnSpPr>
          <p:nvPr/>
        </p:nvCxnSpPr>
        <p:spPr>
          <a:xfrm flipH="1">
            <a:off x="1754257" y="3451463"/>
            <a:ext cx="3392556" cy="116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трелка вниз 15"/>
          <p:cNvSpPr/>
          <p:nvPr/>
        </p:nvSpPr>
        <p:spPr>
          <a:xfrm>
            <a:off x="4871169" y="1335024"/>
            <a:ext cx="530352" cy="525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0"/>
          </p:cNvCxnSpPr>
          <p:nvPr/>
        </p:nvCxnSpPr>
        <p:spPr>
          <a:xfrm flipH="1">
            <a:off x="2940326" y="3487906"/>
            <a:ext cx="2164278" cy="200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4"/>
            <a:endCxn id="9" idx="0"/>
          </p:cNvCxnSpPr>
          <p:nvPr/>
        </p:nvCxnSpPr>
        <p:spPr>
          <a:xfrm>
            <a:off x="5146813" y="3451463"/>
            <a:ext cx="513522" cy="193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1" idx="0"/>
          </p:cNvCxnSpPr>
          <p:nvPr/>
        </p:nvCxnSpPr>
        <p:spPr>
          <a:xfrm flipH="1">
            <a:off x="4232413" y="3451463"/>
            <a:ext cx="973638" cy="28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" idx="0"/>
          </p:cNvCxnSpPr>
          <p:nvPr/>
        </p:nvCxnSpPr>
        <p:spPr>
          <a:xfrm>
            <a:off x="5209759" y="3439835"/>
            <a:ext cx="1699592" cy="117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2" idx="0"/>
          </p:cNvCxnSpPr>
          <p:nvPr/>
        </p:nvCxnSpPr>
        <p:spPr>
          <a:xfrm>
            <a:off x="5208832" y="3463091"/>
            <a:ext cx="2144469" cy="279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>
            <a:off x="5180738" y="3451462"/>
            <a:ext cx="3405015" cy="193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7" idx="0"/>
          </p:cNvCxnSpPr>
          <p:nvPr/>
        </p:nvCxnSpPr>
        <p:spPr>
          <a:xfrm>
            <a:off x="5172255" y="3469968"/>
            <a:ext cx="4685707" cy="114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7693"/>
            <a:ext cx="12192000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per-partition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ShuffleMapOutputWriter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partitionWriterSegments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ShufflePartitionWriter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mapOutputWriter.getPartitionWriter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file.exists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transferToEnabled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WritableByteChannelWrapper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writer.openChannelWrapper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maybeOutputChannel.isPresent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writePartitionedDataWithChannel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maybeOutputChannel.get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writePartitionedDataWithStream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writePartitionedDataWithStream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partitionWriters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mapOutputWriter.commitAllPartitions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7145"/>
            <a:ext cx="12192000" cy="1325563"/>
          </a:xfrm>
        </p:spPr>
        <p:txBody>
          <a:bodyPr/>
          <a:lstStyle/>
          <a:p>
            <a:r>
              <a:rPr lang="en-US" dirty="0" smtClean="0"/>
              <a:t>.data and .index files for one input(map) partition</a:t>
            </a: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7732643" y="1426029"/>
            <a:ext cx="2254999" cy="13280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  <a:r>
              <a:rPr lang="en-US" dirty="0" smtClean="0"/>
              <a:t>_?_?_</a:t>
            </a:r>
            <a:r>
              <a:rPr lang="en-US" dirty="0"/>
              <a:t>0.data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7841974" y="3951512"/>
            <a:ext cx="2233701" cy="12845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</a:t>
            </a:r>
            <a:r>
              <a:rPr lang="en-US" dirty="0" smtClean="0"/>
              <a:t>_?_?_</a:t>
            </a:r>
            <a:r>
              <a:rPr lang="en-US" dirty="0"/>
              <a:t>0.index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892628" y="1600200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temp_shuffle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648456" y="3245112"/>
            <a:ext cx="3236976" cy="1023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writePartitionedData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892628" y="2514599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temp_shuffle_</a:t>
            </a:r>
            <a:endParaRPr lang="ru-RU"/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892627" y="3450771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temp_shuffle_</a:t>
            </a:r>
            <a:endParaRPr lang="ru-RU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892627" y="4452256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temp_shuffle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892627" y="5486400"/>
            <a:ext cx="1709057" cy="7837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temp_shuffle_</a:t>
            </a:r>
            <a:endParaRPr lang="ru-RU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774043" y="2861100"/>
            <a:ext cx="605352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774043" y="5347900"/>
            <a:ext cx="630040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"_" 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".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58493" y="4819759"/>
            <a:ext cx="193852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2970" y="4817582"/>
            <a:ext cx="2066544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27757" y="524039"/>
            <a:ext cx="213055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40404" y="478994"/>
            <a:ext cx="2048256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560198" y="4817582"/>
            <a:ext cx="219488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partition3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6" idx="0"/>
          </p:cNvCxnSpPr>
          <p:nvPr/>
        </p:nvCxnSpPr>
        <p:spPr>
          <a:xfrm flipH="1">
            <a:off x="2627757" y="2170614"/>
            <a:ext cx="1135280" cy="264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0" idx="3"/>
            <a:endCxn id="6" idx="0"/>
          </p:cNvCxnSpPr>
          <p:nvPr/>
        </p:nvCxnSpPr>
        <p:spPr>
          <a:xfrm flipH="1">
            <a:off x="2627757" y="2145402"/>
            <a:ext cx="6538966" cy="2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7" idx="3"/>
            <a:endCxn id="7" idx="0"/>
          </p:cNvCxnSpPr>
          <p:nvPr/>
        </p:nvCxnSpPr>
        <p:spPr>
          <a:xfrm>
            <a:off x="3801922" y="2147535"/>
            <a:ext cx="2164320" cy="267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0" idx="3"/>
            <a:endCxn id="7" idx="0"/>
          </p:cNvCxnSpPr>
          <p:nvPr/>
        </p:nvCxnSpPr>
        <p:spPr>
          <a:xfrm flipH="1">
            <a:off x="5966242" y="2145402"/>
            <a:ext cx="3200481" cy="2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7" idx="3"/>
            <a:endCxn id="10" idx="0"/>
          </p:cNvCxnSpPr>
          <p:nvPr/>
        </p:nvCxnSpPr>
        <p:spPr>
          <a:xfrm>
            <a:off x="3801922" y="2147535"/>
            <a:ext cx="5855720" cy="267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30" idx="3"/>
            <a:endCxn id="10" idx="0"/>
          </p:cNvCxnSpPr>
          <p:nvPr/>
        </p:nvCxnSpPr>
        <p:spPr>
          <a:xfrm>
            <a:off x="9166723" y="2145402"/>
            <a:ext cx="490919" cy="2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24543" y="293914"/>
            <a:ext cx="11342914" cy="3016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971" y="4086497"/>
            <a:ext cx="11952515" cy="2394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магнитный диск 26"/>
          <p:cNvSpPr/>
          <p:nvPr/>
        </p:nvSpPr>
        <p:spPr>
          <a:xfrm>
            <a:off x="3195397" y="1439964"/>
            <a:ext cx="1213050" cy="707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28" name="Блок-схема: магнитный диск 27"/>
          <p:cNvSpPr/>
          <p:nvPr/>
        </p:nvSpPr>
        <p:spPr>
          <a:xfrm>
            <a:off x="3199038" y="2136910"/>
            <a:ext cx="1267321" cy="591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ru-RU" dirty="0"/>
          </a:p>
        </p:txBody>
      </p:sp>
      <p:sp>
        <p:nvSpPr>
          <p:cNvPr id="30" name="Блок-схема: магнитный диск 29"/>
          <p:cNvSpPr/>
          <p:nvPr/>
        </p:nvSpPr>
        <p:spPr>
          <a:xfrm>
            <a:off x="8560198" y="1437831"/>
            <a:ext cx="1213050" cy="707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1" name="Блок-схема: магнитный диск 30"/>
          <p:cNvSpPr/>
          <p:nvPr/>
        </p:nvSpPr>
        <p:spPr>
          <a:xfrm>
            <a:off x="8560198" y="2088318"/>
            <a:ext cx="1267321" cy="591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87552" y="676656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62378" y="4246909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757757"/>
            <a:ext cx="13572946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endPartition-1,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inclusive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C](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ShuffleReadMetricsReporter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C]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.mapOutputTracker.getMapSizesByExecutorId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handle.shuffleId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BlockStoreShuffleReader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handle.asInstanceOf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BaseShuffleHandle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_, C]],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shouldBatchFetch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canUseBatchFetch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BlockStoreShuffleReader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762" y="1055280"/>
            <a:ext cx="12040476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key-values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ShuffleBlockFetcherIterator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blockStoreClient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serializerManager.wrapStream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getSizeAsMb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REDUCER_MAX_SIZE_IN_FLIGHT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1024 * 1024,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REDUCER_MAX_REQS_IN_FLIGHT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REDUCER_MAX_BLOCKS_IN_FLIGHT_PER_ADDRESS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MAX_REMOTE_BLOCK_SIZE_FETCH_TO_MEM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SHUFFLE_DETECT_CORRUPT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SHUFFLE_DETECT_CORRUPT_MEMORY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readMetrics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fetchContinuousBlocksInBatch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toCompletionIterator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……..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2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8650754"/>
            <a:ext cx="10709983" cy="177587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key-values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ShuffleBlockFetcherIterator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blockStoreClient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blocksByAddress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serializerManager.wrapStream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getSizeAsMb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REDUCER_MAX_SIZE_IN_FLIGHT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1024 * 1024,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REDUCER_MAX_REQS_IN_FLIGHT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REDUCER_MAX_BLOCKS_IN_FLIGHT_PER_ADDRESS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MAX_REMOTE_BLOCK_SIZE_FETCH_TO_MEM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SHUFFLE_DETECT_CORRUPT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SHUFFLE_DETECT_CORRUPT_MEMORY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fetchContinuousBlocksInBatch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toCompletionIterator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serializerInstance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.serializer.newInstance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wrappedStreams.flatMap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asKeyValueIterator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underlying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serializerInstance.deserializeStream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asKeyValueIterator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recordIter.map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readMetrics.incRecordsRead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mergeShuffleReadMetrics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aggregatedIter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.aggregator.isDefined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.mapSideCombine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combinedKeyValuesIterator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[(K, C)]]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.aggregator.get.combineCombinersByKey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combinedKeyValuesIterator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keyValuesIterator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[(K,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.aggregator.get.combineValuesByKey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keyValuesIterator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.keyOrdering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C, C](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sorter.insertAll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aggregatedIter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incMemoryBytesSpilled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sorter.memoryBytesSpilled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incDiskBytesSpilled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sorter.diskBytesSpilled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incPeakExecutionMemory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sorter.peakMemoryUsedBytes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context.addTaskCompletionListener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](_ =&gt;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sorter.stop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aggregatedIter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 =&gt;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C]](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Summary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ShuffleExchangeExec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SparkEnv.get.shuffleManager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endParaRPr lang="ru-RU" alt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BypassMergeSortShuffleHandle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ru-RU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200)</a:t>
            </a:r>
            <a:endParaRPr lang="en-US" alt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BypassMergeSortShuffleWriter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5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24944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b="1" dirty="0" err="1" smtClean="0"/>
              <a:t>ShuffleExchange</a:t>
            </a:r>
            <a:r>
              <a:rPr lang="en-US" b="1" i="1" dirty="0" err="1" smtClean="0"/>
              <a:t>Exec</a:t>
            </a:r>
            <a:endParaRPr lang="ru-RU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363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doExecute</a:t>
            </a:r>
            <a:r>
              <a:rPr lang="en-US" b="1" dirty="0"/>
              <a:t>()</a:t>
            </a:r>
            <a:r>
              <a:rPr lang="en-US" dirty="0"/>
              <a:t>: RDD[</a:t>
            </a:r>
            <a:r>
              <a:rPr lang="en-US" dirty="0" err="1"/>
              <a:t>InternalRow</a:t>
            </a:r>
            <a:r>
              <a:rPr lang="en-US" dirty="0"/>
              <a:t>] = </a:t>
            </a:r>
            <a:r>
              <a:rPr lang="en-US" dirty="0" err="1"/>
              <a:t>attachTree</a:t>
            </a:r>
            <a:r>
              <a:rPr lang="en-US" dirty="0"/>
              <a:t>(this, "execute") {</a:t>
            </a:r>
          </a:p>
          <a:p>
            <a:r>
              <a:rPr lang="en-US" dirty="0"/>
              <a:t>    // Returns the same </a:t>
            </a:r>
            <a:r>
              <a:rPr lang="en-US" dirty="0" err="1"/>
              <a:t>ShuffleRowRDD</a:t>
            </a:r>
            <a:r>
              <a:rPr lang="en-US" dirty="0"/>
              <a:t> if this plan is used by multiple plans.</a:t>
            </a:r>
          </a:p>
          <a:p>
            <a:r>
              <a:rPr lang="en-US" dirty="0"/>
              <a:t>    if (</a:t>
            </a:r>
            <a:r>
              <a:rPr lang="en-US" dirty="0" err="1"/>
              <a:t>cachedShuffleRDD</a:t>
            </a:r>
            <a:r>
              <a:rPr lang="en-US" dirty="0"/>
              <a:t> == null) {</a:t>
            </a:r>
          </a:p>
          <a:p>
            <a:r>
              <a:rPr lang="en-US" dirty="0"/>
              <a:t>      </a:t>
            </a:r>
            <a:r>
              <a:rPr lang="en-US" dirty="0" err="1"/>
              <a:t>cachedShuffleRDD</a:t>
            </a:r>
            <a:r>
              <a:rPr lang="en-US" dirty="0"/>
              <a:t> = </a:t>
            </a:r>
            <a:r>
              <a:rPr lang="en-US" b="1" dirty="0" err="1"/>
              <a:t>createShuffledRDD</a:t>
            </a:r>
            <a:r>
              <a:rPr lang="en-US" b="1" dirty="0"/>
              <a:t>(None)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cachedShuffleRDD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1728" y="4491704"/>
            <a:ext cx="9726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createShuffledRDD</a:t>
            </a:r>
            <a:r>
              <a:rPr lang="en-US" dirty="0"/>
              <a:t>(</a:t>
            </a:r>
            <a:r>
              <a:rPr lang="en-US" dirty="0" err="1"/>
              <a:t>partitionStartIndices</a:t>
            </a:r>
            <a:r>
              <a:rPr lang="en-US" dirty="0"/>
              <a:t>: Option[Array[</a:t>
            </a:r>
            <a:r>
              <a:rPr lang="en-US" dirty="0" err="1"/>
              <a:t>Int</a:t>
            </a:r>
            <a:r>
              <a:rPr lang="en-US" dirty="0"/>
              <a:t>]]): </a:t>
            </a:r>
            <a:r>
              <a:rPr lang="en-US" dirty="0" err="1"/>
              <a:t>ShuffledRowRDD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b="1" dirty="0" err="1"/>
              <a:t>ShuffledRowRDD</a:t>
            </a:r>
            <a:r>
              <a:rPr lang="en-US" b="1" dirty="0"/>
              <a:t>(</a:t>
            </a:r>
            <a:r>
              <a:rPr lang="en-US" b="1" dirty="0" err="1"/>
              <a:t>shuffleDependency</a:t>
            </a:r>
            <a:r>
              <a:rPr lang="en-US" b="1" dirty="0"/>
              <a:t>, </a:t>
            </a:r>
            <a:r>
              <a:rPr lang="en-US" b="1" dirty="0" err="1"/>
              <a:t>readMetrics</a:t>
            </a:r>
            <a:r>
              <a:rPr lang="en-US" b="1" dirty="0"/>
              <a:t>, </a:t>
            </a:r>
            <a:r>
              <a:rPr lang="en-US" b="1" dirty="0" err="1"/>
              <a:t>partitionStartIndices</a:t>
            </a:r>
            <a:r>
              <a:rPr lang="en-US" b="1" dirty="0"/>
              <a:t>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2494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b="1" dirty="0" err="1" smtClean="0"/>
              <a:t>ShuffleExchange</a:t>
            </a:r>
            <a:r>
              <a:rPr lang="en-US" b="1" i="1" dirty="0" err="1" smtClean="0"/>
              <a:t>Exec</a:t>
            </a:r>
            <a:endParaRPr lang="ru-RU" b="1" i="1" dirty="0" smtClean="0"/>
          </a:p>
          <a:p>
            <a:pPr algn="ctr"/>
            <a:r>
              <a:rPr lang="en-US" b="1" i="1" dirty="0" smtClean="0"/>
              <a:t>method </a:t>
            </a:r>
            <a:r>
              <a:rPr lang="en-US" b="1" i="1" dirty="0" err="1"/>
              <a:t>prepareShuffleDependency</a:t>
            </a: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73152" y="1595021"/>
            <a:ext cx="12198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// </a:t>
            </a:r>
            <a:r>
              <a:rPr lang="en-US" sz="2400" dirty="0"/>
              <a:t>Now, we manually create a </a:t>
            </a:r>
            <a:r>
              <a:rPr lang="en-US" sz="2400" dirty="0" err="1"/>
              <a:t>ShuffleDependency</a:t>
            </a:r>
            <a:r>
              <a:rPr lang="en-US" sz="2400" dirty="0"/>
              <a:t>. Because pairs in </a:t>
            </a:r>
            <a:r>
              <a:rPr lang="en-US" sz="2400" dirty="0" err="1"/>
              <a:t>rddWithPartitionIds</a:t>
            </a:r>
            <a:endParaRPr lang="en-US" sz="2400" dirty="0"/>
          </a:p>
          <a:p>
            <a:r>
              <a:rPr lang="en-US" sz="2400" dirty="0"/>
              <a:t>    // are in the form of (</a:t>
            </a:r>
            <a:r>
              <a:rPr lang="en-US" sz="2400" dirty="0" err="1"/>
              <a:t>partitionId</a:t>
            </a:r>
            <a:r>
              <a:rPr lang="en-US" sz="2400" dirty="0"/>
              <a:t>, row) and every </a:t>
            </a:r>
            <a:r>
              <a:rPr lang="en-US" sz="2400" dirty="0" err="1"/>
              <a:t>partitionId</a:t>
            </a:r>
            <a:r>
              <a:rPr lang="en-US" sz="2400" dirty="0"/>
              <a:t> is in the expected range</a:t>
            </a:r>
          </a:p>
          <a:p>
            <a:r>
              <a:rPr lang="en-US" sz="2400" dirty="0"/>
              <a:t>    // [0, </a:t>
            </a:r>
            <a:r>
              <a:rPr lang="en-US" sz="2400" dirty="0" err="1"/>
              <a:t>part.numPartitions</a:t>
            </a:r>
            <a:r>
              <a:rPr lang="en-US" sz="2400" dirty="0"/>
              <a:t> - 1]. The </a:t>
            </a:r>
            <a:r>
              <a:rPr lang="en-US" sz="2400" dirty="0" err="1"/>
              <a:t>partitioner</a:t>
            </a:r>
            <a:r>
              <a:rPr lang="en-US" sz="2400" dirty="0"/>
              <a:t> of this is a </a:t>
            </a:r>
            <a:r>
              <a:rPr lang="en-US" sz="2400" dirty="0" err="1"/>
              <a:t>PartitionIdPassthrough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dependency =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new </a:t>
            </a:r>
            <a:r>
              <a:rPr lang="en-US" sz="2400" b="1" dirty="0" err="1"/>
              <a:t>ShuffleDependency</a:t>
            </a:r>
            <a:r>
              <a:rPr lang="en-US" sz="2400" b="1" dirty="0"/>
              <a:t>[</a:t>
            </a:r>
            <a:r>
              <a:rPr lang="en-US" sz="2400" b="1" dirty="0" err="1"/>
              <a:t>Int</a:t>
            </a:r>
            <a:r>
              <a:rPr lang="en-US" sz="2400" b="1" dirty="0"/>
              <a:t>, </a:t>
            </a:r>
            <a:r>
              <a:rPr lang="en-US" sz="2400" b="1" dirty="0" err="1"/>
              <a:t>InternalRow</a:t>
            </a:r>
            <a:r>
              <a:rPr lang="en-US" sz="2400" b="1" dirty="0"/>
              <a:t>, </a:t>
            </a:r>
            <a:r>
              <a:rPr lang="en-US" sz="2400" b="1" dirty="0" err="1"/>
              <a:t>InternalRow</a:t>
            </a:r>
            <a:r>
              <a:rPr lang="en-US" sz="2400" b="1" dirty="0"/>
              <a:t>](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rddWithPartitionIds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        new </a:t>
            </a:r>
            <a:r>
              <a:rPr lang="en-US" sz="2400" b="1" dirty="0" err="1"/>
              <a:t>PartitionIdPassthrough</a:t>
            </a:r>
            <a:r>
              <a:rPr lang="en-US" sz="2400" b="1" dirty="0"/>
              <a:t>(</a:t>
            </a:r>
            <a:r>
              <a:rPr lang="en-US" sz="2400" b="1" dirty="0" err="1"/>
              <a:t>part.numPartitions</a:t>
            </a:r>
            <a:r>
              <a:rPr lang="en-US" sz="2400" b="1" dirty="0"/>
              <a:t>),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serializer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shuffleWriterProcessor</a:t>
            </a:r>
            <a:r>
              <a:rPr lang="en-US" sz="2400" b="1" dirty="0"/>
              <a:t> = </a:t>
            </a:r>
            <a:r>
              <a:rPr lang="en-US" sz="2400" b="1" dirty="0" err="1"/>
              <a:t>createShuffleWriteProcessor</a:t>
            </a:r>
            <a:r>
              <a:rPr lang="en-US" sz="2400" b="1" dirty="0"/>
              <a:t>(</a:t>
            </a:r>
            <a:r>
              <a:rPr lang="en-US" sz="2400" b="1" dirty="0" err="1"/>
              <a:t>writeMetrics</a:t>
            </a:r>
            <a:r>
              <a:rPr lang="en-US" sz="2400" b="1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    dependency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6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" y="150286"/>
            <a:ext cx="12040476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RDD[_ &lt;: Product2[K, V]],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keyOrdering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[K, V, C]]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mapSideCombine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shuffleWriterProcessor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ShuffleWriteProcessor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[Product2[K, V]]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RDD[Product2[K, V]] =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rdd.asInstanceOf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[RDD[Product2[K, V]]]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[V].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combinerClassName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[C]).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rdd.context.newShuffleId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rdd.context.env.shuffleManager.registerShuffle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rdd.sparkContext.cleaner.foreach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registerShuffleForCleanup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rdd.sparkContext.shuffleDriverComponents.registerShuffle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517"/>
            <a:ext cx="12192000" cy="942467"/>
          </a:xfrm>
        </p:spPr>
        <p:txBody>
          <a:bodyPr/>
          <a:lstStyle/>
          <a:p>
            <a:pPr algn="ctr"/>
            <a:r>
              <a:rPr lang="en-US" dirty="0" err="1"/>
              <a:t>ShuffledRowRDD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510498"/>
            <a:ext cx="14496276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createTempShuffleReadMetrics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`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will update its own metrics for SQL exchange operator,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as well as the `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for basic shuffle metrics.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split.asInstanceOf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ShuffledRowRDDPartition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].spec match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CoalescedPartitionSpec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SparkEnv.get.shuffleManager.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getReader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dependency.shuffleHandle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context,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8493" y="4819759"/>
            <a:ext cx="193852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32970" y="4817582"/>
            <a:ext cx="2066544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3913" y="1385099"/>
            <a:ext cx="213055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48422" y="1385099"/>
            <a:ext cx="2048256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60198" y="4817582"/>
            <a:ext cx="219488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partition3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4" idx="2"/>
            <a:endCxn id="2" idx="0"/>
          </p:cNvCxnSpPr>
          <p:nvPr/>
        </p:nvCxnSpPr>
        <p:spPr>
          <a:xfrm flipH="1">
            <a:off x="2627757" y="2070899"/>
            <a:ext cx="1221432" cy="27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2" idx="0"/>
          </p:cNvCxnSpPr>
          <p:nvPr/>
        </p:nvCxnSpPr>
        <p:spPr>
          <a:xfrm flipH="1">
            <a:off x="2627757" y="2125763"/>
            <a:ext cx="6344793" cy="269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2"/>
            <a:endCxn id="3" idx="0"/>
          </p:cNvCxnSpPr>
          <p:nvPr/>
        </p:nvCxnSpPr>
        <p:spPr>
          <a:xfrm>
            <a:off x="3849189" y="2070899"/>
            <a:ext cx="2117053" cy="27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5" idx="2"/>
            <a:endCxn id="3" idx="0"/>
          </p:cNvCxnSpPr>
          <p:nvPr/>
        </p:nvCxnSpPr>
        <p:spPr>
          <a:xfrm flipH="1">
            <a:off x="5966242" y="2125763"/>
            <a:ext cx="3006308" cy="269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2"/>
            <a:endCxn id="6" idx="0"/>
          </p:cNvCxnSpPr>
          <p:nvPr/>
        </p:nvCxnSpPr>
        <p:spPr>
          <a:xfrm>
            <a:off x="3849189" y="2070899"/>
            <a:ext cx="5808453" cy="27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6" idx="0"/>
          </p:cNvCxnSpPr>
          <p:nvPr/>
        </p:nvCxnSpPr>
        <p:spPr>
          <a:xfrm>
            <a:off x="8972550" y="2125763"/>
            <a:ext cx="685092" cy="269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424543" y="293914"/>
            <a:ext cx="11342914" cy="3016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7971" y="4086497"/>
            <a:ext cx="11952515" cy="2394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658493" y="5593951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658493" y="593785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4875379" y="558571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4875379" y="592961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8532991" y="561042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8532991" y="595432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endReducerIndex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ru-RU" dirty="0"/>
          </a:p>
        </p:txBody>
      </p:sp>
      <p:sp>
        <p:nvSpPr>
          <p:cNvPr id="70" name="Стрелка вниз 69"/>
          <p:cNvSpPr/>
          <p:nvPr/>
        </p:nvSpPr>
        <p:spPr>
          <a:xfrm>
            <a:off x="3635025" y="775252"/>
            <a:ext cx="428327" cy="60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низ 70"/>
          <p:cNvSpPr/>
          <p:nvPr/>
        </p:nvSpPr>
        <p:spPr>
          <a:xfrm>
            <a:off x="8886769" y="775252"/>
            <a:ext cx="428327" cy="60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87552" y="676656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5216" y="43708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2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SparkEnv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546479"/>
            <a:ext cx="17429601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shortShuffleMgrNames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org.apache.spark.shuffle.sort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.SortShuffleManager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tungsten-sort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org.apache.spark.shuffle.sort.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SHUFFLE_MANAGER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shortShuffleMgrNames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.getOrElse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.toLowerCase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instantiateClass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ShuffleManager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shuffleMgrClass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857" y="-206828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SortShuffleManager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8911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In sort-based shuffle, incoming records are </a:t>
            </a:r>
            <a:r>
              <a:rPr lang="en-US" sz="2400" b="1" dirty="0"/>
              <a:t>sorted according to their target partition ids</a:t>
            </a:r>
            <a:r>
              <a:rPr lang="en-US" sz="2400" dirty="0"/>
              <a:t>, then</a:t>
            </a:r>
          </a:p>
          <a:p>
            <a:r>
              <a:rPr lang="en-US" sz="2400" dirty="0"/>
              <a:t> * written to a single map output file. Reducers fetch contiguous regions of this file in order to</a:t>
            </a:r>
          </a:p>
          <a:p>
            <a:r>
              <a:rPr lang="en-US" sz="2400" dirty="0"/>
              <a:t> * read their portion of the map output. In cases where the map output data is too large to fit in</a:t>
            </a:r>
          </a:p>
          <a:p>
            <a:r>
              <a:rPr lang="en-US" sz="2400" dirty="0"/>
              <a:t> * memory, sorted subsets of the output can be spilled to disk and those on-disk files are merged</a:t>
            </a:r>
          </a:p>
          <a:p>
            <a:r>
              <a:rPr lang="en-US" sz="2400" dirty="0"/>
              <a:t> * to produce the final output file.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Sort-based shuffle has two different write paths for producing its map output files: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 - Serialized sorting: used when all three of the following conditions hold:</a:t>
            </a:r>
          </a:p>
          <a:p>
            <a:r>
              <a:rPr lang="en-US" sz="2400" dirty="0"/>
              <a:t> *    1. The shuffle dependency specifies no map-side combine.</a:t>
            </a:r>
          </a:p>
          <a:p>
            <a:r>
              <a:rPr lang="en-US" sz="2400" dirty="0"/>
              <a:t> *    2. The shuffle </a:t>
            </a:r>
            <a:r>
              <a:rPr lang="en-US" sz="2400" dirty="0" err="1"/>
              <a:t>serializer</a:t>
            </a:r>
            <a:r>
              <a:rPr lang="en-US" sz="2400" dirty="0"/>
              <a:t> supports relocation of serialized values (this is currently</a:t>
            </a:r>
          </a:p>
          <a:p>
            <a:r>
              <a:rPr lang="en-US" sz="2400" dirty="0"/>
              <a:t> *       supported by </a:t>
            </a:r>
            <a:r>
              <a:rPr lang="en-US" sz="2400" dirty="0" err="1"/>
              <a:t>KryoSerializer</a:t>
            </a:r>
            <a:r>
              <a:rPr lang="en-US" sz="2400" dirty="0"/>
              <a:t> and Spark SQL's custom </a:t>
            </a:r>
            <a:r>
              <a:rPr lang="en-US" sz="2400" dirty="0" err="1"/>
              <a:t>serializers</a:t>
            </a:r>
            <a:r>
              <a:rPr lang="en-US" sz="2400" dirty="0"/>
              <a:t>).</a:t>
            </a:r>
          </a:p>
          <a:p>
            <a:r>
              <a:rPr lang="en-US" sz="2400" dirty="0"/>
              <a:t> *    3. The shuffle produces fewer than or equal to </a:t>
            </a:r>
            <a:r>
              <a:rPr lang="en-US" sz="2400" dirty="0" smtClean="0"/>
              <a:t>16 777 216 </a:t>
            </a:r>
            <a:r>
              <a:rPr lang="en-US" sz="2400" dirty="0"/>
              <a:t>output partitions.</a:t>
            </a:r>
          </a:p>
          <a:p>
            <a:r>
              <a:rPr lang="en-US" sz="2400" dirty="0"/>
              <a:t> *  - </a:t>
            </a:r>
            <a:r>
              <a:rPr lang="en-US" sz="2400" dirty="0" err="1"/>
              <a:t>Deserialized</a:t>
            </a:r>
            <a:r>
              <a:rPr lang="en-US" sz="2400" dirty="0"/>
              <a:t> sorting: used to handle all other cases.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92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7724</TotalTime>
  <Words>1115</Words>
  <Application>Microsoft Office PowerPoint</Application>
  <PresentationFormat>Широкоэкранный</PresentationFormat>
  <Paragraphs>187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Spark “sort” transformation  deep dive</vt:lpstr>
      <vt:lpstr>Презентация PowerPoint</vt:lpstr>
      <vt:lpstr>Class ShuffleExchangeExec</vt:lpstr>
      <vt:lpstr>Презентация PowerPoint</vt:lpstr>
      <vt:lpstr>Презентация PowerPoint</vt:lpstr>
      <vt:lpstr>ShuffledRowRDD</vt:lpstr>
      <vt:lpstr>Презентация PowerPoint</vt:lpstr>
      <vt:lpstr>Class SparkEnv</vt:lpstr>
      <vt:lpstr>Class SortShuffleManager</vt:lpstr>
      <vt:lpstr>Презентация PowerPoint</vt:lpstr>
      <vt:lpstr>Class SortShuffleManager</vt:lpstr>
      <vt:lpstr>Object SortShuffleWriter</vt:lpstr>
      <vt:lpstr>ShuffleMapTask</vt:lpstr>
      <vt:lpstr>Class ShuffleWriteProcessor</vt:lpstr>
      <vt:lpstr>Презентация PowerPoint</vt:lpstr>
      <vt:lpstr>Class BypassMergeSortShuffleWriter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.data and .index files for one input(map) partition</vt:lpstr>
      <vt:lpstr>Презентация PowerPoint</vt:lpstr>
      <vt:lpstr>Class SortShuffleManager</vt:lpstr>
      <vt:lpstr>Class BlockStoreShuffleReader</vt:lpstr>
      <vt:lpstr>Презентация PowerPoint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308</cp:revision>
  <dcterms:created xsi:type="dcterms:W3CDTF">2020-03-23T13:46:09Z</dcterms:created>
  <dcterms:modified xsi:type="dcterms:W3CDTF">2020-07-05T05:25:22Z</dcterms:modified>
</cp:coreProperties>
</file>