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6" r:id="rId4"/>
    <p:sldId id="289" r:id="rId5"/>
    <p:sldId id="290" r:id="rId6"/>
    <p:sldId id="288" r:id="rId7"/>
    <p:sldId id="273" r:id="rId8"/>
    <p:sldId id="280" r:id="rId9"/>
    <p:sldId id="276" r:id="rId10"/>
    <p:sldId id="277" r:id="rId11"/>
    <p:sldId id="278" r:id="rId12"/>
    <p:sldId id="274" r:id="rId13"/>
    <p:sldId id="275" r:id="rId14"/>
    <p:sldId id="279" r:id="rId15"/>
    <p:sldId id="281" r:id="rId16"/>
    <p:sldId id="282" r:id="rId17"/>
    <p:sldId id="287" r:id="rId18"/>
    <p:sldId id="283" r:id="rId19"/>
    <p:sldId id="284" r:id="rId20"/>
    <p:sldId id="285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400" autoAdjust="0"/>
  </p:normalViewPr>
  <p:slideViewPr>
    <p:cSldViewPr snapToGrid="0">
      <p:cViewPr varScale="1">
        <p:scale>
          <a:sx n="70" d="100"/>
          <a:sy n="70" d="100"/>
        </p:scale>
        <p:origin x="4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“group by”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Part 2</a:t>
            </a:r>
          </a:p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lang="ru-RU" dirty="0" smtClean="0"/>
          </a:p>
          <a:p>
            <a:pPr algn="r"/>
            <a:r>
              <a:rPr lang="en-US" dirty="0" smtClean="0"/>
              <a:t>Nikolay 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28343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* The code of this class is organized as follows:</a:t>
            </a:r>
          </a:p>
          <a:p>
            <a:r>
              <a:rPr lang="en-US" sz="2800" dirty="0"/>
              <a:t> *  - Part 1: Initializing aggregate functions.</a:t>
            </a:r>
          </a:p>
          <a:p>
            <a:r>
              <a:rPr lang="en-US" sz="2800" dirty="0"/>
              <a:t> *  - Part 2: Methods and fields used by setting aggregation buffer values,</a:t>
            </a:r>
          </a:p>
          <a:p>
            <a:r>
              <a:rPr lang="en-US" sz="2800" dirty="0"/>
              <a:t> *            processing input rows from </a:t>
            </a:r>
            <a:r>
              <a:rPr lang="en-US" sz="2800" dirty="0" err="1"/>
              <a:t>inputIter</a:t>
            </a:r>
            <a:r>
              <a:rPr lang="en-US" sz="2800" dirty="0"/>
              <a:t>, and generating output</a:t>
            </a:r>
          </a:p>
          <a:p>
            <a:r>
              <a:rPr lang="en-US" sz="2800" dirty="0"/>
              <a:t> *            rows.</a:t>
            </a:r>
          </a:p>
          <a:p>
            <a:r>
              <a:rPr lang="en-US" sz="2800" dirty="0"/>
              <a:t> *  - Part 3: Methods and fields used by hash-based aggregation.</a:t>
            </a:r>
          </a:p>
          <a:p>
            <a:r>
              <a:rPr lang="en-US" sz="2800" dirty="0"/>
              <a:t> *  - Part 4: Methods and fields used when we switch to sort-based aggregation.</a:t>
            </a:r>
          </a:p>
          <a:p>
            <a:r>
              <a:rPr lang="en-US" sz="2800" dirty="0"/>
              <a:t> *  - Part 5: Methods and fields used by sort-based aggregation.</a:t>
            </a:r>
          </a:p>
          <a:p>
            <a:r>
              <a:rPr lang="en-US" sz="2800" dirty="0"/>
              <a:t> *  - Part 6: Loads input and process input rows.</a:t>
            </a:r>
          </a:p>
          <a:p>
            <a:r>
              <a:rPr lang="en-US" sz="2800" dirty="0"/>
              <a:t> *  - Part 7: Public methods of this iterator.</a:t>
            </a:r>
          </a:p>
          <a:p>
            <a:r>
              <a:rPr lang="en-US" sz="2800" dirty="0"/>
              <a:t> *  - Part 8: A utility function used to generate a result when there is no</a:t>
            </a:r>
          </a:p>
          <a:p>
            <a:r>
              <a:rPr lang="en-US" sz="2800" dirty="0"/>
              <a:t> *            input and there is no grouping expression.</a:t>
            </a:r>
            <a:endParaRPr lang="ru-RU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28" y="82247"/>
            <a:ext cx="12192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UnsafeFixedWidthAggregationMap</a:t>
            </a:r>
            <a:endParaRPr 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554471"/>
            <a:ext cx="16692220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hash-based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UnsafeFixedWidthAggregationMap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corresponding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hash-based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UnsafeFixedWidthAggregationMap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initialAggregationBuffer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fromAttributes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aggBufferAttributes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fromAttributes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toAttribute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1024 * 16, 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taskMemoryManager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pageSizeBytes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30777"/>
            <a:ext cx="1212287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processInputs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-76102" y="496926"/>
            <a:ext cx="12803505" cy="5940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hash-based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putting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enough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hash-maps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becomes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processInputs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fallbackStartsAt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groupingExpressions.isEmpty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reuse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eliminate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entirely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groupingProjection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.getAggregationBufferFromUnsafeRow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inputIter.hasNext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newInput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inputIter.next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newInput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76200" y="671859"/>
            <a:ext cx="12192000" cy="69865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inputIter.hasNext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newInput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inputIter.next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groupingKey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groupingProjection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newInput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 &lt; fallbackStartsAt._2)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.getAggregationBufferFromUnsafeRow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groupingKey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.destructAndCreateExternalSorter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.merge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= 0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.getAggregationBufferFromUnsafeRow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groupingKey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scalastyle:off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throwerror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SparkOutOfMemoryError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enough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scalastyle:on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throwerror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processRow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newInput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+= 1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0" y="-30777"/>
            <a:ext cx="1212287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processInputs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ru-RU" altLang="ru-RU" sz="28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69130" y="1598790"/>
            <a:ext cx="12192000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.destructAndCreateExternalSorter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externalSorter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.merge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.free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switchToSortBasedAggregation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30777"/>
            <a:ext cx="1212287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processInputs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892990"/>
            <a:ext cx="12192000" cy="5940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Initializing functions used to process a row.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generateProcessRow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expressions: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AggregateExpression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functions: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AggregateFunction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inputAttributes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[Attribute]): 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Unit =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joinedRow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JoinedRow</a:t>
            </a: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updateFunctions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functions.zipWithIndex.collect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(ae: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ImperativeAggregate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expressions(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).mode match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Partial | Complete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(buffer: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row: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ae.update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buffer,row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PartialMerge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Final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(buffer: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row: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ae.merge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buffer,row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}.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0" y="-30777"/>
            <a:ext cx="1212287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endParaRPr lang="ru-RU" altLang="ru-RU" sz="28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currentBuffer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row: </a:t>
            </a:r>
            <a:r>
              <a:rPr lang="en-US" altLang="ru-RU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Process all expression-based aggregate functions.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updateProjection.target</a:t>
            </a: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currentBuffer</a:t>
            </a: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altLang="ru-RU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joinedRow</a:t>
            </a: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currentBuffer</a:t>
            </a: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row))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Process all imperative aggregate functions.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ru-RU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updateFunctions.length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updateFunctions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altLang="ru-RU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currentBuffer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row)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ru-RU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0" y="-30777"/>
            <a:ext cx="1212287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Row(2)</a:t>
            </a:r>
            <a:endParaRPr lang="ru-RU" altLang="ru-RU" sz="28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280" y="411401"/>
            <a:ext cx="12192000" cy="5940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processInputs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testFallbackStartsAt.getOrElse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sort-based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processInputs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pre-load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key-value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idempotent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sortBased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Pre-load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key-value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mapIteratorHasNext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mapIteratorHasNext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.free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108468"/>
            <a:ext cx="14257258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 final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next():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if (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sortBased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Process the current group.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processCurrentSortedGroup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Generate output row for the current group.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outputRow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generateOutput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currentGroupingKey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sortBasedAggregationBuffer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Initialize buffer values for the next group.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sortBasedAggregationBuffer.copyFrom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initialAggregationBuffer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outputRow</a:t>
            </a:r>
            <a:endParaRPr lang="en-US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28" y="82247"/>
            <a:ext cx="12192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 method of </a:t>
            </a:r>
            <a:r>
              <a:rPr lang="ru-RU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79922"/>
            <a:ext cx="1219200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sort-based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generateOutput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.getKey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Pre-load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key-value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idempotent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mapIteratorHasNext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mapIteratorHasNext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aggregationBufferMapIterator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resultCopy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result.copy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.free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resultCopy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28" y="82247"/>
            <a:ext cx="12192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 method of </a:t>
            </a:r>
            <a:r>
              <a:rPr lang="ru-RU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72033" y="3007424"/>
            <a:ext cx="903324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.groupBy(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2033" y="4440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+-----+---------</a:t>
            </a:r>
            <a:r>
              <a:rPr lang="en-US" dirty="0" smtClean="0"/>
              <a:t>-------</a:t>
            </a:r>
            <a:r>
              <a:rPr lang="ru-RU" dirty="0" smtClean="0"/>
              <a:t>-+</a:t>
            </a:r>
            <a:endParaRPr lang="ru-RU" dirty="0"/>
          </a:p>
          <a:p>
            <a:r>
              <a:rPr lang="ru-RU" dirty="0"/>
              <a:t>|</a:t>
            </a:r>
            <a:r>
              <a:rPr lang="ru-RU" dirty="0" err="1"/>
              <a:t>value|max</a:t>
            </a:r>
            <a:r>
              <a:rPr lang="ru-RU" dirty="0"/>
              <a:t>(</a:t>
            </a:r>
            <a:r>
              <a:rPr lang="ru-RU" dirty="0" err="1"/>
              <a:t>value</a:t>
            </a:r>
            <a:r>
              <a:rPr lang="ru-RU" dirty="0"/>
              <a:t>)|</a:t>
            </a:r>
          </a:p>
          <a:p>
            <a:r>
              <a:rPr lang="ru-RU" dirty="0" smtClean="0"/>
              <a:t>+-----+---------</a:t>
            </a:r>
            <a:r>
              <a:rPr lang="en-US" dirty="0" smtClean="0"/>
              <a:t>-------</a:t>
            </a:r>
            <a:r>
              <a:rPr lang="ru-RU" dirty="0" smtClean="0"/>
              <a:t>-+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5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115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(</a:t>
            </a:r>
            <a:r>
              <a:rPr lang="en-US" b="1" dirty="0" err="1"/>
              <a:t>modes.contains</a:t>
            </a:r>
            <a:r>
              <a:rPr lang="en-US" b="1" dirty="0"/>
              <a:t>(Final) || </a:t>
            </a:r>
            <a:r>
              <a:rPr lang="en-US" b="1" dirty="0" err="1"/>
              <a:t>modes.contains</a:t>
            </a:r>
            <a:r>
              <a:rPr lang="en-US" b="1" dirty="0"/>
              <a:t>(Complete)) </a:t>
            </a:r>
            <a:r>
              <a:rPr lang="en-US" dirty="0"/>
              <a:t>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evalExpressions</a:t>
            </a:r>
            <a:r>
              <a:rPr lang="en-US" dirty="0"/>
              <a:t> = </a:t>
            </a:r>
            <a:r>
              <a:rPr lang="en-US" dirty="0" err="1"/>
              <a:t>aggregateFunctions.map</a:t>
            </a:r>
            <a:r>
              <a:rPr lang="en-US" dirty="0"/>
              <a:t> {</a:t>
            </a:r>
          </a:p>
          <a:p>
            <a:r>
              <a:rPr lang="en-US" dirty="0"/>
              <a:t>        case ae: </a:t>
            </a:r>
            <a:r>
              <a:rPr lang="en-US" dirty="0" err="1"/>
              <a:t>DeclarativeAggregate</a:t>
            </a:r>
            <a:r>
              <a:rPr lang="en-US" dirty="0"/>
              <a:t> =&gt; </a:t>
            </a:r>
            <a:r>
              <a:rPr lang="en-US" b="1" dirty="0" err="1"/>
              <a:t>ae.evaluateExpression</a:t>
            </a:r>
            <a:endParaRPr lang="en-US" b="1" dirty="0"/>
          </a:p>
          <a:p>
            <a:r>
              <a:rPr lang="en-US" dirty="0"/>
              <a:t>        case </a:t>
            </a:r>
            <a:r>
              <a:rPr lang="en-US" dirty="0" err="1"/>
              <a:t>agg</a:t>
            </a:r>
            <a:r>
              <a:rPr lang="en-US" dirty="0"/>
              <a:t>: </a:t>
            </a:r>
            <a:r>
              <a:rPr lang="en-US" dirty="0" err="1"/>
              <a:t>AggregateFunction</a:t>
            </a:r>
            <a:r>
              <a:rPr lang="en-US" dirty="0"/>
              <a:t> =&gt; </a:t>
            </a:r>
            <a:r>
              <a:rPr lang="en-US" dirty="0" err="1"/>
              <a:t>NoOp</a:t>
            </a:r>
            <a:endParaRPr lang="en-US" dirty="0"/>
          </a:p>
          <a:p>
            <a:r>
              <a:rPr lang="en-US" dirty="0"/>
              <a:t>      }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(</a:t>
            </a:r>
            <a:r>
              <a:rPr lang="en-US" dirty="0" err="1"/>
              <a:t>currentGroupingKey</a:t>
            </a:r>
            <a:r>
              <a:rPr lang="en-US" dirty="0"/>
              <a:t>: </a:t>
            </a:r>
            <a:r>
              <a:rPr lang="en-US" dirty="0" err="1"/>
              <a:t>UnsafeRow</a:t>
            </a:r>
            <a:r>
              <a:rPr lang="en-US" dirty="0"/>
              <a:t>, </a:t>
            </a:r>
            <a:r>
              <a:rPr lang="en-US" dirty="0" err="1"/>
              <a:t>currentBuffer</a:t>
            </a:r>
            <a:r>
              <a:rPr lang="en-US" dirty="0"/>
              <a:t>: </a:t>
            </a:r>
            <a:r>
              <a:rPr lang="en-US" dirty="0" err="1"/>
              <a:t>InternalRow</a:t>
            </a:r>
            <a:r>
              <a:rPr lang="en-US" dirty="0"/>
              <a:t>) =&gt; {</a:t>
            </a:r>
          </a:p>
          <a:p>
            <a:r>
              <a:rPr lang="en-US" dirty="0"/>
              <a:t>        // Generate results for all expression-based aggregate functions.</a:t>
            </a:r>
          </a:p>
          <a:p>
            <a:r>
              <a:rPr lang="en-US" dirty="0"/>
              <a:t>        </a:t>
            </a:r>
            <a:r>
              <a:rPr lang="en-US" b="1" dirty="0" err="1"/>
              <a:t>expressionAggEvalProjection</a:t>
            </a:r>
            <a:r>
              <a:rPr lang="en-US" b="1" dirty="0"/>
              <a:t>(</a:t>
            </a:r>
            <a:r>
              <a:rPr lang="en-US" b="1" dirty="0" err="1"/>
              <a:t>currentBuffer</a:t>
            </a:r>
            <a:r>
              <a:rPr lang="en-US" b="1" dirty="0"/>
              <a:t>)</a:t>
            </a:r>
          </a:p>
          <a:p>
            <a:r>
              <a:rPr lang="en-US" dirty="0"/>
              <a:t>        // Generate results for all imperative aggregate functions.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allImperativeAggregateFunctions.length</a:t>
            </a:r>
            <a:r>
              <a:rPr lang="en-US" dirty="0"/>
              <a:t>) {</a:t>
            </a:r>
          </a:p>
          <a:p>
            <a:r>
              <a:rPr lang="en-US" dirty="0"/>
              <a:t>          </a:t>
            </a:r>
            <a:r>
              <a:rPr lang="en-US" dirty="0" err="1"/>
              <a:t>aggregateResult.update</a:t>
            </a:r>
            <a:r>
              <a:rPr lang="en-US" dirty="0"/>
              <a:t>(</a:t>
            </a:r>
          </a:p>
          <a:p>
            <a:r>
              <a:rPr lang="en-US" dirty="0"/>
              <a:t>            </a:t>
            </a:r>
            <a:r>
              <a:rPr lang="en-US" dirty="0" err="1"/>
              <a:t>allImperativeAggregateFunctionPositions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</a:t>
            </a:r>
          </a:p>
          <a:p>
            <a:r>
              <a:rPr lang="en-US" dirty="0"/>
              <a:t>            </a:t>
            </a:r>
            <a:r>
              <a:rPr lang="en-US" dirty="0" err="1"/>
              <a:t>allImperativeAggregateFunctions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b="1" dirty="0" err="1"/>
              <a:t>eval</a:t>
            </a:r>
            <a:r>
              <a:rPr lang="en-US" dirty="0"/>
              <a:t>(</a:t>
            </a:r>
            <a:r>
              <a:rPr lang="en-US" dirty="0" err="1"/>
              <a:t>currentBuffer</a:t>
            </a:r>
            <a:r>
              <a:rPr lang="en-US" dirty="0"/>
              <a:t>))</a:t>
            </a:r>
          </a:p>
          <a:p>
            <a:r>
              <a:rPr lang="en-US" dirty="0"/>
              <a:t>      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 err="1"/>
              <a:t>resultProjection</a:t>
            </a:r>
            <a:r>
              <a:rPr lang="en-US" b="1" dirty="0"/>
              <a:t>(</a:t>
            </a:r>
            <a:r>
              <a:rPr lang="en-US" b="1" dirty="0" err="1"/>
              <a:t>joinedRow</a:t>
            </a:r>
            <a:r>
              <a:rPr lang="en-US" b="1" dirty="0"/>
              <a:t>(</a:t>
            </a:r>
            <a:r>
              <a:rPr lang="en-US" b="1" dirty="0" err="1"/>
              <a:t>currentGroupingKey</a:t>
            </a:r>
            <a:r>
              <a:rPr lang="en-US" b="1" dirty="0"/>
              <a:t>, </a:t>
            </a:r>
            <a:r>
              <a:rPr lang="en-US" b="1" dirty="0" err="1"/>
              <a:t>aggregateResult</a:t>
            </a:r>
            <a:r>
              <a:rPr lang="en-US" b="1" dirty="0"/>
              <a:t>))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28" y="82247"/>
            <a:ext cx="12192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generateOutput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>
            <a:normAutofit fontScale="77500" lnSpcReduction="20000"/>
          </a:bodyPr>
          <a:lstStyle/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lang="ru-RU" alt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endParaRPr lang="en-US" altLang="ru-RU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processInputs</a:t>
            </a:r>
            <a:endParaRPr lang="en-US" alt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Mode=</a:t>
            </a:r>
            <a:r>
              <a:rPr lang="en-US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Partial,Final</a:t>
            </a:r>
            <a:endParaRPr lang="en-US" alt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endParaRPr lang="ru-RU" alt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  <a:p>
            <a:pPr marL="0" indent="0">
              <a:buNone/>
            </a:pPr>
            <a:endParaRPr lang="en-US" alt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meeting we will talk in details about</a:t>
            </a:r>
          </a:p>
          <a:p>
            <a:pPr marL="0" indent="0">
              <a:buNone/>
            </a:pPr>
            <a:r>
              <a:rPr lang="en-US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AggregateFunction</a:t>
            </a:r>
            <a:r>
              <a:rPr lang="en-US" alt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ru-RU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ImperativeAggregate</a:t>
            </a:r>
            <a:r>
              <a:rPr lang="en-US" alt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update, merge, </a:t>
            </a:r>
            <a:r>
              <a:rPr lang="en-US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DeclarativeAggregate</a:t>
            </a:r>
            <a:r>
              <a:rPr lang="en-US" alt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updateExpressions</a:t>
            </a:r>
            <a:r>
              <a:rPr lang="en-US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mergeExpressions</a:t>
            </a:r>
            <a:r>
              <a:rPr lang="en-US" alt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evaluateExpression</a:t>
            </a:r>
            <a:r>
              <a:rPr lang="en-US" altLang="ru-RU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5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0"/>
            <a:ext cx="9305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Conf</a:t>
            </a:r>
            <a:r>
              <a:rPr lang="en-US" dirty="0" smtClean="0"/>
              <a:t>: </a:t>
            </a:r>
            <a:r>
              <a:rPr lang="en-US" dirty="0" err="1" smtClean="0"/>
              <a:t>spark.sql.shuffle.partitions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7" y="2088704"/>
            <a:ext cx="11989874" cy="45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8593"/>
            <a:ext cx="12106656" cy="386715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spark.sql.shuffle.partitions</a:t>
            </a:r>
            <a:r>
              <a:rPr lang="en-US" dirty="0" smtClean="0"/>
              <a:t> == 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8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82880" y="671691"/>
            <a:ext cx="121107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 Parsed Logical Plan ==</a:t>
            </a:r>
          </a:p>
          <a:p>
            <a:r>
              <a:rPr lang="en-US" dirty="0"/>
              <a:t>'Aggregate [value#2], [value#2, 'max(value#2) AS max(value)#6]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Analyzed Logical Plan ==</a:t>
            </a:r>
          </a:p>
          <a:p>
            <a:r>
              <a:rPr lang="en-US" dirty="0"/>
              <a:t>value: </a:t>
            </a:r>
            <a:r>
              <a:rPr lang="en-US" dirty="0" err="1"/>
              <a:t>int</a:t>
            </a:r>
            <a:r>
              <a:rPr lang="en-US" dirty="0"/>
              <a:t>, max(value):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Aggregate [value#2], [value#2, max(value#2) AS max(value)#6]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Optimized Logical Plan ==</a:t>
            </a:r>
          </a:p>
          <a:p>
            <a:r>
              <a:rPr lang="en-US" dirty="0"/>
              <a:t>Aggregate [value#2], [value#2, max(value#2) AS max(value)#6]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dirty="0" err="1"/>
              <a:t>HashAggregate</a:t>
            </a:r>
            <a:r>
              <a:rPr lang="en-US" dirty="0"/>
              <a:t>(keys=[value#2], </a:t>
            </a:r>
            <a:r>
              <a:rPr lang="en-US" b="1" dirty="0"/>
              <a:t>functions=[max(value#2)], </a:t>
            </a:r>
            <a:r>
              <a:rPr lang="en-US" dirty="0"/>
              <a:t>output=[value#2, max(value)#6])</a:t>
            </a:r>
          </a:p>
          <a:p>
            <a:r>
              <a:rPr lang="en-US" dirty="0"/>
              <a:t>+- Exchange </a:t>
            </a:r>
            <a:r>
              <a:rPr lang="en-US" dirty="0" err="1"/>
              <a:t>hashpartitioning</a:t>
            </a:r>
            <a:r>
              <a:rPr lang="en-US" dirty="0"/>
              <a:t>(value#2, 200), true, [id=#14]</a:t>
            </a:r>
          </a:p>
          <a:p>
            <a:r>
              <a:rPr lang="en-US" dirty="0"/>
              <a:t>   +- </a:t>
            </a:r>
            <a:r>
              <a:rPr lang="en-US" b="1" dirty="0" err="1"/>
              <a:t>HashAggregate</a:t>
            </a:r>
            <a:r>
              <a:rPr lang="en-US" dirty="0"/>
              <a:t>(keys=[value#2], </a:t>
            </a:r>
            <a:r>
              <a:rPr lang="en-US" b="1" dirty="0"/>
              <a:t>functions=[</a:t>
            </a:r>
            <a:r>
              <a:rPr lang="en-US" b="1" dirty="0" err="1"/>
              <a:t>partial_max</a:t>
            </a:r>
            <a:r>
              <a:rPr lang="en-US" b="1" dirty="0"/>
              <a:t>(value#2)], </a:t>
            </a:r>
            <a:r>
              <a:rPr lang="en-US" dirty="0"/>
              <a:t>output=[value#2, max#11])</a:t>
            </a:r>
          </a:p>
          <a:p>
            <a:r>
              <a:rPr lang="en-US" dirty="0"/>
              <a:t>      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      +- Scan[obj#1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2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06420"/>
            <a:ext cx="1219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592304"/>
            <a:ext cx="12192000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child.execute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mapPartitionsWithIndex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(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partIndex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beforeAgg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groupingExpressions.nonEmpty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2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aggregationIterator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partIndex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newMutableProjection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subexpressionEliminationEnabled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testFallbackStartsAt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peakMemory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spillSize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avgHashProbe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groupingExpressions.isEmpty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UnsafeRow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aggregationIterator.outputForEmptyGroupingKeyWithoutInput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aggregationIterator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aggTime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NANOSECONDS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.toMillis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ru-RU" altLang="ru-RU" sz="1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beforeAgg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60584" y="425620"/>
            <a:ext cx="4459776" cy="1084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Iterator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0800" y="2235954"/>
            <a:ext cx="4539343" cy="1102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2606910" y="1509703"/>
            <a:ext cx="859971" cy="728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84679" y="5051624"/>
            <a:ext cx="4539343" cy="1102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5802230" y="6154560"/>
            <a:ext cx="904240" cy="1229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70075" y="2235954"/>
            <a:ext cx="154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mode</a:t>
            </a:r>
            <a:r>
              <a:rPr lang="ru-RU" dirty="0"/>
              <a:t> = </a:t>
            </a:r>
            <a:r>
              <a:rPr lang="ru-RU" dirty="0" err="1"/>
              <a:t>Partial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947121" y="4714167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mode</a:t>
            </a:r>
            <a:r>
              <a:rPr lang="ru-RU" dirty="0"/>
              <a:t> = </a:t>
            </a:r>
            <a:r>
              <a:rPr lang="ru-RU" dirty="0" err="1"/>
              <a:t>Final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7040" y="193040"/>
            <a:ext cx="5455920" cy="358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69061" y="4607569"/>
            <a:ext cx="5413248" cy="1937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066686" y="425620"/>
            <a:ext cx="4459776" cy="1084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Iterator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26902" y="2235954"/>
            <a:ext cx="4539343" cy="1102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8713012" y="1509703"/>
            <a:ext cx="859971" cy="728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776177" y="2235954"/>
            <a:ext cx="154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mode</a:t>
            </a:r>
            <a:r>
              <a:rPr lang="ru-RU" dirty="0"/>
              <a:t> = </a:t>
            </a:r>
            <a:r>
              <a:rPr lang="ru-RU" dirty="0" err="1"/>
              <a:t>Partial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553142" y="193040"/>
            <a:ext cx="5455920" cy="358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ная линия уступом 23"/>
          <p:cNvCxnSpPr>
            <a:stCxn id="17" idx="2"/>
            <a:endCxn id="12" idx="3"/>
          </p:cNvCxnSpPr>
          <p:nvPr/>
        </p:nvCxnSpPr>
        <p:spPr>
          <a:xfrm rot="5400000">
            <a:off x="8230748" y="4525751"/>
            <a:ext cx="1801916" cy="298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1" idx="2"/>
            <a:endCxn id="12" idx="1"/>
          </p:cNvCxnSpPr>
          <p:nvPr/>
        </p:nvCxnSpPr>
        <p:spPr>
          <a:xfrm rot="16200000" flipH="1">
            <a:off x="2471072" y="4478116"/>
            <a:ext cx="1801916" cy="394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0" y="80682"/>
            <a:ext cx="12191999" cy="3953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28" y="978140"/>
            <a:ext cx="1218337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sz="2000" dirty="0"/>
              <a:t> * An iterator used to evaluate aggregate functions. It operates on [[</a:t>
            </a:r>
            <a:r>
              <a:rPr lang="en-US" sz="2000" dirty="0" err="1"/>
              <a:t>UnsafeRow</a:t>
            </a:r>
            <a:r>
              <a:rPr lang="en-US" sz="2000" dirty="0"/>
              <a:t>]]s.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This iterator first uses hash-based aggregation to process input rows. It uses</a:t>
            </a:r>
          </a:p>
          <a:p>
            <a:r>
              <a:rPr lang="en-US" sz="2000" dirty="0"/>
              <a:t> * a hash map to store groups and their corresponding aggregation buffers. If</a:t>
            </a:r>
          </a:p>
          <a:p>
            <a:r>
              <a:rPr lang="en-US" sz="2000" dirty="0"/>
              <a:t> * this map cannot allocate memory from memory manager, it spills the map into disk</a:t>
            </a:r>
          </a:p>
          <a:p>
            <a:r>
              <a:rPr lang="en-US" sz="2000" dirty="0"/>
              <a:t> * and creates a new one. After processed all the input, then merge all the spills</a:t>
            </a:r>
          </a:p>
          <a:p>
            <a:r>
              <a:rPr lang="en-US" sz="2000" dirty="0"/>
              <a:t> * together using external sorter, and do sort-based aggregation.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The process has the following step:</a:t>
            </a:r>
          </a:p>
          <a:p>
            <a:r>
              <a:rPr lang="en-US" sz="2000" dirty="0"/>
              <a:t> *  - Step 0: Do hash-based aggregation.</a:t>
            </a:r>
          </a:p>
          <a:p>
            <a:r>
              <a:rPr lang="en-US" sz="2000" dirty="0"/>
              <a:t> *  - Step 1: Sort all entries of the hash map based on values of grouping expressions and</a:t>
            </a:r>
          </a:p>
          <a:p>
            <a:r>
              <a:rPr lang="en-US" sz="2000" dirty="0"/>
              <a:t> *            spill them to disk.</a:t>
            </a:r>
          </a:p>
          <a:p>
            <a:r>
              <a:rPr lang="en-US" sz="2000" dirty="0"/>
              <a:t> *  - Step 2: Create an external sorter based on the spilled sorted map entries and reset the map.</a:t>
            </a:r>
          </a:p>
          <a:p>
            <a:r>
              <a:rPr lang="en-US" sz="2000" dirty="0"/>
              <a:t> *  - Step 3: Get a sorted [[</a:t>
            </a:r>
            <a:r>
              <a:rPr lang="en-US" sz="2000" dirty="0" err="1"/>
              <a:t>KVIterator</a:t>
            </a:r>
            <a:r>
              <a:rPr lang="en-US" sz="2000" dirty="0"/>
              <a:t>]] from the external sorter.</a:t>
            </a:r>
          </a:p>
          <a:p>
            <a:r>
              <a:rPr lang="en-US" sz="2000" dirty="0"/>
              <a:t> *  - Step 4: Repeat step 0 until no more input.</a:t>
            </a:r>
          </a:p>
          <a:p>
            <a:r>
              <a:rPr lang="en-US" sz="2000" dirty="0"/>
              <a:t> *  - Step 5: Initialize sort-based aggregation on the sorted iterator.</a:t>
            </a:r>
          </a:p>
          <a:p>
            <a:r>
              <a:rPr lang="en-US" sz="2000" dirty="0"/>
              <a:t> * Then, this iterator works in the way of sort-based aggregation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dirty="0"/>
              <a:t> * </a:t>
            </a:r>
            <a:r>
              <a:rPr lang="en-US" dirty="0" smtClean="0"/>
              <a:t>*/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28" y="82247"/>
            <a:ext cx="12192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1111</Words>
  <Application>Microsoft Office PowerPoint</Application>
  <PresentationFormat>Широкоэкранный</PresentationFormat>
  <Paragraphs>176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Тема Office</vt:lpstr>
      <vt:lpstr>Spark “group by”  deep dive</vt:lpstr>
      <vt:lpstr>Example</vt:lpstr>
      <vt:lpstr>Презентация PowerPoint</vt:lpstr>
      <vt:lpstr>Презентация PowerPoint</vt:lpstr>
      <vt:lpstr>Презентация PowerPoint</vt:lpstr>
      <vt:lpstr>Презентация PowerPoint</vt:lpstr>
      <vt:lpstr>method doExecute() of HashAggregateExec</vt:lpstr>
      <vt:lpstr>Презентация PowerPoint</vt:lpstr>
      <vt:lpstr>Презентация PowerPoint</vt:lpstr>
      <vt:lpstr>Презентация PowerPoint</vt:lpstr>
      <vt:lpstr>UnsafeFixedWidthAggregationMap</vt:lpstr>
      <vt:lpstr>processInputs</vt:lpstr>
      <vt:lpstr>Презентация PowerPoint</vt:lpstr>
      <vt:lpstr>processInputs(2)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91</cp:revision>
  <dcterms:created xsi:type="dcterms:W3CDTF">2020-03-23T13:46:09Z</dcterms:created>
  <dcterms:modified xsi:type="dcterms:W3CDTF">2020-05-10T13:08:47Z</dcterms:modified>
</cp:coreProperties>
</file>