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60" r:id="rId3"/>
    <p:sldId id="287" r:id="rId4"/>
    <p:sldId id="258" r:id="rId5"/>
    <p:sldId id="288" r:id="rId6"/>
    <p:sldId id="289" r:id="rId7"/>
    <p:sldId id="290" r:id="rId8"/>
    <p:sldId id="291" r:id="rId9"/>
    <p:sldId id="292" r:id="rId10"/>
    <p:sldId id="293" r:id="rId11"/>
    <p:sldId id="294" r:id="rId12"/>
    <p:sldId id="295" r:id="rId13"/>
    <p:sldId id="299" r:id="rId14"/>
    <p:sldId id="296" r:id="rId15"/>
    <p:sldId id="297" r:id="rId16"/>
    <p:sldId id="300" r:id="rId17"/>
    <p:sldId id="298" r:id="rId18"/>
    <p:sldId id="269" r:id="rId1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073" autoAdjust="0"/>
  </p:normalViewPr>
  <p:slideViewPr>
    <p:cSldViewPr snapToGrid="0">
      <p:cViewPr varScale="1">
        <p:scale>
          <a:sx n="80" d="100"/>
          <a:sy n="80" d="100"/>
        </p:scale>
        <p:origin x="7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E37721-1188-47D5-9044-022ECE8C9E54}" type="datetimeFigureOut">
              <a:rPr lang="ru-RU" smtClean="0"/>
              <a:t>09.01.2021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E76F98-AD14-48F8-8B6B-9248A8B97F81}" type="slidenum">
              <a:rPr lang="ru-RU" smtClean="0"/>
              <a:t>‹#›</a:t>
            </a:fld>
            <a:endParaRPr lang="ru-RU"/>
          </a:p>
        </p:txBody>
      </p:sp>
    </p:spTree>
    <p:extLst>
      <p:ext uri="{BB962C8B-B14F-4D97-AF65-F5344CB8AC3E}">
        <p14:creationId xmlns:p14="http://schemas.microsoft.com/office/powerpoint/2010/main" val="2848575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7A4174B-3865-4C52-8BB2-B1080AE4813B}" type="datetimeFigureOut">
              <a:rPr lang="ru-RU" smtClean="0"/>
              <a:t>09.01.2021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C9AD6AC-09EF-4EF3-8FAE-46BEF3A7E995}" type="slidenum">
              <a:rPr lang="ru-RU" smtClean="0"/>
              <a:t>‹#›</a:t>
            </a:fld>
            <a:endParaRPr lang="ru-RU"/>
          </a:p>
        </p:txBody>
      </p:sp>
    </p:spTree>
    <p:extLst>
      <p:ext uri="{BB962C8B-B14F-4D97-AF65-F5344CB8AC3E}">
        <p14:creationId xmlns:p14="http://schemas.microsoft.com/office/powerpoint/2010/main" val="4193452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7A4174B-3865-4C52-8BB2-B1080AE4813B}" type="datetimeFigureOut">
              <a:rPr lang="ru-RU" smtClean="0"/>
              <a:t>09.01.2021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C9AD6AC-09EF-4EF3-8FAE-46BEF3A7E995}" type="slidenum">
              <a:rPr lang="ru-RU" smtClean="0"/>
              <a:t>‹#›</a:t>
            </a:fld>
            <a:endParaRPr lang="ru-RU"/>
          </a:p>
        </p:txBody>
      </p:sp>
    </p:spTree>
    <p:extLst>
      <p:ext uri="{BB962C8B-B14F-4D97-AF65-F5344CB8AC3E}">
        <p14:creationId xmlns:p14="http://schemas.microsoft.com/office/powerpoint/2010/main" val="788292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7A4174B-3865-4C52-8BB2-B1080AE4813B}" type="datetimeFigureOut">
              <a:rPr lang="ru-RU" smtClean="0"/>
              <a:t>09.01.2021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C9AD6AC-09EF-4EF3-8FAE-46BEF3A7E995}" type="slidenum">
              <a:rPr lang="ru-RU" smtClean="0"/>
              <a:t>‹#›</a:t>
            </a:fld>
            <a:endParaRPr lang="ru-RU"/>
          </a:p>
        </p:txBody>
      </p:sp>
    </p:spTree>
    <p:extLst>
      <p:ext uri="{BB962C8B-B14F-4D97-AF65-F5344CB8AC3E}">
        <p14:creationId xmlns:p14="http://schemas.microsoft.com/office/powerpoint/2010/main" val="3737935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7A4174B-3865-4C52-8BB2-B1080AE4813B}" type="datetimeFigureOut">
              <a:rPr lang="ru-RU" smtClean="0"/>
              <a:t>09.01.2021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C9AD6AC-09EF-4EF3-8FAE-46BEF3A7E995}" type="slidenum">
              <a:rPr lang="ru-RU" smtClean="0"/>
              <a:t>‹#›</a:t>
            </a:fld>
            <a:endParaRPr lang="ru-RU"/>
          </a:p>
        </p:txBody>
      </p:sp>
    </p:spTree>
    <p:extLst>
      <p:ext uri="{BB962C8B-B14F-4D97-AF65-F5344CB8AC3E}">
        <p14:creationId xmlns:p14="http://schemas.microsoft.com/office/powerpoint/2010/main" val="2968879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7A4174B-3865-4C52-8BB2-B1080AE4813B}" type="datetimeFigureOut">
              <a:rPr lang="ru-RU" smtClean="0"/>
              <a:t>09.01.2021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C9AD6AC-09EF-4EF3-8FAE-46BEF3A7E995}" type="slidenum">
              <a:rPr lang="ru-RU" smtClean="0"/>
              <a:t>‹#›</a:t>
            </a:fld>
            <a:endParaRPr lang="ru-RU"/>
          </a:p>
        </p:txBody>
      </p:sp>
    </p:spTree>
    <p:extLst>
      <p:ext uri="{BB962C8B-B14F-4D97-AF65-F5344CB8AC3E}">
        <p14:creationId xmlns:p14="http://schemas.microsoft.com/office/powerpoint/2010/main" val="2744650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7A4174B-3865-4C52-8BB2-B1080AE4813B}" type="datetimeFigureOut">
              <a:rPr lang="ru-RU" smtClean="0"/>
              <a:t>09.01.2021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C9AD6AC-09EF-4EF3-8FAE-46BEF3A7E995}" type="slidenum">
              <a:rPr lang="ru-RU" smtClean="0"/>
              <a:t>‹#›</a:t>
            </a:fld>
            <a:endParaRPr lang="ru-RU"/>
          </a:p>
        </p:txBody>
      </p:sp>
    </p:spTree>
    <p:extLst>
      <p:ext uri="{BB962C8B-B14F-4D97-AF65-F5344CB8AC3E}">
        <p14:creationId xmlns:p14="http://schemas.microsoft.com/office/powerpoint/2010/main" val="1415333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7A4174B-3865-4C52-8BB2-B1080AE4813B}" type="datetimeFigureOut">
              <a:rPr lang="ru-RU" smtClean="0"/>
              <a:t>09.01.2021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2C9AD6AC-09EF-4EF3-8FAE-46BEF3A7E995}" type="slidenum">
              <a:rPr lang="ru-RU" smtClean="0"/>
              <a:t>‹#›</a:t>
            </a:fld>
            <a:endParaRPr lang="ru-RU"/>
          </a:p>
        </p:txBody>
      </p:sp>
    </p:spTree>
    <p:extLst>
      <p:ext uri="{BB962C8B-B14F-4D97-AF65-F5344CB8AC3E}">
        <p14:creationId xmlns:p14="http://schemas.microsoft.com/office/powerpoint/2010/main" val="4191175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7A4174B-3865-4C52-8BB2-B1080AE4813B}" type="datetimeFigureOut">
              <a:rPr lang="ru-RU" smtClean="0"/>
              <a:t>09.01.2021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2C9AD6AC-09EF-4EF3-8FAE-46BEF3A7E995}" type="slidenum">
              <a:rPr lang="ru-RU" smtClean="0"/>
              <a:t>‹#›</a:t>
            </a:fld>
            <a:endParaRPr lang="ru-RU"/>
          </a:p>
        </p:txBody>
      </p:sp>
    </p:spTree>
    <p:extLst>
      <p:ext uri="{BB962C8B-B14F-4D97-AF65-F5344CB8AC3E}">
        <p14:creationId xmlns:p14="http://schemas.microsoft.com/office/powerpoint/2010/main" val="3355452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7A4174B-3865-4C52-8BB2-B1080AE4813B}" type="datetimeFigureOut">
              <a:rPr lang="ru-RU" smtClean="0"/>
              <a:t>09.01.2021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2C9AD6AC-09EF-4EF3-8FAE-46BEF3A7E995}" type="slidenum">
              <a:rPr lang="ru-RU" smtClean="0"/>
              <a:t>‹#›</a:t>
            </a:fld>
            <a:endParaRPr lang="ru-RU"/>
          </a:p>
        </p:txBody>
      </p:sp>
    </p:spTree>
    <p:extLst>
      <p:ext uri="{BB962C8B-B14F-4D97-AF65-F5344CB8AC3E}">
        <p14:creationId xmlns:p14="http://schemas.microsoft.com/office/powerpoint/2010/main" val="3910833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7A4174B-3865-4C52-8BB2-B1080AE4813B}" type="datetimeFigureOut">
              <a:rPr lang="ru-RU" smtClean="0"/>
              <a:t>09.01.2021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C9AD6AC-09EF-4EF3-8FAE-46BEF3A7E995}" type="slidenum">
              <a:rPr lang="ru-RU" smtClean="0"/>
              <a:t>‹#›</a:t>
            </a:fld>
            <a:endParaRPr lang="ru-RU"/>
          </a:p>
        </p:txBody>
      </p:sp>
    </p:spTree>
    <p:extLst>
      <p:ext uri="{BB962C8B-B14F-4D97-AF65-F5344CB8AC3E}">
        <p14:creationId xmlns:p14="http://schemas.microsoft.com/office/powerpoint/2010/main" val="2841227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7A4174B-3865-4C52-8BB2-B1080AE4813B}" type="datetimeFigureOut">
              <a:rPr lang="ru-RU" smtClean="0"/>
              <a:t>09.01.2021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C9AD6AC-09EF-4EF3-8FAE-46BEF3A7E995}" type="slidenum">
              <a:rPr lang="ru-RU" smtClean="0"/>
              <a:t>‹#›</a:t>
            </a:fld>
            <a:endParaRPr lang="ru-RU"/>
          </a:p>
        </p:txBody>
      </p:sp>
    </p:spTree>
    <p:extLst>
      <p:ext uri="{BB962C8B-B14F-4D97-AF65-F5344CB8AC3E}">
        <p14:creationId xmlns:p14="http://schemas.microsoft.com/office/powerpoint/2010/main" val="4225298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A4174B-3865-4C52-8BB2-B1080AE4813B}" type="datetimeFigureOut">
              <a:rPr lang="ru-RU" smtClean="0"/>
              <a:t>09.01.2021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9AD6AC-09EF-4EF3-8FAE-46BEF3A7E995}" type="slidenum">
              <a:rPr lang="ru-RU" smtClean="0"/>
              <a:t>‹#›</a:t>
            </a:fld>
            <a:endParaRPr lang="ru-RU"/>
          </a:p>
        </p:txBody>
      </p:sp>
    </p:spTree>
    <p:extLst>
      <p:ext uri="{BB962C8B-B14F-4D97-AF65-F5344CB8AC3E}">
        <p14:creationId xmlns:p14="http://schemas.microsoft.com/office/powerpoint/2010/main" val="41255796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t.me/apache_spar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en-US" dirty="0"/>
              <a:t>Learn Spark </a:t>
            </a:r>
            <a:r>
              <a:rPr lang="en-US" dirty="0" smtClean="0"/>
              <a:t>“Coalesce”</a:t>
            </a:r>
            <a:r>
              <a:rPr lang="en-US" dirty="0"/>
              <a:t/>
            </a:r>
            <a:br>
              <a:rPr lang="en-US" dirty="0"/>
            </a:br>
            <a:r>
              <a:rPr lang="en-US" dirty="0"/>
              <a:t>from source code</a:t>
            </a:r>
            <a:br>
              <a:rPr lang="en-US" dirty="0"/>
            </a:br>
            <a:r>
              <a:rPr lang="en-US" dirty="0" smtClean="0"/>
              <a:t>Part1</a:t>
            </a:r>
            <a:r>
              <a:rPr lang="en-US" dirty="0"/>
              <a:t/>
            </a:r>
            <a:br>
              <a:rPr lang="en-US" dirty="0"/>
            </a:br>
            <a:endParaRPr lang="ru-RU" dirty="0"/>
          </a:p>
        </p:txBody>
      </p:sp>
      <p:sp>
        <p:nvSpPr>
          <p:cNvPr id="4" name="Подзаголовок 2"/>
          <p:cNvSpPr>
            <a:spLocks noGrp="1"/>
          </p:cNvSpPr>
          <p:nvPr>
            <p:ph type="subTitle" idx="1"/>
          </p:nvPr>
        </p:nvSpPr>
        <p:spPr>
          <a:xfrm>
            <a:off x="1524000" y="3986086"/>
            <a:ext cx="9144000" cy="1655762"/>
          </a:xfrm>
        </p:spPr>
        <p:txBody>
          <a:bodyPr>
            <a:normAutofit lnSpcReduction="10000"/>
          </a:bodyPr>
          <a:lstStyle/>
          <a:p>
            <a:endParaRPr lang="en-US" b="1" dirty="0" smtClean="0"/>
          </a:p>
          <a:p>
            <a:pPr algn="r"/>
            <a:r>
              <a:rPr lang="en-US" dirty="0" smtClean="0"/>
              <a:t>Nikolay</a:t>
            </a:r>
          </a:p>
          <a:p>
            <a:pPr algn="r"/>
            <a:r>
              <a:rPr lang="en-US" dirty="0" smtClean="0"/>
              <a:t>Join us in telegram </a:t>
            </a:r>
            <a:r>
              <a:rPr lang="en-US" dirty="0" smtClean="0">
                <a:hlinkClick r:id="rId2"/>
              </a:rPr>
              <a:t>t.me/</a:t>
            </a:r>
            <a:r>
              <a:rPr lang="en-US" dirty="0" err="1" smtClean="0">
                <a:hlinkClick r:id="rId2"/>
              </a:rPr>
              <a:t>apache_spark</a:t>
            </a:r>
            <a:endParaRPr lang="en-US" dirty="0" smtClean="0"/>
          </a:p>
          <a:p>
            <a:pPr algn="r"/>
            <a:r>
              <a:rPr lang="en-US" dirty="0" smtClean="0"/>
              <a:t>Jan 2021</a:t>
            </a:r>
            <a:endParaRPr lang="ru-RU" dirty="0"/>
          </a:p>
        </p:txBody>
      </p:sp>
    </p:spTree>
    <p:extLst>
      <p:ext uri="{BB962C8B-B14F-4D97-AF65-F5344CB8AC3E}">
        <p14:creationId xmlns:p14="http://schemas.microsoft.com/office/powerpoint/2010/main" val="30333690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3175"/>
            <a:ext cx="12192000" cy="1325563"/>
          </a:xfrm>
        </p:spPr>
        <p:txBody>
          <a:bodyPr/>
          <a:lstStyle/>
          <a:p>
            <a:pPr algn="ctr"/>
            <a:r>
              <a:rPr lang="en-US" dirty="0" smtClean="0"/>
              <a:t>Class </a:t>
            </a:r>
            <a:r>
              <a:rPr lang="en-US" dirty="0" err="1" smtClean="0"/>
              <a:t>CoalescedRDD</a:t>
            </a:r>
            <a:endParaRPr lang="ru-RU" dirty="0"/>
          </a:p>
        </p:txBody>
      </p:sp>
      <p:sp>
        <p:nvSpPr>
          <p:cNvPr id="6" name="Прямоугольник 5"/>
          <p:cNvSpPr/>
          <p:nvPr/>
        </p:nvSpPr>
        <p:spPr>
          <a:xfrm>
            <a:off x="0" y="2274838"/>
            <a:ext cx="12095018" cy="1938992"/>
          </a:xfrm>
          <a:prstGeom prst="rect">
            <a:avLst/>
          </a:prstGeom>
        </p:spPr>
        <p:txBody>
          <a:bodyPr wrap="square">
            <a:spAutoFit/>
          </a:bodyPr>
          <a:lstStyle/>
          <a:p>
            <a:r>
              <a:rPr lang="en-US" sz="2400" dirty="0"/>
              <a:t> override </a:t>
            </a:r>
            <a:r>
              <a:rPr lang="en-US" sz="2400" dirty="0" err="1" smtClean="0"/>
              <a:t>def</a:t>
            </a:r>
            <a:r>
              <a:rPr lang="en-US" sz="2400" dirty="0" smtClean="0"/>
              <a:t> </a:t>
            </a:r>
            <a:r>
              <a:rPr lang="en-US" sz="2400" b="1" dirty="0"/>
              <a:t>compute(partition: Partition, context: </a:t>
            </a:r>
            <a:r>
              <a:rPr lang="en-US" sz="2400" b="1" dirty="0" err="1"/>
              <a:t>TaskContext</a:t>
            </a:r>
            <a:r>
              <a:rPr lang="en-US" sz="2400" b="1" dirty="0"/>
              <a:t>): Iterator[T]</a:t>
            </a:r>
            <a:r>
              <a:rPr lang="en-US" sz="2400" dirty="0"/>
              <a:t> = {</a:t>
            </a:r>
          </a:p>
          <a:p>
            <a:r>
              <a:rPr lang="en-US" sz="2400" dirty="0"/>
              <a:t>    </a:t>
            </a:r>
            <a:r>
              <a:rPr lang="en-US" sz="2400" dirty="0" err="1"/>
              <a:t>partition.asInstanceOf</a:t>
            </a:r>
            <a:r>
              <a:rPr lang="en-US" sz="2400" dirty="0"/>
              <a:t>[</a:t>
            </a:r>
            <a:r>
              <a:rPr lang="en-US" sz="2400" b="1" dirty="0" err="1"/>
              <a:t>CoalescedRDDPartition</a:t>
            </a:r>
            <a:r>
              <a:rPr lang="en-US" sz="2400" dirty="0"/>
              <a:t>].</a:t>
            </a:r>
            <a:r>
              <a:rPr lang="en-US" sz="2400" dirty="0" err="1"/>
              <a:t>parents.iterator.flatMap</a:t>
            </a:r>
            <a:r>
              <a:rPr lang="en-US" sz="2400" dirty="0"/>
              <a:t> { </a:t>
            </a:r>
            <a:r>
              <a:rPr lang="en-US" sz="2400" dirty="0" err="1"/>
              <a:t>parentPartition</a:t>
            </a:r>
            <a:r>
              <a:rPr lang="en-US" sz="2400" dirty="0"/>
              <a:t> =&gt;</a:t>
            </a:r>
          </a:p>
          <a:p>
            <a:r>
              <a:rPr lang="en-US" sz="2400" dirty="0"/>
              <a:t>      </a:t>
            </a:r>
            <a:r>
              <a:rPr lang="en-US" sz="2400" dirty="0" err="1"/>
              <a:t>firstParent</a:t>
            </a:r>
            <a:r>
              <a:rPr lang="en-US" sz="2400" dirty="0"/>
              <a:t>[T].iterator(</a:t>
            </a:r>
            <a:r>
              <a:rPr lang="en-US" sz="2400" dirty="0" err="1"/>
              <a:t>parentPartition</a:t>
            </a:r>
            <a:r>
              <a:rPr lang="en-US" sz="2400" dirty="0"/>
              <a:t>, context)</a:t>
            </a:r>
          </a:p>
          <a:p>
            <a:r>
              <a:rPr lang="en-US" sz="2400" dirty="0"/>
              <a:t>    }</a:t>
            </a:r>
          </a:p>
          <a:p>
            <a:r>
              <a:rPr lang="en-US" sz="2400" dirty="0"/>
              <a:t>  }</a:t>
            </a:r>
            <a:endParaRPr lang="ru-RU" sz="2400" dirty="0"/>
          </a:p>
        </p:txBody>
      </p:sp>
    </p:spTree>
    <p:extLst>
      <p:ext uri="{BB962C8B-B14F-4D97-AF65-F5344CB8AC3E}">
        <p14:creationId xmlns:p14="http://schemas.microsoft.com/office/powerpoint/2010/main" val="3287413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1999" cy="1325563"/>
          </a:xfrm>
        </p:spPr>
        <p:txBody>
          <a:bodyPr/>
          <a:lstStyle/>
          <a:p>
            <a:pPr algn="ctr"/>
            <a:r>
              <a:rPr lang="en-US" dirty="0" smtClean="0"/>
              <a:t>Class </a:t>
            </a:r>
            <a:r>
              <a:rPr lang="en-US" dirty="0" err="1" smtClean="0"/>
              <a:t>CoalescedRDD</a:t>
            </a:r>
            <a:endParaRPr lang="ru-RU" dirty="0"/>
          </a:p>
        </p:txBody>
      </p:sp>
      <p:sp>
        <p:nvSpPr>
          <p:cNvPr id="5" name="Прямоугольник 4"/>
          <p:cNvSpPr/>
          <p:nvPr/>
        </p:nvSpPr>
        <p:spPr>
          <a:xfrm>
            <a:off x="270164" y="1997839"/>
            <a:ext cx="11741727" cy="3970318"/>
          </a:xfrm>
          <a:prstGeom prst="rect">
            <a:avLst/>
          </a:prstGeom>
        </p:spPr>
        <p:txBody>
          <a:bodyPr wrap="square">
            <a:spAutoFit/>
          </a:bodyPr>
          <a:lstStyle/>
          <a:p>
            <a:r>
              <a:rPr lang="en-US" sz="2800" dirty="0"/>
              <a:t> override </a:t>
            </a:r>
            <a:r>
              <a:rPr lang="en-US" sz="2800" dirty="0" err="1"/>
              <a:t>def</a:t>
            </a:r>
            <a:r>
              <a:rPr lang="en-US" sz="2800" dirty="0"/>
              <a:t> </a:t>
            </a:r>
            <a:r>
              <a:rPr lang="en-US" sz="2800" b="1" dirty="0" err="1"/>
              <a:t>getPartitions</a:t>
            </a:r>
            <a:r>
              <a:rPr lang="en-US" sz="2800" b="1" dirty="0"/>
              <a:t>: Array[Partition] </a:t>
            </a:r>
            <a:r>
              <a:rPr lang="en-US" sz="2800" dirty="0"/>
              <a:t>= {</a:t>
            </a:r>
          </a:p>
          <a:p>
            <a:r>
              <a:rPr lang="en-US" sz="2800" dirty="0"/>
              <a:t>    </a:t>
            </a:r>
            <a:r>
              <a:rPr lang="en-US" sz="2800" dirty="0" err="1"/>
              <a:t>val</a:t>
            </a:r>
            <a:r>
              <a:rPr lang="en-US" sz="2800" dirty="0"/>
              <a:t> pc = </a:t>
            </a:r>
            <a:r>
              <a:rPr lang="en-US" sz="2800" dirty="0" err="1"/>
              <a:t>partitionCoalescer.getOrElse</a:t>
            </a:r>
            <a:r>
              <a:rPr lang="en-US" sz="2800" dirty="0"/>
              <a:t>(new </a:t>
            </a:r>
            <a:r>
              <a:rPr lang="en-US" sz="2800" dirty="0" err="1"/>
              <a:t>DefaultPartitionCoalescer</a:t>
            </a:r>
            <a:r>
              <a:rPr lang="en-US" sz="2800" dirty="0"/>
              <a:t>())</a:t>
            </a:r>
          </a:p>
          <a:p>
            <a:endParaRPr lang="en-US" sz="2800" dirty="0"/>
          </a:p>
          <a:p>
            <a:r>
              <a:rPr lang="en-US" sz="2800" dirty="0"/>
              <a:t>    </a:t>
            </a:r>
            <a:r>
              <a:rPr lang="en-US" sz="2800" dirty="0" err="1"/>
              <a:t>pc.coalesce</a:t>
            </a:r>
            <a:r>
              <a:rPr lang="en-US" sz="2800" dirty="0"/>
              <a:t>(</a:t>
            </a:r>
            <a:r>
              <a:rPr lang="en-US" sz="2800" dirty="0" err="1"/>
              <a:t>maxPartitions</a:t>
            </a:r>
            <a:r>
              <a:rPr lang="en-US" sz="2800" dirty="0"/>
              <a:t>, </a:t>
            </a:r>
            <a:r>
              <a:rPr lang="en-US" sz="2800" dirty="0" err="1"/>
              <a:t>prev</a:t>
            </a:r>
            <a:r>
              <a:rPr lang="en-US" sz="2800" dirty="0"/>
              <a:t>).</a:t>
            </a:r>
            <a:r>
              <a:rPr lang="en-US" sz="2800" dirty="0" err="1"/>
              <a:t>zipWithIndex.map</a:t>
            </a:r>
            <a:r>
              <a:rPr lang="en-US" sz="2800" dirty="0"/>
              <a:t> {</a:t>
            </a:r>
          </a:p>
          <a:p>
            <a:r>
              <a:rPr lang="en-US" sz="2800" dirty="0"/>
              <a:t>      case (</a:t>
            </a:r>
            <a:r>
              <a:rPr lang="en-US" sz="2800" dirty="0" err="1"/>
              <a:t>pg</a:t>
            </a:r>
            <a:r>
              <a:rPr lang="en-US" sz="2800" dirty="0"/>
              <a:t>, </a:t>
            </a:r>
            <a:r>
              <a:rPr lang="en-US" sz="2800" dirty="0" err="1"/>
              <a:t>i</a:t>
            </a:r>
            <a:r>
              <a:rPr lang="en-US" sz="2800" dirty="0"/>
              <a:t>) =&gt;</a:t>
            </a:r>
          </a:p>
          <a:p>
            <a:r>
              <a:rPr lang="en-US" sz="2800" dirty="0"/>
              <a:t>        </a:t>
            </a:r>
            <a:r>
              <a:rPr lang="en-US" sz="2800" dirty="0" err="1"/>
              <a:t>val</a:t>
            </a:r>
            <a:r>
              <a:rPr lang="en-US" sz="2800" dirty="0"/>
              <a:t> ids = </a:t>
            </a:r>
            <a:r>
              <a:rPr lang="en-US" sz="2800" dirty="0" err="1"/>
              <a:t>pg.partitions.map</a:t>
            </a:r>
            <a:r>
              <a:rPr lang="en-US" sz="2800" dirty="0"/>
              <a:t>(_.index).</a:t>
            </a:r>
            <a:r>
              <a:rPr lang="en-US" sz="2800" dirty="0" err="1"/>
              <a:t>toArray</a:t>
            </a:r>
            <a:endParaRPr lang="en-US" sz="2800" dirty="0"/>
          </a:p>
          <a:p>
            <a:r>
              <a:rPr lang="en-US" sz="2800" dirty="0"/>
              <a:t>        </a:t>
            </a:r>
            <a:r>
              <a:rPr lang="en-US" sz="2800" dirty="0" err="1"/>
              <a:t>CoalescedRDDPartition</a:t>
            </a:r>
            <a:r>
              <a:rPr lang="en-US" sz="2800" dirty="0"/>
              <a:t>(</a:t>
            </a:r>
            <a:r>
              <a:rPr lang="en-US" sz="2800" dirty="0" err="1"/>
              <a:t>i</a:t>
            </a:r>
            <a:r>
              <a:rPr lang="en-US" sz="2800" dirty="0"/>
              <a:t>, </a:t>
            </a:r>
            <a:r>
              <a:rPr lang="en-US" sz="2800" dirty="0" err="1"/>
              <a:t>prev</a:t>
            </a:r>
            <a:r>
              <a:rPr lang="en-US" sz="2800" dirty="0"/>
              <a:t>, ids, </a:t>
            </a:r>
            <a:r>
              <a:rPr lang="en-US" sz="2800" dirty="0" err="1"/>
              <a:t>pg.prefLoc</a:t>
            </a:r>
            <a:r>
              <a:rPr lang="en-US" sz="2800" dirty="0"/>
              <a:t>)</a:t>
            </a:r>
          </a:p>
          <a:p>
            <a:r>
              <a:rPr lang="en-US" sz="2800" dirty="0"/>
              <a:t>    }</a:t>
            </a:r>
          </a:p>
          <a:p>
            <a:r>
              <a:rPr lang="en-US" sz="2800" dirty="0"/>
              <a:t>  }</a:t>
            </a:r>
            <a:endParaRPr lang="ru-RU" sz="2800" dirty="0"/>
          </a:p>
        </p:txBody>
      </p:sp>
    </p:spTree>
    <p:extLst>
      <p:ext uri="{BB962C8B-B14F-4D97-AF65-F5344CB8AC3E}">
        <p14:creationId xmlns:p14="http://schemas.microsoft.com/office/powerpoint/2010/main" val="28330910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1325563"/>
          </a:xfrm>
        </p:spPr>
        <p:txBody>
          <a:bodyPr/>
          <a:lstStyle/>
          <a:p>
            <a:pPr algn="ctr"/>
            <a:r>
              <a:rPr lang="en-US" dirty="0" smtClean="0"/>
              <a:t>Class </a:t>
            </a:r>
            <a:r>
              <a:rPr lang="en-US" dirty="0" err="1" smtClean="0"/>
              <a:t>DefaultPartitionCoalescer</a:t>
            </a:r>
            <a:endParaRPr lang="ru-RU" dirty="0"/>
          </a:p>
        </p:txBody>
      </p:sp>
      <p:sp>
        <p:nvSpPr>
          <p:cNvPr id="4" name="Rectangle 1"/>
          <p:cNvSpPr>
            <a:spLocks noGrp="1" noChangeArrowheads="1"/>
          </p:cNvSpPr>
          <p:nvPr>
            <p:ph idx="1"/>
          </p:nvPr>
        </p:nvSpPr>
        <p:spPr bwMode="auto">
          <a:xfrm>
            <a:off x="78968" y="2304316"/>
            <a:ext cx="12113032" cy="353943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ru-RU" altLang="ru-RU" dirty="0" err="1"/>
              <a:t>def</a:t>
            </a:r>
            <a:r>
              <a:rPr lang="ru-RU" altLang="ru-RU" dirty="0"/>
              <a:t> </a:t>
            </a:r>
            <a:r>
              <a:rPr lang="ru-RU" altLang="ru-RU" b="1" dirty="0" err="1"/>
              <a:t>coalesce</a:t>
            </a:r>
            <a:r>
              <a:rPr lang="ru-RU" altLang="ru-RU" b="1" dirty="0"/>
              <a:t>(</a:t>
            </a:r>
            <a:r>
              <a:rPr lang="ru-RU" altLang="ru-RU" b="1" dirty="0" err="1"/>
              <a:t>maxPartitions</a:t>
            </a:r>
            <a:r>
              <a:rPr lang="ru-RU" altLang="ru-RU" b="1" dirty="0"/>
              <a:t>: </a:t>
            </a:r>
            <a:r>
              <a:rPr lang="ru-RU" altLang="ru-RU" b="1" dirty="0" err="1"/>
              <a:t>Int</a:t>
            </a:r>
            <a:r>
              <a:rPr lang="ru-RU" altLang="ru-RU" b="1" dirty="0"/>
              <a:t>, </a:t>
            </a:r>
            <a:r>
              <a:rPr lang="ru-RU" altLang="ru-RU" b="1" dirty="0" err="1"/>
              <a:t>prev</a:t>
            </a:r>
            <a:r>
              <a:rPr lang="ru-RU" altLang="ru-RU" b="1" dirty="0"/>
              <a:t>: RDD[_]): </a:t>
            </a:r>
            <a:r>
              <a:rPr lang="ru-RU" altLang="ru-RU" b="1" dirty="0" err="1"/>
              <a:t>Array</a:t>
            </a:r>
            <a:r>
              <a:rPr lang="ru-RU" altLang="ru-RU" b="1" dirty="0"/>
              <a:t>[</a:t>
            </a:r>
            <a:r>
              <a:rPr lang="ru-RU" altLang="ru-RU" b="1" dirty="0" err="1"/>
              <a:t>PartitionGroup</a:t>
            </a:r>
            <a:r>
              <a:rPr lang="ru-RU" altLang="ru-RU" dirty="0"/>
              <a:t>] = {</a:t>
            </a:r>
            <a:br>
              <a:rPr lang="ru-RU" altLang="ru-RU" dirty="0"/>
            </a:br>
            <a:r>
              <a:rPr lang="ru-RU" altLang="ru-RU" dirty="0"/>
              <a:t>  </a:t>
            </a:r>
            <a:r>
              <a:rPr lang="ru-RU" altLang="ru-RU" b="1" dirty="0" err="1"/>
              <a:t>val</a:t>
            </a:r>
            <a:r>
              <a:rPr lang="ru-RU" altLang="ru-RU" b="1" dirty="0"/>
              <a:t> </a:t>
            </a:r>
            <a:r>
              <a:rPr lang="ru-RU" altLang="ru-RU" b="1" dirty="0" err="1"/>
              <a:t>partitionLocs</a:t>
            </a:r>
            <a:r>
              <a:rPr lang="ru-RU" altLang="ru-RU" b="1" dirty="0"/>
              <a:t> = </a:t>
            </a:r>
            <a:r>
              <a:rPr lang="ru-RU" altLang="ru-RU" b="1" dirty="0" err="1"/>
              <a:t>new</a:t>
            </a:r>
            <a:r>
              <a:rPr lang="ru-RU" altLang="ru-RU" b="1" dirty="0"/>
              <a:t> </a:t>
            </a:r>
            <a:r>
              <a:rPr lang="ru-RU" altLang="ru-RU" b="1" dirty="0" err="1"/>
              <a:t>PartitionLocations</a:t>
            </a:r>
            <a:r>
              <a:rPr lang="ru-RU" altLang="ru-RU" b="1" dirty="0"/>
              <a:t>(</a:t>
            </a:r>
            <a:r>
              <a:rPr lang="ru-RU" altLang="ru-RU" b="1" dirty="0" err="1"/>
              <a:t>prev</a:t>
            </a:r>
            <a:r>
              <a:rPr lang="ru-RU" altLang="ru-RU" b="1" dirty="0"/>
              <a:t>)</a:t>
            </a:r>
            <a:br>
              <a:rPr lang="ru-RU" altLang="ru-RU" b="1" dirty="0"/>
            </a:br>
            <a:r>
              <a:rPr lang="ru-RU" altLang="ru-RU" dirty="0"/>
              <a:t>  // </a:t>
            </a:r>
            <a:r>
              <a:rPr lang="ru-RU" altLang="ru-RU" b="1" dirty="0" err="1"/>
              <a:t>setup</a:t>
            </a:r>
            <a:r>
              <a:rPr lang="ru-RU" altLang="ru-RU" b="1" dirty="0"/>
              <a:t> </a:t>
            </a:r>
            <a:r>
              <a:rPr lang="ru-RU" altLang="ru-RU" b="1" dirty="0" err="1"/>
              <a:t>the</a:t>
            </a:r>
            <a:r>
              <a:rPr lang="ru-RU" altLang="ru-RU" b="1" dirty="0"/>
              <a:t> </a:t>
            </a:r>
            <a:r>
              <a:rPr lang="ru-RU" altLang="ru-RU" b="1" dirty="0" err="1"/>
              <a:t>groups</a:t>
            </a:r>
            <a:r>
              <a:rPr lang="ru-RU" altLang="ru-RU" b="1" dirty="0"/>
              <a:t> (</a:t>
            </a:r>
            <a:r>
              <a:rPr lang="ru-RU" altLang="ru-RU" b="1" dirty="0" err="1"/>
              <a:t>bins</a:t>
            </a:r>
            <a:r>
              <a:rPr lang="ru-RU" altLang="ru-RU" b="1" dirty="0"/>
              <a:t>)</a:t>
            </a:r>
            <a:br>
              <a:rPr lang="ru-RU" altLang="ru-RU" b="1" dirty="0"/>
            </a:br>
            <a:r>
              <a:rPr lang="ru-RU" altLang="ru-RU" dirty="0"/>
              <a:t>  </a:t>
            </a:r>
            <a:r>
              <a:rPr lang="ru-RU" altLang="ru-RU" b="1" dirty="0" err="1"/>
              <a:t>setupGroups</a:t>
            </a:r>
            <a:r>
              <a:rPr lang="ru-RU" altLang="ru-RU" dirty="0"/>
              <a:t>(</a:t>
            </a:r>
            <a:r>
              <a:rPr lang="ru-RU" altLang="ru-RU" dirty="0" err="1"/>
              <a:t>math.min</a:t>
            </a:r>
            <a:r>
              <a:rPr lang="ru-RU" altLang="ru-RU" dirty="0"/>
              <a:t>(</a:t>
            </a:r>
            <a:r>
              <a:rPr lang="ru-RU" altLang="ru-RU" dirty="0" err="1"/>
              <a:t>prev.partitions.length</a:t>
            </a:r>
            <a:r>
              <a:rPr lang="ru-RU" altLang="ru-RU" dirty="0"/>
              <a:t>, </a:t>
            </a:r>
            <a:r>
              <a:rPr lang="ru-RU" altLang="ru-RU" dirty="0" err="1"/>
              <a:t>maxPartitions</a:t>
            </a:r>
            <a:r>
              <a:rPr lang="ru-RU" altLang="ru-RU" dirty="0"/>
              <a:t>), </a:t>
            </a:r>
            <a:r>
              <a:rPr lang="ru-RU" altLang="ru-RU" dirty="0" err="1"/>
              <a:t>partitionLocs</a:t>
            </a:r>
            <a:r>
              <a:rPr lang="ru-RU" altLang="ru-RU" dirty="0"/>
              <a:t>)</a:t>
            </a:r>
            <a:br>
              <a:rPr lang="ru-RU" altLang="ru-RU" dirty="0"/>
            </a:br>
            <a:r>
              <a:rPr lang="ru-RU" altLang="ru-RU" dirty="0"/>
              <a:t>  // </a:t>
            </a:r>
            <a:r>
              <a:rPr lang="ru-RU" altLang="ru-RU" b="1" dirty="0" err="1"/>
              <a:t>assign</a:t>
            </a:r>
            <a:r>
              <a:rPr lang="ru-RU" altLang="ru-RU" b="1" dirty="0"/>
              <a:t> </a:t>
            </a:r>
            <a:r>
              <a:rPr lang="ru-RU" altLang="ru-RU" b="1" dirty="0" err="1"/>
              <a:t>partitions</a:t>
            </a:r>
            <a:r>
              <a:rPr lang="ru-RU" altLang="ru-RU" b="1" dirty="0"/>
              <a:t> (</a:t>
            </a:r>
            <a:r>
              <a:rPr lang="ru-RU" altLang="ru-RU" b="1" dirty="0" err="1"/>
              <a:t>balls</a:t>
            </a:r>
            <a:r>
              <a:rPr lang="ru-RU" altLang="ru-RU" b="1" dirty="0"/>
              <a:t>) </a:t>
            </a:r>
            <a:r>
              <a:rPr lang="ru-RU" altLang="ru-RU" b="1" dirty="0" err="1"/>
              <a:t>to</a:t>
            </a:r>
            <a:r>
              <a:rPr lang="ru-RU" altLang="ru-RU" b="1" dirty="0"/>
              <a:t> </a:t>
            </a:r>
            <a:r>
              <a:rPr lang="ru-RU" altLang="ru-RU" b="1" dirty="0" err="1"/>
              <a:t>each</a:t>
            </a:r>
            <a:r>
              <a:rPr lang="ru-RU" altLang="ru-RU" b="1" dirty="0"/>
              <a:t> </a:t>
            </a:r>
            <a:r>
              <a:rPr lang="ru-RU" altLang="ru-RU" b="1" dirty="0" err="1"/>
              <a:t>group</a:t>
            </a:r>
            <a:r>
              <a:rPr lang="ru-RU" altLang="ru-RU" b="1" dirty="0"/>
              <a:t> (</a:t>
            </a:r>
            <a:r>
              <a:rPr lang="ru-RU" altLang="ru-RU" b="1" dirty="0" err="1"/>
              <a:t>bins</a:t>
            </a:r>
            <a:r>
              <a:rPr lang="ru-RU" altLang="ru-RU" b="1" dirty="0"/>
              <a:t>)</a:t>
            </a:r>
            <a:br>
              <a:rPr lang="ru-RU" altLang="ru-RU" b="1" dirty="0"/>
            </a:br>
            <a:r>
              <a:rPr lang="ru-RU" altLang="ru-RU" b="1" dirty="0"/>
              <a:t>  </a:t>
            </a:r>
            <a:r>
              <a:rPr lang="ru-RU" altLang="ru-RU" b="1" dirty="0" err="1"/>
              <a:t>throwBalls</a:t>
            </a:r>
            <a:r>
              <a:rPr lang="ru-RU" altLang="ru-RU" dirty="0"/>
              <a:t>(</a:t>
            </a:r>
            <a:r>
              <a:rPr lang="ru-RU" altLang="ru-RU" dirty="0" err="1"/>
              <a:t>maxPartitions</a:t>
            </a:r>
            <a:r>
              <a:rPr lang="ru-RU" altLang="ru-RU" dirty="0"/>
              <a:t>, </a:t>
            </a:r>
            <a:r>
              <a:rPr lang="ru-RU" altLang="ru-RU" dirty="0" err="1"/>
              <a:t>prev</a:t>
            </a:r>
            <a:r>
              <a:rPr lang="ru-RU" altLang="ru-RU" dirty="0"/>
              <a:t>, </a:t>
            </a:r>
            <a:r>
              <a:rPr lang="ru-RU" altLang="ru-RU" dirty="0" err="1"/>
              <a:t>balanceSlack</a:t>
            </a:r>
            <a:r>
              <a:rPr lang="ru-RU" altLang="ru-RU" dirty="0"/>
              <a:t>, </a:t>
            </a:r>
            <a:r>
              <a:rPr lang="ru-RU" altLang="ru-RU" dirty="0" err="1"/>
              <a:t>partitionLocs</a:t>
            </a:r>
            <a:r>
              <a:rPr lang="ru-RU" altLang="ru-RU" dirty="0"/>
              <a:t>)</a:t>
            </a:r>
            <a:br>
              <a:rPr lang="ru-RU" altLang="ru-RU" dirty="0"/>
            </a:br>
            <a:r>
              <a:rPr lang="ru-RU" altLang="ru-RU" dirty="0"/>
              <a:t>  </a:t>
            </a:r>
            <a:r>
              <a:rPr lang="ru-RU" altLang="ru-RU" dirty="0" err="1"/>
              <a:t>getPartitions</a:t>
            </a:r>
            <a:r>
              <a:rPr lang="ru-RU" altLang="ru-RU" dirty="0"/>
              <a:t/>
            </a:r>
            <a:br>
              <a:rPr lang="ru-RU" altLang="ru-RU" dirty="0"/>
            </a:br>
            <a:r>
              <a:rPr lang="ru-RU" altLang="ru-RU" dirty="0"/>
              <a:t>}</a:t>
            </a:r>
          </a:p>
        </p:txBody>
      </p:sp>
    </p:spTree>
    <p:extLst>
      <p:ext uri="{BB962C8B-B14F-4D97-AF65-F5344CB8AC3E}">
        <p14:creationId xmlns:p14="http://schemas.microsoft.com/office/powerpoint/2010/main" val="4745501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a:t>Bin packing problem</a:t>
            </a:r>
            <a:endParaRPr lang="ru-RU" dirty="0"/>
          </a:p>
        </p:txBody>
      </p:sp>
      <p:sp>
        <p:nvSpPr>
          <p:cNvPr id="5" name="Прямоугольник 4"/>
          <p:cNvSpPr/>
          <p:nvPr/>
        </p:nvSpPr>
        <p:spPr>
          <a:xfrm>
            <a:off x="0" y="1316147"/>
            <a:ext cx="12192000" cy="3970318"/>
          </a:xfrm>
          <a:prstGeom prst="rect">
            <a:avLst/>
          </a:prstGeom>
        </p:spPr>
        <p:txBody>
          <a:bodyPr wrap="square">
            <a:spAutoFit/>
          </a:bodyPr>
          <a:lstStyle/>
          <a:p>
            <a:r>
              <a:rPr lang="en-US" dirty="0"/>
              <a:t>In the bin packing problem, items of different volumes must be packed into a finite number of bins or containers each of a fixed given volume in a way that minimizes the number of bins used. In computational complexity theory, it is a combinatorial NP-hard problem.[1] The decision problem (deciding if items will fit into a specified number of bins) is NP-complete.[2]</a:t>
            </a:r>
          </a:p>
          <a:p>
            <a:endParaRPr lang="en-US" dirty="0"/>
          </a:p>
          <a:p>
            <a:r>
              <a:rPr lang="en-US" dirty="0"/>
              <a:t>There are many variations of this problem, such as 2D packing, linear packing, packing by weight, packing by cost, and so on. They have many applications, such as filling up containers, loading trucks with weight capacity constraints, creating file backups in media and technology mapping in field-programmable gate array semiconductor chip design.</a:t>
            </a:r>
          </a:p>
          <a:p>
            <a:endParaRPr lang="en-US" dirty="0"/>
          </a:p>
          <a:p>
            <a:r>
              <a:rPr lang="en-US" dirty="0"/>
              <a:t>The bin packing problem can also be seen as a special case of the cutting stock problem. When the number of bins is restricted to 1 and each item is </a:t>
            </a:r>
            <a:r>
              <a:rPr lang="en-US" dirty="0" err="1"/>
              <a:t>characterised</a:t>
            </a:r>
            <a:r>
              <a:rPr lang="en-US" dirty="0"/>
              <a:t> by both a volume and a value, the problem of </a:t>
            </a:r>
            <a:r>
              <a:rPr lang="en-US" dirty="0" err="1"/>
              <a:t>maximising</a:t>
            </a:r>
            <a:r>
              <a:rPr lang="en-US" dirty="0"/>
              <a:t> the value of items that can fit in the bin is known as the knapsack problem.</a:t>
            </a:r>
          </a:p>
          <a:p>
            <a:endParaRPr lang="en-US" dirty="0"/>
          </a:p>
          <a:p>
            <a:r>
              <a:rPr lang="en-US" dirty="0"/>
              <a:t>Despite the fact that the bin packing problem has an NP-hard computational complexity, optimal solutions to very large instances of the problem can be produced with sophisticated algorithms.</a:t>
            </a:r>
            <a:endParaRPr lang="ru-RU" dirty="0"/>
          </a:p>
        </p:txBody>
      </p:sp>
      <p:sp>
        <p:nvSpPr>
          <p:cNvPr id="6" name="Прямоугольник 5"/>
          <p:cNvSpPr/>
          <p:nvPr/>
        </p:nvSpPr>
        <p:spPr>
          <a:xfrm>
            <a:off x="7015794" y="5478380"/>
            <a:ext cx="5059975" cy="369332"/>
          </a:xfrm>
          <a:prstGeom prst="rect">
            <a:avLst/>
          </a:prstGeom>
        </p:spPr>
        <p:txBody>
          <a:bodyPr wrap="none">
            <a:spAutoFit/>
          </a:bodyPr>
          <a:lstStyle/>
          <a:p>
            <a:r>
              <a:rPr lang="en-US" dirty="0"/>
              <a:t>https://en.wikipedia.org/wiki/Bin_packing_problem</a:t>
            </a:r>
            <a:endParaRPr lang="ru-RU" dirty="0"/>
          </a:p>
        </p:txBody>
      </p:sp>
    </p:spTree>
    <p:extLst>
      <p:ext uri="{BB962C8B-B14F-4D97-AF65-F5344CB8AC3E}">
        <p14:creationId xmlns:p14="http://schemas.microsoft.com/office/powerpoint/2010/main" val="27669336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0" y="1644827"/>
            <a:ext cx="12034064" cy="4401205"/>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Initializes</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targetLen</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partition</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groups</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If</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there</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are</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1" u="none" strike="noStrike" cap="none" normalizeH="0" baseline="0" dirty="0" err="1" smtClean="0">
                <a:ln>
                  <a:noFill/>
                </a:ln>
                <a:effectLst/>
                <a:latin typeface="Courier New" panose="02070309020205020404" pitchFamily="49" charset="0"/>
                <a:cs typeface="Courier New" panose="02070309020205020404" pitchFamily="49" charset="0"/>
              </a:rPr>
              <a:t>preferred</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locations</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endParaRPr kumimoji="0" lang="en-US" altLang="ru-RU" sz="2000" i="1" u="none" strike="noStrike" cap="none" normalizeH="0" baseline="0" dirty="0" smtClean="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2000" i="1" dirty="0">
                <a:latin typeface="Courier New" panose="02070309020205020404" pitchFamily="49" charset="0"/>
                <a:cs typeface="Courier New" panose="02070309020205020404" pitchFamily="49" charset="0"/>
              </a:rPr>
              <a:t> </a:t>
            </a:r>
            <a:r>
              <a:rPr lang="en-US" altLang="ru-RU" sz="2000" i="1" dirty="0" smtClean="0">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each</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group</a:t>
            </a:r>
            <a:r>
              <a:rPr kumimoji="0" lang="en-US"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is</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assigned</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preferredLocation</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This</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uses</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coupon</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collector</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to</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endParaRPr kumimoji="0" lang="en-US" altLang="ru-RU" sz="2000" i="1" u="none" strike="noStrike" cap="none" normalizeH="0" baseline="0" dirty="0" smtClean="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2000" i="1" dirty="0" smtClean="0">
                <a:latin typeface="Courier New" panose="02070309020205020404" pitchFamily="49" charset="0"/>
                <a:cs typeface="Courier New" panose="02070309020205020404" pitchFamily="49" charset="0"/>
              </a:rPr>
              <a:t> *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estimate</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how</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many</a:t>
            </a:r>
            <a:r>
              <a:rPr kumimoji="0" lang="en-US"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preferredLocations</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it</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must</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rotate</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through</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until</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it</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has</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endParaRPr kumimoji="0" lang="en-US" altLang="ru-RU" sz="2000" i="1" u="none" strike="noStrike" cap="none" normalizeH="0" baseline="0" dirty="0" smtClean="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2000" i="1" dirty="0">
                <a:latin typeface="Courier New" panose="02070309020205020404" pitchFamily="49" charset="0"/>
                <a:cs typeface="Courier New" panose="02070309020205020404" pitchFamily="49" charset="0"/>
              </a:rPr>
              <a:t> </a:t>
            </a:r>
            <a:r>
              <a:rPr lang="en-US" altLang="ru-RU" sz="2000" i="1" dirty="0" smtClean="0">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seen</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most</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of</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the</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preferred</a:t>
            </a:r>
            <a:r>
              <a:rPr kumimoji="0" lang="en-US"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locations</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(2 * n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log</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(n))</a:t>
            </a:r>
            <a:b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param</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targetLen</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The</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number</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of</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desired</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partition</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1" u="none" strike="noStrike" cap="none" normalizeH="0" baseline="0" dirty="0" err="1" smtClean="0">
                <a:ln>
                  <a:noFill/>
                </a:ln>
                <a:effectLst/>
                <a:latin typeface="Courier New" panose="02070309020205020404" pitchFamily="49" charset="0"/>
                <a:cs typeface="Courier New" panose="02070309020205020404" pitchFamily="49" charset="0"/>
              </a:rPr>
              <a:t>groups</a:t>
            </a: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t> */</a:t>
            </a:r>
            <a:br>
              <a:rPr kumimoji="0" lang="ru-RU" altLang="ru-RU" sz="2000" i="1"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i="0" u="none" strike="noStrike" cap="none" normalizeH="0" baseline="0" dirty="0" err="1" smtClean="0">
                <a:ln>
                  <a:noFill/>
                </a:ln>
                <a:effectLst/>
                <a:latin typeface="Courier New" panose="02070309020205020404" pitchFamily="49" charset="0"/>
                <a:cs typeface="Courier New" panose="02070309020205020404" pitchFamily="49" charset="0"/>
              </a:rPr>
              <a:t>def</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setupGroups</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targetLen</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Int</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partitionLocs</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PartitionLocations</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0" u="none" strike="noStrike" cap="none" normalizeH="0" baseline="0" dirty="0" err="1" smtClean="0">
                <a:ln>
                  <a:noFill/>
                </a:ln>
                <a:effectLst/>
                <a:latin typeface="Courier New" panose="02070309020205020404" pitchFamily="49" charset="0"/>
                <a:cs typeface="Courier New" panose="02070309020205020404" pitchFamily="49" charset="0"/>
              </a:rPr>
              <a:t>Unit</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 {</a:t>
            </a:r>
            <a:b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 </a:t>
            </a:r>
            <a:r>
              <a:rPr kumimoji="0" lang="ru-RU" altLang="ru-RU" sz="2000" i="0" u="none" strike="noStrike" cap="none" normalizeH="0" baseline="0" dirty="0" err="1" smtClean="0">
                <a:ln>
                  <a:noFill/>
                </a:ln>
                <a:effectLst/>
                <a:latin typeface="Courier New" panose="02070309020205020404" pitchFamily="49" charset="0"/>
                <a:cs typeface="Courier New" panose="02070309020205020404" pitchFamily="49" charset="0"/>
              </a:rPr>
              <a:t>deal</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0" u="none" strike="noStrike" cap="none" normalizeH="0" baseline="0" dirty="0" err="1" smtClean="0">
                <a:ln>
                  <a:noFill/>
                </a:ln>
                <a:effectLst/>
                <a:latin typeface="Courier New" panose="02070309020205020404" pitchFamily="49" charset="0"/>
                <a:cs typeface="Courier New" panose="02070309020205020404" pitchFamily="49" charset="0"/>
              </a:rPr>
              <a:t>with</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0" u="none" strike="noStrike" cap="none" normalizeH="0" baseline="0" dirty="0" err="1" smtClean="0">
                <a:ln>
                  <a:noFill/>
                </a:ln>
                <a:effectLst/>
                <a:latin typeface="Courier New" panose="02070309020205020404" pitchFamily="49" charset="0"/>
                <a:cs typeface="Courier New" panose="02070309020205020404" pitchFamily="49" charset="0"/>
              </a:rPr>
              <a:t>empty</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0" u="none" strike="noStrike" cap="none" normalizeH="0" baseline="0" dirty="0" err="1" smtClean="0">
                <a:ln>
                  <a:noFill/>
                </a:ln>
                <a:effectLst/>
                <a:latin typeface="Courier New" panose="02070309020205020404" pitchFamily="49" charset="0"/>
                <a:cs typeface="Courier New" panose="02070309020205020404" pitchFamily="49" charset="0"/>
              </a:rPr>
              <a:t>case</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0" u="none" strike="noStrike" cap="none" normalizeH="0" baseline="0" dirty="0" err="1" smtClean="0">
                <a:ln>
                  <a:noFill/>
                </a:ln>
                <a:effectLst/>
                <a:latin typeface="Courier New" panose="02070309020205020404" pitchFamily="49" charset="0"/>
                <a:cs typeface="Courier New" panose="02070309020205020404" pitchFamily="49" charset="0"/>
              </a:rPr>
              <a:t>just</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0" u="none" strike="noStrike" cap="none" normalizeH="0" baseline="0" dirty="0" err="1" smtClean="0">
                <a:ln>
                  <a:noFill/>
                </a:ln>
                <a:effectLst/>
                <a:latin typeface="Courier New" panose="02070309020205020404" pitchFamily="49" charset="0"/>
                <a:cs typeface="Courier New" panose="02070309020205020404" pitchFamily="49" charset="0"/>
              </a:rPr>
              <a:t>create</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0" u="none" strike="noStrike" cap="none" normalizeH="0" baseline="0" dirty="0" err="1" smtClean="0">
                <a:ln>
                  <a:noFill/>
                </a:ln>
                <a:effectLst/>
                <a:latin typeface="Courier New" panose="02070309020205020404" pitchFamily="49" charset="0"/>
                <a:cs typeface="Courier New" panose="02070309020205020404" pitchFamily="49" charset="0"/>
              </a:rPr>
              <a:t>targetLen</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0" u="none" strike="noStrike" cap="none" normalizeH="0" baseline="0" dirty="0" err="1" smtClean="0">
                <a:ln>
                  <a:noFill/>
                </a:ln>
                <a:effectLst/>
                <a:latin typeface="Courier New" panose="02070309020205020404" pitchFamily="49" charset="0"/>
                <a:cs typeface="Courier New" panose="02070309020205020404" pitchFamily="49" charset="0"/>
              </a:rPr>
              <a:t>partition</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0" u="none" strike="noStrike" cap="none" normalizeH="0" baseline="0" dirty="0" err="1" smtClean="0">
                <a:ln>
                  <a:noFill/>
                </a:ln>
                <a:effectLst/>
                <a:latin typeface="Courier New" panose="02070309020205020404" pitchFamily="49" charset="0"/>
                <a:cs typeface="Courier New" panose="02070309020205020404" pitchFamily="49" charset="0"/>
              </a:rPr>
              <a:t>groups</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0" u="none" strike="noStrike" cap="none" normalizeH="0" baseline="0" dirty="0" err="1" smtClean="0">
                <a:ln>
                  <a:noFill/>
                </a:ln>
                <a:effectLst/>
                <a:latin typeface="Courier New" panose="02070309020205020404" pitchFamily="49" charset="0"/>
                <a:cs typeface="Courier New" panose="02070309020205020404" pitchFamily="49" charset="0"/>
              </a:rPr>
              <a:t>with</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t>
            </a:r>
            <a:endParaRPr kumimoji="0" lang="en-US" altLang="ru-RU" sz="2000" i="0" u="none" strike="noStrike" cap="none" normalizeH="0" baseline="0" dirty="0" smtClean="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2000" dirty="0" smtClean="0">
                <a:latin typeface="Courier New" panose="02070309020205020404" pitchFamily="49" charset="0"/>
                <a:cs typeface="Courier New" panose="02070309020205020404" pitchFamily="49" charset="0"/>
              </a:rPr>
              <a:t>  //</a:t>
            </a:r>
            <a:r>
              <a:rPr kumimoji="0" lang="ru-RU" altLang="ru-RU" sz="2000" i="0" u="none" strike="noStrike" cap="none" normalizeH="0" baseline="0" dirty="0" err="1" smtClean="0">
                <a:ln>
                  <a:noFill/>
                </a:ln>
                <a:effectLst/>
                <a:latin typeface="Courier New" panose="02070309020205020404" pitchFamily="49" charset="0"/>
                <a:cs typeface="Courier New" panose="02070309020205020404" pitchFamily="49" charset="0"/>
              </a:rPr>
              <a:t>no</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0" u="none" strike="noStrike" cap="none" normalizeH="0" baseline="0" dirty="0" err="1" smtClean="0">
                <a:ln>
                  <a:noFill/>
                </a:ln>
                <a:effectLst/>
                <a:latin typeface="Courier New" panose="02070309020205020404" pitchFamily="49" charset="0"/>
                <a:cs typeface="Courier New" panose="02070309020205020404" pitchFamily="49" charset="0"/>
              </a:rPr>
              <a:t>preferred</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0" u="none" strike="noStrike" cap="none" normalizeH="0" baseline="0" dirty="0" err="1" smtClean="0">
                <a:ln>
                  <a:noFill/>
                </a:ln>
                <a:effectLst/>
                <a:latin typeface="Courier New" panose="02070309020205020404" pitchFamily="49" charset="0"/>
                <a:cs typeface="Courier New" panose="02070309020205020404" pitchFamily="49" charset="0"/>
              </a:rPr>
              <a:t>location</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0" u="none" strike="noStrike" cap="none" normalizeH="0" baseline="0" dirty="0" err="1" smtClean="0">
                <a:ln>
                  <a:noFill/>
                </a:ln>
                <a:effectLst/>
                <a:latin typeface="Courier New" panose="02070309020205020404" pitchFamily="49" charset="0"/>
                <a:cs typeface="Courier New" panose="02070309020205020404" pitchFamily="49" charset="0"/>
              </a:rPr>
              <a:t>if</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partitionLocs.</a:t>
            </a:r>
            <a:r>
              <a:rPr kumimoji="0" lang="ru-RU" altLang="ru-RU" sz="2000" b="1" i="1" u="none" strike="noStrike" cap="none" normalizeH="0" baseline="0" dirty="0" err="1" smtClean="0">
                <a:ln>
                  <a:noFill/>
                </a:ln>
                <a:effectLst/>
                <a:latin typeface="Courier New" panose="02070309020205020404" pitchFamily="49" charset="0"/>
                <a:cs typeface="Courier New" panose="02070309020205020404" pitchFamily="49" charset="0"/>
              </a:rPr>
              <a:t>partsWithLocs</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.isEmpty</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t>
            </a:r>
            <a:b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(1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to</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targetLen</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foreach</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(_ =&gt; </a:t>
            </a:r>
            <a:r>
              <a:rPr kumimoji="0" lang="ru-RU" altLang="ru-RU" sz="2000" b="1" i="1" u="none" strike="noStrike" cap="none" normalizeH="0" baseline="0" dirty="0" err="1" smtClean="0">
                <a:ln>
                  <a:noFill/>
                </a:ln>
                <a:effectLst/>
                <a:latin typeface="Courier New" panose="02070309020205020404" pitchFamily="49" charset="0"/>
                <a:cs typeface="Courier New" panose="02070309020205020404" pitchFamily="49" charset="0"/>
              </a:rPr>
              <a:t>groupArr</a:t>
            </a:r>
            <a:r>
              <a:rPr kumimoji="0" lang="ru-RU" altLang="ru-RU" sz="2000" b="1"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new</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PartitionGroup</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i="0" u="none" strike="noStrike" cap="none" normalizeH="0" baseline="0" dirty="0" err="1" smtClean="0">
                <a:ln>
                  <a:noFill/>
                </a:ln>
                <a:effectLst/>
                <a:latin typeface="Courier New" panose="02070309020205020404" pitchFamily="49" charset="0"/>
                <a:cs typeface="Courier New" panose="02070309020205020404" pitchFamily="49" charset="0"/>
              </a:rPr>
              <a:t>return</a:t>
            </a: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i="0" u="none" strike="noStrike" cap="none" normalizeH="0" baseline="0" dirty="0" smtClean="0">
                <a:ln>
                  <a:noFill/>
                </a:ln>
                <a:effectLst/>
                <a:latin typeface="Courier New" panose="02070309020205020404" pitchFamily="49" charset="0"/>
                <a:cs typeface="Courier New" panose="02070309020205020404" pitchFamily="49" charset="0"/>
              </a:rPr>
              <a:t>  }</a:t>
            </a:r>
            <a:endParaRPr kumimoji="0" lang="ru-RU" altLang="ru-RU" sz="2000" i="0" u="none" strike="noStrike" cap="none" normalizeH="0" baseline="0" dirty="0" smtClean="0">
              <a:ln>
                <a:noFill/>
              </a:ln>
              <a:effectLst/>
              <a:latin typeface="Arial" panose="020B0604020202020204" pitchFamily="34" charset="0"/>
            </a:endParaRPr>
          </a:p>
        </p:txBody>
      </p:sp>
      <p:sp>
        <p:nvSpPr>
          <p:cNvPr id="5" name="Заголовок 1"/>
          <p:cNvSpPr>
            <a:spLocks noGrp="1"/>
          </p:cNvSpPr>
          <p:nvPr>
            <p:ph type="title"/>
          </p:nvPr>
        </p:nvSpPr>
        <p:spPr>
          <a:xfrm>
            <a:off x="0" y="0"/>
            <a:ext cx="12192000" cy="1325563"/>
          </a:xfrm>
        </p:spPr>
        <p:txBody>
          <a:bodyPr/>
          <a:lstStyle/>
          <a:p>
            <a:pPr algn="ctr"/>
            <a:r>
              <a:rPr lang="en-US" dirty="0" smtClean="0"/>
              <a:t>Class </a:t>
            </a:r>
            <a:r>
              <a:rPr lang="en-US" dirty="0" err="1" smtClean="0"/>
              <a:t>DefaultPartitionCoalescer</a:t>
            </a:r>
            <a:endParaRPr lang="ru-RU" dirty="0"/>
          </a:p>
        </p:txBody>
      </p:sp>
    </p:spTree>
    <p:extLst>
      <p:ext uri="{BB962C8B-B14F-4D97-AF65-F5344CB8AC3E}">
        <p14:creationId xmlns:p14="http://schemas.microsoft.com/office/powerpoint/2010/main" val="20446663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487025"/>
            <a:ext cx="12192000" cy="6370975"/>
          </a:xfrm>
          <a:prstGeom prst="rect">
            <a:avLst/>
          </a:prstGeom>
        </p:spPr>
        <p:txBody>
          <a:bodyPr wrap="square">
            <a:spAutoFit/>
          </a:bodyPr>
          <a:lstStyle/>
          <a:p>
            <a:r>
              <a:rPr lang="en-US" sz="2400" dirty="0"/>
              <a:t> </a:t>
            </a:r>
            <a:r>
              <a:rPr lang="en-US" sz="2400" dirty="0" err="1"/>
              <a:t>def</a:t>
            </a:r>
            <a:r>
              <a:rPr lang="en-US" sz="2400" dirty="0"/>
              <a:t> </a:t>
            </a:r>
            <a:r>
              <a:rPr lang="en-US" sz="2400" dirty="0" err="1"/>
              <a:t>throwBalls</a:t>
            </a:r>
            <a:r>
              <a:rPr lang="en-US" sz="2400" dirty="0"/>
              <a:t>(</a:t>
            </a:r>
          </a:p>
          <a:p>
            <a:r>
              <a:rPr lang="en-US" sz="2400" dirty="0"/>
              <a:t>      </a:t>
            </a:r>
            <a:r>
              <a:rPr lang="en-US" sz="2400" dirty="0" err="1"/>
              <a:t>maxPartitions</a:t>
            </a:r>
            <a:r>
              <a:rPr lang="en-US" sz="2400" dirty="0"/>
              <a:t>: </a:t>
            </a:r>
            <a:r>
              <a:rPr lang="en-US" sz="2400" dirty="0" err="1"/>
              <a:t>Int</a:t>
            </a:r>
            <a:r>
              <a:rPr lang="en-US" sz="2400" dirty="0"/>
              <a:t>,</a:t>
            </a:r>
          </a:p>
          <a:p>
            <a:r>
              <a:rPr lang="en-US" sz="2400" dirty="0"/>
              <a:t>      </a:t>
            </a:r>
            <a:r>
              <a:rPr lang="en-US" sz="2400" dirty="0" err="1"/>
              <a:t>prev</a:t>
            </a:r>
            <a:r>
              <a:rPr lang="en-US" sz="2400" dirty="0"/>
              <a:t>: RDD[_],</a:t>
            </a:r>
          </a:p>
          <a:p>
            <a:r>
              <a:rPr lang="en-US" sz="2400" dirty="0"/>
              <a:t>      </a:t>
            </a:r>
            <a:r>
              <a:rPr lang="en-US" sz="2400" dirty="0" err="1"/>
              <a:t>balanceSlack</a:t>
            </a:r>
            <a:r>
              <a:rPr lang="en-US" sz="2400" dirty="0"/>
              <a:t>: Double, </a:t>
            </a:r>
            <a:r>
              <a:rPr lang="en-US" sz="2400" dirty="0" err="1"/>
              <a:t>partitionLocs</a:t>
            </a:r>
            <a:r>
              <a:rPr lang="en-US" sz="2400" dirty="0"/>
              <a:t>: </a:t>
            </a:r>
            <a:r>
              <a:rPr lang="en-US" sz="2400" dirty="0" err="1"/>
              <a:t>PartitionLocations</a:t>
            </a:r>
            <a:r>
              <a:rPr lang="en-US" sz="2400" dirty="0"/>
              <a:t>): Unit = {</a:t>
            </a:r>
          </a:p>
          <a:p>
            <a:r>
              <a:rPr lang="en-US" sz="2400" dirty="0"/>
              <a:t>    if (</a:t>
            </a:r>
            <a:r>
              <a:rPr lang="en-US" sz="2400" b="1" dirty="0" err="1"/>
              <a:t>noLocality</a:t>
            </a:r>
            <a:r>
              <a:rPr lang="en-US" sz="2400" dirty="0"/>
              <a:t>) {  // no </a:t>
            </a:r>
            <a:r>
              <a:rPr lang="en-US" sz="2400" dirty="0" err="1"/>
              <a:t>preferredLocations</a:t>
            </a:r>
            <a:r>
              <a:rPr lang="en-US" sz="2400" dirty="0"/>
              <a:t> in parent RDD, no randomization needed</a:t>
            </a:r>
          </a:p>
          <a:p>
            <a:r>
              <a:rPr lang="en-US" sz="2400" dirty="0"/>
              <a:t>      if (</a:t>
            </a:r>
            <a:r>
              <a:rPr lang="en-US" sz="2400" dirty="0" err="1"/>
              <a:t>maxPartitions</a:t>
            </a:r>
            <a:r>
              <a:rPr lang="en-US" sz="2400" dirty="0"/>
              <a:t> &gt; </a:t>
            </a:r>
            <a:r>
              <a:rPr lang="en-US" sz="2400" dirty="0" err="1"/>
              <a:t>groupArr.size</a:t>
            </a:r>
            <a:r>
              <a:rPr lang="en-US" sz="2400" dirty="0"/>
              <a:t>) { // just return </a:t>
            </a:r>
            <a:r>
              <a:rPr lang="en-US" sz="2400" dirty="0" err="1"/>
              <a:t>prev.partitions</a:t>
            </a:r>
            <a:endParaRPr lang="en-US" sz="2400" dirty="0"/>
          </a:p>
          <a:p>
            <a:r>
              <a:rPr lang="en-US" sz="2400" dirty="0"/>
              <a:t>        for ((p, </a:t>
            </a:r>
            <a:r>
              <a:rPr lang="en-US" sz="2400" dirty="0" err="1"/>
              <a:t>i</a:t>
            </a:r>
            <a:r>
              <a:rPr lang="en-US" sz="2400" dirty="0"/>
              <a:t>) &lt;- </a:t>
            </a:r>
            <a:r>
              <a:rPr lang="en-US" sz="2400" dirty="0" err="1"/>
              <a:t>prev.partitions.zipWithIndex</a:t>
            </a:r>
            <a:r>
              <a:rPr lang="en-US" sz="2400" dirty="0"/>
              <a:t>) {</a:t>
            </a:r>
          </a:p>
          <a:p>
            <a:r>
              <a:rPr lang="en-US" sz="2400" dirty="0"/>
              <a:t>          </a:t>
            </a:r>
            <a:r>
              <a:rPr lang="en-US" sz="2400" dirty="0" err="1"/>
              <a:t>groupArr</a:t>
            </a:r>
            <a:r>
              <a:rPr lang="en-US" sz="2400" dirty="0"/>
              <a:t>(</a:t>
            </a:r>
            <a:r>
              <a:rPr lang="en-US" sz="2400" dirty="0" err="1"/>
              <a:t>i</a:t>
            </a:r>
            <a:r>
              <a:rPr lang="en-US" sz="2400" dirty="0"/>
              <a:t>).partitions += p</a:t>
            </a:r>
          </a:p>
          <a:p>
            <a:r>
              <a:rPr lang="en-US" sz="2400" dirty="0"/>
              <a:t>        }</a:t>
            </a:r>
          </a:p>
          <a:p>
            <a:r>
              <a:rPr lang="en-US" sz="2400" dirty="0"/>
              <a:t>      } else { </a:t>
            </a:r>
            <a:r>
              <a:rPr lang="en-US" sz="2400" b="1" dirty="0"/>
              <a:t>// no locality available, then simply split partitions based on positions in array</a:t>
            </a:r>
          </a:p>
          <a:p>
            <a:r>
              <a:rPr lang="en-US" sz="2400" dirty="0"/>
              <a:t>        for (</a:t>
            </a:r>
            <a:r>
              <a:rPr lang="en-US" sz="2400" dirty="0" err="1"/>
              <a:t>i</a:t>
            </a:r>
            <a:r>
              <a:rPr lang="en-US" sz="2400" dirty="0"/>
              <a:t> &lt;- 0 until </a:t>
            </a:r>
            <a:r>
              <a:rPr lang="en-US" sz="2400" b="1" dirty="0" err="1"/>
              <a:t>maxPartitions</a:t>
            </a:r>
            <a:r>
              <a:rPr lang="en-US" sz="2400" dirty="0"/>
              <a:t>) {</a:t>
            </a:r>
          </a:p>
          <a:p>
            <a:r>
              <a:rPr lang="en-US" sz="2400" dirty="0"/>
              <a:t>          </a:t>
            </a:r>
            <a:r>
              <a:rPr lang="en-US" sz="2400" dirty="0" err="1"/>
              <a:t>val</a:t>
            </a:r>
            <a:r>
              <a:rPr lang="en-US" sz="2400" dirty="0"/>
              <a:t> </a:t>
            </a:r>
            <a:r>
              <a:rPr lang="en-US" sz="2400" b="1" dirty="0" err="1"/>
              <a:t>rangeStart</a:t>
            </a:r>
            <a:r>
              <a:rPr lang="en-US" sz="2400" dirty="0"/>
              <a:t> = ((</a:t>
            </a:r>
            <a:r>
              <a:rPr lang="en-US" sz="2400" dirty="0" err="1"/>
              <a:t>i.toLong</a:t>
            </a:r>
            <a:r>
              <a:rPr lang="en-US" sz="2400" dirty="0"/>
              <a:t> * </a:t>
            </a:r>
            <a:r>
              <a:rPr lang="en-US" sz="2400" dirty="0" err="1"/>
              <a:t>prev.partitions.length</a:t>
            </a:r>
            <a:r>
              <a:rPr lang="en-US" sz="2400" dirty="0"/>
              <a:t>) / </a:t>
            </a:r>
            <a:r>
              <a:rPr lang="en-US" sz="2400" dirty="0" err="1"/>
              <a:t>maxPartitions</a:t>
            </a:r>
            <a:r>
              <a:rPr lang="en-US" sz="2400" dirty="0"/>
              <a:t>).</a:t>
            </a:r>
            <a:r>
              <a:rPr lang="en-US" sz="2400" dirty="0" err="1"/>
              <a:t>toInt</a:t>
            </a:r>
            <a:endParaRPr lang="en-US" sz="2400" dirty="0"/>
          </a:p>
          <a:p>
            <a:r>
              <a:rPr lang="en-US" sz="2400" dirty="0"/>
              <a:t>          </a:t>
            </a:r>
            <a:r>
              <a:rPr lang="en-US" sz="2400" dirty="0" err="1"/>
              <a:t>val</a:t>
            </a:r>
            <a:r>
              <a:rPr lang="en-US" sz="2400" dirty="0"/>
              <a:t> </a:t>
            </a:r>
            <a:r>
              <a:rPr lang="en-US" sz="2400" b="1" dirty="0" err="1"/>
              <a:t>rangeEnd</a:t>
            </a:r>
            <a:r>
              <a:rPr lang="en-US" sz="2400" dirty="0"/>
              <a:t> = (((</a:t>
            </a:r>
            <a:r>
              <a:rPr lang="en-US" sz="2400" dirty="0" err="1"/>
              <a:t>i.toLong</a:t>
            </a:r>
            <a:r>
              <a:rPr lang="en-US" sz="2400" dirty="0"/>
              <a:t> + 1) * </a:t>
            </a:r>
            <a:r>
              <a:rPr lang="en-US" sz="2400" dirty="0" err="1"/>
              <a:t>prev.partitions.length</a:t>
            </a:r>
            <a:r>
              <a:rPr lang="en-US" sz="2400" dirty="0"/>
              <a:t>) / </a:t>
            </a:r>
            <a:r>
              <a:rPr lang="en-US" sz="2400" dirty="0" err="1"/>
              <a:t>maxPartitions</a:t>
            </a:r>
            <a:r>
              <a:rPr lang="en-US" sz="2400" dirty="0"/>
              <a:t>).</a:t>
            </a:r>
            <a:r>
              <a:rPr lang="en-US" sz="2400" dirty="0" err="1"/>
              <a:t>toInt</a:t>
            </a:r>
            <a:endParaRPr lang="en-US" sz="2400" dirty="0"/>
          </a:p>
          <a:p>
            <a:r>
              <a:rPr lang="en-US" sz="2400" dirty="0"/>
              <a:t>          </a:t>
            </a:r>
            <a:r>
              <a:rPr lang="en-US" sz="2400" b="1" dirty="0"/>
              <a:t>(</a:t>
            </a:r>
            <a:r>
              <a:rPr lang="en-US" sz="2400" b="1" dirty="0" err="1"/>
              <a:t>rangeStart</a:t>
            </a:r>
            <a:r>
              <a:rPr lang="en-US" sz="2400" b="1" dirty="0"/>
              <a:t> until </a:t>
            </a:r>
            <a:r>
              <a:rPr lang="en-US" sz="2400" b="1" dirty="0" err="1"/>
              <a:t>rangeEnd</a:t>
            </a:r>
            <a:r>
              <a:rPr lang="en-US" sz="2400" b="1" dirty="0"/>
              <a:t>).</a:t>
            </a:r>
            <a:r>
              <a:rPr lang="en-US" sz="2400" b="1" dirty="0" err="1"/>
              <a:t>foreach</a:t>
            </a:r>
            <a:r>
              <a:rPr lang="en-US" sz="2400" b="1" dirty="0"/>
              <a:t>{ j </a:t>
            </a:r>
            <a:r>
              <a:rPr lang="en-US" sz="2400" dirty="0"/>
              <a:t>=&gt; </a:t>
            </a:r>
            <a:r>
              <a:rPr lang="en-US" sz="2400" dirty="0" err="1"/>
              <a:t>groupArr</a:t>
            </a:r>
            <a:r>
              <a:rPr lang="en-US" sz="2400" dirty="0"/>
              <a:t>(</a:t>
            </a:r>
            <a:r>
              <a:rPr lang="en-US" sz="2400" dirty="0" err="1"/>
              <a:t>i</a:t>
            </a:r>
            <a:r>
              <a:rPr lang="en-US" sz="2400" dirty="0"/>
              <a:t>).partitions += </a:t>
            </a:r>
            <a:r>
              <a:rPr lang="en-US" sz="2400" dirty="0" err="1"/>
              <a:t>prev.partitions</a:t>
            </a:r>
            <a:r>
              <a:rPr lang="en-US" sz="2400" dirty="0"/>
              <a:t>(</a:t>
            </a:r>
            <a:r>
              <a:rPr lang="en-US" sz="2400" b="1" dirty="0"/>
              <a:t>j</a:t>
            </a:r>
            <a:r>
              <a:rPr lang="en-US" sz="2400" dirty="0"/>
              <a:t>) }</a:t>
            </a:r>
          </a:p>
          <a:p>
            <a:r>
              <a:rPr lang="en-US" sz="2400" dirty="0"/>
              <a:t>        }</a:t>
            </a:r>
          </a:p>
          <a:p>
            <a:r>
              <a:rPr lang="en-US" sz="2400" dirty="0"/>
              <a:t>      }</a:t>
            </a:r>
          </a:p>
          <a:p>
            <a:r>
              <a:rPr lang="en-US" sz="2400" dirty="0"/>
              <a:t>    } else {</a:t>
            </a:r>
            <a:endParaRPr lang="ru-RU" sz="2400" dirty="0"/>
          </a:p>
        </p:txBody>
      </p:sp>
    </p:spTree>
    <p:extLst>
      <p:ext uri="{BB962C8B-B14F-4D97-AF65-F5344CB8AC3E}">
        <p14:creationId xmlns:p14="http://schemas.microsoft.com/office/powerpoint/2010/main" val="2295752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Example</a:t>
            </a:r>
            <a:endParaRPr lang="ru-RU" dirty="0"/>
          </a:p>
        </p:txBody>
      </p:sp>
      <p:sp>
        <p:nvSpPr>
          <p:cNvPr id="4" name="Прямоугольник 3"/>
          <p:cNvSpPr/>
          <p:nvPr/>
        </p:nvSpPr>
        <p:spPr>
          <a:xfrm>
            <a:off x="1419225" y="2190750"/>
            <a:ext cx="828675"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P0</a:t>
            </a:r>
            <a:endParaRPr lang="ru-RU" dirty="0"/>
          </a:p>
        </p:txBody>
      </p:sp>
      <p:sp>
        <p:nvSpPr>
          <p:cNvPr id="5" name="Прямоугольник 4"/>
          <p:cNvSpPr/>
          <p:nvPr/>
        </p:nvSpPr>
        <p:spPr>
          <a:xfrm>
            <a:off x="2438400" y="2190750"/>
            <a:ext cx="828675"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P1</a:t>
            </a:r>
            <a:endParaRPr lang="ru-RU" dirty="0"/>
          </a:p>
        </p:txBody>
      </p:sp>
      <p:sp>
        <p:nvSpPr>
          <p:cNvPr id="6" name="Прямоугольник 5"/>
          <p:cNvSpPr/>
          <p:nvPr/>
        </p:nvSpPr>
        <p:spPr>
          <a:xfrm>
            <a:off x="3457575" y="2190750"/>
            <a:ext cx="828675"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P2</a:t>
            </a:r>
            <a:endParaRPr lang="ru-RU" dirty="0"/>
          </a:p>
        </p:txBody>
      </p:sp>
      <p:sp>
        <p:nvSpPr>
          <p:cNvPr id="7" name="Прямоугольник 6"/>
          <p:cNvSpPr/>
          <p:nvPr/>
        </p:nvSpPr>
        <p:spPr>
          <a:xfrm>
            <a:off x="4476750" y="2190750"/>
            <a:ext cx="828675"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P3</a:t>
            </a:r>
            <a:endParaRPr lang="ru-RU" dirty="0"/>
          </a:p>
        </p:txBody>
      </p:sp>
      <p:sp>
        <p:nvSpPr>
          <p:cNvPr id="8" name="Прямоугольник 7"/>
          <p:cNvSpPr/>
          <p:nvPr/>
        </p:nvSpPr>
        <p:spPr>
          <a:xfrm>
            <a:off x="5495925" y="2190750"/>
            <a:ext cx="828675"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P4</a:t>
            </a:r>
            <a:endParaRPr lang="ru-RU" dirty="0"/>
          </a:p>
        </p:txBody>
      </p:sp>
      <p:sp>
        <p:nvSpPr>
          <p:cNvPr id="9" name="Прямоугольник 8"/>
          <p:cNvSpPr/>
          <p:nvPr/>
        </p:nvSpPr>
        <p:spPr>
          <a:xfrm>
            <a:off x="6529387" y="2190750"/>
            <a:ext cx="828675"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P5</a:t>
            </a:r>
            <a:endParaRPr lang="ru-RU" dirty="0"/>
          </a:p>
        </p:txBody>
      </p:sp>
      <p:sp>
        <p:nvSpPr>
          <p:cNvPr id="10" name="Прямоугольник 9"/>
          <p:cNvSpPr/>
          <p:nvPr/>
        </p:nvSpPr>
        <p:spPr>
          <a:xfrm>
            <a:off x="7534275" y="2190750"/>
            <a:ext cx="828675"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P6</a:t>
            </a:r>
            <a:endParaRPr lang="ru-RU" dirty="0"/>
          </a:p>
        </p:txBody>
      </p:sp>
      <p:sp>
        <p:nvSpPr>
          <p:cNvPr id="11" name="Прямоугольник 10"/>
          <p:cNvSpPr/>
          <p:nvPr/>
        </p:nvSpPr>
        <p:spPr>
          <a:xfrm>
            <a:off x="8567737" y="2190750"/>
            <a:ext cx="828675"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P7</a:t>
            </a:r>
            <a:endParaRPr lang="ru-RU" dirty="0"/>
          </a:p>
        </p:txBody>
      </p:sp>
      <p:sp>
        <p:nvSpPr>
          <p:cNvPr id="12" name="Прямоугольник 11"/>
          <p:cNvSpPr/>
          <p:nvPr/>
        </p:nvSpPr>
        <p:spPr>
          <a:xfrm>
            <a:off x="9586912" y="2190750"/>
            <a:ext cx="828675"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P8</a:t>
            </a:r>
            <a:endParaRPr lang="ru-RU" dirty="0"/>
          </a:p>
        </p:txBody>
      </p:sp>
      <p:sp>
        <p:nvSpPr>
          <p:cNvPr id="13" name="Прямоугольник 12"/>
          <p:cNvSpPr/>
          <p:nvPr/>
        </p:nvSpPr>
        <p:spPr>
          <a:xfrm>
            <a:off x="10606087" y="2190750"/>
            <a:ext cx="828675"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P9</a:t>
            </a:r>
            <a:endParaRPr lang="ru-RU" dirty="0"/>
          </a:p>
        </p:txBody>
      </p:sp>
      <p:sp>
        <p:nvSpPr>
          <p:cNvPr id="14" name="Прямоугольник 13"/>
          <p:cNvSpPr/>
          <p:nvPr/>
        </p:nvSpPr>
        <p:spPr>
          <a:xfrm>
            <a:off x="3648075" y="4105275"/>
            <a:ext cx="828675"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P0</a:t>
            </a:r>
            <a:endParaRPr lang="ru-RU" dirty="0"/>
          </a:p>
        </p:txBody>
      </p:sp>
      <p:sp>
        <p:nvSpPr>
          <p:cNvPr id="15" name="Прямоугольник 14"/>
          <p:cNvSpPr/>
          <p:nvPr/>
        </p:nvSpPr>
        <p:spPr>
          <a:xfrm>
            <a:off x="8582024" y="4000500"/>
            <a:ext cx="828675" cy="476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P1</a:t>
            </a:r>
            <a:endParaRPr lang="ru-RU" dirty="0"/>
          </a:p>
        </p:txBody>
      </p:sp>
      <p:cxnSp>
        <p:nvCxnSpPr>
          <p:cNvPr id="17" name="Прямая со стрелкой 16"/>
          <p:cNvCxnSpPr>
            <a:stCxn id="4" idx="2"/>
            <a:endCxn id="14" idx="0"/>
          </p:cNvCxnSpPr>
          <p:nvPr/>
        </p:nvCxnSpPr>
        <p:spPr>
          <a:xfrm>
            <a:off x="1833563" y="2667000"/>
            <a:ext cx="2228850" cy="1438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p:cNvCxnSpPr>
            <a:stCxn id="8" idx="2"/>
            <a:endCxn id="14" idx="0"/>
          </p:cNvCxnSpPr>
          <p:nvPr/>
        </p:nvCxnSpPr>
        <p:spPr>
          <a:xfrm flipH="1">
            <a:off x="4062413" y="2667000"/>
            <a:ext cx="1847850" cy="1438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9" idx="2"/>
            <a:endCxn id="15" idx="0"/>
          </p:cNvCxnSpPr>
          <p:nvPr/>
        </p:nvCxnSpPr>
        <p:spPr>
          <a:xfrm>
            <a:off x="6943725" y="2667000"/>
            <a:ext cx="2052637" cy="1333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Прямая со стрелкой 22"/>
          <p:cNvCxnSpPr>
            <a:stCxn id="13" idx="2"/>
            <a:endCxn id="15" idx="0"/>
          </p:cNvCxnSpPr>
          <p:nvPr/>
        </p:nvCxnSpPr>
        <p:spPr>
          <a:xfrm flipH="1">
            <a:off x="8996362" y="2667000"/>
            <a:ext cx="2024063" cy="1333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Прямая со стрелкой 24"/>
          <p:cNvCxnSpPr>
            <a:stCxn id="10" idx="2"/>
            <a:endCxn id="15" idx="0"/>
          </p:cNvCxnSpPr>
          <p:nvPr/>
        </p:nvCxnSpPr>
        <p:spPr>
          <a:xfrm>
            <a:off x="7948613" y="2667000"/>
            <a:ext cx="1047749" cy="1333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Прямая со стрелкой 26"/>
          <p:cNvCxnSpPr>
            <a:stCxn id="11" idx="2"/>
            <a:endCxn id="15" idx="0"/>
          </p:cNvCxnSpPr>
          <p:nvPr/>
        </p:nvCxnSpPr>
        <p:spPr>
          <a:xfrm>
            <a:off x="8982075" y="2667000"/>
            <a:ext cx="14287" cy="1333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Прямая со стрелкой 28"/>
          <p:cNvCxnSpPr>
            <a:stCxn id="12" idx="2"/>
            <a:endCxn id="15" idx="0"/>
          </p:cNvCxnSpPr>
          <p:nvPr/>
        </p:nvCxnSpPr>
        <p:spPr>
          <a:xfrm flipH="1">
            <a:off x="8996362" y="2667000"/>
            <a:ext cx="1004888" cy="1333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Прямая со стрелкой 31"/>
          <p:cNvCxnSpPr>
            <a:stCxn id="7" idx="2"/>
            <a:endCxn id="14" idx="0"/>
          </p:cNvCxnSpPr>
          <p:nvPr/>
        </p:nvCxnSpPr>
        <p:spPr>
          <a:xfrm flipH="1">
            <a:off x="4062413" y="2667000"/>
            <a:ext cx="828675" cy="1438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Прямая со стрелкой 33"/>
          <p:cNvCxnSpPr>
            <a:stCxn id="6" idx="2"/>
            <a:endCxn id="14" idx="0"/>
          </p:cNvCxnSpPr>
          <p:nvPr/>
        </p:nvCxnSpPr>
        <p:spPr>
          <a:xfrm>
            <a:off x="3871913" y="2667000"/>
            <a:ext cx="190500" cy="1438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Прямая со стрелкой 35"/>
          <p:cNvCxnSpPr>
            <a:stCxn id="5" idx="2"/>
            <a:endCxn id="14" idx="0"/>
          </p:cNvCxnSpPr>
          <p:nvPr/>
        </p:nvCxnSpPr>
        <p:spPr>
          <a:xfrm>
            <a:off x="2852738" y="2667000"/>
            <a:ext cx="1209675" cy="1438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66750" y="5486400"/>
            <a:ext cx="3395663" cy="923330"/>
          </a:xfrm>
          <a:prstGeom prst="rect">
            <a:avLst/>
          </a:prstGeom>
          <a:noFill/>
        </p:spPr>
        <p:txBody>
          <a:bodyPr wrap="square" rtlCol="0">
            <a:spAutoFit/>
          </a:bodyPr>
          <a:lstStyle/>
          <a:p>
            <a:r>
              <a:rPr lang="en-US" dirty="0" smtClean="0"/>
              <a:t>0*10/2  = 0</a:t>
            </a:r>
          </a:p>
          <a:p>
            <a:r>
              <a:rPr lang="en-US" dirty="0" smtClean="0"/>
              <a:t>1*10/2  = 5</a:t>
            </a:r>
          </a:p>
          <a:p>
            <a:r>
              <a:rPr lang="en-US" dirty="0" smtClean="0"/>
              <a:t>[0,5)</a:t>
            </a:r>
            <a:endParaRPr lang="ru-RU" dirty="0"/>
          </a:p>
        </p:txBody>
      </p:sp>
      <p:sp>
        <p:nvSpPr>
          <p:cNvPr id="38" name="TextBox 37"/>
          <p:cNvSpPr txBox="1"/>
          <p:nvPr/>
        </p:nvSpPr>
        <p:spPr>
          <a:xfrm>
            <a:off x="8486775" y="5486400"/>
            <a:ext cx="3395663" cy="923330"/>
          </a:xfrm>
          <a:prstGeom prst="rect">
            <a:avLst/>
          </a:prstGeom>
          <a:noFill/>
        </p:spPr>
        <p:txBody>
          <a:bodyPr wrap="square" rtlCol="0">
            <a:spAutoFit/>
          </a:bodyPr>
          <a:lstStyle/>
          <a:p>
            <a:r>
              <a:rPr lang="en-US" dirty="0" smtClean="0"/>
              <a:t>1*10/2  = 5</a:t>
            </a:r>
          </a:p>
          <a:p>
            <a:r>
              <a:rPr lang="en-US" dirty="0"/>
              <a:t>2</a:t>
            </a:r>
            <a:r>
              <a:rPr lang="en-US" dirty="0" smtClean="0"/>
              <a:t>*10/2  = 10</a:t>
            </a:r>
          </a:p>
          <a:p>
            <a:r>
              <a:rPr lang="en-US" dirty="0" smtClean="0"/>
              <a:t>[5,10)</a:t>
            </a:r>
            <a:endParaRPr lang="ru-RU" dirty="0"/>
          </a:p>
        </p:txBody>
      </p:sp>
    </p:spTree>
    <p:extLst>
      <p:ext uri="{BB962C8B-B14F-4D97-AF65-F5344CB8AC3E}">
        <p14:creationId xmlns:p14="http://schemas.microsoft.com/office/powerpoint/2010/main" val="1853818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00025" y="3105835"/>
            <a:ext cx="11830050" cy="461665"/>
          </a:xfrm>
          <a:prstGeom prst="rect">
            <a:avLst/>
          </a:prstGeom>
        </p:spPr>
        <p:txBody>
          <a:bodyPr wrap="square">
            <a:spAutoFit/>
          </a:bodyPr>
          <a:lstStyle/>
          <a:p>
            <a:r>
              <a:rPr lang="en-US" sz="2400" dirty="0"/>
              <a:t> </a:t>
            </a:r>
            <a:r>
              <a:rPr lang="en-US" sz="2400" dirty="0" err="1"/>
              <a:t>def</a:t>
            </a:r>
            <a:r>
              <a:rPr lang="en-US" sz="2400" dirty="0"/>
              <a:t> </a:t>
            </a:r>
            <a:r>
              <a:rPr lang="en-US" sz="2400" dirty="0" err="1"/>
              <a:t>getPartitions</a:t>
            </a:r>
            <a:r>
              <a:rPr lang="en-US" sz="2400" dirty="0"/>
              <a:t>: Array[</a:t>
            </a:r>
            <a:r>
              <a:rPr lang="en-US" sz="2400" dirty="0" err="1"/>
              <a:t>PartitionGroup</a:t>
            </a:r>
            <a:r>
              <a:rPr lang="en-US" sz="2400" dirty="0"/>
              <a:t>] = </a:t>
            </a:r>
            <a:r>
              <a:rPr lang="en-US" sz="2400" dirty="0" err="1"/>
              <a:t>groupArr.filter</a:t>
            </a:r>
            <a:r>
              <a:rPr lang="en-US" sz="2400" dirty="0"/>
              <a:t>( </a:t>
            </a:r>
            <a:r>
              <a:rPr lang="en-US" sz="2400" dirty="0" err="1"/>
              <a:t>pg</a:t>
            </a:r>
            <a:r>
              <a:rPr lang="en-US" sz="2400" dirty="0"/>
              <a:t> =&gt; </a:t>
            </a:r>
            <a:r>
              <a:rPr lang="en-US" sz="2400" dirty="0" err="1"/>
              <a:t>pg.numPartitions</a:t>
            </a:r>
            <a:r>
              <a:rPr lang="en-US" sz="2400" dirty="0"/>
              <a:t> &gt; 0).</a:t>
            </a:r>
            <a:r>
              <a:rPr lang="en-US" sz="2400" dirty="0" err="1"/>
              <a:t>toArray</a:t>
            </a:r>
            <a:endParaRPr lang="ru-RU" sz="2400" dirty="0"/>
          </a:p>
        </p:txBody>
      </p:sp>
    </p:spTree>
    <p:extLst>
      <p:ext uri="{BB962C8B-B14F-4D97-AF65-F5344CB8AC3E}">
        <p14:creationId xmlns:p14="http://schemas.microsoft.com/office/powerpoint/2010/main" val="21292328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dirty="0" smtClean="0"/>
              <a:t>Summary</a:t>
            </a:r>
            <a:endParaRPr lang="ru-RU" dirty="0"/>
          </a:p>
        </p:txBody>
      </p:sp>
      <p:sp>
        <p:nvSpPr>
          <p:cNvPr id="3" name="Объект 2"/>
          <p:cNvSpPr>
            <a:spLocks noGrp="1"/>
          </p:cNvSpPr>
          <p:nvPr>
            <p:ph idx="1"/>
          </p:nvPr>
        </p:nvSpPr>
        <p:spPr/>
        <p:txBody>
          <a:bodyPr/>
          <a:lstStyle/>
          <a:p>
            <a:r>
              <a:rPr lang="en-US" dirty="0" err="1" smtClean="0"/>
              <a:t>CoalescedRDD</a:t>
            </a:r>
            <a:endParaRPr lang="en-US" dirty="0" smtClean="0"/>
          </a:p>
          <a:p>
            <a:pPr marL="0" indent="0">
              <a:buNone/>
            </a:pPr>
            <a:r>
              <a:rPr lang="en-US" b="1" dirty="0" smtClean="0"/>
              <a:t>If no </a:t>
            </a:r>
            <a:r>
              <a:rPr lang="en-US" b="1" dirty="0"/>
              <a:t>locality available, then simply split partitions based on positions in </a:t>
            </a:r>
            <a:r>
              <a:rPr lang="en-US" b="1" dirty="0" smtClean="0"/>
              <a:t>array</a:t>
            </a:r>
          </a:p>
          <a:p>
            <a:pPr marL="0" indent="0">
              <a:buNone/>
            </a:pPr>
            <a:endParaRPr lang="en-US" dirty="0" smtClean="0"/>
          </a:p>
          <a:p>
            <a:pPr marL="0" indent="0">
              <a:buNone/>
            </a:pPr>
            <a:endParaRPr lang="en-US" dirty="0" smtClean="0"/>
          </a:p>
          <a:p>
            <a:endParaRPr lang="ru-RU" dirty="0"/>
          </a:p>
        </p:txBody>
      </p:sp>
      <p:pic>
        <p:nvPicPr>
          <p:cNvPr id="4" name="Рисунок 3"/>
          <p:cNvPicPr>
            <a:picLocks noChangeAspect="1"/>
          </p:cNvPicPr>
          <p:nvPr/>
        </p:nvPicPr>
        <p:blipFill>
          <a:blip r:embed="rId2"/>
          <a:stretch>
            <a:fillRect/>
          </a:stretch>
        </p:blipFill>
        <p:spPr>
          <a:xfrm>
            <a:off x="716567" y="2949643"/>
            <a:ext cx="10949365" cy="2103302"/>
          </a:xfrm>
          <a:prstGeom prst="rect">
            <a:avLst/>
          </a:prstGeom>
        </p:spPr>
      </p:pic>
    </p:spTree>
    <p:extLst>
      <p:ext uri="{BB962C8B-B14F-4D97-AF65-F5344CB8AC3E}">
        <p14:creationId xmlns:p14="http://schemas.microsoft.com/office/powerpoint/2010/main" val="16146772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4997217" y="320159"/>
            <a:ext cx="2058769" cy="769441"/>
          </a:xfrm>
          <a:prstGeom prst="rect">
            <a:avLst/>
          </a:prstGeom>
        </p:spPr>
        <p:txBody>
          <a:bodyPr wrap="none">
            <a:spAutoFit/>
          </a:bodyPr>
          <a:lstStyle/>
          <a:p>
            <a:r>
              <a:rPr lang="en-US" sz="4400" b="1" dirty="0" smtClean="0">
                <a:latin typeface="+mj-lt"/>
                <a:ea typeface="+mj-ea"/>
                <a:cs typeface="+mj-cs"/>
              </a:rPr>
              <a:t>Example</a:t>
            </a:r>
            <a:endParaRPr lang="ru-RU" dirty="0"/>
          </a:p>
        </p:txBody>
      </p:sp>
      <p:sp>
        <p:nvSpPr>
          <p:cNvPr id="6" name="Прямоугольник 5"/>
          <p:cNvSpPr/>
          <p:nvPr/>
        </p:nvSpPr>
        <p:spPr>
          <a:xfrm>
            <a:off x="1281909" y="1969115"/>
            <a:ext cx="8659871" cy="646331"/>
          </a:xfrm>
          <a:prstGeom prst="rect">
            <a:avLst/>
          </a:prstGeom>
        </p:spPr>
        <p:txBody>
          <a:bodyPr wrap="none">
            <a:spAutoFit/>
          </a:bodyPr>
          <a:lstStyle/>
          <a:p>
            <a:r>
              <a:rPr lang="en-US" sz="3600" dirty="0"/>
              <a:t> </a:t>
            </a:r>
            <a:r>
              <a:rPr lang="en-US" sz="3600" dirty="0" err="1"/>
              <a:t>val</a:t>
            </a:r>
            <a:r>
              <a:rPr lang="en-US" sz="3600" dirty="0"/>
              <a:t> df1 = </a:t>
            </a:r>
            <a:r>
              <a:rPr lang="en-US" sz="3600" dirty="0" err="1" smtClean="0"/>
              <a:t>spark.range</a:t>
            </a:r>
            <a:r>
              <a:rPr lang="en-US" sz="3600" dirty="0" smtClean="0"/>
              <a:t>(1,1000000</a:t>
            </a:r>
            <a:r>
              <a:rPr lang="en-US" sz="3600" dirty="0"/>
              <a:t>).coalesce(1)</a:t>
            </a:r>
            <a:endParaRPr lang="ru-RU" sz="3600" dirty="0"/>
          </a:p>
        </p:txBody>
      </p:sp>
    </p:spTree>
    <p:extLst>
      <p:ext uri="{BB962C8B-B14F-4D97-AF65-F5344CB8AC3E}">
        <p14:creationId xmlns:p14="http://schemas.microsoft.com/office/powerpoint/2010/main" val="37564263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1390650" y="119062"/>
            <a:ext cx="8382000" cy="6353175"/>
          </a:xfrm>
          <a:prstGeom prst="rect">
            <a:avLst/>
          </a:prstGeom>
        </p:spPr>
      </p:pic>
    </p:spTree>
    <p:extLst>
      <p:ext uri="{BB962C8B-B14F-4D97-AF65-F5344CB8AC3E}">
        <p14:creationId xmlns:p14="http://schemas.microsoft.com/office/powerpoint/2010/main" val="18787029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44607" y="169316"/>
            <a:ext cx="8905875" cy="6001643"/>
          </a:xfrm>
          <a:prstGeom prst="rect">
            <a:avLst/>
          </a:prstGeom>
        </p:spPr>
        <p:txBody>
          <a:bodyPr wrap="square">
            <a:spAutoFit/>
          </a:bodyPr>
          <a:lstStyle/>
          <a:p>
            <a:r>
              <a:rPr lang="en-US" sz="2400" dirty="0"/>
              <a:t>== Parsed Logical Plan ==</a:t>
            </a:r>
          </a:p>
          <a:p>
            <a:r>
              <a:rPr lang="en-US" sz="2400" dirty="0"/>
              <a:t>Repartition 1, false</a:t>
            </a:r>
          </a:p>
          <a:p>
            <a:r>
              <a:rPr lang="en-US" sz="2400" dirty="0"/>
              <a:t>+- Range (0, 100000, step=1, splits=Some(8))</a:t>
            </a:r>
          </a:p>
          <a:p>
            <a:endParaRPr lang="en-US" sz="2400" dirty="0"/>
          </a:p>
          <a:p>
            <a:r>
              <a:rPr lang="en-US" sz="2400" dirty="0"/>
              <a:t>== Analyzed Logical Plan ==</a:t>
            </a:r>
          </a:p>
          <a:p>
            <a:r>
              <a:rPr lang="en-US" sz="2400" dirty="0"/>
              <a:t>id: </a:t>
            </a:r>
            <a:r>
              <a:rPr lang="en-US" sz="2400" dirty="0" err="1"/>
              <a:t>bigint</a:t>
            </a:r>
            <a:endParaRPr lang="en-US" sz="2400" dirty="0"/>
          </a:p>
          <a:p>
            <a:r>
              <a:rPr lang="en-US" sz="2400" dirty="0"/>
              <a:t>Repartition 1, false</a:t>
            </a:r>
          </a:p>
          <a:p>
            <a:r>
              <a:rPr lang="en-US" sz="2400" dirty="0"/>
              <a:t>+- Range (0, 100000, step=1, splits=Some(8))</a:t>
            </a:r>
          </a:p>
          <a:p>
            <a:endParaRPr lang="en-US" sz="2400" dirty="0"/>
          </a:p>
          <a:p>
            <a:r>
              <a:rPr lang="en-US" sz="2400" dirty="0"/>
              <a:t>== Optimized Logical Plan ==</a:t>
            </a:r>
          </a:p>
          <a:p>
            <a:r>
              <a:rPr lang="en-US" sz="2400" dirty="0"/>
              <a:t>Repartition 1, false</a:t>
            </a:r>
          </a:p>
          <a:p>
            <a:r>
              <a:rPr lang="en-US" sz="2400" dirty="0"/>
              <a:t>+- Range (0, 100000, step=1, splits=Some(8))</a:t>
            </a:r>
          </a:p>
          <a:p>
            <a:endParaRPr lang="en-US" sz="2400" dirty="0"/>
          </a:p>
          <a:p>
            <a:r>
              <a:rPr lang="en-US" sz="2400" dirty="0"/>
              <a:t>== Physical Plan ==</a:t>
            </a:r>
          </a:p>
          <a:p>
            <a:r>
              <a:rPr lang="en-US" sz="2400" dirty="0"/>
              <a:t>Coalesce 1</a:t>
            </a:r>
          </a:p>
          <a:p>
            <a:r>
              <a:rPr lang="en-US" sz="2400" dirty="0"/>
              <a:t>+- *(1) Range (0, 100000, step=1, splits=8)</a:t>
            </a:r>
            <a:endParaRPr lang="ru-RU" sz="2400" dirty="0"/>
          </a:p>
        </p:txBody>
      </p:sp>
    </p:spTree>
    <p:extLst>
      <p:ext uri="{BB962C8B-B14F-4D97-AF65-F5344CB8AC3E}">
        <p14:creationId xmlns:p14="http://schemas.microsoft.com/office/powerpoint/2010/main" val="8402178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0"/>
            <a:ext cx="12077700" cy="6370975"/>
          </a:xfrm>
          <a:prstGeom prst="rect">
            <a:avLst/>
          </a:prstGeom>
        </p:spPr>
        <p:txBody>
          <a:bodyPr wrap="square">
            <a:spAutoFit/>
          </a:bodyPr>
          <a:lstStyle/>
          <a:p>
            <a:r>
              <a:rPr lang="en-US" sz="2400" dirty="0"/>
              <a:t> </a:t>
            </a:r>
            <a:r>
              <a:rPr lang="en-US" sz="2400" dirty="0" smtClean="0"/>
              <a:t>/*  </a:t>
            </a:r>
          </a:p>
          <a:p>
            <a:r>
              <a:rPr lang="en-US" sz="2400" dirty="0" smtClean="0"/>
              <a:t> * </a:t>
            </a:r>
            <a:r>
              <a:rPr lang="en-US" sz="2400" dirty="0"/>
              <a:t>Returns a new Dataset that has exactly `</a:t>
            </a:r>
            <a:r>
              <a:rPr lang="en-US" sz="2400" dirty="0" err="1"/>
              <a:t>numPartitions</a:t>
            </a:r>
            <a:r>
              <a:rPr lang="en-US" sz="2400" dirty="0"/>
              <a:t>` partitions, when the fewer partitions</a:t>
            </a:r>
          </a:p>
          <a:p>
            <a:r>
              <a:rPr lang="en-US" sz="2400" dirty="0"/>
              <a:t>   * are requested. If a larger number of partitions is requested, it will stay at the current</a:t>
            </a:r>
          </a:p>
          <a:p>
            <a:r>
              <a:rPr lang="en-US" sz="2400" dirty="0"/>
              <a:t>   * number of partitions. Similar to coalesce defined on an `RDD`, this operation results in</a:t>
            </a:r>
          </a:p>
          <a:p>
            <a:r>
              <a:rPr lang="en-US" sz="2400" dirty="0"/>
              <a:t>   * a narrow dependency, e.g. if you go from 1000 partitions to 100 partitions, there will not</a:t>
            </a:r>
          </a:p>
          <a:p>
            <a:r>
              <a:rPr lang="en-US" sz="2400" dirty="0"/>
              <a:t>   * be a shuffle, instead each of the 100 new partitions will claim 10 of the current partitions.</a:t>
            </a:r>
          </a:p>
          <a:p>
            <a:r>
              <a:rPr lang="en-US" sz="2400" dirty="0"/>
              <a:t>   *</a:t>
            </a:r>
          </a:p>
          <a:p>
            <a:r>
              <a:rPr lang="en-US" sz="2400" dirty="0"/>
              <a:t>   * However, if you're doing a drastic coalesce, e.g. to </a:t>
            </a:r>
            <a:r>
              <a:rPr lang="en-US" sz="2400" dirty="0" err="1"/>
              <a:t>numPartitions</a:t>
            </a:r>
            <a:r>
              <a:rPr lang="en-US" sz="2400" dirty="0"/>
              <a:t> = 1,</a:t>
            </a:r>
          </a:p>
          <a:p>
            <a:r>
              <a:rPr lang="en-US" sz="2400" dirty="0"/>
              <a:t>   * this may result in your computation taking place on fewer nodes than</a:t>
            </a:r>
          </a:p>
          <a:p>
            <a:r>
              <a:rPr lang="en-US" sz="2400" dirty="0"/>
              <a:t>   * you like (e.g. one node in the case of </a:t>
            </a:r>
            <a:r>
              <a:rPr lang="en-US" sz="2400" dirty="0" err="1"/>
              <a:t>numPartitions</a:t>
            </a:r>
            <a:r>
              <a:rPr lang="en-US" sz="2400" dirty="0"/>
              <a:t> = 1). To avoid this,</a:t>
            </a:r>
          </a:p>
          <a:p>
            <a:r>
              <a:rPr lang="en-US" sz="2400" dirty="0"/>
              <a:t>   * you can call repartition. This will add a shuffle step, but means the</a:t>
            </a:r>
          </a:p>
          <a:p>
            <a:r>
              <a:rPr lang="en-US" sz="2400" dirty="0"/>
              <a:t>   * current upstream partitions will be executed in parallel (per whatever</a:t>
            </a:r>
          </a:p>
          <a:p>
            <a:r>
              <a:rPr lang="en-US" sz="2400" dirty="0"/>
              <a:t>   * the current partitioning is</a:t>
            </a:r>
            <a:r>
              <a:rPr lang="en-US" sz="2400" dirty="0" smtClean="0"/>
              <a:t>).</a:t>
            </a:r>
          </a:p>
          <a:p>
            <a:r>
              <a:rPr lang="en-US" sz="2400" dirty="0" smtClean="0"/>
              <a:t>*/</a:t>
            </a:r>
            <a:endParaRPr lang="en-US" sz="2400" dirty="0"/>
          </a:p>
          <a:p>
            <a:r>
              <a:rPr lang="en-US" sz="2400" dirty="0" err="1" smtClean="0"/>
              <a:t>def</a:t>
            </a:r>
            <a:r>
              <a:rPr lang="en-US" sz="2400" dirty="0" smtClean="0"/>
              <a:t> </a:t>
            </a:r>
            <a:r>
              <a:rPr lang="en-US" sz="2400" dirty="0"/>
              <a:t>coalesce(</a:t>
            </a:r>
            <a:r>
              <a:rPr lang="en-US" sz="2400" dirty="0" err="1"/>
              <a:t>numPartitions</a:t>
            </a:r>
            <a:r>
              <a:rPr lang="en-US" sz="2400" dirty="0"/>
              <a:t>: </a:t>
            </a:r>
            <a:r>
              <a:rPr lang="en-US" sz="2400" dirty="0" err="1"/>
              <a:t>Int</a:t>
            </a:r>
            <a:r>
              <a:rPr lang="en-US" sz="2400" dirty="0"/>
              <a:t>): Dataset[T] = </a:t>
            </a:r>
            <a:r>
              <a:rPr lang="en-US" sz="2400" dirty="0" err="1"/>
              <a:t>withTypedPlan</a:t>
            </a:r>
            <a:r>
              <a:rPr lang="en-US" sz="2400" dirty="0"/>
              <a:t> {</a:t>
            </a:r>
          </a:p>
          <a:p>
            <a:r>
              <a:rPr lang="en-US" sz="2400" dirty="0"/>
              <a:t>    Repartition(</a:t>
            </a:r>
            <a:r>
              <a:rPr lang="en-US" sz="2400" dirty="0" err="1"/>
              <a:t>numPartitions</a:t>
            </a:r>
            <a:r>
              <a:rPr lang="en-US" sz="2400" dirty="0"/>
              <a:t>, </a:t>
            </a:r>
            <a:r>
              <a:rPr lang="en-US" sz="2400" b="1" dirty="0"/>
              <a:t>shuffle = false</a:t>
            </a:r>
            <a:r>
              <a:rPr lang="en-US" sz="2400" dirty="0"/>
              <a:t>, </a:t>
            </a:r>
            <a:r>
              <a:rPr lang="en-US" sz="2400" dirty="0" err="1"/>
              <a:t>logicalPlan</a:t>
            </a:r>
            <a:r>
              <a:rPr lang="en-US" sz="2400" dirty="0"/>
              <a:t>)</a:t>
            </a:r>
          </a:p>
          <a:p>
            <a:r>
              <a:rPr lang="en-US" sz="2400" dirty="0"/>
              <a:t>  }</a:t>
            </a:r>
            <a:endParaRPr lang="ru-RU" sz="2400" dirty="0"/>
          </a:p>
        </p:txBody>
      </p:sp>
    </p:spTree>
    <p:extLst>
      <p:ext uri="{BB962C8B-B14F-4D97-AF65-F5344CB8AC3E}">
        <p14:creationId xmlns:p14="http://schemas.microsoft.com/office/powerpoint/2010/main" val="28354298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1776845"/>
            <a:ext cx="12192000" cy="3785652"/>
          </a:xfrm>
          <a:prstGeom prst="rect">
            <a:avLst/>
          </a:prstGeom>
        </p:spPr>
        <p:txBody>
          <a:bodyPr wrap="square">
            <a:spAutoFit/>
          </a:bodyPr>
          <a:lstStyle/>
          <a:p>
            <a:r>
              <a:rPr lang="en-US" sz="2400" dirty="0"/>
              <a:t>/**</a:t>
            </a:r>
          </a:p>
          <a:p>
            <a:r>
              <a:rPr lang="en-US" sz="2400" dirty="0"/>
              <a:t> * Returns a new RDD that has exactly `</a:t>
            </a:r>
            <a:r>
              <a:rPr lang="en-US" sz="2400" dirty="0" err="1"/>
              <a:t>numPartitions</a:t>
            </a:r>
            <a:r>
              <a:rPr lang="en-US" sz="2400" dirty="0"/>
              <a:t>` partitions. Differs from</a:t>
            </a:r>
          </a:p>
          <a:p>
            <a:r>
              <a:rPr lang="en-US" sz="2400" dirty="0"/>
              <a:t> * [[</a:t>
            </a:r>
            <a:r>
              <a:rPr lang="en-US" sz="2400" dirty="0" err="1"/>
              <a:t>RepartitionByExpression</a:t>
            </a:r>
            <a:r>
              <a:rPr lang="en-US" sz="2400" dirty="0"/>
              <a:t>]] as this method is called directly by </a:t>
            </a:r>
            <a:r>
              <a:rPr lang="en-US" sz="2400" dirty="0" err="1"/>
              <a:t>DataFrame's</a:t>
            </a:r>
            <a:r>
              <a:rPr lang="en-US" sz="2400" dirty="0"/>
              <a:t>, because the user</a:t>
            </a:r>
          </a:p>
          <a:p>
            <a:r>
              <a:rPr lang="en-US" sz="2400" dirty="0"/>
              <a:t> * asked for `coalesce` or `repartition`. [[</a:t>
            </a:r>
            <a:r>
              <a:rPr lang="en-US" sz="2400" dirty="0" err="1"/>
              <a:t>RepartitionByExpression</a:t>
            </a:r>
            <a:r>
              <a:rPr lang="en-US" sz="2400" dirty="0"/>
              <a:t>]] is used when the consumer</a:t>
            </a:r>
          </a:p>
          <a:p>
            <a:r>
              <a:rPr lang="en-US" sz="2400" dirty="0"/>
              <a:t> * of the output requires some specific ordering or distribution of the data.</a:t>
            </a:r>
          </a:p>
          <a:p>
            <a:r>
              <a:rPr lang="en-US" sz="2400" dirty="0"/>
              <a:t> */</a:t>
            </a:r>
          </a:p>
          <a:p>
            <a:r>
              <a:rPr lang="en-US" sz="2400" dirty="0"/>
              <a:t>case class </a:t>
            </a:r>
            <a:r>
              <a:rPr lang="en-US" sz="2400" b="1" dirty="0"/>
              <a:t>Repartition</a:t>
            </a:r>
            <a:r>
              <a:rPr lang="en-US" sz="2400" dirty="0"/>
              <a:t>(</a:t>
            </a:r>
            <a:r>
              <a:rPr lang="en-US" sz="2400" dirty="0" err="1"/>
              <a:t>numPartitions</a:t>
            </a:r>
            <a:r>
              <a:rPr lang="en-US" sz="2400" dirty="0"/>
              <a:t>: </a:t>
            </a:r>
            <a:r>
              <a:rPr lang="en-US" sz="2400" dirty="0" err="1"/>
              <a:t>Int</a:t>
            </a:r>
            <a:r>
              <a:rPr lang="en-US" sz="2400" dirty="0"/>
              <a:t>, shuffle: Boolean, child: </a:t>
            </a:r>
            <a:r>
              <a:rPr lang="en-US" sz="2400" dirty="0" err="1"/>
              <a:t>LogicalPlan</a:t>
            </a:r>
            <a:r>
              <a:rPr lang="en-US" sz="2400" dirty="0"/>
              <a:t>)</a:t>
            </a:r>
          </a:p>
          <a:p>
            <a:r>
              <a:rPr lang="en-US" sz="2400" dirty="0"/>
              <a:t>  extends </a:t>
            </a:r>
            <a:r>
              <a:rPr lang="en-US" sz="2400" dirty="0" err="1"/>
              <a:t>RepartitionOperation</a:t>
            </a:r>
            <a:r>
              <a:rPr lang="en-US" sz="2400" dirty="0"/>
              <a:t> {</a:t>
            </a:r>
          </a:p>
          <a:p>
            <a:r>
              <a:rPr lang="en-US" sz="2400" dirty="0"/>
              <a:t>  require(</a:t>
            </a:r>
            <a:r>
              <a:rPr lang="en-US" sz="2400" dirty="0" err="1"/>
              <a:t>numPartitions</a:t>
            </a:r>
            <a:r>
              <a:rPr lang="en-US" sz="2400" dirty="0"/>
              <a:t> &gt; 0, </a:t>
            </a:r>
            <a:r>
              <a:rPr lang="en-US" sz="2400" dirty="0" err="1"/>
              <a:t>s"Number</a:t>
            </a:r>
            <a:r>
              <a:rPr lang="en-US" sz="2400" dirty="0"/>
              <a:t> of partitions ($</a:t>
            </a:r>
            <a:r>
              <a:rPr lang="en-US" sz="2400" dirty="0" err="1"/>
              <a:t>numPartitions</a:t>
            </a:r>
            <a:r>
              <a:rPr lang="en-US" sz="2400" dirty="0"/>
              <a:t>) must be positive.")</a:t>
            </a:r>
          </a:p>
          <a:p>
            <a:r>
              <a:rPr lang="en-US" sz="2400" dirty="0"/>
              <a:t>}</a:t>
            </a:r>
            <a:endParaRPr lang="ru-RU" sz="2400" dirty="0"/>
          </a:p>
        </p:txBody>
      </p:sp>
    </p:spTree>
    <p:extLst>
      <p:ext uri="{BB962C8B-B14F-4D97-AF65-F5344CB8AC3E}">
        <p14:creationId xmlns:p14="http://schemas.microsoft.com/office/powerpoint/2010/main" val="38990251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1325563"/>
          </a:xfrm>
        </p:spPr>
        <p:txBody>
          <a:bodyPr/>
          <a:lstStyle/>
          <a:p>
            <a:pPr algn="ctr"/>
            <a:r>
              <a:rPr lang="en-US" dirty="0" smtClean="0"/>
              <a:t>Object </a:t>
            </a:r>
            <a:r>
              <a:rPr lang="en-US" dirty="0" err="1" smtClean="0"/>
              <a:t>BasicOperators</a:t>
            </a:r>
            <a:endParaRPr lang="ru-RU" dirty="0"/>
          </a:p>
        </p:txBody>
      </p:sp>
      <p:sp>
        <p:nvSpPr>
          <p:cNvPr id="4" name="Rectangle 1"/>
          <p:cNvSpPr>
            <a:spLocks noGrp="1" noChangeArrowheads="1"/>
          </p:cNvSpPr>
          <p:nvPr>
            <p:ph idx="1"/>
          </p:nvPr>
        </p:nvSpPr>
        <p:spPr bwMode="auto">
          <a:xfrm>
            <a:off x="477982" y="2877909"/>
            <a:ext cx="11367654" cy="224676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case</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logical.Repartition</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numPartitions</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shuffle</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child</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=&gt;</a:t>
            </a:r>
            <a:b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if</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shuffle</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b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1" u="none" strike="noStrike" cap="none" normalizeH="0" baseline="0" dirty="0" err="1" smtClean="0">
                <a:ln>
                  <a:noFill/>
                </a:ln>
                <a:effectLst/>
                <a:latin typeface="Courier New" panose="02070309020205020404" pitchFamily="49" charset="0"/>
                <a:cs typeface="Courier New" panose="02070309020205020404" pitchFamily="49" charset="0"/>
              </a:rPr>
              <a:t>ShuffleExchangeExec</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RoundRobinPartitioning</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numPartitions</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planLater</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child</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canChangeNumPartitions</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false</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 </a:t>
            </a:r>
            <a:r>
              <a:rPr kumimoji="0" lang="ru-RU" altLang="ru-RU" sz="2000" b="0" i="1" u="none" strike="noStrike" cap="none" normalizeH="0" baseline="0" dirty="0" err="1" smtClean="0">
                <a:ln>
                  <a:noFill/>
                </a:ln>
                <a:effectLst/>
                <a:latin typeface="Courier New" panose="02070309020205020404" pitchFamily="49" charset="0"/>
                <a:cs typeface="Courier New" panose="02070309020205020404" pitchFamily="49" charset="0"/>
              </a:rPr>
              <a:t>Nil</a:t>
            </a:r>
            <a:r>
              <a:rPr kumimoji="0" lang="ru-RU" altLang="ru-RU" sz="2000" b="0" i="1"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000" b="0" i="1"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else</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b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execution.</a:t>
            </a:r>
            <a:r>
              <a:rPr kumimoji="0" lang="ru-RU" altLang="ru-RU" sz="2000" b="1" i="1" u="none" strike="noStrike" cap="none" normalizeH="0" baseline="0" dirty="0" err="1" smtClean="0">
                <a:ln>
                  <a:noFill/>
                </a:ln>
                <a:effectLst/>
                <a:latin typeface="Courier New" panose="02070309020205020404" pitchFamily="49" charset="0"/>
                <a:cs typeface="Courier New" panose="02070309020205020404" pitchFamily="49" charset="0"/>
              </a:rPr>
              <a:t>CoalesceExec</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numPartitions</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planLater</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child</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 :: </a:t>
            </a:r>
            <a:r>
              <a:rPr kumimoji="0" lang="ru-RU" altLang="ru-RU" sz="2000" b="1" i="1" u="none" strike="noStrike" cap="none" normalizeH="0" baseline="0" dirty="0" err="1" smtClean="0">
                <a:ln>
                  <a:noFill/>
                </a:ln>
                <a:effectLst/>
                <a:latin typeface="Courier New" panose="02070309020205020404" pitchFamily="49" charset="0"/>
                <a:cs typeface="Courier New" panose="02070309020205020404" pitchFamily="49" charset="0"/>
              </a:rPr>
              <a:t>Nil</a:t>
            </a:r>
            <a:r>
              <a:rPr kumimoji="0" lang="ru-RU" altLang="ru-RU" sz="2000" b="1" i="1"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000" b="1" i="1"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a:t>
            </a:r>
            <a:endParaRPr kumimoji="0" lang="ru-RU" altLang="ru-RU" sz="2000" b="0"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17533269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2700"/>
            <a:ext cx="12192000" cy="1325563"/>
          </a:xfrm>
        </p:spPr>
        <p:txBody>
          <a:bodyPr/>
          <a:lstStyle/>
          <a:p>
            <a:pPr algn="ctr"/>
            <a:r>
              <a:rPr lang="en-US" dirty="0" smtClean="0"/>
              <a:t>Class </a:t>
            </a:r>
            <a:r>
              <a:rPr lang="en-US" dirty="0" err="1" smtClean="0"/>
              <a:t>CoalesceExec</a:t>
            </a:r>
            <a:endParaRPr lang="ru-RU" dirty="0"/>
          </a:p>
        </p:txBody>
      </p:sp>
      <p:sp>
        <p:nvSpPr>
          <p:cNvPr id="6" name="Прямоугольник 5"/>
          <p:cNvSpPr/>
          <p:nvPr/>
        </p:nvSpPr>
        <p:spPr>
          <a:xfrm>
            <a:off x="438151" y="1720840"/>
            <a:ext cx="11753850" cy="3416320"/>
          </a:xfrm>
          <a:prstGeom prst="rect">
            <a:avLst/>
          </a:prstGeom>
        </p:spPr>
        <p:txBody>
          <a:bodyPr wrap="square">
            <a:spAutoFit/>
          </a:bodyPr>
          <a:lstStyle/>
          <a:p>
            <a:r>
              <a:rPr lang="en-US" sz="2400" dirty="0"/>
              <a:t> protected override </a:t>
            </a:r>
            <a:r>
              <a:rPr lang="en-US" sz="2400" dirty="0" err="1"/>
              <a:t>def</a:t>
            </a:r>
            <a:r>
              <a:rPr lang="en-US" sz="2400" dirty="0"/>
              <a:t> </a:t>
            </a:r>
            <a:r>
              <a:rPr lang="en-US" sz="2400" b="1" dirty="0" err="1"/>
              <a:t>doExecute</a:t>
            </a:r>
            <a:r>
              <a:rPr lang="en-US" sz="2400" b="1" dirty="0"/>
              <a:t>(): RDD[</a:t>
            </a:r>
            <a:r>
              <a:rPr lang="en-US" sz="2400" b="1" dirty="0" err="1"/>
              <a:t>InternalRow</a:t>
            </a:r>
            <a:r>
              <a:rPr lang="en-US" sz="2400" b="1" dirty="0"/>
              <a:t>] </a:t>
            </a:r>
            <a:r>
              <a:rPr lang="en-US" sz="2400" dirty="0"/>
              <a:t>= {</a:t>
            </a:r>
          </a:p>
          <a:p>
            <a:r>
              <a:rPr lang="en-US" sz="2400" dirty="0"/>
              <a:t>    if (</a:t>
            </a:r>
            <a:r>
              <a:rPr lang="en-US" sz="2400" dirty="0" err="1"/>
              <a:t>numPartitions</a:t>
            </a:r>
            <a:r>
              <a:rPr lang="en-US" sz="2400" dirty="0"/>
              <a:t> == 1 &amp;&amp; </a:t>
            </a:r>
            <a:r>
              <a:rPr lang="en-US" sz="2400" dirty="0" err="1"/>
              <a:t>child.execute</a:t>
            </a:r>
            <a:r>
              <a:rPr lang="en-US" sz="2400" dirty="0"/>
              <a:t>().</a:t>
            </a:r>
            <a:r>
              <a:rPr lang="en-US" sz="2400" dirty="0" err="1"/>
              <a:t>getNumPartitions</a:t>
            </a:r>
            <a:r>
              <a:rPr lang="en-US" sz="2400" dirty="0"/>
              <a:t> &lt; 1) {</a:t>
            </a:r>
          </a:p>
          <a:p>
            <a:r>
              <a:rPr lang="en-US" sz="2400" dirty="0"/>
              <a:t>      // Make sure we don't output an RDD with 0 partitions, when claiming that we have a</a:t>
            </a:r>
          </a:p>
          <a:p>
            <a:r>
              <a:rPr lang="en-US" sz="2400" dirty="0"/>
              <a:t>      // `</a:t>
            </a:r>
            <a:r>
              <a:rPr lang="en-US" sz="2400" dirty="0" err="1"/>
              <a:t>SinglePartition</a:t>
            </a:r>
            <a:r>
              <a:rPr lang="en-US" sz="2400" dirty="0"/>
              <a:t>`.</a:t>
            </a:r>
          </a:p>
          <a:p>
            <a:r>
              <a:rPr lang="en-US" sz="2400" dirty="0"/>
              <a:t>      new </a:t>
            </a:r>
            <a:r>
              <a:rPr lang="en-US" sz="2400" dirty="0" err="1"/>
              <a:t>CoalesceExec.EmptyRDDWithPartitions</a:t>
            </a:r>
            <a:r>
              <a:rPr lang="en-US" sz="2400" dirty="0"/>
              <a:t>(</a:t>
            </a:r>
            <a:r>
              <a:rPr lang="en-US" sz="2400" dirty="0" err="1"/>
              <a:t>sparkContext</a:t>
            </a:r>
            <a:r>
              <a:rPr lang="en-US" sz="2400" dirty="0"/>
              <a:t>, </a:t>
            </a:r>
            <a:r>
              <a:rPr lang="en-US" sz="2400" dirty="0" err="1"/>
              <a:t>numPartitions</a:t>
            </a:r>
            <a:r>
              <a:rPr lang="en-US" sz="2400" dirty="0"/>
              <a:t>)</a:t>
            </a:r>
          </a:p>
          <a:p>
            <a:r>
              <a:rPr lang="en-US" sz="2400" dirty="0"/>
              <a:t>    } else {</a:t>
            </a:r>
          </a:p>
          <a:p>
            <a:r>
              <a:rPr lang="en-US" sz="2400" dirty="0"/>
              <a:t>      </a:t>
            </a:r>
            <a:r>
              <a:rPr lang="en-US" sz="2400" b="1" dirty="0" err="1"/>
              <a:t>child.execute</a:t>
            </a:r>
            <a:r>
              <a:rPr lang="en-US" sz="2400" b="1" dirty="0"/>
              <a:t>().coalesce(</a:t>
            </a:r>
            <a:r>
              <a:rPr lang="en-US" sz="2400" b="1" dirty="0" err="1"/>
              <a:t>numPartitions</a:t>
            </a:r>
            <a:r>
              <a:rPr lang="en-US" sz="2400" b="1" dirty="0"/>
              <a:t>, shuffle = false)</a:t>
            </a:r>
          </a:p>
          <a:p>
            <a:r>
              <a:rPr lang="en-US" sz="2400" dirty="0"/>
              <a:t>    }</a:t>
            </a:r>
          </a:p>
          <a:p>
            <a:r>
              <a:rPr lang="en-US" sz="2400" dirty="0"/>
              <a:t>  }</a:t>
            </a:r>
            <a:endParaRPr lang="ru-RU" sz="2400" dirty="0"/>
          </a:p>
        </p:txBody>
      </p:sp>
    </p:spTree>
    <p:extLst>
      <p:ext uri="{BB962C8B-B14F-4D97-AF65-F5344CB8AC3E}">
        <p14:creationId xmlns:p14="http://schemas.microsoft.com/office/powerpoint/2010/main" val="20440608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2700"/>
            <a:ext cx="12192000" cy="1325563"/>
          </a:xfrm>
        </p:spPr>
        <p:txBody>
          <a:bodyPr/>
          <a:lstStyle/>
          <a:p>
            <a:pPr algn="ctr"/>
            <a:r>
              <a:rPr lang="en-US" dirty="0" smtClean="0"/>
              <a:t>Abstract </a:t>
            </a:r>
            <a:r>
              <a:rPr lang="en-US" dirty="0"/>
              <a:t>c</a:t>
            </a:r>
            <a:r>
              <a:rPr lang="en-US" dirty="0" smtClean="0"/>
              <a:t>lass </a:t>
            </a:r>
            <a:r>
              <a:rPr lang="en-US" b="1" dirty="0" smtClean="0"/>
              <a:t>RDD</a:t>
            </a:r>
            <a:endParaRPr lang="ru-RU" b="1" dirty="0"/>
          </a:p>
        </p:txBody>
      </p:sp>
      <p:sp>
        <p:nvSpPr>
          <p:cNvPr id="4" name="Прямоугольник 3"/>
          <p:cNvSpPr/>
          <p:nvPr/>
        </p:nvSpPr>
        <p:spPr>
          <a:xfrm>
            <a:off x="249383" y="2296862"/>
            <a:ext cx="11575472" cy="4154984"/>
          </a:xfrm>
          <a:prstGeom prst="rect">
            <a:avLst/>
          </a:prstGeom>
        </p:spPr>
        <p:txBody>
          <a:bodyPr wrap="square">
            <a:spAutoFit/>
          </a:bodyPr>
          <a:lstStyle/>
          <a:p>
            <a:r>
              <a:rPr lang="en-US" sz="2400" dirty="0"/>
              <a:t> </a:t>
            </a:r>
            <a:r>
              <a:rPr lang="en-US" sz="2400" dirty="0" err="1"/>
              <a:t>def</a:t>
            </a:r>
            <a:r>
              <a:rPr lang="en-US" sz="2400" dirty="0"/>
              <a:t> coalesce(</a:t>
            </a:r>
            <a:r>
              <a:rPr lang="en-US" sz="2400" dirty="0" err="1"/>
              <a:t>numPartitions</a:t>
            </a:r>
            <a:r>
              <a:rPr lang="en-US" sz="2400" dirty="0"/>
              <a:t>: </a:t>
            </a:r>
            <a:r>
              <a:rPr lang="en-US" sz="2400" dirty="0" err="1"/>
              <a:t>Int</a:t>
            </a:r>
            <a:r>
              <a:rPr lang="en-US" sz="2400" dirty="0"/>
              <a:t>, shuffle: Boolean = false,</a:t>
            </a:r>
          </a:p>
          <a:p>
            <a:r>
              <a:rPr lang="en-US" sz="2400" dirty="0"/>
              <a:t>               </a:t>
            </a:r>
            <a:r>
              <a:rPr lang="en-US" sz="2400" dirty="0" err="1"/>
              <a:t>partitionCoalescer</a:t>
            </a:r>
            <a:r>
              <a:rPr lang="en-US" sz="2400" dirty="0"/>
              <a:t>: Option[</a:t>
            </a:r>
            <a:r>
              <a:rPr lang="en-US" sz="2400" dirty="0" err="1"/>
              <a:t>PartitionCoalescer</a:t>
            </a:r>
            <a:r>
              <a:rPr lang="en-US" sz="2400" dirty="0"/>
              <a:t>] = </a:t>
            </a:r>
            <a:r>
              <a:rPr lang="en-US" sz="2400" dirty="0" err="1"/>
              <a:t>Option.empty</a:t>
            </a:r>
            <a:r>
              <a:rPr lang="en-US" sz="2400" dirty="0"/>
              <a:t>)</a:t>
            </a:r>
          </a:p>
          <a:p>
            <a:r>
              <a:rPr lang="en-US" sz="2400" dirty="0"/>
              <a:t>              (implicit </a:t>
            </a:r>
            <a:r>
              <a:rPr lang="en-US" sz="2400" dirty="0" err="1"/>
              <a:t>ord</a:t>
            </a:r>
            <a:r>
              <a:rPr lang="en-US" sz="2400" dirty="0"/>
              <a:t>: Ordering[T] = null)</a:t>
            </a:r>
          </a:p>
          <a:p>
            <a:r>
              <a:rPr lang="en-US" sz="2400" dirty="0"/>
              <a:t>      : RDD[T] = </a:t>
            </a:r>
            <a:r>
              <a:rPr lang="en-US" sz="2400" dirty="0" err="1"/>
              <a:t>withScope</a:t>
            </a:r>
            <a:r>
              <a:rPr lang="en-US" sz="2400" dirty="0"/>
              <a:t> {</a:t>
            </a:r>
          </a:p>
          <a:p>
            <a:r>
              <a:rPr lang="en-US" sz="2400" dirty="0"/>
              <a:t>    require(</a:t>
            </a:r>
            <a:r>
              <a:rPr lang="en-US" sz="2400" dirty="0" err="1"/>
              <a:t>numPartitions</a:t>
            </a:r>
            <a:r>
              <a:rPr lang="en-US" sz="2400" dirty="0"/>
              <a:t> &gt; 0, </a:t>
            </a:r>
            <a:r>
              <a:rPr lang="en-US" sz="2400" dirty="0" err="1"/>
              <a:t>s"Number</a:t>
            </a:r>
            <a:r>
              <a:rPr lang="en-US" sz="2400" dirty="0"/>
              <a:t> of partitions ($</a:t>
            </a:r>
            <a:r>
              <a:rPr lang="en-US" sz="2400" dirty="0" err="1"/>
              <a:t>numPartitions</a:t>
            </a:r>
            <a:r>
              <a:rPr lang="en-US" sz="2400" dirty="0"/>
              <a:t>) must be positive.")</a:t>
            </a:r>
          </a:p>
          <a:p>
            <a:r>
              <a:rPr lang="en-US" sz="2400" dirty="0"/>
              <a:t>    if (shuffle) {</a:t>
            </a:r>
          </a:p>
          <a:p>
            <a:r>
              <a:rPr lang="en-US" sz="2400" dirty="0" smtClean="0"/>
              <a:t>        ……</a:t>
            </a:r>
            <a:endParaRPr lang="en-US" sz="2400" dirty="0"/>
          </a:p>
          <a:p>
            <a:r>
              <a:rPr lang="en-US" sz="2400" dirty="0"/>
              <a:t>    } else {</a:t>
            </a:r>
          </a:p>
          <a:p>
            <a:r>
              <a:rPr lang="en-US" sz="2400" b="1" dirty="0"/>
              <a:t>      new </a:t>
            </a:r>
            <a:r>
              <a:rPr lang="en-US" sz="2400" b="1" dirty="0" err="1"/>
              <a:t>CoalescedRDD</a:t>
            </a:r>
            <a:r>
              <a:rPr lang="en-US" sz="2400" b="1" dirty="0"/>
              <a:t>(this, </a:t>
            </a:r>
            <a:r>
              <a:rPr lang="en-US" sz="2400" b="1" dirty="0" err="1"/>
              <a:t>numPartitions</a:t>
            </a:r>
            <a:r>
              <a:rPr lang="en-US" sz="2400" b="1" dirty="0"/>
              <a:t>, </a:t>
            </a:r>
            <a:r>
              <a:rPr lang="en-US" sz="2400" b="1" dirty="0" err="1"/>
              <a:t>partitionCoalescer</a:t>
            </a:r>
            <a:r>
              <a:rPr lang="en-US" sz="2400" b="1" dirty="0"/>
              <a:t>)</a:t>
            </a:r>
          </a:p>
          <a:p>
            <a:r>
              <a:rPr lang="en-US" sz="2400" dirty="0"/>
              <a:t>    }</a:t>
            </a:r>
          </a:p>
          <a:p>
            <a:r>
              <a:rPr lang="en-US" sz="2400" dirty="0"/>
              <a:t>  }</a:t>
            </a:r>
            <a:endParaRPr lang="ru-RU" sz="2400" dirty="0"/>
          </a:p>
        </p:txBody>
      </p:sp>
    </p:spTree>
    <p:extLst>
      <p:ext uri="{BB962C8B-B14F-4D97-AF65-F5344CB8AC3E}">
        <p14:creationId xmlns:p14="http://schemas.microsoft.com/office/powerpoint/2010/main" val="1805561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11352</TotalTime>
  <Words>1144</Words>
  <Application>Microsoft Office PowerPoint</Application>
  <PresentationFormat>Широкоэкранный</PresentationFormat>
  <Paragraphs>148</Paragraphs>
  <Slides>18</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18</vt:i4>
      </vt:variant>
    </vt:vector>
  </HeadingPairs>
  <TitlesOfParts>
    <vt:vector size="23" baseType="lpstr">
      <vt:lpstr>Arial</vt:lpstr>
      <vt:lpstr>Calibri</vt:lpstr>
      <vt:lpstr>Calibri Light</vt:lpstr>
      <vt:lpstr>Courier New</vt:lpstr>
      <vt:lpstr>Тема Office</vt:lpstr>
      <vt:lpstr>Learn Spark “Coalesce” from source code Part1 </vt:lpstr>
      <vt:lpstr>Презентация PowerPoint</vt:lpstr>
      <vt:lpstr>Презентация PowerPoint</vt:lpstr>
      <vt:lpstr>Презентация PowerPoint</vt:lpstr>
      <vt:lpstr>Презентация PowerPoint</vt:lpstr>
      <vt:lpstr>Презентация PowerPoint</vt:lpstr>
      <vt:lpstr>Object BasicOperators</vt:lpstr>
      <vt:lpstr>Class CoalesceExec</vt:lpstr>
      <vt:lpstr>Abstract class RDD</vt:lpstr>
      <vt:lpstr>Class CoalescedRDD</vt:lpstr>
      <vt:lpstr>Class CoalescedRDD</vt:lpstr>
      <vt:lpstr>Class DefaultPartitionCoalescer</vt:lpstr>
      <vt:lpstr>Bin packing problem</vt:lpstr>
      <vt:lpstr>Class DefaultPartitionCoalescer</vt:lpstr>
      <vt:lpstr>Презентация PowerPoint</vt:lpstr>
      <vt:lpstr>Example</vt:lpstr>
      <vt:lpstr>Презентация PowerPoint</vt:lpstr>
      <vt:lpstr>Summary</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 group by</dc:title>
  <dc:creator>Nikolay Kudinov</dc:creator>
  <cp:lastModifiedBy>Nikolay Kudinov</cp:lastModifiedBy>
  <cp:revision>656</cp:revision>
  <dcterms:created xsi:type="dcterms:W3CDTF">2020-03-23T13:46:09Z</dcterms:created>
  <dcterms:modified xsi:type="dcterms:W3CDTF">2021-01-09T11:31:04Z</dcterms:modified>
</cp:coreProperties>
</file>