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1225">
          <p15:clr>
            <a:srgbClr val="A4A3A4"/>
          </p15:clr>
        </p15:guide>
        <p15:guide id="3" orient="horz" pos="2120">
          <p15:clr>
            <a:srgbClr val="9AA0A6"/>
          </p15:clr>
        </p15:guide>
        <p15:guide id="4"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1225"/>
        <p:guide pos="21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9ae5922f2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9ae5922f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9ae5922f2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ae5922f2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8c4d67efb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8c4d67efb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9ae5922f2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9ae5922f2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9ae5922f2_2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9ae5922f2_2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9ae5922f2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9ae5922f2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9ae5922f2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9ae5922f2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9ae5922f2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9ae5922f2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0cd17c91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0cd17c91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Hm so you </a:t>
            </a:r>
            <a:r>
              <a:rPr lang="en-GB"/>
              <a:t>say</a:t>
            </a:r>
            <a:r>
              <a:rPr lang="en-GB"/>
              <a:t> your quite </a:t>
            </a:r>
            <a:r>
              <a:rPr lang="en-GB"/>
              <a:t>autonomous</a:t>
            </a:r>
            <a:r>
              <a:rPr lang="en-GB"/>
              <a:t> now? This was taken to a test</a:t>
            </a:r>
            <a:r>
              <a:rPr lang="en-GB"/>
              <a:t>. The goal</a:t>
            </a:r>
            <a:r>
              <a:rPr lang="en-GB"/>
              <a:t> was </a:t>
            </a:r>
            <a:r>
              <a:rPr lang="en-GB"/>
              <a:t>to create a lifting motion, what is in our opinion one of the main advantages of a six legged robot. As a first step, we </a:t>
            </a:r>
            <a:r>
              <a:rPr lang="en-GB"/>
              <a:t>disabled </a:t>
            </a:r>
            <a:r>
              <a:rPr lang="en-GB"/>
              <a:t>the calculation of the lifting foot paths in the motion planer. Second the influence of the contact force to the EoM </a:t>
            </a:r>
            <a:r>
              <a:rPr lang="en-GB"/>
              <a:t>was </a:t>
            </a:r>
            <a:r>
              <a:rPr lang="en-GB"/>
              <a:t>disabled. As a result, as soon as the first leg was lifted, the center of gravity was not in the stability region anymore. This lead to the understanding that a optimization for the stability region would have to be done to provide stability. Unfortunately, this was a that time of the project not in the scope anymore.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0cd17c91f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0cd17c91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Naive as we are, we thought reacting to and walking with a malfunctioning leg is not as critical regarding the stability region. We disabled the malfunctioning leg and set its objectives to keep its position. We again disabled the influence of the contact force to the EoM. We hardcoded a leaning posture in the opposite direction of the malfunctioning leg to improve stability and optimized the foot pattern as a quick fix for a optimized stability region.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9ae5922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9ae5922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main goal is to steer a hexapod as autonomous as possible. This should allow us to later execute tasks such as calculating paths, lifting objects and walking around with injuries.</a:t>
            </a:r>
            <a:endParaRPr/>
          </a:p>
          <a:p>
            <a:pPr indent="-298450" lvl="0" marL="457200" rtl="0" algn="l">
              <a:spcBef>
                <a:spcPts val="0"/>
              </a:spcBef>
              <a:spcAft>
                <a:spcPts val="0"/>
              </a:spcAft>
              <a:buSzPts val="1100"/>
              <a:buChar char="-"/>
            </a:pPr>
            <a:r>
              <a:rPr lang="en-GB"/>
              <a:t>Nic: now that’s some pretty cool stuff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9ae5922f2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9ae5922f2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Did we reach our goal? In principle yes, we successfully applied theories learned in the course and build a framework to navigate our hexapod </a:t>
            </a:r>
            <a:r>
              <a:rPr lang="en-GB"/>
              <a:t>autonomously </a:t>
            </a:r>
            <a:r>
              <a:rPr lang="en-GB"/>
              <a:t>. It was not implemented to the finest details due to time reasons which shows when trying to fulfill difficult high level tasks. However, we see clear problems which would be solve next: Reach more flexible base trajectories by applying none constant velocities. Optimizing the region of stability to grant more difficult gaits. By rethinking of the control </a:t>
            </a:r>
            <a:r>
              <a:rPr lang="en-GB"/>
              <a:t>architecture</a:t>
            </a:r>
            <a:r>
              <a:rPr lang="en-GB"/>
              <a:t> and </a:t>
            </a:r>
            <a:r>
              <a:rPr lang="en-GB"/>
              <a:t>replacing the remaining hard coded parameters by situationally dependent parameters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9ae5922f2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9ae5922f2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9ae5922f2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9ae5922f2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9ae5922f2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9ae5922f2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9ae5922f2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9ae5922f2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8d9231c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8d9231c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8d9231c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8d9231c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8d9231ce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8d9231ce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8d9231ce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8d9231ce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8d9231ce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8d9231ce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9ae5922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9ae5922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Let me take over here and tell you how we went about this project from the bottom up</a:t>
            </a:r>
            <a:endParaRPr/>
          </a:p>
          <a:p>
            <a:pPr indent="-298450" lvl="0" marL="457200" rtl="0" algn="l">
              <a:spcBef>
                <a:spcPts val="0"/>
              </a:spcBef>
              <a:spcAft>
                <a:spcPts val="0"/>
              </a:spcAft>
              <a:buSzPts val="1100"/>
              <a:buChar char="-"/>
            </a:pPr>
            <a:r>
              <a:rPr lang="en-GB"/>
              <a:t>Let’s start at the very beginning, where you have provided us with a simulation environment and a rather “imobile” </a:t>
            </a:r>
            <a:r>
              <a:rPr lang="en-GB"/>
              <a:t>hexapod robot in it</a:t>
            </a:r>
            <a:endParaRPr/>
          </a:p>
          <a:p>
            <a:pPr indent="-298450" lvl="0" marL="457200" rtl="0" algn="l">
              <a:spcBef>
                <a:spcPts val="0"/>
              </a:spcBef>
              <a:spcAft>
                <a:spcPts val="0"/>
              </a:spcAft>
              <a:buSzPts val="1100"/>
              <a:buChar char="-"/>
            </a:pPr>
            <a:r>
              <a:rPr lang="en-GB"/>
              <a:t>In order to make it move, we would have to put some torque on its joints, but how to compute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https://app.lucidchart.com/invitations/accept/3a985dfd-981d-4029-bc09-160393ff7d97</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85779568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85779568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So we were facing the following problem statement: </a:t>
            </a:r>
            <a:endParaRPr/>
          </a:p>
          <a:p>
            <a:pPr indent="-298450" lvl="0" marL="457200" rtl="0" algn="l">
              <a:spcBef>
                <a:spcPts val="0"/>
              </a:spcBef>
              <a:spcAft>
                <a:spcPts val="0"/>
              </a:spcAft>
              <a:buSzPts val="1100"/>
              <a:buChar char="-"/>
            </a:pPr>
            <a:r>
              <a:rPr lang="en-GB"/>
              <a:t>“Given motion tasks for the base and each foot, what joint torques are required to perform this motion?”</a:t>
            </a:r>
            <a:endParaRPr/>
          </a:p>
          <a:p>
            <a:pPr indent="-298450" lvl="0" marL="457200" rtl="0" algn="l">
              <a:spcBef>
                <a:spcPts val="0"/>
              </a:spcBef>
              <a:spcAft>
                <a:spcPts val="0"/>
              </a:spcAft>
              <a:buSzPts val="1100"/>
              <a:buChar char="-"/>
            </a:pPr>
            <a:r>
              <a:rPr lang="en-GB"/>
              <a:t>Realizing that you provided us with powerful tools such as a generalized coordinate space representations of the robot as well as an SQP solver and with some inspiration from the lecture, we figured, we’d try Operational Space Control</a:t>
            </a:r>
            <a:endParaRPr/>
          </a:p>
          <a:p>
            <a:pPr indent="-298450" lvl="0" marL="457200" rtl="0" algn="l">
              <a:spcBef>
                <a:spcPts val="0"/>
              </a:spcBef>
              <a:spcAft>
                <a:spcPts val="0"/>
              </a:spcAft>
              <a:buSzPts val="1100"/>
              <a:buChar char="-"/>
            </a:pPr>
            <a:r>
              <a:rPr lang="en-GB"/>
              <a:t>And since that is rather complex, we started out pretty simple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2d8750da2ed7c54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8750da2ed7c54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From theory, we knew that an SQP solver takes as input a constrained optimization problem formulated in terms of quadratic programs</a:t>
            </a:r>
            <a:endParaRPr/>
          </a:p>
          <a:p>
            <a:pPr indent="-298450" lvl="0" marL="457200" rtl="0" algn="l">
              <a:spcBef>
                <a:spcPts val="0"/>
              </a:spcBef>
              <a:spcAft>
                <a:spcPts val="0"/>
              </a:spcAft>
              <a:buSzPts val="1100"/>
              <a:buChar char="-"/>
            </a:pPr>
            <a:r>
              <a:rPr lang="en-GB"/>
              <a:t>As for the objective, we enforce a soft constraint on the desired motion tasks, relating joint accelerations and velocities to accelerations in operational space w_dot</a:t>
            </a:r>
            <a:endParaRPr/>
          </a:p>
          <a:p>
            <a:pPr indent="-298450" lvl="0" marL="457200" rtl="0" algn="l">
              <a:spcBef>
                <a:spcPts val="0"/>
              </a:spcBef>
              <a:spcAft>
                <a:spcPts val="0"/>
              </a:spcAft>
              <a:buSzPts val="1100"/>
              <a:buChar char="-"/>
            </a:pPr>
            <a:r>
              <a:rPr lang="en-GB"/>
              <a:t>This is convenient since it’s much more intuitive to command EE around in cartesian x, y, and z rather than joint space q</a:t>
            </a:r>
            <a:endParaRPr/>
          </a:p>
          <a:p>
            <a:pPr indent="-298450" lvl="0" marL="457200" rtl="0" algn="l">
              <a:spcBef>
                <a:spcPts val="0"/>
              </a:spcBef>
              <a:spcAft>
                <a:spcPts val="0"/>
              </a:spcAft>
              <a:buSzPts val="1100"/>
              <a:buChar char="-"/>
            </a:pPr>
            <a:r>
              <a:rPr lang="en-GB"/>
              <a:t>In order to keep the robot upright while moving around EE, the Equations of Motion would have to be fulfilled as a hard constraint</a:t>
            </a:r>
            <a:endParaRPr/>
          </a:p>
          <a:p>
            <a:pPr indent="-298450" lvl="0" marL="457200" rtl="0" algn="l">
              <a:spcBef>
                <a:spcPts val="0"/>
              </a:spcBef>
              <a:spcAft>
                <a:spcPts val="0"/>
              </a:spcAft>
              <a:buSzPts val="1100"/>
              <a:buChar char="-"/>
            </a:pPr>
            <a:r>
              <a:rPr lang="en-GB"/>
              <a:t>Now, introducing as </a:t>
            </a:r>
            <a:r>
              <a:rPr lang="en-GB"/>
              <a:t>state x the joint accelerations, contact forces, and joint torques, the equations can be rewritten in a more convenient form as A*x = b</a:t>
            </a:r>
            <a:endParaRPr/>
          </a:p>
          <a:p>
            <a:pPr indent="-298450" lvl="0" marL="457200" rtl="0" algn="l">
              <a:spcBef>
                <a:spcPts val="0"/>
              </a:spcBef>
              <a:spcAft>
                <a:spcPts val="0"/>
              </a:spcAft>
              <a:buSzPts val="1100"/>
              <a:buChar char="-"/>
            </a:pPr>
            <a:r>
              <a:rPr lang="en-GB"/>
              <a:t>Later on in the project, we’ve added more constraints such as linearized friction cones and torque limits (not to forget a tiny little regularizer in the objective, which is my main learning from a semester of CMM)</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8c4d67e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8c4d67e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So much about theory, but how did it perform in practice?</a:t>
            </a:r>
            <a:endParaRPr/>
          </a:p>
          <a:p>
            <a:pPr indent="-298450" lvl="0" marL="457200" rtl="0" algn="l">
              <a:spcBef>
                <a:spcPts val="0"/>
              </a:spcBef>
              <a:spcAft>
                <a:spcPts val="0"/>
              </a:spcAft>
              <a:buSzPts val="1100"/>
              <a:buChar char="-"/>
            </a:pPr>
            <a:r>
              <a:rPr lang="en-GB"/>
              <a:t>Starting out small, we just tried to hold the initial robot pose and getting the SQPMinimizer to find a solution for the state x (printed into my terminal)</a:t>
            </a:r>
            <a:endParaRPr/>
          </a:p>
          <a:p>
            <a:pPr indent="-298450" lvl="0" marL="457200" rtl="0" algn="l">
              <a:spcBef>
                <a:spcPts val="0"/>
              </a:spcBef>
              <a:spcAft>
                <a:spcPts val="0"/>
              </a:spcAft>
              <a:buSzPts val="1100"/>
              <a:buChar char="-"/>
            </a:pPr>
            <a:r>
              <a:rPr lang="en-GB"/>
              <a:t>Worked!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https://app.lucidchart.com/invitations/accept/3a985dfd-981d-4029-bc09-160393ff7d97</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8c4d67e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8c4d67e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Now, it was time to get things moving</a:t>
            </a:r>
            <a:endParaRPr/>
          </a:p>
          <a:p>
            <a:pPr indent="-298450" lvl="0" marL="457200" rtl="0" algn="l">
              <a:spcBef>
                <a:spcPts val="0"/>
              </a:spcBef>
              <a:spcAft>
                <a:spcPts val="0"/>
              </a:spcAft>
              <a:buSzPts val="1100"/>
              <a:buChar char="-"/>
            </a:pPr>
            <a:r>
              <a:rPr lang="en-GB"/>
              <a:t>First, we tried motion commands for the base with all feet still on the ground</a:t>
            </a:r>
            <a:endParaRPr/>
          </a:p>
          <a:p>
            <a:pPr indent="-298450" lvl="0" marL="457200" rtl="0" algn="l">
              <a:spcBef>
                <a:spcPts val="0"/>
              </a:spcBef>
              <a:spcAft>
                <a:spcPts val="0"/>
              </a:spcAft>
              <a:buSzPts val="1100"/>
              <a:buChar char="-"/>
            </a:pPr>
            <a:r>
              <a:rPr lang="en-GB"/>
              <a:t>For this, we provide a little slider interface to interact with some rigid bodies of the robot</a:t>
            </a:r>
            <a:endParaRPr/>
          </a:p>
          <a:p>
            <a:pPr indent="-298450" lvl="0" marL="457200" rtl="0" algn="l">
              <a:spcBef>
                <a:spcPts val="0"/>
              </a:spcBef>
              <a:spcAft>
                <a:spcPts val="0"/>
              </a:spcAft>
              <a:buSzPts val="1100"/>
              <a:buChar char="-"/>
            </a:pPr>
            <a:r>
              <a:rPr lang="en-GB"/>
              <a:t>This also worked like a charm! (If only it wasn’t for the slow solver though…)</a:t>
            </a:r>
            <a:endParaRPr/>
          </a:p>
          <a:p>
            <a:pPr indent="-298450" lvl="0" marL="457200" rtl="0" algn="l">
              <a:spcBef>
                <a:spcPts val="0"/>
              </a:spcBef>
              <a:spcAft>
                <a:spcPts val="0"/>
              </a:spcAft>
              <a:buSzPts val="1100"/>
              <a:buChar char="-"/>
            </a:pPr>
            <a:r>
              <a:rPr lang="en-GB"/>
              <a:t>As a final step, we wanted to lift legs off the ground and move them to desired positions in cartesian space</a:t>
            </a:r>
            <a:endParaRPr/>
          </a:p>
          <a:p>
            <a:pPr indent="-298450" lvl="0" marL="457200" rtl="0" algn="l">
              <a:spcBef>
                <a:spcPts val="0"/>
              </a:spcBef>
              <a:spcAft>
                <a:spcPts val="0"/>
              </a:spcAft>
              <a:buSzPts val="1100"/>
              <a:buChar char="-"/>
            </a:pPr>
            <a:r>
              <a:rPr lang="en-GB"/>
              <a:t>Took us a while to realize how to disable some foot’s contributions to the EoM, but once we replaced that particular foot’s contact jacobian with zeros, things worked out.</a:t>
            </a:r>
            <a:endParaRPr/>
          </a:p>
          <a:p>
            <a:pPr indent="-298450" lvl="0" marL="457200" rtl="0" algn="l">
              <a:spcBef>
                <a:spcPts val="0"/>
              </a:spcBef>
              <a:spcAft>
                <a:spcPts val="0"/>
              </a:spcAft>
              <a:buSzPts val="1100"/>
              <a:buChar char="-"/>
            </a:pPr>
            <a:r>
              <a:rPr lang="en-GB"/>
              <a:t>This </a:t>
            </a:r>
            <a:r>
              <a:rPr lang="en-GB"/>
              <a:t>completes</a:t>
            </a:r>
            <a:r>
              <a:rPr lang="en-GB"/>
              <a:t> our operational space controller as it now provides a clean interface to steer the robot’s base and all feet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85779568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85779568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Moving base and feet? Sounds a lot like walking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ae5922f2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ae5922f2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etd.ohiolink.edu/!etd.send_file?accession=wright1514915943875043&amp;disposition=inline" TargetMode="External"/><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30.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0.png"/><Relationship Id="rId8"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17.png"/><Relationship Id="rId10" Type="http://schemas.openxmlformats.org/officeDocument/2006/relationships/image" Target="../media/image31.png"/><Relationship Id="rId9"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0.png"/><Relationship Id="rId8"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7.png"/><Relationship Id="rId9" Type="http://schemas.openxmlformats.org/officeDocument/2006/relationships/image" Target="../media/image29.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23.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Team gradeDescent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Final Project Presentation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and Foot Motion Planner</a:t>
            </a:r>
            <a:endParaRPr/>
          </a:p>
          <a:p>
            <a:pPr indent="0" lvl="0" marL="0" rtl="0" algn="l">
              <a:spcBef>
                <a:spcPts val="0"/>
              </a:spcBef>
              <a:spcAft>
                <a:spcPts val="0"/>
              </a:spcAft>
              <a:buNone/>
            </a:pPr>
            <a:r>
              <a:t/>
            </a:r>
            <a:endParaRPr/>
          </a:p>
        </p:txBody>
      </p:sp>
      <p:grpSp>
        <p:nvGrpSpPr>
          <p:cNvPr id="145" name="Google Shape;145;p22"/>
          <p:cNvGrpSpPr/>
          <p:nvPr/>
        </p:nvGrpSpPr>
        <p:grpSpPr>
          <a:xfrm>
            <a:off x="4779375" y="1137400"/>
            <a:ext cx="2952525" cy="1462175"/>
            <a:chOff x="4894050" y="2169875"/>
            <a:chExt cx="2952525" cy="1462175"/>
          </a:xfrm>
        </p:grpSpPr>
        <p:grpSp>
          <p:nvGrpSpPr>
            <p:cNvPr id="146" name="Google Shape;146;p22"/>
            <p:cNvGrpSpPr/>
            <p:nvPr/>
          </p:nvGrpSpPr>
          <p:grpSpPr>
            <a:xfrm>
              <a:off x="4894050" y="2603350"/>
              <a:ext cx="2952525" cy="1028700"/>
              <a:chOff x="2824600" y="1442200"/>
              <a:chExt cx="2952525" cy="1028700"/>
            </a:xfrm>
          </p:grpSpPr>
          <p:pic>
            <p:nvPicPr>
              <p:cNvPr id="147" name="Google Shape;147;p22"/>
              <p:cNvPicPr preferRelativeResize="0"/>
              <p:nvPr/>
            </p:nvPicPr>
            <p:blipFill rotWithShape="1">
              <a:blip r:embed="rId3">
                <a:alphaModFix/>
              </a:blip>
              <a:srcRect b="0" l="0" r="67360" t="0"/>
              <a:stretch/>
            </p:blipFill>
            <p:spPr>
              <a:xfrm>
                <a:off x="2824600" y="1442200"/>
                <a:ext cx="1454950" cy="1028700"/>
              </a:xfrm>
              <a:prstGeom prst="rect">
                <a:avLst/>
              </a:prstGeom>
              <a:noFill/>
              <a:ln>
                <a:noFill/>
              </a:ln>
            </p:spPr>
          </p:pic>
          <p:pic>
            <p:nvPicPr>
              <p:cNvPr id="148" name="Google Shape;148;p22"/>
              <p:cNvPicPr preferRelativeResize="0"/>
              <p:nvPr/>
            </p:nvPicPr>
            <p:blipFill rotWithShape="1">
              <a:blip r:embed="rId3">
                <a:alphaModFix/>
              </a:blip>
              <a:srcRect b="0" l="66404" r="0" t="0"/>
              <a:stretch/>
            </p:blipFill>
            <p:spPr>
              <a:xfrm>
                <a:off x="4279550" y="1442200"/>
                <a:ext cx="1497575" cy="1028700"/>
              </a:xfrm>
              <a:prstGeom prst="rect">
                <a:avLst/>
              </a:prstGeom>
              <a:noFill/>
              <a:ln>
                <a:noFill/>
              </a:ln>
            </p:spPr>
          </p:pic>
        </p:grpSp>
        <p:sp>
          <p:nvSpPr>
            <p:cNvPr id="149" name="Google Shape;149;p22"/>
            <p:cNvSpPr txBox="1"/>
            <p:nvPr/>
          </p:nvSpPr>
          <p:spPr>
            <a:xfrm>
              <a:off x="5511413" y="2169875"/>
              <a:ext cx="17178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rPr>
                <a:t>P</a:t>
              </a:r>
              <a:r>
                <a:rPr lang="en-GB">
                  <a:solidFill>
                    <a:schemeClr val="dk1"/>
                  </a:solidFill>
                </a:rPr>
                <a:t>eriodic</a:t>
              </a:r>
              <a:endParaRPr>
                <a:solidFill>
                  <a:schemeClr val="dk1"/>
                </a:solidFill>
              </a:endParaRPr>
            </a:p>
          </p:txBody>
        </p:sp>
      </p:grpSp>
      <p:sp>
        <p:nvSpPr>
          <p:cNvPr id="150" name="Google Shape;150;p22"/>
          <p:cNvSpPr txBox="1"/>
          <p:nvPr/>
        </p:nvSpPr>
        <p:spPr>
          <a:xfrm>
            <a:off x="4631150" y="4829700"/>
            <a:ext cx="45129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u="sng">
                <a:solidFill>
                  <a:schemeClr val="dk1"/>
                </a:solidFill>
                <a:hlinkClick r:id="rId4"/>
              </a:rPr>
              <a:t>https://etd.ohiolink.edu/!etd.send_file?accession=wright1514915943875043&amp;disposition=inline</a:t>
            </a:r>
            <a:endParaRPr sz="1000">
              <a:solidFill>
                <a:schemeClr val="dk1"/>
              </a:solidFill>
            </a:endParaRPr>
          </a:p>
        </p:txBody>
      </p:sp>
      <p:grpSp>
        <p:nvGrpSpPr>
          <p:cNvPr id="151" name="Google Shape;151;p22"/>
          <p:cNvGrpSpPr/>
          <p:nvPr/>
        </p:nvGrpSpPr>
        <p:grpSpPr>
          <a:xfrm>
            <a:off x="311700" y="1137400"/>
            <a:ext cx="8520600" cy="3737938"/>
            <a:chOff x="311700" y="1137400"/>
            <a:chExt cx="8520600" cy="3737938"/>
          </a:xfrm>
        </p:grpSpPr>
        <p:sp>
          <p:nvSpPr>
            <p:cNvPr id="152" name="Google Shape;152;p22"/>
            <p:cNvSpPr/>
            <p:nvPr/>
          </p:nvSpPr>
          <p:spPr>
            <a:xfrm>
              <a:off x="5533950" y="3762900"/>
              <a:ext cx="964500" cy="4821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nvSpPr>
          <p:spPr>
            <a:xfrm>
              <a:off x="6700200" y="3843150"/>
              <a:ext cx="21321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Target foothold position</a:t>
              </a:r>
              <a:endParaRPr>
                <a:solidFill>
                  <a:schemeClr val="dk1"/>
                </a:solidFill>
              </a:endParaRPr>
            </a:p>
          </p:txBody>
        </p:sp>
        <p:grpSp>
          <p:nvGrpSpPr>
            <p:cNvPr id="154" name="Google Shape;154;p22"/>
            <p:cNvGrpSpPr/>
            <p:nvPr/>
          </p:nvGrpSpPr>
          <p:grpSpPr>
            <a:xfrm>
              <a:off x="311700" y="1137400"/>
              <a:ext cx="6054900" cy="3737938"/>
              <a:chOff x="311700" y="1137400"/>
              <a:chExt cx="6054900" cy="3737938"/>
            </a:xfrm>
          </p:grpSpPr>
          <p:grpSp>
            <p:nvGrpSpPr>
              <p:cNvPr id="155" name="Google Shape;155;p22"/>
              <p:cNvGrpSpPr/>
              <p:nvPr/>
            </p:nvGrpSpPr>
            <p:grpSpPr>
              <a:xfrm>
                <a:off x="942300" y="1570875"/>
                <a:ext cx="5424300" cy="3304463"/>
                <a:chOff x="924575" y="159888"/>
                <a:chExt cx="5424300" cy="3304463"/>
              </a:xfrm>
            </p:grpSpPr>
            <p:pic>
              <p:nvPicPr>
                <p:cNvPr id="156" name="Google Shape;156;p22"/>
                <p:cNvPicPr preferRelativeResize="0"/>
                <p:nvPr/>
              </p:nvPicPr>
              <p:blipFill>
                <a:blip r:embed="rId5">
                  <a:alphaModFix/>
                </a:blip>
                <a:stretch>
                  <a:fillRect/>
                </a:stretch>
              </p:blipFill>
              <p:spPr>
                <a:xfrm>
                  <a:off x="924575" y="159888"/>
                  <a:ext cx="1926570" cy="2180225"/>
                </a:xfrm>
                <a:prstGeom prst="rect">
                  <a:avLst/>
                </a:prstGeom>
                <a:noFill/>
                <a:ln>
                  <a:noFill/>
                </a:ln>
              </p:spPr>
            </p:pic>
            <p:sp>
              <p:nvSpPr>
                <p:cNvPr id="157" name="Google Shape;157;p22"/>
                <p:cNvSpPr txBox="1"/>
                <p:nvPr/>
              </p:nvSpPr>
              <p:spPr>
                <a:xfrm>
                  <a:off x="3396275" y="1308250"/>
                  <a:ext cx="2952600" cy="215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Predict after each stride:</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Base position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Base orientation</a:t>
                  </a:r>
                  <a:endParaRPr>
                    <a:solidFill>
                      <a:schemeClr val="dk1"/>
                    </a:solidFill>
                  </a:endParaRPr>
                </a:p>
              </p:txBody>
            </p:sp>
          </p:grpSp>
          <p:sp>
            <p:nvSpPr>
              <p:cNvPr id="158" name="Google Shape;158;p22"/>
              <p:cNvSpPr txBox="1"/>
              <p:nvPr/>
            </p:nvSpPr>
            <p:spPr>
              <a:xfrm>
                <a:off x="311700" y="1137400"/>
                <a:ext cx="35103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rPr>
                  <a:t>Target foothold calculation of swing legs</a:t>
                </a:r>
                <a:endParaRPr>
                  <a:solidFill>
                    <a:schemeClr val="dk1"/>
                  </a:solidFill>
                </a:endParaRPr>
              </a:p>
            </p:txBody>
          </p:sp>
          <p:sp>
            <p:nvSpPr>
              <p:cNvPr id="159" name="Google Shape;159;p22"/>
              <p:cNvSpPr txBox="1"/>
              <p:nvPr/>
            </p:nvSpPr>
            <p:spPr>
              <a:xfrm>
                <a:off x="311700" y="3891025"/>
                <a:ext cx="2952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The math behind this is documented in the backup slides.</a:t>
                </a:r>
                <a:endParaRPr>
                  <a:solidFill>
                    <a:srgbClr val="FFFFFF"/>
                  </a:solidFil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and Foot Motion Planner</a:t>
            </a:r>
            <a:endParaRPr/>
          </a:p>
          <a:p>
            <a:pPr indent="0" lvl="0" marL="0" rtl="0" algn="l">
              <a:spcBef>
                <a:spcPts val="0"/>
              </a:spcBef>
              <a:spcAft>
                <a:spcPts val="0"/>
              </a:spcAft>
              <a:buNone/>
            </a:pPr>
            <a:r>
              <a:t/>
            </a:r>
            <a:endParaRPr/>
          </a:p>
        </p:txBody>
      </p:sp>
      <p:sp>
        <p:nvSpPr>
          <p:cNvPr id="165" name="Google Shape;16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Higher order polynomials as reference foot trajectories</a:t>
            </a:r>
            <a:endParaRPr>
              <a:solidFill>
                <a:srgbClr val="FFFFFF"/>
              </a:solidFill>
            </a:endParaRPr>
          </a:p>
          <a:p>
            <a:pPr indent="0" lvl="0" marL="457200" rtl="0" algn="l">
              <a:lnSpc>
                <a:spcPct val="100000"/>
              </a:lnSpc>
              <a:spcBef>
                <a:spcPts val="160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Constraints and objective</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Zero initial and final velocity and zero initial and final acceleration</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Initial leg position at beginning and target foothold position at end of stride</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Maximum foot height is restricted </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Simplification</a:t>
            </a:r>
            <a:r>
              <a:rPr lang="en-GB">
                <a:solidFill>
                  <a:srgbClr val="FFFFFF"/>
                </a:solidFill>
              </a:rPr>
              <a:t>: no specific optimization of leg trajectory</a:t>
            </a:r>
            <a:endParaRPr>
              <a:solidFill>
                <a:srgbClr val="FFFFFF"/>
              </a:solidFill>
            </a:endParaRPr>
          </a:p>
          <a:p>
            <a:pPr indent="0" lvl="0" marL="914400" rtl="0" algn="l">
              <a:spcBef>
                <a:spcPts val="160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GB">
                <a:solidFill>
                  <a:schemeClr val="dk1"/>
                </a:solidFill>
              </a:rPr>
              <a:t>Given perfect model knowledge, no PD control but feedforward of reference acceleration given from the trajectory → zero tracking error (of course not robust to disturbance)</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3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and Foot Motion Planner</a:t>
            </a:r>
            <a:endParaRPr/>
          </a:p>
          <a:p>
            <a:pPr indent="0" lvl="0" marL="0" rtl="0" algn="l">
              <a:spcBef>
                <a:spcPts val="0"/>
              </a:spcBef>
              <a:spcAft>
                <a:spcPts val="0"/>
              </a:spcAft>
              <a:buNone/>
            </a:pPr>
            <a:r>
              <a:t/>
            </a:r>
            <a:endParaRPr/>
          </a:p>
        </p:txBody>
      </p:sp>
      <p:sp>
        <p:nvSpPr>
          <p:cNvPr id="171" name="Google Shape;171;p24"/>
          <p:cNvSpPr/>
          <p:nvPr/>
        </p:nvSpPr>
        <p:spPr>
          <a:xfrm>
            <a:off x="5385325" y="1153675"/>
            <a:ext cx="1627500" cy="2583600"/>
          </a:xfrm>
          <a:prstGeom prst="homePlate">
            <a:avLst>
              <a:gd fmla="val 19285"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Reference torques</a:t>
            </a:r>
            <a:endParaRPr>
              <a:solidFill>
                <a:srgbClr val="FF0000"/>
              </a:solidFill>
            </a:endParaRPr>
          </a:p>
        </p:txBody>
      </p:sp>
      <p:pic>
        <p:nvPicPr>
          <p:cNvPr id="172" name="Google Shape;172;p24"/>
          <p:cNvPicPr preferRelativeResize="0"/>
          <p:nvPr/>
        </p:nvPicPr>
        <p:blipFill rotWithShape="1">
          <a:blip r:embed="rId3">
            <a:alphaModFix/>
          </a:blip>
          <a:srcRect b="0" l="41506" r="0" t="0"/>
          <a:stretch/>
        </p:blipFill>
        <p:spPr>
          <a:xfrm>
            <a:off x="4525626" y="2008525"/>
            <a:ext cx="4517749" cy="1076375"/>
          </a:xfrm>
          <a:prstGeom prst="rect">
            <a:avLst/>
          </a:prstGeom>
          <a:noFill/>
          <a:ln>
            <a:noFill/>
          </a:ln>
        </p:spPr>
      </p:pic>
      <p:sp>
        <p:nvSpPr>
          <p:cNvPr id="173" name="Google Shape;173;p24"/>
          <p:cNvSpPr/>
          <p:nvPr/>
        </p:nvSpPr>
        <p:spPr>
          <a:xfrm>
            <a:off x="7094101" y="1153675"/>
            <a:ext cx="1848300" cy="2583600"/>
          </a:xfrm>
          <a:prstGeom prst="homePlate">
            <a:avLst>
              <a:gd fmla="val 0"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Full robot state</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43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and Foot Motion Planner</a:t>
            </a:r>
            <a:endParaRPr/>
          </a:p>
          <a:p>
            <a:pPr indent="0" lvl="0" marL="0" rtl="0" algn="l">
              <a:spcBef>
                <a:spcPts val="0"/>
              </a:spcBef>
              <a:spcAft>
                <a:spcPts val="0"/>
              </a:spcAft>
              <a:buNone/>
            </a:pPr>
            <a:r>
              <a:t/>
            </a:r>
            <a:endParaRPr/>
          </a:p>
        </p:txBody>
      </p:sp>
      <p:sp>
        <p:nvSpPr>
          <p:cNvPr id="179" name="Google Shape;179;p25"/>
          <p:cNvSpPr/>
          <p:nvPr/>
        </p:nvSpPr>
        <p:spPr>
          <a:xfrm>
            <a:off x="3396999" y="1153675"/>
            <a:ext cx="1889400" cy="2583600"/>
          </a:xfrm>
          <a:prstGeom prst="homePlate">
            <a:avLst>
              <a:gd fmla="val 11037"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Reference base and feet state</a:t>
            </a:r>
            <a:endParaRPr>
              <a:solidFill>
                <a:srgbClr val="FF0000"/>
              </a:solidFill>
            </a:endParaRPr>
          </a:p>
        </p:txBody>
      </p:sp>
      <p:sp>
        <p:nvSpPr>
          <p:cNvPr id="180" name="Google Shape;180;p25"/>
          <p:cNvSpPr/>
          <p:nvPr/>
        </p:nvSpPr>
        <p:spPr>
          <a:xfrm>
            <a:off x="100625" y="1153675"/>
            <a:ext cx="3185400" cy="2583600"/>
          </a:xfrm>
          <a:prstGeom prst="homePlate">
            <a:avLst>
              <a:gd fmla="val 10325"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Desired or reference base velocity</a:t>
            </a:r>
            <a:endParaRPr>
              <a:solidFill>
                <a:srgbClr val="FF0000"/>
              </a:solidFill>
            </a:endParaRPr>
          </a:p>
        </p:txBody>
      </p:sp>
      <p:sp>
        <p:nvSpPr>
          <p:cNvPr id="181" name="Google Shape;181;p25"/>
          <p:cNvSpPr/>
          <p:nvPr/>
        </p:nvSpPr>
        <p:spPr>
          <a:xfrm>
            <a:off x="5385325" y="1153675"/>
            <a:ext cx="1627500" cy="2583600"/>
          </a:xfrm>
          <a:prstGeom prst="homePlate">
            <a:avLst>
              <a:gd fmla="val 19285"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Reference torques</a:t>
            </a:r>
            <a:endParaRPr>
              <a:solidFill>
                <a:srgbClr val="FF0000"/>
              </a:solidFill>
            </a:endParaRPr>
          </a:p>
        </p:txBody>
      </p:sp>
      <p:pic>
        <p:nvPicPr>
          <p:cNvPr id="182" name="Google Shape;182;p25"/>
          <p:cNvPicPr preferRelativeResize="0"/>
          <p:nvPr/>
        </p:nvPicPr>
        <p:blipFill>
          <a:blip r:embed="rId3">
            <a:alphaModFix/>
          </a:blip>
          <a:stretch>
            <a:fillRect/>
          </a:stretch>
        </p:blipFill>
        <p:spPr>
          <a:xfrm>
            <a:off x="1319825" y="2008513"/>
            <a:ext cx="7723551" cy="1076375"/>
          </a:xfrm>
          <a:prstGeom prst="rect">
            <a:avLst/>
          </a:prstGeom>
          <a:noFill/>
          <a:ln>
            <a:noFill/>
          </a:ln>
        </p:spPr>
      </p:pic>
      <p:sp>
        <p:nvSpPr>
          <p:cNvPr id="183" name="Google Shape;183;p25"/>
          <p:cNvSpPr/>
          <p:nvPr/>
        </p:nvSpPr>
        <p:spPr>
          <a:xfrm>
            <a:off x="7094101" y="1153675"/>
            <a:ext cx="1848300" cy="2583600"/>
          </a:xfrm>
          <a:prstGeom prst="homePlate">
            <a:avLst>
              <a:gd fmla="val 0"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Full robot state</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500"/>
              <a:t>Base Trajectory Planner</a:t>
            </a:r>
            <a:endParaRPr sz="3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194" name="Google Shape;194;p27"/>
          <p:cNvSpPr txBox="1"/>
          <p:nvPr>
            <p:ph idx="1" type="body"/>
          </p:nvPr>
        </p:nvSpPr>
        <p:spPr>
          <a:xfrm>
            <a:off x="-108525" y="1933150"/>
            <a:ext cx="8859300" cy="1783200"/>
          </a:xfrm>
          <a:prstGeom prst="rect">
            <a:avLst/>
          </a:prstGeom>
        </p:spPr>
        <p:txBody>
          <a:bodyPr anchorCtr="0" anchor="t" bIns="91425" lIns="91425" spcFirstLastPara="1" rIns="91425" wrap="square" tIns="91425">
            <a:noAutofit/>
          </a:bodyPr>
          <a:lstStyle/>
          <a:p>
            <a:pPr indent="0" lvl="0" marL="457200" rtl="0" algn="ctr">
              <a:spcBef>
                <a:spcPts val="0"/>
              </a:spcBef>
              <a:spcAft>
                <a:spcPts val="1600"/>
              </a:spcAft>
              <a:buNone/>
            </a:pPr>
            <a:r>
              <a:rPr lang="en-GB" sz="2300">
                <a:solidFill>
                  <a:srgbClr val="FFFFFF"/>
                </a:solidFill>
              </a:rPr>
              <a:t>“Given a desired target position and target orientation which reference base velocity and turning rate has to be applied to the base and foot motion planner?”</a:t>
            </a:r>
            <a:endParaRPr sz="23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Trajectory Planner</a:t>
            </a:r>
            <a:endParaRPr/>
          </a:p>
        </p:txBody>
      </p:sp>
      <p:sp>
        <p:nvSpPr>
          <p:cNvPr id="200" name="Google Shape;20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Simple constant reference velocity and constant turning rate base trajectories</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Allows for zero tracking error if target position and orientation are on a circle</a:t>
            </a:r>
            <a:endParaRPr>
              <a:solidFill>
                <a:srgbClr val="FFFFFF"/>
              </a:solidFill>
            </a:endParaRPr>
          </a:p>
          <a:p>
            <a:pPr indent="0" lvl="0" marL="914400" rtl="0" algn="l">
              <a:spcBef>
                <a:spcPts val="160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Otherwise it minimizes the distance to the target position</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Satisfies constraints on maximum base velocity and turning rate</a:t>
            </a:r>
            <a:endParaRPr>
              <a:solidFill>
                <a:srgbClr val="FFFFFF"/>
              </a:solidFill>
            </a:endParaRPr>
          </a:p>
        </p:txBody>
      </p:sp>
      <p:sp>
        <p:nvSpPr>
          <p:cNvPr id="201" name="Google Shape;201;p28"/>
          <p:cNvSpPr/>
          <p:nvPr/>
        </p:nvSpPr>
        <p:spPr>
          <a:xfrm>
            <a:off x="507575" y="4317325"/>
            <a:ext cx="964500" cy="4821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txBox="1"/>
          <p:nvPr/>
        </p:nvSpPr>
        <p:spPr>
          <a:xfrm>
            <a:off x="1733525" y="4363225"/>
            <a:ext cx="72309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The math and the logic of the planner is documented in the backup slides</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Full Architecture</a:t>
            </a:r>
            <a:endParaRPr/>
          </a:p>
        </p:txBody>
      </p:sp>
      <p:pic>
        <p:nvPicPr>
          <p:cNvPr id="208" name="Google Shape;208;p29"/>
          <p:cNvPicPr preferRelativeResize="0"/>
          <p:nvPr/>
        </p:nvPicPr>
        <p:blipFill>
          <a:blip r:embed="rId3">
            <a:alphaModFix/>
          </a:blip>
          <a:stretch>
            <a:fillRect/>
          </a:stretch>
        </p:blipFill>
        <p:spPr>
          <a:xfrm>
            <a:off x="0" y="1607735"/>
            <a:ext cx="9143998" cy="1928029"/>
          </a:xfrm>
          <a:prstGeom prst="rect">
            <a:avLst/>
          </a:prstGeom>
          <a:noFill/>
          <a:ln>
            <a:noFill/>
          </a:ln>
        </p:spPr>
      </p:pic>
      <p:sp>
        <p:nvSpPr>
          <p:cNvPr id="209" name="Google Shape;209;p29"/>
          <p:cNvSpPr/>
          <p:nvPr/>
        </p:nvSpPr>
        <p:spPr>
          <a:xfrm>
            <a:off x="3422569" y="1162025"/>
            <a:ext cx="1889400" cy="2583600"/>
          </a:xfrm>
          <a:prstGeom prst="homePlate">
            <a:avLst>
              <a:gd fmla="val 11037"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Reference base and feet state</a:t>
            </a:r>
            <a:endParaRPr>
              <a:solidFill>
                <a:srgbClr val="FF0000"/>
              </a:solidFill>
            </a:endParaRPr>
          </a:p>
        </p:txBody>
      </p:sp>
      <p:sp>
        <p:nvSpPr>
          <p:cNvPr id="210" name="Google Shape;210;p29"/>
          <p:cNvSpPr/>
          <p:nvPr/>
        </p:nvSpPr>
        <p:spPr>
          <a:xfrm>
            <a:off x="5372125" y="1162025"/>
            <a:ext cx="1627500" cy="2583600"/>
          </a:xfrm>
          <a:prstGeom prst="homePlate">
            <a:avLst>
              <a:gd fmla="val 19285"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Reference torques</a:t>
            </a:r>
            <a:endParaRPr>
              <a:solidFill>
                <a:srgbClr val="FF0000"/>
              </a:solidFill>
            </a:endParaRPr>
          </a:p>
        </p:txBody>
      </p:sp>
      <p:sp>
        <p:nvSpPr>
          <p:cNvPr id="211" name="Google Shape;211;p29"/>
          <p:cNvSpPr/>
          <p:nvPr/>
        </p:nvSpPr>
        <p:spPr>
          <a:xfrm>
            <a:off x="116300" y="1162025"/>
            <a:ext cx="3217800" cy="2583600"/>
          </a:xfrm>
          <a:prstGeom prst="homePlate">
            <a:avLst>
              <a:gd fmla="val 10325"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Desired or reference base velocity</a:t>
            </a:r>
            <a:endParaRPr>
              <a:solidFill>
                <a:srgbClr val="FF0000"/>
              </a:solidFill>
            </a:endParaRPr>
          </a:p>
        </p:txBody>
      </p:sp>
      <p:sp>
        <p:nvSpPr>
          <p:cNvPr id="212" name="Google Shape;212;p29"/>
          <p:cNvSpPr/>
          <p:nvPr/>
        </p:nvSpPr>
        <p:spPr>
          <a:xfrm>
            <a:off x="7079283" y="1162025"/>
            <a:ext cx="1889400" cy="2583600"/>
          </a:xfrm>
          <a:prstGeom prst="homePlate">
            <a:avLst>
              <a:gd fmla="val 0"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Full robot state</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Extra Feature: Lifting Objects</a:t>
            </a:r>
            <a:endParaRPr/>
          </a:p>
        </p:txBody>
      </p:sp>
      <p:pic>
        <p:nvPicPr>
          <p:cNvPr id="218" name="Google Shape;218;p30"/>
          <p:cNvPicPr preferRelativeResize="0"/>
          <p:nvPr/>
        </p:nvPicPr>
        <p:blipFill rotWithShape="1">
          <a:blip r:embed="rId3">
            <a:alphaModFix/>
          </a:blip>
          <a:srcRect b="22001" l="18050" r="24263" t="9180"/>
          <a:stretch/>
        </p:blipFill>
        <p:spPr>
          <a:xfrm>
            <a:off x="6153300" y="1017713"/>
            <a:ext cx="2678923" cy="1921276"/>
          </a:xfrm>
          <a:prstGeom prst="rect">
            <a:avLst/>
          </a:prstGeom>
          <a:noFill/>
          <a:ln>
            <a:noFill/>
          </a:ln>
        </p:spPr>
      </p:pic>
      <p:sp>
        <p:nvSpPr>
          <p:cNvPr id="219" name="Google Shape;219;p30"/>
          <p:cNvSpPr txBox="1"/>
          <p:nvPr>
            <p:ph idx="1" type="body"/>
          </p:nvPr>
        </p:nvSpPr>
        <p:spPr>
          <a:xfrm>
            <a:off x="311700" y="1152475"/>
            <a:ext cx="58416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Bottom-Up approach:</a:t>
            </a:r>
            <a:endParaRPr>
              <a:solidFill>
                <a:schemeClr val="dk1"/>
              </a:solidFill>
            </a:endParaRPr>
          </a:p>
          <a:p>
            <a:pPr indent="-342900" lvl="0" marL="457200" rtl="0" algn="l">
              <a:spcBef>
                <a:spcPts val="1600"/>
              </a:spcBef>
              <a:spcAft>
                <a:spcPts val="0"/>
              </a:spcAft>
              <a:buClr>
                <a:schemeClr val="dk1"/>
              </a:buClr>
              <a:buSzPts val="1800"/>
              <a:buChar char="●"/>
            </a:pPr>
            <a:r>
              <a:rPr lang="en-GB">
                <a:solidFill>
                  <a:schemeClr val="dk1"/>
                </a:solidFill>
              </a:rPr>
              <a:t>Disable calculation of lifting foot paths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Disable influence of the contact force to the EoM</a:t>
            </a:r>
            <a:endParaRPr>
              <a:solidFill>
                <a:schemeClr val="dk1"/>
              </a:solidFill>
            </a:endParaRPr>
          </a:p>
          <a:p>
            <a:pPr indent="0" lvl="0" marL="0" rtl="0" algn="l">
              <a:spcBef>
                <a:spcPts val="1600"/>
              </a:spcBef>
              <a:spcAft>
                <a:spcPts val="0"/>
              </a:spcAft>
              <a:buNone/>
            </a:pPr>
            <a:r>
              <a:rPr lang="en-GB">
                <a:solidFill>
                  <a:schemeClr val="dk1"/>
                </a:solidFill>
              </a:rPr>
              <a:t>Result:</a:t>
            </a:r>
            <a:endParaRPr>
              <a:solidFill>
                <a:schemeClr val="dk1"/>
              </a:solidFill>
            </a:endParaRPr>
          </a:p>
          <a:p>
            <a:pPr indent="-342900" lvl="0" marL="457200" rtl="0" algn="l">
              <a:spcBef>
                <a:spcPts val="1600"/>
              </a:spcBef>
              <a:spcAft>
                <a:spcPts val="0"/>
              </a:spcAft>
              <a:buClr>
                <a:schemeClr val="dk1"/>
              </a:buClr>
              <a:buSzPts val="1800"/>
              <a:buChar char="●"/>
            </a:pPr>
            <a:r>
              <a:rPr lang="en-GB">
                <a:solidFill>
                  <a:schemeClr val="dk1"/>
                </a:solidFill>
              </a:rPr>
              <a:t>Understanding that center of gravity has to be within the stability region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Next step: optimization of stability region with respect to center of gravity </a:t>
            </a:r>
            <a:endParaRPr>
              <a:solidFill>
                <a:schemeClr val="dk1"/>
              </a:solidFill>
            </a:endParaRPr>
          </a:p>
        </p:txBody>
      </p:sp>
      <p:sp>
        <p:nvSpPr>
          <p:cNvPr id="220" name="Google Shape;220;p30"/>
          <p:cNvSpPr/>
          <p:nvPr/>
        </p:nvSpPr>
        <p:spPr>
          <a:xfrm>
            <a:off x="5647150" y="3788575"/>
            <a:ext cx="1028700" cy="51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txBox="1"/>
          <p:nvPr/>
        </p:nvSpPr>
        <p:spPr>
          <a:xfrm>
            <a:off x="6675850" y="3605325"/>
            <a:ext cx="2365800" cy="7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chemeClr val="lt2"/>
                </a:solidFill>
              </a:rPr>
              <a:t>Not in scope of this project anymore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Extra Feature: Walking with a malfunctioning Leg</a:t>
            </a:r>
            <a:endParaRPr/>
          </a:p>
        </p:txBody>
      </p:sp>
      <p:sp>
        <p:nvSpPr>
          <p:cNvPr id="227" name="Google Shape;227;p31"/>
          <p:cNvSpPr txBox="1"/>
          <p:nvPr>
            <p:ph idx="1" type="body"/>
          </p:nvPr>
        </p:nvSpPr>
        <p:spPr>
          <a:xfrm>
            <a:off x="311700" y="1152475"/>
            <a:ext cx="5431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Bottom-Up approach:</a:t>
            </a:r>
            <a:endParaRPr>
              <a:solidFill>
                <a:schemeClr val="dk1"/>
              </a:solidFill>
            </a:endParaRPr>
          </a:p>
          <a:p>
            <a:pPr indent="-342900" lvl="0" marL="457200" rtl="0" algn="l">
              <a:spcBef>
                <a:spcPts val="1600"/>
              </a:spcBef>
              <a:spcAft>
                <a:spcPts val="0"/>
              </a:spcAft>
              <a:buClr>
                <a:schemeClr val="dk1"/>
              </a:buClr>
              <a:buSzPts val="1800"/>
              <a:buChar char="●"/>
            </a:pPr>
            <a:r>
              <a:rPr lang="en-GB">
                <a:solidFill>
                  <a:schemeClr val="dk1"/>
                </a:solidFill>
              </a:rPr>
              <a:t>Disable malfunctioning leg</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Disable influence of the contact force to the EoM</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“Lean” in opposite direction of malfunctioning leg to improve stability</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Optimize foot pattern as a quick fix for a optimized stability region</a:t>
            </a:r>
            <a:endParaRPr>
              <a:solidFill>
                <a:schemeClr val="dk1"/>
              </a:solidFill>
            </a:endParaRPr>
          </a:p>
        </p:txBody>
      </p:sp>
      <p:pic>
        <p:nvPicPr>
          <p:cNvPr id="228" name="Google Shape;228;p31"/>
          <p:cNvPicPr preferRelativeResize="0"/>
          <p:nvPr/>
        </p:nvPicPr>
        <p:blipFill rotWithShape="1">
          <a:blip r:embed="rId3">
            <a:alphaModFix/>
          </a:blip>
          <a:srcRect b="26599" l="29177" r="23829" t="5924"/>
          <a:stretch/>
        </p:blipFill>
        <p:spPr>
          <a:xfrm>
            <a:off x="5743500" y="1729174"/>
            <a:ext cx="3204002" cy="2263000"/>
          </a:xfrm>
          <a:prstGeom prst="rect">
            <a:avLst/>
          </a:prstGeom>
          <a:noFill/>
          <a:ln>
            <a:noFill/>
          </a:ln>
        </p:spPr>
      </p:pic>
      <p:sp>
        <p:nvSpPr>
          <p:cNvPr id="229" name="Google Shape;229;p31"/>
          <p:cNvSpPr txBox="1"/>
          <p:nvPr/>
        </p:nvSpPr>
        <p:spPr>
          <a:xfrm>
            <a:off x="6675850" y="3986325"/>
            <a:ext cx="2365800" cy="7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Cool things we achieved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Going after guizmo</a:t>
            </a:r>
            <a:endParaRPr/>
          </a:p>
          <a:p>
            <a:pPr indent="-342900" lvl="0" marL="457200" rtl="0" algn="l">
              <a:spcBef>
                <a:spcPts val="0"/>
              </a:spcBef>
              <a:spcAft>
                <a:spcPts val="0"/>
              </a:spcAft>
              <a:buSzPts val="1800"/>
              <a:buChar char="-"/>
            </a:pPr>
            <a:r>
              <a:rPr lang="en-GB"/>
              <a:t>Malfunctioning leg</a:t>
            </a:r>
            <a:endParaRPr/>
          </a:p>
          <a:p>
            <a:pPr indent="-342900" lvl="0" marL="457200" rtl="0" algn="l">
              <a:spcBef>
                <a:spcPts val="0"/>
              </a:spcBef>
              <a:spcAft>
                <a:spcPts val="0"/>
              </a:spcAft>
              <a:buSzPts val="1800"/>
              <a:buChar char="-"/>
            </a:pPr>
            <a:r>
              <a:rPr lang="en-GB"/>
              <a:t>Rotating on point</a:t>
            </a:r>
            <a:endParaRPr/>
          </a:p>
          <a:p>
            <a:pPr indent="-342900" lvl="0" marL="457200" rtl="0" algn="l">
              <a:spcBef>
                <a:spcPts val="0"/>
              </a:spcBef>
              <a:spcAft>
                <a:spcPts val="0"/>
              </a:spcAft>
              <a:buSzPts val="1800"/>
              <a:buChar char="-"/>
            </a:pPr>
            <a:r>
              <a:rPr lang="en-GB"/>
              <a:t>Different gait patterns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 and outlook:</a:t>
            </a:r>
            <a:endParaRPr/>
          </a:p>
        </p:txBody>
      </p:sp>
      <p:sp>
        <p:nvSpPr>
          <p:cNvPr id="235" name="Google Shape;23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Goal achieved?</a:t>
            </a:r>
            <a:endParaRPr>
              <a:solidFill>
                <a:schemeClr val="dk1"/>
              </a:solidFill>
            </a:endParaRPr>
          </a:p>
          <a:p>
            <a:pPr indent="0" lvl="0" marL="0" rtl="0" algn="l">
              <a:spcBef>
                <a:spcPts val="1600"/>
              </a:spcBef>
              <a:spcAft>
                <a:spcPts val="0"/>
              </a:spcAft>
              <a:buNone/>
            </a:pPr>
            <a:r>
              <a:rPr lang="en-GB">
                <a:solidFill>
                  <a:schemeClr val="dk1"/>
                </a:solidFill>
              </a:rPr>
              <a:t>Potential next steps:</a:t>
            </a:r>
            <a:endParaRPr>
              <a:solidFill>
                <a:schemeClr val="dk1"/>
              </a:solidFill>
            </a:endParaRPr>
          </a:p>
          <a:p>
            <a:pPr indent="-342900" lvl="0" marL="457200" rtl="0" algn="l">
              <a:spcBef>
                <a:spcPts val="1600"/>
              </a:spcBef>
              <a:spcAft>
                <a:spcPts val="0"/>
              </a:spcAft>
              <a:buClr>
                <a:schemeClr val="dk1"/>
              </a:buClr>
              <a:buSzPts val="1800"/>
              <a:buChar char="●"/>
            </a:pPr>
            <a:r>
              <a:rPr lang="en-GB">
                <a:solidFill>
                  <a:schemeClr val="dk1"/>
                </a:solidFill>
              </a:rPr>
              <a:t>More flexible base trajectories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Optimizing the region of stability</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Rethinking of the control architecture</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Replace remaining hard coded parameters by </a:t>
            </a:r>
            <a:r>
              <a:rPr lang="en-GB">
                <a:solidFill>
                  <a:schemeClr val="dk1"/>
                </a:solidFill>
              </a:rPr>
              <a:t>situationally </a:t>
            </a:r>
            <a:r>
              <a:rPr lang="en-GB">
                <a:solidFill>
                  <a:schemeClr val="dk1"/>
                </a:solidFill>
              </a:rPr>
              <a:t>dependent</a:t>
            </a:r>
            <a:r>
              <a:rPr lang="en-GB">
                <a:solidFill>
                  <a:schemeClr val="dk1"/>
                </a:solidFill>
              </a:rPr>
              <a:t> parameters</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Backup Slides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34"/>
          <p:cNvPicPr preferRelativeResize="0"/>
          <p:nvPr/>
        </p:nvPicPr>
        <p:blipFill>
          <a:blip r:embed="rId3">
            <a:alphaModFix/>
          </a:blip>
          <a:stretch>
            <a:fillRect/>
          </a:stretch>
        </p:blipFill>
        <p:spPr>
          <a:xfrm>
            <a:off x="4592575" y="2346150"/>
            <a:ext cx="1641150" cy="618946"/>
          </a:xfrm>
          <a:prstGeom prst="rect">
            <a:avLst/>
          </a:prstGeom>
          <a:noFill/>
          <a:ln>
            <a:noFill/>
          </a:ln>
        </p:spPr>
      </p:pic>
      <p:pic>
        <p:nvPicPr>
          <p:cNvPr id="246" name="Google Shape;246;p34"/>
          <p:cNvPicPr preferRelativeResize="0"/>
          <p:nvPr/>
        </p:nvPicPr>
        <p:blipFill>
          <a:blip r:embed="rId4">
            <a:alphaModFix/>
          </a:blip>
          <a:stretch>
            <a:fillRect/>
          </a:stretch>
        </p:blipFill>
        <p:spPr>
          <a:xfrm>
            <a:off x="2340725" y="3996175"/>
            <a:ext cx="2854262" cy="572700"/>
          </a:xfrm>
          <a:prstGeom prst="rect">
            <a:avLst/>
          </a:prstGeom>
          <a:noFill/>
          <a:ln>
            <a:noFill/>
          </a:ln>
        </p:spPr>
      </p:pic>
      <p:sp>
        <p:nvSpPr>
          <p:cNvPr id="247" name="Google Shape;247;p34"/>
          <p:cNvSpPr txBox="1"/>
          <p:nvPr>
            <p:ph idx="1" type="body"/>
          </p:nvPr>
        </p:nvSpPr>
        <p:spPr>
          <a:xfrm>
            <a:off x="2616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Given the</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initial position of the robot			        ,</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initial heading of the robot       ,</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vector from initial base to each leg			      ,</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reference turning rate		,</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reference base velocity w.r.t base frame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The reference orientation for a time t is </a:t>
            </a:r>
            <a:endParaRPr>
              <a:solidFill>
                <a:srgbClr val="FFFFFF"/>
              </a:solidFill>
            </a:endParaRPr>
          </a:p>
          <a:p>
            <a:pPr indent="0" lvl="0" marL="0" rtl="0" algn="l">
              <a:spcBef>
                <a:spcPts val="1600"/>
              </a:spcBef>
              <a:spcAft>
                <a:spcPts val="0"/>
              </a:spcAft>
              <a:buNone/>
            </a:pPr>
            <a:r>
              <a:rPr lang="en-GB">
                <a:solidFill>
                  <a:srgbClr val="FFFFFF"/>
                </a:solidFill>
              </a:rPr>
              <a:t>												     .</a:t>
            </a:r>
            <a:endParaRPr>
              <a:solidFill>
                <a:srgbClr val="FFFFFF"/>
              </a:solidFill>
            </a:endParaRPr>
          </a:p>
          <a:p>
            <a:pPr indent="-342900" lvl="0" marL="457200" rtl="0" algn="l">
              <a:spcBef>
                <a:spcPts val="1600"/>
              </a:spcBef>
              <a:spcAft>
                <a:spcPts val="0"/>
              </a:spcAft>
              <a:buClr>
                <a:srgbClr val="FFFFFF"/>
              </a:buClr>
              <a:buSzPts val="1800"/>
              <a:buChar char="●"/>
            </a:pPr>
            <a:r>
              <a:rPr lang="en-GB">
                <a:solidFill>
                  <a:srgbClr val="FFFFFF"/>
                </a:solidFill>
              </a:rPr>
              <a:t>By applying the reference orientation we get the </a:t>
            </a:r>
            <a:r>
              <a:rPr lang="en-GB">
                <a:solidFill>
                  <a:srgbClr val="FFFFFF"/>
                </a:solidFill>
              </a:rPr>
              <a:t>reference base velocity w.r.t inertial frame</a:t>
            </a:r>
            <a:r>
              <a:rPr lang="en-GB">
                <a:solidFill>
                  <a:srgbClr val="FFFFFF"/>
                </a:solidFill>
              </a:rPr>
              <a:t> as  					         .</a:t>
            </a:r>
            <a:endParaRPr>
              <a:solidFill>
                <a:srgbClr val="FFFFFF"/>
              </a:solidFill>
            </a:endParaRPr>
          </a:p>
          <a:p>
            <a:pPr indent="0" lvl="0" marL="457200" rtl="0" algn="l">
              <a:spcBef>
                <a:spcPts val="1600"/>
              </a:spcBef>
              <a:spcAft>
                <a:spcPts val="0"/>
              </a:spcAft>
              <a:buNone/>
            </a:pPr>
            <a:r>
              <a:rPr lang="en-GB">
                <a:solidFill>
                  <a:srgbClr val="FFFFFF"/>
                </a:solidFill>
              </a:rPr>
              <a:t>										</a:t>
            </a:r>
            <a:endParaRPr>
              <a:solidFill>
                <a:srgbClr val="FFFFFF"/>
              </a:solidFill>
            </a:endParaRPr>
          </a:p>
          <a:p>
            <a:pPr indent="457200" lvl="0" marL="5029200" rtl="0" algn="l">
              <a:spcBef>
                <a:spcPts val="1600"/>
              </a:spcBef>
              <a:spcAft>
                <a:spcPts val="1600"/>
              </a:spcAft>
              <a:buNone/>
            </a:pPr>
            <a:r>
              <a:rPr lang="en-GB">
                <a:solidFill>
                  <a:srgbClr val="FFFFFF"/>
                </a:solidFill>
              </a:rPr>
              <a:t>											</a:t>
            </a:r>
            <a:endParaRPr>
              <a:solidFill>
                <a:srgbClr val="FFFFFF"/>
              </a:solidFill>
            </a:endParaRPr>
          </a:p>
        </p:txBody>
      </p:sp>
      <p:pic>
        <p:nvPicPr>
          <p:cNvPr id="248" name="Google Shape;248;p34"/>
          <p:cNvPicPr preferRelativeResize="0"/>
          <p:nvPr/>
        </p:nvPicPr>
        <p:blipFill>
          <a:blip r:embed="rId5">
            <a:alphaModFix/>
          </a:blip>
          <a:stretch>
            <a:fillRect/>
          </a:stretch>
        </p:blipFill>
        <p:spPr>
          <a:xfrm>
            <a:off x="3124625" y="2239875"/>
            <a:ext cx="407100" cy="368225"/>
          </a:xfrm>
          <a:prstGeom prst="rect">
            <a:avLst/>
          </a:prstGeom>
          <a:noFill/>
          <a:ln>
            <a:noFill/>
          </a:ln>
        </p:spPr>
      </p:pic>
      <p:pic>
        <p:nvPicPr>
          <p:cNvPr id="249" name="Google Shape;249;p34"/>
          <p:cNvPicPr preferRelativeResize="0"/>
          <p:nvPr/>
        </p:nvPicPr>
        <p:blipFill>
          <a:blip r:embed="rId6">
            <a:alphaModFix/>
          </a:blip>
          <a:stretch>
            <a:fillRect/>
          </a:stretch>
        </p:blipFill>
        <p:spPr>
          <a:xfrm>
            <a:off x="3260175" y="1276375"/>
            <a:ext cx="1641143" cy="704850"/>
          </a:xfrm>
          <a:prstGeom prst="rect">
            <a:avLst/>
          </a:prstGeom>
          <a:noFill/>
          <a:ln>
            <a:noFill/>
          </a:ln>
        </p:spPr>
      </p:pic>
      <p:pic>
        <p:nvPicPr>
          <p:cNvPr id="250" name="Google Shape;250;p34"/>
          <p:cNvPicPr preferRelativeResize="0"/>
          <p:nvPr/>
        </p:nvPicPr>
        <p:blipFill>
          <a:blip r:embed="rId7">
            <a:alphaModFix/>
          </a:blip>
          <a:stretch>
            <a:fillRect/>
          </a:stretch>
        </p:blipFill>
        <p:spPr>
          <a:xfrm>
            <a:off x="3414650" y="1761550"/>
            <a:ext cx="266400" cy="317143"/>
          </a:xfrm>
          <a:prstGeom prst="rect">
            <a:avLst/>
          </a:prstGeom>
          <a:noFill/>
          <a:ln>
            <a:noFill/>
          </a:ln>
        </p:spPr>
      </p:pic>
      <p:pic>
        <p:nvPicPr>
          <p:cNvPr id="251" name="Google Shape;251;p34"/>
          <p:cNvPicPr preferRelativeResize="0"/>
          <p:nvPr/>
        </p:nvPicPr>
        <p:blipFill>
          <a:blip r:embed="rId8">
            <a:alphaModFix/>
          </a:blip>
          <a:stretch>
            <a:fillRect/>
          </a:stretch>
        </p:blipFill>
        <p:spPr>
          <a:xfrm>
            <a:off x="4060425" y="1931125"/>
            <a:ext cx="1641150" cy="503717"/>
          </a:xfrm>
          <a:prstGeom prst="rect">
            <a:avLst/>
          </a:prstGeom>
          <a:noFill/>
          <a:ln>
            <a:noFill/>
          </a:ln>
        </p:spPr>
      </p:pic>
      <p:sp>
        <p:nvSpPr>
          <p:cNvPr id="252" name="Google Shape;25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and Foot Motion Planner </a:t>
            </a:r>
            <a:endParaRPr/>
          </a:p>
        </p:txBody>
      </p:sp>
      <p:sp>
        <p:nvSpPr>
          <p:cNvPr id="253" name="Google Shape;253;p34"/>
          <p:cNvSpPr txBox="1"/>
          <p:nvPr/>
        </p:nvSpPr>
        <p:spPr>
          <a:xfrm>
            <a:off x="996575" y="1714375"/>
            <a:ext cx="1178700" cy="8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4"/>
          <p:cNvPicPr preferRelativeResize="0"/>
          <p:nvPr/>
        </p:nvPicPr>
        <p:blipFill>
          <a:blip r:embed="rId9">
            <a:alphaModFix/>
          </a:blip>
          <a:stretch>
            <a:fillRect/>
          </a:stretch>
        </p:blipFill>
        <p:spPr>
          <a:xfrm>
            <a:off x="1984013" y="3095100"/>
            <a:ext cx="4193474" cy="668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Google Shape;259;p35"/>
          <p:cNvPicPr preferRelativeResize="0"/>
          <p:nvPr/>
        </p:nvPicPr>
        <p:blipFill>
          <a:blip r:embed="rId3">
            <a:alphaModFix/>
          </a:blip>
          <a:stretch>
            <a:fillRect/>
          </a:stretch>
        </p:blipFill>
        <p:spPr>
          <a:xfrm>
            <a:off x="1214461" y="3121624"/>
            <a:ext cx="6512988" cy="572700"/>
          </a:xfrm>
          <a:prstGeom prst="rect">
            <a:avLst/>
          </a:prstGeom>
          <a:noFill/>
          <a:ln>
            <a:noFill/>
          </a:ln>
        </p:spPr>
      </p:pic>
      <p:pic>
        <p:nvPicPr>
          <p:cNvPr id="260" name="Google Shape;260;p35"/>
          <p:cNvPicPr preferRelativeResize="0"/>
          <p:nvPr/>
        </p:nvPicPr>
        <p:blipFill>
          <a:blip r:embed="rId4">
            <a:alphaModFix/>
          </a:blip>
          <a:stretch>
            <a:fillRect/>
          </a:stretch>
        </p:blipFill>
        <p:spPr>
          <a:xfrm>
            <a:off x="2014200" y="1757250"/>
            <a:ext cx="5115602" cy="814500"/>
          </a:xfrm>
          <a:prstGeom prst="rect">
            <a:avLst/>
          </a:prstGeom>
          <a:noFill/>
          <a:ln>
            <a:noFill/>
          </a:ln>
        </p:spPr>
      </p:pic>
      <p:sp>
        <p:nvSpPr>
          <p:cNvPr id="261" name="Google Shape;26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and Foot Motion Planner </a:t>
            </a:r>
            <a:endParaRPr/>
          </a:p>
          <a:p>
            <a:pPr indent="0" lvl="0" marL="0" rtl="0" algn="l">
              <a:spcBef>
                <a:spcPts val="0"/>
              </a:spcBef>
              <a:spcAft>
                <a:spcPts val="0"/>
              </a:spcAft>
              <a:buNone/>
            </a:pPr>
            <a:r>
              <a:t/>
            </a:r>
            <a:endParaRPr/>
          </a:p>
        </p:txBody>
      </p:sp>
      <p:sp>
        <p:nvSpPr>
          <p:cNvPr id="262" name="Google Shape;262;p35"/>
          <p:cNvSpPr txBox="1"/>
          <p:nvPr/>
        </p:nvSpPr>
        <p:spPr>
          <a:xfrm>
            <a:off x="996575" y="1714375"/>
            <a:ext cx="1178700" cy="8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Integrating the reference velocity leads to the reference position at the end of the period</a:t>
            </a:r>
            <a:endParaRPr>
              <a:solidFill>
                <a:srgbClr val="FFFFFF"/>
              </a:solidFill>
            </a:endParaRPr>
          </a:p>
          <a:p>
            <a:pPr indent="0" lvl="0" marL="457200" rtl="0" algn="l">
              <a:spcBef>
                <a:spcPts val="1600"/>
              </a:spcBef>
              <a:spcAft>
                <a:spcPts val="0"/>
              </a:spcAft>
              <a:buNone/>
            </a:pPr>
            <a:r>
              <a:rPr lang="en-GB">
                <a:solidFill>
                  <a:srgbClr val="FFFFFF"/>
                </a:solidFill>
              </a:rPr>
              <a:t>													   .</a:t>
            </a:r>
            <a:endParaRPr>
              <a:solidFill>
                <a:srgbClr val="FFFFFF"/>
              </a:solidFill>
            </a:endParaRPr>
          </a:p>
          <a:p>
            <a:pPr indent="-342900" lvl="0" marL="457200" rtl="0" algn="l">
              <a:spcBef>
                <a:spcPts val="1600"/>
              </a:spcBef>
              <a:spcAft>
                <a:spcPts val="0"/>
              </a:spcAft>
              <a:buClr>
                <a:srgbClr val="FFFFFF"/>
              </a:buClr>
              <a:buSzPts val="1800"/>
              <a:buChar char="●"/>
            </a:pPr>
            <a:r>
              <a:rPr lang="en-GB">
                <a:solidFill>
                  <a:srgbClr val="FFFFFF"/>
                </a:solidFill>
              </a:rPr>
              <a:t>Finally, we can put things together and get the target foodhold position for the swing legs as</a:t>
            </a:r>
            <a:endParaRPr>
              <a:solidFill>
                <a:srgbClr val="FFFFFF"/>
              </a:solidFill>
            </a:endParaRPr>
          </a:p>
          <a:p>
            <a:pPr indent="0" lvl="0" marL="457200" rtl="0" algn="l">
              <a:spcBef>
                <a:spcPts val="1600"/>
              </a:spcBef>
              <a:spcAft>
                <a:spcPts val="0"/>
              </a:spcAft>
              <a:buNone/>
            </a:pPr>
            <a:r>
              <a:rPr lang="en-GB">
                <a:solidFill>
                  <a:srgbClr val="FFFFFF"/>
                </a:solidFill>
              </a:rPr>
              <a:t>                                                                                                          .</a:t>
            </a:r>
            <a:endParaRPr>
              <a:solidFill>
                <a:srgbClr val="FFFFFF"/>
              </a:solidFill>
            </a:endParaRPr>
          </a:p>
          <a:p>
            <a:pPr indent="0" lvl="0" marL="0" rtl="0" algn="l">
              <a:spcBef>
                <a:spcPts val="1600"/>
              </a:spcBef>
              <a:spcAft>
                <a:spcPts val="0"/>
              </a:spcAft>
              <a:buNone/>
            </a:pPr>
            <a:r>
              <a:rPr lang="en-GB">
                <a:solidFill>
                  <a:srgbClr val="FFFFFF"/>
                </a:solidFill>
              </a:rPr>
              <a:t>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rPr lang="en-GB">
                <a:solidFill>
                  <a:srgbClr val="FFFFFF"/>
                </a:solidFill>
              </a:rPr>
              <a:t>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and Foot Motion Planner</a:t>
            </a:r>
            <a:endParaRPr/>
          </a:p>
          <a:p>
            <a:pPr indent="0" lvl="0" marL="0" rtl="0" algn="l">
              <a:spcBef>
                <a:spcPts val="0"/>
              </a:spcBef>
              <a:spcAft>
                <a:spcPts val="0"/>
              </a:spcAft>
              <a:buNone/>
            </a:pPr>
            <a:r>
              <a:t/>
            </a:r>
            <a:endParaRPr/>
          </a:p>
        </p:txBody>
      </p:sp>
      <p:sp>
        <p:nvSpPr>
          <p:cNvPr id="269" name="Google Shape;26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Simple constant velocity and constant turning rate trajectory for base</a:t>
            </a:r>
            <a:endParaRPr>
              <a:solidFill>
                <a:srgbClr val="FFFFFF"/>
              </a:solidFill>
            </a:endParaRPr>
          </a:p>
          <a:p>
            <a:pPr indent="0" lvl="0" marL="457200" rtl="0" algn="l">
              <a:lnSpc>
                <a:spcPct val="100000"/>
              </a:lnSpc>
              <a:spcBef>
                <a:spcPts val="160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Pitch and roll of base stabilized by applying zero reference orientation, angular velocity and acceleration</a:t>
            </a:r>
            <a:endParaRPr>
              <a:solidFill>
                <a:srgbClr val="FFFFFF"/>
              </a:solidFill>
            </a:endParaRPr>
          </a:p>
          <a:p>
            <a:pPr indent="0" lvl="0" marL="914400" rtl="0" algn="l">
              <a:spcBef>
                <a:spcPts val="1600"/>
              </a:spcBef>
              <a:spcAft>
                <a:spcPts val="0"/>
              </a:spcAft>
              <a:buNone/>
            </a:pPr>
            <a:r>
              <a:t/>
            </a:r>
            <a:endParaRPr>
              <a:solidFill>
                <a:srgbClr val="FFFFFF"/>
              </a:solidFill>
            </a:endParaRPr>
          </a:p>
          <a:p>
            <a:pPr indent="-342900" lvl="0" marL="457200" rtl="0" algn="l">
              <a:spcBef>
                <a:spcPts val="0"/>
              </a:spcBef>
              <a:spcAft>
                <a:spcPts val="0"/>
              </a:spcAft>
              <a:buClr>
                <a:schemeClr val="dk1"/>
              </a:buClr>
              <a:buSzPts val="1800"/>
              <a:buChar char="●"/>
            </a:pPr>
            <a:r>
              <a:rPr lang="en-GB">
                <a:solidFill>
                  <a:schemeClr val="dk1"/>
                </a:solidFill>
              </a:rPr>
              <a:t>Maximum feasible reference base velocity, turning rate and minimal period time experimentally evaluated (restrict them before leg overreach or collision)</a:t>
            </a:r>
            <a:endParaRPr>
              <a:solidFill>
                <a:schemeClr val="dk1"/>
              </a:solidFill>
            </a:endParaRPr>
          </a:p>
          <a:p>
            <a:pPr indent="0" lvl="0" marL="457200" rtl="0" algn="l">
              <a:spcBef>
                <a:spcPts val="1600"/>
              </a:spcBef>
              <a:spcAft>
                <a:spcPts val="1600"/>
              </a:spcAft>
              <a:buNone/>
            </a:pPr>
            <a:r>
              <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37"/>
          <p:cNvPicPr preferRelativeResize="0"/>
          <p:nvPr/>
        </p:nvPicPr>
        <p:blipFill>
          <a:blip r:embed="rId3">
            <a:alphaModFix/>
          </a:blip>
          <a:stretch>
            <a:fillRect/>
          </a:stretch>
        </p:blipFill>
        <p:spPr>
          <a:xfrm>
            <a:off x="1839425" y="4273300"/>
            <a:ext cx="5000767" cy="704850"/>
          </a:xfrm>
          <a:prstGeom prst="rect">
            <a:avLst/>
          </a:prstGeom>
          <a:noFill/>
          <a:ln>
            <a:noFill/>
          </a:ln>
        </p:spPr>
      </p:pic>
      <p:pic>
        <p:nvPicPr>
          <p:cNvPr id="275" name="Google Shape;275;p37"/>
          <p:cNvPicPr preferRelativeResize="0"/>
          <p:nvPr/>
        </p:nvPicPr>
        <p:blipFill>
          <a:blip r:embed="rId4">
            <a:alphaModFix/>
          </a:blip>
          <a:stretch>
            <a:fillRect/>
          </a:stretch>
        </p:blipFill>
        <p:spPr>
          <a:xfrm>
            <a:off x="3314825" y="2038863"/>
            <a:ext cx="1792050" cy="635900"/>
          </a:xfrm>
          <a:prstGeom prst="rect">
            <a:avLst/>
          </a:prstGeom>
          <a:noFill/>
          <a:ln>
            <a:noFill/>
          </a:ln>
        </p:spPr>
      </p:pic>
      <p:pic>
        <p:nvPicPr>
          <p:cNvPr id="276" name="Google Shape;276;p37"/>
          <p:cNvPicPr preferRelativeResize="0"/>
          <p:nvPr/>
        </p:nvPicPr>
        <p:blipFill>
          <a:blip r:embed="rId5">
            <a:alphaModFix/>
          </a:blip>
          <a:stretch>
            <a:fillRect/>
          </a:stretch>
        </p:blipFill>
        <p:spPr>
          <a:xfrm>
            <a:off x="3183775" y="3261715"/>
            <a:ext cx="320431" cy="317150"/>
          </a:xfrm>
          <a:prstGeom prst="rect">
            <a:avLst/>
          </a:prstGeom>
          <a:noFill/>
          <a:ln>
            <a:noFill/>
          </a:ln>
        </p:spPr>
      </p:pic>
      <p:pic>
        <p:nvPicPr>
          <p:cNvPr id="277" name="Google Shape;277;p37"/>
          <p:cNvPicPr preferRelativeResize="0"/>
          <p:nvPr/>
        </p:nvPicPr>
        <p:blipFill>
          <a:blip r:embed="rId6">
            <a:alphaModFix/>
          </a:blip>
          <a:stretch>
            <a:fillRect/>
          </a:stretch>
        </p:blipFill>
        <p:spPr>
          <a:xfrm>
            <a:off x="3314825" y="1261588"/>
            <a:ext cx="1641143" cy="704850"/>
          </a:xfrm>
          <a:prstGeom prst="rect">
            <a:avLst/>
          </a:prstGeom>
          <a:noFill/>
          <a:ln>
            <a:noFill/>
          </a:ln>
        </p:spPr>
      </p:pic>
      <p:pic>
        <p:nvPicPr>
          <p:cNvPr id="278" name="Google Shape;278;p37"/>
          <p:cNvPicPr preferRelativeResize="0"/>
          <p:nvPr/>
        </p:nvPicPr>
        <p:blipFill>
          <a:blip r:embed="rId7">
            <a:alphaModFix/>
          </a:blip>
          <a:stretch>
            <a:fillRect/>
          </a:stretch>
        </p:blipFill>
        <p:spPr>
          <a:xfrm>
            <a:off x="3430250" y="1761550"/>
            <a:ext cx="266400" cy="317143"/>
          </a:xfrm>
          <a:prstGeom prst="rect">
            <a:avLst/>
          </a:prstGeom>
          <a:noFill/>
          <a:ln>
            <a:noFill/>
          </a:ln>
        </p:spPr>
      </p:pic>
      <p:sp>
        <p:nvSpPr>
          <p:cNvPr id="279" name="Google Shape;27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Trajectory Planner </a:t>
            </a:r>
            <a:endParaRPr/>
          </a:p>
        </p:txBody>
      </p:sp>
      <p:sp>
        <p:nvSpPr>
          <p:cNvPr id="280" name="Google Shape;280;p37"/>
          <p:cNvSpPr txBox="1"/>
          <p:nvPr/>
        </p:nvSpPr>
        <p:spPr>
          <a:xfrm flipH="1" rot="10800000">
            <a:off x="2381650" y="2724050"/>
            <a:ext cx="223200" cy="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37"/>
          <p:cNvPicPr preferRelativeResize="0"/>
          <p:nvPr/>
        </p:nvPicPr>
        <p:blipFill>
          <a:blip r:embed="rId8">
            <a:alphaModFix/>
          </a:blip>
          <a:stretch>
            <a:fillRect/>
          </a:stretch>
        </p:blipFill>
        <p:spPr>
          <a:xfrm>
            <a:off x="3701200" y="2747163"/>
            <a:ext cx="1019299" cy="331875"/>
          </a:xfrm>
          <a:prstGeom prst="rect">
            <a:avLst/>
          </a:prstGeom>
          <a:noFill/>
          <a:ln>
            <a:noFill/>
          </a:ln>
        </p:spPr>
      </p:pic>
      <p:pic>
        <p:nvPicPr>
          <p:cNvPr id="282" name="Google Shape;282;p37"/>
          <p:cNvPicPr preferRelativeResize="0"/>
          <p:nvPr/>
        </p:nvPicPr>
        <p:blipFill>
          <a:blip r:embed="rId9">
            <a:alphaModFix/>
          </a:blip>
          <a:stretch>
            <a:fillRect/>
          </a:stretch>
        </p:blipFill>
        <p:spPr>
          <a:xfrm>
            <a:off x="4720500" y="3578875"/>
            <a:ext cx="809813" cy="251362"/>
          </a:xfrm>
          <a:prstGeom prst="rect">
            <a:avLst/>
          </a:prstGeom>
          <a:noFill/>
          <a:ln>
            <a:noFill/>
          </a:ln>
        </p:spPr>
      </p:pic>
      <p:sp>
        <p:nvSpPr>
          <p:cNvPr id="283" name="Google Shape;283;p37"/>
          <p:cNvSpPr txBox="1"/>
          <p:nvPr>
            <p:ph idx="1" type="body"/>
          </p:nvPr>
        </p:nvSpPr>
        <p:spPr>
          <a:xfrm>
            <a:off x="2616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Given the</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initial position of the robot			        ,</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initial heading of the robot       ,</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final position of the robot                                   </a:t>
            </a:r>
            <a:endParaRPr>
              <a:solidFill>
                <a:srgbClr val="FFFFFF"/>
              </a:solidFill>
            </a:endParaRPr>
          </a:p>
          <a:p>
            <a:pPr indent="0" lvl="0" marL="914400" rtl="0" algn="l">
              <a:lnSpc>
                <a:spcPct val="100000"/>
              </a:lnSpc>
              <a:spcBef>
                <a:spcPts val="1600"/>
              </a:spcBef>
              <a:spcAft>
                <a:spcPts val="0"/>
              </a:spcAft>
              <a:buNone/>
            </a:pPr>
            <a:r>
              <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and final heading of the robot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What are</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reference turning rate 		,       </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reference base z-velocity w.r.t base frame                  ,</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and final arrival time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By applying the formula from slide before, we get for the reference base position												  .							</a:t>
            </a:r>
            <a:endParaRPr>
              <a:solidFill>
                <a:srgbClr val="FFFFFF"/>
              </a:solidFill>
            </a:endParaRPr>
          </a:p>
          <a:p>
            <a:pPr indent="0" lvl="0" marL="457200" rtl="0" algn="l">
              <a:spcBef>
                <a:spcPts val="1600"/>
              </a:spcBef>
              <a:spcAft>
                <a:spcPts val="0"/>
              </a:spcAft>
              <a:buNone/>
            </a:pPr>
            <a:r>
              <a:rPr lang="en-GB">
                <a:solidFill>
                  <a:srgbClr val="FFFFFF"/>
                </a:solidFill>
              </a:rPr>
              <a:t>													 </a:t>
            </a:r>
            <a:endParaRPr>
              <a:solidFill>
                <a:srgbClr val="FFFFFF"/>
              </a:solidFill>
            </a:endParaRPr>
          </a:p>
          <a:p>
            <a:pPr indent="0" lvl="0" marL="457200" rtl="0" algn="l">
              <a:spcBef>
                <a:spcPts val="1600"/>
              </a:spcBef>
              <a:spcAft>
                <a:spcPts val="0"/>
              </a:spcAft>
              <a:buNone/>
            </a:pPr>
            <a:r>
              <a:rPr lang="en-GB">
                <a:solidFill>
                  <a:srgbClr val="FFFFFF"/>
                </a:solidFill>
              </a:rPr>
              <a:t>                                                                				 </a:t>
            </a:r>
            <a:endParaRPr>
              <a:solidFill>
                <a:srgbClr val="FFFFFF"/>
              </a:solidFill>
            </a:endParaRPr>
          </a:p>
          <a:p>
            <a:pPr indent="0" lvl="0" marL="457200" rtl="0" algn="l">
              <a:spcBef>
                <a:spcPts val="1600"/>
              </a:spcBef>
              <a:spcAft>
                <a:spcPts val="0"/>
              </a:spcAft>
              <a:buNone/>
            </a:pPr>
            <a:r>
              <a:rPr lang="en-GB">
                <a:solidFill>
                  <a:srgbClr val="FFFFFF"/>
                </a:solidFill>
              </a:rPr>
              <a:t>                                                      						  </a:t>
            </a:r>
            <a:endParaRPr>
              <a:solidFill>
                <a:srgbClr val="FFFFFF"/>
              </a:solidFill>
            </a:endParaRPr>
          </a:p>
          <a:p>
            <a:pPr indent="0" lvl="0" marL="0" rtl="0" algn="l">
              <a:spcBef>
                <a:spcPts val="1600"/>
              </a:spcBef>
              <a:spcAft>
                <a:spcPts val="0"/>
              </a:spcAft>
              <a:buNone/>
            </a:pPr>
            <a:r>
              <a:rPr lang="en-GB">
                <a:solidFill>
                  <a:srgbClr val="FFFFFF"/>
                </a:solidFill>
              </a:rPr>
              <a:t>												     					         </a:t>
            </a:r>
            <a:endParaRPr>
              <a:solidFill>
                <a:srgbClr val="FFFFFF"/>
              </a:solidFill>
            </a:endParaRPr>
          </a:p>
          <a:p>
            <a:pPr indent="0" lvl="0" marL="457200" rtl="0" algn="l">
              <a:spcBef>
                <a:spcPts val="1600"/>
              </a:spcBef>
              <a:spcAft>
                <a:spcPts val="0"/>
              </a:spcAft>
              <a:buNone/>
            </a:pPr>
            <a:r>
              <a:rPr lang="en-GB">
                <a:solidFill>
                  <a:srgbClr val="FFFFFF"/>
                </a:solidFill>
              </a:rPr>
              <a:t>										</a:t>
            </a:r>
            <a:endParaRPr>
              <a:solidFill>
                <a:srgbClr val="FFFFFF"/>
              </a:solidFill>
            </a:endParaRPr>
          </a:p>
          <a:p>
            <a:pPr indent="457200" lvl="0" marL="5029200" rtl="0" algn="l">
              <a:spcBef>
                <a:spcPts val="1600"/>
              </a:spcBef>
              <a:spcAft>
                <a:spcPts val="1600"/>
              </a:spcAft>
              <a:buNone/>
            </a:pPr>
            <a:r>
              <a:rPr lang="en-GB">
                <a:solidFill>
                  <a:srgbClr val="FFFFFF"/>
                </a:solidFill>
              </a:rPr>
              <a:t>											</a:t>
            </a:r>
            <a:endParaRPr>
              <a:solidFill>
                <a:srgbClr val="FFFFFF"/>
              </a:solidFill>
            </a:endParaRPr>
          </a:p>
        </p:txBody>
      </p:sp>
      <p:pic>
        <p:nvPicPr>
          <p:cNvPr id="284" name="Google Shape;284;p37"/>
          <p:cNvPicPr preferRelativeResize="0"/>
          <p:nvPr/>
        </p:nvPicPr>
        <p:blipFill>
          <a:blip r:embed="rId10">
            <a:alphaModFix/>
          </a:blip>
          <a:stretch>
            <a:fillRect/>
          </a:stretch>
        </p:blipFill>
        <p:spPr>
          <a:xfrm>
            <a:off x="2965025" y="3830225"/>
            <a:ext cx="266400" cy="3055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pic>
        <p:nvPicPr>
          <p:cNvPr id="289" name="Google Shape;289;p38"/>
          <p:cNvPicPr preferRelativeResize="0"/>
          <p:nvPr/>
        </p:nvPicPr>
        <p:blipFill>
          <a:blip r:embed="rId3">
            <a:alphaModFix/>
          </a:blip>
          <a:stretch>
            <a:fillRect/>
          </a:stretch>
        </p:blipFill>
        <p:spPr>
          <a:xfrm>
            <a:off x="1434913" y="4352700"/>
            <a:ext cx="5807881" cy="669250"/>
          </a:xfrm>
          <a:prstGeom prst="rect">
            <a:avLst/>
          </a:prstGeom>
          <a:noFill/>
          <a:ln>
            <a:noFill/>
          </a:ln>
        </p:spPr>
      </p:pic>
      <p:pic>
        <p:nvPicPr>
          <p:cNvPr id="290" name="Google Shape;290;p38"/>
          <p:cNvPicPr preferRelativeResize="0"/>
          <p:nvPr/>
        </p:nvPicPr>
        <p:blipFill>
          <a:blip r:embed="rId4">
            <a:alphaModFix/>
          </a:blip>
          <a:stretch>
            <a:fillRect/>
          </a:stretch>
        </p:blipFill>
        <p:spPr>
          <a:xfrm>
            <a:off x="1885821" y="3578924"/>
            <a:ext cx="5269404" cy="669250"/>
          </a:xfrm>
          <a:prstGeom prst="rect">
            <a:avLst/>
          </a:prstGeom>
          <a:noFill/>
          <a:ln>
            <a:noFill/>
          </a:ln>
        </p:spPr>
      </p:pic>
      <p:pic>
        <p:nvPicPr>
          <p:cNvPr id="291" name="Google Shape;291;p38"/>
          <p:cNvPicPr preferRelativeResize="0"/>
          <p:nvPr/>
        </p:nvPicPr>
        <p:blipFill>
          <a:blip r:embed="rId5">
            <a:alphaModFix/>
          </a:blip>
          <a:stretch>
            <a:fillRect/>
          </a:stretch>
        </p:blipFill>
        <p:spPr>
          <a:xfrm>
            <a:off x="2230250" y="2646200"/>
            <a:ext cx="4406525" cy="669250"/>
          </a:xfrm>
          <a:prstGeom prst="rect">
            <a:avLst/>
          </a:prstGeom>
          <a:noFill/>
          <a:ln>
            <a:noFill/>
          </a:ln>
        </p:spPr>
      </p:pic>
      <p:pic>
        <p:nvPicPr>
          <p:cNvPr id="292" name="Google Shape;292;p38"/>
          <p:cNvPicPr preferRelativeResize="0"/>
          <p:nvPr/>
        </p:nvPicPr>
        <p:blipFill>
          <a:blip r:embed="rId6">
            <a:alphaModFix/>
          </a:blip>
          <a:stretch>
            <a:fillRect/>
          </a:stretch>
        </p:blipFill>
        <p:spPr>
          <a:xfrm>
            <a:off x="3464573" y="1643175"/>
            <a:ext cx="2214851" cy="491125"/>
          </a:xfrm>
          <a:prstGeom prst="rect">
            <a:avLst/>
          </a:prstGeom>
          <a:noFill/>
          <a:ln>
            <a:noFill/>
          </a:ln>
        </p:spPr>
      </p:pic>
      <p:sp>
        <p:nvSpPr>
          <p:cNvPr id="293" name="Google Shape;29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Trajectory Planner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4" name="Google Shape;29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By integration, the reference yaw angle simply leads to</a:t>
            </a:r>
            <a:endParaRPr>
              <a:solidFill>
                <a:srgbClr val="FFFFFF"/>
              </a:solidFill>
            </a:endParaRPr>
          </a:p>
          <a:p>
            <a:pPr indent="0" lvl="0" marL="457200" rtl="0" algn="l">
              <a:spcBef>
                <a:spcPts val="1600"/>
              </a:spcBef>
              <a:spcAft>
                <a:spcPts val="0"/>
              </a:spcAft>
              <a:buNone/>
            </a:pPr>
            <a:r>
              <a:rPr lang="en-GB">
                <a:solidFill>
                  <a:srgbClr val="FFFFFF"/>
                </a:solidFill>
              </a:rPr>
              <a:t>                                                                         .</a:t>
            </a:r>
            <a:endParaRPr>
              <a:solidFill>
                <a:srgbClr val="FFFFFF"/>
              </a:solidFill>
            </a:endParaRPr>
          </a:p>
          <a:p>
            <a:pPr indent="-342900" lvl="0" marL="457200" rtl="0" algn="l">
              <a:spcBef>
                <a:spcPts val="1600"/>
              </a:spcBef>
              <a:spcAft>
                <a:spcPts val="0"/>
              </a:spcAft>
              <a:buClr>
                <a:srgbClr val="FFFFFF"/>
              </a:buClr>
              <a:buSzPts val="1800"/>
              <a:buChar char="●"/>
            </a:pPr>
            <a:r>
              <a:rPr lang="en-GB">
                <a:solidFill>
                  <a:srgbClr val="FFFFFF"/>
                </a:solidFill>
              </a:rPr>
              <a:t>To arrive at the given final orientation we have to apply</a:t>
            </a:r>
            <a:r>
              <a:rPr lang="en-GB">
                <a:solidFill>
                  <a:srgbClr val="FFFFFF"/>
                </a:solidFill>
              </a:rPr>
              <a:t>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457200" lvl="0" marL="5486400" rtl="0" algn="l">
              <a:spcBef>
                <a:spcPts val="0"/>
              </a:spcBef>
              <a:spcAft>
                <a:spcPts val="0"/>
              </a:spcAft>
              <a:buNone/>
            </a:pPr>
            <a:r>
              <a:rPr lang="en-GB">
                <a:solidFill>
                  <a:srgbClr val="FFFFFF"/>
                </a:solidFill>
              </a:rPr>
              <a:t>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To arrive at the given final target it has to hold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rPr lang="en-GB">
                <a:solidFill>
                  <a:srgbClr val="FFFFFF"/>
                </a:solidFill>
              </a:rPr>
              <a:t>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We apply the expression for the final time into the previous equation and get</a:t>
            </a:r>
            <a:endParaRPr>
              <a:solidFill>
                <a:srgbClr val="FFFFFF"/>
              </a:solidFill>
            </a:endParaRPr>
          </a:p>
          <a:p>
            <a:pPr indent="0" lvl="0" marL="6400800" rtl="0" algn="l">
              <a:spcBef>
                <a:spcPts val="0"/>
              </a:spcBef>
              <a:spcAft>
                <a:spcPts val="0"/>
              </a:spcAft>
              <a:buNone/>
            </a:pPr>
            <a:r>
              <a:rPr lang="en-GB">
                <a:solidFill>
                  <a:srgbClr val="FFFFFF"/>
                </a:solidFill>
              </a:rPr>
              <a:t>      .														     	</a:t>
            </a:r>
            <a:endParaRPr>
              <a:solidFill>
                <a:srgbClr val="FFFFFF"/>
              </a:solidFill>
            </a:endParaRPr>
          </a:p>
          <a:p>
            <a:pPr indent="0" lvl="0" marL="640080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																										    </a:t>
            </a:r>
            <a:endParaRPr>
              <a:solidFill>
                <a:srgbClr val="FFFFFF"/>
              </a:solidFill>
            </a:endParaRPr>
          </a:p>
          <a:p>
            <a:pPr indent="0" lvl="0" marL="0" rtl="0" algn="l">
              <a:spcBef>
                <a:spcPts val="0"/>
              </a:spcBef>
              <a:spcAft>
                <a:spcPts val="0"/>
              </a:spcAft>
              <a:buNone/>
            </a:pPr>
            <a:r>
              <a:rPr lang="en-GB">
                <a:solidFill>
                  <a:srgbClr val="FFFFFF"/>
                </a:solidFill>
              </a:rPr>
              <a:t>													    </a:t>
            </a:r>
            <a:endParaRPr>
              <a:solidFill>
                <a:srgbClr val="FFFFFF"/>
              </a:solidFill>
            </a:endParaRPr>
          </a:p>
          <a:p>
            <a:pPr indent="0" lvl="0" marL="0" rtl="0" algn="l">
              <a:spcBef>
                <a:spcPts val="1600"/>
              </a:spcBef>
              <a:spcAft>
                <a:spcPts val="0"/>
              </a:spcAft>
              <a:buNone/>
            </a:pPr>
            <a:r>
              <a:rPr lang="en-GB">
                <a:solidFill>
                  <a:srgbClr val="FFFFFF"/>
                </a:solidFill>
              </a:rPr>
              <a:t>										 </a:t>
            </a:r>
            <a:endParaRPr>
              <a:solidFill>
                <a:srgbClr val="FFFFFF"/>
              </a:solidFill>
            </a:endParaRPr>
          </a:p>
          <a:p>
            <a:pPr indent="0" lvl="0" marL="0" rtl="0" algn="l">
              <a:spcBef>
                <a:spcPts val="1600"/>
              </a:spcBef>
              <a:spcAft>
                <a:spcPts val="1600"/>
              </a:spcAft>
              <a:buNone/>
            </a:pPr>
            <a:r>
              <a:rPr lang="en-GB">
                <a:solidFill>
                  <a:srgbClr val="FFFFFF"/>
                </a:solidFill>
              </a:rPr>
              <a:t>                                                                                                      </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Google Shape;299;p39"/>
          <p:cNvPicPr preferRelativeResize="0"/>
          <p:nvPr/>
        </p:nvPicPr>
        <p:blipFill>
          <a:blip r:embed="rId3">
            <a:alphaModFix/>
          </a:blip>
          <a:stretch>
            <a:fillRect/>
          </a:stretch>
        </p:blipFill>
        <p:spPr>
          <a:xfrm>
            <a:off x="1362550" y="2878300"/>
            <a:ext cx="6315201" cy="2163000"/>
          </a:xfrm>
          <a:prstGeom prst="rect">
            <a:avLst/>
          </a:prstGeom>
          <a:noFill/>
          <a:ln>
            <a:noFill/>
          </a:ln>
        </p:spPr>
      </p:pic>
      <p:sp>
        <p:nvSpPr>
          <p:cNvPr id="300" name="Google Shape;30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The previous equation can be interpreted as follows: if the choice of the target position and orientation is feasible then we can find a combination of velocity and turning rate such that this equation is satisfied.</a:t>
            </a:r>
            <a:endParaRPr>
              <a:solidFill>
                <a:srgbClr val="FFFFFF"/>
              </a:solidFill>
            </a:endParaRPr>
          </a:p>
          <a:p>
            <a:pPr indent="0" lvl="0" marL="457200" rtl="0" algn="l">
              <a:lnSpc>
                <a:spcPct val="100000"/>
              </a:lnSpc>
              <a:spcBef>
                <a:spcPts val="160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GB">
                <a:solidFill>
                  <a:srgbClr val="FFFFFF"/>
                </a:solidFill>
              </a:rPr>
              <a:t>We can</a:t>
            </a:r>
            <a:r>
              <a:rPr lang="en-GB">
                <a:solidFill>
                  <a:srgbClr val="FFFFFF"/>
                </a:solidFill>
              </a:rPr>
              <a:t> </a:t>
            </a:r>
            <a:r>
              <a:rPr lang="en-GB">
                <a:solidFill>
                  <a:srgbClr val="FFFFFF"/>
                </a:solidFill>
              </a:rPr>
              <a:t>formulate</a:t>
            </a:r>
            <a:r>
              <a:rPr lang="en-GB">
                <a:solidFill>
                  <a:srgbClr val="FFFFFF"/>
                </a:solidFill>
              </a:rPr>
              <a:t> the following	objective	 function </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457200" lvl="0" marL="5486400" rtl="0" algn="l">
              <a:spcBef>
                <a:spcPts val="0"/>
              </a:spcBef>
              <a:spcAft>
                <a:spcPts val="0"/>
              </a:spcAft>
              <a:buNone/>
            </a:pPr>
            <a:r>
              <a:rPr lang="en-GB">
                <a:solidFill>
                  <a:srgbClr val="FFFFFF"/>
                </a:solidFill>
              </a:rPr>
              <a:t>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rPr lang="en-GB">
                <a:solidFill>
                  <a:srgbClr val="FFFFFF"/>
                </a:solidFill>
              </a:rPr>
              <a:t>	                                                                                       .												                                    .</a:t>
            </a:r>
            <a:endParaRPr>
              <a:solidFill>
                <a:srgbClr val="FFFFFF"/>
              </a:solidFill>
            </a:endParaRPr>
          </a:p>
          <a:p>
            <a:pPr indent="0" lvl="0" marL="6400800" rtl="0" algn="l">
              <a:spcBef>
                <a:spcPts val="0"/>
              </a:spcBef>
              <a:spcAft>
                <a:spcPts val="0"/>
              </a:spcAft>
              <a:buNone/>
            </a:pPr>
            <a:r>
              <a:rPr lang="en-GB">
                <a:solidFill>
                  <a:srgbClr val="FFFFFF"/>
                </a:solidFill>
              </a:rPr>
              <a:t>      										     	</a:t>
            </a:r>
            <a:endParaRPr>
              <a:solidFill>
                <a:srgbClr val="FFFFFF"/>
              </a:solidFill>
            </a:endParaRPr>
          </a:p>
          <a:p>
            <a:pPr indent="0" lvl="0" marL="640080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																										    </a:t>
            </a:r>
            <a:endParaRPr>
              <a:solidFill>
                <a:srgbClr val="FFFFFF"/>
              </a:solidFill>
            </a:endParaRPr>
          </a:p>
          <a:p>
            <a:pPr indent="0" lvl="0" marL="0" rtl="0" algn="l">
              <a:spcBef>
                <a:spcPts val="0"/>
              </a:spcBef>
              <a:spcAft>
                <a:spcPts val="0"/>
              </a:spcAft>
              <a:buNone/>
            </a:pPr>
            <a:r>
              <a:rPr lang="en-GB">
                <a:solidFill>
                  <a:srgbClr val="FFFFFF"/>
                </a:solidFill>
              </a:rPr>
              <a:t>													    </a:t>
            </a:r>
            <a:endParaRPr>
              <a:solidFill>
                <a:srgbClr val="FFFFFF"/>
              </a:solidFill>
            </a:endParaRPr>
          </a:p>
          <a:p>
            <a:pPr indent="0" lvl="0" marL="0" rtl="0" algn="l">
              <a:spcBef>
                <a:spcPts val="1600"/>
              </a:spcBef>
              <a:spcAft>
                <a:spcPts val="0"/>
              </a:spcAft>
              <a:buNone/>
            </a:pPr>
            <a:r>
              <a:rPr lang="en-GB">
                <a:solidFill>
                  <a:srgbClr val="FFFFFF"/>
                </a:solidFill>
              </a:rPr>
              <a:t>										 </a:t>
            </a:r>
            <a:endParaRPr>
              <a:solidFill>
                <a:srgbClr val="FFFFFF"/>
              </a:solidFill>
            </a:endParaRPr>
          </a:p>
          <a:p>
            <a:pPr indent="0" lvl="0" marL="0" rtl="0" algn="l">
              <a:spcBef>
                <a:spcPts val="1600"/>
              </a:spcBef>
              <a:spcAft>
                <a:spcPts val="1600"/>
              </a:spcAft>
              <a:buNone/>
            </a:pPr>
            <a:r>
              <a:rPr lang="en-GB">
                <a:solidFill>
                  <a:srgbClr val="FFFFFF"/>
                </a:solidFill>
              </a:rPr>
              <a:t>                                                                                                      </a:t>
            </a:r>
            <a:endParaRPr>
              <a:solidFill>
                <a:srgbClr val="FFFFFF"/>
              </a:solidFill>
            </a:endParaRPr>
          </a:p>
        </p:txBody>
      </p:sp>
      <p:sp>
        <p:nvSpPr>
          <p:cNvPr id="301" name="Google Shape;30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Trajectory Planner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Google Shape;306;p40"/>
          <p:cNvPicPr preferRelativeResize="0"/>
          <p:nvPr/>
        </p:nvPicPr>
        <p:blipFill>
          <a:blip r:embed="rId3">
            <a:alphaModFix/>
          </a:blip>
          <a:stretch>
            <a:fillRect/>
          </a:stretch>
        </p:blipFill>
        <p:spPr>
          <a:xfrm>
            <a:off x="933100" y="2247100"/>
            <a:ext cx="1392306" cy="572700"/>
          </a:xfrm>
          <a:prstGeom prst="rect">
            <a:avLst/>
          </a:prstGeom>
          <a:noFill/>
          <a:ln>
            <a:noFill/>
          </a:ln>
        </p:spPr>
      </p:pic>
      <p:pic>
        <p:nvPicPr>
          <p:cNvPr id="307" name="Google Shape;307;p40"/>
          <p:cNvPicPr preferRelativeResize="0"/>
          <p:nvPr/>
        </p:nvPicPr>
        <p:blipFill>
          <a:blip r:embed="rId4">
            <a:alphaModFix/>
          </a:blip>
          <a:stretch>
            <a:fillRect/>
          </a:stretch>
        </p:blipFill>
        <p:spPr>
          <a:xfrm>
            <a:off x="1065850" y="3045200"/>
            <a:ext cx="7144300" cy="572700"/>
          </a:xfrm>
          <a:prstGeom prst="rect">
            <a:avLst/>
          </a:prstGeom>
          <a:noFill/>
          <a:ln>
            <a:noFill/>
          </a:ln>
        </p:spPr>
      </p:pic>
      <p:sp>
        <p:nvSpPr>
          <p:cNvPr id="308" name="Google Shape;30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Trajectory Planner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9" name="Google Shape;30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GB">
                <a:solidFill>
                  <a:srgbClr val="FFFFFF"/>
                </a:solidFill>
              </a:rPr>
              <a:t>If a choice of velocity and turning rate causes that both addends in the objective</a:t>
            </a:r>
            <a:r>
              <a:rPr lang="en-GB">
                <a:solidFill>
                  <a:srgbClr val="FFFFFF"/>
                </a:solidFill>
              </a:rPr>
              <a:t>	 yield zero then the target is completely feasible. Otherwise the objective has to minimized as follows: 	</a:t>
            </a:r>
            <a:endParaRPr>
              <a:solidFill>
                <a:srgbClr val="FFFFFF"/>
              </a:solidFill>
            </a:endParaRPr>
          </a:p>
          <a:p>
            <a:pPr indent="0" lvl="0" marL="1371600" rtl="0" algn="l">
              <a:spcBef>
                <a:spcPts val="0"/>
              </a:spcBef>
              <a:spcAft>
                <a:spcPts val="0"/>
              </a:spcAft>
              <a:buNone/>
            </a:pPr>
            <a:r>
              <a:t/>
            </a:r>
            <a:endParaRPr>
              <a:solidFill>
                <a:srgbClr val="FFFFFF"/>
              </a:solidFill>
            </a:endParaRPr>
          </a:p>
          <a:p>
            <a:pPr indent="0" lvl="0" marL="1371600" rtl="0" algn="l">
              <a:spcBef>
                <a:spcPts val="0"/>
              </a:spcBef>
              <a:spcAft>
                <a:spcPts val="0"/>
              </a:spcAft>
              <a:buNone/>
            </a:pPr>
            <a:r>
              <a:t/>
            </a:r>
            <a:endParaRPr>
              <a:solidFill>
                <a:srgbClr val="FFFFFF"/>
              </a:solidFill>
            </a:endParaRPr>
          </a:p>
          <a:p>
            <a:pPr indent="0" lvl="0" marL="1371600" rtl="0" algn="l">
              <a:spcBef>
                <a:spcPts val="0"/>
              </a:spcBef>
              <a:spcAft>
                <a:spcPts val="0"/>
              </a:spcAft>
              <a:buNone/>
            </a:pPr>
            <a:r>
              <a:t/>
            </a:r>
            <a:endParaRPr>
              <a:solidFill>
                <a:srgbClr val="FFFFFF"/>
              </a:solidFill>
            </a:endParaRPr>
          </a:p>
          <a:p>
            <a:pPr indent="0" lvl="0" marL="1371600" rtl="0" algn="l">
              <a:spcBef>
                <a:spcPts val="0"/>
              </a:spcBef>
              <a:spcAft>
                <a:spcPts val="0"/>
              </a:spcAft>
              <a:buNone/>
            </a:pPr>
            <a:r>
              <a:rPr lang="en-GB">
                <a:solidFill>
                  <a:srgbClr val="FFFFFF"/>
                </a:solidFill>
              </a:rPr>
              <a:t>                                                                                                      .</a:t>
            </a:r>
            <a:endParaRPr>
              <a:solidFill>
                <a:srgbClr val="FFFFFF"/>
              </a:solidFill>
            </a:endParaRPr>
          </a:p>
          <a:p>
            <a:pPr indent="0" lvl="0" marL="1828800" rtl="0" algn="l">
              <a:spcBef>
                <a:spcPts val="0"/>
              </a:spcBef>
              <a:spcAft>
                <a:spcPts val="0"/>
              </a:spcAft>
              <a:buNone/>
            </a:pPr>
            <a:r>
              <a:t/>
            </a:r>
            <a:endParaRPr>
              <a:solidFill>
                <a:srgbClr val="FFFFFF"/>
              </a:solidFill>
            </a:endParaRPr>
          </a:p>
          <a:p>
            <a:pPr indent="0" lvl="0" marL="1371600" rtl="0" algn="l">
              <a:spcBef>
                <a:spcPts val="0"/>
              </a:spcBef>
              <a:spcAft>
                <a:spcPts val="0"/>
              </a:spcAft>
              <a:buNone/>
            </a:pPr>
            <a:r>
              <a:t/>
            </a:r>
            <a:endParaRPr>
              <a:solidFill>
                <a:srgbClr val="FFFFFF"/>
              </a:solidFill>
            </a:endParaRPr>
          </a:p>
          <a:p>
            <a:pPr indent="457200" lvl="0" marL="914400" rtl="0" algn="l">
              <a:spcBef>
                <a:spcPts val="0"/>
              </a:spcBef>
              <a:spcAft>
                <a:spcPts val="0"/>
              </a:spcAft>
              <a:buNone/>
            </a:pPr>
            <a:r>
              <a:rPr lang="en-GB">
                <a:solidFill>
                  <a:srgbClr val="FFFFFF"/>
                </a:solidFill>
              </a:rPr>
              <a:t>	</a:t>
            </a:r>
            <a:endParaRPr>
              <a:solidFill>
                <a:srgbClr val="FFFFFF"/>
              </a:solidFill>
            </a:endParaRPr>
          </a:p>
          <a:p>
            <a:pPr indent="457200" lvl="0" marL="914400" rtl="0" algn="l">
              <a:spcBef>
                <a:spcPts val="0"/>
              </a:spcBef>
              <a:spcAft>
                <a:spcPts val="0"/>
              </a:spcAft>
              <a:buNone/>
            </a:pPr>
            <a:r>
              <a:t/>
            </a:r>
            <a:endParaRPr>
              <a:solidFill>
                <a:srgbClr val="FFFFFF"/>
              </a:solidFill>
            </a:endParaRPr>
          </a:p>
          <a:p>
            <a:pPr indent="457200" lvl="0" marL="914400" rtl="0" algn="l">
              <a:spcBef>
                <a:spcPts val="0"/>
              </a:spcBef>
              <a:spcAft>
                <a:spcPts val="0"/>
              </a:spcAft>
              <a:buNone/>
            </a:pPr>
            <a:r>
              <a:rPr lang="en-GB">
                <a:solidFill>
                  <a:srgbClr val="FFFFFF"/>
                </a:solidFill>
              </a:rPr>
              <a:t>														  	 </a:t>
            </a:r>
            <a:endParaRPr>
              <a:solidFill>
                <a:srgbClr val="FFFFFF"/>
              </a:solidFill>
            </a:endParaRPr>
          </a:p>
          <a:p>
            <a:pPr indent="0" lvl="0" marL="0" rtl="0" algn="l">
              <a:spcBef>
                <a:spcPts val="0"/>
              </a:spcBef>
              <a:spcAft>
                <a:spcPts val="1600"/>
              </a:spcAft>
              <a:buNone/>
            </a:pPr>
            <a:r>
              <a:rPr lang="en-GB">
                <a:solidFill>
                  <a:srgbClr val="FFFFFF"/>
                </a:solidFill>
              </a:rPr>
              <a:t>                                                                                                      </a:t>
            </a:r>
            <a:endParaRPr>
              <a:solidFill>
                <a:srgbClr val="FFFFFF"/>
              </a:solidFill>
            </a:endParaRPr>
          </a:p>
        </p:txBody>
      </p:sp>
      <p:pic>
        <p:nvPicPr>
          <p:cNvPr id="310" name="Google Shape;310;p40"/>
          <p:cNvPicPr preferRelativeResize="0"/>
          <p:nvPr/>
        </p:nvPicPr>
        <p:blipFill>
          <a:blip r:embed="rId5">
            <a:alphaModFix/>
          </a:blip>
          <a:stretch>
            <a:fillRect/>
          </a:stretch>
        </p:blipFill>
        <p:spPr>
          <a:xfrm>
            <a:off x="418750" y="3036275"/>
            <a:ext cx="498796" cy="572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 Trajectory Planner - Algorithm</a:t>
            </a:r>
            <a:endParaRPr/>
          </a:p>
        </p:txBody>
      </p:sp>
      <p:sp>
        <p:nvSpPr>
          <p:cNvPr id="316" name="Google Shape;31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GB">
                <a:solidFill>
                  <a:srgbClr val="FFFFFF"/>
                </a:solidFill>
              </a:rPr>
              <a:t>Test whether target is completely feasible. (i.e. both addends zero)</a:t>
            </a:r>
            <a:endParaRPr>
              <a:solidFill>
                <a:srgbClr val="FFFFFF"/>
              </a:solidFill>
            </a:endParaRPr>
          </a:p>
          <a:p>
            <a:pPr indent="-317500" lvl="1" marL="914400" rtl="0" algn="l">
              <a:spcBef>
                <a:spcPts val="0"/>
              </a:spcBef>
              <a:spcAft>
                <a:spcPts val="0"/>
              </a:spcAft>
              <a:buClr>
                <a:srgbClr val="FFFFFF"/>
              </a:buClr>
              <a:buSzPts val="1400"/>
              <a:buAutoNum type="alphaLcPeriod"/>
            </a:pPr>
            <a:r>
              <a:rPr lang="en-GB">
                <a:solidFill>
                  <a:srgbClr val="FFFFFF"/>
                </a:solidFill>
              </a:rPr>
              <a:t>If yes, test if target can be achieved in minimum time (i.e. apply maximum turning rate) without violating the constraint on the velocity.</a:t>
            </a:r>
            <a:endParaRPr>
              <a:solidFill>
                <a:srgbClr val="FFFFFF"/>
              </a:solidFill>
            </a:endParaRPr>
          </a:p>
          <a:p>
            <a:pPr indent="-317500" lvl="2" marL="1371600" rtl="0" algn="l">
              <a:spcBef>
                <a:spcPts val="0"/>
              </a:spcBef>
              <a:spcAft>
                <a:spcPts val="0"/>
              </a:spcAft>
              <a:buClr>
                <a:srgbClr val="FFFFFF"/>
              </a:buClr>
              <a:buSzPts val="1400"/>
              <a:buAutoNum type="romanLcPeriod"/>
            </a:pPr>
            <a:r>
              <a:rPr lang="en-GB">
                <a:solidFill>
                  <a:srgbClr val="FFFFFF"/>
                </a:solidFill>
              </a:rPr>
              <a:t>If yes, done.</a:t>
            </a:r>
            <a:endParaRPr>
              <a:solidFill>
                <a:srgbClr val="FFFFFF"/>
              </a:solidFill>
            </a:endParaRPr>
          </a:p>
          <a:p>
            <a:pPr indent="-317500" lvl="2" marL="1371600" rtl="0" algn="l">
              <a:spcBef>
                <a:spcPts val="0"/>
              </a:spcBef>
              <a:spcAft>
                <a:spcPts val="0"/>
              </a:spcAft>
              <a:buClr>
                <a:srgbClr val="FFFFFF"/>
              </a:buClr>
              <a:buSzPts val="1400"/>
              <a:buAutoNum type="romanLcPeriod"/>
            </a:pPr>
            <a:r>
              <a:rPr lang="en-GB">
                <a:solidFill>
                  <a:srgbClr val="FFFFFF"/>
                </a:solidFill>
              </a:rPr>
              <a:t>If no, test whether we can achieve the result by applying the maximum velocity without violating the constraint on the maximum turning rate.</a:t>
            </a:r>
            <a:endParaRPr>
              <a:solidFill>
                <a:srgbClr val="FFFFFF"/>
              </a:solidFill>
            </a:endParaRPr>
          </a:p>
          <a:p>
            <a:pPr indent="-317500" lvl="3" marL="1828800" rtl="0" algn="l">
              <a:spcBef>
                <a:spcPts val="0"/>
              </a:spcBef>
              <a:spcAft>
                <a:spcPts val="0"/>
              </a:spcAft>
              <a:buClr>
                <a:srgbClr val="FFFFFF"/>
              </a:buClr>
              <a:buSzPts val="1400"/>
              <a:buAutoNum type="arabicPeriod"/>
            </a:pPr>
            <a:r>
              <a:rPr lang="en-GB">
                <a:solidFill>
                  <a:srgbClr val="FFFFFF"/>
                </a:solidFill>
              </a:rPr>
              <a:t>If yes, done.</a:t>
            </a:r>
            <a:endParaRPr>
              <a:solidFill>
                <a:srgbClr val="FFFFFF"/>
              </a:solidFill>
            </a:endParaRPr>
          </a:p>
          <a:p>
            <a:pPr indent="-317500" lvl="3" marL="1828800" rtl="0" algn="l">
              <a:spcBef>
                <a:spcPts val="0"/>
              </a:spcBef>
              <a:spcAft>
                <a:spcPts val="0"/>
              </a:spcAft>
              <a:buClr>
                <a:srgbClr val="FFFFFF"/>
              </a:buClr>
              <a:buSzPts val="1400"/>
              <a:buAutoNum type="arabicPeriod"/>
            </a:pPr>
            <a:r>
              <a:rPr lang="en-GB">
                <a:solidFill>
                  <a:srgbClr val="FFFFFF"/>
                </a:solidFill>
              </a:rPr>
              <a:t>If no, Go to </a:t>
            </a:r>
            <a:r>
              <a:rPr lang="en-GB" sz="1800">
                <a:solidFill>
                  <a:srgbClr val="FFFFFF"/>
                </a:solidFill>
              </a:rPr>
              <a:t>2.</a:t>
            </a:r>
            <a:endParaRPr sz="1800">
              <a:solidFill>
                <a:srgbClr val="FFFFFF"/>
              </a:solidFill>
            </a:endParaRPr>
          </a:p>
          <a:p>
            <a:pPr indent="-317500" lvl="1" marL="914400" rtl="0" algn="l">
              <a:spcBef>
                <a:spcPts val="0"/>
              </a:spcBef>
              <a:spcAft>
                <a:spcPts val="0"/>
              </a:spcAft>
              <a:buClr>
                <a:srgbClr val="FFFFFF"/>
              </a:buClr>
              <a:buSzPts val="1400"/>
              <a:buAutoNum type="alphaLcPeriod"/>
            </a:pPr>
            <a:r>
              <a:rPr lang="en-GB">
                <a:solidFill>
                  <a:srgbClr val="FFFFFF"/>
                </a:solidFill>
              </a:rPr>
              <a:t>If no, go to </a:t>
            </a:r>
            <a:r>
              <a:rPr lang="en-GB" sz="1800">
                <a:solidFill>
                  <a:srgbClr val="FFFFFF"/>
                </a:solidFill>
              </a:rPr>
              <a:t>2.</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GB">
                <a:solidFill>
                  <a:srgbClr val="FFFFFF"/>
                </a:solidFill>
              </a:rPr>
              <a:t>Choose the solution which brings the gradient to zero for the highest possible turning rate (i.e. smallest final time) and which does not violate the constraints. (Multiple iterations)</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p:nvPr/>
        </p:nvSpPr>
        <p:spPr>
          <a:xfrm>
            <a:off x="4404075" y="1178725"/>
            <a:ext cx="2033400" cy="2583600"/>
          </a:xfrm>
          <a:prstGeom prst="homePlate">
            <a:avLst>
              <a:gd fmla="val 0"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Full robot state</a:t>
            </a:r>
            <a:endParaRPr>
              <a:solidFill>
                <a:srgbClr val="FF0000"/>
              </a:solidFill>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Where did we start?</a:t>
            </a:r>
            <a:endParaRPr/>
          </a:p>
        </p:txBody>
      </p:sp>
      <p:pic>
        <p:nvPicPr>
          <p:cNvPr id="68" name="Google Shape;68;p15"/>
          <p:cNvPicPr preferRelativeResize="0"/>
          <p:nvPr/>
        </p:nvPicPr>
        <p:blipFill rotWithShape="1">
          <a:blip r:embed="rId3">
            <a:alphaModFix/>
          </a:blip>
          <a:srcRect b="0" l="78901" r="435" t="0"/>
          <a:stretch/>
        </p:blipFill>
        <p:spPr>
          <a:xfrm>
            <a:off x="4514600" y="1998825"/>
            <a:ext cx="1889398" cy="1763500"/>
          </a:xfrm>
          <a:prstGeom prst="rect">
            <a:avLst/>
          </a:prstGeom>
          <a:noFill/>
          <a:ln>
            <a:noFill/>
          </a:ln>
        </p:spPr>
      </p:pic>
      <p:sp>
        <p:nvSpPr>
          <p:cNvPr id="69" name="Google Shape;69;p15"/>
          <p:cNvSpPr/>
          <p:nvPr/>
        </p:nvSpPr>
        <p:spPr>
          <a:xfrm>
            <a:off x="2706525" y="1178725"/>
            <a:ext cx="1627500" cy="2583600"/>
          </a:xfrm>
          <a:prstGeom prst="homePlate">
            <a:avLst>
              <a:gd fmla="val 19285"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Reference torques</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75" name="Google Shape;75;p16"/>
          <p:cNvSpPr txBox="1"/>
          <p:nvPr>
            <p:ph idx="1" type="body"/>
          </p:nvPr>
        </p:nvSpPr>
        <p:spPr>
          <a:xfrm>
            <a:off x="619950" y="1933150"/>
            <a:ext cx="7904100" cy="1045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2300">
                <a:solidFill>
                  <a:srgbClr val="FFFFFF"/>
                </a:solidFill>
              </a:rPr>
              <a:t>“</a:t>
            </a:r>
            <a:r>
              <a:rPr lang="en-GB" sz="2300">
                <a:solidFill>
                  <a:srgbClr val="FFFFFF"/>
                </a:solidFill>
              </a:rPr>
              <a:t>Given </a:t>
            </a:r>
            <a:r>
              <a:rPr b="1" lang="en-GB" sz="2300">
                <a:solidFill>
                  <a:srgbClr val="FFFFFF"/>
                </a:solidFill>
              </a:rPr>
              <a:t>motion tasks</a:t>
            </a:r>
            <a:r>
              <a:rPr lang="en-GB" sz="2300">
                <a:solidFill>
                  <a:srgbClr val="FFFFFF"/>
                </a:solidFill>
              </a:rPr>
              <a:t> for the base and each foot,</a:t>
            </a:r>
            <a:br>
              <a:rPr lang="en-GB" sz="2300">
                <a:solidFill>
                  <a:srgbClr val="FFFFFF"/>
                </a:solidFill>
              </a:rPr>
            </a:br>
            <a:r>
              <a:rPr lang="en-GB" sz="2300">
                <a:solidFill>
                  <a:srgbClr val="FFFFFF"/>
                </a:solidFill>
              </a:rPr>
              <a:t>what </a:t>
            </a:r>
            <a:r>
              <a:rPr b="1" lang="en-GB" sz="2300">
                <a:solidFill>
                  <a:srgbClr val="FFFFFF"/>
                </a:solidFill>
              </a:rPr>
              <a:t>joint torques</a:t>
            </a:r>
            <a:r>
              <a:rPr lang="en-GB" sz="2300">
                <a:solidFill>
                  <a:srgbClr val="FFFFFF"/>
                </a:solidFill>
              </a:rPr>
              <a:t> are required to perform this motion?”</a:t>
            </a:r>
            <a:endParaRPr sz="2300">
              <a:solidFill>
                <a:srgbClr val="FFFFFF"/>
              </a:solidFill>
            </a:endParaRPr>
          </a:p>
        </p:txBody>
      </p:sp>
      <p:sp>
        <p:nvSpPr>
          <p:cNvPr id="76" name="Google Shape;76;p16"/>
          <p:cNvSpPr txBox="1"/>
          <p:nvPr/>
        </p:nvSpPr>
        <p:spPr>
          <a:xfrm>
            <a:off x="1394700" y="3096850"/>
            <a:ext cx="6354600" cy="71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300">
                <a:solidFill>
                  <a:schemeClr val="dk1"/>
                </a:solidFill>
              </a:rPr>
              <a:t>Our approach: </a:t>
            </a:r>
            <a:br>
              <a:rPr lang="en-GB" sz="2300">
                <a:solidFill>
                  <a:schemeClr val="dk1"/>
                </a:solidFill>
              </a:rPr>
            </a:br>
            <a:r>
              <a:rPr lang="en-GB" sz="2300">
                <a:solidFill>
                  <a:srgbClr val="FCE5CD"/>
                </a:solidFill>
              </a:rPr>
              <a:t>Operational Space Control</a:t>
            </a:r>
            <a:endParaRPr sz="2300">
              <a:solidFill>
                <a:srgbClr val="FCE5CD"/>
              </a:solidFill>
            </a:endParaRPr>
          </a:p>
          <a:p>
            <a:pPr indent="0" lvl="0" marL="0" rtl="0" algn="l">
              <a:spcBef>
                <a:spcPts val="1600"/>
              </a:spcBef>
              <a:spcAft>
                <a:spcPts val="0"/>
              </a:spcAft>
              <a:buNone/>
            </a:pPr>
            <a:r>
              <a:t/>
            </a:r>
            <a:endParaRPr/>
          </a:p>
        </p:txBody>
      </p:sp>
      <p:sp>
        <p:nvSpPr>
          <p:cNvPr id="77" name="Google Shape;77;p16"/>
          <p:cNvSpPr txBox="1"/>
          <p:nvPr/>
        </p:nvSpPr>
        <p:spPr>
          <a:xfrm>
            <a:off x="1394700" y="3921875"/>
            <a:ext cx="6354600" cy="71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solidFill>
                  <a:schemeClr val="dk1"/>
                </a:solidFill>
              </a:rPr>
              <a:t>(with increasing complexity)</a:t>
            </a:r>
            <a:endParaRPr sz="1600">
              <a:solidFill>
                <a:srgbClr val="FCE5CD"/>
              </a:solidFill>
            </a:endParaRPr>
          </a:p>
          <a:p>
            <a:pPr indent="0" lvl="0" marL="0" rtl="0" algn="l">
              <a:spcBef>
                <a:spcPts val="1600"/>
              </a:spcBef>
              <a:spcAft>
                <a:spcPts val="0"/>
              </a:spcAft>
              <a:buNone/>
            </a:pPr>
            <a:r>
              <a:t/>
            </a:r>
            <a:endParaRPr sz="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Operational Space Control</a:t>
            </a:r>
            <a:endParaRPr/>
          </a:p>
        </p:txBody>
      </p:sp>
      <p:sp>
        <p:nvSpPr>
          <p:cNvPr id="83" name="Google Shape;83;p17"/>
          <p:cNvSpPr txBox="1"/>
          <p:nvPr>
            <p:ph idx="1" type="body"/>
          </p:nvPr>
        </p:nvSpPr>
        <p:spPr>
          <a:xfrm>
            <a:off x="311700" y="1152475"/>
            <a:ext cx="8520600" cy="77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GB">
                <a:solidFill>
                  <a:schemeClr val="dk1"/>
                </a:solidFill>
              </a:rPr>
              <a:t>Use provided SQP minimizer to solve a constrained optimization problem</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Formulate objective and constraints as quadratic progra</a:t>
            </a:r>
            <a:r>
              <a:rPr lang="en-GB">
                <a:solidFill>
                  <a:schemeClr val="dk1"/>
                </a:solidFill>
              </a:rPr>
              <a:t>ms</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1038213" y="3164263"/>
            <a:ext cx="4591299" cy="386350"/>
          </a:xfrm>
          <a:prstGeom prst="rect">
            <a:avLst/>
          </a:prstGeom>
          <a:noFill/>
          <a:ln>
            <a:noFill/>
          </a:ln>
        </p:spPr>
      </p:pic>
      <p:pic>
        <p:nvPicPr>
          <p:cNvPr id="85" name="Google Shape;85;p17"/>
          <p:cNvPicPr preferRelativeResize="0"/>
          <p:nvPr/>
        </p:nvPicPr>
        <p:blipFill rotWithShape="1">
          <a:blip r:embed="rId4">
            <a:alphaModFix/>
          </a:blip>
          <a:srcRect b="6240" l="0" r="0" t="6240"/>
          <a:stretch/>
        </p:blipFill>
        <p:spPr>
          <a:xfrm>
            <a:off x="1038225" y="2109225"/>
            <a:ext cx="1666987" cy="386325"/>
          </a:xfrm>
          <a:prstGeom prst="rect">
            <a:avLst/>
          </a:prstGeom>
          <a:noFill/>
          <a:ln>
            <a:noFill/>
          </a:ln>
        </p:spPr>
      </p:pic>
      <p:pic>
        <p:nvPicPr>
          <p:cNvPr id="86" name="Google Shape;86;p17"/>
          <p:cNvPicPr preferRelativeResize="0"/>
          <p:nvPr/>
        </p:nvPicPr>
        <p:blipFill rotWithShape="1">
          <a:blip r:embed="rId5">
            <a:alphaModFix/>
          </a:blip>
          <a:srcRect b="0" l="-5201" r="-5934" t="0"/>
          <a:stretch/>
        </p:blipFill>
        <p:spPr>
          <a:xfrm>
            <a:off x="5038248" y="536980"/>
            <a:ext cx="2231300" cy="425750"/>
          </a:xfrm>
          <a:prstGeom prst="rect">
            <a:avLst/>
          </a:prstGeom>
          <a:noFill/>
          <a:ln>
            <a:noFill/>
          </a:ln>
        </p:spPr>
      </p:pic>
      <p:pic>
        <p:nvPicPr>
          <p:cNvPr id="87" name="Google Shape;87;p17"/>
          <p:cNvPicPr preferRelativeResize="0"/>
          <p:nvPr/>
        </p:nvPicPr>
        <p:blipFill rotWithShape="1">
          <a:blip r:embed="rId6">
            <a:alphaModFix/>
          </a:blip>
          <a:srcRect b="6461" l="0" r="0" t="6453"/>
          <a:stretch/>
        </p:blipFill>
        <p:spPr>
          <a:xfrm>
            <a:off x="1052366" y="2472987"/>
            <a:ext cx="3380266" cy="386325"/>
          </a:xfrm>
          <a:prstGeom prst="rect">
            <a:avLst/>
          </a:prstGeom>
          <a:noFill/>
          <a:ln>
            <a:noFill/>
          </a:ln>
        </p:spPr>
      </p:pic>
      <p:pic>
        <p:nvPicPr>
          <p:cNvPr id="88" name="Google Shape;88;p17"/>
          <p:cNvPicPr preferRelativeResize="0"/>
          <p:nvPr/>
        </p:nvPicPr>
        <p:blipFill>
          <a:blip r:embed="rId7">
            <a:alphaModFix/>
          </a:blip>
          <a:stretch>
            <a:fillRect/>
          </a:stretch>
        </p:blipFill>
        <p:spPr>
          <a:xfrm>
            <a:off x="1038231" y="3585430"/>
            <a:ext cx="3864071" cy="425750"/>
          </a:xfrm>
          <a:prstGeom prst="rect">
            <a:avLst/>
          </a:prstGeom>
          <a:noFill/>
          <a:ln>
            <a:noFill/>
          </a:ln>
        </p:spPr>
      </p:pic>
      <p:sp>
        <p:nvSpPr>
          <p:cNvPr id="89" name="Google Shape;89;p17"/>
          <p:cNvSpPr txBox="1"/>
          <p:nvPr/>
        </p:nvSpPr>
        <p:spPr>
          <a:xfrm>
            <a:off x="1024175" y="1801175"/>
            <a:ext cx="3864000" cy="4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9CB9C"/>
                </a:solidFill>
              </a:rPr>
              <a:t>Objective on motion tasks of base and feet</a:t>
            </a:r>
            <a:endParaRPr>
              <a:solidFill>
                <a:srgbClr val="F9CB9C"/>
              </a:solidFill>
            </a:endParaRPr>
          </a:p>
        </p:txBody>
      </p:sp>
      <p:sp>
        <p:nvSpPr>
          <p:cNvPr id="90" name="Google Shape;90;p17"/>
          <p:cNvSpPr txBox="1"/>
          <p:nvPr/>
        </p:nvSpPr>
        <p:spPr>
          <a:xfrm>
            <a:off x="1019425" y="2820325"/>
            <a:ext cx="4129200" cy="4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9CB9C"/>
                </a:solidFill>
              </a:rPr>
              <a:t>Equations of Motion (EoM) as constraint</a:t>
            </a:r>
            <a:endParaRPr>
              <a:solidFill>
                <a:srgbClr val="F9CB9C"/>
              </a:solidFill>
            </a:endParaRPr>
          </a:p>
        </p:txBody>
      </p:sp>
      <p:sp>
        <p:nvSpPr>
          <p:cNvPr id="91" name="Google Shape;91;p17"/>
          <p:cNvSpPr txBox="1"/>
          <p:nvPr/>
        </p:nvSpPr>
        <p:spPr>
          <a:xfrm>
            <a:off x="1019425" y="3942246"/>
            <a:ext cx="6386400" cy="2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a:solidFill>
                  <a:srgbClr val="F9CB9C"/>
                </a:solidFill>
              </a:rPr>
              <a:t>Constraints on contact forces (linearized friction cones) and torque limits</a:t>
            </a:r>
            <a:endParaRPr>
              <a:solidFill>
                <a:srgbClr val="F9CB9C"/>
              </a:solidFill>
            </a:endParaRPr>
          </a:p>
        </p:txBody>
      </p:sp>
      <p:pic>
        <p:nvPicPr>
          <p:cNvPr id="92" name="Google Shape;92;p17"/>
          <p:cNvPicPr preferRelativeResize="0"/>
          <p:nvPr/>
        </p:nvPicPr>
        <p:blipFill>
          <a:blip r:embed="rId8">
            <a:alphaModFix/>
          </a:blip>
          <a:stretch>
            <a:fillRect/>
          </a:stretch>
        </p:blipFill>
        <p:spPr>
          <a:xfrm>
            <a:off x="5424188" y="4336932"/>
            <a:ext cx="1186581" cy="386325"/>
          </a:xfrm>
          <a:prstGeom prst="rect">
            <a:avLst/>
          </a:prstGeom>
          <a:noFill/>
          <a:ln>
            <a:noFill/>
          </a:ln>
        </p:spPr>
      </p:pic>
      <p:pic>
        <p:nvPicPr>
          <p:cNvPr id="93" name="Google Shape;93;p17"/>
          <p:cNvPicPr preferRelativeResize="0"/>
          <p:nvPr/>
        </p:nvPicPr>
        <p:blipFill rotWithShape="1">
          <a:blip r:embed="rId9">
            <a:alphaModFix/>
          </a:blip>
          <a:srcRect b="50357" l="0" r="0" t="0"/>
          <a:stretch/>
        </p:blipFill>
        <p:spPr>
          <a:xfrm>
            <a:off x="880672" y="4336939"/>
            <a:ext cx="1826750" cy="386324"/>
          </a:xfrm>
          <a:prstGeom prst="rect">
            <a:avLst/>
          </a:prstGeom>
          <a:noFill/>
          <a:ln>
            <a:noFill/>
          </a:ln>
        </p:spPr>
      </p:pic>
      <p:pic>
        <p:nvPicPr>
          <p:cNvPr id="94" name="Google Shape;94;p17"/>
          <p:cNvPicPr preferRelativeResize="0"/>
          <p:nvPr/>
        </p:nvPicPr>
        <p:blipFill rotWithShape="1">
          <a:blip r:embed="rId9">
            <a:alphaModFix/>
          </a:blip>
          <a:srcRect b="0" l="0" r="0" t="50357"/>
          <a:stretch/>
        </p:blipFill>
        <p:spPr>
          <a:xfrm>
            <a:off x="3075550" y="4336932"/>
            <a:ext cx="1826750" cy="3863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p:nvPr/>
        </p:nvSpPr>
        <p:spPr>
          <a:xfrm>
            <a:off x="4404075" y="1178725"/>
            <a:ext cx="2033400" cy="2583600"/>
          </a:xfrm>
          <a:prstGeom prst="homePlate">
            <a:avLst>
              <a:gd fmla="val 0"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Full robot state</a:t>
            </a:r>
            <a:endParaRPr>
              <a:solidFill>
                <a:srgbClr val="FF0000"/>
              </a:solidFill>
            </a:endParaRPr>
          </a:p>
        </p:txBody>
      </p:sp>
      <p:sp>
        <p:nvSpPr>
          <p:cNvPr id="100" name="Google Shape;100;p18"/>
          <p:cNvSpPr/>
          <p:nvPr/>
        </p:nvSpPr>
        <p:spPr>
          <a:xfrm>
            <a:off x="2706525" y="1178725"/>
            <a:ext cx="1627500" cy="2583600"/>
          </a:xfrm>
          <a:prstGeom prst="homePlate">
            <a:avLst>
              <a:gd fmla="val 19285"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Reference torques</a:t>
            </a:r>
            <a:endParaRPr>
              <a:solidFill>
                <a:srgbClr val="FF0000"/>
              </a:solidFill>
            </a:endParaRPr>
          </a:p>
        </p:txBody>
      </p:sp>
      <p:pic>
        <p:nvPicPr>
          <p:cNvPr id="101" name="Google Shape;101;p18"/>
          <p:cNvPicPr preferRelativeResize="0"/>
          <p:nvPr/>
        </p:nvPicPr>
        <p:blipFill rotWithShape="1">
          <a:blip r:embed="rId3">
            <a:alphaModFix/>
          </a:blip>
          <a:srcRect b="0" l="60160" r="0" t="0"/>
          <a:stretch/>
        </p:blipFill>
        <p:spPr>
          <a:xfrm>
            <a:off x="2805650" y="1996250"/>
            <a:ext cx="3642923" cy="1764200"/>
          </a:xfrm>
          <a:prstGeom prst="rect">
            <a:avLst/>
          </a:prstGeom>
          <a:noFill/>
          <a:ln>
            <a:noFill/>
          </a:ln>
        </p:spPr>
      </p:pic>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Operational Space Control</a:t>
            </a:r>
            <a:endParaRPr/>
          </a:p>
          <a:p>
            <a:pPr indent="0" lvl="0" marL="0" rtl="0" algn="l">
              <a:spcBef>
                <a:spcPts val="0"/>
              </a:spcBef>
              <a:spcAft>
                <a:spcPts val="0"/>
              </a:spcAft>
              <a:buNone/>
            </a:pPr>
            <a:r>
              <a:t/>
            </a:r>
            <a:endParaRPr/>
          </a:p>
        </p:txBody>
      </p:sp>
      <p:sp>
        <p:nvSpPr>
          <p:cNvPr id="103" name="Google Shape;103;p18"/>
          <p:cNvSpPr txBox="1"/>
          <p:nvPr/>
        </p:nvSpPr>
        <p:spPr>
          <a:xfrm>
            <a:off x="3054938" y="3923325"/>
            <a:ext cx="29946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9CB9C"/>
                </a:solidFill>
              </a:rPr>
              <a:t>Holding the initial robot pose</a:t>
            </a:r>
            <a:endParaRPr>
              <a:solidFill>
                <a:srgbClr val="F9CB9C"/>
              </a:solidFill>
            </a:endParaRPr>
          </a:p>
        </p:txBody>
      </p:sp>
      <p:sp>
        <p:nvSpPr>
          <p:cNvPr id="104" name="Google Shape;104;p18"/>
          <p:cNvSpPr/>
          <p:nvPr/>
        </p:nvSpPr>
        <p:spPr>
          <a:xfrm>
            <a:off x="5847863" y="4013850"/>
            <a:ext cx="241200" cy="2412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873288" y="3923325"/>
            <a:ext cx="241178" cy="297470"/>
          </a:xfrm>
          <a:custGeom>
            <a:rect b="b" l="l" r="r" t="t"/>
            <a:pathLst>
              <a:path extrusionOk="0" h="27569" w="22352">
                <a:moveTo>
                  <a:pt x="0" y="16764"/>
                </a:moveTo>
                <a:cubicBezTo>
                  <a:pt x="2780" y="18849"/>
                  <a:pt x="5324" y="21405"/>
                  <a:pt x="7112" y="24384"/>
                </a:cubicBezTo>
                <a:cubicBezTo>
                  <a:pt x="7740" y="25431"/>
                  <a:pt x="8052" y="27978"/>
                  <a:pt x="9144" y="27432"/>
                </a:cubicBezTo>
                <a:cubicBezTo>
                  <a:pt x="11759" y="26125"/>
                  <a:pt x="9959" y="21632"/>
                  <a:pt x="10668" y="18796"/>
                </a:cubicBezTo>
                <a:cubicBezTo>
                  <a:pt x="12457" y="11639"/>
                  <a:pt x="19053" y="6598"/>
                  <a:pt x="22352" y="0"/>
                </a:cubicBezTo>
              </a:path>
            </a:pathLst>
          </a:custGeom>
          <a:noFill/>
          <a:ln cap="flat" cmpd="sng" w="38100">
            <a:solidFill>
              <a:srgbClr val="B6D7A8"/>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p:nvPr/>
        </p:nvSpPr>
        <p:spPr>
          <a:xfrm>
            <a:off x="3695263" y="1178725"/>
            <a:ext cx="1627500" cy="2583600"/>
          </a:xfrm>
          <a:prstGeom prst="homePlate">
            <a:avLst>
              <a:gd fmla="val 19285"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Reference torques</a:t>
            </a:r>
            <a:endParaRPr>
              <a:solidFill>
                <a:srgbClr val="FF0000"/>
              </a:solidFill>
            </a:endParaRPr>
          </a:p>
        </p:txBody>
      </p:sp>
      <p:sp>
        <p:nvSpPr>
          <p:cNvPr id="111" name="Google Shape;111;p19"/>
          <p:cNvSpPr/>
          <p:nvPr/>
        </p:nvSpPr>
        <p:spPr>
          <a:xfrm>
            <a:off x="5392813" y="1178725"/>
            <a:ext cx="2033400" cy="2583600"/>
          </a:xfrm>
          <a:prstGeom prst="homePlate">
            <a:avLst>
              <a:gd fmla="val 0"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Full robot state</a:t>
            </a:r>
            <a:endParaRPr>
              <a:solidFill>
                <a:srgbClr val="FF0000"/>
              </a:solidFill>
            </a:endParaRPr>
          </a:p>
        </p:txBody>
      </p:sp>
      <p:sp>
        <p:nvSpPr>
          <p:cNvPr id="112" name="Google Shape;112;p19"/>
          <p:cNvSpPr/>
          <p:nvPr/>
        </p:nvSpPr>
        <p:spPr>
          <a:xfrm>
            <a:off x="1706936" y="1178725"/>
            <a:ext cx="1889400" cy="2583600"/>
          </a:xfrm>
          <a:prstGeom prst="homePlate">
            <a:avLst>
              <a:gd fmla="val 11037" name="adj"/>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Reference base and feet state</a:t>
            </a:r>
            <a:endParaRPr>
              <a:solidFill>
                <a:srgbClr val="FF0000"/>
              </a:solidFill>
            </a:endParaRPr>
          </a:p>
        </p:txBody>
      </p:sp>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Operational Space Control</a:t>
            </a:r>
            <a:endParaRPr/>
          </a:p>
          <a:p>
            <a:pPr indent="0" lvl="0" marL="0" rtl="0" algn="l">
              <a:spcBef>
                <a:spcPts val="0"/>
              </a:spcBef>
              <a:spcAft>
                <a:spcPts val="0"/>
              </a:spcAft>
              <a:buNone/>
            </a:pPr>
            <a:r>
              <a:t/>
            </a:r>
            <a:endParaRPr/>
          </a:p>
        </p:txBody>
      </p:sp>
      <p:pic>
        <p:nvPicPr>
          <p:cNvPr id="114" name="Google Shape;114;p19"/>
          <p:cNvPicPr preferRelativeResize="0"/>
          <p:nvPr/>
        </p:nvPicPr>
        <p:blipFill rotWithShape="1">
          <a:blip r:embed="rId3">
            <a:alphaModFix/>
          </a:blip>
          <a:srcRect b="42213" l="0" r="52901" t="0"/>
          <a:stretch/>
        </p:blipFill>
        <p:spPr>
          <a:xfrm>
            <a:off x="1733549" y="2142149"/>
            <a:ext cx="2686276" cy="928250"/>
          </a:xfrm>
          <a:prstGeom prst="rect">
            <a:avLst/>
          </a:prstGeom>
          <a:noFill/>
          <a:ln>
            <a:noFill/>
          </a:ln>
        </p:spPr>
      </p:pic>
      <p:pic>
        <p:nvPicPr>
          <p:cNvPr id="115" name="Google Shape;115;p19"/>
          <p:cNvPicPr preferRelativeResize="0"/>
          <p:nvPr/>
        </p:nvPicPr>
        <p:blipFill rotWithShape="1">
          <a:blip r:embed="rId3">
            <a:alphaModFix/>
          </a:blip>
          <a:srcRect b="0" l="50174" r="0" t="42213"/>
          <a:stretch/>
        </p:blipFill>
        <p:spPr>
          <a:xfrm>
            <a:off x="4595250" y="2820225"/>
            <a:ext cx="2841802" cy="928250"/>
          </a:xfrm>
          <a:prstGeom prst="rect">
            <a:avLst/>
          </a:prstGeom>
          <a:noFill/>
          <a:ln>
            <a:noFill/>
          </a:ln>
        </p:spPr>
      </p:pic>
      <p:pic>
        <p:nvPicPr>
          <p:cNvPr id="116" name="Google Shape;116;p19"/>
          <p:cNvPicPr preferRelativeResize="0"/>
          <p:nvPr/>
        </p:nvPicPr>
        <p:blipFill rotWithShape="1">
          <a:blip r:embed="rId3">
            <a:alphaModFix/>
          </a:blip>
          <a:srcRect b="0" l="34395" r="49824" t="57786"/>
          <a:stretch/>
        </p:blipFill>
        <p:spPr>
          <a:xfrm>
            <a:off x="3695275" y="3070400"/>
            <a:ext cx="899973" cy="678074"/>
          </a:xfrm>
          <a:prstGeom prst="rect">
            <a:avLst/>
          </a:prstGeom>
          <a:noFill/>
          <a:ln>
            <a:noFill/>
          </a:ln>
        </p:spPr>
      </p:pic>
      <p:sp>
        <p:nvSpPr>
          <p:cNvPr id="117" name="Google Shape;117;p19"/>
          <p:cNvSpPr txBox="1"/>
          <p:nvPr/>
        </p:nvSpPr>
        <p:spPr>
          <a:xfrm>
            <a:off x="3054938" y="3923325"/>
            <a:ext cx="29946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9CB9C"/>
                </a:solidFill>
              </a:rPr>
              <a:t>Holding the initial robot pose</a:t>
            </a:r>
            <a:endParaRPr>
              <a:solidFill>
                <a:srgbClr val="F9CB9C"/>
              </a:solidFill>
            </a:endParaRPr>
          </a:p>
        </p:txBody>
      </p:sp>
      <p:sp>
        <p:nvSpPr>
          <p:cNvPr id="118" name="Google Shape;118;p19"/>
          <p:cNvSpPr/>
          <p:nvPr/>
        </p:nvSpPr>
        <p:spPr>
          <a:xfrm>
            <a:off x="5847863" y="4013850"/>
            <a:ext cx="241200" cy="2412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5873288" y="3923325"/>
            <a:ext cx="241178" cy="297470"/>
          </a:xfrm>
          <a:custGeom>
            <a:rect b="b" l="l" r="r" t="t"/>
            <a:pathLst>
              <a:path extrusionOk="0" h="27569" w="22352">
                <a:moveTo>
                  <a:pt x="0" y="16764"/>
                </a:moveTo>
                <a:cubicBezTo>
                  <a:pt x="2780" y="18849"/>
                  <a:pt x="5324" y="21405"/>
                  <a:pt x="7112" y="24384"/>
                </a:cubicBezTo>
                <a:cubicBezTo>
                  <a:pt x="7740" y="25431"/>
                  <a:pt x="8052" y="27978"/>
                  <a:pt x="9144" y="27432"/>
                </a:cubicBezTo>
                <a:cubicBezTo>
                  <a:pt x="11759" y="26125"/>
                  <a:pt x="9959" y="21632"/>
                  <a:pt x="10668" y="18796"/>
                </a:cubicBezTo>
                <a:cubicBezTo>
                  <a:pt x="12457" y="11639"/>
                  <a:pt x="19053" y="6598"/>
                  <a:pt x="22352" y="0"/>
                </a:cubicBezTo>
              </a:path>
            </a:pathLst>
          </a:custGeom>
          <a:noFill/>
          <a:ln cap="flat" cmpd="sng" w="38100">
            <a:solidFill>
              <a:srgbClr val="B6D7A8"/>
            </a:solidFill>
            <a:prstDash val="solid"/>
            <a:round/>
            <a:headEnd len="med" w="med" type="none"/>
            <a:tailEnd len="med" w="med" type="none"/>
          </a:ln>
        </p:spPr>
      </p:sp>
      <p:sp>
        <p:nvSpPr>
          <p:cNvPr id="120" name="Google Shape;120;p19"/>
          <p:cNvSpPr txBox="1"/>
          <p:nvPr/>
        </p:nvSpPr>
        <p:spPr>
          <a:xfrm>
            <a:off x="3207338" y="4228125"/>
            <a:ext cx="29946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9CB9C"/>
                </a:solidFill>
              </a:rPr>
              <a:t>Moving the base around</a:t>
            </a:r>
            <a:endParaRPr>
              <a:solidFill>
                <a:srgbClr val="F9CB9C"/>
              </a:solidFill>
            </a:endParaRPr>
          </a:p>
        </p:txBody>
      </p:sp>
      <p:sp>
        <p:nvSpPr>
          <p:cNvPr id="121" name="Google Shape;121;p19"/>
          <p:cNvSpPr/>
          <p:nvPr/>
        </p:nvSpPr>
        <p:spPr>
          <a:xfrm>
            <a:off x="5847863" y="4318650"/>
            <a:ext cx="241200" cy="2412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873288" y="4228125"/>
            <a:ext cx="241178" cy="297470"/>
          </a:xfrm>
          <a:custGeom>
            <a:rect b="b" l="l" r="r" t="t"/>
            <a:pathLst>
              <a:path extrusionOk="0" h="27569" w="22352">
                <a:moveTo>
                  <a:pt x="0" y="16764"/>
                </a:moveTo>
                <a:cubicBezTo>
                  <a:pt x="2780" y="18849"/>
                  <a:pt x="5324" y="21405"/>
                  <a:pt x="7112" y="24384"/>
                </a:cubicBezTo>
                <a:cubicBezTo>
                  <a:pt x="7740" y="25431"/>
                  <a:pt x="8052" y="27978"/>
                  <a:pt x="9144" y="27432"/>
                </a:cubicBezTo>
                <a:cubicBezTo>
                  <a:pt x="11759" y="26125"/>
                  <a:pt x="9959" y="21632"/>
                  <a:pt x="10668" y="18796"/>
                </a:cubicBezTo>
                <a:cubicBezTo>
                  <a:pt x="12457" y="11639"/>
                  <a:pt x="19053" y="6598"/>
                  <a:pt x="22352" y="0"/>
                </a:cubicBezTo>
              </a:path>
            </a:pathLst>
          </a:custGeom>
          <a:noFill/>
          <a:ln cap="flat" cmpd="sng" w="38100">
            <a:solidFill>
              <a:srgbClr val="B6D7A8"/>
            </a:solidFill>
            <a:prstDash val="solid"/>
            <a:round/>
            <a:headEnd len="med" w="med" type="none"/>
            <a:tailEnd len="med" w="med" type="none"/>
          </a:ln>
        </p:spPr>
      </p:sp>
      <p:sp>
        <p:nvSpPr>
          <p:cNvPr id="123" name="Google Shape;123;p19"/>
          <p:cNvSpPr txBox="1"/>
          <p:nvPr/>
        </p:nvSpPr>
        <p:spPr>
          <a:xfrm>
            <a:off x="2925497" y="4532925"/>
            <a:ext cx="29946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9CB9C"/>
                </a:solidFill>
              </a:rPr>
              <a:t>Lifting legs to arbitrary positions</a:t>
            </a:r>
            <a:endParaRPr>
              <a:solidFill>
                <a:srgbClr val="F9CB9C"/>
              </a:solidFill>
            </a:endParaRPr>
          </a:p>
        </p:txBody>
      </p:sp>
      <p:sp>
        <p:nvSpPr>
          <p:cNvPr id="124" name="Google Shape;124;p19"/>
          <p:cNvSpPr/>
          <p:nvPr/>
        </p:nvSpPr>
        <p:spPr>
          <a:xfrm>
            <a:off x="5847863" y="4623450"/>
            <a:ext cx="241200" cy="2412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5873288" y="4532925"/>
            <a:ext cx="241178" cy="297470"/>
          </a:xfrm>
          <a:custGeom>
            <a:rect b="b" l="l" r="r" t="t"/>
            <a:pathLst>
              <a:path extrusionOk="0" h="27569" w="22352">
                <a:moveTo>
                  <a:pt x="0" y="16764"/>
                </a:moveTo>
                <a:cubicBezTo>
                  <a:pt x="2780" y="18849"/>
                  <a:pt x="5324" y="21405"/>
                  <a:pt x="7112" y="24384"/>
                </a:cubicBezTo>
                <a:cubicBezTo>
                  <a:pt x="7740" y="25431"/>
                  <a:pt x="8052" y="27978"/>
                  <a:pt x="9144" y="27432"/>
                </a:cubicBezTo>
                <a:cubicBezTo>
                  <a:pt x="11759" y="26125"/>
                  <a:pt x="9959" y="21632"/>
                  <a:pt x="10668" y="18796"/>
                </a:cubicBezTo>
                <a:cubicBezTo>
                  <a:pt x="12457" y="11639"/>
                  <a:pt x="19053" y="6598"/>
                  <a:pt x="22352" y="0"/>
                </a:cubicBezTo>
              </a:path>
            </a:pathLst>
          </a:custGeom>
          <a:noFill/>
          <a:ln cap="flat" cmpd="sng" w="38100">
            <a:solidFill>
              <a:srgbClr val="B6D7A8"/>
            </a:solidFill>
            <a:prstDash val="solid"/>
            <a:round/>
            <a:headEnd len="med" w="med" type="none"/>
            <a:tailEnd len="med" w="med" type="none"/>
          </a:ln>
        </p:spPr>
      </p:sp>
      <p:pic>
        <p:nvPicPr>
          <p:cNvPr id="126" name="Google Shape;126;p19"/>
          <p:cNvPicPr preferRelativeResize="0"/>
          <p:nvPr/>
        </p:nvPicPr>
        <p:blipFill>
          <a:blip r:embed="rId4">
            <a:alphaModFix/>
          </a:blip>
          <a:stretch>
            <a:fillRect/>
          </a:stretch>
        </p:blipFill>
        <p:spPr>
          <a:xfrm rot="-1693439">
            <a:off x="6301663" y="3987874"/>
            <a:ext cx="2660677" cy="293154"/>
          </a:xfrm>
          <a:prstGeom prst="rect">
            <a:avLst/>
          </a:prstGeom>
          <a:noFill/>
          <a:ln>
            <a:noFill/>
          </a:ln>
        </p:spPr>
      </p:pic>
      <p:cxnSp>
        <p:nvCxnSpPr>
          <p:cNvPr id="127" name="Google Shape;127;p19"/>
          <p:cNvCxnSpPr/>
          <p:nvPr/>
        </p:nvCxnSpPr>
        <p:spPr>
          <a:xfrm>
            <a:off x="7000800" y="4261663"/>
            <a:ext cx="520200" cy="230400"/>
          </a:xfrm>
          <a:prstGeom prst="straightConnector1">
            <a:avLst/>
          </a:prstGeom>
          <a:noFill/>
          <a:ln cap="flat" cmpd="sng" w="28575">
            <a:solidFill>
              <a:srgbClr val="FF0000"/>
            </a:solidFill>
            <a:prstDash val="solid"/>
            <a:round/>
            <a:headEnd len="med" w="med" type="none"/>
            <a:tailEnd len="med" w="med" type="stealth"/>
          </a:ln>
        </p:spPr>
      </p:cxnSp>
      <p:sp>
        <p:nvSpPr>
          <p:cNvPr id="128" name="Google Shape;128;p19"/>
          <p:cNvSpPr txBox="1"/>
          <p:nvPr/>
        </p:nvSpPr>
        <p:spPr>
          <a:xfrm rot="4281">
            <a:off x="7474258" y="4345570"/>
            <a:ext cx="2409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0000"/>
                </a:solidFill>
              </a:rPr>
              <a:t>0</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500"/>
              <a:t>Base and Foot Motion Planner</a:t>
            </a:r>
            <a:endParaRPr sz="3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139" name="Google Shape;139;p21"/>
          <p:cNvSpPr txBox="1"/>
          <p:nvPr>
            <p:ph idx="1" type="body"/>
          </p:nvPr>
        </p:nvSpPr>
        <p:spPr>
          <a:xfrm>
            <a:off x="-108525" y="1933150"/>
            <a:ext cx="8859300" cy="1783200"/>
          </a:xfrm>
          <a:prstGeom prst="rect">
            <a:avLst/>
          </a:prstGeom>
        </p:spPr>
        <p:txBody>
          <a:bodyPr anchorCtr="0" anchor="t" bIns="91425" lIns="91425" spcFirstLastPara="1" rIns="91425" wrap="square" tIns="91425">
            <a:noAutofit/>
          </a:bodyPr>
          <a:lstStyle/>
          <a:p>
            <a:pPr indent="0" lvl="0" marL="457200" rtl="0" algn="ctr">
              <a:spcBef>
                <a:spcPts val="0"/>
              </a:spcBef>
              <a:spcAft>
                <a:spcPts val="1600"/>
              </a:spcAft>
              <a:buNone/>
            </a:pPr>
            <a:r>
              <a:rPr lang="en-GB" sz="2300">
                <a:solidFill>
                  <a:srgbClr val="FFFFFF"/>
                </a:solidFill>
              </a:rPr>
              <a:t>“Given a desired </a:t>
            </a:r>
            <a:r>
              <a:rPr b="1" lang="en-GB" sz="2300">
                <a:solidFill>
                  <a:srgbClr val="FFFFFF"/>
                </a:solidFill>
              </a:rPr>
              <a:t>constant</a:t>
            </a:r>
            <a:r>
              <a:rPr lang="en-GB" sz="2300">
                <a:solidFill>
                  <a:srgbClr val="FFFFFF"/>
                </a:solidFill>
              </a:rPr>
              <a:t> base velocity and desired </a:t>
            </a:r>
            <a:r>
              <a:rPr b="1" lang="en-GB" sz="2300">
                <a:solidFill>
                  <a:srgbClr val="FFFFFF"/>
                </a:solidFill>
              </a:rPr>
              <a:t>constant</a:t>
            </a:r>
            <a:r>
              <a:rPr lang="en-GB" sz="2300">
                <a:solidFill>
                  <a:srgbClr val="FFFFFF"/>
                </a:solidFill>
              </a:rPr>
              <a:t> turning rate how should the base and the legs be accelerated?”</a:t>
            </a:r>
            <a:endParaRPr sz="23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