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70" r:id="rId9"/>
    <p:sldId id="260" r:id="rId10"/>
    <p:sldId id="261" r:id="rId11"/>
    <p:sldId id="268" r:id="rId12"/>
    <p:sldId id="269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F144C-8982-417B-9858-B2E9AB99AB6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6F8F-BB8A-47B5-AD02-883C1709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65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6718-607C-4680-83C8-F7E622BFDA51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215C-179E-44BB-9E3A-0241E783A5C9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21064D1-D9F6-4407-8BE1-EBA558FFD0FE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B44B-4050-40AB-B149-80B787157855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A11A7D-E0C1-43D6-922E-2B5C433F1A24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8E91-FF53-4988-80EC-19143433ADAC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AB08-F63A-46B8-82D3-38903B08804D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570C-5252-493C-A53A-1FC850DBC6FD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D3D4-019D-4ED2-865B-DDB6C1B46553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923F-68FF-4383-881C-42990971E5DC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603-9966-441D-91BB-6A638939C630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A80DF44-008A-4C1B-909D-A4659FA8E2A8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F082-9591-4E1D-A483-7C3FD5152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440" y="3304944"/>
            <a:ext cx="11247120" cy="248111"/>
          </a:xfrm>
        </p:spPr>
        <p:txBody>
          <a:bodyPr>
            <a:noAutofit/>
          </a:bodyPr>
          <a:lstStyle/>
          <a:p>
            <a:r>
              <a:rPr lang="en-US" sz="4000" dirty="0"/>
              <a:t>Shallow Neural Networks, Transfer Learning, and Template Matching Applied to Bird Audio Classification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D73F8-F984-438B-814A-44FF99C37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By: Nathan Kueterman</a:t>
            </a:r>
          </a:p>
          <a:p>
            <a:r>
              <a:rPr lang="en-US" dirty="0"/>
              <a:t>12/11/2018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CC4D2C-8433-4BBB-99B4-116C1A5A87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02" b="31404"/>
          <a:stretch/>
        </p:blipFill>
        <p:spPr>
          <a:xfrm>
            <a:off x="3238500" y="4507830"/>
            <a:ext cx="5715000" cy="2165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890328-2DE6-41AF-9E88-61D8DE368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220" y="0"/>
            <a:ext cx="5559091" cy="184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4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880B-069A-4B2B-830D-3701DFC6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Shallow Neural </a:t>
            </a:r>
            <a:r>
              <a:rPr lang="en-US" dirty="0" err="1"/>
              <a:t>NEtwork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FAA3C-17D3-4601-8612-5198643FB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5600" y="2019700"/>
            <a:ext cx="4639937" cy="3479953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47C99-4859-483A-8A2D-767554EC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7ADAFE-B73E-45CD-B14A-EDBDC5ADC438}"/>
              </a:ext>
            </a:extLst>
          </p:cNvPr>
          <p:cNvSpPr txBox="1">
            <a:spLocks/>
          </p:cNvSpPr>
          <p:nvPr/>
        </p:nvSpPr>
        <p:spPr>
          <a:xfrm>
            <a:off x="1202919" y="2011680"/>
            <a:ext cx="5502681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Anomaly during 30</a:t>
            </a:r>
            <a:r>
              <a:rPr lang="en-US" sz="2400" baseline="30000" dirty="0"/>
              <a:t>th</a:t>
            </a:r>
            <a:r>
              <a:rPr lang="en-US" sz="2400" dirty="0"/>
              <a:t> epoch of training</a:t>
            </a:r>
          </a:p>
          <a:p>
            <a:pPr lvl="1"/>
            <a:r>
              <a:rPr lang="en-US" sz="2400" dirty="0"/>
              <a:t>Limited training process</a:t>
            </a:r>
          </a:p>
          <a:p>
            <a:r>
              <a:rPr lang="en-US" sz="2400" dirty="0"/>
              <a:t>Validation accuracy</a:t>
            </a:r>
          </a:p>
          <a:p>
            <a:pPr lvl="1"/>
            <a:r>
              <a:rPr lang="en-US" sz="2400" dirty="0"/>
              <a:t>100 epochs: 51%</a:t>
            </a:r>
          </a:p>
          <a:p>
            <a:pPr lvl="1"/>
            <a:r>
              <a:rPr lang="en-US" sz="2400" dirty="0"/>
              <a:t>30 epochs: 91%</a:t>
            </a:r>
          </a:p>
          <a:p>
            <a:r>
              <a:rPr lang="en-US" sz="2400" dirty="0"/>
              <a:t>Test accuracy</a:t>
            </a:r>
          </a:p>
          <a:p>
            <a:pPr lvl="1"/>
            <a:r>
              <a:rPr lang="en-US" sz="2400" dirty="0"/>
              <a:t>Using 30 epoch limited network: </a:t>
            </a:r>
            <a:r>
              <a:rPr lang="en-US" sz="2400" b="1" dirty="0"/>
              <a:t>82.8%</a:t>
            </a:r>
          </a:p>
        </p:txBody>
      </p:sp>
    </p:spTree>
    <p:extLst>
      <p:ext uri="{BB962C8B-B14F-4D97-AF65-F5344CB8AC3E}">
        <p14:creationId xmlns:p14="http://schemas.microsoft.com/office/powerpoint/2010/main" val="332115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880B-069A-4B2B-830D-3701DFC69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042597" cy="1508760"/>
          </a:xfrm>
        </p:spPr>
        <p:txBody>
          <a:bodyPr/>
          <a:lstStyle/>
          <a:p>
            <a:r>
              <a:rPr lang="en-US" dirty="0"/>
              <a:t>Results – Transfer learning (Alexnet)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CCCC5F-E5D9-4925-81E2-C74255038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5600" y="2011680"/>
            <a:ext cx="4660111" cy="3495083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22EA2-A414-442D-99A0-3C2A52BA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3DD48D-A086-4902-B6DB-745DD83FFA26}"/>
              </a:ext>
            </a:extLst>
          </p:cNvPr>
          <p:cNvSpPr txBox="1">
            <a:spLocks/>
          </p:cNvSpPr>
          <p:nvPr/>
        </p:nvSpPr>
        <p:spPr>
          <a:xfrm>
            <a:off x="1202919" y="2011680"/>
            <a:ext cx="5502681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Validation accuracy</a:t>
            </a:r>
          </a:p>
          <a:p>
            <a:pPr lvl="1"/>
            <a:r>
              <a:rPr lang="en-US" sz="2800" dirty="0"/>
              <a:t>6 epochs: 97.8%</a:t>
            </a:r>
          </a:p>
          <a:p>
            <a:r>
              <a:rPr lang="en-US" sz="2800" dirty="0"/>
              <a:t>Test accuracy:  </a:t>
            </a:r>
            <a:r>
              <a:rPr lang="en-US" sz="2800" b="1" dirty="0"/>
              <a:t>96.9%</a:t>
            </a:r>
          </a:p>
          <a:p>
            <a:r>
              <a:rPr lang="en-US" sz="2800" dirty="0"/>
              <a:t>Training process took longer than shallow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923288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880B-069A-4B2B-830D-3701DFC6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SAM template matching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AB464E-03F8-4C99-9766-46B1324E5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5600" y="2011680"/>
            <a:ext cx="4670436" cy="3502827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E47FF-3A89-4862-82A6-7790C85C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AE1D3D-D3D3-4A72-B98C-B93D6339B3FD}"/>
              </a:ext>
            </a:extLst>
          </p:cNvPr>
          <p:cNvSpPr txBox="1">
            <a:spLocks/>
          </p:cNvSpPr>
          <p:nvPr/>
        </p:nvSpPr>
        <p:spPr>
          <a:xfrm>
            <a:off x="1202919" y="2011680"/>
            <a:ext cx="5502681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Utilizing thresholds used for HSI data</a:t>
            </a:r>
          </a:p>
          <a:p>
            <a:pPr lvl="1"/>
            <a:r>
              <a:rPr lang="en-US" sz="2800" dirty="0"/>
              <a:t>Mean/Median of signature, etc.</a:t>
            </a:r>
          </a:p>
          <a:p>
            <a:pPr lvl="1"/>
            <a:r>
              <a:rPr lang="en-US" sz="2800" dirty="0"/>
              <a:t>Accuracy near 50%</a:t>
            </a:r>
          </a:p>
          <a:p>
            <a:r>
              <a:rPr lang="en-US" sz="2800" dirty="0"/>
              <a:t>Test accuracy:  </a:t>
            </a:r>
            <a:r>
              <a:rPr lang="en-US" sz="2800" b="1" dirty="0"/>
              <a:t>81.6%</a:t>
            </a:r>
          </a:p>
          <a:p>
            <a:r>
              <a:rPr lang="en-US" sz="2800" dirty="0"/>
              <a:t>Much more false alarms for Mourning Doves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7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D58C-CCA2-4C41-B9B6-92001ABA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F06A05-B9F6-43F7-A737-0AF0EBA452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0567"/>
              </p:ext>
            </p:extLst>
          </p:nvPr>
        </p:nvGraphicFramePr>
        <p:xfrm>
          <a:off x="3793958" y="5704514"/>
          <a:ext cx="4604083" cy="869310"/>
        </p:xfrm>
        <a:graphic>
          <a:graphicData uri="http://schemas.openxmlformats.org/drawingml/2006/table">
            <a:tbl>
              <a:tblPr/>
              <a:tblGrid>
                <a:gridCol w="1429373">
                  <a:extLst>
                    <a:ext uri="{9D8B030D-6E8A-4147-A177-3AD203B41FA5}">
                      <a16:colId xmlns:a16="http://schemas.microsoft.com/office/drawing/2014/main" val="3356453798"/>
                    </a:ext>
                  </a:extLst>
                </a:gridCol>
                <a:gridCol w="1248820">
                  <a:extLst>
                    <a:ext uri="{9D8B030D-6E8A-4147-A177-3AD203B41FA5}">
                      <a16:colId xmlns:a16="http://schemas.microsoft.com/office/drawing/2014/main" val="606246297"/>
                    </a:ext>
                  </a:extLst>
                </a:gridCol>
                <a:gridCol w="962945">
                  <a:extLst>
                    <a:ext uri="{9D8B030D-6E8A-4147-A177-3AD203B41FA5}">
                      <a16:colId xmlns:a16="http://schemas.microsoft.com/office/drawing/2014/main" val="4181853106"/>
                    </a:ext>
                  </a:extLst>
                </a:gridCol>
                <a:gridCol w="962945">
                  <a:extLst>
                    <a:ext uri="{9D8B030D-6E8A-4147-A177-3AD203B41FA5}">
                      <a16:colId xmlns:a16="http://schemas.microsoft.com/office/drawing/2014/main" val="710149437"/>
                    </a:ext>
                  </a:extLst>
                </a:gridCol>
              </a:tblGrid>
              <a:tr h="304259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Shallow CNN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AlexNet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04427"/>
                  </a:ext>
                </a:extLst>
              </a:tr>
              <a:tr h="5650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Time per Classification (s)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68427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FE4FF-D54C-4DD7-8700-F737F9B2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3E3FD5-FDCA-4DD7-80AF-D0387F74268F}"/>
              </a:ext>
            </a:extLst>
          </p:cNvPr>
          <p:cNvSpPr txBox="1">
            <a:spLocks/>
          </p:cNvSpPr>
          <p:nvPr/>
        </p:nvSpPr>
        <p:spPr>
          <a:xfrm>
            <a:off x="1202919" y="2011680"/>
            <a:ext cx="9784080" cy="3692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Study yields promising results for application of these tools for bioacoustics classification</a:t>
            </a:r>
          </a:p>
          <a:p>
            <a:r>
              <a:rPr lang="en-US" dirty="0"/>
              <a:t>Trade-off between speed and accuracy</a:t>
            </a:r>
          </a:p>
          <a:p>
            <a:r>
              <a:rPr lang="en-US" dirty="0"/>
              <a:t>Data required for neural network implementation is a concern</a:t>
            </a:r>
          </a:p>
          <a:p>
            <a:pPr lvl="1"/>
            <a:r>
              <a:rPr lang="en-US" dirty="0"/>
              <a:t>Data availability</a:t>
            </a:r>
          </a:p>
          <a:p>
            <a:pPr lvl="1"/>
            <a:r>
              <a:rPr lang="en-US" dirty="0"/>
              <a:t>Diversity in available data</a:t>
            </a:r>
          </a:p>
          <a:p>
            <a:r>
              <a:rPr lang="en-US" dirty="0"/>
              <a:t>Pre-processing and augmentation pose speed bottlenecks in real-time application</a:t>
            </a:r>
          </a:p>
          <a:p>
            <a:r>
              <a:rPr lang="en-US" dirty="0"/>
              <a:t>Scalability of each classification method</a:t>
            </a:r>
          </a:p>
          <a:p>
            <a:pPr lvl="1"/>
            <a:r>
              <a:rPr lang="en-US" dirty="0"/>
              <a:t>Neural networks show promise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69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55EB-78DF-4B64-864C-56BADB08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0DD03-5ED7-43CA-9E26-E97575B6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Increase number of classes</a:t>
            </a:r>
          </a:p>
          <a:p>
            <a:r>
              <a:rPr lang="en-US" sz="2800" dirty="0"/>
              <a:t>Explore different methods of pre-processing</a:t>
            </a:r>
          </a:p>
          <a:p>
            <a:r>
              <a:rPr lang="en-US" sz="2800" dirty="0"/>
              <a:t>Try different neural networks</a:t>
            </a:r>
          </a:p>
          <a:p>
            <a:pPr lvl="1"/>
            <a:r>
              <a:rPr lang="en-US" sz="2800" dirty="0"/>
              <a:t>Pretrained</a:t>
            </a:r>
          </a:p>
          <a:p>
            <a:pPr lvl="1"/>
            <a:r>
              <a:rPr lang="en-US" sz="2800" dirty="0"/>
              <a:t>Original</a:t>
            </a:r>
          </a:p>
          <a:p>
            <a:r>
              <a:rPr lang="en-US" sz="2800" dirty="0"/>
              <a:t>Implementation</a:t>
            </a:r>
          </a:p>
          <a:p>
            <a:pPr lvl="1"/>
            <a:r>
              <a:rPr lang="en-US" sz="2800" dirty="0"/>
              <a:t>Mobile application</a:t>
            </a:r>
          </a:p>
          <a:p>
            <a:pPr lvl="1"/>
            <a:r>
              <a:rPr lang="en-US" sz="2800" dirty="0"/>
              <a:t>Application specific device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63A42-8808-4896-9F4C-84CADEAE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6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8BD7-8C2B-44DE-90D2-598F39F5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E194-3657-4A91-A298-5D774239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196615"/>
          </a:xfrm>
        </p:spPr>
        <p:txBody>
          <a:bodyPr>
            <a:normAutofit/>
          </a:bodyPr>
          <a:lstStyle/>
          <a:p>
            <a:r>
              <a:rPr lang="en-US" sz="4000" dirty="0"/>
              <a:t>Xeno-Canto</a:t>
            </a:r>
          </a:p>
          <a:p>
            <a:r>
              <a:rPr lang="en-US" sz="4000" dirty="0"/>
              <a:t>Dr. Kaufman</a:t>
            </a:r>
          </a:p>
          <a:p>
            <a:r>
              <a:rPr lang="en-US" sz="4000" dirty="0"/>
              <a:t>Birds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Questions?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20817-5A8E-4733-B739-EDDB0A24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FD918-B568-4C5C-ABA1-25587DE4B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46" y="2007496"/>
            <a:ext cx="4909153" cy="390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3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F839-EC6E-4258-86C3-C1ABDF91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302D1-01B8-45C5-90B9-CF77D61EB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Personal Interest</a:t>
            </a:r>
          </a:p>
          <a:p>
            <a:r>
              <a:rPr lang="en-US" sz="3200" dirty="0"/>
              <a:t>Curiosity</a:t>
            </a:r>
          </a:p>
          <a:p>
            <a:r>
              <a:rPr lang="en-US" sz="3200" dirty="0"/>
              <a:t>Conservation</a:t>
            </a:r>
          </a:p>
          <a:p>
            <a:r>
              <a:rPr lang="en-US" sz="3200" dirty="0"/>
              <a:t>Ecology</a:t>
            </a:r>
          </a:p>
          <a:p>
            <a:r>
              <a:rPr lang="en-US" sz="3200" dirty="0"/>
              <a:t>Archival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88EC2-6C83-4CF3-A6BA-F48B9BDC1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349" y="2205587"/>
            <a:ext cx="4819650" cy="27432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40C4C-6114-4170-8403-091F7339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3A75-B284-4997-AF53-56EDB37C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5B73-B0A1-46B8-A238-D2246DC9B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1508760"/>
          </a:xfrm>
        </p:spPr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Bird call .mp3 files from Xeno-Canto.org database</a:t>
            </a:r>
          </a:p>
          <a:p>
            <a:pPr lvl="1"/>
            <a:r>
              <a:rPr lang="en-US" dirty="0"/>
              <a:t>Segmented into 10 second clips</a:t>
            </a:r>
          </a:p>
          <a:p>
            <a:pPr lvl="1"/>
            <a:r>
              <a:rPr lang="en-US" dirty="0"/>
              <a:t>Wide spread variety of recording conditions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BB242-B3D6-483C-84B0-BC241F615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79" y="3520440"/>
            <a:ext cx="4045221" cy="3032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9851DF-9C58-4259-A2B2-71E7D93DC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072" y="3520440"/>
            <a:ext cx="4045221" cy="303276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3E8DC4E-8A82-4E58-A965-78734CA6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1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3A75-B284-4997-AF53-56EDB37C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5B73-B0A1-46B8-A238-D2246DC9B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79"/>
            <a:ext cx="4893081" cy="4562145"/>
          </a:xfrm>
        </p:spPr>
        <p:txBody>
          <a:bodyPr>
            <a:noAutofit/>
          </a:bodyPr>
          <a:lstStyle/>
          <a:p>
            <a:r>
              <a:rPr lang="en-US" sz="2800" dirty="0"/>
              <a:t>Classes</a:t>
            </a:r>
          </a:p>
          <a:p>
            <a:pPr lvl="1"/>
            <a:r>
              <a:rPr lang="en-US" sz="2800" dirty="0"/>
              <a:t>American Robin</a:t>
            </a:r>
          </a:p>
          <a:p>
            <a:pPr lvl="1"/>
            <a:r>
              <a:rPr lang="en-US" sz="2800" dirty="0"/>
              <a:t>Mourning Dove</a:t>
            </a:r>
          </a:p>
          <a:p>
            <a:r>
              <a:rPr lang="en-US" sz="2800" dirty="0"/>
              <a:t>Shallow Neural Network</a:t>
            </a:r>
          </a:p>
          <a:p>
            <a:r>
              <a:rPr lang="en-US" sz="2800" dirty="0"/>
              <a:t>Transfer Learning with AlexNet</a:t>
            </a:r>
          </a:p>
          <a:p>
            <a:r>
              <a:rPr lang="en-US" sz="2800" dirty="0"/>
              <a:t>Template Matching (SAM)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0440E-2972-42C6-8297-7C0576E1D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1679"/>
            <a:ext cx="2761085" cy="2070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0B6AE8-8BF4-4A1C-8222-DB5A88515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67233"/>
            <a:ext cx="2761085" cy="2070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34C04F-E237-4A98-A872-7B105D3EC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194" y="2011679"/>
            <a:ext cx="2762138" cy="20708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2D818C-B065-4B28-8B19-7342FBD58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7143" y="4368023"/>
            <a:ext cx="2761085" cy="2070024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FE0840-1F87-41D5-90B6-522AF8A2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0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E64B-B4BA-492D-A381-CC7AA941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962386" cy="1508760"/>
          </a:xfrm>
        </p:spPr>
        <p:txBody>
          <a:bodyPr/>
          <a:lstStyle/>
          <a:p>
            <a:r>
              <a:rPr lang="en-US" dirty="0"/>
              <a:t>Approach – Shallow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475D-3B5E-4481-AAD3-61A75A7A8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2011679"/>
            <a:ext cx="6609586" cy="4335341"/>
          </a:xfrm>
        </p:spPr>
        <p:txBody>
          <a:bodyPr>
            <a:normAutofit/>
          </a:bodyPr>
          <a:lstStyle/>
          <a:p>
            <a:r>
              <a:rPr lang="en-US" sz="2800" dirty="0"/>
              <a:t>Architecture based off network for OCR</a:t>
            </a:r>
          </a:p>
          <a:p>
            <a:r>
              <a:rPr lang="en-US" sz="2800" dirty="0"/>
              <a:t>Modify input/output to match data dimensionality</a:t>
            </a:r>
          </a:p>
          <a:p>
            <a:r>
              <a:rPr lang="en-US" sz="2800" dirty="0"/>
              <a:t>Design requirements</a:t>
            </a:r>
          </a:p>
          <a:p>
            <a:pPr lvl="1"/>
            <a:r>
              <a:rPr lang="en-US" sz="2800" dirty="0"/>
              <a:t>Minimal number of layers</a:t>
            </a:r>
          </a:p>
          <a:p>
            <a:pPr lvl="1"/>
            <a:r>
              <a:rPr lang="en-US" sz="2800" dirty="0"/>
              <a:t>Ability to extract spatial characteristics</a:t>
            </a:r>
          </a:p>
          <a:p>
            <a:r>
              <a:rPr lang="en-US" sz="2800" dirty="0"/>
              <a:t>~450 training/validation samples per class</a:t>
            </a:r>
          </a:p>
          <a:p>
            <a:pPr lvl="1"/>
            <a:r>
              <a:rPr lang="en-US" sz="2800" dirty="0"/>
              <a:t>Randomly segmented in 7:3 ratio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8226AA-0FA2-433D-99D8-D2398AAFD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410" y="1792936"/>
            <a:ext cx="1273600" cy="455408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D9816-741B-4934-9E16-F67ADD5B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7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E64B-B4BA-492D-A381-CC7AA941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6162" cy="1508760"/>
          </a:xfrm>
        </p:spPr>
        <p:txBody>
          <a:bodyPr/>
          <a:lstStyle/>
          <a:p>
            <a:r>
              <a:rPr lang="en-US" dirty="0"/>
              <a:t>Approach – Transfer Learning (Alexnet)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475D-3B5E-4481-AAD3-61A75A7A8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2011680"/>
            <a:ext cx="6609586" cy="4206240"/>
          </a:xfrm>
        </p:spPr>
        <p:txBody>
          <a:bodyPr/>
          <a:lstStyle/>
          <a:p>
            <a:r>
              <a:rPr lang="en-US" dirty="0"/>
              <a:t>Readily available pretrained network</a:t>
            </a:r>
          </a:p>
          <a:p>
            <a:r>
              <a:rPr lang="en-US" dirty="0"/>
              <a:t>Retrain with ~450 training/validation samples per class</a:t>
            </a:r>
          </a:p>
          <a:p>
            <a:pPr lvl="1"/>
            <a:r>
              <a:rPr lang="en-US" dirty="0"/>
              <a:t>Augment size to match input layer</a:t>
            </a:r>
          </a:p>
          <a:p>
            <a:r>
              <a:rPr lang="en-US" dirty="0"/>
              <a:t>Modify output to 2 classes</a:t>
            </a:r>
          </a:p>
          <a:p>
            <a:r>
              <a:rPr lang="en-US" dirty="0"/>
              <a:t>Analyze accuracy of the predictions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39E62D-6D28-4B09-AFC0-7783FD36A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0" r="1051" b="23116"/>
          <a:stretch/>
        </p:blipFill>
        <p:spPr>
          <a:xfrm>
            <a:off x="1166536" y="4468672"/>
            <a:ext cx="8614610" cy="206063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2C8B9-85DA-44BE-B313-4B519C86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6F74FD-48A9-4D3B-A392-E3FB19851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146" y="1790233"/>
            <a:ext cx="741058" cy="47390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A88606-C436-4A8F-BFE9-BFFB7E4076F4}"/>
              </a:ext>
            </a:extLst>
          </p:cNvPr>
          <p:cNvSpPr/>
          <p:nvPr/>
        </p:nvSpPr>
        <p:spPr>
          <a:xfrm>
            <a:off x="1384184" y="6529305"/>
            <a:ext cx="58019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https://www.mathworks.com/help/deeplearning/examples/transfer-learning-using-alexnet.html</a:t>
            </a:r>
          </a:p>
        </p:txBody>
      </p:sp>
    </p:spTree>
    <p:extLst>
      <p:ext uri="{BB962C8B-B14F-4D97-AF65-F5344CB8AC3E}">
        <p14:creationId xmlns:p14="http://schemas.microsoft.com/office/powerpoint/2010/main" val="125890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E64B-B4BA-492D-A381-CC7AA941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962386" cy="1508760"/>
          </a:xfrm>
        </p:spPr>
        <p:txBody>
          <a:bodyPr/>
          <a:lstStyle/>
          <a:p>
            <a:r>
              <a:rPr lang="en-US" dirty="0"/>
              <a:t>Approach – Sam template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475D-3B5E-4481-AAD3-61A75A7A8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962385" cy="4206240"/>
          </a:xfrm>
        </p:spPr>
        <p:txBody>
          <a:bodyPr/>
          <a:lstStyle/>
          <a:p>
            <a:r>
              <a:rPr lang="en-US" sz="3600" dirty="0"/>
              <a:t>Comparison of two spectra</a:t>
            </a:r>
          </a:p>
          <a:p>
            <a:r>
              <a:rPr lang="en-US" sz="3600" dirty="0"/>
              <a:t>Single signature (truth) clip for each class</a:t>
            </a:r>
          </a:p>
          <a:p>
            <a:r>
              <a:rPr lang="en-US" sz="3600" dirty="0"/>
              <a:t>922 test samples (raw .mp3’s)</a:t>
            </a:r>
          </a:p>
          <a:p>
            <a:r>
              <a:rPr lang="en-US" sz="3600" dirty="0"/>
              <a:t>Perform score calculation in one vector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7A0BE1-AB0F-47A5-9577-2E0453F93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498" y="5048800"/>
            <a:ext cx="2943225" cy="847725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C6D8C3-8BF6-4798-B418-260545DF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7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E64B-B4BA-492D-A381-CC7AA941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962386" cy="1508760"/>
          </a:xfrm>
        </p:spPr>
        <p:txBody>
          <a:bodyPr/>
          <a:lstStyle/>
          <a:p>
            <a:r>
              <a:rPr lang="en-US" dirty="0"/>
              <a:t>Experimental Methodology</a:t>
            </a:r>
            <a:br>
              <a:rPr lang="en-US" dirty="0"/>
            </a:br>
            <a:r>
              <a:rPr lang="en-US" dirty="0"/>
              <a:t> – Sam template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475D-3B5E-4481-AAD3-61A75A7A8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2011680"/>
            <a:ext cx="5183256" cy="4206240"/>
          </a:xfrm>
        </p:spPr>
        <p:txBody>
          <a:bodyPr/>
          <a:lstStyle/>
          <a:p>
            <a:r>
              <a:rPr lang="en-US" sz="3200" dirty="0"/>
              <a:t>Determine decision threshold for classification</a:t>
            </a:r>
          </a:p>
          <a:p>
            <a:pPr lvl="1"/>
            <a:r>
              <a:rPr lang="en-US" sz="3200" dirty="0"/>
              <a:t>Experimentally determined</a:t>
            </a:r>
          </a:p>
          <a:p>
            <a:pPr lvl="1"/>
            <a:r>
              <a:rPr lang="en-US" sz="3200" dirty="0"/>
              <a:t>Higher absolute magnitude for each sample</a:t>
            </a:r>
          </a:p>
          <a:p>
            <a:r>
              <a:rPr lang="en-US" sz="3200" dirty="0"/>
              <a:t>Compute confusion matrix from predictions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6722E7-E9A4-4D84-9451-398715D48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176" y="2153966"/>
            <a:ext cx="4602904" cy="3458678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C6D8C3-8BF6-4798-B418-260545DF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4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B12D-FB3E-49B6-8534-9778FC2A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Methodology -  </a:t>
            </a:r>
            <a:br>
              <a:rPr lang="en-US" dirty="0"/>
            </a:br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01173-93C4-49D9-B25D-175695CE6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Input the 320 test spectrograms into the networks</a:t>
            </a:r>
          </a:p>
          <a:p>
            <a:pPr lvl="1"/>
            <a:r>
              <a:rPr lang="en-US" sz="3200" dirty="0"/>
              <a:t>Augment for AlexNet</a:t>
            </a:r>
          </a:p>
          <a:p>
            <a:r>
              <a:rPr lang="en-US" sz="3200" dirty="0"/>
              <a:t>Compare outputs to ground truth provided by Xeno-Canto</a:t>
            </a:r>
          </a:p>
          <a:p>
            <a:pPr lvl="1"/>
            <a:r>
              <a:rPr lang="en-US" sz="3200" dirty="0"/>
              <a:t>Simple binary comparison</a:t>
            </a:r>
          </a:p>
          <a:p>
            <a:r>
              <a:rPr lang="en-US" sz="3200" dirty="0"/>
              <a:t>Create confusion matrix</a:t>
            </a:r>
          </a:p>
          <a:p>
            <a:r>
              <a:rPr lang="en-US" sz="3200" dirty="0"/>
              <a:t>Comparative analysis of methods via overall accuracy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B8335-9FDF-4200-A18B-2AF3628E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72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3118</TotalTime>
  <Words>460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Corbel</vt:lpstr>
      <vt:lpstr>Times New Roman</vt:lpstr>
      <vt:lpstr>Wingdings</vt:lpstr>
      <vt:lpstr>Banded</vt:lpstr>
      <vt:lpstr>Shallow Neural Networks, Transfer Learning, and Template Matching Applied to Bird Audio Classification  </vt:lpstr>
      <vt:lpstr>Motivation</vt:lpstr>
      <vt:lpstr>Background</vt:lpstr>
      <vt:lpstr>Background</vt:lpstr>
      <vt:lpstr>Approach – Shallow Neural Network</vt:lpstr>
      <vt:lpstr>Approach – Transfer Learning (Alexnet)</vt:lpstr>
      <vt:lpstr>Approach – Sam template matching</vt:lpstr>
      <vt:lpstr>Experimental Methodology  – Sam template matching</vt:lpstr>
      <vt:lpstr>Experimental Methodology -   Neural Networks</vt:lpstr>
      <vt:lpstr>Results – Shallow Neural NEtwork</vt:lpstr>
      <vt:lpstr>Results – Transfer learning (Alexnet)</vt:lpstr>
      <vt:lpstr>Results – SAM template matching</vt:lpstr>
      <vt:lpstr>Conclusion</vt:lpstr>
      <vt:lpstr>Future Work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Shallow Neural Networks, Transfer Learning, and Template Matching Applied to Bird Audio Classification  </dc:title>
  <dc:creator>Nathan Kueterman</dc:creator>
  <cp:lastModifiedBy>Nathan Kueterman</cp:lastModifiedBy>
  <cp:revision>54</cp:revision>
  <dcterms:created xsi:type="dcterms:W3CDTF">2018-12-09T16:52:56Z</dcterms:created>
  <dcterms:modified xsi:type="dcterms:W3CDTF">2018-12-11T21:05:37Z</dcterms:modified>
</cp:coreProperties>
</file>