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7" r:id="rId10"/>
    <p:sldId id="268" r:id="rId11"/>
    <p:sldId id="269" r:id="rId12"/>
    <p:sldId id="270" r:id="rId13"/>
    <p:sldId id="272" r:id="rId14"/>
    <p:sldId id="273" r:id="rId15"/>
    <p:sldId id="313" r:id="rId16"/>
    <p:sldId id="314" r:id="rId17"/>
    <p:sldId id="315" r:id="rId18"/>
    <p:sldId id="316" r:id="rId19"/>
    <p:sldId id="317" r:id="rId20"/>
    <p:sldId id="274" r:id="rId21"/>
    <p:sldId id="275" r:id="rId22"/>
    <p:sldId id="276" r:id="rId23"/>
    <p:sldId id="277" r:id="rId24"/>
    <p:sldId id="278" r:id="rId25"/>
    <p:sldId id="308" r:id="rId26"/>
    <p:sldId id="309" r:id="rId27"/>
    <p:sldId id="310" r:id="rId28"/>
    <p:sldId id="311" r:id="rId29"/>
    <p:sldId id="312" r:id="rId30"/>
    <p:sldId id="318" r:id="rId31"/>
    <p:sldId id="319" r:id="rId32"/>
    <p:sldId id="320" r:id="rId33"/>
    <p:sldId id="321" r:id="rId34"/>
    <p:sldId id="322" r:id="rId35"/>
    <p:sldId id="279" r:id="rId36"/>
    <p:sldId id="280" r:id="rId37"/>
    <p:sldId id="281" r:id="rId38"/>
    <p:sldId id="282" r:id="rId39"/>
    <p:sldId id="283" r:id="rId40"/>
    <p:sldId id="284" r:id="rId41"/>
    <p:sldId id="285" r:id="rId42"/>
    <p:sldId id="3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6" autoAdjust="0"/>
    <p:restoredTop sz="94660"/>
  </p:normalViewPr>
  <p:slideViewPr>
    <p:cSldViewPr snapToGrid="0">
      <p:cViewPr varScale="1">
        <p:scale>
          <a:sx n="63" d="100"/>
          <a:sy n="63"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Neha\Clarkstudymaterial\DMIT\Project\Solution\Excel\Query_1_exce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Neha\Clarkstudymaterial\DMIT\Project\Solution\Excel\Query_2_exce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Neha\Clarkstudymaterial\DMIT\Project\Solution\Excel\Query_7_exce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Neha\Clarkstudymaterial\DMIT\Project\Solution\Excel\Query_9_exce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Neha\Clarkstudymaterial\DMIT\Project\Solution\Additional%20Queries\AQ_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Neha\Clarkstudymaterial\DMIT\Project\Solution\Additional%20Queries\AQ_4.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Neha\Clarkstudymaterial\DMIT\Project\Solution\Additional%20Queries\AQ_7.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Neha\Clarkstudymaterial\DMIT\Project\Solution\Additional%20Queries\AQ_9.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Neha\Clarkstudymaterial\DMIT\Project\Solution\Additional%20Queries\AQ_1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218452019736378E-2"/>
          <c:y val="4.0860994939947208E-2"/>
          <c:w val="0.87493910163276678"/>
          <c:h val="0.8382975535341084"/>
        </c:manualLayout>
      </c:layout>
      <c:barChart>
        <c:barDir val="col"/>
        <c:grouping val="clustered"/>
        <c:varyColors val="0"/>
        <c:ser>
          <c:idx val="0"/>
          <c:order val="0"/>
          <c:tx>
            <c:v>Number_of_Users</c:v>
          </c:tx>
          <c:spPr>
            <a:solidFill>
              <a:schemeClr val="accent1"/>
            </a:solidFill>
            <a:ln>
              <a:noFill/>
            </a:ln>
            <a:effectLst/>
          </c:spPr>
          <c:invertIfNegative val="0"/>
          <c:cat>
            <c:numRef>
              <c:f>Query_1_excel!$A$2:$A$14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Query_1_excel!$B$2:$B$14</c:f>
              <c:numCache>
                <c:formatCode>General</c:formatCode>
                <c:ptCount val="13"/>
                <c:pt idx="0">
                  <c:v>109054</c:v>
                </c:pt>
                <c:pt idx="1">
                  <c:v>176435</c:v>
                </c:pt>
                <c:pt idx="2">
                  <c:v>195955</c:v>
                </c:pt>
                <c:pt idx="3">
                  <c:v>209762</c:v>
                </c:pt>
                <c:pt idx="4">
                  <c:v>233465</c:v>
                </c:pt>
                <c:pt idx="5">
                  <c:v>247850</c:v>
                </c:pt>
                <c:pt idx="6">
                  <c:v>217620</c:v>
                </c:pt>
                <c:pt idx="7">
                  <c:v>151024</c:v>
                </c:pt>
                <c:pt idx="8">
                  <c:v>133568</c:v>
                </c:pt>
                <c:pt idx="9">
                  <c:v>104655</c:v>
                </c:pt>
                <c:pt idx="10">
                  <c:v>47444</c:v>
                </c:pt>
                <c:pt idx="11">
                  <c:v>40485</c:v>
                </c:pt>
                <c:pt idx="12">
                  <c:v>2782</c:v>
                </c:pt>
              </c:numCache>
            </c:numRef>
          </c:val>
          <c:extLst>
            <c:ext xmlns:c16="http://schemas.microsoft.com/office/drawing/2014/chart" uri="{C3380CC4-5D6E-409C-BE32-E72D297353CC}">
              <c16:uniqueId val="{00000000-0CB1-48C6-997E-DC0953379D31}"/>
            </c:ext>
          </c:extLst>
        </c:ser>
        <c:dLbls>
          <c:showLegendKey val="0"/>
          <c:showVal val="0"/>
          <c:showCatName val="0"/>
          <c:showSerName val="0"/>
          <c:showPercent val="0"/>
          <c:showBubbleSize val="0"/>
        </c:dLbls>
        <c:gapWidth val="33"/>
        <c:overlap val="-30"/>
        <c:axId val="1447384623"/>
        <c:axId val="1590788527"/>
      </c:barChart>
      <c:catAx>
        <c:axId val="14473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0788527"/>
        <c:crosses val="autoZero"/>
        <c:auto val="1"/>
        <c:lblAlgn val="ctr"/>
        <c:lblOffset val="100"/>
        <c:noMultiLvlLbl val="0"/>
      </c:catAx>
      <c:valAx>
        <c:axId val="1590788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Number_of_Users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384623"/>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v>number_of_eliteusers</c:v>
          </c:tx>
          <c:spPr>
            <a:solidFill>
              <a:schemeClr val="accent1"/>
            </a:solidFill>
            <a:ln>
              <a:noFill/>
            </a:ln>
            <a:effectLst/>
          </c:spPr>
          <c:invertIfNegative val="0"/>
          <c:cat>
            <c:numRef>
              <c:f>Query_2_excel!$A$2:$A$10</c:f>
              <c:numCache>
                <c:formatCode>General</c:formatCode>
                <c:ptCount val="9"/>
                <c:pt idx="0">
                  <c:v>2012</c:v>
                </c:pt>
                <c:pt idx="1">
                  <c:v>2013</c:v>
                </c:pt>
                <c:pt idx="2">
                  <c:v>2014</c:v>
                </c:pt>
                <c:pt idx="3">
                  <c:v>2015</c:v>
                </c:pt>
                <c:pt idx="4">
                  <c:v>2016</c:v>
                </c:pt>
                <c:pt idx="5">
                  <c:v>2017</c:v>
                </c:pt>
                <c:pt idx="6">
                  <c:v>2018</c:v>
                </c:pt>
                <c:pt idx="7">
                  <c:v>2019</c:v>
                </c:pt>
                <c:pt idx="8">
                  <c:v>2021</c:v>
                </c:pt>
              </c:numCache>
            </c:numRef>
          </c:cat>
          <c:val>
            <c:numRef>
              <c:f>Query_2_excel!$B$2:$B$10</c:f>
              <c:numCache>
                <c:formatCode>General</c:formatCode>
                <c:ptCount val="9"/>
                <c:pt idx="0">
                  <c:v>15222</c:v>
                </c:pt>
                <c:pt idx="1">
                  <c:v>16193</c:v>
                </c:pt>
                <c:pt idx="2">
                  <c:v>18571</c:v>
                </c:pt>
                <c:pt idx="3">
                  <c:v>24175</c:v>
                </c:pt>
                <c:pt idx="4">
                  <c:v>29636</c:v>
                </c:pt>
                <c:pt idx="5">
                  <c:v>36015</c:v>
                </c:pt>
                <c:pt idx="6">
                  <c:v>41009</c:v>
                </c:pt>
                <c:pt idx="7">
                  <c:v>44044</c:v>
                </c:pt>
                <c:pt idx="8">
                  <c:v>44542</c:v>
                </c:pt>
              </c:numCache>
            </c:numRef>
          </c:val>
          <c:extLst>
            <c:ext xmlns:c16="http://schemas.microsoft.com/office/drawing/2014/chart" uri="{C3380CC4-5D6E-409C-BE32-E72D297353CC}">
              <c16:uniqueId val="{00000000-1419-4C5A-8776-2E9EF39E724C}"/>
            </c:ext>
          </c:extLst>
        </c:ser>
        <c:dLbls>
          <c:showLegendKey val="0"/>
          <c:showVal val="0"/>
          <c:showCatName val="0"/>
          <c:showSerName val="0"/>
          <c:showPercent val="0"/>
          <c:showBubbleSize val="0"/>
        </c:dLbls>
        <c:gapWidth val="33"/>
        <c:overlap val="-30"/>
        <c:axId val="1517735007"/>
        <c:axId val="1517735839"/>
      </c:barChart>
      <c:catAx>
        <c:axId val="15177350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735839"/>
        <c:crosses val="autoZero"/>
        <c:auto val="1"/>
        <c:lblAlgn val="ctr"/>
        <c:lblOffset val="100"/>
        <c:noMultiLvlLbl val="0"/>
      </c:catAx>
      <c:valAx>
        <c:axId val="1517735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number_of_eliteusers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7735007"/>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Average_Rating</c:v>
          </c:tx>
          <c:spPr>
            <a:solidFill>
              <a:schemeClr val="accent1"/>
            </a:solidFill>
            <a:ln>
              <a:noFill/>
            </a:ln>
            <a:effectLst/>
          </c:spPr>
          <c:invertIfNegative val="0"/>
          <c:cat>
            <c:strRef>
              <c:f>Query_7_excel!$A$2:$A$11</c:f>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f>Query_7_excel!$B$2:$B$11</c:f>
              <c:numCache>
                <c:formatCode>General</c:formatCode>
                <c:ptCount val="10"/>
                <c:pt idx="0">
                  <c:v>3.8</c:v>
                </c:pt>
                <c:pt idx="1">
                  <c:v>3.91</c:v>
                </c:pt>
                <c:pt idx="2">
                  <c:v>3.66</c:v>
                </c:pt>
                <c:pt idx="3">
                  <c:v>3.4</c:v>
                </c:pt>
                <c:pt idx="4">
                  <c:v>3.88</c:v>
                </c:pt>
                <c:pt idx="5">
                  <c:v>3.81</c:v>
                </c:pt>
                <c:pt idx="6">
                  <c:v>3.6</c:v>
                </c:pt>
                <c:pt idx="7">
                  <c:v>3.62</c:v>
                </c:pt>
                <c:pt idx="8">
                  <c:v>3.8</c:v>
                </c:pt>
                <c:pt idx="9">
                  <c:v>3.41</c:v>
                </c:pt>
              </c:numCache>
            </c:numRef>
          </c:val>
          <c:extLst>
            <c:ext xmlns:c16="http://schemas.microsoft.com/office/drawing/2014/chart" uri="{C3380CC4-5D6E-409C-BE32-E72D297353CC}">
              <c16:uniqueId val="{00000000-3EB7-42EE-B378-9563452BD931}"/>
            </c:ext>
          </c:extLst>
        </c:ser>
        <c:dLbls>
          <c:showLegendKey val="0"/>
          <c:showVal val="0"/>
          <c:showCatName val="0"/>
          <c:showSerName val="0"/>
          <c:showPercent val="0"/>
          <c:showBubbleSize val="0"/>
        </c:dLbls>
        <c:gapWidth val="33"/>
        <c:overlap val="-30"/>
        <c:axId val="1359802463"/>
        <c:axId val="1359800799"/>
      </c:barChart>
      <c:catAx>
        <c:axId val="13598024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Business_Categories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800799"/>
        <c:crosses val="autoZero"/>
        <c:auto val="1"/>
        <c:lblAlgn val="ctr"/>
        <c:lblOffset val="100"/>
        <c:noMultiLvlLbl val="0"/>
      </c:catAx>
      <c:valAx>
        <c:axId val="1359800799"/>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Average_Rating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9802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Field2</c:v>
          </c:tx>
          <c:spPr>
            <a:solidFill>
              <a:schemeClr val="accent1"/>
            </a:solidFill>
            <a:ln>
              <a:noFill/>
            </a:ln>
            <a:effectLst/>
          </c:spPr>
          <c:invertIfNegative val="0"/>
          <c:cat>
            <c:strRef>
              <c:f>Query_9_excel!$A$1:$B$1</c:f>
              <c:strCache>
                <c:ptCount val="2"/>
                <c:pt idx="0">
                  <c:v>Tips_avg_length_most_complimented</c:v>
                </c:pt>
                <c:pt idx="1">
                  <c:v>Tips_avg_length_least_complimented</c:v>
                </c:pt>
              </c:strCache>
            </c:strRef>
          </c:cat>
          <c:val>
            <c:numRef>
              <c:f>Query_9_excel!$A$2:$B$2</c:f>
              <c:numCache>
                <c:formatCode>General</c:formatCode>
                <c:ptCount val="2"/>
                <c:pt idx="0">
                  <c:v>147.6</c:v>
                </c:pt>
                <c:pt idx="1">
                  <c:v>61.67</c:v>
                </c:pt>
              </c:numCache>
            </c:numRef>
          </c:val>
          <c:extLst>
            <c:ext xmlns:c16="http://schemas.microsoft.com/office/drawing/2014/chart" uri="{C3380CC4-5D6E-409C-BE32-E72D297353CC}">
              <c16:uniqueId val="{00000000-F496-484A-840D-AAC4767C4BF0}"/>
            </c:ext>
          </c:extLst>
        </c:ser>
        <c:dLbls>
          <c:showLegendKey val="0"/>
          <c:showVal val="0"/>
          <c:showCatName val="0"/>
          <c:showSerName val="0"/>
          <c:showPercent val="0"/>
          <c:showBubbleSize val="0"/>
        </c:dLbls>
        <c:gapWidth val="33"/>
        <c:overlap val="-30"/>
        <c:axId val="1798315424"/>
        <c:axId val="1798313760"/>
      </c:barChart>
      <c:catAx>
        <c:axId val="179831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313760"/>
        <c:crosses val="autoZero"/>
        <c:auto val="1"/>
        <c:lblAlgn val="ctr"/>
        <c:lblOffset val="100"/>
        <c:noMultiLvlLbl val="0"/>
      </c:catAx>
      <c:valAx>
        <c:axId val="1798313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Length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315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92825896762903"/>
          <c:y val="4.1666666666666664E-2"/>
          <c:w val="0.83129396325459315"/>
          <c:h val="0.74350320793234181"/>
        </c:manualLayout>
      </c:layout>
      <c:barChart>
        <c:barDir val="col"/>
        <c:grouping val="clustered"/>
        <c:varyColors val="0"/>
        <c:ser>
          <c:idx val="0"/>
          <c:order val="0"/>
          <c:tx>
            <c:v>Diff. between fans and friends</c:v>
          </c:tx>
          <c:spPr>
            <a:solidFill>
              <a:schemeClr val="accent1"/>
            </a:solidFill>
            <a:ln>
              <a:noFill/>
            </a:ln>
            <a:effectLst/>
          </c:spPr>
          <c:invertIfNegative val="0"/>
          <c:cat>
            <c:strRef>
              <c:f>AQ_3!$A$2:$A$6</c:f>
              <c:strCache>
                <c:ptCount val="5"/>
                <c:pt idx="0">
                  <c:v>Kelly</c:v>
                </c:pt>
                <c:pt idx="1">
                  <c:v>Michelle</c:v>
                </c:pt>
                <c:pt idx="2">
                  <c:v>Robert</c:v>
                </c:pt>
                <c:pt idx="3">
                  <c:v>Zoe</c:v>
                </c:pt>
                <c:pt idx="4">
                  <c:v>J</c:v>
                </c:pt>
              </c:strCache>
            </c:strRef>
          </c:cat>
          <c:val>
            <c:numRef>
              <c:f>AQ_3!$B$2:$B$6</c:f>
              <c:numCache>
                <c:formatCode>General</c:formatCode>
                <c:ptCount val="5"/>
                <c:pt idx="0">
                  <c:v>255</c:v>
                </c:pt>
                <c:pt idx="1">
                  <c:v>148</c:v>
                </c:pt>
                <c:pt idx="2">
                  <c:v>80</c:v>
                </c:pt>
                <c:pt idx="3">
                  <c:v>80</c:v>
                </c:pt>
                <c:pt idx="4">
                  <c:v>68</c:v>
                </c:pt>
              </c:numCache>
            </c:numRef>
          </c:val>
          <c:extLst>
            <c:ext xmlns:c16="http://schemas.microsoft.com/office/drawing/2014/chart" uri="{C3380CC4-5D6E-409C-BE32-E72D297353CC}">
              <c16:uniqueId val="{00000000-9C48-4A47-B673-764B258DD0BB}"/>
            </c:ext>
          </c:extLst>
        </c:ser>
        <c:dLbls>
          <c:showLegendKey val="0"/>
          <c:showVal val="0"/>
          <c:showCatName val="0"/>
          <c:showSerName val="0"/>
          <c:showPercent val="0"/>
          <c:showBubbleSize val="0"/>
        </c:dLbls>
        <c:gapWidth val="33"/>
        <c:overlap val="-30"/>
        <c:axId val="1293194576"/>
        <c:axId val="1293194992"/>
      </c:barChart>
      <c:catAx>
        <c:axId val="1293194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3194992"/>
        <c:crosses val="autoZero"/>
        <c:auto val="1"/>
        <c:lblAlgn val="ctr"/>
        <c:lblOffset val="100"/>
        <c:noMultiLvlLbl val="0"/>
      </c:catAx>
      <c:valAx>
        <c:axId val="1293194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Diff. between fans and friends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3194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Average_Reviews</c:v>
          </c:tx>
          <c:spPr>
            <a:solidFill>
              <a:schemeClr val="accent1"/>
            </a:solidFill>
            <a:ln>
              <a:noFill/>
            </a:ln>
            <a:effectLst/>
          </c:spPr>
          <c:invertIfNegative val="0"/>
          <c:cat>
            <c:strRef>
              <c:f>AQ_4!$A$2:$A$6</c:f>
              <c:strCache>
                <c:ptCount val="5"/>
                <c:pt idx="0">
                  <c:v>Reading Terminal Market</c:v>
                </c:pt>
                <c:pt idx="1">
                  <c:v>Pat's King of Steaks</c:v>
                </c:pt>
                <c:pt idx="2">
                  <c:v>Geno's Steaks</c:v>
                </c:pt>
                <c:pt idx="3">
                  <c:v>El Vez</c:v>
                </c:pt>
                <c:pt idx="4">
                  <c:v>Barbuzzo</c:v>
                </c:pt>
              </c:strCache>
            </c:strRef>
          </c:cat>
          <c:val>
            <c:numRef>
              <c:f>AQ_4!$D$2:$D$6</c:f>
              <c:numCache>
                <c:formatCode>General</c:formatCode>
                <c:ptCount val="5"/>
                <c:pt idx="0">
                  <c:v>4.5</c:v>
                </c:pt>
                <c:pt idx="1">
                  <c:v>3</c:v>
                </c:pt>
                <c:pt idx="2">
                  <c:v>2.5</c:v>
                </c:pt>
                <c:pt idx="3">
                  <c:v>4</c:v>
                </c:pt>
                <c:pt idx="4">
                  <c:v>4.5</c:v>
                </c:pt>
              </c:numCache>
            </c:numRef>
          </c:val>
          <c:extLst>
            <c:ext xmlns:c16="http://schemas.microsoft.com/office/drawing/2014/chart" uri="{C3380CC4-5D6E-409C-BE32-E72D297353CC}">
              <c16:uniqueId val="{00000000-B0E6-45EF-95AE-FA16073D9BDC}"/>
            </c:ext>
          </c:extLst>
        </c:ser>
        <c:dLbls>
          <c:showLegendKey val="0"/>
          <c:showVal val="0"/>
          <c:showCatName val="0"/>
          <c:showSerName val="0"/>
          <c:showPercent val="0"/>
          <c:showBubbleSize val="0"/>
        </c:dLbls>
        <c:gapWidth val="33"/>
        <c:overlap val="-30"/>
        <c:axId val="780449359"/>
        <c:axId val="780449775"/>
      </c:barChart>
      <c:catAx>
        <c:axId val="7804493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Business_Name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449775"/>
        <c:crosses val="autoZero"/>
        <c:auto val="1"/>
        <c:lblAlgn val="ctr"/>
        <c:lblOffset val="100"/>
        <c:noMultiLvlLbl val="0"/>
      </c:catAx>
      <c:valAx>
        <c:axId val="780449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Average_Reviews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449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Number_of_Reviews</c:v>
          </c:tx>
          <c:spPr>
            <a:solidFill>
              <a:schemeClr val="accent1"/>
            </a:solidFill>
            <a:ln>
              <a:noFill/>
            </a:ln>
            <a:effectLst/>
          </c:spPr>
          <c:invertIfNegative val="0"/>
          <c:cat>
            <c:strRef>
              <c:f>AQ_7!$A$2:$A$11</c:f>
              <c:strCache>
                <c:ptCount val="10"/>
                <c:pt idx="0">
                  <c:v>Fox</c:v>
                </c:pt>
                <c:pt idx="1">
                  <c:v>Victor</c:v>
                </c:pt>
                <c:pt idx="2">
                  <c:v>Bruce</c:v>
                </c:pt>
                <c:pt idx="3">
                  <c:v>Shila</c:v>
                </c:pt>
                <c:pt idx="4">
                  <c:v>Kim</c:v>
                </c:pt>
                <c:pt idx="5">
                  <c:v>Nijole</c:v>
                </c:pt>
                <c:pt idx="6">
                  <c:v>Vincent</c:v>
                </c:pt>
                <c:pt idx="7">
                  <c:v>George</c:v>
                </c:pt>
                <c:pt idx="8">
                  <c:v>Kenneth</c:v>
                </c:pt>
                <c:pt idx="9">
                  <c:v>Jennifer</c:v>
                </c:pt>
              </c:strCache>
            </c:strRef>
          </c:cat>
          <c:val>
            <c:numRef>
              <c:f>AQ_7!$B$2:$B$11</c:f>
              <c:numCache>
                <c:formatCode>General</c:formatCode>
                <c:ptCount val="10"/>
                <c:pt idx="0">
                  <c:v>17473</c:v>
                </c:pt>
                <c:pt idx="1">
                  <c:v>16978</c:v>
                </c:pt>
                <c:pt idx="2">
                  <c:v>16567</c:v>
                </c:pt>
                <c:pt idx="3">
                  <c:v>12868</c:v>
                </c:pt>
                <c:pt idx="4">
                  <c:v>9941</c:v>
                </c:pt>
                <c:pt idx="5">
                  <c:v>8363</c:v>
                </c:pt>
                <c:pt idx="6">
                  <c:v>8354</c:v>
                </c:pt>
                <c:pt idx="7">
                  <c:v>7738</c:v>
                </c:pt>
                <c:pt idx="8">
                  <c:v>6766</c:v>
                </c:pt>
                <c:pt idx="9">
                  <c:v>6679</c:v>
                </c:pt>
              </c:numCache>
            </c:numRef>
          </c:val>
          <c:extLst>
            <c:ext xmlns:c16="http://schemas.microsoft.com/office/drawing/2014/chart" uri="{C3380CC4-5D6E-409C-BE32-E72D297353CC}">
              <c16:uniqueId val="{00000000-77C5-48DD-99DD-D9595A6A8024}"/>
            </c:ext>
          </c:extLst>
        </c:ser>
        <c:dLbls>
          <c:showLegendKey val="0"/>
          <c:showVal val="0"/>
          <c:showCatName val="0"/>
          <c:showSerName val="0"/>
          <c:showPercent val="0"/>
          <c:showBubbleSize val="0"/>
        </c:dLbls>
        <c:gapWidth val="33"/>
        <c:overlap val="-30"/>
        <c:axId val="2143247967"/>
        <c:axId val="2143248799"/>
      </c:barChart>
      <c:catAx>
        <c:axId val="21432479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Name of User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248799"/>
        <c:crosses val="autoZero"/>
        <c:auto val="1"/>
        <c:lblAlgn val="ctr"/>
        <c:lblOffset val="100"/>
        <c:noMultiLvlLbl val="0"/>
      </c:catAx>
      <c:valAx>
        <c:axId val="2143248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Number_of_Reviews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247967"/>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Attribute Count</c:v>
          </c:tx>
          <c:spPr>
            <a:solidFill>
              <a:schemeClr val="accent1"/>
            </a:solidFill>
            <a:ln>
              <a:noFill/>
            </a:ln>
            <a:effectLst/>
          </c:spPr>
          <c:invertIfNegative val="0"/>
          <c:cat>
            <c:strRef>
              <c:f>AQ_9!$A$2:$A$11</c:f>
              <c:strCache>
                <c:ptCount val="10"/>
                <c:pt idx="0">
                  <c:v>businessacceptscreditcards</c:v>
                </c:pt>
                <c:pt idx="1">
                  <c:v>businessparking_garage</c:v>
                </c:pt>
                <c:pt idx="2">
                  <c:v>businessparking_valet</c:v>
                </c:pt>
                <c:pt idx="3">
                  <c:v>businessparking_lot</c:v>
                </c:pt>
                <c:pt idx="4">
                  <c:v>businessparking_validated</c:v>
                </c:pt>
                <c:pt idx="5">
                  <c:v>businessparking_street</c:v>
                </c:pt>
                <c:pt idx="6">
                  <c:v>restaurantspricerange2</c:v>
                </c:pt>
                <c:pt idx="7">
                  <c:v>bikeparking</c:v>
                </c:pt>
                <c:pt idx="8">
                  <c:v>restaurantstakeout</c:v>
                </c:pt>
                <c:pt idx="9">
                  <c:v>wifi</c:v>
                </c:pt>
              </c:strCache>
            </c:strRef>
          </c:cat>
          <c:val>
            <c:numRef>
              <c:f>AQ_9!$B$2:$B$11</c:f>
              <c:numCache>
                <c:formatCode>General</c:formatCode>
                <c:ptCount val="10"/>
                <c:pt idx="0">
                  <c:v>119765</c:v>
                </c:pt>
                <c:pt idx="1">
                  <c:v>88804</c:v>
                </c:pt>
                <c:pt idx="2">
                  <c:v>88795</c:v>
                </c:pt>
                <c:pt idx="3">
                  <c:v>88793</c:v>
                </c:pt>
                <c:pt idx="4">
                  <c:v>88793</c:v>
                </c:pt>
                <c:pt idx="5">
                  <c:v>88793</c:v>
                </c:pt>
                <c:pt idx="6">
                  <c:v>85314</c:v>
                </c:pt>
                <c:pt idx="7">
                  <c:v>72638</c:v>
                </c:pt>
                <c:pt idx="8">
                  <c:v>59857</c:v>
                </c:pt>
                <c:pt idx="9">
                  <c:v>56914</c:v>
                </c:pt>
              </c:numCache>
            </c:numRef>
          </c:val>
          <c:extLst>
            <c:ext xmlns:c16="http://schemas.microsoft.com/office/drawing/2014/chart" uri="{C3380CC4-5D6E-409C-BE32-E72D297353CC}">
              <c16:uniqueId val="{00000000-A912-457B-A978-32D49D4724A5}"/>
            </c:ext>
          </c:extLst>
        </c:ser>
        <c:dLbls>
          <c:showLegendKey val="0"/>
          <c:showVal val="0"/>
          <c:showCatName val="0"/>
          <c:showSerName val="0"/>
          <c:showPercent val="0"/>
          <c:showBubbleSize val="0"/>
        </c:dLbls>
        <c:gapWidth val="33"/>
        <c:overlap val="-30"/>
        <c:axId val="281094736"/>
        <c:axId val="281100976"/>
      </c:barChart>
      <c:catAx>
        <c:axId val="281094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Attribute 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100976"/>
        <c:crosses val="autoZero"/>
        <c:auto val="1"/>
        <c:lblAlgn val="ctr"/>
        <c:lblOffset val="100"/>
        <c:noMultiLvlLbl val="0"/>
      </c:catAx>
      <c:valAx>
        <c:axId val="281100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Attribute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094736"/>
        <c:crosses val="autoZero"/>
        <c:crossBetween val="between"/>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Number_of_Tips</c:v>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AQ_10!$A$2:$A$15</c:f>
              <c:numCache>
                <c:formatCode>General</c:formatCode>
                <c:ptCount val="14"/>
                <c:pt idx="0">
                  <c:v>2017</c:v>
                </c:pt>
                <c:pt idx="1">
                  <c:v>2016</c:v>
                </c:pt>
                <c:pt idx="2">
                  <c:v>2015</c:v>
                </c:pt>
                <c:pt idx="3">
                  <c:v>2014</c:v>
                </c:pt>
                <c:pt idx="4">
                  <c:v>2018</c:v>
                </c:pt>
                <c:pt idx="5">
                  <c:v>2019</c:v>
                </c:pt>
                <c:pt idx="6">
                  <c:v>2013</c:v>
                </c:pt>
                <c:pt idx="7">
                  <c:v>2021</c:v>
                </c:pt>
                <c:pt idx="8">
                  <c:v>2012</c:v>
                </c:pt>
                <c:pt idx="9">
                  <c:v>2020</c:v>
                </c:pt>
                <c:pt idx="10">
                  <c:v>2011</c:v>
                </c:pt>
                <c:pt idx="11">
                  <c:v>2010</c:v>
                </c:pt>
                <c:pt idx="12">
                  <c:v>2022</c:v>
                </c:pt>
                <c:pt idx="13">
                  <c:v>2009</c:v>
                </c:pt>
              </c:numCache>
            </c:numRef>
          </c:cat>
          <c:val>
            <c:numRef>
              <c:f>AQ_10!$B$2:$B$15</c:f>
              <c:numCache>
                <c:formatCode>General</c:formatCode>
                <c:ptCount val="14"/>
                <c:pt idx="0">
                  <c:v>58109</c:v>
                </c:pt>
                <c:pt idx="1">
                  <c:v>52829</c:v>
                </c:pt>
                <c:pt idx="2">
                  <c:v>46818</c:v>
                </c:pt>
                <c:pt idx="3">
                  <c:v>43376</c:v>
                </c:pt>
                <c:pt idx="4">
                  <c:v>43359</c:v>
                </c:pt>
                <c:pt idx="5">
                  <c:v>38655</c:v>
                </c:pt>
                <c:pt idx="6">
                  <c:v>33948</c:v>
                </c:pt>
                <c:pt idx="7">
                  <c:v>26232</c:v>
                </c:pt>
                <c:pt idx="8">
                  <c:v>24613</c:v>
                </c:pt>
                <c:pt idx="9">
                  <c:v>23330</c:v>
                </c:pt>
                <c:pt idx="10">
                  <c:v>16188</c:v>
                </c:pt>
                <c:pt idx="11">
                  <c:v>6017</c:v>
                </c:pt>
                <c:pt idx="12">
                  <c:v>808</c:v>
                </c:pt>
                <c:pt idx="13">
                  <c:v>425</c:v>
                </c:pt>
              </c:numCache>
            </c:numRef>
          </c:val>
          <c:extLst>
            <c:ext xmlns:c16="http://schemas.microsoft.com/office/drawing/2014/chart" uri="{C3380CC4-5D6E-409C-BE32-E72D297353CC}">
              <c16:uniqueId val="{00000000-AD38-4AC5-B63B-02BD7E19704C}"/>
            </c:ext>
          </c:extLst>
        </c:ser>
        <c:dLbls>
          <c:dLblPos val="outEnd"/>
          <c:showLegendKey val="0"/>
          <c:showVal val="1"/>
          <c:showCatName val="0"/>
          <c:showSerName val="0"/>
          <c:showPercent val="0"/>
          <c:showBubbleSize val="0"/>
        </c:dLbls>
        <c:gapWidth val="444"/>
        <c:overlap val="-90"/>
        <c:axId val="1870003424"/>
        <c:axId val="1870000512"/>
      </c:barChart>
      <c:catAx>
        <c:axId val="1870003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Year_with_Highest_Tip</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870000512"/>
        <c:crosses val="autoZero"/>
        <c:auto val="1"/>
        <c:lblAlgn val="ctr"/>
        <c:lblOffset val="100"/>
        <c:noMultiLvlLbl val="0"/>
      </c:catAx>
      <c:valAx>
        <c:axId val="1870000512"/>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Number_of_Tips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70003424"/>
        <c:crosses val="autoZero"/>
        <c:crossBetween val="between"/>
        <c:dispUnits>
          <c:builtInUnit val="thousands"/>
          <c:dispUnitsLbl>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55A3B1-DD4A-4ED2-B4E9-7012DAE9EB2A}"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AC0C6A81-14EB-4358-95E1-3DD2F140668E}">
      <dgm:prSet/>
      <dgm:spPr/>
      <dgm:t>
        <a:bodyPr/>
        <a:lstStyle/>
        <a:p>
          <a:r>
            <a:rPr lang="en-US"/>
            <a:t>The most surprising thing about yelp data was its list of business categories. It includes a total of 1311 categories from a diverse range of business.</a:t>
          </a:r>
        </a:p>
      </dgm:t>
    </dgm:pt>
    <dgm:pt modelId="{2AC030D9-AE07-46C1-8258-61A6FC8F0136}" type="parTrans" cxnId="{49B532D8-2CCB-421D-AC2D-89303AA00332}">
      <dgm:prSet/>
      <dgm:spPr/>
      <dgm:t>
        <a:bodyPr/>
        <a:lstStyle/>
        <a:p>
          <a:endParaRPr lang="en-US"/>
        </a:p>
      </dgm:t>
    </dgm:pt>
    <dgm:pt modelId="{8454AA3E-8E45-41A1-B19D-E71133280DC2}" type="sibTrans" cxnId="{49B532D8-2CCB-421D-AC2D-89303AA00332}">
      <dgm:prSet/>
      <dgm:spPr/>
      <dgm:t>
        <a:bodyPr/>
        <a:lstStyle/>
        <a:p>
          <a:endParaRPr lang="en-US"/>
        </a:p>
      </dgm:t>
    </dgm:pt>
    <dgm:pt modelId="{253D3933-2AFF-4E1B-ACC4-E51037BCAA11}">
      <dgm:prSet/>
      <dgm:spPr/>
      <dgm:t>
        <a:bodyPr/>
        <a:lstStyle/>
        <a:p>
          <a:r>
            <a:rPr lang="en-US" dirty="0"/>
            <a:t>While going through the review and user tables, I found that there are some data in review table where reviews given by the user are prior to the date when they joined the yelp.</a:t>
          </a:r>
        </a:p>
      </dgm:t>
    </dgm:pt>
    <dgm:pt modelId="{E1B3E2D4-3B2A-4E63-A06E-CFEB0E6B8370}" type="parTrans" cxnId="{81E42228-B337-4784-8D96-B75F9C506737}">
      <dgm:prSet/>
      <dgm:spPr/>
      <dgm:t>
        <a:bodyPr/>
        <a:lstStyle/>
        <a:p>
          <a:endParaRPr lang="en-US"/>
        </a:p>
      </dgm:t>
    </dgm:pt>
    <dgm:pt modelId="{A242F1A4-104E-427C-B615-F090CBE4EBCF}" type="sibTrans" cxnId="{81E42228-B337-4784-8D96-B75F9C506737}">
      <dgm:prSet/>
      <dgm:spPr/>
      <dgm:t>
        <a:bodyPr/>
        <a:lstStyle/>
        <a:p>
          <a:endParaRPr lang="en-US"/>
        </a:p>
      </dgm:t>
    </dgm:pt>
    <dgm:pt modelId="{6B92ABFA-BB77-48C4-9CEC-7AAB4DB38CDF}" type="pres">
      <dgm:prSet presAssocID="{FC55A3B1-DD4A-4ED2-B4E9-7012DAE9EB2A}" presName="hierChild1" presStyleCnt="0">
        <dgm:presLayoutVars>
          <dgm:chPref val="1"/>
          <dgm:dir/>
          <dgm:animOne val="branch"/>
          <dgm:animLvl val="lvl"/>
          <dgm:resizeHandles/>
        </dgm:presLayoutVars>
      </dgm:prSet>
      <dgm:spPr/>
    </dgm:pt>
    <dgm:pt modelId="{04873A4C-6C99-4620-8060-F3812613B384}" type="pres">
      <dgm:prSet presAssocID="{AC0C6A81-14EB-4358-95E1-3DD2F140668E}" presName="hierRoot1" presStyleCnt="0"/>
      <dgm:spPr/>
    </dgm:pt>
    <dgm:pt modelId="{7AACFB08-C911-4A37-9B55-2A1063A4EFCD}" type="pres">
      <dgm:prSet presAssocID="{AC0C6A81-14EB-4358-95E1-3DD2F140668E}" presName="composite" presStyleCnt="0"/>
      <dgm:spPr/>
    </dgm:pt>
    <dgm:pt modelId="{C36C2D52-AFE5-487B-8228-02D4EE650FD6}" type="pres">
      <dgm:prSet presAssocID="{AC0C6A81-14EB-4358-95E1-3DD2F140668E}" presName="background" presStyleLbl="node0" presStyleIdx="0" presStyleCnt="2"/>
      <dgm:spPr/>
    </dgm:pt>
    <dgm:pt modelId="{08014F01-915D-4BE5-B626-2B312313544C}" type="pres">
      <dgm:prSet presAssocID="{AC0C6A81-14EB-4358-95E1-3DD2F140668E}" presName="text" presStyleLbl="fgAcc0" presStyleIdx="0" presStyleCnt="2">
        <dgm:presLayoutVars>
          <dgm:chPref val="3"/>
        </dgm:presLayoutVars>
      </dgm:prSet>
      <dgm:spPr/>
    </dgm:pt>
    <dgm:pt modelId="{612FDBF4-26CD-4B3C-B236-10B3675CB19B}" type="pres">
      <dgm:prSet presAssocID="{AC0C6A81-14EB-4358-95E1-3DD2F140668E}" presName="hierChild2" presStyleCnt="0"/>
      <dgm:spPr/>
    </dgm:pt>
    <dgm:pt modelId="{6BD1824C-7D13-471C-9B22-394787280558}" type="pres">
      <dgm:prSet presAssocID="{253D3933-2AFF-4E1B-ACC4-E51037BCAA11}" presName="hierRoot1" presStyleCnt="0"/>
      <dgm:spPr/>
    </dgm:pt>
    <dgm:pt modelId="{3BAE2B41-0CB2-444D-96AE-45560ECE9752}" type="pres">
      <dgm:prSet presAssocID="{253D3933-2AFF-4E1B-ACC4-E51037BCAA11}" presName="composite" presStyleCnt="0"/>
      <dgm:spPr/>
    </dgm:pt>
    <dgm:pt modelId="{B3AE98E3-EC79-4656-A450-01BEBDC39C24}" type="pres">
      <dgm:prSet presAssocID="{253D3933-2AFF-4E1B-ACC4-E51037BCAA11}" presName="background" presStyleLbl="node0" presStyleIdx="1" presStyleCnt="2"/>
      <dgm:spPr/>
    </dgm:pt>
    <dgm:pt modelId="{70BACEE2-92FD-4009-ACF8-C855626731BD}" type="pres">
      <dgm:prSet presAssocID="{253D3933-2AFF-4E1B-ACC4-E51037BCAA11}" presName="text" presStyleLbl="fgAcc0" presStyleIdx="1" presStyleCnt="2">
        <dgm:presLayoutVars>
          <dgm:chPref val="3"/>
        </dgm:presLayoutVars>
      </dgm:prSet>
      <dgm:spPr/>
    </dgm:pt>
    <dgm:pt modelId="{9631FB85-2356-4641-8AC1-16EAD03B566B}" type="pres">
      <dgm:prSet presAssocID="{253D3933-2AFF-4E1B-ACC4-E51037BCAA11}" presName="hierChild2" presStyleCnt="0"/>
      <dgm:spPr/>
    </dgm:pt>
  </dgm:ptLst>
  <dgm:cxnLst>
    <dgm:cxn modelId="{1B83431E-0F37-4911-858F-60DDD3418DC3}" type="presOf" srcId="{253D3933-2AFF-4E1B-ACC4-E51037BCAA11}" destId="{70BACEE2-92FD-4009-ACF8-C855626731BD}" srcOrd="0" destOrd="0" presId="urn:microsoft.com/office/officeart/2005/8/layout/hierarchy1"/>
    <dgm:cxn modelId="{81E42228-B337-4784-8D96-B75F9C506737}" srcId="{FC55A3B1-DD4A-4ED2-B4E9-7012DAE9EB2A}" destId="{253D3933-2AFF-4E1B-ACC4-E51037BCAA11}" srcOrd="1" destOrd="0" parTransId="{E1B3E2D4-3B2A-4E63-A06E-CFEB0E6B8370}" sibTransId="{A242F1A4-104E-427C-B615-F090CBE4EBCF}"/>
    <dgm:cxn modelId="{14821846-B540-491C-AA4F-FD3F336A9C9A}" type="presOf" srcId="{AC0C6A81-14EB-4358-95E1-3DD2F140668E}" destId="{08014F01-915D-4BE5-B626-2B312313544C}" srcOrd="0" destOrd="0" presId="urn:microsoft.com/office/officeart/2005/8/layout/hierarchy1"/>
    <dgm:cxn modelId="{49B532D8-2CCB-421D-AC2D-89303AA00332}" srcId="{FC55A3B1-DD4A-4ED2-B4E9-7012DAE9EB2A}" destId="{AC0C6A81-14EB-4358-95E1-3DD2F140668E}" srcOrd="0" destOrd="0" parTransId="{2AC030D9-AE07-46C1-8258-61A6FC8F0136}" sibTransId="{8454AA3E-8E45-41A1-B19D-E71133280DC2}"/>
    <dgm:cxn modelId="{54A2B6FF-EE41-4F59-8095-D49308CF948A}" type="presOf" srcId="{FC55A3B1-DD4A-4ED2-B4E9-7012DAE9EB2A}" destId="{6B92ABFA-BB77-48C4-9CEC-7AAB4DB38CDF}" srcOrd="0" destOrd="0" presId="urn:microsoft.com/office/officeart/2005/8/layout/hierarchy1"/>
    <dgm:cxn modelId="{DF7B41BC-3224-4086-9517-84E4567CBCF9}" type="presParOf" srcId="{6B92ABFA-BB77-48C4-9CEC-7AAB4DB38CDF}" destId="{04873A4C-6C99-4620-8060-F3812613B384}" srcOrd="0" destOrd="0" presId="urn:microsoft.com/office/officeart/2005/8/layout/hierarchy1"/>
    <dgm:cxn modelId="{050051BC-A262-4B53-B3CA-9131E365E121}" type="presParOf" srcId="{04873A4C-6C99-4620-8060-F3812613B384}" destId="{7AACFB08-C911-4A37-9B55-2A1063A4EFCD}" srcOrd="0" destOrd="0" presId="urn:microsoft.com/office/officeart/2005/8/layout/hierarchy1"/>
    <dgm:cxn modelId="{5DBD3640-3C0A-4868-AECD-49B35EA6817C}" type="presParOf" srcId="{7AACFB08-C911-4A37-9B55-2A1063A4EFCD}" destId="{C36C2D52-AFE5-487B-8228-02D4EE650FD6}" srcOrd="0" destOrd="0" presId="urn:microsoft.com/office/officeart/2005/8/layout/hierarchy1"/>
    <dgm:cxn modelId="{33DC5018-3A50-40EE-853B-BB47DF97961B}" type="presParOf" srcId="{7AACFB08-C911-4A37-9B55-2A1063A4EFCD}" destId="{08014F01-915D-4BE5-B626-2B312313544C}" srcOrd="1" destOrd="0" presId="urn:microsoft.com/office/officeart/2005/8/layout/hierarchy1"/>
    <dgm:cxn modelId="{C5448F63-0A55-4A73-B497-52DD7F5F7341}" type="presParOf" srcId="{04873A4C-6C99-4620-8060-F3812613B384}" destId="{612FDBF4-26CD-4B3C-B236-10B3675CB19B}" srcOrd="1" destOrd="0" presId="urn:microsoft.com/office/officeart/2005/8/layout/hierarchy1"/>
    <dgm:cxn modelId="{12C212F4-99B3-496E-936F-FCE8F612D57E}" type="presParOf" srcId="{6B92ABFA-BB77-48C4-9CEC-7AAB4DB38CDF}" destId="{6BD1824C-7D13-471C-9B22-394787280558}" srcOrd="1" destOrd="0" presId="urn:microsoft.com/office/officeart/2005/8/layout/hierarchy1"/>
    <dgm:cxn modelId="{62F61513-B152-4DAF-838B-8C3BF8177792}" type="presParOf" srcId="{6BD1824C-7D13-471C-9B22-394787280558}" destId="{3BAE2B41-0CB2-444D-96AE-45560ECE9752}" srcOrd="0" destOrd="0" presId="urn:microsoft.com/office/officeart/2005/8/layout/hierarchy1"/>
    <dgm:cxn modelId="{9694D913-4AF3-4229-AE9D-8C54689E054E}" type="presParOf" srcId="{3BAE2B41-0CB2-444D-96AE-45560ECE9752}" destId="{B3AE98E3-EC79-4656-A450-01BEBDC39C24}" srcOrd="0" destOrd="0" presId="urn:microsoft.com/office/officeart/2005/8/layout/hierarchy1"/>
    <dgm:cxn modelId="{4586F7AA-BC6A-4360-BAE6-49174B48BA17}" type="presParOf" srcId="{3BAE2B41-0CB2-444D-96AE-45560ECE9752}" destId="{70BACEE2-92FD-4009-ACF8-C855626731BD}" srcOrd="1" destOrd="0" presId="urn:microsoft.com/office/officeart/2005/8/layout/hierarchy1"/>
    <dgm:cxn modelId="{E1123B63-6695-4DAB-91C8-D31C471911C8}" type="presParOf" srcId="{6BD1824C-7D13-471C-9B22-394787280558}" destId="{9631FB85-2356-4641-8AC1-16EAD03B56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C2D52-AFE5-487B-8228-02D4EE650FD6}">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14F01-915D-4BE5-B626-2B312313544C}">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 most surprising thing about yelp data was its list of business categories. It includes a total of 1311 categories from a diverse range of business.</a:t>
          </a:r>
        </a:p>
      </dsp:txBody>
      <dsp:txXfrm>
        <a:off x="696297" y="538547"/>
        <a:ext cx="4171627" cy="2590157"/>
      </dsp:txXfrm>
    </dsp:sp>
    <dsp:sp modelId="{B3AE98E3-EC79-4656-A450-01BEBDC39C24}">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BACEE2-92FD-4009-ACF8-C855626731BD}">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While going through the review and user tables, I found that there are some data in review table where reviews given by the user are prior to the date when they joined the yelp.</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6737-63F0-1205-9FE2-8E245CE4B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9F3A0F-C91C-3A2F-B25E-B9E29DD50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7FBF3-B196-BE2D-59DA-A7E8C7D49397}"/>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F8F74D96-807C-FBC2-2A16-02F79F441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8DD68-4AA2-1E33-2A8E-1322D2C547CC}"/>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321924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792C-82CF-2328-EA0A-EBA07385A3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AF5FA-6930-58E4-B93D-D970E4A95D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1B03-A070-7E3E-E731-5BB7BB967B08}"/>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9814AFB8-6807-9303-AFCB-E9559A467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E2007-4512-1A6F-A7C0-772E288757D5}"/>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121720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E729B-E154-6EEA-6700-C9F11E1BF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603822-9459-A450-F71E-3592932D0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D9C8D-082C-6680-BEFD-FDAE6C7456DF}"/>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E09CFFEE-E384-9C70-E184-73480C29B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732D6-FB38-227D-BBCC-5F672F052C03}"/>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200404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E3-15D7-C2AF-12FD-CCE19A7E41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71E90-C176-8027-E084-23246E7F97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A4404-1AA6-9F3A-63E0-52EC528FAF52}"/>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1308BA13-4023-A4F7-BD8C-8FB0874E1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A6D36-2C04-CA98-4F97-915186266798}"/>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297165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F7B3-2676-1BBE-FD7A-97032C3CA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D7B82A-500A-B06E-8239-AA15F731C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587F0-000A-2002-364C-2DA9C2903C7B}"/>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522E0A0C-569A-A2FC-BF55-C5F4C6DB1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83D5E-D2CE-1970-25AF-2027DF17485B}"/>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23006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03A8-4FB2-8AAC-585B-81856256D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4A3CD-553C-256A-A588-ECAB5A174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98097F-F71E-9E82-ACE8-ADFC26FD6F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B5ADE-216C-BE5C-FAB9-A6E9A697A467}"/>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6" name="Footer Placeholder 5">
            <a:extLst>
              <a:ext uri="{FF2B5EF4-FFF2-40B4-BE49-F238E27FC236}">
                <a16:creationId xmlns:a16="http://schemas.microsoft.com/office/drawing/2014/main" id="{1CBE0D52-D252-5546-0FC0-13C7E0BED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7F173-BEB1-0021-8293-6E6390053442}"/>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232133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0D0F-FDDE-1ED4-9136-AE684CC4D1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5D589-B162-5F96-F03D-4ADA2A1D6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DA955-582C-3601-D3B2-8CA2DD546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7FEFE1-C88F-CDD8-1447-E1948428E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88A69-D948-D9C9-7C20-DFAB21E97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3FB5B-93FC-3A79-EE3C-5CAD90A9AFE6}"/>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8" name="Footer Placeholder 7">
            <a:extLst>
              <a:ext uri="{FF2B5EF4-FFF2-40B4-BE49-F238E27FC236}">
                <a16:creationId xmlns:a16="http://schemas.microsoft.com/office/drawing/2014/main" id="{F75D9748-589F-535C-540F-12B0AC9704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50AE6-811A-F1DD-EE69-F123244455EA}"/>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71585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A068-817F-4B13-E68A-8126E39213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33B1DB-0897-BBD9-FC3D-A89D4706A8C3}"/>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4" name="Footer Placeholder 3">
            <a:extLst>
              <a:ext uri="{FF2B5EF4-FFF2-40B4-BE49-F238E27FC236}">
                <a16:creationId xmlns:a16="http://schemas.microsoft.com/office/drawing/2014/main" id="{5586CD3F-245C-B61C-15AF-19F23254F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67DB69-665F-E88D-CCC0-E544A4A128D1}"/>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384832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F3329-560C-8E38-006C-3A005C980853}"/>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3" name="Footer Placeholder 2">
            <a:extLst>
              <a:ext uri="{FF2B5EF4-FFF2-40B4-BE49-F238E27FC236}">
                <a16:creationId xmlns:a16="http://schemas.microsoft.com/office/drawing/2014/main" id="{BEBA68CB-49FD-F2B9-A113-67C8231E88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5900CC-72ED-000D-614A-C02226995F46}"/>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392172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AA6E-6EFB-59B7-F31E-0ACDEF04A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0A2EBE-DB2E-6BD5-A408-230B3B126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3FA4-1ACC-EBF6-06AF-40B6D2F7A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AF7D8-A8E1-3ABA-C3FE-958491EAA0B1}"/>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6" name="Footer Placeholder 5">
            <a:extLst>
              <a:ext uri="{FF2B5EF4-FFF2-40B4-BE49-F238E27FC236}">
                <a16:creationId xmlns:a16="http://schemas.microsoft.com/office/drawing/2014/main" id="{F8916160-6AD4-00D7-FAE2-0EC6339A6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76B78A-0602-A8A5-CB86-BCA95645957A}"/>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62168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2847-6F70-4CB2-352F-A4249A314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9F48F-C24C-FEB1-E5ED-0D0F1B41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127722-3ACB-32D8-D1DA-0BE3A0052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06BB8-827D-3D40-206D-138517C789C6}"/>
              </a:ext>
            </a:extLst>
          </p:cNvPr>
          <p:cNvSpPr>
            <a:spLocks noGrp="1"/>
          </p:cNvSpPr>
          <p:nvPr>
            <p:ph type="dt" sz="half" idx="10"/>
          </p:nvPr>
        </p:nvSpPr>
        <p:spPr/>
        <p:txBody>
          <a:bodyPr/>
          <a:lstStyle/>
          <a:p>
            <a:fld id="{8F8FEAFD-EFDD-4C58-9939-149F09561EC3}" type="datetimeFigureOut">
              <a:rPr lang="en-US" smtClean="0"/>
              <a:t>8/31/2023</a:t>
            </a:fld>
            <a:endParaRPr lang="en-US"/>
          </a:p>
        </p:txBody>
      </p:sp>
      <p:sp>
        <p:nvSpPr>
          <p:cNvPr id="6" name="Footer Placeholder 5">
            <a:extLst>
              <a:ext uri="{FF2B5EF4-FFF2-40B4-BE49-F238E27FC236}">
                <a16:creationId xmlns:a16="http://schemas.microsoft.com/office/drawing/2014/main" id="{C35780C3-8E20-6041-2A50-7A004F3818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DB8B1-428C-3894-F1D5-C47946AEF564}"/>
              </a:ext>
            </a:extLst>
          </p:cNvPr>
          <p:cNvSpPr>
            <a:spLocks noGrp="1"/>
          </p:cNvSpPr>
          <p:nvPr>
            <p:ph type="sldNum" sz="quarter" idx="12"/>
          </p:nvPr>
        </p:nvSpPr>
        <p:spPr/>
        <p:txBody>
          <a:bodyPr/>
          <a:lstStyle/>
          <a:p>
            <a:fld id="{465D0071-6CC1-47CD-B257-A5731AF1DAA4}" type="slidenum">
              <a:rPr lang="en-US" smtClean="0"/>
              <a:t>‹#›</a:t>
            </a:fld>
            <a:endParaRPr lang="en-US"/>
          </a:p>
        </p:txBody>
      </p:sp>
    </p:spTree>
    <p:extLst>
      <p:ext uri="{BB962C8B-B14F-4D97-AF65-F5344CB8AC3E}">
        <p14:creationId xmlns:p14="http://schemas.microsoft.com/office/powerpoint/2010/main" val="65253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7E548-C914-F3AE-15AD-FCE2619EA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0D372-11F8-48BA-FB56-95A0B8FCB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76F1B-55C1-9602-90DF-0C9BBC566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FEAFD-EFDD-4C58-9939-149F09561EC3}" type="datetimeFigureOut">
              <a:rPr lang="en-US" smtClean="0"/>
              <a:t>8/31/2023</a:t>
            </a:fld>
            <a:endParaRPr lang="en-US"/>
          </a:p>
        </p:txBody>
      </p:sp>
      <p:sp>
        <p:nvSpPr>
          <p:cNvPr id="5" name="Footer Placeholder 4">
            <a:extLst>
              <a:ext uri="{FF2B5EF4-FFF2-40B4-BE49-F238E27FC236}">
                <a16:creationId xmlns:a16="http://schemas.microsoft.com/office/drawing/2014/main" id="{501509D6-B19E-E188-1784-570C40740A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A98E4A-5A3A-1EEE-0DE9-0E593E7E4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D0071-6CC1-47CD-B257-A5731AF1DAA4}" type="slidenum">
              <a:rPr lang="en-US" smtClean="0"/>
              <a:t>‹#›</a:t>
            </a:fld>
            <a:endParaRPr lang="en-US"/>
          </a:p>
        </p:txBody>
      </p:sp>
    </p:spTree>
    <p:extLst>
      <p:ext uri="{BB962C8B-B14F-4D97-AF65-F5344CB8AC3E}">
        <p14:creationId xmlns:p14="http://schemas.microsoft.com/office/powerpoint/2010/main" val="2954308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eg"/><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8B5DBE6-DC98-2A78-F2BD-1CC1AF0125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36947"/>
            <a:ext cx="6891187" cy="3359453"/>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31ECE1A9-2333-392F-136F-415DE6BE34E8}"/>
              </a:ext>
            </a:extLst>
          </p:cNvPr>
          <p:cNvSpPr>
            <a:spLocks noGrp="1"/>
          </p:cNvSpPr>
          <p:nvPr/>
        </p:nvSpPr>
        <p:spPr>
          <a:xfrm>
            <a:off x="8502650" y="643467"/>
            <a:ext cx="3117850" cy="25563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dirty="0">
                <a:solidFill>
                  <a:schemeClr val="bg1"/>
                </a:solidFill>
              </a:rPr>
              <a:t>P</a:t>
            </a:r>
            <a:r>
              <a:rPr lang="en-US" sz="4400" b="1" kern="1200" dirty="0">
                <a:solidFill>
                  <a:schemeClr val="bg1"/>
                </a:solidFill>
                <a:latin typeface="+mj-lt"/>
                <a:ea typeface="+mj-ea"/>
                <a:cs typeface="+mj-cs"/>
              </a:rPr>
              <a:t>roject:</a:t>
            </a:r>
          </a:p>
          <a:p>
            <a:pPr algn="l">
              <a:spcAft>
                <a:spcPts val="600"/>
              </a:spcAft>
            </a:pPr>
            <a:r>
              <a:rPr lang="en-US" sz="4400" b="1" kern="1200" dirty="0">
                <a:solidFill>
                  <a:schemeClr val="bg1"/>
                </a:solidFill>
                <a:latin typeface="+mj-lt"/>
                <a:ea typeface="+mj-ea"/>
                <a:cs typeface="+mj-cs"/>
              </a:rPr>
              <a:t>Yelp Data Analysis</a:t>
            </a:r>
          </a:p>
        </p:txBody>
      </p:sp>
      <p:sp>
        <p:nvSpPr>
          <p:cNvPr id="8" name="Subtitle 2">
            <a:extLst>
              <a:ext uri="{FF2B5EF4-FFF2-40B4-BE49-F238E27FC236}">
                <a16:creationId xmlns:a16="http://schemas.microsoft.com/office/drawing/2014/main" id="{490CEEA4-4E40-6293-698C-730FDB64F4A1}"/>
              </a:ext>
            </a:extLst>
          </p:cNvPr>
          <p:cNvSpPr>
            <a:spLocks noGrp="1"/>
          </p:cNvSpPr>
          <p:nvPr/>
        </p:nvSpPr>
        <p:spPr>
          <a:xfrm>
            <a:off x="8502649" y="3358608"/>
            <a:ext cx="3045883" cy="28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i="1" dirty="0">
              <a:solidFill>
                <a:schemeClr val="bg1"/>
              </a:solidFill>
            </a:endParaRPr>
          </a:p>
          <a:p>
            <a:pPr algn="l"/>
            <a:endParaRPr lang="en-US" sz="1800" i="1" dirty="0">
              <a:solidFill>
                <a:schemeClr val="bg1"/>
              </a:solidFill>
            </a:endParaRPr>
          </a:p>
          <a:p>
            <a:pPr algn="l"/>
            <a:endParaRPr lang="en-US" sz="1800" i="1" dirty="0">
              <a:solidFill>
                <a:schemeClr val="bg1"/>
              </a:solidFill>
            </a:endParaRPr>
          </a:p>
          <a:p>
            <a:pPr algn="l"/>
            <a:r>
              <a:rPr lang="en-US" sz="1800" i="1" dirty="0">
                <a:solidFill>
                  <a:schemeClr val="bg1"/>
                </a:solidFill>
              </a:rPr>
              <a:t>Neha Kumari</a:t>
            </a:r>
          </a:p>
          <a:p>
            <a:pPr algn="l"/>
            <a:r>
              <a:rPr lang="en-US" sz="1800" i="1" dirty="0">
                <a:solidFill>
                  <a:schemeClr val="bg1"/>
                </a:solidFill>
              </a:rPr>
              <a:t>MSIT - Clark University</a:t>
            </a:r>
          </a:p>
          <a:p>
            <a:pPr indent="-228600" algn="l">
              <a:buFont typeface="Arial" panose="020B0604020202020204" pitchFamily="34" charset="0"/>
              <a:buChar char="•"/>
            </a:pPr>
            <a:endParaRPr lang="en-US" sz="1800" i="1" dirty="0">
              <a:solidFill>
                <a:schemeClr val="bg1"/>
              </a:solidFill>
            </a:endParaRPr>
          </a:p>
        </p:txBody>
      </p:sp>
    </p:spTree>
    <p:extLst>
      <p:ext uri="{BB962C8B-B14F-4D97-AF65-F5344CB8AC3E}">
        <p14:creationId xmlns:p14="http://schemas.microsoft.com/office/powerpoint/2010/main" val="75795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225E-5211-8B45-ABB7-D82B3DD64CD1}"/>
              </a:ext>
            </a:extLst>
          </p:cNvPr>
          <p:cNvSpPr>
            <a:spLocks noGrp="1"/>
          </p:cNvSpPr>
          <p:nvPr>
            <p:ph type="title"/>
          </p:nvPr>
        </p:nvSpPr>
        <p:spPr/>
        <p:txBody>
          <a:bodyPr/>
          <a:lstStyle/>
          <a:p>
            <a:r>
              <a:rPr lang="en-US" b="1" dirty="0"/>
              <a:t>5. US States with Highest Businesses</a:t>
            </a:r>
          </a:p>
        </p:txBody>
      </p:sp>
      <p:pic>
        <p:nvPicPr>
          <p:cNvPr id="11266" name="Picture 2" descr="Two Years into the Pandemic, Yelp Data Reveals Impact on Local Economies">
            <a:extLst>
              <a:ext uri="{FF2B5EF4-FFF2-40B4-BE49-F238E27FC236}">
                <a16:creationId xmlns:a16="http://schemas.microsoft.com/office/drawing/2014/main" id="{9BAC8714-2F3A-D420-59F9-C17B56DA66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157" y="1825625"/>
            <a:ext cx="7613373"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6378B1E-FB4D-F39D-AB67-C25378329FE2}"/>
              </a:ext>
            </a:extLst>
          </p:cNvPr>
          <p:cNvPicPr>
            <a:picLocks noChangeAspect="1"/>
          </p:cNvPicPr>
          <p:nvPr/>
        </p:nvPicPr>
        <p:blipFill>
          <a:blip r:embed="rId3"/>
          <a:stretch>
            <a:fillRect/>
          </a:stretch>
        </p:blipFill>
        <p:spPr>
          <a:xfrm>
            <a:off x="9152419" y="1825624"/>
            <a:ext cx="2545937" cy="4351337"/>
          </a:xfrm>
          <a:prstGeom prst="rect">
            <a:avLst/>
          </a:prstGeom>
        </p:spPr>
      </p:pic>
    </p:spTree>
    <p:extLst>
      <p:ext uri="{BB962C8B-B14F-4D97-AF65-F5344CB8AC3E}">
        <p14:creationId xmlns:p14="http://schemas.microsoft.com/office/powerpoint/2010/main" val="242625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DB7D-F83F-2D03-D9D9-E389C659C169}"/>
              </a:ext>
            </a:extLst>
          </p:cNvPr>
          <p:cNvSpPr>
            <a:spLocks noGrp="1"/>
          </p:cNvSpPr>
          <p:nvPr>
            <p:ph type="title"/>
          </p:nvPr>
        </p:nvSpPr>
        <p:spPr/>
        <p:txBody>
          <a:bodyPr/>
          <a:lstStyle/>
          <a:p>
            <a:r>
              <a:rPr lang="en-US" b="1" dirty="0"/>
              <a:t>6. Top Ten Business Categories</a:t>
            </a:r>
          </a:p>
        </p:txBody>
      </p:sp>
      <p:pic>
        <p:nvPicPr>
          <p:cNvPr id="12290" name="Picture 2" descr="The complete Yelp business category list | Yelp - Official Blog">
            <a:extLst>
              <a:ext uri="{FF2B5EF4-FFF2-40B4-BE49-F238E27FC236}">
                <a16:creationId xmlns:a16="http://schemas.microsoft.com/office/drawing/2014/main" id="{43707DB6-72B8-30C6-6B71-B325C6254B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71687"/>
            <a:ext cx="4946374" cy="37327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E3CF76-56F6-A98F-A91F-53186AD98B44}"/>
              </a:ext>
            </a:extLst>
          </p:cNvPr>
          <p:cNvPicPr>
            <a:picLocks noChangeAspect="1"/>
          </p:cNvPicPr>
          <p:nvPr/>
        </p:nvPicPr>
        <p:blipFill>
          <a:blip r:embed="rId3"/>
          <a:stretch>
            <a:fillRect/>
          </a:stretch>
        </p:blipFill>
        <p:spPr>
          <a:xfrm>
            <a:off x="6897757" y="2071687"/>
            <a:ext cx="4194313" cy="4140270"/>
          </a:xfrm>
          <a:prstGeom prst="rect">
            <a:avLst/>
          </a:prstGeom>
        </p:spPr>
      </p:pic>
    </p:spTree>
    <p:extLst>
      <p:ext uri="{BB962C8B-B14F-4D97-AF65-F5344CB8AC3E}">
        <p14:creationId xmlns:p14="http://schemas.microsoft.com/office/powerpoint/2010/main" val="4126794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32F8-785F-2930-2A50-B5C039607B57}"/>
              </a:ext>
            </a:extLst>
          </p:cNvPr>
          <p:cNvSpPr>
            <a:spLocks noGrp="1"/>
          </p:cNvSpPr>
          <p:nvPr>
            <p:ph type="title"/>
          </p:nvPr>
        </p:nvSpPr>
        <p:spPr/>
        <p:txBody>
          <a:bodyPr/>
          <a:lstStyle/>
          <a:p>
            <a:r>
              <a:rPr lang="en-US" b="1" dirty="0"/>
              <a:t>7. Average Rating of Top Business Categories</a:t>
            </a:r>
          </a:p>
        </p:txBody>
      </p:sp>
      <p:pic>
        <p:nvPicPr>
          <p:cNvPr id="13314" name="Picture 2" descr="Check Out Our 5 Star Yelp Reviews! | Tiao Properties Real Estate">
            <a:extLst>
              <a:ext uri="{FF2B5EF4-FFF2-40B4-BE49-F238E27FC236}">
                <a16:creationId xmlns:a16="http://schemas.microsoft.com/office/drawing/2014/main" id="{CE3D9FA7-99BA-AE77-665F-1E3F441DD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 y="1825625"/>
            <a:ext cx="470286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B53A538-FD2D-129C-656F-34BC034B35EE}"/>
              </a:ext>
            </a:extLst>
          </p:cNvPr>
          <p:cNvPicPr>
            <a:picLocks noChangeAspect="1"/>
          </p:cNvPicPr>
          <p:nvPr/>
        </p:nvPicPr>
        <p:blipFill>
          <a:blip r:embed="rId3"/>
          <a:stretch>
            <a:fillRect/>
          </a:stretch>
        </p:blipFill>
        <p:spPr>
          <a:xfrm>
            <a:off x="6349171" y="1825624"/>
            <a:ext cx="5004629" cy="4351337"/>
          </a:xfrm>
          <a:prstGeom prst="rect">
            <a:avLst/>
          </a:prstGeom>
        </p:spPr>
      </p:pic>
    </p:spTree>
    <p:extLst>
      <p:ext uri="{BB962C8B-B14F-4D97-AF65-F5344CB8AC3E}">
        <p14:creationId xmlns:p14="http://schemas.microsoft.com/office/powerpoint/2010/main" val="116548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descr="Chart type: Clustered Column. 'Average_Rating'&#10;&#10;Description automatically generated">
            <a:extLst>
              <a:ext uri="{FF2B5EF4-FFF2-40B4-BE49-F238E27FC236}">
                <a16:creationId xmlns:a16="http://schemas.microsoft.com/office/drawing/2014/main" id="{3B31EB57-2502-D75A-F04E-D42D6E136DD4}"/>
              </a:ext>
            </a:extLst>
          </p:cNvPr>
          <p:cNvGraphicFramePr>
            <a:graphicFrameLocks/>
          </p:cNvGraphicFramePr>
          <p:nvPr>
            <p:extLst>
              <p:ext uri="{D42A27DB-BD31-4B8C-83A1-F6EECF244321}">
                <p14:modId xmlns:p14="http://schemas.microsoft.com/office/powerpoint/2010/main" val="1952134676"/>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9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7" name="Rectangle 3072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9" name="Rectangle 3072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81E1AEE-1EA6-A975-3EF2-FADEF59FF20A}"/>
              </a:ext>
            </a:extLst>
          </p:cNvPr>
          <p:cNvPicPr>
            <a:picLocks noChangeAspect="1"/>
          </p:cNvPicPr>
          <p:nvPr/>
        </p:nvPicPr>
        <p:blipFill>
          <a:blip r:embed="rId2"/>
          <a:stretch>
            <a:fillRect/>
          </a:stretch>
        </p:blipFill>
        <p:spPr>
          <a:xfrm>
            <a:off x="3607904" y="969963"/>
            <a:ext cx="7841974" cy="2557738"/>
          </a:xfrm>
          <a:prstGeom prst="rect">
            <a:avLst/>
          </a:prstGeom>
        </p:spPr>
      </p:pic>
      <p:pic>
        <p:nvPicPr>
          <p:cNvPr id="30722" name="Picture 2" descr="Yelp - Eater">
            <a:extLst>
              <a:ext uri="{FF2B5EF4-FFF2-40B4-BE49-F238E27FC236}">
                <a16:creationId xmlns:a16="http://schemas.microsoft.com/office/drawing/2014/main" id="{68F4D023-9537-029D-0FB0-B23E5603F0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2514" y="3965713"/>
            <a:ext cx="7186613" cy="245427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2D51C2-5161-CF8A-3B5B-C15BEF3B4D6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8. Most Funny and the least Funny Reviews </a:t>
            </a:r>
          </a:p>
        </p:txBody>
      </p:sp>
    </p:spTree>
    <p:extLst>
      <p:ext uri="{BB962C8B-B14F-4D97-AF65-F5344CB8AC3E}">
        <p14:creationId xmlns:p14="http://schemas.microsoft.com/office/powerpoint/2010/main" val="127810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59EC-D3FF-0261-A039-674F09F31F18}"/>
              </a:ext>
            </a:extLst>
          </p:cNvPr>
          <p:cNvSpPr>
            <a:spLocks noGrp="1"/>
          </p:cNvSpPr>
          <p:nvPr>
            <p:ph type="title"/>
          </p:nvPr>
        </p:nvSpPr>
        <p:spPr/>
        <p:txBody>
          <a:bodyPr/>
          <a:lstStyle/>
          <a:p>
            <a:r>
              <a:rPr lang="en-US" b="1" dirty="0"/>
              <a:t>Examples of Funniest Restaurant Reviews</a:t>
            </a:r>
          </a:p>
        </p:txBody>
      </p:sp>
      <p:sp>
        <p:nvSpPr>
          <p:cNvPr id="3" name="Content Placeholder 2">
            <a:extLst>
              <a:ext uri="{FF2B5EF4-FFF2-40B4-BE49-F238E27FC236}">
                <a16:creationId xmlns:a16="http://schemas.microsoft.com/office/drawing/2014/main" id="{6C93F1C0-CAA3-0AA6-9F6E-F23858407DC9}"/>
              </a:ext>
            </a:extLst>
          </p:cNvPr>
          <p:cNvSpPr>
            <a:spLocks noGrp="1"/>
          </p:cNvSpPr>
          <p:nvPr>
            <p:ph idx="1"/>
          </p:nvPr>
        </p:nvSpPr>
        <p:spPr/>
        <p:txBody>
          <a:bodyPr>
            <a:normAutofit fontScale="47500" lnSpcReduction="20000"/>
          </a:bodyPr>
          <a:lstStyle/>
          <a:p>
            <a:pPr marL="0" indent="0">
              <a:buNone/>
            </a:pPr>
            <a:r>
              <a:rPr lang="en-US" dirty="0"/>
              <a:t>1. Menu reads better than performance of food. Having said that I got the short rib grilled cheese. Short rib was well seasoned and crispy. The cheese was non existent on the grilled cheese and onion condiment suits the short rib. The sour dough bread was beyond the moon excellent. The Farro salad also excellent. My daughter got the burger and description didn't match burger. Ordered burger medium rare and it was well done and dry. My husband got the fried chicken sandwich and it was ok. All in all the atmosphere really cute. Staff friendly. Perhaps today kitchen was having a moment. Oh wine order was wrong and salad came out from kitchen after entrees.</a:t>
            </a:r>
          </a:p>
          <a:p>
            <a:pPr marL="0" indent="0">
              <a:buNone/>
            </a:pPr>
            <a:endParaRPr lang="en-US" dirty="0"/>
          </a:p>
          <a:p>
            <a:pPr marL="0" indent="0">
              <a:buNone/>
            </a:pPr>
            <a:r>
              <a:rPr lang="en-US" dirty="0"/>
              <a:t>2. When walking down the French Quarter, this was about 1.9 miles, and we actually considered walking. Now before you consider </a:t>
            </a:r>
            <a:r>
              <a:rPr lang="en-US" dirty="0" err="1"/>
              <a:t>wal</a:t>
            </a:r>
            <a:r>
              <a:rPr lang="en-US" dirty="0"/>
              <a:t> - wait, don’t. </a:t>
            </a:r>
          </a:p>
          <a:p>
            <a:pPr marL="0" indent="0">
              <a:buNone/>
            </a:pPr>
            <a:r>
              <a:rPr lang="en-US" dirty="0"/>
              <a:t>Your best bet to get to this heavenly, and yes, I mean HEAVENLY place (these donuts have officially provided me with an out of body experience) would be to drive your car and park on the sidewalk. Now with that being said, there's plenty of seats inside and outside of the place! Upon approaching the register, the woman working the counter gave us recommendations as I was looking into the gates of heaven. About eight donuts that are laid out inside of a small counter, with the workers constantly firing out more. </a:t>
            </a:r>
          </a:p>
          <a:p>
            <a:pPr marL="0" indent="0">
              <a:buNone/>
            </a:pPr>
            <a:r>
              <a:rPr lang="en-US" dirty="0"/>
              <a:t>Exciting to say the least, I could feel the donuts calling me, "Jimmy, we're HERE! What you've been waiting so long for!" They were right, this place was always on the corner of my mind while walking through New Orleans. My first time coming here, I absolutely had to get four of them. Now enough of me talking, let's get into the donuts themselves: …………….</a:t>
            </a:r>
          </a:p>
          <a:p>
            <a:pPr marL="0" indent="0">
              <a:buNone/>
            </a:pPr>
            <a:endParaRPr lang="en-US" dirty="0"/>
          </a:p>
          <a:p>
            <a:pPr marL="0" indent="0">
              <a:buNone/>
            </a:pPr>
            <a:r>
              <a:rPr lang="en-US" dirty="0"/>
              <a:t>3. . If there's one important thing my mom taught me it's that there's always room for ice cream! One of the most iconic things about Mike's is definitely the location, in beautiful downtown Nashville. With country music blaring and tourists walking around, it kind of almost feels like home! Once I walked into Mike's the place was packed, and the weather, chilly as ever! Seeing as I was only spending a few days here, I had to go big, triple scoop for $5.50!</a:t>
            </a:r>
          </a:p>
          <a:p>
            <a:pPr marL="0" indent="0">
              <a:buNone/>
            </a:pPr>
            <a:r>
              <a:rPr lang="en-US" dirty="0"/>
              <a:t>Here's the flavors I got: ………………………….</a:t>
            </a:r>
          </a:p>
          <a:p>
            <a:pPr marL="0" indent="0">
              <a:buNone/>
            </a:pPr>
            <a:endParaRPr lang="en-US" dirty="0"/>
          </a:p>
        </p:txBody>
      </p:sp>
    </p:spTree>
    <p:extLst>
      <p:ext uri="{BB962C8B-B14F-4D97-AF65-F5344CB8AC3E}">
        <p14:creationId xmlns:p14="http://schemas.microsoft.com/office/powerpoint/2010/main" val="355615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9EEE4-3BC6-70E1-58B5-106EA87B517B}"/>
              </a:ext>
            </a:extLst>
          </p:cNvPr>
          <p:cNvSpPr>
            <a:spLocks noGrp="1"/>
          </p:cNvSpPr>
          <p:nvPr>
            <p:ph idx="1"/>
          </p:nvPr>
        </p:nvSpPr>
        <p:spPr>
          <a:xfrm>
            <a:off x="838200" y="409575"/>
            <a:ext cx="10515600" cy="5767388"/>
          </a:xfrm>
        </p:spPr>
        <p:txBody>
          <a:bodyPr>
            <a:normAutofit fontScale="77500" lnSpcReduction="20000"/>
          </a:bodyPr>
          <a:lstStyle/>
          <a:p>
            <a:pPr marL="0" indent="0">
              <a:buNone/>
            </a:pPr>
            <a:r>
              <a:rPr lang="en-US" dirty="0"/>
              <a:t>4. The best food-related thing that happened to me in 2019 was that when I tried to book dinner at Philadelphia's award-winning Zahav Restaurant, the place was unable to accommodate my request.</a:t>
            </a:r>
          </a:p>
          <a:p>
            <a:pPr marL="0" indent="0">
              <a:buNone/>
            </a:pPr>
            <a:r>
              <a:rPr lang="en-US" dirty="0"/>
              <a:t>My dining companion, a local Philadelphian, suggested that we try Suraya, a Lebanese restaurant well-regarded by Philly's food press. Though I was skeptical of Suraya's newness and trendy popularity, I am a sucker for good Lebanese cooking, so I booked a reservation.</a:t>
            </a:r>
          </a:p>
          <a:p>
            <a:pPr marL="0" indent="0">
              <a:buNone/>
            </a:pPr>
            <a:r>
              <a:rPr lang="en-US" dirty="0"/>
              <a:t>As a result, I enjoyed the best meal I've eaten in years. Thanks, Zahav.</a:t>
            </a:r>
          </a:p>
          <a:p>
            <a:pPr marL="0" indent="0">
              <a:buNone/>
            </a:pPr>
            <a:r>
              <a:rPr lang="en-US" dirty="0"/>
              <a:t>[</a:t>
            </a:r>
            <a:r>
              <a:rPr lang="en-US" dirty="0" err="1"/>
              <a:t>n.b.</a:t>
            </a:r>
            <a:r>
              <a:rPr lang="en-US" dirty="0"/>
              <a:t> I'm about to sound </a:t>
            </a:r>
            <a:r>
              <a:rPr lang="en-US" dirty="0" err="1"/>
              <a:t>ensorceled</a:t>
            </a:r>
            <a:r>
              <a:rPr lang="en-US" dirty="0"/>
              <a:t> by Suraya's charms, so to maintain some credibility, here's my single complaint: Suraya's cardamom-scented </a:t>
            </a:r>
            <a:r>
              <a:rPr lang="en-US" dirty="0" err="1"/>
              <a:t>kouign-amann</a:t>
            </a:r>
            <a:r>
              <a:rPr lang="en-US" dirty="0"/>
              <a:t> was good, but not as good as one I had earlier that day at ICI Macarons &amp; Cafe. That's it. That's all I've got.] ……………………………….</a:t>
            </a:r>
          </a:p>
          <a:p>
            <a:pPr marL="0" indent="0">
              <a:buNone/>
            </a:pPr>
            <a:endParaRPr lang="en-US" dirty="0"/>
          </a:p>
          <a:p>
            <a:pPr marL="0" indent="0">
              <a:buNone/>
            </a:pPr>
            <a:r>
              <a:rPr lang="en-US" dirty="0"/>
              <a:t>5. These D-O-N-U-T-S...OMG... All I can say is good thing I don't live by this place or I'd be in big trouble! This place was voted one of the TOP 10 donuts shops in America and I definitely know why! </a:t>
            </a:r>
          </a:p>
          <a:p>
            <a:pPr marL="0" indent="0">
              <a:buNone/>
            </a:pPr>
            <a:endParaRPr lang="en-US" dirty="0"/>
          </a:p>
          <a:p>
            <a:pPr marL="0" indent="0">
              <a:buNone/>
            </a:pPr>
            <a:r>
              <a:rPr lang="en-US" dirty="0"/>
              <a:t>Recently I made a trip to New Orleans for Mardi Gras and District Donuts was on my radar all the way from Los Angeles! Um yeah... I can sniff out good donuts from hundreds of miles away! ………………………………………</a:t>
            </a:r>
          </a:p>
          <a:p>
            <a:pPr marL="0" indent="0">
              <a:buNone/>
            </a:pPr>
            <a:endParaRPr lang="en-US" dirty="0"/>
          </a:p>
        </p:txBody>
      </p:sp>
    </p:spTree>
    <p:extLst>
      <p:ext uri="{BB962C8B-B14F-4D97-AF65-F5344CB8AC3E}">
        <p14:creationId xmlns:p14="http://schemas.microsoft.com/office/powerpoint/2010/main" val="2702453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8D20-3188-97F6-4484-98F04DB66304}"/>
              </a:ext>
            </a:extLst>
          </p:cNvPr>
          <p:cNvSpPr>
            <a:spLocks noGrp="1"/>
          </p:cNvSpPr>
          <p:nvPr>
            <p:ph type="title"/>
          </p:nvPr>
        </p:nvSpPr>
        <p:spPr/>
        <p:txBody>
          <a:bodyPr/>
          <a:lstStyle/>
          <a:p>
            <a:r>
              <a:rPr lang="en-US" b="1" dirty="0"/>
              <a:t>Examples of Least Funny Restaurant Reviews</a:t>
            </a:r>
          </a:p>
        </p:txBody>
      </p:sp>
      <p:sp>
        <p:nvSpPr>
          <p:cNvPr id="3" name="Content Placeholder 2">
            <a:extLst>
              <a:ext uri="{FF2B5EF4-FFF2-40B4-BE49-F238E27FC236}">
                <a16:creationId xmlns:a16="http://schemas.microsoft.com/office/drawing/2014/main" id="{8E0E55DA-7815-E488-F26B-4F5850886EF4}"/>
              </a:ext>
            </a:extLst>
          </p:cNvPr>
          <p:cNvSpPr>
            <a:spLocks noGrp="1"/>
          </p:cNvSpPr>
          <p:nvPr>
            <p:ph idx="1"/>
          </p:nvPr>
        </p:nvSpPr>
        <p:spPr/>
        <p:txBody>
          <a:bodyPr>
            <a:normAutofit fontScale="85000" lnSpcReduction="10000"/>
          </a:bodyPr>
          <a:lstStyle/>
          <a:p>
            <a:pPr marL="0" indent="0">
              <a:buNone/>
            </a:pPr>
            <a:r>
              <a:rPr lang="en-US" sz="2400" dirty="0"/>
              <a:t>1. New menu is amazing!  Chef owner Zack has outdone himself by combining advanced culinary skills with surprising, unpretentious tastes and one of a kind dishes.  You can still get your spicy fix, the best Dr Pepper ribs, bean hummus, burger, catch of the day, pot of pudding or deviled egg, but he's added a queso chock full of seafood, inspiring salads, a line of amazing sandwiches, tacos, unbelievable cheesecake and several other things I'm going back for.  ………………..</a:t>
            </a:r>
          </a:p>
          <a:p>
            <a:pPr marL="0" indent="0">
              <a:buNone/>
            </a:pPr>
            <a:endParaRPr lang="en-US" sz="2400" dirty="0"/>
          </a:p>
          <a:p>
            <a:pPr marL="0" indent="0">
              <a:buNone/>
            </a:pPr>
            <a:r>
              <a:rPr lang="en-US" sz="2400" dirty="0"/>
              <a:t>2. Don't bother if you're in from out of town because they won't deliver to hotels. It's 2018 and this backward joint won't deliver to hotels. SMH!......................</a:t>
            </a:r>
          </a:p>
          <a:p>
            <a:pPr marL="0" indent="0">
              <a:buNone/>
            </a:pPr>
            <a:endParaRPr lang="en-US" sz="2400" dirty="0"/>
          </a:p>
          <a:p>
            <a:pPr marL="0" indent="0">
              <a:buNone/>
            </a:pPr>
            <a:r>
              <a:rPr lang="en-US" sz="2400" dirty="0">
                <a:effectLst/>
                <a:ea typeface="Calibri" panose="020F0502020204030204" pitchFamily="34" charset="0"/>
                <a:cs typeface="Times New Roman" panose="02020603050405020304" pitchFamily="18" charset="0"/>
              </a:rPr>
              <a:t>3. Sorry but </a:t>
            </a:r>
            <a:r>
              <a:rPr lang="en-US" sz="2400" dirty="0" err="1">
                <a:effectLst/>
                <a:ea typeface="Calibri" panose="020F0502020204030204" pitchFamily="34" charset="0"/>
                <a:cs typeface="Times New Roman" panose="02020603050405020304" pitchFamily="18" charset="0"/>
              </a:rPr>
              <a:t>i</a:t>
            </a:r>
            <a:r>
              <a:rPr lang="en-US" sz="2400" dirty="0">
                <a:effectLst/>
                <a:ea typeface="Calibri" panose="020F0502020204030204" pitchFamily="34" charset="0"/>
                <a:cs typeface="Times New Roman" panose="02020603050405020304" pitchFamily="18" charset="0"/>
              </a:rPr>
              <a:t> really did not like this place. Passed up the hard benches for chairs, which were excruciatingly uncomfortable as well. Felt like </a:t>
            </a:r>
            <a:r>
              <a:rPr lang="en-US" sz="2400" dirty="0" err="1">
                <a:effectLst/>
                <a:ea typeface="Calibri" panose="020F0502020204030204" pitchFamily="34" charset="0"/>
                <a:cs typeface="Times New Roman" panose="02020603050405020304" pitchFamily="18" charset="0"/>
              </a:rPr>
              <a:t>tring</a:t>
            </a:r>
            <a:r>
              <a:rPr lang="en-US" sz="2400" dirty="0">
                <a:effectLst/>
                <a:ea typeface="Calibri" panose="020F0502020204030204" pitchFamily="34" charset="0"/>
                <a:cs typeface="Times New Roman" panose="02020603050405020304" pitchFamily="18" charset="0"/>
              </a:rPr>
              <a:t> the Purple Martin cocktail, grape soda and rum. It was undrinkable. Husband got a normal cocktail and liked </a:t>
            </a:r>
            <a:r>
              <a:rPr lang="en-US" sz="2400" dirty="0" err="1">
                <a:effectLst/>
                <a:ea typeface="Calibri" panose="020F0502020204030204" pitchFamily="34" charset="0"/>
                <a:cs typeface="Times New Roman" panose="02020603050405020304" pitchFamily="18" charset="0"/>
              </a:rPr>
              <a:t>it.Got</a:t>
            </a:r>
            <a:r>
              <a:rPr lang="en-US" sz="2400" dirty="0">
                <a:effectLst/>
                <a:ea typeface="Calibri" panose="020F0502020204030204" pitchFamily="34" charset="0"/>
                <a:cs typeface="Times New Roman" panose="02020603050405020304" pitchFamily="18" charset="0"/>
              </a:rPr>
              <a:t> a specialty salad, and it was ok, bot rather bitter greens. My meal went downhill from there. I ordered the chicken dish, and the chicken breast was dry, dry, dry. I ate half and took the rest home. My dog greatly enjoyed it………………………</a:t>
            </a:r>
          </a:p>
          <a:p>
            <a:pPr marL="0" indent="0">
              <a:buNone/>
            </a:pPr>
            <a:endParaRPr lang="en-US" dirty="0"/>
          </a:p>
        </p:txBody>
      </p:sp>
    </p:spTree>
    <p:extLst>
      <p:ext uri="{BB962C8B-B14F-4D97-AF65-F5344CB8AC3E}">
        <p14:creationId xmlns:p14="http://schemas.microsoft.com/office/powerpoint/2010/main" val="343162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74A3E-F7C0-A810-B363-429A80268F94}"/>
              </a:ext>
            </a:extLst>
          </p:cNvPr>
          <p:cNvSpPr>
            <a:spLocks noGrp="1"/>
          </p:cNvSpPr>
          <p:nvPr>
            <p:ph idx="1"/>
          </p:nvPr>
        </p:nvSpPr>
        <p:spPr>
          <a:xfrm>
            <a:off x="838200" y="428625"/>
            <a:ext cx="10515600" cy="5748338"/>
          </a:xfrm>
        </p:spPr>
        <p:txBody>
          <a:bodyPr>
            <a:normAutofit fontScale="70000" lnSpcReduction="20000"/>
          </a:bodyPr>
          <a:lstStyle/>
          <a:p>
            <a:pPr marL="0" indent="0">
              <a:buNone/>
            </a:pPr>
            <a:r>
              <a:rPr lang="en-US" sz="2300" dirty="0"/>
              <a:t>4. Came here on Friday, June 3 with my parents for their anniversary. The day before I came to get a gift card for them for the meal, and those at the host desk were very nice and accommodating. </a:t>
            </a:r>
          </a:p>
          <a:p>
            <a:pPr marL="0" indent="0">
              <a:buNone/>
            </a:pPr>
            <a:r>
              <a:rPr lang="en-US" sz="2300" dirty="0"/>
              <a:t>We came in and were sat immediately in one of the most comfortable booths I've been sat in. We were facing the center of the restaurant. The décor in this place is amazing. From the high ceilings to the dogs dining on the walls. It was fun to look around and see all the details.</a:t>
            </a:r>
          </a:p>
          <a:p>
            <a:pPr marL="0" indent="0">
              <a:buNone/>
            </a:pPr>
            <a:r>
              <a:rPr lang="en-US" sz="2300" dirty="0"/>
              <a:t>We had to wait about 5 minutes or so before anyone even noticed us at the table. Small detail for a dinner that ended up being great. Dad got a long island iced tea, a little pricy at $13 but expected in the city at a nice place like this.</a:t>
            </a:r>
          </a:p>
          <a:p>
            <a:pPr marL="0" indent="0">
              <a:buNone/>
            </a:pPr>
            <a:r>
              <a:rPr lang="en-US" sz="2300" dirty="0"/>
              <a:t>My dad and I both got the wedge. He got it how they make it, with I think Thousand Island dressing on it (and radishes, bacon, and blue cheese crumbles). I got it with blue cheese dressing on the side and no radishes. We both thought it was good, and I swear this was the best blue cheese dressing I've ever had. It had such a great taste, and it wasn't chunky. It was creamy but not too thick.</a:t>
            </a:r>
          </a:p>
          <a:p>
            <a:pPr marL="0" indent="0">
              <a:buNone/>
            </a:pPr>
            <a:r>
              <a:rPr lang="en-US" sz="2300" dirty="0"/>
              <a:t>As a meal, dad got the Delmonico, as the waiter suggested because it was one of their most popular steaks apparently. He said it was absolutely wonderful, melt-in-your-mouth. He also ordered the mashed potatoes which were also some of the best I've ever had. They were so creamy and smooth, but you could tell they were NOT healthy </a:t>
            </a:r>
            <a:r>
              <a:rPr lang="en-US" sz="2300" dirty="0" err="1"/>
              <a:t>haha</a:t>
            </a:r>
            <a:r>
              <a:rPr lang="en-US" sz="2300" dirty="0"/>
              <a:t>!...............................................................</a:t>
            </a:r>
          </a:p>
          <a:p>
            <a:pPr marL="0" indent="0">
              <a:buNone/>
            </a:pPr>
            <a:endParaRPr lang="en-US" sz="2300" dirty="0"/>
          </a:p>
          <a:p>
            <a:pPr marL="0" indent="0">
              <a:buNone/>
            </a:pPr>
            <a:r>
              <a:rPr lang="en-US" sz="2300" dirty="0">
                <a:effectLst/>
                <a:ea typeface="Calibri" panose="020F0502020204030204" pitchFamily="34" charset="0"/>
                <a:cs typeface="Times New Roman" panose="02020603050405020304" pitchFamily="18" charset="0"/>
              </a:rPr>
              <a:t>5. Went here for lunch today for the first time.  I wasn't very impressed.  We started with an antipasti plate appetizer, which was the most disappointing part of the lunch.  For $16 it was very, very sparse and unimpressive.  The soup and express lunch entree (cannelloni) were served hot and were rather tasty, but the portions were small and I was overcharged.  It was supposed to cost $7.95 and you can add a side (the soup) AND drink for $2.00.  Well the ticket charged us each $2.00 for the side and an additional $2.50 for each drink.  I didn't say anything about it at the time and just paid the extra $5.00 but I definitely noticed.  Our waiter brought the bread late and acted like he was doing something special or out of the ordinary in bringing us the oil and pepper to make a dip for our bread.  The tables didn't have anything on them, not even salt &amp; pepper shakers or sugar, etc.</a:t>
            </a:r>
          </a:p>
          <a:p>
            <a:pPr marL="0" indent="0">
              <a:buNone/>
            </a:pPr>
            <a:endParaRPr lang="en-US" sz="2300" dirty="0"/>
          </a:p>
          <a:p>
            <a:pPr marL="0" indent="0">
              <a:buNone/>
            </a:pPr>
            <a:endParaRPr lang="en-US" dirty="0"/>
          </a:p>
        </p:txBody>
      </p:sp>
    </p:spTree>
    <p:extLst>
      <p:ext uri="{BB962C8B-B14F-4D97-AF65-F5344CB8AC3E}">
        <p14:creationId xmlns:p14="http://schemas.microsoft.com/office/powerpoint/2010/main" val="66279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D1C1E-6D21-3A52-45C7-2DDD0EBD97EB}"/>
              </a:ext>
            </a:extLst>
          </p:cNvPr>
          <p:cNvSpPr>
            <a:spLocks noGrp="1"/>
          </p:cNvSpPr>
          <p:nvPr>
            <p:ph type="title"/>
          </p:nvPr>
        </p:nvSpPr>
        <p:spPr>
          <a:xfrm>
            <a:off x="838200" y="585216"/>
            <a:ext cx="10515600" cy="1325563"/>
          </a:xfrm>
        </p:spPr>
        <p:txBody>
          <a:bodyPr>
            <a:normAutofit/>
          </a:bodyPr>
          <a:lstStyle/>
          <a:p>
            <a:r>
              <a:rPr lang="en-US">
                <a:solidFill>
                  <a:schemeClr val="bg1"/>
                </a:solidFill>
              </a:rPr>
              <a:t>Analyzation of Funny and Unfunny Reviews </a:t>
            </a:r>
          </a:p>
        </p:txBody>
      </p:sp>
      <p:pic>
        <p:nvPicPr>
          <p:cNvPr id="1026" name="Picture 2" descr="FUNNY YELP REVIEWS - YouTube">
            <a:extLst>
              <a:ext uri="{FF2B5EF4-FFF2-40B4-BE49-F238E27FC236}">
                <a16:creationId xmlns:a16="http://schemas.microsoft.com/office/drawing/2014/main" id="{E755E3C5-3389-BB41-2545-2FF6C450B3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59" b="-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DF6EA22D-ABD6-530E-B0B1-4772C0B9F90A}"/>
              </a:ext>
            </a:extLst>
          </p:cNvPr>
          <p:cNvSpPr>
            <a:spLocks noGrp="1"/>
          </p:cNvSpPr>
          <p:nvPr>
            <p:ph idx="1"/>
          </p:nvPr>
        </p:nvSpPr>
        <p:spPr>
          <a:xfrm>
            <a:off x="7546848" y="2516777"/>
            <a:ext cx="3803904" cy="3660185"/>
          </a:xfrm>
        </p:spPr>
        <p:txBody>
          <a:bodyPr anchor="ctr">
            <a:normAutofit lnSpcReduction="10000"/>
          </a:bodyPr>
          <a:lstStyle/>
          <a:p>
            <a:pPr marL="0" indent="0">
              <a:buNone/>
            </a:pPr>
            <a:r>
              <a:rPr lang="en-US" sz="2200" dirty="0"/>
              <a:t>While analyzing the data of reviews table, I found that approximately 80% of reviews are unfunny which is determined by number of users marking the review as funny is zero. When we look for top 5 funniest reviews it gives the same reviews but every time, we look for top unfunny reviews, it changes with every query run because of large number of unfunny reviews.</a:t>
            </a:r>
          </a:p>
        </p:txBody>
      </p:sp>
    </p:spTree>
    <p:extLst>
      <p:ext uri="{BB962C8B-B14F-4D97-AF65-F5344CB8AC3E}">
        <p14:creationId xmlns:p14="http://schemas.microsoft.com/office/powerpoint/2010/main" val="9779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B0FC-1355-A92D-DAD3-55E7E692A036}"/>
              </a:ext>
            </a:extLst>
          </p:cNvPr>
          <p:cNvSpPr>
            <a:spLocks noGrp="1"/>
          </p:cNvSpPr>
          <p:nvPr>
            <p:ph type="title"/>
          </p:nvPr>
        </p:nvSpPr>
        <p:spPr/>
        <p:txBody>
          <a:bodyPr>
            <a:normAutofit/>
          </a:bodyPr>
          <a:lstStyle/>
          <a:p>
            <a:pPr algn="ctr"/>
            <a:r>
              <a:rPr lang="en-US" sz="6600" b="1" dirty="0"/>
              <a:t>Business Presentation</a:t>
            </a:r>
          </a:p>
        </p:txBody>
      </p:sp>
      <p:pic>
        <p:nvPicPr>
          <p:cNvPr id="2050" name="Picture 2">
            <a:extLst>
              <a:ext uri="{FF2B5EF4-FFF2-40B4-BE49-F238E27FC236}">
                <a16:creationId xmlns:a16="http://schemas.microsoft.com/office/drawing/2014/main" id="{34219EA2-8052-0C04-ABAD-CEB656B356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4162" y="1825625"/>
            <a:ext cx="75636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3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4" descr="5 Tips To Promote Your Business On Yelp | Yelp - Official Blog">
            <a:extLst>
              <a:ext uri="{FF2B5EF4-FFF2-40B4-BE49-F238E27FC236}">
                <a16:creationId xmlns:a16="http://schemas.microsoft.com/office/drawing/2014/main" id="{612C94D1-C2AF-D211-D43D-AD7B6C2347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063" y="1844675"/>
            <a:ext cx="10171113" cy="3592513"/>
          </a:xfrm>
          <a:prstGeom prst="rect">
            <a:avLst/>
          </a:prstGeom>
          <a:extLst>
            <a:ext uri="{909E8E84-426E-40DD-AFC4-6F175D3DCCD1}">
              <a14:hiddenFill xmlns:a14="http://schemas.microsoft.com/office/drawing/2010/main">
                <a:solidFill>
                  <a:srgbClr val="FFFFFF"/>
                </a:solidFill>
              </a14:hiddenFill>
            </a:ext>
          </a:extLst>
        </p:spPr>
      </p:pic>
      <p:pic>
        <p:nvPicPr>
          <p:cNvPr id="15" name="Content Placeholder 14">
            <a:extLst>
              <a:ext uri="{FF2B5EF4-FFF2-40B4-BE49-F238E27FC236}">
                <a16:creationId xmlns:a16="http://schemas.microsoft.com/office/drawing/2014/main" id="{793AA920-49F7-D80F-27A4-2D8E1E90BBB0}"/>
              </a:ext>
            </a:extLst>
          </p:cNvPr>
          <p:cNvPicPr>
            <a:picLocks noChangeAspect="1"/>
          </p:cNvPicPr>
          <p:nvPr/>
        </p:nvPicPr>
        <p:blipFill>
          <a:blip r:embed="rId3"/>
          <a:stretch>
            <a:fillRect/>
          </a:stretch>
        </p:blipFill>
        <p:spPr>
          <a:xfrm>
            <a:off x="1008063" y="5507038"/>
            <a:ext cx="10171113" cy="787400"/>
          </a:xfrm>
          <a:prstGeom prst="rect">
            <a:avLst/>
          </a:prstGeom>
        </p:spPr>
      </p:pic>
      <p:sp>
        <p:nvSpPr>
          <p:cNvPr id="2" name="Title 1">
            <a:extLst>
              <a:ext uri="{FF2B5EF4-FFF2-40B4-BE49-F238E27FC236}">
                <a16:creationId xmlns:a16="http://schemas.microsoft.com/office/drawing/2014/main" id="{08FE5494-D029-2AA2-A0CB-A8D96A3A95FE}"/>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a:solidFill>
                  <a:schemeClr val="tx1"/>
                </a:solidFill>
                <a:latin typeface="+mj-lt"/>
                <a:ea typeface="+mj-ea"/>
                <a:cs typeface="+mj-cs"/>
              </a:rPr>
              <a:t>9. Tips Compliment Analysis</a:t>
            </a:r>
          </a:p>
        </p:txBody>
      </p:sp>
    </p:spTree>
    <p:extLst>
      <p:ext uri="{BB962C8B-B14F-4D97-AF65-F5344CB8AC3E}">
        <p14:creationId xmlns:p14="http://schemas.microsoft.com/office/powerpoint/2010/main" val="99950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02E0923-98D1-802D-E2B0-3CDE464ADEE8}"/>
              </a:ext>
            </a:extLst>
          </p:cNvPr>
          <p:cNvSpPr>
            <a:spLocks noGrp="1"/>
          </p:cNvSpPr>
          <p:nvPr>
            <p:ph sz="half" idx="2"/>
          </p:nvPr>
        </p:nvSpPr>
        <p:spPr>
          <a:xfrm>
            <a:off x="6172200" y="646043"/>
            <a:ext cx="5181600" cy="5530920"/>
          </a:xfrm>
        </p:spPr>
        <p:txBody>
          <a:bodyPr/>
          <a:lstStyle/>
          <a:p>
            <a:pPr marL="0" indent="0">
              <a:buNone/>
            </a:pPr>
            <a:r>
              <a:rPr lang="en-US" dirty="0"/>
              <a:t>On Comparison of average length of 100 most complimented and least complimented tips, we found that the average length of 100 most complimented tips is higher than average length of 100 least complimented tips. However, the condition that the compliments on tips depends on length of tip does not seems true, as we have found several rows of review text with less length and higher compliments and vice-versa.</a:t>
            </a:r>
          </a:p>
        </p:txBody>
      </p:sp>
      <p:graphicFrame>
        <p:nvGraphicFramePr>
          <p:cNvPr id="5" name="Content Placeholder 4" descr="Chart type: Clustered Column. 'Field2'&#10;&#10;Description automatically generated">
            <a:extLst>
              <a:ext uri="{FF2B5EF4-FFF2-40B4-BE49-F238E27FC236}">
                <a16:creationId xmlns:a16="http://schemas.microsoft.com/office/drawing/2014/main" id="{D316C3B0-2E0E-29D2-F1E3-26A41AABD667}"/>
              </a:ext>
            </a:extLst>
          </p:cNvPr>
          <p:cNvGraphicFramePr>
            <a:graphicFrameLocks noGrp="1"/>
          </p:cNvGraphicFramePr>
          <p:nvPr>
            <p:ph sz="half" idx="1"/>
          </p:nvPr>
        </p:nvGraphicFramePr>
        <p:xfrm>
          <a:off x="838200" y="646113"/>
          <a:ext cx="5181600" cy="5530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2877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8AB8-BC47-F61B-6738-E362EA8D2A1D}"/>
              </a:ext>
            </a:extLst>
          </p:cNvPr>
          <p:cNvSpPr>
            <a:spLocks noGrp="1"/>
          </p:cNvSpPr>
          <p:nvPr>
            <p:ph type="title"/>
          </p:nvPr>
        </p:nvSpPr>
        <p:spPr/>
        <p:txBody>
          <a:bodyPr/>
          <a:lstStyle/>
          <a:p>
            <a:r>
              <a:rPr lang="en-US" b="1" dirty="0"/>
              <a:t>10. Data to Analyze Restaurant Reviews</a:t>
            </a:r>
          </a:p>
        </p:txBody>
      </p:sp>
      <p:pic>
        <p:nvPicPr>
          <p:cNvPr id="15362" name="Picture 2" descr="Understanding Yelp search | Yelp - Official Blog">
            <a:extLst>
              <a:ext uri="{FF2B5EF4-FFF2-40B4-BE49-F238E27FC236}">
                <a16:creationId xmlns:a16="http://schemas.microsoft.com/office/drawing/2014/main" id="{5A75C0EF-14DB-A25B-687E-7446D5C274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750" y="1690688"/>
            <a:ext cx="9486900" cy="454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20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88B93BB-906F-63DE-881E-8094E2DA61BA}"/>
              </a:ext>
            </a:extLst>
          </p:cNvPr>
          <p:cNvPicPr>
            <a:picLocks noChangeAspect="1"/>
          </p:cNvPicPr>
          <p:nvPr/>
        </p:nvPicPr>
        <p:blipFill>
          <a:blip r:embed="rId2"/>
          <a:stretch>
            <a:fillRect/>
          </a:stretch>
        </p:blipFill>
        <p:spPr>
          <a:xfrm>
            <a:off x="327990" y="294067"/>
            <a:ext cx="11380305" cy="4801808"/>
          </a:xfrm>
          <a:prstGeom prst="rect">
            <a:avLst/>
          </a:prstGeom>
        </p:spPr>
      </p:pic>
      <p:sp>
        <p:nvSpPr>
          <p:cNvPr id="30" name="Content Placeholder 8">
            <a:extLst>
              <a:ext uri="{FF2B5EF4-FFF2-40B4-BE49-F238E27FC236}">
                <a16:creationId xmlns:a16="http://schemas.microsoft.com/office/drawing/2014/main" id="{3648A4D8-7DE6-824E-257C-6DF3A11E18CB}"/>
              </a:ext>
            </a:extLst>
          </p:cNvPr>
          <p:cNvSpPr>
            <a:spLocks noGrp="1"/>
          </p:cNvSpPr>
          <p:nvPr>
            <p:ph idx="1"/>
          </p:nvPr>
        </p:nvSpPr>
        <p:spPr>
          <a:xfrm>
            <a:off x="327990" y="5455301"/>
            <a:ext cx="11380305" cy="934277"/>
          </a:xfrm>
        </p:spPr>
        <p:txBody>
          <a:bodyPr anchor="ctr">
            <a:normAutofit/>
          </a:bodyPr>
          <a:lstStyle/>
          <a:p>
            <a:pPr marL="0" indent="0">
              <a:buNone/>
            </a:pPr>
            <a:r>
              <a:rPr lang="en-US" sz="2000" dirty="0">
                <a:solidFill>
                  <a:schemeClr val="accent2"/>
                </a:solidFill>
              </a:rPr>
              <a:t>As per the analysis of data, the number of days and hours open per week does not have a meaningful impact on the restaurant reviews.</a:t>
            </a:r>
          </a:p>
        </p:txBody>
      </p:sp>
    </p:spTree>
    <p:extLst>
      <p:ext uri="{BB962C8B-B14F-4D97-AF65-F5344CB8AC3E}">
        <p14:creationId xmlns:p14="http://schemas.microsoft.com/office/powerpoint/2010/main" val="3585150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Rectangle 2355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1" name="Rectangle 2356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A805B-71E1-B899-5303-1A58172E430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Additional Questions on Yelp Data</a:t>
            </a:r>
          </a:p>
        </p:txBody>
      </p:sp>
      <p:pic>
        <p:nvPicPr>
          <p:cNvPr id="23554" name="Picture 2" descr="Yelp Data Scientist Interview Question Walkthrough - StrataScratch">
            <a:extLst>
              <a:ext uri="{FF2B5EF4-FFF2-40B4-BE49-F238E27FC236}">
                <a16:creationId xmlns:a16="http://schemas.microsoft.com/office/drawing/2014/main" id="{75D2780D-CC3D-C4B1-BE84-45619447C3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28244"/>
            <a:ext cx="7188199" cy="479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847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3" name="Rectangle 2458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541C4-7B75-1C3E-E7B6-E2707E64F9ED}"/>
              </a:ext>
            </a:extLst>
          </p:cNvPr>
          <p:cNvSpPr>
            <a:spLocks noGrp="1"/>
          </p:cNvSpPr>
          <p:nvPr>
            <p:ph type="title"/>
          </p:nvPr>
        </p:nvSpPr>
        <p:spPr>
          <a:xfrm>
            <a:off x="1036684" y="1152144"/>
            <a:ext cx="3888999" cy="3072393"/>
          </a:xfrm>
        </p:spPr>
        <p:txBody>
          <a:bodyPr vert="horz" lIns="91440" tIns="45720" rIns="91440" bIns="45720" rtlCol="0" anchor="b">
            <a:normAutofit/>
          </a:bodyPr>
          <a:lstStyle/>
          <a:p>
            <a:r>
              <a:rPr lang="en-US" sz="4300" b="1" dirty="0"/>
              <a:t>1. Top five Bakeries details with the highest average reviews in California</a:t>
            </a:r>
          </a:p>
        </p:txBody>
      </p:sp>
      <p:sp>
        <p:nvSpPr>
          <p:cNvPr id="24585" name="Rectangle 2458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87" name="Group 24586">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4588"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9"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0"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1"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3"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4"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5"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6"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7"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8"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9"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0"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1"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2"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3"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4"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5"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6"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07"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660B4DD-9626-FB26-0805-F42D9FB0B39B}"/>
              </a:ext>
            </a:extLst>
          </p:cNvPr>
          <p:cNvPicPr>
            <a:picLocks noChangeAspect="1"/>
          </p:cNvPicPr>
          <p:nvPr/>
        </p:nvPicPr>
        <p:blipFill>
          <a:blip r:embed="rId2"/>
          <a:stretch>
            <a:fillRect/>
          </a:stretch>
        </p:blipFill>
        <p:spPr>
          <a:xfrm>
            <a:off x="4925683" y="590843"/>
            <a:ext cx="7011393" cy="2642806"/>
          </a:xfrm>
          <a:prstGeom prst="rect">
            <a:avLst/>
          </a:prstGeom>
        </p:spPr>
      </p:pic>
      <p:sp>
        <p:nvSpPr>
          <p:cNvPr id="24609" name="Rectangle 2460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78" name="Picture 2" descr="Top 30 Bakeries in the US | Yelp - Official Blog">
            <a:extLst>
              <a:ext uri="{FF2B5EF4-FFF2-40B4-BE49-F238E27FC236}">
                <a16:creationId xmlns:a16="http://schemas.microsoft.com/office/drawing/2014/main" id="{56FBA6F3-E003-722A-91D6-FB181E75F09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925682" y="3794950"/>
            <a:ext cx="7011393" cy="244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6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7" name="Rectangle 2560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1C334-65CD-B141-BF0A-AD55295562B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dirty="0">
                <a:solidFill>
                  <a:srgbClr val="FFFFFF"/>
                </a:solidFill>
              </a:rPr>
              <a:t>2. Details of the Businesses which has the most </a:t>
            </a:r>
            <a:r>
              <a:rPr lang="en-US" sz="3000" b="1">
                <a:solidFill>
                  <a:srgbClr val="FFFFFF"/>
                </a:solidFill>
              </a:rPr>
              <a:t>5-star ratings for the year 2022</a:t>
            </a:r>
          </a:p>
        </p:txBody>
      </p:sp>
      <p:cxnSp>
        <p:nvCxnSpPr>
          <p:cNvPr id="25609" name="Straight Connector 2560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5602" name="Picture 2" descr="Yelp Five Star Reviews in 2021 • Corinthian Transportation and Parking">
            <a:extLst>
              <a:ext uri="{FF2B5EF4-FFF2-40B4-BE49-F238E27FC236}">
                <a16:creationId xmlns:a16="http://schemas.microsoft.com/office/drawing/2014/main" id="{81F899DB-3A5D-98F1-96E0-0FA948AB21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2" y="2911620"/>
            <a:ext cx="5455917" cy="3028033"/>
          </a:xfrm>
          <a:prstGeom prst="rect">
            <a:avLst/>
          </a:prstGeom>
          <a:noFill/>
          <a:extLst>
            <a:ext uri="{909E8E84-426E-40DD-AFC4-6F175D3DCCD1}">
              <a14:hiddenFill xmlns:a14="http://schemas.microsoft.com/office/drawing/2010/main">
                <a:solidFill>
                  <a:srgbClr val="FFFFFF"/>
                </a:solidFill>
              </a14:hiddenFill>
            </a:ext>
          </a:extLst>
        </p:spPr>
      </p:pic>
      <p:cxnSp>
        <p:nvCxnSpPr>
          <p:cNvPr id="25611" name="Straight Connector 256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E04E73B-E919-0454-2FFC-DE327F49CA9D}"/>
              </a:ext>
            </a:extLst>
          </p:cNvPr>
          <p:cNvPicPr>
            <a:picLocks noChangeAspect="1"/>
          </p:cNvPicPr>
          <p:nvPr/>
        </p:nvPicPr>
        <p:blipFill>
          <a:blip r:embed="rId3"/>
          <a:stretch>
            <a:fillRect/>
          </a:stretch>
        </p:blipFill>
        <p:spPr>
          <a:xfrm>
            <a:off x="6326805" y="2951377"/>
            <a:ext cx="5359400" cy="2988276"/>
          </a:xfrm>
          <a:prstGeom prst="rect">
            <a:avLst/>
          </a:prstGeom>
        </p:spPr>
      </p:pic>
    </p:spTree>
    <p:extLst>
      <p:ext uri="{BB962C8B-B14F-4D97-AF65-F5344CB8AC3E}">
        <p14:creationId xmlns:p14="http://schemas.microsoft.com/office/powerpoint/2010/main" val="3633264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9" name="Rectangle 27654">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0" name="Rectangle 2765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21370-8EE5-193F-5DEC-F4E7E3180BE7}"/>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b="1">
                <a:solidFill>
                  <a:schemeClr val="bg1"/>
                </a:solidFill>
              </a:rPr>
              <a:t>3. Top 5 users who have more fans than friends</a:t>
            </a:r>
          </a:p>
        </p:txBody>
      </p:sp>
      <p:pic>
        <p:nvPicPr>
          <p:cNvPr id="27650" name="Picture 2" descr="Soccer Fans and Friends Watching Tv on Couch. Football Match Supporting  People Vector Illustration Stock Vector - Illustration of cheerful,  entertainment: 107371576">
            <a:extLst>
              <a:ext uri="{FF2B5EF4-FFF2-40B4-BE49-F238E27FC236}">
                <a16:creationId xmlns:a16="http://schemas.microsoft.com/office/drawing/2014/main" id="{BFF66370-795F-803C-9F1D-ED9718131DC0}"/>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3" b="15248"/>
          <a:stretch/>
        </p:blipFill>
        <p:spPr bwMode="auto">
          <a:xfrm>
            <a:off x="548639" y="2278718"/>
            <a:ext cx="4111752" cy="219238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3A358485-789A-5DF7-73BD-4D7702799E60}"/>
              </a:ext>
            </a:extLst>
          </p:cNvPr>
          <p:cNvPicPr>
            <a:picLocks noGrp="1" noChangeAspect="1"/>
          </p:cNvPicPr>
          <p:nvPr>
            <p:ph sz="half" idx="2"/>
          </p:nvPr>
        </p:nvPicPr>
        <p:blipFill>
          <a:blip r:embed="rId3"/>
          <a:stretch>
            <a:fillRect/>
          </a:stretch>
        </p:blipFill>
        <p:spPr>
          <a:xfrm>
            <a:off x="6696076" y="2516776"/>
            <a:ext cx="3838574" cy="1349115"/>
          </a:xfrm>
          <a:prstGeom prst="rect">
            <a:avLst/>
          </a:prstGeom>
        </p:spPr>
      </p:pic>
      <p:graphicFrame>
        <p:nvGraphicFramePr>
          <p:cNvPr id="7" name="Chart 6" descr="Chart type: Clustered Column. 'Diff. between fans and friends'&#10;&#10;Description automatically generated">
            <a:extLst>
              <a:ext uri="{FF2B5EF4-FFF2-40B4-BE49-F238E27FC236}">
                <a16:creationId xmlns:a16="http://schemas.microsoft.com/office/drawing/2014/main" id="{F05FF5CA-D339-D523-F668-5F2ACEFB875E}"/>
              </a:ext>
            </a:extLst>
          </p:cNvPr>
          <p:cNvGraphicFramePr>
            <a:graphicFrameLocks/>
          </p:cNvGraphicFramePr>
          <p:nvPr>
            <p:extLst>
              <p:ext uri="{D42A27DB-BD31-4B8C-83A1-F6EECF244321}">
                <p14:modId xmlns:p14="http://schemas.microsoft.com/office/powerpoint/2010/main" val="2094448231"/>
              </p:ext>
            </p:extLst>
          </p:nvPr>
        </p:nvGraphicFramePr>
        <p:xfrm>
          <a:off x="180975" y="4243984"/>
          <a:ext cx="1077277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58350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3ADE41-E987-1795-2834-22A37B673846}"/>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3400" b="1" kern="1200" dirty="0">
                <a:solidFill>
                  <a:srgbClr val="FFFFFF"/>
                </a:solidFill>
                <a:latin typeface="+mj-lt"/>
                <a:ea typeface="+mj-ea"/>
                <a:cs typeface="+mj-cs"/>
              </a:rPr>
              <a:t>4. Top 5 Restaurants details and their average reviews in Pennsylvania which are open all 7 days in a week and has the most number of reviews</a:t>
            </a:r>
          </a:p>
        </p:txBody>
      </p:sp>
      <p:pic>
        <p:nvPicPr>
          <p:cNvPr id="6" name="Content Placeholder 5">
            <a:extLst>
              <a:ext uri="{FF2B5EF4-FFF2-40B4-BE49-F238E27FC236}">
                <a16:creationId xmlns:a16="http://schemas.microsoft.com/office/drawing/2014/main" id="{2DA45FA9-3D09-8C6E-2BCD-E5D7BB5DBC5E}"/>
              </a:ext>
            </a:extLst>
          </p:cNvPr>
          <p:cNvPicPr>
            <a:picLocks noGrp="1" noChangeAspect="1"/>
          </p:cNvPicPr>
          <p:nvPr>
            <p:ph sz="half" idx="1"/>
          </p:nvPr>
        </p:nvPicPr>
        <p:blipFill>
          <a:blip r:embed="rId2"/>
          <a:stretch>
            <a:fillRect/>
          </a:stretch>
        </p:blipFill>
        <p:spPr>
          <a:xfrm>
            <a:off x="4654297" y="3852892"/>
            <a:ext cx="6894236" cy="2400424"/>
          </a:xfrm>
          <a:prstGeom prst="rect">
            <a:avLst/>
          </a:prstGeom>
        </p:spPr>
      </p:pic>
      <p:graphicFrame>
        <p:nvGraphicFramePr>
          <p:cNvPr id="9" name="Content Placeholder 8" descr="Chart type: Clustered Column. 'Average_Reviews'&#10;&#10;Description automatically generated">
            <a:extLst>
              <a:ext uri="{FF2B5EF4-FFF2-40B4-BE49-F238E27FC236}">
                <a16:creationId xmlns:a16="http://schemas.microsoft.com/office/drawing/2014/main" id="{86BCD147-E883-9967-0552-90AEC7EEB942}"/>
              </a:ext>
            </a:extLst>
          </p:cNvPr>
          <p:cNvGraphicFramePr>
            <a:graphicFrameLocks noGrp="1"/>
          </p:cNvGraphicFramePr>
          <p:nvPr>
            <p:ph sz="half" idx="2"/>
            <p:extLst>
              <p:ext uri="{D42A27DB-BD31-4B8C-83A1-F6EECF244321}">
                <p14:modId xmlns:p14="http://schemas.microsoft.com/office/powerpoint/2010/main" val="3100640622"/>
              </p:ext>
            </p:extLst>
          </p:nvPr>
        </p:nvGraphicFramePr>
        <p:xfrm>
          <a:off x="4393362" y="258417"/>
          <a:ext cx="7543534" cy="2865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90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3" name="Rectangle 2970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698" name="Picture 2" descr="Plan, start, grow, and advertise your small business | Yelp for Business">
            <a:extLst>
              <a:ext uri="{FF2B5EF4-FFF2-40B4-BE49-F238E27FC236}">
                <a16:creationId xmlns:a16="http://schemas.microsoft.com/office/drawing/2014/main" id="{709ADFBD-85C4-7172-22FA-6DAC698039F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62013" y="1844675"/>
            <a:ext cx="6710363" cy="4449763"/>
          </a:xfrm>
          <a:prstGeom prst="rect">
            <a:avLst/>
          </a:prstGeom>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E6F3FC9A-2939-D303-9E08-A1F5B8F895F9}"/>
              </a:ext>
            </a:extLst>
          </p:cNvPr>
          <p:cNvPicPr>
            <a:picLocks noGrp="1" noChangeAspect="1"/>
          </p:cNvPicPr>
          <p:nvPr>
            <p:ph sz="half" idx="2"/>
          </p:nvPr>
        </p:nvPicPr>
        <p:blipFill>
          <a:blip r:embed="rId3"/>
          <a:stretch>
            <a:fillRect/>
          </a:stretch>
        </p:blipFill>
        <p:spPr>
          <a:xfrm>
            <a:off x="7643813" y="1844675"/>
            <a:ext cx="3681413" cy="4449763"/>
          </a:xfrm>
          <a:prstGeom prst="rect">
            <a:avLst/>
          </a:prstGeom>
        </p:spPr>
      </p:pic>
      <p:sp>
        <p:nvSpPr>
          <p:cNvPr id="2" name="Title 1">
            <a:extLst>
              <a:ext uri="{FF2B5EF4-FFF2-40B4-BE49-F238E27FC236}">
                <a16:creationId xmlns:a16="http://schemas.microsoft.com/office/drawing/2014/main" id="{438DB697-F9E2-1C12-D12D-E856F016CDF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1" kern="1200">
                <a:solidFill>
                  <a:schemeClr val="tx1"/>
                </a:solidFill>
                <a:latin typeface="+mj-lt"/>
                <a:ea typeface="+mj-ea"/>
                <a:cs typeface="+mj-cs"/>
              </a:rPr>
              <a:t>5. 15 Business Categories which has least Number of Reviews</a:t>
            </a:r>
          </a:p>
        </p:txBody>
      </p:sp>
    </p:spTree>
    <p:extLst>
      <p:ext uri="{BB962C8B-B14F-4D97-AF65-F5344CB8AC3E}">
        <p14:creationId xmlns:p14="http://schemas.microsoft.com/office/powerpoint/2010/main" val="287211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E14B9-678A-202F-3F27-5BCC2ADA5D3F}"/>
              </a:ext>
            </a:extLst>
          </p:cNvPr>
          <p:cNvSpPr>
            <a:spLocks noGrp="1"/>
          </p:cNvSpPr>
          <p:nvPr>
            <p:ph type="title"/>
          </p:nvPr>
        </p:nvSpPr>
        <p:spPr>
          <a:xfrm>
            <a:off x="838200" y="672747"/>
            <a:ext cx="10515600" cy="715556"/>
          </a:xfrm>
        </p:spPr>
        <p:txBody>
          <a:bodyPr>
            <a:normAutofit/>
          </a:bodyPr>
          <a:lstStyle/>
          <a:p>
            <a:pPr algn="ctr"/>
            <a:r>
              <a:rPr lang="en-US" sz="3200" b="1" dirty="0">
                <a:solidFill>
                  <a:schemeClr val="bg1"/>
                </a:solidFill>
              </a:rPr>
              <a:t>1. Number of Users Joined Yelp Since 2010</a:t>
            </a:r>
            <a:endParaRPr lang="en-US" sz="3200" dirty="0">
              <a:solidFill>
                <a:schemeClr val="bg1"/>
              </a:solidFill>
            </a:endParaRPr>
          </a:p>
        </p:txBody>
      </p:sp>
      <p:pic>
        <p:nvPicPr>
          <p:cNvPr id="15" name="Picture 14">
            <a:extLst>
              <a:ext uri="{FF2B5EF4-FFF2-40B4-BE49-F238E27FC236}">
                <a16:creationId xmlns:a16="http://schemas.microsoft.com/office/drawing/2014/main" id="{B239BC92-4CAB-D1C0-A812-A69889EF84F6}"/>
              </a:ext>
            </a:extLst>
          </p:cNvPr>
          <p:cNvPicPr>
            <a:picLocks noChangeAspect="1"/>
          </p:cNvPicPr>
          <p:nvPr/>
        </p:nvPicPr>
        <p:blipFill>
          <a:blip r:embed="rId2"/>
          <a:stretch>
            <a:fillRect/>
          </a:stretch>
        </p:blipFill>
        <p:spPr>
          <a:xfrm>
            <a:off x="8973654" y="1825625"/>
            <a:ext cx="2380146" cy="4039083"/>
          </a:xfrm>
          <a:prstGeom prst="rect">
            <a:avLst/>
          </a:prstGeom>
        </p:spPr>
      </p:pic>
      <p:graphicFrame>
        <p:nvGraphicFramePr>
          <p:cNvPr id="21" name="Content Placeholder 20" descr="Chart type: Clustered Column. 'Number_of_Users'&#10;&#10;Description automatically generated">
            <a:extLst>
              <a:ext uri="{FF2B5EF4-FFF2-40B4-BE49-F238E27FC236}">
                <a16:creationId xmlns:a16="http://schemas.microsoft.com/office/drawing/2014/main" id="{6ECE3145-95F0-B826-8F88-F0623958D209}"/>
              </a:ext>
            </a:extLst>
          </p:cNvPr>
          <p:cNvGraphicFramePr>
            <a:graphicFrameLocks noGrp="1"/>
          </p:cNvGraphicFramePr>
          <p:nvPr>
            <p:ph idx="1"/>
            <p:extLst>
              <p:ext uri="{D42A27DB-BD31-4B8C-83A1-F6EECF244321}">
                <p14:modId xmlns:p14="http://schemas.microsoft.com/office/powerpoint/2010/main" val="3308787767"/>
              </p:ext>
            </p:extLst>
          </p:nvPr>
        </p:nvGraphicFramePr>
        <p:xfrm>
          <a:off x="314326" y="1825625"/>
          <a:ext cx="83058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9029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11C5-2369-54D1-B09D-4EC2DBD3FE69}"/>
              </a:ext>
            </a:extLst>
          </p:cNvPr>
          <p:cNvSpPr>
            <a:spLocks noGrp="1"/>
          </p:cNvSpPr>
          <p:nvPr>
            <p:ph type="title"/>
          </p:nvPr>
        </p:nvSpPr>
        <p:spPr>
          <a:xfrm>
            <a:off x="7464614" y="586409"/>
            <a:ext cx="4087306" cy="4542182"/>
          </a:xfrm>
        </p:spPr>
        <p:txBody>
          <a:bodyPr vert="horz" lIns="91440" tIns="45720" rIns="91440" bIns="45720" rtlCol="0" anchor="b">
            <a:normAutofit fontScale="90000"/>
          </a:bodyPr>
          <a:lstStyle/>
          <a:p>
            <a:pPr algn="ctr"/>
            <a:r>
              <a:rPr lang="en-US" sz="4600" b="1" dirty="0"/>
              <a:t>6. Total Number of Restaurants which allows </a:t>
            </a:r>
            <a:br>
              <a:rPr lang="en-US" sz="4600" b="1" dirty="0"/>
            </a:br>
            <a:r>
              <a:rPr lang="en-US" sz="4600" b="1" dirty="0"/>
              <a:t>take - out</a:t>
            </a:r>
            <a:br>
              <a:rPr lang="en-US" sz="4600" b="1" dirty="0"/>
            </a:br>
            <a:br>
              <a:rPr lang="en-US" sz="4600" b="1" dirty="0"/>
            </a:br>
            <a:r>
              <a:rPr lang="en-US" sz="4600" b="1" dirty="0"/>
              <a:t> </a:t>
            </a:r>
            <a:r>
              <a:rPr lang="en-US" sz="4600" b="1" dirty="0">
                <a:solidFill>
                  <a:srgbClr val="0070C0"/>
                </a:solidFill>
              </a:rPr>
              <a:t>45381 Restaurants</a:t>
            </a:r>
            <a:br>
              <a:rPr lang="en-US" sz="4600" b="1" dirty="0"/>
            </a:br>
            <a:r>
              <a:rPr lang="en-US" sz="4600" b="1" dirty="0"/>
              <a:t> </a:t>
            </a:r>
          </a:p>
        </p:txBody>
      </p:sp>
      <p:sp>
        <p:nvSpPr>
          <p:cNvPr id="1031" name="Freeform: Shape 103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179 Togo Food Illustrations &amp; Clip Art - iStock">
            <a:extLst>
              <a:ext uri="{FF2B5EF4-FFF2-40B4-BE49-F238E27FC236}">
                <a16:creationId xmlns:a16="http://schemas.microsoft.com/office/drawing/2014/main" id="{5B5A1EBB-A6C7-FFF0-87A1-4AD99CA4C8C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788" r="-1" b="637"/>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28260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62" name="Rectangle 205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5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D75F6-73E4-D113-3198-D416C567CC4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7. Top ten users who has given maximum number of reviews</a:t>
            </a:r>
          </a:p>
        </p:txBody>
      </p:sp>
      <p:pic>
        <p:nvPicPr>
          <p:cNvPr id="5" name="Picture 4">
            <a:extLst>
              <a:ext uri="{FF2B5EF4-FFF2-40B4-BE49-F238E27FC236}">
                <a16:creationId xmlns:a16="http://schemas.microsoft.com/office/drawing/2014/main" id="{24ABCE9C-D30C-C4FF-132D-61906E8F3A69}"/>
              </a:ext>
            </a:extLst>
          </p:cNvPr>
          <p:cNvPicPr>
            <a:picLocks noChangeAspect="1"/>
          </p:cNvPicPr>
          <p:nvPr/>
        </p:nvPicPr>
        <p:blipFill>
          <a:blip r:embed="rId2"/>
          <a:stretch>
            <a:fillRect/>
          </a:stretch>
        </p:blipFill>
        <p:spPr>
          <a:xfrm>
            <a:off x="6686550" y="2171700"/>
            <a:ext cx="4794906" cy="3997831"/>
          </a:xfrm>
          <a:prstGeom prst="rect">
            <a:avLst/>
          </a:prstGeom>
        </p:spPr>
      </p:pic>
      <p:graphicFrame>
        <p:nvGraphicFramePr>
          <p:cNvPr id="6" name="Chart 5" descr="Chart type: Clustered Column. 'Number_of_Reviews'&#10;&#10;Description automatically generated">
            <a:extLst>
              <a:ext uri="{FF2B5EF4-FFF2-40B4-BE49-F238E27FC236}">
                <a16:creationId xmlns:a16="http://schemas.microsoft.com/office/drawing/2014/main" id="{D641CA02-9D30-5C40-15E6-167172D60391}"/>
              </a:ext>
            </a:extLst>
          </p:cNvPr>
          <p:cNvGraphicFramePr>
            <a:graphicFrameLocks/>
          </p:cNvGraphicFramePr>
          <p:nvPr>
            <p:extLst>
              <p:ext uri="{D42A27DB-BD31-4B8C-83A1-F6EECF244321}">
                <p14:modId xmlns:p14="http://schemas.microsoft.com/office/powerpoint/2010/main" val="356564026"/>
              </p:ext>
            </p:extLst>
          </p:nvPr>
        </p:nvGraphicFramePr>
        <p:xfrm>
          <a:off x="371475" y="2171700"/>
          <a:ext cx="5943600" cy="43331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1969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Freeform: Shape 308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6DFFCB-8570-7558-5814-0B81F3C2F6D9}"/>
              </a:ext>
            </a:extLst>
          </p:cNvPr>
          <p:cNvSpPr>
            <a:spLocks noGrp="1"/>
          </p:cNvSpPr>
          <p:nvPr>
            <p:ph type="title"/>
          </p:nvPr>
        </p:nvSpPr>
        <p:spPr>
          <a:xfrm>
            <a:off x="660041" y="755374"/>
            <a:ext cx="2880828" cy="5083638"/>
          </a:xfrm>
        </p:spPr>
        <p:txBody>
          <a:bodyPr vert="horz" lIns="91440" tIns="45720" rIns="91440" bIns="45720" rtlCol="0" anchor="t">
            <a:normAutofit/>
          </a:bodyPr>
          <a:lstStyle/>
          <a:p>
            <a:pPr algn="ctr"/>
            <a:r>
              <a:rPr lang="en-US" sz="4000" b="1" kern="1200" dirty="0">
                <a:solidFill>
                  <a:srgbClr val="FFFFFF"/>
                </a:solidFill>
                <a:latin typeface="+mj-lt"/>
                <a:ea typeface="+mj-ea"/>
                <a:cs typeface="+mj-cs"/>
              </a:rPr>
              <a:t>8. Total </a:t>
            </a:r>
            <a:r>
              <a:rPr lang="en-US" sz="4000" b="1" dirty="0">
                <a:solidFill>
                  <a:srgbClr val="FFFFFF"/>
                </a:solidFill>
              </a:rPr>
              <a:t>number</a:t>
            </a:r>
            <a:r>
              <a:rPr lang="en-US" sz="4000" b="1" kern="1200" dirty="0">
                <a:solidFill>
                  <a:srgbClr val="FFFFFF"/>
                </a:solidFill>
                <a:latin typeface="+mj-lt"/>
                <a:ea typeface="+mj-ea"/>
                <a:cs typeface="+mj-cs"/>
              </a:rPr>
              <a:t> of users who has not reviewed yet on yelp</a:t>
            </a:r>
            <a:br>
              <a:rPr lang="en-US" sz="4000" b="1" kern="1200" dirty="0">
                <a:solidFill>
                  <a:srgbClr val="FFFFFF"/>
                </a:solidFill>
                <a:latin typeface="+mj-lt"/>
                <a:ea typeface="+mj-ea"/>
                <a:cs typeface="+mj-cs"/>
              </a:rPr>
            </a:br>
            <a:br>
              <a:rPr lang="en-US" sz="4000" b="1" kern="1200" dirty="0">
                <a:solidFill>
                  <a:srgbClr val="FFFFFF"/>
                </a:solidFill>
                <a:latin typeface="+mj-lt"/>
                <a:ea typeface="+mj-ea"/>
                <a:cs typeface="+mj-cs"/>
              </a:rPr>
            </a:br>
            <a:br>
              <a:rPr lang="en-US" sz="4000" b="1" kern="1200" dirty="0">
                <a:solidFill>
                  <a:srgbClr val="FFFFFF"/>
                </a:solidFill>
                <a:latin typeface="+mj-lt"/>
                <a:ea typeface="+mj-ea"/>
                <a:cs typeface="+mj-cs"/>
              </a:rPr>
            </a:br>
            <a:r>
              <a:rPr lang="en-US" sz="4000" b="1" kern="1200" dirty="0">
                <a:solidFill>
                  <a:srgbClr val="C00000"/>
                </a:solidFill>
                <a:latin typeface="+mj-lt"/>
                <a:ea typeface="+mj-ea"/>
                <a:cs typeface="+mj-cs"/>
              </a:rPr>
              <a:t>54 Users</a:t>
            </a:r>
          </a:p>
        </p:txBody>
      </p:sp>
      <p:pic>
        <p:nvPicPr>
          <p:cNvPr id="3074" name="Picture 2" descr="Review Us on Yelp - The Doctors' Office Urgent Care of Midland Park, NJ">
            <a:extLst>
              <a:ext uri="{FF2B5EF4-FFF2-40B4-BE49-F238E27FC236}">
                <a16:creationId xmlns:a16="http://schemas.microsoft.com/office/drawing/2014/main" id="{AAA70CC0-3D02-6BF9-43F0-F9303291E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827731"/>
            <a:ext cx="7225748" cy="520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61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2" name="Rectangle 410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0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047CEC-767D-0931-2912-5374BFCB6982}"/>
              </a:ext>
            </a:extLst>
          </p:cNvPr>
          <p:cNvSpPr>
            <a:spLocks noGrp="1"/>
          </p:cNvSpPr>
          <p:nvPr>
            <p:ph type="title"/>
          </p:nvPr>
        </p:nvSpPr>
        <p:spPr>
          <a:xfrm>
            <a:off x="804672" y="640263"/>
            <a:ext cx="5221266" cy="1344975"/>
          </a:xfrm>
        </p:spPr>
        <p:txBody>
          <a:bodyPr>
            <a:normAutofit/>
          </a:bodyPr>
          <a:lstStyle/>
          <a:p>
            <a:r>
              <a:rPr lang="en-US" sz="3400" b="1"/>
              <a:t>9. Top 10 business attributes which are most often used</a:t>
            </a:r>
          </a:p>
        </p:txBody>
      </p:sp>
      <p:pic>
        <p:nvPicPr>
          <p:cNvPr id="5" name="Content Placeholder 4">
            <a:extLst>
              <a:ext uri="{FF2B5EF4-FFF2-40B4-BE49-F238E27FC236}">
                <a16:creationId xmlns:a16="http://schemas.microsoft.com/office/drawing/2014/main" id="{E16304FD-E04B-449F-230D-20EF83E72EEE}"/>
              </a:ext>
            </a:extLst>
          </p:cNvPr>
          <p:cNvPicPr>
            <a:picLocks noChangeAspect="1"/>
          </p:cNvPicPr>
          <p:nvPr/>
        </p:nvPicPr>
        <p:blipFill>
          <a:blip r:embed="rId2"/>
          <a:stretch>
            <a:fillRect/>
          </a:stretch>
        </p:blipFill>
        <p:spPr>
          <a:xfrm>
            <a:off x="7021741" y="484632"/>
            <a:ext cx="4186157" cy="2770632"/>
          </a:xfrm>
          <a:prstGeom prst="rect">
            <a:avLst/>
          </a:prstGeom>
        </p:spPr>
      </p:pic>
      <p:pic>
        <p:nvPicPr>
          <p:cNvPr id="4100" name="Picture 4" descr="Everything You Need to Know About Yelp Business Listings | Advice Local">
            <a:extLst>
              <a:ext uri="{FF2B5EF4-FFF2-40B4-BE49-F238E27FC236}">
                <a16:creationId xmlns:a16="http://schemas.microsoft.com/office/drawing/2014/main" id="{F7496D9D-F0DB-CE3E-BB60-93A7AFA497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21741" y="3608682"/>
            <a:ext cx="4684864" cy="24478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descr="Chart type: Clustered Bar. 'Attribute Count'&#10;&#10;Description automatically generated">
            <a:extLst>
              <a:ext uri="{FF2B5EF4-FFF2-40B4-BE49-F238E27FC236}">
                <a16:creationId xmlns:a16="http://schemas.microsoft.com/office/drawing/2014/main" id="{FF316711-3EE3-01FB-9BEB-FD1B8E5D79D4}"/>
              </a:ext>
            </a:extLst>
          </p:cNvPr>
          <p:cNvGraphicFramePr>
            <a:graphicFrameLocks noGrp="1"/>
          </p:cNvGraphicFramePr>
          <p:nvPr>
            <p:ph idx="1"/>
            <p:extLst>
              <p:ext uri="{D42A27DB-BD31-4B8C-83A1-F6EECF244321}">
                <p14:modId xmlns:p14="http://schemas.microsoft.com/office/powerpoint/2010/main" val="2861745674"/>
              </p:ext>
            </p:extLst>
          </p:nvPr>
        </p:nvGraphicFramePr>
        <p:xfrm>
          <a:off x="407504" y="2122487"/>
          <a:ext cx="5688495" cy="409524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2871530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29" name="Rectangle 512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C94C4-713E-1C9D-F694-6BA9F3A7235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b="1">
                <a:solidFill>
                  <a:srgbClr val="FFFFFF"/>
                </a:solidFill>
              </a:rPr>
              <a:t>10. List of the years with the highest number of tip left by the user</a:t>
            </a:r>
          </a:p>
        </p:txBody>
      </p:sp>
      <p:pic>
        <p:nvPicPr>
          <p:cNvPr id="5" name="Content Placeholder 4">
            <a:extLst>
              <a:ext uri="{FF2B5EF4-FFF2-40B4-BE49-F238E27FC236}">
                <a16:creationId xmlns:a16="http://schemas.microsoft.com/office/drawing/2014/main" id="{8B6EC510-0250-6B12-A93E-4A7740BE0B0B}"/>
              </a:ext>
            </a:extLst>
          </p:cNvPr>
          <p:cNvPicPr>
            <a:picLocks noGrp="1" noChangeAspect="1"/>
          </p:cNvPicPr>
          <p:nvPr>
            <p:ph idx="1"/>
          </p:nvPr>
        </p:nvPicPr>
        <p:blipFill>
          <a:blip r:embed="rId2"/>
          <a:stretch>
            <a:fillRect/>
          </a:stretch>
        </p:blipFill>
        <p:spPr>
          <a:xfrm>
            <a:off x="7349017" y="2148241"/>
            <a:ext cx="3705083" cy="3997831"/>
          </a:xfrm>
          <a:prstGeom prst="rect">
            <a:avLst/>
          </a:prstGeom>
        </p:spPr>
      </p:pic>
      <p:graphicFrame>
        <p:nvGraphicFramePr>
          <p:cNvPr id="8" name="Chart 7" descr="Chart type: Clustered Column. 'Number_of_Tips'&#10;&#10;Description automatically generated">
            <a:extLst>
              <a:ext uri="{FF2B5EF4-FFF2-40B4-BE49-F238E27FC236}">
                <a16:creationId xmlns:a16="http://schemas.microsoft.com/office/drawing/2014/main" id="{FD0F6D9D-4D56-AA4A-0368-EC2267102D20}"/>
              </a:ext>
            </a:extLst>
          </p:cNvPr>
          <p:cNvGraphicFramePr>
            <a:graphicFrameLocks/>
          </p:cNvGraphicFramePr>
          <p:nvPr>
            <p:extLst>
              <p:ext uri="{D42A27DB-BD31-4B8C-83A1-F6EECF244321}">
                <p14:modId xmlns:p14="http://schemas.microsoft.com/office/powerpoint/2010/main" val="1590686637"/>
              </p:ext>
            </p:extLst>
          </p:nvPr>
        </p:nvGraphicFramePr>
        <p:xfrm>
          <a:off x="886582" y="2148242"/>
          <a:ext cx="5464521" cy="39978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5928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7" name="Rectangle 174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C7F929D-486A-8B8B-5157-F81A7D47FF7A}"/>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5600" b="1" kern="1200">
                <a:solidFill>
                  <a:srgbClr val="FFFFFF"/>
                </a:solidFill>
                <a:latin typeface="+mj-lt"/>
                <a:ea typeface="+mj-ea"/>
                <a:cs typeface="+mj-cs"/>
              </a:rPr>
              <a:t>Personal Presentation</a:t>
            </a:r>
          </a:p>
        </p:txBody>
      </p:sp>
      <p:pic>
        <p:nvPicPr>
          <p:cNvPr id="17410" name="Picture 2" descr="Point of view - YouTube">
            <a:extLst>
              <a:ext uri="{FF2B5EF4-FFF2-40B4-BE49-F238E27FC236}">
                <a16:creationId xmlns:a16="http://schemas.microsoft.com/office/drawing/2014/main" id="{E1579FC5-E18E-857C-0736-170F67B840F4}"/>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5457027" y="2258437"/>
            <a:ext cx="6194967" cy="3469181"/>
          </a:xfrm>
          <a:prstGeom prst="rect">
            <a:avLst/>
          </a:prstGeom>
          <a:noFill/>
          <a:extLst>
            <a:ext uri="{909E8E84-426E-40DD-AFC4-6F175D3DCCD1}">
              <a14:hiddenFill xmlns:a14="http://schemas.microsoft.com/office/drawing/2010/main">
                <a:solidFill>
                  <a:srgbClr val="FFFFFF"/>
                </a:solidFill>
              </a14:hiddenFill>
            </a:ext>
          </a:extLst>
        </p:spPr>
      </p:pic>
      <p:grpSp>
        <p:nvGrpSpPr>
          <p:cNvPr id="17419" name="Group 17418">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7420"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7421"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74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17424" name="Straight Connector 174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503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55" name="Rectangle 184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Basic queries to get started on SQL">
            <a:extLst>
              <a:ext uri="{FF2B5EF4-FFF2-40B4-BE49-F238E27FC236}">
                <a16:creationId xmlns:a16="http://schemas.microsoft.com/office/drawing/2014/main" id="{3E73BF33-2940-4FA8-86CB-5BEF1FF84C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39" r="11650"/>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8457" name="Rectangle 184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D87FB-E36E-EA59-66DC-464E7C84C35A}"/>
              </a:ext>
            </a:extLst>
          </p:cNvPr>
          <p:cNvSpPr>
            <a:spLocks noGrp="1"/>
          </p:cNvSpPr>
          <p:nvPr>
            <p:ph type="title"/>
          </p:nvPr>
        </p:nvSpPr>
        <p:spPr>
          <a:xfrm>
            <a:off x="7531610" y="365125"/>
            <a:ext cx="3822189" cy="1899912"/>
          </a:xfrm>
        </p:spPr>
        <p:txBody>
          <a:bodyPr>
            <a:normAutofit/>
          </a:bodyPr>
          <a:lstStyle/>
          <a:p>
            <a:r>
              <a:rPr lang="en-US" sz="4000" b="1"/>
              <a:t>1. Challenge and its Solution</a:t>
            </a:r>
          </a:p>
        </p:txBody>
      </p:sp>
      <p:sp>
        <p:nvSpPr>
          <p:cNvPr id="18438" name="Content Placeholder 18437">
            <a:extLst>
              <a:ext uri="{FF2B5EF4-FFF2-40B4-BE49-F238E27FC236}">
                <a16:creationId xmlns:a16="http://schemas.microsoft.com/office/drawing/2014/main" id="{273C3631-E4EF-EB6A-402B-B3F91E89494A}"/>
              </a:ext>
            </a:extLst>
          </p:cNvPr>
          <p:cNvSpPr>
            <a:spLocks noGrp="1"/>
          </p:cNvSpPr>
          <p:nvPr>
            <p:ph idx="1"/>
          </p:nvPr>
        </p:nvSpPr>
        <p:spPr>
          <a:xfrm>
            <a:off x="7531610" y="2434201"/>
            <a:ext cx="3822189" cy="3742762"/>
          </a:xfrm>
        </p:spPr>
        <p:txBody>
          <a:bodyPr>
            <a:normAutofit lnSpcReduction="10000"/>
          </a:bodyPr>
          <a:lstStyle/>
          <a:p>
            <a:pPr marL="0" indent="0">
              <a:buNone/>
            </a:pPr>
            <a:r>
              <a:rPr lang="en-US" sz="1900" b="1" dirty="0"/>
              <a:t>Challenge</a:t>
            </a:r>
          </a:p>
          <a:p>
            <a:pPr marL="0" indent="0">
              <a:buNone/>
            </a:pPr>
            <a:r>
              <a:rPr lang="en-US" sz="1900" dirty="0"/>
              <a:t>My biggest challenge while working on this project was to solve the complex queries like 3, 8 &amp; 10. These are the questions where I got stuck for a long time. Sometimes, I was knowing the next logical step but was not aware of the SQL syntax to execute the queries. It reminded me days of my competitive exam preparations when I use to solve the quantitative and logical questions in the same manner sitting for long hours.</a:t>
            </a:r>
          </a:p>
        </p:txBody>
      </p:sp>
    </p:spTree>
    <p:extLst>
      <p:ext uri="{BB962C8B-B14F-4D97-AF65-F5344CB8AC3E}">
        <p14:creationId xmlns:p14="http://schemas.microsoft.com/office/powerpoint/2010/main" val="559735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5" name="Rectangle 1946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67" name="Oval 1946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69" name="Group 1946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947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47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19458" name="Picture 2" descr="Jagyasini Jagyasini Singh Sticker - Jagyasini Jagyasini Singh Swipe Up Stickers">
            <a:extLst>
              <a:ext uri="{FF2B5EF4-FFF2-40B4-BE49-F238E27FC236}">
                <a16:creationId xmlns:a16="http://schemas.microsoft.com/office/drawing/2014/main" id="{32B91BBC-2402-CE62-0327-857C1746AC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2554" y="1439432"/>
            <a:ext cx="3083011" cy="3952579"/>
          </a:xfrm>
          <a:prstGeom prst="rect">
            <a:avLst/>
          </a:prstGeom>
          <a:noFill/>
          <a:extLst>
            <a:ext uri="{909E8E84-426E-40DD-AFC4-6F175D3DCCD1}">
              <a14:hiddenFill xmlns:a14="http://schemas.microsoft.com/office/drawing/2010/main">
                <a:solidFill>
                  <a:srgbClr val="FFFFFF"/>
                </a:solidFill>
              </a14:hiddenFill>
            </a:ext>
          </a:extLst>
        </p:spPr>
      </p:pic>
      <p:sp>
        <p:nvSpPr>
          <p:cNvPr id="19462" name="Content Placeholder 19461">
            <a:extLst>
              <a:ext uri="{FF2B5EF4-FFF2-40B4-BE49-F238E27FC236}">
                <a16:creationId xmlns:a16="http://schemas.microsoft.com/office/drawing/2014/main" id="{B74E8D83-97AA-A5D9-F5C1-6423A0602508}"/>
              </a:ext>
            </a:extLst>
          </p:cNvPr>
          <p:cNvSpPr>
            <a:spLocks noGrp="1"/>
          </p:cNvSpPr>
          <p:nvPr>
            <p:ph idx="1"/>
          </p:nvPr>
        </p:nvSpPr>
        <p:spPr>
          <a:xfrm>
            <a:off x="6388119" y="554152"/>
            <a:ext cx="4699463" cy="5350538"/>
          </a:xfrm>
        </p:spPr>
        <p:txBody>
          <a:bodyPr anchor="t">
            <a:normAutofit fontScale="92500" lnSpcReduction="10000"/>
          </a:bodyPr>
          <a:lstStyle/>
          <a:p>
            <a:pPr marL="0" indent="0" algn="ctr">
              <a:buNone/>
            </a:pPr>
            <a:r>
              <a:rPr lang="en-US" sz="3600" b="1" dirty="0">
                <a:solidFill>
                  <a:schemeClr val="tx1">
                    <a:alpha val="80000"/>
                  </a:schemeClr>
                </a:solidFill>
              </a:rPr>
              <a:t>Solution</a:t>
            </a:r>
          </a:p>
          <a:p>
            <a:pPr marL="0" indent="0">
              <a:buNone/>
            </a:pPr>
            <a:r>
              <a:rPr lang="en-US" sz="3600" dirty="0">
                <a:solidFill>
                  <a:schemeClr val="tx1">
                    <a:alpha val="80000"/>
                  </a:schemeClr>
                </a:solidFill>
              </a:rPr>
              <a:t>The stackoverflow.com website has helped me a lot in overcoming these challenges. I started with the smallest logical part and iteratively build the solution for the query.</a:t>
            </a:r>
          </a:p>
          <a:p>
            <a:pPr marL="0" indent="0">
              <a:buNone/>
            </a:pPr>
            <a:r>
              <a:rPr lang="en-US" sz="3600" dirty="0">
                <a:solidFill>
                  <a:schemeClr val="tx1">
                    <a:alpha val="80000"/>
                  </a:schemeClr>
                </a:solidFill>
              </a:rPr>
              <a:t>Definitely, it was a EUREKA moment for me, when I completed all my queries. </a:t>
            </a:r>
          </a:p>
        </p:txBody>
      </p:sp>
      <p:sp>
        <p:nvSpPr>
          <p:cNvPr id="1947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475" name="Straight Connector 194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35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9" name="Rectangle 2048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44BF9-AEBF-0983-3A73-37FD996F7834}"/>
              </a:ext>
            </a:extLst>
          </p:cNvPr>
          <p:cNvSpPr>
            <a:spLocks noGrp="1"/>
          </p:cNvSpPr>
          <p:nvPr>
            <p:ph type="title"/>
          </p:nvPr>
        </p:nvSpPr>
        <p:spPr>
          <a:xfrm>
            <a:off x="838200" y="585216"/>
            <a:ext cx="10515600" cy="1325563"/>
          </a:xfrm>
        </p:spPr>
        <p:txBody>
          <a:bodyPr>
            <a:normAutofit/>
          </a:bodyPr>
          <a:lstStyle/>
          <a:p>
            <a:r>
              <a:rPr lang="en-US">
                <a:solidFill>
                  <a:schemeClr val="bg1"/>
                </a:solidFill>
              </a:rPr>
              <a:t>2. Easiest Part of the Project</a:t>
            </a:r>
          </a:p>
        </p:txBody>
      </p:sp>
      <p:pic>
        <p:nvPicPr>
          <p:cNvPr id="20482" name="Picture 2" descr="PostgreSQL Replication: A Comprehensive Guide">
            <a:extLst>
              <a:ext uri="{FF2B5EF4-FFF2-40B4-BE49-F238E27FC236}">
                <a16:creationId xmlns:a16="http://schemas.microsoft.com/office/drawing/2014/main" id="{28B2F34A-FFED-8A48-85CE-D0325CFBF6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r="5283"/>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20486" name="Content Placeholder 20485">
            <a:extLst>
              <a:ext uri="{FF2B5EF4-FFF2-40B4-BE49-F238E27FC236}">
                <a16:creationId xmlns:a16="http://schemas.microsoft.com/office/drawing/2014/main" id="{52DCE188-B4EF-9CF7-ABAC-65875FDF1C4C}"/>
              </a:ext>
            </a:extLst>
          </p:cNvPr>
          <p:cNvSpPr>
            <a:spLocks noGrp="1"/>
          </p:cNvSpPr>
          <p:nvPr>
            <p:ph idx="1"/>
          </p:nvPr>
        </p:nvSpPr>
        <p:spPr>
          <a:xfrm>
            <a:off x="7546848" y="2526302"/>
            <a:ext cx="3803904" cy="3660185"/>
          </a:xfrm>
        </p:spPr>
        <p:txBody>
          <a:bodyPr anchor="ctr">
            <a:normAutofit lnSpcReduction="10000"/>
          </a:bodyPr>
          <a:lstStyle/>
          <a:p>
            <a:pPr marL="0" indent="0">
              <a:buNone/>
            </a:pPr>
            <a:r>
              <a:rPr lang="en-US" sz="2200" dirty="0"/>
              <a:t>In the whole project, creating and loading the database tables was the easiest task for me. I was creating the database with the free mind and may be that could be the reason which made the whole task easy.</a:t>
            </a:r>
          </a:p>
          <a:p>
            <a:pPr marL="0" indent="0">
              <a:buNone/>
            </a:pPr>
            <a:r>
              <a:rPr lang="en-US" sz="2200" dirty="0"/>
              <a:t>Apart from that, I enjoyed making the presentation, especially when I got some cool and interactive images to use for the presentation.</a:t>
            </a:r>
          </a:p>
        </p:txBody>
      </p:sp>
    </p:spTree>
    <p:extLst>
      <p:ext uri="{BB962C8B-B14F-4D97-AF65-F5344CB8AC3E}">
        <p14:creationId xmlns:p14="http://schemas.microsoft.com/office/powerpoint/2010/main" val="391360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B7192-AC42-63FF-78D6-546006B219B2}"/>
              </a:ext>
            </a:extLst>
          </p:cNvPr>
          <p:cNvSpPr>
            <a:spLocks noGrp="1"/>
          </p:cNvSpPr>
          <p:nvPr>
            <p:ph type="title"/>
          </p:nvPr>
        </p:nvSpPr>
        <p:spPr>
          <a:xfrm>
            <a:off x="1043631" y="809898"/>
            <a:ext cx="10173010" cy="1554480"/>
          </a:xfrm>
        </p:spPr>
        <p:txBody>
          <a:bodyPr anchor="ctr">
            <a:normAutofit/>
          </a:bodyPr>
          <a:lstStyle/>
          <a:p>
            <a:r>
              <a:rPr lang="en-US" sz="4800" b="1"/>
              <a:t>3. Surprising Element about Data</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3210A68-278D-D850-D476-F8E0A96B44BB}"/>
              </a:ext>
            </a:extLst>
          </p:cNvPr>
          <p:cNvGraphicFramePr>
            <a:graphicFrameLocks noGrp="1"/>
          </p:cNvGraphicFramePr>
          <p:nvPr>
            <p:ph idx="1"/>
            <p:extLst>
              <p:ext uri="{D42A27DB-BD31-4B8C-83A1-F6EECF244321}">
                <p14:modId xmlns:p14="http://schemas.microsoft.com/office/powerpoint/2010/main" val="243505638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70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C7F9B3-218A-4C2F-493E-0AD257E7A5E5}"/>
              </a:ext>
            </a:extLst>
          </p:cNvPr>
          <p:cNvSpPr>
            <a:spLocks noGrp="1"/>
          </p:cNvSpPr>
          <p:nvPr>
            <p:ph type="title"/>
          </p:nvPr>
        </p:nvSpPr>
        <p:spPr>
          <a:xfrm>
            <a:off x="838200" y="672747"/>
            <a:ext cx="10515600" cy="715556"/>
          </a:xfrm>
        </p:spPr>
        <p:txBody>
          <a:bodyPr vert="horz" lIns="91440" tIns="45720" rIns="91440" bIns="45720" rtlCol="0">
            <a:normAutofit/>
          </a:bodyPr>
          <a:lstStyle/>
          <a:p>
            <a:pPr algn="ctr"/>
            <a:r>
              <a:rPr lang="en-US" sz="3200" kern="1200">
                <a:solidFill>
                  <a:schemeClr val="bg1"/>
                </a:solidFill>
                <a:latin typeface="+mj-lt"/>
                <a:ea typeface="+mj-ea"/>
                <a:cs typeface="+mj-cs"/>
              </a:rPr>
              <a:t>2. List of Elite Users from 2012 through 2021</a:t>
            </a:r>
          </a:p>
        </p:txBody>
      </p:sp>
      <p:graphicFrame>
        <p:nvGraphicFramePr>
          <p:cNvPr id="8" name="Content Placeholder 7" descr="Chart type: Clustered Column. 'number_of_eliteusers'&#10;&#10;Description automatically generated">
            <a:extLst>
              <a:ext uri="{FF2B5EF4-FFF2-40B4-BE49-F238E27FC236}">
                <a16:creationId xmlns:a16="http://schemas.microsoft.com/office/drawing/2014/main" id="{6E82FC63-1622-5BA5-93CC-CBD68CCAC2AD}"/>
              </a:ext>
            </a:extLst>
          </p:cNvPr>
          <p:cNvGraphicFramePr>
            <a:graphicFrameLocks noGrp="1"/>
          </p:cNvGraphicFramePr>
          <p:nvPr>
            <p:ph idx="1"/>
            <p:extLst>
              <p:ext uri="{D42A27DB-BD31-4B8C-83A1-F6EECF244321}">
                <p14:modId xmlns:p14="http://schemas.microsoft.com/office/powerpoint/2010/main" val="3804936612"/>
              </p:ext>
            </p:extLst>
          </p:nvPr>
        </p:nvGraphicFramePr>
        <p:xfrm>
          <a:off x="838200" y="2166938"/>
          <a:ext cx="10515600" cy="3457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8442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0829-330C-EBD6-F627-9493DE7EED9F}"/>
              </a:ext>
            </a:extLst>
          </p:cNvPr>
          <p:cNvSpPr>
            <a:spLocks noGrp="1"/>
          </p:cNvSpPr>
          <p:nvPr>
            <p:ph type="title"/>
          </p:nvPr>
        </p:nvSpPr>
        <p:spPr>
          <a:xfrm>
            <a:off x="1136428" y="627564"/>
            <a:ext cx="7474172" cy="1325563"/>
          </a:xfrm>
        </p:spPr>
        <p:txBody>
          <a:bodyPr>
            <a:normAutofit/>
          </a:bodyPr>
          <a:lstStyle/>
          <a:p>
            <a:r>
              <a:rPr lang="en-US" b="1" dirty="0"/>
              <a:t>4. Yelp’s Real Data</a:t>
            </a:r>
          </a:p>
        </p:txBody>
      </p:sp>
      <p:sp>
        <p:nvSpPr>
          <p:cNvPr id="3" name="Content Placeholder 2">
            <a:extLst>
              <a:ext uri="{FF2B5EF4-FFF2-40B4-BE49-F238E27FC236}">
                <a16:creationId xmlns:a16="http://schemas.microsoft.com/office/drawing/2014/main" id="{80BCB0AA-CB91-78DC-5B14-A084EE5FA272}"/>
              </a:ext>
            </a:extLst>
          </p:cNvPr>
          <p:cNvSpPr>
            <a:spLocks noGrp="1"/>
          </p:cNvSpPr>
          <p:nvPr>
            <p:ph idx="1"/>
          </p:nvPr>
        </p:nvSpPr>
        <p:spPr>
          <a:xfrm>
            <a:off x="1136429" y="2278173"/>
            <a:ext cx="6467867" cy="3450613"/>
          </a:xfrm>
        </p:spPr>
        <p:txBody>
          <a:bodyPr anchor="ctr">
            <a:normAutofit/>
          </a:bodyPr>
          <a:lstStyle/>
          <a:p>
            <a:pPr marL="0" indent="0">
              <a:buNone/>
            </a:pPr>
            <a:r>
              <a:rPr lang="en-US" sz="2200"/>
              <a:t>Based on the sample dataset provided, it looks like the real yelp database will be huge in size and it should be properly index so that the query can perform efficiently.</a:t>
            </a:r>
          </a:p>
          <a:p>
            <a:pPr marL="0" indent="0">
              <a:buNone/>
            </a:pPr>
            <a:r>
              <a:rPr lang="en-US" sz="2200"/>
              <a:t>There are lot of analysis which could be done for different categories of businesses based on their reviews rating and comments.</a:t>
            </a:r>
          </a:p>
          <a:p>
            <a:pPr marL="0" indent="0">
              <a:buNone/>
            </a:pPr>
            <a:r>
              <a:rPr lang="en-US" sz="2200"/>
              <a:t>I guess, yelp uses this huge amount of data to find customer trends and tries to provides local and unbiased insights to every category of business.</a:t>
            </a:r>
          </a:p>
        </p:txBody>
      </p:sp>
      <p:sp>
        <p:nvSpPr>
          <p:cNvPr id="22535" name="Rectangle 225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C3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7" name="Oval 225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C11E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RealData Software and Education for Real Estate Investors - Home | Facebook">
            <a:extLst>
              <a:ext uri="{FF2B5EF4-FFF2-40B4-BE49-F238E27FC236}">
                <a16:creationId xmlns:a16="http://schemas.microsoft.com/office/drawing/2014/main" id="{65E69EFF-0C2B-0D69-2799-7D6C76F17E2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61" r="-3" b="-3"/>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94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9" name="Rectangle 2151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DBAC82F-B5EB-C6D7-E0F8-D7C5530723A4}"/>
              </a:ext>
            </a:extLst>
          </p:cNvPr>
          <p:cNvSpPr>
            <a:spLocks noGrp="1"/>
          </p:cNvSpPr>
          <p:nvPr>
            <p:ph type="title"/>
          </p:nvPr>
        </p:nvSpPr>
        <p:spPr>
          <a:xfrm>
            <a:off x="777240" y="694944"/>
            <a:ext cx="6610388" cy="1042416"/>
          </a:xfrm>
        </p:spPr>
        <p:txBody>
          <a:bodyPr>
            <a:normAutofit/>
          </a:bodyPr>
          <a:lstStyle/>
          <a:p>
            <a:r>
              <a:rPr lang="en-US" sz="4200" b="1">
                <a:solidFill>
                  <a:srgbClr val="FFFFFF"/>
                </a:solidFill>
              </a:rPr>
              <a:t>5. Recommendation to Yelp</a:t>
            </a:r>
          </a:p>
        </p:txBody>
      </p:sp>
      <p:sp>
        <p:nvSpPr>
          <p:cNvPr id="21521" name="Rectangle 2152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22222">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23" name="Rectangle 215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525" name="Rectangle 21524">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22222">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508" name="Picture 4" descr="Surprise! Your Hospital's YELP Page Is Now Unclaimed">
            <a:extLst>
              <a:ext uri="{FF2B5EF4-FFF2-40B4-BE49-F238E27FC236}">
                <a16:creationId xmlns:a16="http://schemas.microsoft.com/office/drawing/2014/main" id="{068E1B5E-5696-9AB1-E31B-E02A929538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628" y="2480453"/>
            <a:ext cx="6795370" cy="3567569"/>
          </a:xfrm>
          <a:prstGeom prst="rect">
            <a:avLst/>
          </a:prstGeom>
          <a:noFill/>
          <a:extLst>
            <a:ext uri="{909E8E84-426E-40DD-AFC4-6F175D3DCCD1}">
              <a14:hiddenFill xmlns:a14="http://schemas.microsoft.com/office/drawing/2010/main">
                <a:solidFill>
                  <a:srgbClr val="FFFFFF"/>
                </a:solidFill>
              </a14:hiddenFill>
            </a:ext>
          </a:extLst>
        </p:spPr>
      </p:pic>
      <p:sp>
        <p:nvSpPr>
          <p:cNvPr id="21527" name="Rectangle 2152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67E228-1364-9E6C-A843-1618B31BDF31}"/>
              </a:ext>
            </a:extLst>
          </p:cNvPr>
          <p:cNvSpPr>
            <a:spLocks noGrp="1"/>
          </p:cNvSpPr>
          <p:nvPr>
            <p:ph idx="1"/>
          </p:nvPr>
        </p:nvSpPr>
        <p:spPr>
          <a:xfrm>
            <a:off x="8109311" y="2393792"/>
            <a:ext cx="3360212" cy="3740893"/>
          </a:xfrm>
        </p:spPr>
        <p:txBody>
          <a:bodyPr anchor="ctr">
            <a:normAutofit/>
          </a:bodyPr>
          <a:lstStyle/>
          <a:p>
            <a:r>
              <a:rPr lang="en-US" sz="1500"/>
              <a:t>Yelp should have more concrete process in place for data hygiene and data quality checks.</a:t>
            </a:r>
          </a:p>
          <a:p>
            <a:r>
              <a:rPr lang="en-US" sz="1500"/>
              <a:t>Yelp should enforce to populate some of the important data fields to provide a clear picture of their dataset. For example, for some of the businesses, street address was null.</a:t>
            </a:r>
          </a:p>
          <a:p>
            <a:r>
              <a:rPr lang="en-US" sz="1500"/>
              <a:t>Yelp should facilitate the user to use the predefined tags for the comments for a better understanding of their reviews. For example, using tags such as clean, tasty, hygienic etc.</a:t>
            </a:r>
          </a:p>
          <a:p>
            <a:pPr marL="0" indent="0">
              <a:buNone/>
            </a:pPr>
            <a:endParaRPr lang="en-US" sz="1500"/>
          </a:p>
        </p:txBody>
      </p:sp>
    </p:spTree>
    <p:extLst>
      <p:ext uri="{BB962C8B-B14F-4D97-AF65-F5344CB8AC3E}">
        <p14:creationId xmlns:p14="http://schemas.microsoft.com/office/powerpoint/2010/main" val="330139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3DC1-9B69-2AF7-0EDF-7C733E6FA274}"/>
              </a:ext>
            </a:extLst>
          </p:cNvPr>
          <p:cNvSpPr>
            <a:spLocks noGrp="1"/>
          </p:cNvSpPr>
          <p:nvPr>
            <p:ph type="title"/>
          </p:nvPr>
        </p:nvSpPr>
        <p:spPr>
          <a:xfrm>
            <a:off x="2674415" y="677241"/>
            <a:ext cx="4978399" cy="3165045"/>
          </a:xfrm>
        </p:spPr>
        <p:txBody>
          <a:bodyPr vert="horz" lIns="91440" tIns="45720" rIns="91440" bIns="45720" rtlCol="0" anchor="b">
            <a:normAutofit/>
          </a:bodyPr>
          <a:lstStyle/>
          <a:p>
            <a:pPr algn="ctr"/>
            <a:r>
              <a:rPr lang="en-US" sz="6600" b="1" i="1" kern="1200" dirty="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DD1D3446-0FE4-5E54-A016-448DB22BB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8288" y="2553235"/>
            <a:ext cx="1289051" cy="1289051"/>
          </a:xfrm>
          <a:prstGeom prst="rect">
            <a:avLst/>
          </a:prstGeom>
        </p:spPr>
      </p:pic>
    </p:spTree>
    <p:extLst>
      <p:ext uri="{BB962C8B-B14F-4D97-AF65-F5344CB8AC3E}">
        <p14:creationId xmlns:p14="http://schemas.microsoft.com/office/powerpoint/2010/main" val="286123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A7C89B-74A0-25DF-FFD5-5835AB7EB8B4}"/>
              </a:ext>
            </a:extLst>
          </p:cNvPr>
          <p:cNvPicPr>
            <a:picLocks noGrp="1" noChangeAspect="1"/>
          </p:cNvPicPr>
          <p:nvPr>
            <p:ph sz="half" idx="1"/>
          </p:nvPr>
        </p:nvPicPr>
        <p:blipFill>
          <a:blip r:embed="rId2"/>
          <a:stretch>
            <a:fillRect/>
          </a:stretch>
        </p:blipFill>
        <p:spPr>
          <a:xfrm>
            <a:off x="1307690" y="855407"/>
            <a:ext cx="3716594" cy="4365522"/>
          </a:xfrm>
          <a:prstGeom prst="rect">
            <a:avLst/>
          </a:prstGeom>
        </p:spPr>
      </p:pic>
      <p:pic>
        <p:nvPicPr>
          <p:cNvPr id="8194" name="Picture 2" descr="Yelp Elite Nomination writing - That Umbrella Guy L - Simbi">
            <a:extLst>
              <a:ext uri="{FF2B5EF4-FFF2-40B4-BE49-F238E27FC236}">
                <a16:creationId xmlns:a16="http://schemas.microsoft.com/office/drawing/2014/main" id="{997AA891-8CC5-29C3-EB10-E1278EF9B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960" y="133350"/>
            <a:ext cx="4629150" cy="25431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B9AB8B07-C1AC-D805-C7E8-F19769FD08DD}"/>
              </a:ext>
            </a:extLst>
          </p:cNvPr>
          <p:cNvSpPr>
            <a:spLocks noGrp="1"/>
          </p:cNvSpPr>
          <p:nvPr>
            <p:ph sz="half" idx="2"/>
          </p:nvPr>
        </p:nvSpPr>
        <p:spPr>
          <a:xfrm>
            <a:off x="5902735" y="2676525"/>
            <a:ext cx="5181600" cy="3115585"/>
          </a:xfrm>
        </p:spPr>
        <p:txBody>
          <a:bodyPr>
            <a:normAutofit/>
          </a:bodyPr>
          <a:lstStyle/>
          <a:p>
            <a:pPr marL="0" indent="0">
              <a:buNone/>
            </a:pPr>
            <a:endParaRPr lang="en-US" dirty="0"/>
          </a:p>
          <a:p>
            <a:pPr marL="0" indent="0">
              <a:buNone/>
            </a:pPr>
            <a:r>
              <a:rPr lang="en-US" dirty="0"/>
              <a:t>The number of elite users are increasing every year from 2012 to 2021, but for year 2020 there is no data present for elite users.</a:t>
            </a:r>
          </a:p>
        </p:txBody>
      </p:sp>
    </p:spTree>
    <p:extLst>
      <p:ext uri="{BB962C8B-B14F-4D97-AF65-F5344CB8AC3E}">
        <p14:creationId xmlns:p14="http://schemas.microsoft.com/office/powerpoint/2010/main" val="239703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35" name="Rectangle 9231">
            <a:extLst>
              <a:ext uri="{FF2B5EF4-FFF2-40B4-BE49-F238E27FC236}">
                <a16:creationId xmlns:a16="http://schemas.microsoft.com/office/drawing/2014/main" id="{9A5D6D04-32E9-4AF7-BB82-DB2D0C0B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4" name="Freeform: Shape 9233">
            <a:extLst>
              <a:ext uri="{FF2B5EF4-FFF2-40B4-BE49-F238E27FC236}">
                <a16:creationId xmlns:a16="http://schemas.microsoft.com/office/drawing/2014/main" id="{BD5BB1EC-C99A-474B-8874-52B41096D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3787" y="458856"/>
            <a:ext cx="7778213" cy="5907457"/>
          </a:xfrm>
          <a:custGeom>
            <a:avLst/>
            <a:gdLst>
              <a:gd name="connsiteX0" fmla="*/ 3727582 w 7778213"/>
              <a:gd name="connsiteY0" fmla="*/ 0 h 5905781"/>
              <a:gd name="connsiteX1" fmla="*/ 7778213 w 7778213"/>
              <a:gd name="connsiteY1" fmla="*/ 0 h 5905781"/>
              <a:gd name="connsiteX2" fmla="*/ 7778213 w 7778213"/>
              <a:gd name="connsiteY2" fmla="*/ 5905761 h 5905781"/>
              <a:gd name="connsiteX3" fmla="*/ 7485321 w 7778213"/>
              <a:gd name="connsiteY3" fmla="*/ 5905761 h 5905781"/>
              <a:gd name="connsiteX4" fmla="*/ 7485321 w 7778213"/>
              <a:gd name="connsiteY4" fmla="*/ 5905762 h 5905781"/>
              <a:gd name="connsiteX5" fmla="*/ 4228895 w 7778213"/>
              <a:gd name="connsiteY5" fmla="*/ 5905762 h 5905781"/>
              <a:gd name="connsiteX6" fmla="*/ 4228895 w 7778213"/>
              <a:gd name="connsiteY6" fmla="*/ 5905780 h 5905781"/>
              <a:gd name="connsiteX7" fmla="*/ 3936003 w 7778213"/>
              <a:gd name="connsiteY7" fmla="*/ 5905780 h 5905781"/>
              <a:gd name="connsiteX8" fmla="*/ 3936003 w 7778213"/>
              <a:gd name="connsiteY8" fmla="*/ 5905781 h 5905781"/>
              <a:gd name="connsiteX9" fmla="*/ 0 w 7778213"/>
              <a:gd name="connsiteY9" fmla="*/ 5905781 h 5905781"/>
              <a:gd name="connsiteX10" fmla="*/ 2796838 w 7778213"/>
              <a:gd name="connsiteY10" fmla="*/ 20 h 5905781"/>
              <a:gd name="connsiteX11" fmla="*/ 3089730 w 7778213"/>
              <a:gd name="connsiteY11" fmla="*/ 20 h 5905781"/>
              <a:gd name="connsiteX12" fmla="*/ 3089730 w 7778213"/>
              <a:gd name="connsiteY12" fmla="*/ 19 h 5905781"/>
              <a:gd name="connsiteX13" fmla="*/ 3434690 w 7778213"/>
              <a:gd name="connsiteY13" fmla="*/ 19 h 5905781"/>
              <a:gd name="connsiteX14" fmla="*/ 3434690 w 7778213"/>
              <a:gd name="connsiteY14" fmla="*/ 1 h 5905781"/>
              <a:gd name="connsiteX15" fmla="*/ 3727582 w 7778213"/>
              <a:gd name="connsiteY15" fmla="*/ 1 h 590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8213" h="5905781">
                <a:moveTo>
                  <a:pt x="3727582" y="0"/>
                </a:moveTo>
                <a:lnTo>
                  <a:pt x="7778213" y="0"/>
                </a:lnTo>
                <a:lnTo>
                  <a:pt x="7778213" y="5905761"/>
                </a:lnTo>
                <a:lnTo>
                  <a:pt x="7485321" y="5905761"/>
                </a:lnTo>
                <a:lnTo>
                  <a:pt x="7485321" y="5905762"/>
                </a:lnTo>
                <a:lnTo>
                  <a:pt x="4228895" y="5905762"/>
                </a:lnTo>
                <a:lnTo>
                  <a:pt x="4228895" y="5905780"/>
                </a:lnTo>
                <a:lnTo>
                  <a:pt x="3936003" y="5905780"/>
                </a:lnTo>
                <a:lnTo>
                  <a:pt x="3936003" y="5905781"/>
                </a:lnTo>
                <a:lnTo>
                  <a:pt x="0" y="5905781"/>
                </a:lnTo>
                <a:lnTo>
                  <a:pt x="2796838" y="20"/>
                </a:lnTo>
                <a:lnTo>
                  <a:pt x="3089730" y="20"/>
                </a:lnTo>
                <a:lnTo>
                  <a:pt x="3089730" y="19"/>
                </a:lnTo>
                <a:lnTo>
                  <a:pt x="3434690" y="19"/>
                </a:lnTo>
                <a:lnTo>
                  <a:pt x="3434690" y="1"/>
                </a:lnTo>
                <a:lnTo>
                  <a:pt x="3727582"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36" name="Freeform: Shape 9235">
            <a:extLst>
              <a:ext uri="{FF2B5EF4-FFF2-40B4-BE49-F238E27FC236}">
                <a16:creationId xmlns:a16="http://schemas.microsoft.com/office/drawing/2014/main" id="{9C16096C-9FFA-410C-B7AC-DF791DCF1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1ECA429-EE98-7C03-D510-B965402C80F1}"/>
              </a:ext>
            </a:extLst>
          </p:cNvPr>
          <p:cNvSpPr>
            <a:spLocks noGrp="1"/>
          </p:cNvSpPr>
          <p:nvPr>
            <p:ph type="title"/>
          </p:nvPr>
        </p:nvSpPr>
        <p:spPr>
          <a:xfrm>
            <a:off x="838200" y="914400"/>
            <a:ext cx="4279392" cy="1097280"/>
          </a:xfrm>
        </p:spPr>
        <p:txBody>
          <a:bodyPr>
            <a:normAutofit/>
          </a:bodyPr>
          <a:lstStyle/>
          <a:p>
            <a:r>
              <a:rPr lang="en-US" sz="3400" b="1">
                <a:solidFill>
                  <a:schemeClr val="bg1"/>
                </a:solidFill>
              </a:rPr>
              <a:t>3. Details of User with the most 5-Star Reviews</a:t>
            </a:r>
          </a:p>
        </p:txBody>
      </p:sp>
      <p:sp>
        <p:nvSpPr>
          <p:cNvPr id="9224" name="Content Placeholder 2">
            <a:extLst>
              <a:ext uri="{FF2B5EF4-FFF2-40B4-BE49-F238E27FC236}">
                <a16:creationId xmlns:a16="http://schemas.microsoft.com/office/drawing/2014/main" id="{BE272450-9F74-31F4-6C6E-63F09DCE5988}"/>
              </a:ext>
            </a:extLst>
          </p:cNvPr>
          <p:cNvSpPr>
            <a:spLocks noGrp="1"/>
          </p:cNvSpPr>
          <p:nvPr>
            <p:ph idx="1"/>
          </p:nvPr>
        </p:nvSpPr>
        <p:spPr>
          <a:xfrm>
            <a:off x="838200" y="2331720"/>
            <a:ext cx="3520440" cy="3346704"/>
          </a:xfrm>
        </p:spPr>
        <p:txBody>
          <a:bodyPr anchor="t">
            <a:normAutofit/>
          </a:bodyPr>
          <a:lstStyle/>
          <a:p>
            <a:pPr marL="0" indent="0">
              <a:buNone/>
            </a:pPr>
            <a:r>
              <a:rPr lang="en-US" sz="1900" dirty="0">
                <a:solidFill>
                  <a:schemeClr val="bg1"/>
                </a:solidFill>
              </a:rPr>
              <a:t>Name : Michelle</a:t>
            </a:r>
          </a:p>
          <a:p>
            <a:pPr marL="0" indent="0">
              <a:buNone/>
            </a:pPr>
            <a:r>
              <a:rPr lang="en-US" sz="1900" dirty="0">
                <a:solidFill>
                  <a:schemeClr val="bg1"/>
                </a:solidFill>
              </a:rPr>
              <a:t>Date and time when they joined yelp : 2008-03-28 , 13:26:38</a:t>
            </a:r>
          </a:p>
          <a:p>
            <a:pPr marL="0" indent="0">
              <a:buNone/>
            </a:pPr>
            <a:r>
              <a:rPr lang="en-US" sz="1900" dirty="0">
                <a:solidFill>
                  <a:schemeClr val="bg1"/>
                </a:solidFill>
              </a:rPr>
              <a:t>Number of Fans : 1353</a:t>
            </a:r>
          </a:p>
          <a:p>
            <a:pPr marL="0" indent="0">
              <a:buNone/>
            </a:pPr>
            <a:r>
              <a:rPr lang="en-US" sz="1900" dirty="0">
                <a:solidFill>
                  <a:schemeClr val="bg1"/>
                </a:solidFill>
              </a:rPr>
              <a:t>Number of Funny Ratings they have gotten : 8198</a:t>
            </a:r>
          </a:p>
          <a:p>
            <a:pPr marL="0" indent="0">
              <a:buNone/>
            </a:pPr>
            <a:r>
              <a:rPr lang="en-US" sz="1900" dirty="0">
                <a:solidFill>
                  <a:schemeClr val="bg1"/>
                </a:solidFill>
              </a:rPr>
              <a:t>Number of Useful Ratings they have gotten : 28235</a:t>
            </a:r>
          </a:p>
          <a:p>
            <a:pPr marL="0" indent="0">
              <a:buNone/>
            </a:pPr>
            <a:r>
              <a:rPr lang="en-US" sz="1900" dirty="0">
                <a:solidFill>
                  <a:schemeClr val="bg1"/>
                </a:solidFill>
              </a:rPr>
              <a:t>Number of Cool Ratings they have gotten : 18687</a:t>
            </a:r>
          </a:p>
        </p:txBody>
      </p:sp>
      <p:pic>
        <p:nvPicPr>
          <p:cNvPr id="9218" name="Picture 2" descr="Michelle 536800 animation | M | Names | GIFGIFs.com">
            <a:extLst>
              <a:ext uri="{FF2B5EF4-FFF2-40B4-BE49-F238E27FC236}">
                <a16:creationId xmlns:a16="http://schemas.microsoft.com/office/drawing/2014/main" id="{6DEA0023-9DD7-474D-BD02-31415A0491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08178" y="715617"/>
            <a:ext cx="4047602" cy="2079672"/>
          </a:xfrm>
          <a:custGeom>
            <a:avLst/>
            <a:gdLst/>
            <a:ahLst/>
            <a:cxnLst/>
            <a:rect l="l" t="t" r="r" b="b"/>
            <a:pathLst>
              <a:path w="4926150" h="2331720">
                <a:moveTo>
                  <a:pt x="0" y="0"/>
                </a:moveTo>
                <a:lnTo>
                  <a:pt x="4926150" y="0"/>
                </a:lnTo>
                <a:lnTo>
                  <a:pt x="4926150" y="2331720"/>
                </a:lnTo>
                <a:lnTo>
                  <a:pt x="0" y="2331720"/>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Chart, bar chart&#10;&#10;Description automatically generated">
            <a:extLst>
              <a:ext uri="{FF2B5EF4-FFF2-40B4-BE49-F238E27FC236}">
                <a16:creationId xmlns:a16="http://schemas.microsoft.com/office/drawing/2014/main" id="{6C8E164E-BB28-C475-C5BC-3BDB0AB24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722" y="3052051"/>
            <a:ext cx="6132443" cy="3090332"/>
          </a:xfrm>
          <a:custGeom>
            <a:avLst/>
            <a:gdLst/>
            <a:ahLst/>
            <a:cxnLst/>
            <a:rect l="l" t="t" r="r" b="b"/>
            <a:pathLst>
              <a:path w="3976051" h="2331947">
                <a:moveTo>
                  <a:pt x="0" y="0"/>
                </a:moveTo>
                <a:lnTo>
                  <a:pt x="3976051" y="0"/>
                </a:lnTo>
                <a:lnTo>
                  <a:pt x="3976051" y="2331947"/>
                </a:lnTo>
                <a:lnTo>
                  <a:pt x="0" y="2331947"/>
                </a:lnTo>
                <a:close/>
              </a:path>
            </a:pathLst>
          </a:custGeom>
        </p:spPr>
      </p:pic>
    </p:spTree>
    <p:extLst>
      <p:ext uri="{BB962C8B-B14F-4D97-AF65-F5344CB8AC3E}">
        <p14:creationId xmlns:p14="http://schemas.microsoft.com/office/powerpoint/2010/main" val="20631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CE6E-625E-BB0A-3CCA-47AD3CE9AADD}"/>
              </a:ext>
            </a:extLst>
          </p:cNvPr>
          <p:cNvSpPr>
            <a:spLocks noGrp="1"/>
          </p:cNvSpPr>
          <p:nvPr>
            <p:ph type="title"/>
          </p:nvPr>
        </p:nvSpPr>
        <p:spPr/>
        <p:txBody>
          <a:bodyPr>
            <a:normAutofit/>
          </a:bodyPr>
          <a:lstStyle/>
          <a:p>
            <a:r>
              <a:rPr lang="en-US" sz="3200" b="1" dirty="0"/>
              <a:t>Example of some recent 5-star reviews given by Michelle</a:t>
            </a:r>
          </a:p>
        </p:txBody>
      </p:sp>
      <p:sp>
        <p:nvSpPr>
          <p:cNvPr id="3" name="Content Placeholder 2">
            <a:extLst>
              <a:ext uri="{FF2B5EF4-FFF2-40B4-BE49-F238E27FC236}">
                <a16:creationId xmlns:a16="http://schemas.microsoft.com/office/drawing/2014/main" id="{1142131C-0ECD-517C-9807-16FA22A36CD6}"/>
              </a:ext>
            </a:extLst>
          </p:cNvPr>
          <p:cNvSpPr>
            <a:spLocks noGrp="1"/>
          </p:cNvSpPr>
          <p:nvPr>
            <p:ph idx="1"/>
          </p:nvPr>
        </p:nvSpPr>
        <p:spPr>
          <a:xfrm>
            <a:off x="695325" y="1606550"/>
            <a:ext cx="10515600" cy="5162550"/>
          </a:xfrm>
        </p:spPr>
        <p:txBody>
          <a:bodyPr>
            <a:noAutofit/>
          </a:bodyPr>
          <a:lstStyle/>
          <a:p>
            <a:pPr marL="0" indent="0">
              <a:buNone/>
            </a:pPr>
            <a:r>
              <a:rPr lang="en-US" sz="1400" dirty="0">
                <a:solidFill>
                  <a:schemeClr val="accent1"/>
                </a:solidFill>
              </a:rPr>
              <a:t>1. I met up with a friend for lunch outside on a gorgeous afternoon a few weeks ago. There were plenty of outdoor tables which were covered by a tent that was open along one side. Because it was so sunny, it actually felt quite warm but I bet the tent would be great at blocking some wind on a chillier day. </a:t>
            </a:r>
          </a:p>
          <a:p>
            <a:pPr marL="0" indent="0">
              <a:buNone/>
            </a:pPr>
            <a:endParaRPr lang="en-US" sz="1400" dirty="0">
              <a:solidFill>
                <a:schemeClr val="accent1"/>
              </a:solidFill>
            </a:endParaRPr>
          </a:p>
          <a:p>
            <a:pPr marL="0" indent="0">
              <a:buNone/>
            </a:pPr>
            <a:r>
              <a:rPr lang="en-US" sz="1400" dirty="0">
                <a:solidFill>
                  <a:schemeClr val="accent1"/>
                </a:solidFill>
              </a:rPr>
              <a:t>I was happy to see some booze free options on the beverage list, and ordered a Don't Call Me Shirley, which was a simple club soda with </a:t>
            </a:r>
            <a:r>
              <a:rPr lang="en-US" sz="1400" dirty="0" err="1">
                <a:solidFill>
                  <a:schemeClr val="accent1"/>
                </a:solidFill>
              </a:rPr>
              <a:t>housemade</a:t>
            </a:r>
            <a:r>
              <a:rPr lang="en-US" sz="1400" dirty="0">
                <a:solidFill>
                  <a:schemeClr val="accent1"/>
                </a:solidFill>
              </a:rPr>
              <a:t> grenadine - fantastic! </a:t>
            </a:r>
          </a:p>
          <a:p>
            <a:pPr marL="0" indent="0">
              <a:buNone/>
            </a:pPr>
            <a:endParaRPr lang="en-US" sz="1400" dirty="0">
              <a:solidFill>
                <a:schemeClr val="accent1"/>
              </a:solidFill>
            </a:endParaRPr>
          </a:p>
          <a:p>
            <a:pPr marL="0" indent="0">
              <a:buNone/>
            </a:pPr>
            <a:r>
              <a:rPr lang="en-US" sz="1400" dirty="0">
                <a:solidFill>
                  <a:schemeClr val="accent1"/>
                </a:solidFill>
              </a:rPr>
              <a:t>We shared the arugula salad, margherita and mushroom pizzas. I specifically requested the salad first but everything was brought out at the same time. Nonetheless, every single item was delicious! So delicious, that my husband and I ordered dinner from the Pizzeria </a:t>
            </a:r>
            <a:r>
              <a:rPr lang="en-US" sz="1400" dirty="0" err="1">
                <a:solidFill>
                  <a:schemeClr val="accent1"/>
                </a:solidFill>
              </a:rPr>
              <a:t>Vetri</a:t>
            </a:r>
            <a:r>
              <a:rPr lang="en-US" sz="1400" dirty="0">
                <a:solidFill>
                  <a:schemeClr val="accent1"/>
                </a:solidFill>
              </a:rPr>
              <a:t> in Rittenhouse that same night.</a:t>
            </a:r>
          </a:p>
          <a:p>
            <a:pPr marL="0" indent="0">
              <a:buNone/>
            </a:pPr>
            <a:endParaRPr lang="en-US" sz="1400" dirty="0">
              <a:solidFill>
                <a:schemeClr val="accent1"/>
              </a:solidFill>
            </a:endParaRPr>
          </a:p>
          <a:p>
            <a:pPr marL="0" indent="0">
              <a:buNone/>
            </a:pPr>
            <a:r>
              <a:rPr lang="en-US" sz="1400" dirty="0">
                <a:solidFill>
                  <a:schemeClr val="accent1"/>
                </a:solidFill>
              </a:rPr>
              <a:t>I feel like Philadelphia has gone from pizza desert to pizza wonderland in a pretty short time. I don't always think of </a:t>
            </a:r>
            <a:r>
              <a:rPr lang="en-US" sz="1400" dirty="0" err="1">
                <a:solidFill>
                  <a:schemeClr val="accent1"/>
                </a:solidFill>
              </a:rPr>
              <a:t>Vetri</a:t>
            </a:r>
            <a:r>
              <a:rPr lang="en-US" sz="1400" dirty="0">
                <a:solidFill>
                  <a:schemeClr val="accent1"/>
                </a:solidFill>
              </a:rPr>
              <a:t> when I think of pizza, but it's a consistently solid spot that shouldn't be overlooked.</a:t>
            </a:r>
          </a:p>
          <a:p>
            <a:pPr marL="0" indent="0">
              <a:buNone/>
            </a:pPr>
            <a:endParaRPr lang="en-US" sz="1400" dirty="0">
              <a:solidFill>
                <a:schemeClr val="accent6">
                  <a:lumMod val="75000"/>
                </a:schemeClr>
              </a:solidFill>
            </a:endParaRPr>
          </a:p>
          <a:p>
            <a:pPr marL="0" indent="0">
              <a:buNone/>
            </a:pPr>
            <a:r>
              <a:rPr lang="en-US" sz="1400" dirty="0">
                <a:solidFill>
                  <a:schemeClr val="accent6">
                    <a:lumMod val="75000"/>
                  </a:schemeClr>
                </a:solidFill>
              </a:rPr>
              <a:t>2. I haven't been hitting too many new businesses lately so I'm making sure to give extra love to the ones that have been getting me through this year. Every single time I'm in Old City, I figure out a way to swing by Cafe Square One. Their salads are still just as awesome as they were when I first tried them a couple years ago, and the employees are always friendly and welcoming. </a:t>
            </a:r>
          </a:p>
          <a:p>
            <a:pPr marL="0" indent="0">
              <a:buNone/>
            </a:pPr>
            <a:endParaRPr lang="en-US" sz="1400" dirty="0">
              <a:solidFill>
                <a:schemeClr val="accent6">
                  <a:lumMod val="75000"/>
                </a:schemeClr>
              </a:solidFill>
            </a:endParaRPr>
          </a:p>
          <a:p>
            <a:pPr marL="0" indent="0">
              <a:buNone/>
            </a:pPr>
            <a:r>
              <a:rPr lang="en-US" sz="1400" dirty="0">
                <a:solidFill>
                  <a:schemeClr val="accent6">
                    <a:lumMod val="75000"/>
                  </a:schemeClr>
                </a:solidFill>
              </a:rPr>
              <a:t>One day I'll deviate from my beloved southwest salad to try one of the wraps or sandwiches... one day.</a:t>
            </a:r>
          </a:p>
        </p:txBody>
      </p:sp>
    </p:spTree>
    <p:extLst>
      <p:ext uri="{BB962C8B-B14F-4D97-AF65-F5344CB8AC3E}">
        <p14:creationId xmlns:p14="http://schemas.microsoft.com/office/powerpoint/2010/main" val="3420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726EA-EA9D-CC01-00C8-3339B53AF97D}"/>
              </a:ext>
            </a:extLst>
          </p:cNvPr>
          <p:cNvSpPr txBox="1"/>
          <p:nvPr/>
        </p:nvSpPr>
        <p:spPr>
          <a:xfrm>
            <a:off x="1323975" y="967740"/>
            <a:ext cx="9982200" cy="4185761"/>
          </a:xfrm>
          <a:prstGeom prst="rect">
            <a:avLst/>
          </a:prstGeom>
          <a:noFill/>
        </p:spPr>
        <p:txBody>
          <a:bodyPr wrap="square">
            <a:spAutoFit/>
          </a:bodyPr>
          <a:lstStyle/>
          <a:p>
            <a:r>
              <a:rPr lang="en-US" sz="1400" dirty="0">
                <a:solidFill>
                  <a:schemeClr val="accent1"/>
                </a:solidFill>
              </a:rPr>
              <a:t>3. This year's birthday dinner took place at Trattoria Carina and it was absolutely spectacular! We arrived pretty early, I'd say by 6pm, and we snagged one of the last open tables. For the rest of the night, they were on a solid 30-45 minute wait. So do try to get there early, or else just put your name on the list, grab a cocktail to go and wait it out. </a:t>
            </a:r>
          </a:p>
          <a:p>
            <a:endParaRPr lang="en-US" sz="1400" dirty="0">
              <a:solidFill>
                <a:schemeClr val="accent1"/>
              </a:solidFill>
            </a:endParaRPr>
          </a:p>
          <a:p>
            <a:r>
              <a:rPr lang="en-US" sz="1400" dirty="0">
                <a:solidFill>
                  <a:schemeClr val="accent1"/>
                </a:solidFill>
              </a:rPr>
              <a:t>We started with a bottle of white and some of the </a:t>
            </a:r>
            <a:r>
              <a:rPr lang="en-US" sz="1400" dirty="0" err="1">
                <a:solidFill>
                  <a:schemeClr val="accent1"/>
                </a:solidFill>
              </a:rPr>
              <a:t>housemade</a:t>
            </a:r>
            <a:r>
              <a:rPr lang="en-US" sz="1400" dirty="0">
                <a:solidFill>
                  <a:schemeClr val="accent1"/>
                </a:solidFill>
              </a:rPr>
              <a:t> sourdough focaccia, which was addictive! We ordered the meatballs, which we've had many times before, plus the prosciutto and melon. I loved that the melon was sliced into thin ribbons, just like the prosciutto. This was a great summer starter! </a:t>
            </a:r>
          </a:p>
          <a:p>
            <a:endParaRPr lang="en-US" sz="1400" dirty="0">
              <a:solidFill>
                <a:schemeClr val="accent1"/>
              </a:solidFill>
            </a:endParaRPr>
          </a:p>
          <a:p>
            <a:r>
              <a:rPr lang="en-US" sz="1400" dirty="0">
                <a:solidFill>
                  <a:schemeClr val="accent1"/>
                </a:solidFill>
              </a:rPr>
              <a:t>For our mains, we kept it pretty simple and went with the </a:t>
            </a:r>
            <a:r>
              <a:rPr lang="en-US" sz="1400" dirty="0" err="1">
                <a:solidFill>
                  <a:schemeClr val="accent1"/>
                </a:solidFill>
              </a:rPr>
              <a:t>cacio</a:t>
            </a:r>
            <a:r>
              <a:rPr lang="en-US" sz="1400" dirty="0">
                <a:solidFill>
                  <a:schemeClr val="accent1"/>
                </a:solidFill>
              </a:rPr>
              <a:t> e pepe and spicy crab arrabbiata, plus a side of broccoli rabe. However, the kitchen had other plans and sent out several more dishes for us to try, which was extremely generous and provided for ample leftovers. The pastas we ordered were fantastic but I was really happy to try the orecchiette with sausage, which I will definitely get on my next visit. Absolutely delish! </a:t>
            </a:r>
          </a:p>
          <a:p>
            <a:endParaRPr lang="en-US" sz="1400" dirty="0">
              <a:solidFill>
                <a:schemeClr val="accent1"/>
              </a:solidFill>
            </a:endParaRPr>
          </a:p>
          <a:p>
            <a:r>
              <a:rPr lang="en-US" sz="1400" dirty="0">
                <a:solidFill>
                  <a:schemeClr val="accent1"/>
                </a:solidFill>
              </a:rPr>
              <a:t>We also tried a couple dishes recently added or soon to be added to the menu. Then we finished our night with delicious warm donuts filled with cream and a perfectly made negroni. </a:t>
            </a:r>
          </a:p>
          <a:p>
            <a:endParaRPr lang="en-US" sz="1400" dirty="0">
              <a:solidFill>
                <a:schemeClr val="accent1"/>
              </a:solidFill>
            </a:endParaRPr>
          </a:p>
          <a:p>
            <a:r>
              <a:rPr lang="en-US" sz="1400" dirty="0">
                <a:solidFill>
                  <a:schemeClr val="accent1"/>
                </a:solidFill>
              </a:rPr>
              <a:t>If it's been a while since your last visit to Trattoria Carina, you're going to want to get back there ASAP. The restaurant is firing on all cylinders and they are turning out some really incredible and elevated Italian cuisine! Also, shout out to our server, Hope, who was awesome!</a:t>
            </a:r>
          </a:p>
        </p:txBody>
      </p:sp>
    </p:spTree>
    <p:extLst>
      <p:ext uri="{BB962C8B-B14F-4D97-AF65-F5344CB8AC3E}">
        <p14:creationId xmlns:p14="http://schemas.microsoft.com/office/powerpoint/2010/main" val="116856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DDF5F-AAD0-1983-CC66-895E498029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4. Users with most Friends</a:t>
            </a:r>
          </a:p>
        </p:txBody>
      </p:sp>
      <p:pic>
        <p:nvPicPr>
          <p:cNvPr id="10242" name="Picture 2">
            <a:extLst>
              <a:ext uri="{FF2B5EF4-FFF2-40B4-BE49-F238E27FC236}">
                <a16:creationId xmlns:a16="http://schemas.microsoft.com/office/drawing/2014/main" id="{D65726EB-0F3B-37D0-D875-772F1406D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75" y="1820334"/>
            <a:ext cx="6159500" cy="43941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D1398CC-D7F3-1483-F5B8-726FE8021D79}"/>
              </a:ext>
            </a:extLst>
          </p:cNvPr>
          <p:cNvPicPr>
            <a:picLocks noChangeAspect="1"/>
          </p:cNvPicPr>
          <p:nvPr/>
        </p:nvPicPr>
        <p:blipFill>
          <a:blip r:embed="rId3"/>
          <a:stretch>
            <a:fillRect/>
          </a:stretch>
        </p:blipFill>
        <p:spPr>
          <a:xfrm>
            <a:off x="7400924" y="2057400"/>
            <a:ext cx="3438525" cy="4148848"/>
          </a:xfrm>
          <a:prstGeom prst="rect">
            <a:avLst/>
          </a:prstGeom>
        </p:spPr>
      </p:pic>
    </p:spTree>
    <p:extLst>
      <p:ext uri="{BB962C8B-B14F-4D97-AF65-F5344CB8AC3E}">
        <p14:creationId xmlns:p14="http://schemas.microsoft.com/office/powerpoint/2010/main" val="933085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3093</Words>
  <Application>Microsoft Office PowerPoint</Application>
  <PresentationFormat>Widescreen</PresentationFormat>
  <Paragraphs>131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PowerPoint Presentation</vt:lpstr>
      <vt:lpstr>Business Presentation</vt:lpstr>
      <vt:lpstr>1. Number of Users Joined Yelp Since 2010</vt:lpstr>
      <vt:lpstr>2. List of Elite Users from 2012 through 2021</vt:lpstr>
      <vt:lpstr>PowerPoint Presentation</vt:lpstr>
      <vt:lpstr>3. Details of User with the most 5-Star Reviews</vt:lpstr>
      <vt:lpstr>Example of some recent 5-star reviews given by Michelle</vt:lpstr>
      <vt:lpstr>PowerPoint Presentation</vt:lpstr>
      <vt:lpstr>4. Users with most Friends</vt:lpstr>
      <vt:lpstr>5. US States with Highest Businesses</vt:lpstr>
      <vt:lpstr>6. Top Ten Business Categories</vt:lpstr>
      <vt:lpstr>7. Average Rating of Top Business Categories</vt:lpstr>
      <vt:lpstr>PowerPoint Presentation</vt:lpstr>
      <vt:lpstr>8. Most Funny and the least Funny Reviews </vt:lpstr>
      <vt:lpstr>Examples of Funniest Restaurant Reviews</vt:lpstr>
      <vt:lpstr>PowerPoint Presentation</vt:lpstr>
      <vt:lpstr>Examples of Least Funny Restaurant Reviews</vt:lpstr>
      <vt:lpstr>PowerPoint Presentation</vt:lpstr>
      <vt:lpstr>Analyzation of Funny and Unfunny Reviews </vt:lpstr>
      <vt:lpstr>9. Tips Compliment Analysis</vt:lpstr>
      <vt:lpstr>PowerPoint Presentation</vt:lpstr>
      <vt:lpstr>10. Data to Analyze Restaurant Reviews</vt:lpstr>
      <vt:lpstr>PowerPoint Presentation</vt:lpstr>
      <vt:lpstr>Additional Questions on Yelp Data</vt:lpstr>
      <vt:lpstr>1. Top five Bakeries details with the highest average reviews in California</vt:lpstr>
      <vt:lpstr>2. Details of the Businesses which has the most 5-star ratings for the year 2022</vt:lpstr>
      <vt:lpstr>3. Top 5 users who have more fans than friends</vt:lpstr>
      <vt:lpstr>4. Top 5 Restaurants details and their average reviews in Pennsylvania which are open all 7 days in a week and has the most number of reviews</vt:lpstr>
      <vt:lpstr>5. 15 Business Categories which has least Number of Reviews</vt:lpstr>
      <vt:lpstr>6. Total Number of Restaurants which allows  take - out   45381 Restaurants  </vt:lpstr>
      <vt:lpstr>7. Top ten users who has given maximum number of reviews</vt:lpstr>
      <vt:lpstr>8. Total number of users who has not reviewed yet on yelp   54 Users</vt:lpstr>
      <vt:lpstr>9. Top 10 business attributes which are most often used</vt:lpstr>
      <vt:lpstr>10. List of the years with the highest number of tip left by the user</vt:lpstr>
      <vt:lpstr>Personal Presentation</vt:lpstr>
      <vt:lpstr>1. Challenge and its Solution</vt:lpstr>
      <vt:lpstr>PowerPoint Presentation</vt:lpstr>
      <vt:lpstr>2. Easiest Part of the Project</vt:lpstr>
      <vt:lpstr>3. Surprising Element about Data</vt:lpstr>
      <vt:lpstr>4. Yelp’s Real Data</vt:lpstr>
      <vt:lpstr>5. Recommendation to Yelp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Kumari</dc:creator>
  <cp:lastModifiedBy>Neha Kumari</cp:lastModifiedBy>
  <cp:revision>73</cp:revision>
  <dcterms:created xsi:type="dcterms:W3CDTF">2022-12-19T18:28:20Z</dcterms:created>
  <dcterms:modified xsi:type="dcterms:W3CDTF">2023-08-31T21:42:35Z</dcterms:modified>
</cp:coreProperties>
</file>