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68" r:id="rId15"/>
    <p:sldId id="269" r:id="rId16"/>
    <p:sldId id="273" r:id="rId17"/>
    <p:sldId id="285" r:id="rId18"/>
    <p:sldId id="286" r:id="rId19"/>
    <p:sldId id="287" r:id="rId20"/>
    <p:sldId id="289" r:id="rId21"/>
    <p:sldId id="288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FA7C1-694D-4A77-B6D5-5D1C2491AF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3706AC-0CBB-4DE8-9CF8-F0C0CB8BDB9A}">
      <dgm:prSet/>
      <dgm:spPr/>
      <dgm:t>
        <a:bodyPr/>
        <a:lstStyle/>
        <a:p>
          <a:r>
            <a:rPr lang="en-US"/>
            <a:t>Yelp Inc. is an American multinational company</a:t>
          </a:r>
        </a:p>
      </dgm:t>
    </dgm:pt>
    <dgm:pt modelId="{CED8BE8B-F0FC-4B7C-8BBF-9B363377F52E}" type="parTrans" cxnId="{E7551A52-7E53-4BE3-9360-D492E48D91C9}">
      <dgm:prSet/>
      <dgm:spPr/>
      <dgm:t>
        <a:bodyPr/>
        <a:lstStyle/>
        <a:p>
          <a:endParaRPr lang="en-US"/>
        </a:p>
      </dgm:t>
    </dgm:pt>
    <dgm:pt modelId="{E06CE8AC-E1B9-4CA2-94E3-C6E49D3702F0}" type="sibTrans" cxnId="{E7551A52-7E53-4BE3-9360-D492E48D91C9}">
      <dgm:prSet/>
      <dgm:spPr/>
      <dgm:t>
        <a:bodyPr/>
        <a:lstStyle/>
        <a:p>
          <a:endParaRPr lang="en-US"/>
        </a:p>
      </dgm:t>
    </dgm:pt>
    <dgm:pt modelId="{FFEB72B7-B5D4-44AD-9703-76B5ED22C6A1}">
      <dgm:prSet/>
      <dgm:spPr/>
      <dgm:t>
        <a:bodyPr/>
        <a:lstStyle/>
        <a:p>
          <a:r>
            <a:rPr lang="en-US"/>
            <a:t>It was founded in October 2004 by Russel Simmons and Jeremy Stoppelman.</a:t>
          </a:r>
        </a:p>
      </dgm:t>
    </dgm:pt>
    <dgm:pt modelId="{73988A1E-54F9-4B36-86BE-5D3ECE7E0997}" type="parTrans" cxnId="{87838F57-0585-48CE-9FC0-9D63658B0D17}">
      <dgm:prSet/>
      <dgm:spPr/>
      <dgm:t>
        <a:bodyPr/>
        <a:lstStyle/>
        <a:p>
          <a:endParaRPr lang="en-US"/>
        </a:p>
      </dgm:t>
    </dgm:pt>
    <dgm:pt modelId="{193320AA-D208-4051-AB15-13A791942671}" type="sibTrans" cxnId="{87838F57-0585-48CE-9FC0-9D63658B0D17}">
      <dgm:prSet/>
      <dgm:spPr/>
      <dgm:t>
        <a:bodyPr/>
        <a:lstStyle/>
        <a:p>
          <a:endParaRPr lang="en-US"/>
        </a:p>
      </dgm:t>
    </dgm:pt>
    <dgm:pt modelId="{9B99BCBB-3FB4-4F52-B784-28DE275F7F1E}">
      <dgm:prSet/>
      <dgm:spPr/>
      <dgm:t>
        <a:bodyPr/>
        <a:lstStyle/>
        <a:p>
          <a:r>
            <a:rPr lang="en-US"/>
            <a:t>It is headquartered in San Francisco, California.</a:t>
          </a:r>
        </a:p>
      </dgm:t>
    </dgm:pt>
    <dgm:pt modelId="{235B6F81-0161-4E4F-B9F1-823CC3EA8ABE}" type="parTrans" cxnId="{60D2C55B-EE07-4D21-A5E8-E21AED147912}">
      <dgm:prSet/>
      <dgm:spPr/>
      <dgm:t>
        <a:bodyPr/>
        <a:lstStyle/>
        <a:p>
          <a:endParaRPr lang="en-US"/>
        </a:p>
      </dgm:t>
    </dgm:pt>
    <dgm:pt modelId="{F9A03721-EECF-4B07-A536-6E3295085E36}" type="sibTrans" cxnId="{60D2C55B-EE07-4D21-A5E8-E21AED147912}">
      <dgm:prSet/>
      <dgm:spPr/>
      <dgm:t>
        <a:bodyPr/>
        <a:lstStyle/>
        <a:p>
          <a:endParaRPr lang="en-US"/>
        </a:p>
      </dgm:t>
    </dgm:pt>
    <dgm:pt modelId="{443F89B2-6837-41E9-9027-835BDCA204A7}">
      <dgm:prSet/>
      <dgm:spPr/>
      <dgm:t>
        <a:bodyPr/>
        <a:lstStyle/>
        <a:p>
          <a:r>
            <a:rPr lang="en-US" dirty="0"/>
            <a:t>It is basically a type of social networking site where users submit reviews about the products and services, using one-to-five-star rating scale.</a:t>
          </a:r>
        </a:p>
      </dgm:t>
    </dgm:pt>
    <dgm:pt modelId="{D7C07ADC-2458-435F-9D0E-88637BE80993}" type="parTrans" cxnId="{023A8036-84D1-46F3-B1D9-BAEF8E58909C}">
      <dgm:prSet/>
      <dgm:spPr/>
      <dgm:t>
        <a:bodyPr/>
        <a:lstStyle/>
        <a:p>
          <a:endParaRPr lang="en-US"/>
        </a:p>
      </dgm:t>
    </dgm:pt>
    <dgm:pt modelId="{D185BBAB-7435-474D-8892-1C9741A300F3}" type="sibTrans" cxnId="{023A8036-84D1-46F3-B1D9-BAEF8E58909C}">
      <dgm:prSet/>
      <dgm:spPr/>
      <dgm:t>
        <a:bodyPr/>
        <a:lstStyle/>
        <a:p>
          <a:endParaRPr lang="en-US"/>
        </a:p>
      </dgm:t>
    </dgm:pt>
    <dgm:pt modelId="{DA96A08C-5767-4E52-9599-1B4200A9EAE4}">
      <dgm:prSet/>
      <dgm:spPr/>
      <dgm:t>
        <a:bodyPr/>
        <a:lstStyle/>
        <a:p>
          <a:r>
            <a:rPr lang="en-US" dirty="0"/>
            <a:t>It publishes advertising and crowd-sourced reviews about businesses.</a:t>
          </a:r>
        </a:p>
      </dgm:t>
    </dgm:pt>
    <dgm:pt modelId="{0F6A83E3-A26F-4FB6-9536-768A33A50051}" type="parTrans" cxnId="{5FEE3723-008D-4E02-92D5-361357C5E30C}">
      <dgm:prSet/>
      <dgm:spPr/>
      <dgm:t>
        <a:bodyPr/>
        <a:lstStyle/>
        <a:p>
          <a:endParaRPr lang="en-US"/>
        </a:p>
      </dgm:t>
    </dgm:pt>
    <dgm:pt modelId="{A3832B77-4F3B-4BF8-8895-FAAB4A162C32}" type="sibTrans" cxnId="{5FEE3723-008D-4E02-92D5-361357C5E30C}">
      <dgm:prSet/>
      <dgm:spPr/>
      <dgm:t>
        <a:bodyPr/>
        <a:lstStyle/>
        <a:p>
          <a:endParaRPr lang="en-US"/>
        </a:p>
      </dgm:t>
    </dgm:pt>
    <dgm:pt modelId="{B2094D2D-EA2E-4EE6-A2B3-743ACB55BA31}" type="pres">
      <dgm:prSet presAssocID="{327FA7C1-694D-4A77-B6D5-5D1C2491AF74}" presName="vert0" presStyleCnt="0">
        <dgm:presLayoutVars>
          <dgm:dir/>
          <dgm:animOne val="branch"/>
          <dgm:animLvl val="lvl"/>
        </dgm:presLayoutVars>
      </dgm:prSet>
      <dgm:spPr/>
    </dgm:pt>
    <dgm:pt modelId="{A3C6744B-388A-4253-8259-02CDFDB61944}" type="pres">
      <dgm:prSet presAssocID="{883706AC-0CBB-4DE8-9CF8-F0C0CB8BDB9A}" presName="thickLine" presStyleLbl="alignNode1" presStyleIdx="0" presStyleCnt="5"/>
      <dgm:spPr/>
    </dgm:pt>
    <dgm:pt modelId="{7333478E-D4D9-4D0E-B6CE-32024ADDBA40}" type="pres">
      <dgm:prSet presAssocID="{883706AC-0CBB-4DE8-9CF8-F0C0CB8BDB9A}" presName="horz1" presStyleCnt="0"/>
      <dgm:spPr/>
    </dgm:pt>
    <dgm:pt modelId="{C690BA63-B98C-40CE-B824-A4D4E9FDD870}" type="pres">
      <dgm:prSet presAssocID="{883706AC-0CBB-4DE8-9CF8-F0C0CB8BDB9A}" presName="tx1" presStyleLbl="revTx" presStyleIdx="0" presStyleCnt="5"/>
      <dgm:spPr/>
    </dgm:pt>
    <dgm:pt modelId="{9B9BADBA-EE5D-4BE0-BA67-5E00B2F85D3A}" type="pres">
      <dgm:prSet presAssocID="{883706AC-0CBB-4DE8-9CF8-F0C0CB8BDB9A}" presName="vert1" presStyleCnt="0"/>
      <dgm:spPr/>
    </dgm:pt>
    <dgm:pt modelId="{3BDB860C-7845-476F-B948-2B0A1E305A87}" type="pres">
      <dgm:prSet presAssocID="{FFEB72B7-B5D4-44AD-9703-76B5ED22C6A1}" presName="thickLine" presStyleLbl="alignNode1" presStyleIdx="1" presStyleCnt="5"/>
      <dgm:spPr/>
    </dgm:pt>
    <dgm:pt modelId="{743DA67C-F7AC-49B9-A2F7-C9E539F4EA1C}" type="pres">
      <dgm:prSet presAssocID="{FFEB72B7-B5D4-44AD-9703-76B5ED22C6A1}" presName="horz1" presStyleCnt="0"/>
      <dgm:spPr/>
    </dgm:pt>
    <dgm:pt modelId="{E4C9C2C0-F189-4253-98E7-739C5558E501}" type="pres">
      <dgm:prSet presAssocID="{FFEB72B7-B5D4-44AD-9703-76B5ED22C6A1}" presName="tx1" presStyleLbl="revTx" presStyleIdx="1" presStyleCnt="5"/>
      <dgm:spPr/>
    </dgm:pt>
    <dgm:pt modelId="{8C2E4BBE-74A3-445F-98BD-36BD1D4E2CB1}" type="pres">
      <dgm:prSet presAssocID="{FFEB72B7-B5D4-44AD-9703-76B5ED22C6A1}" presName="vert1" presStyleCnt="0"/>
      <dgm:spPr/>
    </dgm:pt>
    <dgm:pt modelId="{CCE98E21-E25D-4ED6-97C5-73DC80D29D4E}" type="pres">
      <dgm:prSet presAssocID="{9B99BCBB-3FB4-4F52-B784-28DE275F7F1E}" presName="thickLine" presStyleLbl="alignNode1" presStyleIdx="2" presStyleCnt="5"/>
      <dgm:spPr/>
    </dgm:pt>
    <dgm:pt modelId="{DA266FB8-208E-4AA7-962C-4746DE14C08E}" type="pres">
      <dgm:prSet presAssocID="{9B99BCBB-3FB4-4F52-B784-28DE275F7F1E}" presName="horz1" presStyleCnt="0"/>
      <dgm:spPr/>
    </dgm:pt>
    <dgm:pt modelId="{9FB98624-2AF7-465E-BD9B-9EAF724A414C}" type="pres">
      <dgm:prSet presAssocID="{9B99BCBB-3FB4-4F52-B784-28DE275F7F1E}" presName="tx1" presStyleLbl="revTx" presStyleIdx="2" presStyleCnt="5"/>
      <dgm:spPr/>
    </dgm:pt>
    <dgm:pt modelId="{F3DD54E8-67A0-4702-B156-C36E75CAC8D7}" type="pres">
      <dgm:prSet presAssocID="{9B99BCBB-3FB4-4F52-B784-28DE275F7F1E}" presName="vert1" presStyleCnt="0"/>
      <dgm:spPr/>
    </dgm:pt>
    <dgm:pt modelId="{7FFF00E9-392E-460D-BFB6-A9FA735AE154}" type="pres">
      <dgm:prSet presAssocID="{443F89B2-6837-41E9-9027-835BDCA204A7}" presName="thickLine" presStyleLbl="alignNode1" presStyleIdx="3" presStyleCnt="5"/>
      <dgm:spPr/>
    </dgm:pt>
    <dgm:pt modelId="{ED8159C5-BBE9-4E1A-8095-16EE4AE05103}" type="pres">
      <dgm:prSet presAssocID="{443F89B2-6837-41E9-9027-835BDCA204A7}" presName="horz1" presStyleCnt="0"/>
      <dgm:spPr/>
    </dgm:pt>
    <dgm:pt modelId="{B5748CFE-CF19-47CC-BDFF-0F53FBD702F7}" type="pres">
      <dgm:prSet presAssocID="{443F89B2-6837-41E9-9027-835BDCA204A7}" presName="tx1" presStyleLbl="revTx" presStyleIdx="3" presStyleCnt="5"/>
      <dgm:spPr/>
    </dgm:pt>
    <dgm:pt modelId="{BC172F78-2158-4CCA-AB4E-CDCCE1E1227E}" type="pres">
      <dgm:prSet presAssocID="{443F89B2-6837-41E9-9027-835BDCA204A7}" presName="vert1" presStyleCnt="0"/>
      <dgm:spPr/>
    </dgm:pt>
    <dgm:pt modelId="{3571EAE8-DFD7-4115-866B-1951A60B58F7}" type="pres">
      <dgm:prSet presAssocID="{DA96A08C-5767-4E52-9599-1B4200A9EAE4}" presName="thickLine" presStyleLbl="alignNode1" presStyleIdx="4" presStyleCnt="5"/>
      <dgm:spPr/>
    </dgm:pt>
    <dgm:pt modelId="{2A65DB1F-5D5B-4616-A631-5E64D7337E69}" type="pres">
      <dgm:prSet presAssocID="{DA96A08C-5767-4E52-9599-1B4200A9EAE4}" presName="horz1" presStyleCnt="0"/>
      <dgm:spPr/>
    </dgm:pt>
    <dgm:pt modelId="{D0A212B6-08FC-4866-A5E8-FFC862B4EAD7}" type="pres">
      <dgm:prSet presAssocID="{DA96A08C-5767-4E52-9599-1B4200A9EAE4}" presName="tx1" presStyleLbl="revTx" presStyleIdx="4" presStyleCnt="5"/>
      <dgm:spPr/>
    </dgm:pt>
    <dgm:pt modelId="{67545143-2B41-433C-B41A-8960B7A6D736}" type="pres">
      <dgm:prSet presAssocID="{DA96A08C-5767-4E52-9599-1B4200A9EAE4}" presName="vert1" presStyleCnt="0"/>
      <dgm:spPr/>
    </dgm:pt>
  </dgm:ptLst>
  <dgm:cxnLst>
    <dgm:cxn modelId="{DBEFBB0A-40A6-4AD3-A378-AE206A46A51B}" type="presOf" srcId="{DA96A08C-5767-4E52-9599-1B4200A9EAE4}" destId="{D0A212B6-08FC-4866-A5E8-FFC862B4EAD7}" srcOrd="0" destOrd="0" presId="urn:microsoft.com/office/officeart/2008/layout/LinedList"/>
    <dgm:cxn modelId="{5FEE3723-008D-4E02-92D5-361357C5E30C}" srcId="{327FA7C1-694D-4A77-B6D5-5D1C2491AF74}" destId="{DA96A08C-5767-4E52-9599-1B4200A9EAE4}" srcOrd="4" destOrd="0" parTransId="{0F6A83E3-A26F-4FB6-9536-768A33A50051}" sibTransId="{A3832B77-4F3B-4BF8-8895-FAAB4A162C32}"/>
    <dgm:cxn modelId="{023A8036-84D1-46F3-B1D9-BAEF8E58909C}" srcId="{327FA7C1-694D-4A77-B6D5-5D1C2491AF74}" destId="{443F89B2-6837-41E9-9027-835BDCA204A7}" srcOrd="3" destOrd="0" parTransId="{D7C07ADC-2458-435F-9D0E-88637BE80993}" sibTransId="{D185BBAB-7435-474D-8892-1C9741A300F3}"/>
    <dgm:cxn modelId="{60D2C55B-EE07-4D21-A5E8-E21AED147912}" srcId="{327FA7C1-694D-4A77-B6D5-5D1C2491AF74}" destId="{9B99BCBB-3FB4-4F52-B784-28DE275F7F1E}" srcOrd="2" destOrd="0" parTransId="{235B6F81-0161-4E4F-B9F1-823CC3EA8ABE}" sibTransId="{F9A03721-EECF-4B07-A536-6E3295085E36}"/>
    <dgm:cxn modelId="{26F9B663-D619-44C5-B788-314A399DC11D}" type="presOf" srcId="{327FA7C1-694D-4A77-B6D5-5D1C2491AF74}" destId="{B2094D2D-EA2E-4EE6-A2B3-743ACB55BA31}" srcOrd="0" destOrd="0" presId="urn:microsoft.com/office/officeart/2008/layout/LinedList"/>
    <dgm:cxn modelId="{E7551A52-7E53-4BE3-9360-D492E48D91C9}" srcId="{327FA7C1-694D-4A77-B6D5-5D1C2491AF74}" destId="{883706AC-0CBB-4DE8-9CF8-F0C0CB8BDB9A}" srcOrd="0" destOrd="0" parTransId="{CED8BE8B-F0FC-4B7C-8BBF-9B363377F52E}" sibTransId="{E06CE8AC-E1B9-4CA2-94E3-C6E49D3702F0}"/>
    <dgm:cxn modelId="{87838F57-0585-48CE-9FC0-9D63658B0D17}" srcId="{327FA7C1-694D-4A77-B6D5-5D1C2491AF74}" destId="{FFEB72B7-B5D4-44AD-9703-76B5ED22C6A1}" srcOrd="1" destOrd="0" parTransId="{73988A1E-54F9-4B36-86BE-5D3ECE7E0997}" sibTransId="{193320AA-D208-4051-AB15-13A791942671}"/>
    <dgm:cxn modelId="{1EBB61A5-A5B3-4899-B73E-04CB2F822F01}" type="presOf" srcId="{FFEB72B7-B5D4-44AD-9703-76B5ED22C6A1}" destId="{E4C9C2C0-F189-4253-98E7-739C5558E501}" srcOrd="0" destOrd="0" presId="urn:microsoft.com/office/officeart/2008/layout/LinedList"/>
    <dgm:cxn modelId="{7CAECAB8-3CCB-40D3-83F9-BBFB15FC9D09}" type="presOf" srcId="{9B99BCBB-3FB4-4F52-B784-28DE275F7F1E}" destId="{9FB98624-2AF7-465E-BD9B-9EAF724A414C}" srcOrd="0" destOrd="0" presId="urn:microsoft.com/office/officeart/2008/layout/LinedList"/>
    <dgm:cxn modelId="{2D4906D5-2A81-46FD-932B-AB72EFA94286}" type="presOf" srcId="{443F89B2-6837-41E9-9027-835BDCA204A7}" destId="{B5748CFE-CF19-47CC-BDFF-0F53FBD702F7}" srcOrd="0" destOrd="0" presId="urn:microsoft.com/office/officeart/2008/layout/LinedList"/>
    <dgm:cxn modelId="{ACCE54DF-0BA0-4996-BE6B-6F335AD140B5}" type="presOf" srcId="{883706AC-0CBB-4DE8-9CF8-F0C0CB8BDB9A}" destId="{C690BA63-B98C-40CE-B824-A4D4E9FDD870}" srcOrd="0" destOrd="0" presId="urn:microsoft.com/office/officeart/2008/layout/LinedList"/>
    <dgm:cxn modelId="{A480E121-2CC9-4875-A70D-90781A1C2974}" type="presParOf" srcId="{B2094D2D-EA2E-4EE6-A2B3-743ACB55BA31}" destId="{A3C6744B-388A-4253-8259-02CDFDB61944}" srcOrd="0" destOrd="0" presId="urn:microsoft.com/office/officeart/2008/layout/LinedList"/>
    <dgm:cxn modelId="{2FA304E6-9712-443C-AB3A-969DF26B85EA}" type="presParOf" srcId="{B2094D2D-EA2E-4EE6-A2B3-743ACB55BA31}" destId="{7333478E-D4D9-4D0E-B6CE-32024ADDBA40}" srcOrd="1" destOrd="0" presId="urn:microsoft.com/office/officeart/2008/layout/LinedList"/>
    <dgm:cxn modelId="{A9EB0882-CEF9-4A50-9F80-C4C3B7828B6B}" type="presParOf" srcId="{7333478E-D4D9-4D0E-B6CE-32024ADDBA40}" destId="{C690BA63-B98C-40CE-B824-A4D4E9FDD870}" srcOrd="0" destOrd="0" presId="urn:microsoft.com/office/officeart/2008/layout/LinedList"/>
    <dgm:cxn modelId="{AEAEA3DA-DEF4-49E0-8B91-A9D58D7B38EE}" type="presParOf" srcId="{7333478E-D4D9-4D0E-B6CE-32024ADDBA40}" destId="{9B9BADBA-EE5D-4BE0-BA67-5E00B2F85D3A}" srcOrd="1" destOrd="0" presId="urn:microsoft.com/office/officeart/2008/layout/LinedList"/>
    <dgm:cxn modelId="{0EA45FA7-0F59-4FE3-8CF8-AD43D2E7A1A6}" type="presParOf" srcId="{B2094D2D-EA2E-4EE6-A2B3-743ACB55BA31}" destId="{3BDB860C-7845-476F-B948-2B0A1E305A87}" srcOrd="2" destOrd="0" presId="urn:microsoft.com/office/officeart/2008/layout/LinedList"/>
    <dgm:cxn modelId="{3C762A60-1B05-4C30-B618-AF48948BFD9C}" type="presParOf" srcId="{B2094D2D-EA2E-4EE6-A2B3-743ACB55BA31}" destId="{743DA67C-F7AC-49B9-A2F7-C9E539F4EA1C}" srcOrd="3" destOrd="0" presId="urn:microsoft.com/office/officeart/2008/layout/LinedList"/>
    <dgm:cxn modelId="{1F181F49-7A30-4C64-A802-2FA9A1D93A2D}" type="presParOf" srcId="{743DA67C-F7AC-49B9-A2F7-C9E539F4EA1C}" destId="{E4C9C2C0-F189-4253-98E7-739C5558E501}" srcOrd="0" destOrd="0" presId="urn:microsoft.com/office/officeart/2008/layout/LinedList"/>
    <dgm:cxn modelId="{C812485F-F7A4-439A-BD41-8FA17BA8ACC3}" type="presParOf" srcId="{743DA67C-F7AC-49B9-A2F7-C9E539F4EA1C}" destId="{8C2E4BBE-74A3-445F-98BD-36BD1D4E2CB1}" srcOrd="1" destOrd="0" presId="urn:microsoft.com/office/officeart/2008/layout/LinedList"/>
    <dgm:cxn modelId="{6871C3A9-7569-408E-9308-4B5A0AE7460D}" type="presParOf" srcId="{B2094D2D-EA2E-4EE6-A2B3-743ACB55BA31}" destId="{CCE98E21-E25D-4ED6-97C5-73DC80D29D4E}" srcOrd="4" destOrd="0" presId="urn:microsoft.com/office/officeart/2008/layout/LinedList"/>
    <dgm:cxn modelId="{E5E4D910-0F3D-4AB8-A5FF-2799A4BE7352}" type="presParOf" srcId="{B2094D2D-EA2E-4EE6-A2B3-743ACB55BA31}" destId="{DA266FB8-208E-4AA7-962C-4746DE14C08E}" srcOrd="5" destOrd="0" presId="urn:microsoft.com/office/officeart/2008/layout/LinedList"/>
    <dgm:cxn modelId="{38BDF3D8-F2E4-4802-AD15-FB7B3B2B39EF}" type="presParOf" srcId="{DA266FB8-208E-4AA7-962C-4746DE14C08E}" destId="{9FB98624-2AF7-465E-BD9B-9EAF724A414C}" srcOrd="0" destOrd="0" presId="urn:microsoft.com/office/officeart/2008/layout/LinedList"/>
    <dgm:cxn modelId="{65607109-BCBF-4047-BCB3-6C708114ABFA}" type="presParOf" srcId="{DA266FB8-208E-4AA7-962C-4746DE14C08E}" destId="{F3DD54E8-67A0-4702-B156-C36E75CAC8D7}" srcOrd="1" destOrd="0" presId="urn:microsoft.com/office/officeart/2008/layout/LinedList"/>
    <dgm:cxn modelId="{B275CA52-5D80-4582-BE74-422445AAA74E}" type="presParOf" srcId="{B2094D2D-EA2E-4EE6-A2B3-743ACB55BA31}" destId="{7FFF00E9-392E-460D-BFB6-A9FA735AE154}" srcOrd="6" destOrd="0" presId="urn:microsoft.com/office/officeart/2008/layout/LinedList"/>
    <dgm:cxn modelId="{E7EE4EA9-2195-4FCC-B474-475E0A100A15}" type="presParOf" srcId="{B2094D2D-EA2E-4EE6-A2B3-743ACB55BA31}" destId="{ED8159C5-BBE9-4E1A-8095-16EE4AE05103}" srcOrd="7" destOrd="0" presId="urn:microsoft.com/office/officeart/2008/layout/LinedList"/>
    <dgm:cxn modelId="{D100C1D6-1B97-4E35-96C0-1C6B00858780}" type="presParOf" srcId="{ED8159C5-BBE9-4E1A-8095-16EE4AE05103}" destId="{B5748CFE-CF19-47CC-BDFF-0F53FBD702F7}" srcOrd="0" destOrd="0" presId="urn:microsoft.com/office/officeart/2008/layout/LinedList"/>
    <dgm:cxn modelId="{AD51038C-081A-4D98-A3FE-CDA2528ED8C3}" type="presParOf" srcId="{ED8159C5-BBE9-4E1A-8095-16EE4AE05103}" destId="{BC172F78-2158-4CCA-AB4E-CDCCE1E1227E}" srcOrd="1" destOrd="0" presId="urn:microsoft.com/office/officeart/2008/layout/LinedList"/>
    <dgm:cxn modelId="{E16FBAA2-F4D8-4FFF-8353-7DF6D027FDD1}" type="presParOf" srcId="{B2094D2D-EA2E-4EE6-A2B3-743ACB55BA31}" destId="{3571EAE8-DFD7-4115-866B-1951A60B58F7}" srcOrd="8" destOrd="0" presId="urn:microsoft.com/office/officeart/2008/layout/LinedList"/>
    <dgm:cxn modelId="{13F8FDF9-38CD-4088-96D5-E7136387BEC8}" type="presParOf" srcId="{B2094D2D-EA2E-4EE6-A2B3-743ACB55BA31}" destId="{2A65DB1F-5D5B-4616-A631-5E64D7337E69}" srcOrd="9" destOrd="0" presId="urn:microsoft.com/office/officeart/2008/layout/LinedList"/>
    <dgm:cxn modelId="{82029535-66A4-45EA-815F-D8529FF4E0BC}" type="presParOf" srcId="{2A65DB1F-5D5B-4616-A631-5E64D7337E69}" destId="{D0A212B6-08FC-4866-A5E8-FFC862B4EAD7}" srcOrd="0" destOrd="0" presId="urn:microsoft.com/office/officeart/2008/layout/LinedList"/>
    <dgm:cxn modelId="{8532B209-1176-40CE-984F-2A5089094954}" type="presParOf" srcId="{2A65DB1F-5D5B-4616-A631-5E64D7337E69}" destId="{67545143-2B41-433C-B41A-8960B7A6D7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D422C-0545-4B49-A5A7-EAB2B286E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6EFC74-F811-4B7A-B5A5-6A09580ABBEB}">
      <dgm:prSet/>
      <dgm:spPr/>
      <dgm:t>
        <a:bodyPr/>
        <a:lstStyle/>
        <a:p>
          <a:r>
            <a:rPr lang="en-US"/>
            <a:t>Business Intelligence help Yelp in analyzing user review, rating, and feedback to spot patterns and trends.</a:t>
          </a:r>
        </a:p>
      </dgm:t>
    </dgm:pt>
    <dgm:pt modelId="{823ADEA7-E8CC-4C72-A5B3-071CD083882D}" type="parTrans" cxnId="{75E5B5E1-DB3F-4AED-B1F9-BDB1331635D7}">
      <dgm:prSet/>
      <dgm:spPr/>
      <dgm:t>
        <a:bodyPr/>
        <a:lstStyle/>
        <a:p>
          <a:endParaRPr lang="en-US"/>
        </a:p>
      </dgm:t>
    </dgm:pt>
    <dgm:pt modelId="{A41A080A-97FE-4408-918B-51CF7985068A}" type="sibTrans" cxnId="{75E5B5E1-DB3F-4AED-B1F9-BDB1331635D7}">
      <dgm:prSet/>
      <dgm:spPr/>
      <dgm:t>
        <a:bodyPr/>
        <a:lstStyle/>
        <a:p>
          <a:endParaRPr lang="en-US"/>
        </a:p>
      </dgm:t>
    </dgm:pt>
    <dgm:pt modelId="{8FD5320E-E1D7-44BA-992F-B1A2F62AAE14}">
      <dgm:prSet/>
      <dgm:spPr/>
      <dgm:t>
        <a:bodyPr/>
        <a:lstStyle/>
        <a:p>
          <a:r>
            <a:rPr lang="en-US"/>
            <a:t>To identify popular eateries, dishes, and culinary trends for the users.</a:t>
          </a:r>
        </a:p>
      </dgm:t>
    </dgm:pt>
    <dgm:pt modelId="{10DA3589-F6F7-4DE2-A39F-B28E00BDDEAB}" type="parTrans" cxnId="{CE8B8C78-28BC-461B-ABA9-637FA7A7ACB4}">
      <dgm:prSet/>
      <dgm:spPr/>
      <dgm:t>
        <a:bodyPr/>
        <a:lstStyle/>
        <a:p>
          <a:endParaRPr lang="en-US"/>
        </a:p>
      </dgm:t>
    </dgm:pt>
    <dgm:pt modelId="{88F46095-0DBB-4E53-B643-E7FFEFD8B6BF}" type="sibTrans" cxnId="{CE8B8C78-28BC-461B-ABA9-637FA7A7ACB4}">
      <dgm:prSet/>
      <dgm:spPr/>
      <dgm:t>
        <a:bodyPr/>
        <a:lstStyle/>
        <a:p>
          <a:endParaRPr lang="en-US"/>
        </a:p>
      </dgm:t>
    </dgm:pt>
    <dgm:pt modelId="{1014E583-5C52-4A61-8608-79076EB0C75B}">
      <dgm:prSet/>
      <dgm:spPr/>
      <dgm:t>
        <a:bodyPr/>
        <a:lstStyle/>
        <a:p>
          <a:r>
            <a:rPr lang="en-US"/>
            <a:t>With the use of BI Yelp can foresee the businesses demand forecasting.</a:t>
          </a:r>
        </a:p>
      </dgm:t>
    </dgm:pt>
    <dgm:pt modelId="{BB7C4CE6-7ADF-4A87-A90D-E24D2AE27A4D}" type="parTrans" cxnId="{19EFA460-D7D8-40F5-9DD4-7D68B5B8910B}">
      <dgm:prSet/>
      <dgm:spPr/>
      <dgm:t>
        <a:bodyPr/>
        <a:lstStyle/>
        <a:p>
          <a:endParaRPr lang="en-US"/>
        </a:p>
      </dgm:t>
    </dgm:pt>
    <dgm:pt modelId="{591F7AD6-5748-467B-907F-14E85FD5AE2B}" type="sibTrans" cxnId="{19EFA460-D7D8-40F5-9DD4-7D68B5B8910B}">
      <dgm:prSet/>
      <dgm:spPr/>
      <dgm:t>
        <a:bodyPr/>
        <a:lstStyle/>
        <a:p>
          <a:endParaRPr lang="en-US"/>
        </a:p>
      </dgm:t>
    </dgm:pt>
    <dgm:pt modelId="{2C978774-FD9E-4A5B-A23D-CA707AD60EF8}">
      <dgm:prSet/>
      <dgm:spPr/>
      <dgm:t>
        <a:bodyPr/>
        <a:lstStyle/>
        <a:p>
          <a:r>
            <a:rPr lang="en-US"/>
            <a:t>They can take more strategic and well-informed decisions.</a:t>
          </a:r>
        </a:p>
      </dgm:t>
    </dgm:pt>
    <dgm:pt modelId="{B89A0896-94B6-404E-9540-C561F9D8929B}" type="parTrans" cxnId="{C53E3C1E-CD45-4A9E-8F76-DA7979029574}">
      <dgm:prSet/>
      <dgm:spPr/>
      <dgm:t>
        <a:bodyPr/>
        <a:lstStyle/>
        <a:p>
          <a:endParaRPr lang="en-US"/>
        </a:p>
      </dgm:t>
    </dgm:pt>
    <dgm:pt modelId="{1BB0AB26-297B-43E7-B81E-B3EB3C3CB97D}" type="sibTrans" cxnId="{C53E3C1E-CD45-4A9E-8F76-DA7979029574}">
      <dgm:prSet/>
      <dgm:spPr/>
      <dgm:t>
        <a:bodyPr/>
        <a:lstStyle/>
        <a:p>
          <a:endParaRPr lang="en-US"/>
        </a:p>
      </dgm:t>
    </dgm:pt>
    <dgm:pt modelId="{104B7CE8-E8D9-42B3-877A-35D23A5B32DE}">
      <dgm:prSet/>
      <dgm:spPr/>
      <dgm:t>
        <a:bodyPr/>
        <a:lstStyle/>
        <a:p>
          <a:r>
            <a:rPr lang="en-US"/>
            <a:t>Yelp can use the power of data wisely to stay ahead of their competitors and keep growing quickly.  </a:t>
          </a:r>
        </a:p>
      </dgm:t>
    </dgm:pt>
    <dgm:pt modelId="{A227F799-4424-49E1-88C6-F13E0ABAF7F2}" type="parTrans" cxnId="{E4AAE886-16B7-47A9-BCCD-593DBEC36028}">
      <dgm:prSet/>
      <dgm:spPr/>
      <dgm:t>
        <a:bodyPr/>
        <a:lstStyle/>
        <a:p>
          <a:endParaRPr lang="en-US"/>
        </a:p>
      </dgm:t>
    </dgm:pt>
    <dgm:pt modelId="{D5ADC416-247D-4AC3-A1EB-CAED25B81DF6}" type="sibTrans" cxnId="{E4AAE886-16B7-47A9-BCCD-593DBEC36028}">
      <dgm:prSet/>
      <dgm:spPr/>
      <dgm:t>
        <a:bodyPr/>
        <a:lstStyle/>
        <a:p>
          <a:endParaRPr lang="en-US"/>
        </a:p>
      </dgm:t>
    </dgm:pt>
    <dgm:pt modelId="{BF77C2D1-D6E7-4825-9C7F-874C95F2EC52}" type="pres">
      <dgm:prSet presAssocID="{45DD422C-0545-4B49-A5A7-EAB2B286E845}" presName="linear" presStyleCnt="0">
        <dgm:presLayoutVars>
          <dgm:animLvl val="lvl"/>
          <dgm:resizeHandles val="exact"/>
        </dgm:presLayoutVars>
      </dgm:prSet>
      <dgm:spPr/>
    </dgm:pt>
    <dgm:pt modelId="{A4ED9745-490F-4D1E-AEB6-87FEAB96A405}" type="pres">
      <dgm:prSet presAssocID="{126EFC74-F811-4B7A-B5A5-6A09580ABB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A9DA68-4EAA-40FD-926B-CF1BB9FD58F5}" type="pres">
      <dgm:prSet presAssocID="{A41A080A-97FE-4408-918B-51CF7985068A}" presName="spacer" presStyleCnt="0"/>
      <dgm:spPr/>
    </dgm:pt>
    <dgm:pt modelId="{66822A1C-A64C-4F86-AA0A-31B43C27BD76}" type="pres">
      <dgm:prSet presAssocID="{8FD5320E-E1D7-44BA-992F-B1A2F62AAE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74CC63-EF52-47AE-A2E8-F694918B08F9}" type="pres">
      <dgm:prSet presAssocID="{88F46095-0DBB-4E53-B643-E7FFEFD8B6BF}" presName="spacer" presStyleCnt="0"/>
      <dgm:spPr/>
    </dgm:pt>
    <dgm:pt modelId="{35CAC1A5-A4A5-422C-B1F4-79B63D397B65}" type="pres">
      <dgm:prSet presAssocID="{1014E583-5C52-4A61-8608-79076EB0C7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D20C18-38BC-4C04-AAF7-CEB4B0F1D3DF}" type="pres">
      <dgm:prSet presAssocID="{591F7AD6-5748-467B-907F-14E85FD5AE2B}" presName="spacer" presStyleCnt="0"/>
      <dgm:spPr/>
    </dgm:pt>
    <dgm:pt modelId="{AF13C8EE-782E-4304-BB97-5E7F7B058B6C}" type="pres">
      <dgm:prSet presAssocID="{2C978774-FD9E-4A5B-A23D-CA707AD60E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C6AB5D-7DAE-4938-9D41-1252F656355A}" type="pres">
      <dgm:prSet presAssocID="{1BB0AB26-297B-43E7-B81E-B3EB3C3CB97D}" presName="spacer" presStyleCnt="0"/>
      <dgm:spPr/>
    </dgm:pt>
    <dgm:pt modelId="{9FE9981F-9FBA-4E2F-BA89-356D570B0CA6}" type="pres">
      <dgm:prSet presAssocID="{104B7CE8-E8D9-42B3-877A-35D23A5B32D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ABC904-771D-451D-B002-8E5CA1A8C58F}" type="presOf" srcId="{104B7CE8-E8D9-42B3-877A-35D23A5B32DE}" destId="{9FE9981F-9FBA-4E2F-BA89-356D570B0CA6}" srcOrd="0" destOrd="0" presId="urn:microsoft.com/office/officeart/2005/8/layout/vList2"/>
    <dgm:cxn modelId="{C53E3C1E-CD45-4A9E-8F76-DA7979029574}" srcId="{45DD422C-0545-4B49-A5A7-EAB2B286E845}" destId="{2C978774-FD9E-4A5B-A23D-CA707AD60EF8}" srcOrd="3" destOrd="0" parTransId="{B89A0896-94B6-404E-9540-C561F9D8929B}" sibTransId="{1BB0AB26-297B-43E7-B81E-B3EB3C3CB97D}"/>
    <dgm:cxn modelId="{19EFA460-D7D8-40F5-9DD4-7D68B5B8910B}" srcId="{45DD422C-0545-4B49-A5A7-EAB2B286E845}" destId="{1014E583-5C52-4A61-8608-79076EB0C75B}" srcOrd="2" destOrd="0" parTransId="{BB7C4CE6-7ADF-4A87-A90D-E24D2AE27A4D}" sibTransId="{591F7AD6-5748-467B-907F-14E85FD5AE2B}"/>
    <dgm:cxn modelId="{A0F41063-B045-40CD-A840-B3C2F0FEC153}" type="presOf" srcId="{1014E583-5C52-4A61-8608-79076EB0C75B}" destId="{35CAC1A5-A4A5-422C-B1F4-79B63D397B65}" srcOrd="0" destOrd="0" presId="urn:microsoft.com/office/officeart/2005/8/layout/vList2"/>
    <dgm:cxn modelId="{70A12A74-F35A-4748-9A3D-350E126B4810}" type="presOf" srcId="{2C978774-FD9E-4A5B-A23D-CA707AD60EF8}" destId="{AF13C8EE-782E-4304-BB97-5E7F7B058B6C}" srcOrd="0" destOrd="0" presId="urn:microsoft.com/office/officeart/2005/8/layout/vList2"/>
    <dgm:cxn modelId="{CE8B8C78-28BC-461B-ABA9-637FA7A7ACB4}" srcId="{45DD422C-0545-4B49-A5A7-EAB2B286E845}" destId="{8FD5320E-E1D7-44BA-992F-B1A2F62AAE14}" srcOrd="1" destOrd="0" parTransId="{10DA3589-F6F7-4DE2-A39F-B28E00BDDEAB}" sibTransId="{88F46095-0DBB-4E53-B643-E7FFEFD8B6BF}"/>
    <dgm:cxn modelId="{E4AAE886-16B7-47A9-BCCD-593DBEC36028}" srcId="{45DD422C-0545-4B49-A5A7-EAB2B286E845}" destId="{104B7CE8-E8D9-42B3-877A-35D23A5B32DE}" srcOrd="4" destOrd="0" parTransId="{A227F799-4424-49E1-88C6-F13E0ABAF7F2}" sibTransId="{D5ADC416-247D-4AC3-A1EB-CAED25B81DF6}"/>
    <dgm:cxn modelId="{0ED5F589-D813-41B9-B9E8-A7AE9043D8C2}" type="presOf" srcId="{45DD422C-0545-4B49-A5A7-EAB2B286E845}" destId="{BF77C2D1-D6E7-4825-9C7F-874C95F2EC52}" srcOrd="0" destOrd="0" presId="urn:microsoft.com/office/officeart/2005/8/layout/vList2"/>
    <dgm:cxn modelId="{EDB305AD-47DF-4AB4-8B64-279D32E0F3B1}" type="presOf" srcId="{8FD5320E-E1D7-44BA-992F-B1A2F62AAE14}" destId="{66822A1C-A64C-4F86-AA0A-31B43C27BD76}" srcOrd="0" destOrd="0" presId="urn:microsoft.com/office/officeart/2005/8/layout/vList2"/>
    <dgm:cxn modelId="{6F2F29BB-4BAE-4522-9917-B014FAC0BE55}" type="presOf" srcId="{126EFC74-F811-4B7A-B5A5-6A09580ABBEB}" destId="{A4ED9745-490F-4D1E-AEB6-87FEAB96A405}" srcOrd="0" destOrd="0" presId="urn:microsoft.com/office/officeart/2005/8/layout/vList2"/>
    <dgm:cxn modelId="{75E5B5E1-DB3F-4AED-B1F9-BDB1331635D7}" srcId="{45DD422C-0545-4B49-A5A7-EAB2B286E845}" destId="{126EFC74-F811-4B7A-B5A5-6A09580ABBEB}" srcOrd="0" destOrd="0" parTransId="{823ADEA7-E8CC-4C72-A5B3-071CD083882D}" sibTransId="{A41A080A-97FE-4408-918B-51CF7985068A}"/>
    <dgm:cxn modelId="{2766049A-8588-494E-8A56-3C2AFD5B3F6F}" type="presParOf" srcId="{BF77C2D1-D6E7-4825-9C7F-874C95F2EC52}" destId="{A4ED9745-490F-4D1E-AEB6-87FEAB96A405}" srcOrd="0" destOrd="0" presId="urn:microsoft.com/office/officeart/2005/8/layout/vList2"/>
    <dgm:cxn modelId="{F4CBF0AE-BAD3-4721-BC19-4A36DE63E4AA}" type="presParOf" srcId="{BF77C2D1-D6E7-4825-9C7F-874C95F2EC52}" destId="{6BA9DA68-4EAA-40FD-926B-CF1BB9FD58F5}" srcOrd="1" destOrd="0" presId="urn:microsoft.com/office/officeart/2005/8/layout/vList2"/>
    <dgm:cxn modelId="{3B1FF792-8956-49C8-AD2F-6A7795B9CA3C}" type="presParOf" srcId="{BF77C2D1-D6E7-4825-9C7F-874C95F2EC52}" destId="{66822A1C-A64C-4F86-AA0A-31B43C27BD76}" srcOrd="2" destOrd="0" presId="urn:microsoft.com/office/officeart/2005/8/layout/vList2"/>
    <dgm:cxn modelId="{60012069-0184-4AFC-809E-E33AD3F2E0C2}" type="presParOf" srcId="{BF77C2D1-D6E7-4825-9C7F-874C95F2EC52}" destId="{5674CC63-EF52-47AE-A2E8-F694918B08F9}" srcOrd="3" destOrd="0" presId="urn:microsoft.com/office/officeart/2005/8/layout/vList2"/>
    <dgm:cxn modelId="{DC2600C4-0082-4CF4-9143-B2F8A5D8C0ED}" type="presParOf" srcId="{BF77C2D1-D6E7-4825-9C7F-874C95F2EC52}" destId="{35CAC1A5-A4A5-422C-B1F4-79B63D397B65}" srcOrd="4" destOrd="0" presId="urn:microsoft.com/office/officeart/2005/8/layout/vList2"/>
    <dgm:cxn modelId="{FFA370F2-4A19-468E-AB75-DFBFB00B3958}" type="presParOf" srcId="{BF77C2D1-D6E7-4825-9C7F-874C95F2EC52}" destId="{8AD20C18-38BC-4C04-AAF7-CEB4B0F1D3DF}" srcOrd="5" destOrd="0" presId="urn:microsoft.com/office/officeart/2005/8/layout/vList2"/>
    <dgm:cxn modelId="{60B57253-658F-40D2-A4E8-EA11504B24FE}" type="presParOf" srcId="{BF77C2D1-D6E7-4825-9C7F-874C95F2EC52}" destId="{AF13C8EE-782E-4304-BB97-5E7F7B058B6C}" srcOrd="6" destOrd="0" presId="urn:microsoft.com/office/officeart/2005/8/layout/vList2"/>
    <dgm:cxn modelId="{345CB67A-F18A-42C6-B192-91F059DBAD88}" type="presParOf" srcId="{BF77C2D1-D6E7-4825-9C7F-874C95F2EC52}" destId="{D7C6AB5D-7DAE-4938-9D41-1252F656355A}" srcOrd="7" destOrd="0" presId="urn:microsoft.com/office/officeart/2005/8/layout/vList2"/>
    <dgm:cxn modelId="{7BD64C74-EC25-48A1-8DC9-F7BD528B9A6C}" type="presParOf" srcId="{BF77C2D1-D6E7-4825-9C7F-874C95F2EC52}" destId="{9FE9981F-9FBA-4E2F-BA89-356D570B0C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FD3C4F-0875-4B26-A83A-B87DC9BF39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A33AE4-B4BB-4806-B206-4A2D7520CFCB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00D72084-CA32-4D06-9DA3-0882114C9208}" type="parTrans" cxnId="{60E79C8F-0143-4869-A561-E64294C3686B}">
      <dgm:prSet/>
      <dgm:spPr/>
      <dgm:t>
        <a:bodyPr/>
        <a:lstStyle/>
        <a:p>
          <a:endParaRPr lang="en-US"/>
        </a:p>
      </dgm:t>
    </dgm:pt>
    <dgm:pt modelId="{981C34C3-8297-4883-B518-AE03655883F8}" type="sibTrans" cxnId="{60E79C8F-0143-4869-A561-E64294C3686B}">
      <dgm:prSet/>
      <dgm:spPr/>
      <dgm:t>
        <a:bodyPr/>
        <a:lstStyle/>
        <a:p>
          <a:endParaRPr lang="en-US"/>
        </a:p>
      </dgm:t>
    </dgm:pt>
    <dgm:pt modelId="{C26B0B5D-F452-4C4D-83F5-7376C1752794}">
      <dgm:prSet/>
      <dgm:spPr/>
      <dgm:t>
        <a:bodyPr/>
        <a:lstStyle/>
        <a:p>
          <a:r>
            <a:rPr lang="en-US"/>
            <a:t>Preparation of Data</a:t>
          </a:r>
        </a:p>
      </dgm:t>
    </dgm:pt>
    <dgm:pt modelId="{53148E17-7D5F-4059-B83E-743B451FBE1C}" type="parTrans" cxnId="{D428F7EA-1B9B-4304-9F8B-441BF20123E3}">
      <dgm:prSet/>
      <dgm:spPr/>
      <dgm:t>
        <a:bodyPr/>
        <a:lstStyle/>
        <a:p>
          <a:endParaRPr lang="en-US"/>
        </a:p>
      </dgm:t>
    </dgm:pt>
    <dgm:pt modelId="{F7CD3400-32FE-476C-B849-39423B6E4B0E}" type="sibTrans" cxnId="{D428F7EA-1B9B-4304-9F8B-441BF20123E3}">
      <dgm:prSet/>
      <dgm:spPr/>
      <dgm:t>
        <a:bodyPr/>
        <a:lstStyle/>
        <a:p>
          <a:endParaRPr lang="en-US"/>
        </a:p>
      </dgm:t>
    </dgm:pt>
    <dgm:pt modelId="{33E0B417-E374-4DA4-AABA-ECC504E33E5E}">
      <dgm:prSet/>
      <dgm:spPr/>
      <dgm:t>
        <a:bodyPr/>
        <a:lstStyle/>
        <a:p>
          <a:r>
            <a:rPr lang="en-US"/>
            <a:t>Fact Table</a:t>
          </a:r>
        </a:p>
      </dgm:t>
    </dgm:pt>
    <dgm:pt modelId="{AB2B6A3F-F0F4-467F-9BF3-B60BC560DD91}" type="parTrans" cxnId="{41C15649-CEA7-4F11-A721-C0840347CBFD}">
      <dgm:prSet/>
      <dgm:spPr/>
      <dgm:t>
        <a:bodyPr/>
        <a:lstStyle/>
        <a:p>
          <a:endParaRPr lang="en-US"/>
        </a:p>
      </dgm:t>
    </dgm:pt>
    <dgm:pt modelId="{0C4791A8-BF62-43DE-91F9-626E99DEC551}" type="sibTrans" cxnId="{41C15649-CEA7-4F11-A721-C0840347CBFD}">
      <dgm:prSet/>
      <dgm:spPr/>
      <dgm:t>
        <a:bodyPr/>
        <a:lstStyle/>
        <a:p>
          <a:endParaRPr lang="en-US"/>
        </a:p>
      </dgm:t>
    </dgm:pt>
    <dgm:pt modelId="{D1237771-CBA0-4C8F-88CB-77566967A45D}">
      <dgm:prSet/>
      <dgm:spPr/>
      <dgm:t>
        <a:bodyPr/>
        <a:lstStyle/>
        <a:p>
          <a:r>
            <a:rPr lang="en-US"/>
            <a:t>Dimensions Table</a:t>
          </a:r>
        </a:p>
      </dgm:t>
    </dgm:pt>
    <dgm:pt modelId="{13A5AE44-53AA-45E4-BFF8-3657788A7D49}" type="parTrans" cxnId="{11D01C87-27F2-4356-B977-07AD2745BAE4}">
      <dgm:prSet/>
      <dgm:spPr/>
      <dgm:t>
        <a:bodyPr/>
        <a:lstStyle/>
        <a:p>
          <a:endParaRPr lang="en-US"/>
        </a:p>
      </dgm:t>
    </dgm:pt>
    <dgm:pt modelId="{9C1231FF-681B-4AA4-8B26-B8506640C959}" type="sibTrans" cxnId="{11D01C87-27F2-4356-B977-07AD2745BAE4}">
      <dgm:prSet/>
      <dgm:spPr/>
      <dgm:t>
        <a:bodyPr/>
        <a:lstStyle/>
        <a:p>
          <a:endParaRPr lang="en-US"/>
        </a:p>
      </dgm:t>
    </dgm:pt>
    <dgm:pt modelId="{3681E093-04FB-4A3D-9E2D-09424A65FD0C}">
      <dgm:prSet/>
      <dgm:spPr/>
      <dgm:t>
        <a:bodyPr/>
        <a:lstStyle/>
        <a:p>
          <a:r>
            <a:rPr lang="en-US"/>
            <a:t>Primary &amp; Foreign Keys</a:t>
          </a:r>
        </a:p>
      </dgm:t>
    </dgm:pt>
    <dgm:pt modelId="{45FFDBFA-86EB-463A-9878-6E14ED392458}" type="parTrans" cxnId="{B10EEA68-13AE-4927-9C26-0AD3661D01CE}">
      <dgm:prSet/>
      <dgm:spPr/>
      <dgm:t>
        <a:bodyPr/>
        <a:lstStyle/>
        <a:p>
          <a:endParaRPr lang="en-US"/>
        </a:p>
      </dgm:t>
    </dgm:pt>
    <dgm:pt modelId="{EA22892A-10CB-4B08-B7C5-6A66557EF7FB}" type="sibTrans" cxnId="{B10EEA68-13AE-4927-9C26-0AD3661D01CE}">
      <dgm:prSet/>
      <dgm:spPr/>
      <dgm:t>
        <a:bodyPr/>
        <a:lstStyle/>
        <a:p>
          <a:endParaRPr lang="en-US"/>
        </a:p>
      </dgm:t>
    </dgm:pt>
    <dgm:pt modelId="{4AC30349-DBDA-4ED9-A0EC-76912AEFACD0}">
      <dgm:prSet/>
      <dgm:spPr/>
      <dgm:t>
        <a:bodyPr/>
        <a:lstStyle/>
        <a:p>
          <a:r>
            <a:rPr lang="en-US"/>
            <a:t>Measurements</a:t>
          </a:r>
        </a:p>
      </dgm:t>
    </dgm:pt>
    <dgm:pt modelId="{647C980F-151C-43C6-8CCA-B55FBB28DDB2}" type="parTrans" cxnId="{C9806ABA-DAC8-44A7-A5FD-CADA3E573CFE}">
      <dgm:prSet/>
      <dgm:spPr/>
      <dgm:t>
        <a:bodyPr/>
        <a:lstStyle/>
        <a:p>
          <a:endParaRPr lang="en-US"/>
        </a:p>
      </dgm:t>
    </dgm:pt>
    <dgm:pt modelId="{47B29369-BDD1-4795-BF3A-72E201DA6D3C}" type="sibTrans" cxnId="{C9806ABA-DAC8-44A7-A5FD-CADA3E573CFE}">
      <dgm:prSet/>
      <dgm:spPr/>
      <dgm:t>
        <a:bodyPr/>
        <a:lstStyle/>
        <a:p>
          <a:endParaRPr lang="en-US"/>
        </a:p>
      </dgm:t>
    </dgm:pt>
    <dgm:pt modelId="{36ECBB43-FAD2-4949-8A51-910A8BC3E5A8}" type="pres">
      <dgm:prSet presAssocID="{4DFD3C4F-0875-4B26-A83A-B87DC9BF39A7}" presName="linear" presStyleCnt="0">
        <dgm:presLayoutVars>
          <dgm:animLvl val="lvl"/>
          <dgm:resizeHandles val="exact"/>
        </dgm:presLayoutVars>
      </dgm:prSet>
      <dgm:spPr/>
    </dgm:pt>
    <dgm:pt modelId="{2ADFC264-B2E4-45BE-97C8-AE0EB9E0D36D}" type="pres">
      <dgm:prSet presAssocID="{7EA33AE4-B4BB-4806-B206-4A2D7520CFC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D01CA31-C27A-43CF-9004-46A839D4FE8F}" type="pres">
      <dgm:prSet presAssocID="{981C34C3-8297-4883-B518-AE03655883F8}" presName="spacer" presStyleCnt="0"/>
      <dgm:spPr/>
    </dgm:pt>
    <dgm:pt modelId="{18B920B7-C3A8-4C6A-B0C5-4B4D81B0B03F}" type="pres">
      <dgm:prSet presAssocID="{C26B0B5D-F452-4C4D-83F5-7376C175279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2D4DC7-4249-4CCF-838C-08ED0B95F00D}" type="pres">
      <dgm:prSet presAssocID="{F7CD3400-32FE-476C-B849-39423B6E4B0E}" presName="spacer" presStyleCnt="0"/>
      <dgm:spPr/>
    </dgm:pt>
    <dgm:pt modelId="{E6D96602-7FC8-41D6-BD60-EC7DE345D5B3}" type="pres">
      <dgm:prSet presAssocID="{33E0B417-E374-4DA4-AABA-ECC504E33E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734DDBC-9677-4896-94BD-DD5174E491CC}" type="pres">
      <dgm:prSet presAssocID="{0C4791A8-BF62-43DE-91F9-626E99DEC551}" presName="spacer" presStyleCnt="0"/>
      <dgm:spPr/>
    </dgm:pt>
    <dgm:pt modelId="{AF520BAD-1B07-45C0-9C57-EA0531C48D62}" type="pres">
      <dgm:prSet presAssocID="{D1237771-CBA0-4C8F-88CB-77566967A45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E0CADC0-2494-4108-B927-DA831A29F01F}" type="pres">
      <dgm:prSet presAssocID="{9C1231FF-681B-4AA4-8B26-B8506640C959}" presName="spacer" presStyleCnt="0"/>
      <dgm:spPr/>
    </dgm:pt>
    <dgm:pt modelId="{118A8209-FF26-4EE1-BADD-AB87DCDFD01C}" type="pres">
      <dgm:prSet presAssocID="{3681E093-04FB-4A3D-9E2D-09424A65FD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67B4CB-E4ED-44E1-AEB0-A85970D64F0C}" type="pres">
      <dgm:prSet presAssocID="{EA22892A-10CB-4B08-B7C5-6A66557EF7FB}" presName="spacer" presStyleCnt="0"/>
      <dgm:spPr/>
    </dgm:pt>
    <dgm:pt modelId="{CD1136B0-AC38-4158-B083-C9967AF9ABAB}" type="pres">
      <dgm:prSet presAssocID="{4AC30349-DBDA-4ED9-A0EC-76912AEFACD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4D11660-4F69-413C-8101-38133A4DEAD8}" type="presOf" srcId="{4DFD3C4F-0875-4B26-A83A-B87DC9BF39A7}" destId="{36ECBB43-FAD2-4949-8A51-910A8BC3E5A8}" srcOrd="0" destOrd="0" presId="urn:microsoft.com/office/officeart/2005/8/layout/vList2"/>
    <dgm:cxn modelId="{B10EEA68-13AE-4927-9C26-0AD3661D01CE}" srcId="{4DFD3C4F-0875-4B26-A83A-B87DC9BF39A7}" destId="{3681E093-04FB-4A3D-9E2D-09424A65FD0C}" srcOrd="4" destOrd="0" parTransId="{45FFDBFA-86EB-463A-9878-6E14ED392458}" sibTransId="{EA22892A-10CB-4B08-B7C5-6A66557EF7FB}"/>
    <dgm:cxn modelId="{41C15649-CEA7-4F11-A721-C0840347CBFD}" srcId="{4DFD3C4F-0875-4B26-A83A-B87DC9BF39A7}" destId="{33E0B417-E374-4DA4-AABA-ECC504E33E5E}" srcOrd="2" destOrd="0" parTransId="{AB2B6A3F-F0F4-467F-9BF3-B60BC560DD91}" sibTransId="{0C4791A8-BF62-43DE-91F9-626E99DEC551}"/>
    <dgm:cxn modelId="{EA93FE49-CD91-48F5-90F9-49AE867A1D9B}" type="presOf" srcId="{C26B0B5D-F452-4C4D-83F5-7376C1752794}" destId="{18B920B7-C3A8-4C6A-B0C5-4B4D81B0B03F}" srcOrd="0" destOrd="0" presId="urn:microsoft.com/office/officeart/2005/8/layout/vList2"/>
    <dgm:cxn modelId="{12694D7E-77E0-472D-90EF-E5C2778F5B6A}" type="presOf" srcId="{4AC30349-DBDA-4ED9-A0EC-76912AEFACD0}" destId="{CD1136B0-AC38-4158-B083-C9967AF9ABAB}" srcOrd="0" destOrd="0" presId="urn:microsoft.com/office/officeart/2005/8/layout/vList2"/>
    <dgm:cxn modelId="{081E9F85-78B7-4738-9C03-8FD1538C3101}" type="presOf" srcId="{33E0B417-E374-4DA4-AABA-ECC504E33E5E}" destId="{E6D96602-7FC8-41D6-BD60-EC7DE345D5B3}" srcOrd="0" destOrd="0" presId="urn:microsoft.com/office/officeart/2005/8/layout/vList2"/>
    <dgm:cxn modelId="{11D01C87-27F2-4356-B977-07AD2745BAE4}" srcId="{4DFD3C4F-0875-4B26-A83A-B87DC9BF39A7}" destId="{D1237771-CBA0-4C8F-88CB-77566967A45D}" srcOrd="3" destOrd="0" parTransId="{13A5AE44-53AA-45E4-BFF8-3657788A7D49}" sibTransId="{9C1231FF-681B-4AA4-8B26-B8506640C959}"/>
    <dgm:cxn modelId="{60E79C8F-0143-4869-A561-E64294C3686B}" srcId="{4DFD3C4F-0875-4B26-A83A-B87DC9BF39A7}" destId="{7EA33AE4-B4BB-4806-B206-4A2D7520CFCB}" srcOrd="0" destOrd="0" parTransId="{00D72084-CA32-4D06-9DA3-0882114C9208}" sibTransId="{981C34C3-8297-4883-B518-AE03655883F8}"/>
    <dgm:cxn modelId="{C9806ABA-DAC8-44A7-A5FD-CADA3E573CFE}" srcId="{4DFD3C4F-0875-4B26-A83A-B87DC9BF39A7}" destId="{4AC30349-DBDA-4ED9-A0EC-76912AEFACD0}" srcOrd="5" destOrd="0" parTransId="{647C980F-151C-43C6-8CCA-B55FBB28DDB2}" sibTransId="{47B29369-BDD1-4795-BF3A-72E201DA6D3C}"/>
    <dgm:cxn modelId="{6B2881D5-408C-4286-A350-32D9F53CE012}" type="presOf" srcId="{D1237771-CBA0-4C8F-88CB-77566967A45D}" destId="{AF520BAD-1B07-45C0-9C57-EA0531C48D62}" srcOrd="0" destOrd="0" presId="urn:microsoft.com/office/officeart/2005/8/layout/vList2"/>
    <dgm:cxn modelId="{FBECB1D5-30B3-4819-B7BE-FECA251B4B6E}" type="presOf" srcId="{7EA33AE4-B4BB-4806-B206-4A2D7520CFCB}" destId="{2ADFC264-B2E4-45BE-97C8-AE0EB9E0D36D}" srcOrd="0" destOrd="0" presId="urn:microsoft.com/office/officeart/2005/8/layout/vList2"/>
    <dgm:cxn modelId="{D428F7EA-1B9B-4304-9F8B-441BF20123E3}" srcId="{4DFD3C4F-0875-4B26-A83A-B87DC9BF39A7}" destId="{C26B0B5D-F452-4C4D-83F5-7376C1752794}" srcOrd="1" destOrd="0" parTransId="{53148E17-7D5F-4059-B83E-743B451FBE1C}" sibTransId="{F7CD3400-32FE-476C-B849-39423B6E4B0E}"/>
    <dgm:cxn modelId="{4C2281F5-009B-47E4-9207-0F50F70F030B}" type="presOf" srcId="{3681E093-04FB-4A3D-9E2D-09424A65FD0C}" destId="{118A8209-FF26-4EE1-BADD-AB87DCDFD01C}" srcOrd="0" destOrd="0" presId="urn:microsoft.com/office/officeart/2005/8/layout/vList2"/>
    <dgm:cxn modelId="{C918B6FA-4E60-4457-AC59-7FE2B50C5413}" type="presParOf" srcId="{36ECBB43-FAD2-4949-8A51-910A8BC3E5A8}" destId="{2ADFC264-B2E4-45BE-97C8-AE0EB9E0D36D}" srcOrd="0" destOrd="0" presId="urn:microsoft.com/office/officeart/2005/8/layout/vList2"/>
    <dgm:cxn modelId="{67C276E8-8BD1-41AB-B1A9-24AEF3DFAD4B}" type="presParOf" srcId="{36ECBB43-FAD2-4949-8A51-910A8BC3E5A8}" destId="{BD01CA31-C27A-43CF-9004-46A839D4FE8F}" srcOrd="1" destOrd="0" presId="urn:microsoft.com/office/officeart/2005/8/layout/vList2"/>
    <dgm:cxn modelId="{AB3EEBAE-518E-4489-8022-DB92AD674053}" type="presParOf" srcId="{36ECBB43-FAD2-4949-8A51-910A8BC3E5A8}" destId="{18B920B7-C3A8-4C6A-B0C5-4B4D81B0B03F}" srcOrd="2" destOrd="0" presId="urn:microsoft.com/office/officeart/2005/8/layout/vList2"/>
    <dgm:cxn modelId="{8EF80D25-84BA-4CF8-B112-5BFF497771BA}" type="presParOf" srcId="{36ECBB43-FAD2-4949-8A51-910A8BC3E5A8}" destId="{6B2D4DC7-4249-4CCF-838C-08ED0B95F00D}" srcOrd="3" destOrd="0" presId="urn:microsoft.com/office/officeart/2005/8/layout/vList2"/>
    <dgm:cxn modelId="{30C58C76-D4A8-4244-8198-B9BC39DF928C}" type="presParOf" srcId="{36ECBB43-FAD2-4949-8A51-910A8BC3E5A8}" destId="{E6D96602-7FC8-41D6-BD60-EC7DE345D5B3}" srcOrd="4" destOrd="0" presId="urn:microsoft.com/office/officeart/2005/8/layout/vList2"/>
    <dgm:cxn modelId="{D8BA23E2-60FB-4A64-8B16-E42AEE971DBC}" type="presParOf" srcId="{36ECBB43-FAD2-4949-8A51-910A8BC3E5A8}" destId="{7734DDBC-9677-4896-94BD-DD5174E491CC}" srcOrd="5" destOrd="0" presId="urn:microsoft.com/office/officeart/2005/8/layout/vList2"/>
    <dgm:cxn modelId="{C11C91E9-078D-4235-8FC8-BD312427E12B}" type="presParOf" srcId="{36ECBB43-FAD2-4949-8A51-910A8BC3E5A8}" destId="{AF520BAD-1B07-45C0-9C57-EA0531C48D62}" srcOrd="6" destOrd="0" presId="urn:microsoft.com/office/officeart/2005/8/layout/vList2"/>
    <dgm:cxn modelId="{27A0768F-3B96-4984-87A5-57FBE47E19BB}" type="presParOf" srcId="{36ECBB43-FAD2-4949-8A51-910A8BC3E5A8}" destId="{7E0CADC0-2494-4108-B927-DA831A29F01F}" srcOrd="7" destOrd="0" presId="urn:microsoft.com/office/officeart/2005/8/layout/vList2"/>
    <dgm:cxn modelId="{5B0D0830-EA0E-473B-BC66-540AEA8B8B51}" type="presParOf" srcId="{36ECBB43-FAD2-4949-8A51-910A8BC3E5A8}" destId="{118A8209-FF26-4EE1-BADD-AB87DCDFD01C}" srcOrd="8" destOrd="0" presId="urn:microsoft.com/office/officeart/2005/8/layout/vList2"/>
    <dgm:cxn modelId="{6889C654-DDED-4211-8A3A-1F28578AD25E}" type="presParOf" srcId="{36ECBB43-FAD2-4949-8A51-910A8BC3E5A8}" destId="{D967B4CB-E4ED-44E1-AEB0-A85970D64F0C}" srcOrd="9" destOrd="0" presId="urn:microsoft.com/office/officeart/2005/8/layout/vList2"/>
    <dgm:cxn modelId="{346E17D5-C4CE-407E-91E4-028EB0192D3B}" type="presParOf" srcId="{36ECBB43-FAD2-4949-8A51-910A8BC3E5A8}" destId="{CD1136B0-AC38-4158-B083-C9967AF9A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6744B-388A-4253-8259-02CDFDB61944}">
      <dsp:nvSpPr>
        <dsp:cNvPr id="0" name=""/>
        <dsp:cNvSpPr/>
      </dsp:nvSpPr>
      <dsp:spPr>
        <a:xfrm>
          <a:off x="0" y="570"/>
          <a:ext cx="5197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0BA63-B98C-40CE-B824-A4D4E9FDD870}">
      <dsp:nvSpPr>
        <dsp:cNvPr id="0" name=""/>
        <dsp:cNvSpPr/>
      </dsp:nvSpPr>
      <dsp:spPr>
        <a:xfrm>
          <a:off x="0" y="570"/>
          <a:ext cx="5197547" cy="93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Yelp Inc. is an American multinational company</a:t>
          </a:r>
        </a:p>
      </dsp:txBody>
      <dsp:txXfrm>
        <a:off x="0" y="570"/>
        <a:ext cx="5197547" cy="933869"/>
      </dsp:txXfrm>
    </dsp:sp>
    <dsp:sp modelId="{3BDB860C-7845-476F-B948-2B0A1E305A87}">
      <dsp:nvSpPr>
        <dsp:cNvPr id="0" name=""/>
        <dsp:cNvSpPr/>
      </dsp:nvSpPr>
      <dsp:spPr>
        <a:xfrm>
          <a:off x="0" y="934439"/>
          <a:ext cx="5197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9C2C0-F189-4253-98E7-739C5558E501}">
      <dsp:nvSpPr>
        <dsp:cNvPr id="0" name=""/>
        <dsp:cNvSpPr/>
      </dsp:nvSpPr>
      <dsp:spPr>
        <a:xfrm>
          <a:off x="0" y="934439"/>
          <a:ext cx="5197547" cy="93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was founded in October 2004 by Russel Simmons and Jeremy Stoppelman.</a:t>
          </a:r>
        </a:p>
      </dsp:txBody>
      <dsp:txXfrm>
        <a:off x="0" y="934439"/>
        <a:ext cx="5197547" cy="933869"/>
      </dsp:txXfrm>
    </dsp:sp>
    <dsp:sp modelId="{CCE98E21-E25D-4ED6-97C5-73DC80D29D4E}">
      <dsp:nvSpPr>
        <dsp:cNvPr id="0" name=""/>
        <dsp:cNvSpPr/>
      </dsp:nvSpPr>
      <dsp:spPr>
        <a:xfrm>
          <a:off x="0" y="1868308"/>
          <a:ext cx="5197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98624-2AF7-465E-BD9B-9EAF724A414C}">
      <dsp:nvSpPr>
        <dsp:cNvPr id="0" name=""/>
        <dsp:cNvSpPr/>
      </dsp:nvSpPr>
      <dsp:spPr>
        <a:xfrm>
          <a:off x="0" y="1868308"/>
          <a:ext cx="5197547" cy="93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headquartered in San Francisco, California.</a:t>
          </a:r>
        </a:p>
      </dsp:txBody>
      <dsp:txXfrm>
        <a:off x="0" y="1868308"/>
        <a:ext cx="5197547" cy="933869"/>
      </dsp:txXfrm>
    </dsp:sp>
    <dsp:sp modelId="{7FFF00E9-392E-460D-BFB6-A9FA735AE154}">
      <dsp:nvSpPr>
        <dsp:cNvPr id="0" name=""/>
        <dsp:cNvSpPr/>
      </dsp:nvSpPr>
      <dsp:spPr>
        <a:xfrm>
          <a:off x="0" y="2802178"/>
          <a:ext cx="5197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48CFE-CF19-47CC-BDFF-0F53FBD702F7}">
      <dsp:nvSpPr>
        <dsp:cNvPr id="0" name=""/>
        <dsp:cNvSpPr/>
      </dsp:nvSpPr>
      <dsp:spPr>
        <a:xfrm>
          <a:off x="0" y="2802178"/>
          <a:ext cx="5197547" cy="93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is basically a type of social networking site where users submit reviews about the products and services, using one-to-five-star rating scale.</a:t>
          </a:r>
        </a:p>
      </dsp:txBody>
      <dsp:txXfrm>
        <a:off x="0" y="2802178"/>
        <a:ext cx="5197547" cy="933869"/>
      </dsp:txXfrm>
    </dsp:sp>
    <dsp:sp modelId="{3571EAE8-DFD7-4115-866B-1951A60B58F7}">
      <dsp:nvSpPr>
        <dsp:cNvPr id="0" name=""/>
        <dsp:cNvSpPr/>
      </dsp:nvSpPr>
      <dsp:spPr>
        <a:xfrm>
          <a:off x="0" y="3736047"/>
          <a:ext cx="5197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212B6-08FC-4866-A5E8-FFC862B4EAD7}">
      <dsp:nvSpPr>
        <dsp:cNvPr id="0" name=""/>
        <dsp:cNvSpPr/>
      </dsp:nvSpPr>
      <dsp:spPr>
        <a:xfrm>
          <a:off x="0" y="3736047"/>
          <a:ext cx="5197547" cy="93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publishes advertising and crowd-sourced reviews about businesses.</a:t>
          </a:r>
        </a:p>
      </dsp:txBody>
      <dsp:txXfrm>
        <a:off x="0" y="3736047"/>
        <a:ext cx="5197547" cy="933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9745-490F-4D1E-AEB6-87FEAB96A405}">
      <dsp:nvSpPr>
        <dsp:cNvPr id="0" name=""/>
        <dsp:cNvSpPr/>
      </dsp:nvSpPr>
      <dsp:spPr>
        <a:xfrm>
          <a:off x="0" y="60595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Intelligence help Yelp in analyzing user review, rating, and feedback to spot patterns and trends.</a:t>
          </a:r>
        </a:p>
      </dsp:txBody>
      <dsp:txXfrm>
        <a:off x="36896" y="97491"/>
        <a:ext cx="6639760" cy="682028"/>
      </dsp:txXfrm>
    </dsp:sp>
    <dsp:sp modelId="{66822A1C-A64C-4F86-AA0A-31B43C27BD76}">
      <dsp:nvSpPr>
        <dsp:cNvPr id="0" name=""/>
        <dsp:cNvSpPr/>
      </dsp:nvSpPr>
      <dsp:spPr>
        <a:xfrm>
          <a:off x="0" y="871136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identify popular eateries, dishes, and culinary trends for the users.</a:t>
          </a:r>
        </a:p>
      </dsp:txBody>
      <dsp:txXfrm>
        <a:off x="36896" y="908032"/>
        <a:ext cx="6639760" cy="682028"/>
      </dsp:txXfrm>
    </dsp:sp>
    <dsp:sp modelId="{35CAC1A5-A4A5-422C-B1F4-79B63D397B65}">
      <dsp:nvSpPr>
        <dsp:cNvPr id="0" name=""/>
        <dsp:cNvSpPr/>
      </dsp:nvSpPr>
      <dsp:spPr>
        <a:xfrm>
          <a:off x="0" y="1681676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With the use of BI Yelp can foresee the businesses demand forecasting.</a:t>
          </a:r>
        </a:p>
      </dsp:txBody>
      <dsp:txXfrm>
        <a:off x="36896" y="1718572"/>
        <a:ext cx="6639760" cy="682028"/>
      </dsp:txXfrm>
    </dsp:sp>
    <dsp:sp modelId="{AF13C8EE-782E-4304-BB97-5E7F7B058B6C}">
      <dsp:nvSpPr>
        <dsp:cNvPr id="0" name=""/>
        <dsp:cNvSpPr/>
      </dsp:nvSpPr>
      <dsp:spPr>
        <a:xfrm>
          <a:off x="0" y="2492216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can take more strategic and well-informed decisions.</a:t>
          </a:r>
        </a:p>
      </dsp:txBody>
      <dsp:txXfrm>
        <a:off x="36896" y="2529112"/>
        <a:ext cx="6639760" cy="682028"/>
      </dsp:txXfrm>
    </dsp:sp>
    <dsp:sp modelId="{9FE9981F-9FBA-4E2F-BA89-356D570B0CA6}">
      <dsp:nvSpPr>
        <dsp:cNvPr id="0" name=""/>
        <dsp:cNvSpPr/>
      </dsp:nvSpPr>
      <dsp:spPr>
        <a:xfrm>
          <a:off x="0" y="3302755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Yelp can use the power of data wisely to stay ahead of their competitors and keep growing quickly.  </a:t>
          </a:r>
        </a:p>
      </dsp:txBody>
      <dsp:txXfrm>
        <a:off x="36896" y="3339651"/>
        <a:ext cx="6639760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FC264-B2E4-45BE-97C8-AE0EB9E0D36D}">
      <dsp:nvSpPr>
        <dsp:cNvPr id="0" name=""/>
        <dsp:cNvSpPr/>
      </dsp:nvSpPr>
      <dsp:spPr>
        <a:xfrm>
          <a:off x="0" y="9881"/>
          <a:ext cx="658926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Sources</a:t>
          </a:r>
        </a:p>
      </dsp:txBody>
      <dsp:txXfrm>
        <a:off x="38638" y="48519"/>
        <a:ext cx="6511984" cy="714229"/>
      </dsp:txXfrm>
    </dsp:sp>
    <dsp:sp modelId="{18B920B7-C3A8-4C6A-B0C5-4B4D81B0B03F}">
      <dsp:nvSpPr>
        <dsp:cNvPr id="0" name=""/>
        <dsp:cNvSpPr/>
      </dsp:nvSpPr>
      <dsp:spPr>
        <a:xfrm>
          <a:off x="0" y="896426"/>
          <a:ext cx="6589260" cy="79150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Preparation of Data</a:t>
          </a:r>
        </a:p>
      </dsp:txBody>
      <dsp:txXfrm>
        <a:off x="38638" y="935064"/>
        <a:ext cx="6511984" cy="714229"/>
      </dsp:txXfrm>
    </dsp:sp>
    <dsp:sp modelId="{E6D96602-7FC8-41D6-BD60-EC7DE345D5B3}">
      <dsp:nvSpPr>
        <dsp:cNvPr id="0" name=""/>
        <dsp:cNvSpPr/>
      </dsp:nvSpPr>
      <dsp:spPr>
        <a:xfrm>
          <a:off x="0" y="1782971"/>
          <a:ext cx="6589260" cy="79150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Fact Table</a:t>
          </a:r>
        </a:p>
      </dsp:txBody>
      <dsp:txXfrm>
        <a:off x="38638" y="1821609"/>
        <a:ext cx="6511984" cy="714229"/>
      </dsp:txXfrm>
    </dsp:sp>
    <dsp:sp modelId="{AF520BAD-1B07-45C0-9C57-EA0531C48D62}">
      <dsp:nvSpPr>
        <dsp:cNvPr id="0" name=""/>
        <dsp:cNvSpPr/>
      </dsp:nvSpPr>
      <dsp:spPr>
        <a:xfrm>
          <a:off x="0" y="2669516"/>
          <a:ext cx="6589260" cy="79150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Dimensions Table</a:t>
          </a:r>
        </a:p>
      </dsp:txBody>
      <dsp:txXfrm>
        <a:off x="38638" y="2708154"/>
        <a:ext cx="6511984" cy="714229"/>
      </dsp:txXfrm>
    </dsp:sp>
    <dsp:sp modelId="{118A8209-FF26-4EE1-BADD-AB87DCDFD01C}">
      <dsp:nvSpPr>
        <dsp:cNvPr id="0" name=""/>
        <dsp:cNvSpPr/>
      </dsp:nvSpPr>
      <dsp:spPr>
        <a:xfrm>
          <a:off x="0" y="3556061"/>
          <a:ext cx="6589260" cy="79150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Primary &amp; Foreign Keys</a:t>
          </a:r>
        </a:p>
      </dsp:txBody>
      <dsp:txXfrm>
        <a:off x="38638" y="3594699"/>
        <a:ext cx="6511984" cy="714229"/>
      </dsp:txXfrm>
    </dsp:sp>
    <dsp:sp modelId="{CD1136B0-AC38-4158-B083-C9967AF9ABAB}">
      <dsp:nvSpPr>
        <dsp:cNvPr id="0" name=""/>
        <dsp:cNvSpPr/>
      </dsp:nvSpPr>
      <dsp:spPr>
        <a:xfrm>
          <a:off x="0" y="4442606"/>
          <a:ext cx="658926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Measurements</a:t>
          </a:r>
        </a:p>
      </dsp:txBody>
      <dsp:txXfrm>
        <a:off x="38638" y="4481244"/>
        <a:ext cx="651198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006-718B-80E8-4DAE-9BBFF56A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9D496-E11F-55B4-20BE-002B4F062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4914-AA12-DF06-E151-72C2E7DC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A36B-DF5C-6367-A2B7-4615E99B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3569-8E08-2CD8-D834-2483BA9D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D31C-064C-FB9E-0CF0-E71DDB52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71E5A-04FF-5BE2-4BD1-C10B9EEB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3E1B-B0DD-B33F-B0F5-C3436611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BCD0-FB28-CFE5-56A2-02A4A2BB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D7E9-ACCE-C4D3-2354-B258F1A4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5FA0C-0D00-5F2C-4AC2-CFB11017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62450-920D-1957-6A09-D3407126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AB1F-4FB6-1409-A44A-52F2E6C0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7B4F-6D84-76B5-0A0D-F4948B1D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634C-50B0-16B1-DB39-244EC4C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87A5-9BDF-14D0-229F-D8FDC631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F753-7DD0-F85F-BED0-91621685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A3D7-7FB6-1476-E8A4-1478C701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33E7-873B-60BD-E188-6042E810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BE88-FFB7-B6C8-6DA1-6174A341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8FD-922D-6926-51E3-81FD090B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3F6D-8BBA-BCAC-B1CE-CF18B74B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F2BF-F979-D7E8-2714-D4A8C630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3BD7-0951-24DA-E340-0ACF72D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C333-592E-E32B-5CC0-22782872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DE29-7328-AA74-548E-871DC262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40F-5284-12C9-9701-93C38236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29878-29FE-B309-74FC-DA9C098F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6328-0F9B-32E4-83A4-F535F583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4477-221D-1B0E-E701-B206BAD1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19EDD-BC0B-89D1-6906-FE8C9984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E0EE-4884-FF00-82E7-DE65EF58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D8C4-009E-67A7-AFF6-C51CD732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14D2-B484-F082-2FC6-0B8B571B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7C746-9E91-B31F-81BB-128C5215F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5C1B-680F-E447-70C9-54605DE1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DAB78-037D-0492-2C1A-7A8616E9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66373-83EB-6275-A28E-242DCF69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1F08A-2FDE-B164-8424-A388472F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E10C-BC11-BD36-9F76-A45B2F1E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3514C-D1B8-19D0-DEC6-FC302200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B416-15F4-D83F-4369-E49CD8B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EA45D-B580-1DAF-B904-003D795F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547D2-AF07-30B6-F4D4-9A2F6B9A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279CA-57F6-48FD-43AC-648ED149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13FBC-ADF8-884B-6957-8A88D3F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400-098E-A19E-62C9-08D505B5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06C4-BC48-1437-6021-50220920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99CED-C706-2070-694B-60EDDE2D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BCE8-3405-8A67-46BE-080F37AD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DA64-BAA8-E09F-8C3F-3AFB6D5A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B656-FFE9-2240-AFF7-E8DFB1C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12AD-C7AE-8657-9056-BAA72A2B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3330-CFFB-7B36-C4BF-11436B156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2F2D-2177-DB05-6339-8252CF960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7658-3C66-060E-365B-1CD6123D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0364-C2E2-6B8B-D868-0A65614F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ACC3-9EFC-2778-C670-D306C87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828BF-8A1F-B657-755A-9C3462A1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9F20-3281-8FBA-C473-056D4563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54B6-6425-AA49-740D-984EE09C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C421-B9A2-4C32-8C99-FC630AEEA1D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CB79-0D11-1228-898D-1C1F8402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6BB6-1D9A-7F48-B7C0-9F80A117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7032-33DC-47CC-A2CF-BB966979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B5DBE6-DC98-2A78-F2BD-1CC1AF01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36947"/>
            <a:ext cx="6891187" cy="335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ECE1A9-2333-392F-136F-415DE6BE34E8}"/>
              </a:ext>
            </a:extLst>
          </p:cNvPr>
          <p:cNvSpPr>
            <a:spLocks noGrp="1"/>
          </p:cNvSpPr>
          <p:nvPr/>
        </p:nvSpPr>
        <p:spPr>
          <a:xfrm>
            <a:off x="8502650" y="643467"/>
            <a:ext cx="3117850" cy="2556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prstClr val="white"/>
                </a:solidFill>
                <a:latin typeface="Calibri Light" panose="020F0302020204030204"/>
              </a:rPr>
              <a:t>Pr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oject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Yelp </a:t>
            </a:r>
            <a:r>
              <a:rPr lang="en-US" sz="4400" b="1" dirty="0">
                <a:solidFill>
                  <a:prstClr val="white"/>
                </a:solidFill>
                <a:latin typeface="Calibri Light" panose="020F0302020204030204"/>
              </a:rPr>
              <a:t>Business Intelligence Analysis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0CEEA4-4E40-6293-698C-730FDB64F4A1}"/>
              </a:ext>
            </a:extLst>
          </p:cNvPr>
          <p:cNvSpPr>
            <a:spLocks noGrp="1"/>
          </p:cNvSpPr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i="1" dirty="0">
              <a:solidFill>
                <a:prstClr val="white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Neha Kumari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i="1" dirty="0">
              <a:solidFill>
                <a:prstClr val="white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MSIT – Clark University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95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5A016-B5A7-34CF-C84B-35D1356B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20"/>
            <a:ext cx="4363720" cy="1928871"/>
          </a:xfrm>
        </p:spPr>
        <p:txBody>
          <a:bodyPr anchor="t">
            <a:no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Types of Data on Yelp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47B914-C7CB-3050-9491-9680785B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Enterprise Data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Users Data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Reviews Data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Digital Data such as Photos and Videos.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Yelp’s own gathered data from open-source locations.</a:t>
            </a:r>
          </a:p>
        </p:txBody>
      </p:sp>
      <p:pic>
        <p:nvPicPr>
          <p:cNvPr id="4" name="Picture 4" descr="Everything You Need to Know About Yelp Business Listings | Advice Local">
            <a:extLst>
              <a:ext uri="{FF2B5EF4-FFF2-40B4-BE49-F238E27FC236}">
                <a16:creationId xmlns:a16="http://schemas.microsoft.com/office/drawing/2014/main" id="{1B8263EE-9855-527B-33BB-DACCDE5E7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5" r="19537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9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5F4FF-8C21-1904-562C-D10748B0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512759"/>
            <a:ext cx="10905066" cy="605675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C7600A-4270-CAEA-BEB6-DC6FB4E7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B0A262-C495-40C4-69F3-0BF9D5B7B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7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8589A-9968-C3DC-AA86-FA6E2B0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Issues with Data on Yelp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E1FB-8A3B-CA95-6B6D-E9E0AE54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Data Security</a:t>
            </a:r>
          </a:p>
          <a:p>
            <a:r>
              <a:rPr lang="en-US" sz="2000"/>
              <a:t>Data Privacy</a:t>
            </a:r>
          </a:p>
          <a:p>
            <a:r>
              <a:rPr lang="en-US" sz="2000"/>
              <a:t>Fake and Negative Reviews</a:t>
            </a:r>
          </a:p>
          <a:p>
            <a:r>
              <a:rPr lang="en-US" sz="2000"/>
              <a:t>Data Quality Issues</a:t>
            </a:r>
          </a:p>
          <a:p>
            <a:r>
              <a:rPr lang="en-US" sz="2000"/>
              <a:t>Unstructured data</a:t>
            </a:r>
          </a:p>
          <a:p>
            <a:r>
              <a:rPr lang="en-US" sz="2000"/>
              <a:t>Data from multiple sources</a:t>
            </a:r>
          </a:p>
        </p:txBody>
      </p:sp>
      <p:pic>
        <p:nvPicPr>
          <p:cNvPr id="4" name="Picture 2" descr="Yelp Data Scientist Interview Question Walkthrough - StrataScratch">
            <a:extLst>
              <a:ext uri="{FF2B5EF4-FFF2-40B4-BE49-F238E27FC236}">
                <a16:creationId xmlns:a16="http://schemas.microsoft.com/office/drawing/2014/main" id="{A855F320-4E64-BF04-A2E8-81639FAA8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7" r="14330" b="-1"/>
          <a:stretch/>
        </p:blipFill>
        <p:spPr bwMode="auto">
          <a:xfrm>
            <a:off x="6512442" y="629469"/>
            <a:ext cx="5201023" cy="518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7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7EBEC-A4B3-43DC-0402-7EFEE594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Components to Analyze and Solve Yelp’s Business Problems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D1E0A-6543-3728-8AF2-283D88538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32635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29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C7A79-0EF6-31CA-E12A-54D8C44C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Steps Taken by Yelp to achieve their Goals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918C-873D-8985-E9D9-35D4517C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73" y="2458905"/>
            <a:ext cx="5563083" cy="2828892"/>
          </a:xfrm>
          <a:noFill/>
        </p:spPr>
        <p:txBody>
          <a:bodyPr anchor="t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Business Process Optimization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Market Analysis and Strategic Planning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Cost Management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Revenue Optimization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Data Analytics and Insights</a:t>
            </a:r>
          </a:p>
        </p:txBody>
      </p:sp>
      <p:pic>
        <p:nvPicPr>
          <p:cNvPr id="4" name="Picture 2" descr="Understanding Yelp search | Yelp - Official Blog">
            <a:extLst>
              <a:ext uri="{FF2B5EF4-FFF2-40B4-BE49-F238E27FC236}">
                <a16:creationId xmlns:a16="http://schemas.microsoft.com/office/drawing/2014/main" id="{62281969-5E05-48BC-9D43-7A4D2BB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788" y="2602118"/>
            <a:ext cx="4134103" cy="247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Rectangle 215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AC82F-B5EB-C6D7-E0F8-D7C55307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rgbClr val="FFFFFF"/>
                </a:solidFill>
              </a:rPr>
              <a:t>5. Recommendation to Yelp</a:t>
            </a:r>
          </a:p>
        </p:txBody>
      </p:sp>
      <p:sp>
        <p:nvSpPr>
          <p:cNvPr id="21521" name="Rectangle 215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D22222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3" name="Rectangle 215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5" name="Rectangle 2152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D2222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08" name="Picture 4" descr="Surprise! Your Hospital's YELP Page Is Now Unclaimed">
            <a:extLst>
              <a:ext uri="{FF2B5EF4-FFF2-40B4-BE49-F238E27FC236}">
                <a16:creationId xmlns:a16="http://schemas.microsoft.com/office/drawing/2014/main" id="{068E1B5E-5696-9AB1-E31B-E02A9295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628" y="2480453"/>
            <a:ext cx="6795370" cy="35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7" name="Rectangle 215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E228-1364-9E6C-A843-1618B31B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Expand Data Sources</a:t>
            </a:r>
          </a:p>
          <a:p>
            <a:r>
              <a:rPr lang="en-US" sz="2000" b="1" dirty="0"/>
              <a:t>Increase Data Integration</a:t>
            </a:r>
          </a:p>
          <a:p>
            <a:r>
              <a:rPr lang="en-US" sz="2000" b="1" dirty="0"/>
              <a:t>Improve Data Analysis Capabilities</a:t>
            </a:r>
          </a:p>
          <a:p>
            <a:r>
              <a:rPr lang="en-US" sz="2000" b="1" dirty="0"/>
              <a:t>Improve Data Visualization</a:t>
            </a:r>
          </a:p>
          <a:p>
            <a:r>
              <a:rPr lang="en-US" sz="2000" b="1" dirty="0"/>
              <a:t>Enhance data Quality and Governance</a:t>
            </a:r>
          </a:p>
          <a:p>
            <a:r>
              <a:rPr lang="en-US" sz="2000" b="1" dirty="0"/>
              <a:t>Promote Data Driven Decision Making Culture</a:t>
            </a:r>
          </a:p>
          <a:p>
            <a:r>
              <a:rPr lang="en-US" sz="2000" b="1" dirty="0"/>
              <a:t>Use Cloud based Solutions.</a:t>
            </a:r>
          </a:p>
        </p:txBody>
      </p:sp>
    </p:spTree>
    <p:extLst>
      <p:ext uri="{BB962C8B-B14F-4D97-AF65-F5344CB8AC3E}">
        <p14:creationId xmlns:p14="http://schemas.microsoft.com/office/powerpoint/2010/main" val="330139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F9C29B9-61CF-50A5-C4FF-5AA74949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4AB7D-524E-1A92-D96B-3836FEDE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85220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Data of Yelp’s Users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949C48-F4BF-2BEE-596F-B8EC10B3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02921"/>
              </p:ext>
            </p:extLst>
          </p:nvPr>
        </p:nvGraphicFramePr>
        <p:xfrm>
          <a:off x="1423695" y="1966293"/>
          <a:ext cx="9344615" cy="4452162"/>
        </p:xfrm>
        <a:graphic>
          <a:graphicData uri="http://schemas.openxmlformats.org/drawingml/2006/table">
            <a:tbl>
              <a:tblPr firstRow="1" bandRow="1"/>
              <a:tblGrid>
                <a:gridCol w="1965293">
                  <a:extLst>
                    <a:ext uri="{9D8B030D-6E8A-4147-A177-3AD203B41FA5}">
                      <a16:colId xmlns:a16="http://schemas.microsoft.com/office/drawing/2014/main" val="431325968"/>
                    </a:ext>
                  </a:extLst>
                </a:gridCol>
                <a:gridCol w="765088">
                  <a:extLst>
                    <a:ext uri="{9D8B030D-6E8A-4147-A177-3AD203B41FA5}">
                      <a16:colId xmlns:a16="http://schemas.microsoft.com/office/drawing/2014/main" val="3534244853"/>
                    </a:ext>
                  </a:extLst>
                </a:gridCol>
                <a:gridCol w="1244815">
                  <a:extLst>
                    <a:ext uri="{9D8B030D-6E8A-4147-A177-3AD203B41FA5}">
                      <a16:colId xmlns:a16="http://schemas.microsoft.com/office/drawing/2014/main" val="3408760756"/>
                    </a:ext>
                  </a:extLst>
                </a:gridCol>
                <a:gridCol w="936798">
                  <a:extLst>
                    <a:ext uri="{9D8B030D-6E8A-4147-A177-3AD203B41FA5}">
                      <a16:colId xmlns:a16="http://schemas.microsoft.com/office/drawing/2014/main" val="3291466031"/>
                    </a:ext>
                  </a:extLst>
                </a:gridCol>
                <a:gridCol w="851828">
                  <a:extLst>
                    <a:ext uri="{9D8B030D-6E8A-4147-A177-3AD203B41FA5}">
                      <a16:colId xmlns:a16="http://schemas.microsoft.com/office/drawing/2014/main" val="2168230521"/>
                    </a:ext>
                  </a:extLst>
                </a:gridCol>
                <a:gridCol w="830585">
                  <a:extLst>
                    <a:ext uri="{9D8B030D-6E8A-4147-A177-3AD203B41FA5}">
                      <a16:colId xmlns:a16="http://schemas.microsoft.com/office/drawing/2014/main" val="1548439480"/>
                    </a:ext>
                  </a:extLst>
                </a:gridCol>
                <a:gridCol w="731453">
                  <a:extLst>
                    <a:ext uri="{9D8B030D-6E8A-4147-A177-3AD203B41FA5}">
                      <a16:colId xmlns:a16="http://schemas.microsoft.com/office/drawing/2014/main" val="206811231"/>
                    </a:ext>
                  </a:extLst>
                </a:gridCol>
                <a:gridCol w="1019999">
                  <a:extLst>
                    <a:ext uri="{9D8B030D-6E8A-4147-A177-3AD203B41FA5}">
                      <a16:colId xmlns:a16="http://schemas.microsoft.com/office/drawing/2014/main" val="1045301011"/>
                    </a:ext>
                  </a:extLst>
                </a:gridCol>
                <a:gridCol w="998756">
                  <a:extLst>
                    <a:ext uri="{9D8B030D-6E8A-4147-A177-3AD203B41FA5}">
                      <a16:colId xmlns:a16="http://schemas.microsoft.com/office/drawing/2014/main" val="1970224191"/>
                    </a:ext>
                  </a:extLst>
                </a:gridCol>
              </a:tblGrid>
              <a:tr h="234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numberofreviews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dateandtime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usefulvotes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funnyvotes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coolvotes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numberoffans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averagerating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679509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hjJULwAKSrz7jscP-e2u5A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Jesiree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1/17/2007 8:57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11558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PcOmYz824970UY3v7W9lOA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cindy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10/28/2010 17:49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97778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Ig2ttf1xX2Ihlm0nsykaTw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3/30/2006 17:39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853614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qTjcvqkIszo2otqIxGmbKw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Bradey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8/23/2008 16:58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50588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amI_rxESh1EPIVvMnyV4kA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Karissa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5/6/2009 22:40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490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bDwBtC0jk3is-qLFlxWGWw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7/8/2011 21:40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54624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_NBVFt_RvD9fKceDT_9Hcw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Cerpin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8/18/2009 14:54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00033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wB8ATiDKotKsP-jEPJgwtw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6/18/2009 2:09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35532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a19tRkiGNa2XD3bazeMjDg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12/31/2009 6:54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2443"/>
                  </a:ext>
                </a:extLst>
              </a:tr>
              <a:tr h="421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vzPTjVZG0-5MO7jGGeNwTw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Ferdinand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11/8/2007 0:24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7081" marR="7081" marT="70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5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E3D61-C0C1-D63D-DFB8-F1948F38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1252970"/>
          </a:xfrm>
        </p:spPr>
        <p:txBody>
          <a:bodyPr anchor="b">
            <a:normAutofit/>
          </a:bodyPr>
          <a:lstStyle/>
          <a:p>
            <a:r>
              <a:rPr lang="en-US" sz="6000" b="1" i="1"/>
              <a:t>Introduction</a:t>
            </a:r>
            <a:endParaRPr lang="en-US" sz="6000" b="1" i="1" dirty="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0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Develop an app like Foursquare or Yelp, here's your complete guide |  TRooTech">
            <a:extLst>
              <a:ext uri="{FF2B5EF4-FFF2-40B4-BE49-F238E27FC236}">
                <a16:creationId xmlns:a16="http://schemas.microsoft.com/office/drawing/2014/main" id="{0AEC8AC9-FB05-38EE-6573-DE1CF32B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4956" y="1720241"/>
            <a:ext cx="4351793" cy="335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87" name="Content Placeholder 2">
            <a:extLst>
              <a:ext uri="{FF2B5EF4-FFF2-40B4-BE49-F238E27FC236}">
                <a16:creationId xmlns:a16="http://schemas.microsoft.com/office/drawing/2014/main" id="{7C869158-E1D1-F204-FD2E-3F7F9B31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42778"/>
              </p:ext>
            </p:extLst>
          </p:nvPr>
        </p:nvGraphicFramePr>
        <p:xfrm>
          <a:off x="6248403" y="1720241"/>
          <a:ext cx="5197548" cy="467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3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B657E-5D2B-C6BC-C590-4E624405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60836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Yelp’s Reviews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88A87C-168F-3DA5-129E-3C246FBEF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252831"/>
              </p:ext>
            </p:extLst>
          </p:nvPr>
        </p:nvGraphicFramePr>
        <p:xfrm>
          <a:off x="1113087" y="1966293"/>
          <a:ext cx="9965827" cy="4620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61132">
                  <a:extLst>
                    <a:ext uri="{9D8B030D-6E8A-4147-A177-3AD203B41FA5}">
                      <a16:colId xmlns:a16="http://schemas.microsoft.com/office/drawing/2014/main" val="3719148025"/>
                    </a:ext>
                  </a:extLst>
                </a:gridCol>
                <a:gridCol w="2285258">
                  <a:extLst>
                    <a:ext uri="{9D8B030D-6E8A-4147-A177-3AD203B41FA5}">
                      <a16:colId xmlns:a16="http://schemas.microsoft.com/office/drawing/2014/main" val="3476106563"/>
                    </a:ext>
                  </a:extLst>
                </a:gridCol>
                <a:gridCol w="2387595">
                  <a:extLst>
                    <a:ext uri="{9D8B030D-6E8A-4147-A177-3AD203B41FA5}">
                      <a16:colId xmlns:a16="http://schemas.microsoft.com/office/drawing/2014/main" val="1447877506"/>
                    </a:ext>
                  </a:extLst>
                </a:gridCol>
                <a:gridCol w="904547">
                  <a:extLst>
                    <a:ext uri="{9D8B030D-6E8A-4147-A177-3AD203B41FA5}">
                      <a16:colId xmlns:a16="http://schemas.microsoft.com/office/drawing/2014/main" val="3836654927"/>
                    </a:ext>
                  </a:extLst>
                </a:gridCol>
                <a:gridCol w="2127295">
                  <a:extLst>
                    <a:ext uri="{9D8B030D-6E8A-4147-A177-3AD203B41FA5}">
                      <a16:colId xmlns:a16="http://schemas.microsoft.com/office/drawing/2014/main" val="168662731"/>
                    </a:ext>
                  </a:extLst>
                </a:gridCol>
              </a:tblGrid>
              <a:tr h="39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reviewid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businessid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userrating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usersmarkingreviewuseful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48076"/>
                  </a:ext>
                </a:extLst>
              </a:tr>
              <a:tr h="39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c6Mr8b1tPBrU0e5pqFdBew</a:t>
                      </a:r>
                    </a:p>
                  </a:txBody>
                  <a:tcPr marL="6702" marR="6702" marT="67554" marB="6755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J4a0YR8lfdd91TlqQtC0HQ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MmIF3ZlBPwOknea6-IzlQg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569830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oUMRz8udZn5QDOSjxIy5zw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X8S-7D4lVR4JIcvXtFTjcg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HfOLOAYMKNUer3eXXTLHew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37942"/>
                  </a:ext>
                </a:extLst>
              </a:tr>
              <a:tr h="567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8IfFX3meYWYFFt5vkzd_tg</a:t>
                      </a:r>
                    </a:p>
                  </a:txBody>
                  <a:tcPr marL="6702" marR="6702" marT="67554" marB="6755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6Mv-qMJyxSokCu8YFM1o0A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i4iZdyneMKGEc729ogQhcw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51198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yHeMzK2zggdfWD92WPzLEw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WIdUAxJqXKp2imC_BfcxMg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wUnLSg_GKfEIQ5CQQ770_g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4957"/>
                  </a:ext>
                </a:extLst>
              </a:tr>
              <a:tr h="39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gkKMCZVvKkaF92LVLsaASw</a:t>
                      </a:r>
                    </a:p>
                  </a:txBody>
                  <a:tcPr marL="6702" marR="6702" marT="67554" marB="6755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mC4OulqBTGqckNSg9usmvg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ulCYqxUWKXCadvyr8OugaQ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725618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GNm0fjPtxGRf0Hc1idNoIA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60D1sIdiSfbkqBhfL-uCkw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fGXhWKQV5YwjIjgP-DBNBw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94549"/>
                  </a:ext>
                </a:extLst>
              </a:tr>
              <a:tr h="39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yBcH9ECWDeL2zzfoCBXZyQ</a:t>
                      </a:r>
                    </a:p>
                  </a:txBody>
                  <a:tcPr marL="6702" marR="6702" marT="67554" marB="6755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LRc6JI-u-4PvHq9J3Jv96Q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t0XZeA0MP0P66QyLQn_NUw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74341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7bK-DeA5dJIehd5PSHrfqQ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XkM2_UnZ3Sh8A2tFpGDEng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DeVlppoc8dPBhOCPrm4wmg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63497"/>
                  </a:ext>
                </a:extLst>
              </a:tr>
              <a:tr h="624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OzzitjFxc0Pgr18vvdopvg</a:t>
                      </a:r>
                    </a:p>
                  </a:txBody>
                  <a:tcPr marL="6702" marR="6702" marT="67554" marB="67554" anchor="b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bNmUR65_N55C91N1hZC-Vw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ZNdy7JaPmZpIYprPU-2wnw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6093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ATtUHJ6MeDph60ejpQzFyw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bQuGtIkqMrfK2UM9s5chGQ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v72HalBu5fQIFTD-oqhSgQ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02" marR="6702" marT="67554" marB="67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5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4F9AD-F5FB-5127-8381-357B76E5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005DA-9395-6254-F7E8-FA0D8E2E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7AC1F9-E5EB-86B3-3FAA-1B31D0B1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5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FB329-B6CA-5C12-94F5-21300E87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9AED7-88C7-37E1-7959-8214223B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91540"/>
            <a:ext cx="112776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ank You Smiley Animated | Clipart Panda - Free Clipart Images | Thank you  images, Thank you smiley face, Thank u cards">
            <a:extLst>
              <a:ext uri="{FF2B5EF4-FFF2-40B4-BE49-F238E27FC236}">
                <a16:creationId xmlns:a16="http://schemas.microsoft.com/office/drawing/2014/main" id="{D54C133D-5558-7BED-4898-496B9252C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6" b="9609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4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8" name="Rectangle 820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9" name="Rectangle 82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0" name="Rectangle 82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1" name="Rectangle 82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udience Q&amp;A: How To Remain Cool Under Pressure">
            <a:extLst>
              <a:ext uri="{FF2B5EF4-FFF2-40B4-BE49-F238E27FC236}">
                <a16:creationId xmlns:a16="http://schemas.microsoft.com/office/drawing/2014/main" id="{C8DB69C0-F2A1-6996-CF04-86B939A4A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2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CFA4F-B6E0-5A5A-E32B-8F64A8A6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and vision</a:t>
            </a:r>
          </a:p>
        </p:txBody>
      </p:sp>
      <p:pic>
        <p:nvPicPr>
          <p:cNvPr id="4" name="Picture 14" descr="5 Tips To Promote Your Business On Yelp | Yelp - Official Blog">
            <a:extLst>
              <a:ext uri="{FF2B5EF4-FFF2-40B4-BE49-F238E27FC236}">
                <a16:creationId xmlns:a16="http://schemas.microsoft.com/office/drawing/2014/main" id="{8D26FC8D-F6DF-D4BD-0284-B16E997F8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167574"/>
            <a:ext cx="5135455" cy="4049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08E11-BA9E-C101-FD29-E204B41B103A}"/>
              </a:ext>
            </a:extLst>
          </p:cNvPr>
          <p:cNvSpPr txBox="1"/>
          <p:nvPr/>
        </p:nvSpPr>
        <p:spPr>
          <a:xfrm>
            <a:off x="6461760" y="2630530"/>
            <a:ext cx="5039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of Yelp is to connect people with local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Their vision is to provide a one-stop solution for customers to discover, connect and transact with local businesses of all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Overall, they want to provide a one stop solution for all the helpful information possible by providing the users the services like making reservations, appointments, purchases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74600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lan, start, grow, and advertise your small business | Yelp for Business">
            <a:extLst>
              <a:ext uri="{FF2B5EF4-FFF2-40B4-BE49-F238E27FC236}">
                <a16:creationId xmlns:a16="http://schemas.microsoft.com/office/drawing/2014/main" id="{BAEB1251-5634-5141-3CB5-56F6FF6A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B7BC-8305-2FCA-4F4F-29F8B330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Challenges faced by Yelp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88A30B-FD71-70AB-93E5-0D548F62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dirty="0"/>
              <a:t>Astroturfing</a:t>
            </a:r>
          </a:p>
          <a:p>
            <a:r>
              <a:rPr lang="en-US" dirty="0"/>
              <a:t>Alleged unfair business practices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Litigation over review content</a:t>
            </a:r>
          </a:p>
          <a:p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62008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F963E-2C6E-936D-FE35-E092FF41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Roles of Business Intelligence for Yelp</a:t>
            </a:r>
          </a:p>
        </p:txBody>
      </p:sp>
      <p:sp>
        <p:nvSpPr>
          <p:cNvPr id="207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75" name="Content Placeholder 2053">
            <a:extLst>
              <a:ext uri="{FF2B5EF4-FFF2-40B4-BE49-F238E27FC236}">
                <a16:creationId xmlns:a16="http://schemas.microsoft.com/office/drawing/2014/main" id="{535A626B-D8C0-ED40-F1BD-5719A00DD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848774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w Yelp's Business Works">
            <a:extLst>
              <a:ext uri="{FF2B5EF4-FFF2-40B4-BE49-F238E27FC236}">
                <a16:creationId xmlns:a16="http://schemas.microsoft.com/office/drawing/2014/main" id="{8F9CA9ED-7A07-B587-B12A-71E8AF2AB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" r="4237" b="-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0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F2F67-E356-E2CB-9EAD-114570E6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1" y="248038"/>
            <a:ext cx="1176528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using Business Intelligence Tool: Tableau.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67ED70-C6C4-61FC-4E86-7B031EA7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822348"/>
            <a:ext cx="11247119" cy="4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AD4F7-04AC-F849-39D7-C6B24026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18" r="9375" b="1"/>
          <a:stretch/>
        </p:blipFill>
        <p:spPr>
          <a:xfrm>
            <a:off x="457200" y="457206"/>
            <a:ext cx="11277600" cy="59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33F68-2B23-DBFB-F3F0-45B03E05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 Tool Used by Yelp</a:t>
            </a:r>
          </a:p>
        </p:txBody>
      </p:sp>
      <p:pic>
        <p:nvPicPr>
          <p:cNvPr id="3074" name="Picture 2" descr="Comparison between BI Tools. MSBI and Power BI both are the most… | by  Kalyanicynixit | Medium">
            <a:extLst>
              <a:ext uri="{FF2B5EF4-FFF2-40B4-BE49-F238E27FC236}">
                <a16:creationId xmlns:a16="http://schemas.microsoft.com/office/drawing/2014/main" id="{F3E76D7F-EAB6-2BAC-AACB-B686A692A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4" y="0"/>
            <a:ext cx="8153396" cy="36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7D31D-0953-95AB-775B-5039E41F4C6D}"/>
              </a:ext>
            </a:extLst>
          </p:cNvPr>
          <p:cNvSpPr txBox="1"/>
          <p:nvPr/>
        </p:nvSpPr>
        <p:spPr>
          <a:xfrm>
            <a:off x="4038604" y="3860800"/>
            <a:ext cx="8153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Looker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2550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0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896C3-EB1F-DFBB-6656-8D3C4EDE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361" y="489507"/>
            <a:ext cx="4409440" cy="1655483"/>
          </a:xfrm>
        </p:spPr>
        <p:txBody>
          <a:bodyPr anchor="b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Software Used by Yelp</a:t>
            </a:r>
          </a:p>
        </p:txBody>
      </p:sp>
      <p:pic>
        <p:nvPicPr>
          <p:cNvPr id="4098" name="Picture 2" descr="Yelp Software Engineer Salary | $110K-$156K+ | Levels.fyi">
            <a:extLst>
              <a:ext uri="{FF2B5EF4-FFF2-40B4-BE49-F238E27FC236}">
                <a16:creationId xmlns:a16="http://schemas.microsoft.com/office/drawing/2014/main" id="{3705EAAE-1947-DB92-2D77-492310C75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-1" b="1532"/>
          <a:stretch/>
        </p:blipFill>
        <p:spPr bwMode="auto">
          <a:xfrm>
            <a:off x="20" y="-40209"/>
            <a:ext cx="647190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Content Placeholder 4101">
            <a:extLst>
              <a:ext uri="{FF2B5EF4-FFF2-40B4-BE49-F238E27FC236}">
                <a16:creationId xmlns:a16="http://schemas.microsoft.com/office/drawing/2014/main" id="{9C4518B3-F424-2EA9-64CE-F85701C3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41" y="2459048"/>
            <a:ext cx="4179366" cy="3540265"/>
          </a:xfrm>
        </p:spPr>
        <p:txBody>
          <a:bodyPr>
            <a:normAutofit/>
          </a:bodyPr>
          <a:lstStyle/>
          <a:p>
            <a:r>
              <a:rPr lang="en-US" sz="2000" dirty="0"/>
              <a:t>Linux Ubuntu – An operating System</a:t>
            </a:r>
          </a:p>
          <a:p>
            <a:r>
              <a:rPr lang="en-US" sz="2000" dirty="0"/>
              <a:t>Apache – A web server</a:t>
            </a:r>
          </a:p>
          <a:p>
            <a:r>
              <a:rPr lang="en-US" sz="2000" dirty="0"/>
              <a:t>MySQL – A relational database management system</a:t>
            </a:r>
          </a:p>
          <a:p>
            <a:r>
              <a:rPr lang="en-US" sz="2000" dirty="0"/>
              <a:t>Python/PHP – Programming Languages</a:t>
            </a:r>
          </a:p>
        </p:txBody>
      </p:sp>
      <p:sp>
        <p:nvSpPr>
          <p:cNvPr id="4113" name="Rectangle 410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0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615</Words>
  <Application>Microsoft Office PowerPoint</Application>
  <PresentationFormat>Widescreen</PresentationFormat>
  <Paragraphs>230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Introduction</vt:lpstr>
      <vt:lpstr>Goals and vision</vt:lpstr>
      <vt:lpstr>Challenges faced by Yelp</vt:lpstr>
      <vt:lpstr>Roles of Business Intelligence for Yelp</vt:lpstr>
      <vt:lpstr>Data Visualization using Business Intelligence Tool: Tableau.</vt:lpstr>
      <vt:lpstr>PowerPoint Presentation</vt:lpstr>
      <vt:lpstr>Business Intelligence Tool Used by Yelp</vt:lpstr>
      <vt:lpstr>Software Used by Yelp</vt:lpstr>
      <vt:lpstr>Types of Data on Yelp</vt:lpstr>
      <vt:lpstr>PowerPoint Presentation</vt:lpstr>
      <vt:lpstr>PowerPoint Presentation</vt:lpstr>
      <vt:lpstr>PowerPoint Presentation</vt:lpstr>
      <vt:lpstr>Issues with Data on Yelp</vt:lpstr>
      <vt:lpstr>Components to Analyze and Solve Yelp’s Business Problems </vt:lpstr>
      <vt:lpstr>Steps Taken by Yelp to achieve their Goals</vt:lpstr>
      <vt:lpstr>5. Recommendation to Yelp</vt:lpstr>
      <vt:lpstr>PowerPoint Presentation</vt:lpstr>
      <vt:lpstr>Sample Data of Yelp’s Users</vt:lpstr>
      <vt:lpstr>Sample of Yelp’s Reviews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Kumari</dc:creator>
  <cp:lastModifiedBy>Neha Kumari</cp:lastModifiedBy>
  <cp:revision>10</cp:revision>
  <dcterms:created xsi:type="dcterms:W3CDTF">2023-04-18T04:06:20Z</dcterms:created>
  <dcterms:modified xsi:type="dcterms:W3CDTF">2023-08-31T21:54:55Z</dcterms:modified>
</cp:coreProperties>
</file>