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6" r:id="rId11"/>
  </p:sldIdLst>
  <p:sldSz cx="18288000" cy="10287000"/>
  <p:notesSz cx="6858000" cy="9144000"/>
  <p:embeddedFontLst>
    <p:embeddedFont>
      <p:font typeface="Clear Sans Regular Bold"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96340" autoAdjust="0"/>
  </p:normalViewPr>
  <p:slideViewPr>
    <p:cSldViewPr>
      <p:cViewPr varScale="1">
        <p:scale>
          <a:sx n="67" d="100"/>
          <a:sy n="67" d="100"/>
        </p:scale>
        <p:origin x="48" y="-3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06.06.2024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2.jpeg"/><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699732" y="3224457"/>
            <a:ext cx="6529868" cy="1424172"/>
          </a:xfrm>
          <a:prstGeom prst="rect">
            <a:avLst/>
          </a:prstGeom>
        </p:spPr>
        <p:txBody>
          <a:bodyPr wrap="square"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Social Buzz</a:t>
            </a:r>
          </a:p>
        </p:txBody>
      </p:sp>
      <p:sp>
        <p:nvSpPr>
          <p:cNvPr id="25" name="TextBox 24">
            <a:extLst>
              <a:ext uri="{FF2B5EF4-FFF2-40B4-BE49-F238E27FC236}">
                <a16:creationId xmlns:a16="http://schemas.microsoft.com/office/drawing/2014/main" id="{EFF3BE68-D230-66BF-BC5A-FCC3259E9497}"/>
              </a:ext>
            </a:extLst>
          </p:cNvPr>
          <p:cNvSpPr txBox="1"/>
          <p:nvPr/>
        </p:nvSpPr>
        <p:spPr>
          <a:xfrm>
            <a:off x="943592" y="4327051"/>
            <a:ext cx="8317637" cy="1311321"/>
          </a:xfrm>
          <a:prstGeom prst="rect">
            <a:avLst/>
          </a:prstGeom>
        </p:spPr>
        <p:txBody>
          <a:bodyPr wrap="square" lIns="0" tIns="0" rIns="0" bIns="0" rtlCol="0" anchor="t">
            <a:spAutoFit/>
          </a:bodyPr>
          <a:lstStyle/>
          <a:p>
            <a:pPr algn="ctr">
              <a:lnSpc>
                <a:spcPts val="11059"/>
              </a:lnSpc>
            </a:pPr>
            <a:r>
              <a:rPr lang="en-US" sz="6000" spc="-105" dirty="0">
                <a:solidFill>
                  <a:srgbClr val="FFFFFF"/>
                </a:solidFill>
                <a:latin typeface="Graphik Regular" panose="020B0503030202060203" pitchFamily="34" charset="0"/>
              </a:rPr>
              <a:t>Analysis Presentation</a:t>
            </a:r>
          </a:p>
        </p:txBody>
      </p:sp>
      <p:sp>
        <p:nvSpPr>
          <p:cNvPr id="26" name="TextBox 25">
            <a:extLst>
              <a:ext uri="{FF2B5EF4-FFF2-40B4-BE49-F238E27FC236}">
                <a16:creationId xmlns:a16="http://schemas.microsoft.com/office/drawing/2014/main" id="{EEBAF9F2-3FDF-FB69-A605-E437B1D5DCFE}"/>
              </a:ext>
            </a:extLst>
          </p:cNvPr>
          <p:cNvSpPr txBox="1"/>
          <p:nvPr/>
        </p:nvSpPr>
        <p:spPr>
          <a:xfrm>
            <a:off x="637896" y="8942998"/>
            <a:ext cx="8317637" cy="1231106"/>
          </a:xfrm>
          <a:prstGeom prst="rect">
            <a:avLst/>
          </a:prstGeom>
        </p:spPr>
        <p:txBody>
          <a:bodyPr wrap="square" lIns="0" tIns="0" rIns="0" bIns="0" rtlCol="0" anchor="t">
            <a:spAutoFit/>
          </a:bodyPr>
          <a:lstStyle/>
          <a:p>
            <a:r>
              <a:rPr lang="en-US" sz="4000" spc="-105" dirty="0">
                <a:solidFill>
                  <a:srgbClr val="FFFFFF"/>
                </a:solidFill>
                <a:latin typeface="Graphik Regular" panose="020B0503030202060203" pitchFamily="34" charset="0"/>
              </a:rPr>
              <a:t>Nidhi Kumari</a:t>
            </a:r>
          </a:p>
          <a:p>
            <a:r>
              <a:rPr lang="en-US" sz="4000" spc="-105" dirty="0">
                <a:solidFill>
                  <a:srgbClr val="FFFFFF"/>
                </a:solidFill>
                <a:latin typeface="Graphik Regular" panose="020B0503030202060203" pitchFamily="34" charset="0"/>
              </a:rPr>
              <a:t>Data Analyst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7" name="TextBox 36">
            <a:extLst>
              <a:ext uri="{FF2B5EF4-FFF2-40B4-BE49-F238E27FC236}">
                <a16:creationId xmlns:a16="http://schemas.microsoft.com/office/drawing/2014/main" id="{21AFD96B-0F6B-7A21-4AAF-8E0024372444}"/>
              </a:ext>
            </a:extLst>
          </p:cNvPr>
          <p:cNvSpPr txBox="1"/>
          <p:nvPr/>
        </p:nvSpPr>
        <p:spPr>
          <a:xfrm>
            <a:off x="9578153" y="3572109"/>
            <a:ext cx="5720706" cy="3170099"/>
          </a:xfrm>
          <a:prstGeom prst="rect">
            <a:avLst/>
          </a:prstGeom>
          <a:noFill/>
        </p:spPr>
        <p:txBody>
          <a:bodyPr wrap="square" rtlCol="0">
            <a:spAutoFit/>
          </a:bodyPr>
          <a:lstStyle/>
          <a:p>
            <a:r>
              <a:rPr lang="en-US" sz="2000" b="1" dirty="0"/>
              <a:t>Social Buzz is a fast growing technology unicorn that needs to adapt quickly to its global scale.</a:t>
            </a:r>
          </a:p>
          <a:p>
            <a:endParaRPr lang="en-US" sz="2000" b="1" dirty="0"/>
          </a:p>
          <a:p>
            <a:r>
              <a:rPr lang="en-US" sz="2000" b="1" dirty="0"/>
              <a:t>Accenture has begun a 3 month POC focusing on these tasks:-</a:t>
            </a:r>
          </a:p>
          <a:p>
            <a:endParaRPr lang="en-US" sz="2000" b="1" dirty="0"/>
          </a:p>
          <a:p>
            <a:pPr marL="285750" indent="-285750">
              <a:buFont typeface="Wingdings" panose="05000000000000000000" pitchFamily="2" charset="2"/>
              <a:buChar char="§"/>
            </a:pPr>
            <a:r>
              <a:rPr lang="en-US" sz="2000" b="1" dirty="0"/>
              <a:t>An audit of Social Buzz’s big data practice.</a:t>
            </a:r>
          </a:p>
          <a:p>
            <a:pPr marL="285750" indent="-285750">
              <a:buFont typeface="Wingdings" panose="05000000000000000000" pitchFamily="2" charset="2"/>
              <a:buChar char="§"/>
            </a:pPr>
            <a:r>
              <a:rPr lang="en-US" sz="2000" b="1" dirty="0"/>
              <a:t>Recommendations for a successful IPO.</a:t>
            </a:r>
          </a:p>
          <a:p>
            <a:pPr marL="285750" indent="-285750">
              <a:buFont typeface="Wingdings" panose="05000000000000000000" pitchFamily="2" charset="2"/>
              <a:buChar char="§"/>
            </a:pPr>
            <a:r>
              <a:rPr lang="en-US" sz="2000" b="1" dirty="0"/>
              <a:t>Analysis to find Social Buzz’s top 5 most popular categories of content.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5" name="TextBox 21">
            <a:extLst>
              <a:ext uri="{FF2B5EF4-FFF2-40B4-BE49-F238E27FC236}">
                <a16:creationId xmlns:a16="http://schemas.microsoft.com/office/drawing/2014/main" id="{7C0B99BD-B682-9DB2-A43A-F36CAC92A683}"/>
              </a:ext>
            </a:extLst>
          </p:cNvPr>
          <p:cNvSpPr txBox="1"/>
          <p:nvPr/>
        </p:nvSpPr>
        <p:spPr>
          <a:xfrm>
            <a:off x="2523794" y="4950971"/>
            <a:ext cx="6211216" cy="2674578"/>
          </a:xfrm>
          <a:prstGeom prst="rect">
            <a:avLst/>
          </a:prstGeom>
        </p:spPr>
        <p:txBody>
          <a:bodyPr wrap="square" lIns="0" tIns="0" rIns="0" bIns="0" rtlCol="0" anchor="t">
            <a:spAutoFit/>
          </a:bodyPr>
          <a:lstStyle/>
          <a:p>
            <a:pPr>
              <a:lnSpc>
                <a:spcPct val="150000"/>
              </a:lnSpc>
            </a:pPr>
            <a:r>
              <a:rPr lang="en-US" sz="4000" spc="-80" dirty="0">
                <a:solidFill>
                  <a:srgbClr val="FFFFFF"/>
                </a:solidFill>
                <a:latin typeface="Graphik Regular" panose="020B0503030202060203" pitchFamily="34" charset="0"/>
              </a:rPr>
              <a:t>Over 1,00,000 posts per day</a:t>
            </a:r>
          </a:p>
          <a:p>
            <a:pPr>
              <a:lnSpc>
                <a:spcPct val="150000"/>
              </a:lnSpc>
            </a:pPr>
            <a:r>
              <a:rPr lang="en-US" sz="4000" spc="-80" dirty="0">
                <a:solidFill>
                  <a:srgbClr val="FFFFFF"/>
                </a:solidFill>
                <a:latin typeface="Graphik Regular" panose="020B0503030202060203" pitchFamily="34" charset="0"/>
              </a:rPr>
              <a:t>36,500,000 pieces of content per year!</a:t>
            </a:r>
          </a:p>
        </p:txBody>
      </p:sp>
      <p:sp>
        <p:nvSpPr>
          <p:cNvPr id="28" name="TextBox 21">
            <a:extLst>
              <a:ext uri="{FF2B5EF4-FFF2-40B4-BE49-F238E27FC236}">
                <a16:creationId xmlns:a16="http://schemas.microsoft.com/office/drawing/2014/main" id="{0AF2E02B-B5CE-3CA6-E52F-2C8398824C56}"/>
              </a:ext>
            </a:extLst>
          </p:cNvPr>
          <p:cNvSpPr txBox="1"/>
          <p:nvPr/>
        </p:nvSpPr>
        <p:spPr>
          <a:xfrm>
            <a:off x="2523794" y="7693969"/>
            <a:ext cx="7440688" cy="2154436"/>
          </a:xfrm>
          <a:prstGeom prst="rect">
            <a:avLst/>
          </a:prstGeom>
        </p:spPr>
        <p:txBody>
          <a:bodyPr wrap="square" lIns="0" tIns="0" rIns="0" bIns="0" rtlCol="0" anchor="t">
            <a:spAutoFit/>
          </a:bodyPr>
          <a:lstStyle/>
          <a:p>
            <a:pPr>
              <a:lnSpc>
                <a:spcPct val="150000"/>
              </a:lnSpc>
            </a:pPr>
            <a:r>
              <a:rPr lang="en-US" sz="2800" b="1" spc="-80" dirty="0">
                <a:solidFill>
                  <a:srgbClr val="FFFFFF"/>
                </a:solidFill>
                <a:latin typeface="Graphik Regular" panose="020B0503030202060203" pitchFamily="34" charset="0"/>
              </a:rPr>
              <a:t>But how to capitalize on it when there is so much?</a:t>
            </a:r>
          </a:p>
          <a:p>
            <a:pPr>
              <a:lnSpc>
                <a:spcPct val="150000"/>
              </a:lnSpc>
            </a:pPr>
            <a:endParaRPr lang="en-US" sz="2800" spc="-80" dirty="0">
              <a:solidFill>
                <a:srgbClr val="FFFFFF"/>
              </a:solidFill>
              <a:latin typeface="Graphik Regular" panose="020B0503030202060203" pitchFamily="34" charset="0"/>
            </a:endParaRPr>
          </a:p>
          <a:p>
            <a:r>
              <a:rPr lang="en-US" sz="2800" b="1" u="sng" spc="-80" dirty="0">
                <a:solidFill>
                  <a:srgbClr val="FFFFFF"/>
                </a:solidFill>
                <a:latin typeface="Graphik Regular" panose="020B0503030202060203" pitchFamily="34" charset="0"/>
              </a:rPr>
              <a:t>Analysis to find Social Buzz’s top 5 most popular categories of content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6" name="TextBox 35">
            <a:extLst>
              <a:ext uri="{FF2B5EF4-FFF2-40B4-BE49-F238E27FC236}">
                <a16:creationId xmlns:a16="http://schemas.microsoft.com/office/drawing/2014/main" id="{8E26F04E-1B4D-2860-70B3-105153AADECC}"/>
              </a:ext>
            </a:extLst>
          </p:cNvPr>
          <p:cNvSpPr txBox="1"/>
          <p:nvPr/>
        </p:nvSpPr>
        <p:spPr>
          <a:xfrm>
            <a:off x="14494185" y="4546241"/>
            <a:ext cx="3760477" cy="830997"/>
          </a:xfrm>
          <a:prstGeom prst="rect">
            <a:avLst/>
          </a:prstGeom>
          <a:noFill/>
        </p:spPr>
        <p:txBody>
          <a:bodyPr wrap="square" rtlCol="0">
            <a:spAutoFit/>
          </a:bodyPr>
          <a:lstStyle/>
          <a:p>
            <a:r>
              <a:rPr lang="en-US" sz="2400" b="1" dirty="0"/>
              <a:t>Marcus </a:t>
            </a:r>
            <a:r>
              <a:rPr lang="en-US" sz="2400" b="1" dirty="0" err="1"/>
              <a:t>Rompton</a:t>
            </a:r>
            <a:endParaRPr lang="en-US" sz="2400" b="1" dirty="0"/>
          </a:p>
          <a:p>
            <a:r>
              <a:rPr lang="en-US" sz="2400" dirty="0"/>
              <a:t>Senior Principle</a:t>
            </a:r>
          </a:p>
        </p:txBody>
      </p:sp>
      <p:sp>
        <p:nvSpPr>
          <p:cNvPr id="37" name="TextBox 36">
            <a:extLst>
              <a:ext uri="{FF2B5EF4-FFF2-40B4-BE49-F238E27FC236}">
                <a16:creationId xmlns:a16="http://schemas.microsoft.com/office/drawing/2014/main" id="{1FCEF2BD-C887-60A3-01DE-D1202304C5EB}"/>
              </a:ext>
            </a:extLst>
          </p:cNvPr>
          <p:cNvSpPr txBox="1"/>
          <p:nvPr/>
        </p:nvSpPr>
        <p:spPr>
          <a:xfrm>
            <a:off x="14494185" y="1755212"/>
            <a:ext cx="3760477" cy="830997"/>
          </a:xfrm>
          <a:prstGeom prst="rect">
            <a:avLst/>
          </a:prstGeom>
          <a:noFill/>
        </p:spPr>
        <p:txBody>
          <a:bodyPr wrap="square" rtlCol="0">
            <a:spAutoFit/>
          </a:bodyPr>
          <a:lstStyle/>
          <a:p>
            <a:r>
              <a:rPr lang="en-US" sz="2400" b="1" dirty="0"/>
              <a:t>Andrew Fleming</a:t>
            </a:r>
          </a:p>
          <a:p>
            <a:r>
              <a:rPr lang="en-US" sz="2400" dirty="0"/>
              <a:t>Chief Technical Architect</a:t>
            </a:r>
          </a:p>
        </p:txBody>
      </p:sp>
      <p:sp>
        <p:nvSpPr>
          <p:cNvPr id="38" name="TextBox 37">
            <a:extLst>
              <a:ext uri="{FF2B5EF4-FFF2-40B4-BE49-F238E27FC236}">
                <a16:creationId xmlns:a16="http://schemas.microsoft.com/office/drawing/2014/main" id="{F0A045F3-CE0B-EC84-EC81-97D23AFC0CAD}"/>
              </a:ext>
            </a:extLst>
          </p:cNvPr>
          <p:cNvSpPr txBox="1"/>
          <p:nvPr/>
        </p:nvSpPr>
        <p:spPr>
          <a:xfrm>
            <a:off x="14494185" y="7599331"/>
            <a:ext cx="3760477" cy="830997"/>
          </a:xfrm>
          <a:prstGeom prst="rect">
            <a:avLst/>
          </a:prstGeom>
          <a:noFill/>
        </p:spPr>
        <p:txBody>
          <a:bodyPr wrap="square" rtlCol="0">
            <a:spAutoFit/>
          </a:bodyPr>
          <a:lstStyle/>
          <a:p>
            <a:r>
              <a:rPr lang="en-US" sz="2400" b="1" dirty="0"/>
              <a:t>Nidhi Kumari</a:t>
            </a:r>
          </a:p>
          <a:p>
            <a:r>
              <a:rPr lang="en-US" sz="2400" dirty="0"/>
              <a:t>Data Analyst</a:t>
            </a:r>
          </a:p>
        </p:txBody>
      </p:sp>
      <p:grpSp>
        <p:nvGrpSpPr>
          <p:cNvPr id="39" name="Group 28">
            <a:extLst>
              <a:ext uri="{FF2B5EF4-FFF2-40B4-BE49-F238E27FC236}">
                <a16:creationId xmlns:a16="http://schemas.microsoft.com/office/drawing/2014/main" id="{8FF77942-B5AB-84AF-3D51-63C7786626DF}"/>
              </a:ext>
            </a:extLst>
          </p:cNvPr>
          <p:cNvGrpSpPr>
            <a:grpSpLocks noChangeAspect="1"/>
          </p:cNvGrpSpPr>
          <p:nvPr/>
        </p:nvGrpSpPr>
        <p:grpSpPr>
          <a:xfrm>
            <a:off x="11411515" y="1088802"/>
            <a:ext cx="2174041" cy="2165548"/>
            <a:chOff x="0" y="0"/>
            <a:chExt cx="6502400" cy="6477000"/>
          </a:xfrm>
        </p:grpSpPr>
        <p:sp>
          <p:nvSpPr>
            <p:cNvPr id="40" name="Freeform 29">
              <a:extLst>
                <a:ext uri="{FF2B5EF4-FFF2-40B4-BE49-F238E27FC236}">
                  <a16:creationId xmlns:a16="http://schemas.microsoft.com/office/drawing/2014/main" id="{F0C3F861-575D-4A02-C58B-B52CBDEED99D}"/>
                </a:ext>
              </a:extLst>
            </p:cNvPr>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rgbClr val="00BAFF"/>
              </a:solidFill>
            </a:ln>
          </p:spPr>
          <p:txBody>
            <a:bodyPr/>
            <a:lstStyle/>
            <a:p>
              <a:endParaRPr lang="en-AU" dirty="0"/>
            </a:p>
          </p:txBody>
        </p:sp>
        <p:sp>
          <p:nvSpPr>
            <p:cNvPr id="41" name="Freeform 30">
              <a:extLst>
                <a:ext uri="{FF2B5EF4-FFF2-40B4-BE49-F238E27FC236}">
                  <a16:creationId xmlns:a16="http://schemas.microsoft.com/office/drawing/2014/main" id="{D8005E3E-F64B-CAC1-4A4F-F37EE85E73B6}"/>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18" name="Group 18"/>
          <p:cNvGrpSpPr>
            <a:grpSpLocks noChangeAspect="1"/>
          </p:cNvGrpSpPr>
          <p:nvPr/>
        </p:nvGrpSpPr>
        <p:grpSpPr>
          <a:xfrm>
            <a:off x="11435099" y="6992801"/>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41" name="TextBox 40">
            <a:extLst>
              <a:ext uri="{FF2B5EF4-FFF2-40B4-BE49-F238E27FC236}">
                <a16:creationId xmlns:a16="http://schemas.microsoft.com/office/drawing/2014/main" id="{6491BACF-FFF7-0975-E170-6083D3143F92}"/>
              </a:ext>
            </a:extLst>
          </p:cNvPr>
          <p:cNvSpPr txBox="1"/>
          <p:nvPr/>
        </p:nvSpPr>
        <p:spPr>
          <a:xfrm>
            <a:off x="4343400" y="1454169"/>
            <a:ext cx="3850480" cy="523220"/>
          </a:xfrm>
          <a:prstGeom prst="rect">
            <a:avLst/>
          </a:prstGeom>
          <a:noFill/>
        </p:spPr>
        <p:txBody>
          <a:bodyPr wrap="square" rtlCol="0">
            <a:spAutoFit/>
          </a:bodyPr>
          <a:lstStyle/>
          <a:p>
            <a:r>
              <a:rPr lang="en-US" sz="2800" b="1" dirty="0">
                <a:solidFill>
                  <a:schemeClr val="bg1"/>
                </a:solidFill>
              </a:rPr>
              <a:t>Data Understanding</a:t>
            </a:r>
          </a:p>
        </p:txBody>
      </p:sp>
      <p:sp>
        <p:nvSpPr>
          <p:cNvPr id="42" name="TextBox 41">
            <a:extLst>
              <a:ext uri="{FF2B5EF4-FFF2-40B4-BE49-F238E27FC236}">
                <a16:creationId xmlns:a16="http://schemas.microsoft.com/office/drawing/2014/main" id="{51D47F9B-7CD8-565D-421A-2D1BE2513DD0}"/>
              </a:ext>
            </a:extLst>
          </p:cNvPr>
          <p:cNvSpPr txBox="1"/>
          <p:nvPr/>
        </p:nvSpPr>
        <p:spPr>
          <a:xfrm>
            <a:off x="5832972" y="2935863"/>
            <a:ext cx="3850480" cy="523220"/>
          </a:xfrm>
          <a:prstGeom prst="rect">
            <a:avLst/>
          </a:prstGeom>
          <a:noFill/>
        </p:spPr>
        <p:txBody>
          <a:bodyPr wrap="square" rtlCol="0">
            <a:spAutoFit/>
          </a:bodyPr>
          <a:lstStyle/>
          <a:p>
            <a:r>
              <a:rPr lang="en-US" sz="2800" b="1" dirty="0">
                <a:solidFill>
                  <a:schemeClr val="bg1"/>
                </a:solidFill>
              </a:rPr>
              <a:t>Data Cleaning</a:t>
            </a:r>
          </a:p>
        </p:txBody>
      </p:sp>
      <p:sp>
        <p:nvSpPr>
          <p:cNvPr id="43" name="TextBox 42">
            <a:extLst>
              <a:ext uri="{FF2B5EF4-FFF2-40B4-BE49-F238E27FC236}">
                <a16:creationId xmlns:a16="http://schemas.microsoft.com/office/drawing/2014/main" id="{77DEE367-FE9C-BD1F-205A-CBE4C9559D72}"/>
              </a:ext>
            </a:extLst>
          </p:cNvPr>
          <p:cNvSpPr txBox="1"/>
          <p:nvPr/>
        </p:nvSpPr>
        <p:spPr>
          <a:xfrm>
            <a:off x="7758212" y="4679085"/>
            <a:ext cx="3850480" cy="523220"/>
          </a:xfrm>
          <a:prstGeom prst="rect">
            <a:avLst/>
          </a:prstGeom>
          <a:noFill/>
        </p:spPr>
        <p:txBody>
          <a:bodyPr wrap="square" rtlCol="0">
            <a:spAutoFit/>
          </a:bodyPr>
          <a:lstStyle/>
          <a:p>
            <a:r>
              <a:rPr lang="en-US" sz="2800" b="1" dirty="0">
                <a:solidFill>
                  <a:schemeClr val="bg1"/>
                </a:solidFill>
              </a:rPr>
              <a:t>Data Modelling</a:t>
            </a:r>
          </a:p>
        </p:txBody>
      </p:sp>
      <p:sp>
        <p:nvSpPr>
          <p:cNvPr id="44" name="TextBox 43">
            <a:extLst>
              <a:ext uri="{FF2B5EF4-FFF2-40B4-BE49-F238E27FC236}">
                <a16:creationId xmlns:a16="http://schemas.microsoft.com/office/drawing/2014/main" id="{678803B5-8947-0AA7-8A9A-E6C26BD215C5}"/>
              </a:ext>
            </a:extLst>
          </p:cNvPr>
          <p:cNvSpPr txBox="1"/>
          <p:nvPr/>
        </p:nvSpPr>
        <p:spPr>
          <a:xfrm>
            <a:off x="9691351" y="6233443"/>
            <a:ext cx="3850480" cy="523220"/>
          </a:xfrm>
          <a:prstGeom prst="rect">
            <a:avLst/>
          </a:prstGeom>
          <a:noFill/>
        </p:spPr>
        <p:txBody>
          <a:bodyPr wrap="square" rtlCol="0">
            <a:spAutoFit/>
          </a:bodyPr>
          <a:lstStyle/>
          <a:p>
            <a:r>
              <a:rPr lang="en-US" sz="2800" b="1" dirty="0">
                <a:solidFill>
                  <a:schemeClr val="bg1"/>
                </a:solidFill>
              </a:rPr>
              <a:t>Data Analysis</a:t>
            </a:r>
          </a:p>
        </p:txBody>
      </p:sp>
      <p:sp>
        <p:nvSpPr>
          <p:cNvPr id="46" name="TextBox 45">
            <a:extLst>
              <a:ext uri="{FF2B5EF4-FFF2-40B4-BE49-F238E27FC236}">
                <a16:creationId xmlns:a16="http://schemas.microsoft.com/office/drawing/2014/main" id="{77B29A49-7FFF-3502-FE2F-3931CB669181}"/>
              </a:ext>
            </a:extLst>
          </p:cNvPr>
          <p:cNvSpPr txBox="1"/>
          <p:nvPr/>
        </p:nvSpPr>
        <p:spPr>
          <a:xfrm>
            <a:off x="11411666" y="8037333"/>
            <a:ext cx="3850480" cy="523220"/>
          </a:xfrm>
          <a:prstGeom prst="rect">
            <a:avLst/>
          </a:prstGeom>
          <a:noFill/>
        </p:spPr>
        <p:txBody>
          <a:bodyPr wrap="square" rtlCol="0">
            <a:spAutoFit/>
          </a:bodyPr>
          <a:lstStyle/>
          <a:p>
            <a:r>
              <a:rPr lang="en-US" sz="2800" b="1" dirty="0">
                <a:solidFill>
                  <a:schemeClr val="bg1"/>
                </a:solidFill>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01E7AD2C-0575-6F04-23CF-467EA2342EBE}"/>
              </a:ext>
            </a:extLst>
          </p:cNvPr>
          <p:cNvSpPr txBox="1"/>
          <p:nvPr/>
        </p:nvSpPr>
        <p:spPr>
          <a:xfrm>
            <a:off x="1224642" y="2467343"/>
            <a:ext cx="9349051" cy="3046988"/>
          </a:xfrm>
          <a:prstGeom prst="rect">
            <a:avLst/>
          </a:prstGeom>
          <a:noFill/>
        </p:spPr>
        <p:txBody>
          <a:bodyPr wrap="square" rtlCol="0">
            <a:spAutoFit/>
          </a:bodyPr>
          <a:lstStyle/>
          <a:p>
            <a:r>
              <a:rPr lang="en-US" sz="3200" b="0" i="0" u="none" strike="noStrike" dirty="0">
                <a:effectLst/>
                <a:latin typeface="Avenir"/>
              </a:rPr>
              <a:t>The analysis results shows 16 categories of post  across the entire dataset. There was 1969 </a:t>
            </a:r>
            <a:r>
              <a:rPr lang="en-US" sz="3200" dirty="0">
                <a:latin typeface="Avenir"/>
              </a:rPr>
              <a:t>animals posts alone </a:t>
            </a:r>
            <a:r>
              <a:rPr lang="en-US" sz="3200" b="0" i="0" u="none" strike="noStrike" dirty="0">
                <a:effectLst/>
                <a:latin typeface="Avenir"/>
              </a:rPr>
              <a:t>telling us there are lots of animals lover out there. The result also shows January scored the highest number of posts of 2218 which is interesting to see how active people are even after the big holiday season.</a:t>
            </a:r>
            <a:endParaRPr lang="en-US" sz="3200" dirty="0"/>
          </a:p>
        </p:txBody>
      </p:sp>
      <p:pic>
        <p:nvPicPr>
          <p:cNvPr id="19" name="Picture 18">
            <a:extLst>
              <a:ext uri="{FF2B5EF4-FFF2-40B4-BE49-F238E27FC236}">
                <a16:creationId xmlns:a16="http://schemas.microsoft.com/office/drawing/2014/main" id="{C354889F-C172-9C94-812D-291B18D8DB86}"/>
              </a:ext>
            </a:extLst>
          </p:cNvPr>
          <p:cNvPicPr>
            <a:picLocks noChangeAspect="1"/>
          </p:cNvPicPr>
          <p:nvPr/>
        </p:nvPicPr>
        <p:blipFill>
          <a:blip r:embed="rId7"/>
          <a:stretch>
            <a:fillRect/>
          </a:stretch>
        </p:blipFill>
        <p:spPr>
          <a:xfrm>
            <a:off x="12324932" y="1253704"/>
            <a:ext cx="3694716" cy="883519"/>
          </a:xfrm>
          <a:prstGeom prst="rect">
            <a:avLst/>
          </a:prstGeom>
        </p:spPr>
      </p:pic>
      <p:pic>
        <p:nvPicPr>
          <p:cNvPr id="21" name="Picture 20">
            <a:extLst>
              <a:ext uri="{FF2B5EF4-FFF2-40B4-BE49-F238E27FC236}">
                <a16:creationId xmlns:a16="http://schemas.microsoft.com/office/drawing/2014/main" id="{11F44C02-0466-AB40-40D7-80459F141C24}"/>
              </a:ext>
            </a:extLst>
          </p:cNvPr>
          <p:cNvPicPr>
            <a:picLocks noChangeAspect="1"/>
          </p:cNvPicPr>
          <p:nvPr/>
        </p:nvPicPr>
        <p:blipFill>
          <a:blip r:embed="rId8"/>
          <a:stretch>
            <a:fillRect/>
          </a:stretch>
        </p:blipFill>
        <p:spPr>
          <a:xfrm>
            <a:off x="11963400" y="2925647"/>
            <a:ext cx="4343400" cy="1044315"/>
          </a:xfrm>
          <a:prstGeom prst="rect">
            <a:avLst/>
          </a:prstGeom>
        </p:spPr>
      </p:pic>
      <p:pic>
        <p:nvPicPr>
          <p:cNvPr id="23" name="Picture 22">
            <a:extLst>
              <a:ext uri="{FF2B5EF4-FFF2-40B4-BE49-F238E27FC236}">
                <a16:creationId xmlns:a16="http://schemas.microsoft.com/office/drawing/2014/main" id="{8549C9B8-92A5-29C3-492F-C48CAEF42556}"/>
              </a:ext>
            </a:extLst>
          </p:cNvPr>
          <p:cNvPicPr>
            <a:picLocks noChangeAspect="1"/>
          </p:cNvPicPr>
          <p:nvPr/>
        </p:nvPicPr>
        <p:blipFill>
          <a:blip r:embed="rId9"/>
          <a:stretch>
            <a:fillRect/>
          </a:stretch>
        </p:blipFill>
        <p:spPr>
          <a:xfrm>
            <a:off x="11565895" y="4758386"/>
            <a:ext cx="5063135" cy="10443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9" name="TextBox 28">
            <a:extLst>
              <a:ext uri="{FF2B5EF4-FFF2-40B4-BE49-F238E27FC236}">
                <a16:creationId xmlns:a16="http://schemas.microsoft.com/office/drawing/2014/main" id="{A93A654E-9090-4FFE-33E3-44BACC8D8524}"/>
              </a:ext>
            </a:extLst>
          </p:cNvPr>
          <p:cNvSpPr txBox="1"/>
          <p:nvPr/>
        </p:nvSpPr>
        <p:spPr>
          <a:xfrm>
            <a:off x="3135569" y="4464182"/>
            <a:ext cx="7692784" cy="1569660"/>
          </a:xfrm>
          <a:prstGeom prst="rect">
            <a:avLst/>
          </a:prstGeom>
          <a:noFill/>
        </p:spPr>
        <p:txBody>
          <a:bodyPr wrap="square" rtlCol="0">
            <a:spAutoFit/>
          </a:bodyPr>
          <a:lstStyle/>
          <a:p>
            <a:r>
              <a:rPr lang="en-US" sz="3200" dirty="0"/>
              <a:t>The top 5 most popular categories of content were animals, science, healthy eating, technology and food. </a:t>
            </a:r>
          </a:p>
        </p:txBody>
      </p:sp>
      <p:sp>
        <p:nvSpPr>
          <p:cNvPr id="32" name="TextBox 3">
            <a:extLst>
              <a:ext uri="{FF2B5EF4-FFF2-40B4-BE49-F238E27FC236}">
                <a16:creationId xmlns:a16="http://schemas.microsoft.com/office/drawing/2014/main" id="{A46B1653-C572-F126-5DA5-E8E07C72CD19}"/>
              </a:ext>
            </a:extLst>
          </p:cNvPr>
          <p:cNvSpPr txBox="1"/>
          <p:nvPr/>
        </p:nvSpPr>
        <p:spPr>
          <a:xfrm>
            <a:off x="3135569" y="1690175"/>
            <a:ext cx="8618522" cy="1106137"/>
          </a:xfrm>
          <a:prstGeom prst="rect">
            <a:avLst/>
          </a:prstGeom>
        </p:spPr>
        <p:txBody>
          <a:bodyPr wrap="square" lIns="0" tIns="0" rIns="0" bIns="0" rtlCol="0" anchor="t">
            <a:spAutoFit/>
          </a:bodyPr>
          <a:lstStyle/>
          <a:p>
            <a:pPr>
              <a:lnSpc>
                <a:spcPts val="9600"/>
              </a:lnSpc>
            </a:pPr>
            <a:r>
              <a:rPr lang="en-US" sz="4800" spc="-80" dirty="0">
                <a:solidFill>
                  <a:srgbClr val="000000"/>
                </a:solidFill>
                <a:latin typeface="Graphik Regular" panose="020B0503030202060203" pitchFamily="34" charset="0"/>
              </a:rPr>
              <a:t>TOP 5 CONTENT CATEGORIES</a:t>
            </a:r>
          </a:p>
        </p:txBody>
      </p:sp>
      <p:pic>
        <p:nvPicPr>
          <p:cNvPr id="34" name="Picture 33">
            <a:extLst>
              <a:ext uri="{FF2B5EF4-FFF2-40B4-BE49-F238E27FC236}">
                <a16:creationId xmlns:a16="http://schemas.microsoft.com/office/drawing/2014/main" id="{481E6A57-E9E3-6189-4523-AE8283F51F66}"/>
              </a:ext>
            </a:extLst>
          </p:cNvPr>
          <p:cNvPicPr>
            <a:picLocks noChangeAspect="1"/>
          </p:cNvPicPr>
          <p:nvPr/>
        </p:nvPicPr>
        <p:blipFill>
          <a:blip r:embed="rId7"/>
          <a:stretch>
            <a:fillRect/>
          </a:stretch>
        </p:blipFill>
        <p:spPr>
          <a:xfrm>
            <a:off x="11235698" y="3149063"/>
            <a:ext cx="5488838" cy="44576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A70584E1-DECF-BC0F-5939-86B62FAC83C2}"/>
              </a:ext>
            </a:extLst>
          </p:cNvPr>
          <p:cNvSpPr txBox="1"/>
          <p:nvPr/>
        </p:nvSpPr>
        <p:spPr>
          <a:xfrm>
            <a:off x="11155062" y="1333500"/>
            <a:ext cx="6697204" cy="7971413"/>
          </a:xfrm>
          <a:prstGeom prst="rect">
            <a:avLst/>
          </a:prstGeom>
          <a:noFill/>
        </p:spPr>
        <p:txBody>
          <a:bodyPr wrap="square" rtlCol="0">
            <a:spAutoFit/>
          </a:bodyPr>
          <a:lstStyle/>
          <a:p>
            <a:r>
              <a:rPr lang="en-US" sz="3200" dirty="0"/>
              <a:t>Animal and science are two most popular content categories with healthy eating ranking at third. We recommend to boost user engagements.</a:t>
            </a:r>
          </a:p>
          <a:p>
            <a:endParaRPr lang="en-US" sz="3200" dirty="0"/>
          </a:p>
          <a:p>
            <a:r>
              <a:rPr lang="en-US" sz="3200" dirty="0"/>
              <a:t>Healthy eating can be placed in the same category as food, we suggest collaborating with healthy food brands to help bring brand awareness and to reach wider audience.</a:t>
            </a:r>
          </a:p>
          <a:p>
            <a:endParaRPr lang="en-US" sz="3200" dirty="0"/>
          </a:p>
          <a:p>
            <a:r>
              <a:rPr lang="en-US" sz="3200" dirty="0"/>
              <a:t>Also, Technology is in top 5, collaborating through brand partnership with tech companies will definitely increase engagement rates.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333</Words>
  <Application>Microsoft Office PowerPoint</Application>
  <PresentationFormat>Custom</PresentationFormat>
  <Paragraphs>75</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Clear Sans Regular Bold</vt:lpstr>
      <vt:lpstr>Avenir</vt:lpstr>
      <vt:lpstr>Graphik Regular</vt:lpstr>
      <vt:lpstr>Calibri</vt: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Nidhi Kumari</cp:lastModifiedBy>
  <cp:revision>11</cp:revision>
  <dcterms:created xsi:type="dcterms:W3CDTF">2006-08-16T00:00:00Z</dcterms:created>
  <dcterms:modified xsi:type="dcterms:W3CDTF">2024-06-06T16:15:11Z</dcterms:modified>
  <dc:identifier>DAEhDyfaYKE</dc:identifier>
</cp:coreProperties>
</file>