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576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86736" y="2277237"/>
            <a:ext cx="801852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440429" y="3484626"/>
            <a:ext cx="5311140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F386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1F386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1F386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1F386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94556" y="2948762"/>
            <a:ext cx="4802886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1F386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2488565"/>
            <a:ext cx="794512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latin typeface="Arial MT"/>
                <a:cs typeface="Arial MT"/>
              </a:rPr>
              <a:t>Credit</a:t>
            </a:r>
            <a:r>
              <a:rPr sz="6000" spc="-30" dirty="0">
                <a:latin typeface="Arial MT"/>
                <a:cs typeface="Arial MT"/>
              </a:rPr>
              <a:t> </a:t>
            </a:r>
            <a:r>
              <a:rPr sz="6000" dirty="0">
                <a:latin typeface="Arial MT"/>
                <a:cs typeface="Arial MT"/>
              </a:rPr>
              <a:t>EDA</a:t>
            </a:r>
            <a:r>
              <a:rPr sz="6000" spc="-380" dirty="0">
                <a:latin typeface="Arial MT"/>
                <a:cs typeface="Arial MT"/>
              </a:rPr>
              <a:t> </a:t>
            </a:r>
            <a:r>
              <a:rPr sz="6000" dirty="0">
                <a:latin typeface="Arial MT"/>
                <a:cs typeface="Arial MT"/>
              </a:rPr>
              <a:t>Case</a:t>
            </a:r>
            <a:r>
              <a:rPr sz="6000" spc="-30" dirty="0">
                <a:latin typeface="Arial MT"/>
                <a:cs typeface="Arial MT"/>
              </a:rPr>
              <a:t> </a:t>
            </a:r>
            <a:r>
              <a:rPr sz="6000" dirty="0">
                <a:latin typeface="Arial MT"/>
                <a:cs typeface="Arial MT"/>
              </a:rPr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7082" y="3591559"/>
            <a:ext cx="2498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By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Nidhi Kumari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3282" y="375684"/>
            <a:ext cx="287671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dirty="0">
                <a:solidFill>
                  <a:schemeClr val="tx1"/>
                </a:solidFill>
              </a:rPr>
              <a:t>Conclusion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323576"/>
            <a:ext cx="7840345" cy="481012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b="1" spc="-5" dirty="0">
                <a:latin typeface="Calibri"/>
                <a:cs typeface="Calibri"/>
              </a:rPr>
              <a:t>Highly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recommended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groups:-</a:t>
            </a:r>
            <a:endParaRPr sz="1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800" spc="-10" dirty="0">
                <a:latin typeface="Calibri"/>
                <a:cs typeface="Calibri"/>
              </a:rPr>
              <a:t>Approved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clients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their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previous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applications.</a:t>
            </a:r>
            <a:endParaRPr sz="1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35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800" spc="-5" dirty="0">
                <a:latin typeface="Calibri"/>
                <a:cs typeface="Calibri"/>
              </a:rPr>
              <a:t>Highly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educated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clients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income.</a:t>
            </a:r>
            <a:endParaRPr sz="1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359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800" spc="-5" dirty="0">
                <a:latin typeface="Calibri"/>
                <a:cs typeface="Calibri"/>
              </a:rPr>
              <a:t>Clients 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external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source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score.</a:t>
            </a:r>
            <a:endParaRPr sz="1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800" spc="-5" dirty="0">
                <a:latin typeface="Calibri"/>
                <a:cs typeface="Calibri"/>
              </a:rPr>
              <a:t>Senior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citizens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10" dirty="0">
                <a:latin typeface="Calibri"/>
                <a:cs typeface="Calibri"/>
              </a:rPr>
              <a:t> categories.</a:t>
            </a:r>
            <a:endParaRPr sz="1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35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800" spc="-5" dirty="0">
                <a:latin typeface="Calibri"/>
                <a:cs typeface="Calibri"/>
              </a:rPr>
              <a:t>Married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family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status.</a:t>
            </a:r>
            <a:endParaRPr sz="1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800" spc="-5" dirty="0">
                <a:latin typeface="Calibri"/>
                <a:cs typeface="Calibri"/>
              </a:rPr>
              <a:t>Females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comparatively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favourable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High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risk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groups:-</a:t>
            </a:r>
            <a:endParaRPr sz="1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800" spc="-5" dirty="0">
                <a:latin typeface="Calibri"/>
                <a:cs typeface="Calibri"/>
              </a:rPr>
              <a:t>Previously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refused,</a:t>
            </a:r>
            <a:r>
              <a:rPr sz="1800" spc="-5" dirty="0">
                <a:latin typeface="Calibri"/>
                <a:cs typeface="Calibri"/>
              </a:rPr>
              <a:t> cancelled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offer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clients.</a:t>
            </a:r>
            <a:endParaRPr sz="1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800" spc="-10" dirty="0">
                <a:latin typeface="Calibri"/>
                <a:cs typeface="Calibri"/>
              </a:rPr>
              <a:t>Low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previously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refused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status.</a:t>
            </a:r>
            <a:endParaRPr sz="1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35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800" spc="-5" dirty="0">
                <a:latin typeface="Calibri"/>
                <a:cs typeface="Calibri"/>
              </a:rPr>
              <a:t>Unemployed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clients.</a:t>
            </a:r>
            <a:endParaRPr sz="1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800" spc="-15" dirty="0">
                <a:latin typeface="Calibri"/>
                <a:cs typeface="Calibri"/>
              </a:rPr>
              <a:t>Poor</a:t>
            </a:r>
            <a:r>
              <a:rPr sz="1800" spc="-10" dirty="0">
                <a:latin typeface="Calibri"/>
                <a:cs typeface="Calibri"/>
              </a:rPr>
              <a:t> external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source </a:t>
            </a:r>
            <a:r>
              <a:rPr sz="1800" spc="-35" dirty="0">
                <a:latin typeface="Calibri"/>
                <a:cs typeface="Calibri"/>
              </a:rPr>
              <a:t>scorer.</a:t>
            </a:r>
            <a:endParaRPr sz="1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35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800" spc="-30" dirty="0">
                <a:latin typeface="Calibri"/>
                <a:cs typeface="Calibri"/>
              </a:rPr>
              <a:t>Young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comparatively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riskier</a:t>
            </a:r>
            <a:r>
              <a:rPr sz="1800" dirty="0">
                <a:latin typeface="Calibri"/>
                <a:cs typeface="Calibri"/>
              </a:rPr>
              <a:t> than mid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senior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citizens.</a:t>
            </a:r>
            <a:endParaRPr sz="1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35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800" spc="-10" dirty="0">
                <a:latin typeface="Calibri"/>
                <a:cs typeface="Calibri"/>
              </a:rPr>
              <a:t>Lower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secondary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secondary </a:t>
            </a:r>
            <a:r>
              <a:rPr sz="1800" spc="-10" dirty="0">
                <a:latin typeface="Calibri"/>
                <a:cs typeface="Calibri"/>
              </a:rPr>
              <a:t>educated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clients.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Thank</a:t>
            </a:r>
            <a:r>
              <a:rPr spc="-6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you</a:t>
            </a:r>
            <a:r>
              <a:rPr spc="-4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4478" y="152527"/>
            <a:ext cx="4541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chemeClr val="tx1"/>
                </a:solidFill>
              </a:rPr>
              <a:t>Current</a:t>
            </a:r>
            <a:r>
              <a:rPr sz="4000" spc="-25" dirty="0">
                <a:solidFill>
                  <a:schemeClr val="tx1"/>
                </a:solidFill>
              </a:rPr>
              <a:t> </a:t>
            </a:r>
            <a:r>
              <a:rPr sz="4000" spc="-5" dirty="0">
                <a:solidFill>
                  <a:schemeClr val="tx1"/>
                </a:solidFill>
              </a:rPr>
              <a:t>applications</a:t>
            </a:r>
            <a:endParaRPr sz="4000" dirty="0">
              <a:solidFill>
                <a:schemeClr val="tx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087" y="1469136"/>
            <a:ext cx="4678214" cy="3657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85341" y="1041019"/>
            <a:ext cx="2316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Income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gender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12583" y="1041019"/>
            <a:ext cx="267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Income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1245" y="5239969"/>
            <a:ext cx="7647940" cy="1608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Observations:-</a:t>
            </a:r>
            <a:endParaRPr sz="1600">
              <a:latin typeface="Calibri"/>
              <a:cs typeface="Calibri"/>
            </a:endParaRPr>
          </a:p>
          <a:p>
            <a:pPr marL="237490" indent="-225425">
              <a:lnSpc>
                <a:spcPts val="2150"/>
              </a:lnSpc>
              <a:buAutoNum type="arabicPeriod"/>
              <a:tabLst>
                <a:tab pos="238125" algn="l"/>
              </a:tabLst>
            </a:pPr>
            <a:r>
              <a:rPr sz="1800" spc="-5" dirty="0">
                <a:latin typeface="Calibri"/>
                <a:cs typeface="Calibri"/>
              </a:rPr>
              <a:t>High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income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less</a:t>
            </a:r>
            <a:r>
              <a:rPr sz="1800" spc="-10" dirty="0">
                <a:latin typeface="Calibri"/>
                <a:cs typeface="Calibri"/>
              </a:rPr>
              <a:t> defaulter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comparatively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groups.</a:t>
            </a:r>
            <a:endParaRPr sz="180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buAutoNum type="arabicPeriod"/>
              <a:tabLst>
                <a:tab pos="238125" algn="l"/>
              </a:tabLst>
            </a:pPr>
            <a:r>
              <a:rPr sz="1800" spc="-5" dirty="0">
                <a:latin typeface="Calibri"/>
                <a:cs typeface="Calibri"/>
              </a:rPr>
              <a:t>Mid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</a:t>
            </a:r>
            <a:r>
              <a:rPr sz="1800" dirty="0">
                <a:latin typeface="Calibri"/>
                <a:cs typeface="Calibri"/>
              </a:rPr>
              <a:t> and </a:t>
            </a:r>
            <a:r>
              <a:rPr sz="1800" spc="-5" dirty="0">
                <a:latin typeface="Calibri"/>
                <a:cs typeface="Calibri"/>
              </a:rPr>
              <a:t>senior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income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less</a:t>
            </a:r>
            <a:r>
              <a:rPr sz="1800" spc="-10" dirty="0">
                <a:latin typeface="Calibri"/>
                <a:cs typeface="Calibri"/>
              </a:rPr>
              <a:t> defaulted.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  <a:spcBef>
                <a:spcPts val="20"/>
              </a:spcBef>
            </a:pPr>
            <a:r>
              <a:rPr sz="1600" b="1" spc="-10" dirty="0">
                <a:latin typeface="Calibri"/>
                <a:cs typeface="Calibri"/>
              </a:rPr>
              <a:t>Recommendation:-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ts val="215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Safer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mid </a:t>
            </a:r>
            <a:r>
              <a:rPr sz="1800" spc="-5" dirty="0">
                <a:latin typeface="Calibri"/>
                <a:cs typeface="Calibri"/>
              </a:rPr>
              <a:t>age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senior</a:t>
            </a:r>
            <a:r>
              <a:rPr sz="1800" spc="-10" dirty="0">
                <a:latin typeface="Calibri"/>
                <a:cs typeface="Calibri"/>
              </a:rPr>
              <a:t> citizen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income.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Risky</a:t>
            </a:r>
            <a:r>
              <a:rPr sz="1800" spc="-10" dirty="0">
                <a:latin typeface="Calibri"/>
                <a:cs typeface="Calibri"/>
              </a:rPr>
              <a:t> 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grant</a:t>
            </a:r>
            <a:r>
              <a:rPr sz="1800" spc="-5" dirty="0">
                <a:latin typeface="Calibri"/>
                <a:cs typeface="Calibri"/>
              </a:rPr>
              <a:t> loans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1078" y="1511217"/>
            <a:ext cx="4677138" cy="35820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2242" y="824425"/>
            <a:ext cx="5351874" cy="377055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665" y="833673"/>
            <a:ext cx="5312490" cy="382244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4064" y="382904"/>
            <a:ext cx="2416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Family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 status</a:t>
            </a:r>
            <a:r>
              <a:rPr sz="18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age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group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60969" y="410717"/>
            <a:ext cx="2145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Family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status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gender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939" y="4660138"/>
            <a:ext cx="7084059" cy="18821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Observations:-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ts val="215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Senior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irrespective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family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status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likely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defaulted.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30" dirty="0">
                <a:latin typeface="Calibri"/>
                <a:cs typeface="Calibri"/>
              </a:rPr>
              <a:t>Young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likely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be </a:t>
            </a:r>
            <a:r>
              <a:rPr sz="1800" spc="-10" dirty="0">
                <a:latin typeface="Calibri"/>
                <a:cs typeface="Calibri"/>
              </a:rPr>
              <a:t>defaulted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10" dirty="0">
                <a:latin typeface="Calibri"/>
                <a:cs typeface="Calibri"/>
              </a:rPr>
              <a:t> family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status.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Males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 </a:t>
            </a:r>
            <a:r>
              <a:rPr sz="1800" spc="-10" dirty="0">
                <a:latin typeface="Calibri"/>
                <a:cs typeface="Calibri"/>
              </a:rPr>
              <a:t>females.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  <a:spcBef>
                <a:spcPts val="20"/>
              </a:spcBef>
            </a:pPr>
            <a:r>
              <a:rPr sz="1600" b="1" spc="-10" dirty="0">
                <a:latin typeface="Calibri"/>
                <a:cs typeface="Calibri"/>
              </a:rPr>
              <a:t>Recommendations:-</a:t>
            </a:r>
            <a:endParaRPr sz="1600">
              <a:latin typeface="Calibri"/>
              <a:cs typeface="Calibri"/>
            </a:endParaRPr>
          </a:p>
          <a:p>
            <a:pPr marL="238125" indent="-226060">
              <a:lnSpc>
                <a:spcPts val="2150"/>
              </a:lnSpc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Better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senior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citizen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all </a:t>
            </a:r>
            <a:r>
              <a:rPr sz="1800" spc="-10" dirty="0">
                <a:latin typeface="Calibri"/>
                <a:cs typeface="Calibri"/>
              </a:rPr>
              <a:t>family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status.</a:t>
            </a:r>
            <a:endParaRPr sz="180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buAutoNum type="arabicPeriod"/>
              <a:tabLst>
                <a:tab pos="238125" algn="l"/>
              </a:tabLst>
            </a:pPr>
            <a:r>
              <a:rPr sz="1800" dirty="0">
                <a:latin typeface="Calibri"/>
                <a:cs typeface="Calibri"/>
              </a:rPr>
              <a:t>It is </a:t>
            </a:r>
            <a:r>
              <a:rPr sz="1800" spc="-5" dirty="0">
                <a:latin typeface="Calibri"/>
                <a:cs typeface="Calibri"/>
              </a:rPr>
              <a:t>risky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grant </a:t>
            </a:r>
            <a:r>
              <a:rPr sz="1800" spc="-5" dirty="0">
                <a:latin typeface="Calibri"/>
                <a:cs typeface="Calibri"/>
              </a:rPr>
              <a:t>loan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single,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separated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civil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marriage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676" y="832866"/>
            <a:ext cx="5072373" cy="33051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7368" y="899160"/>
            <a:ext cx="5109422" cy="328537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71371" y="385317"/>
            <a:ext cx="35071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Credit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amount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group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income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group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7084" y="431419"/>
            <a:ext cx="3152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Credit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 </a:t>
            </a:r>
            <a:r>
              <a:rPr sz="1800" spc="-10" dirty="0">
                <a:latin typeface="Calibri"/>
                <a:cs typeface="Calibri"/>
              </a:rPr>
              <a:t>group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 </a:t>
            </a:r>
            <a:r>
              <a:rPr sz="1800" spc="-10" dirty="0">
                <a:latin typeface="Calibri"/>
                <a:cs typeface="Calibri"/>
              </a:rPr>
              <a:t>group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504" y="4140200"/>
            <a:ext cx="1091120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Observations:-</a:t>
            </a:r>
            <a:endParaRPr sz="18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Across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 </a:t>
            </a:r>
            <a:r>
              <a:rPr sz="1800" spc="-10" dirty="0">
                <a:latin typeface="Calibri"/>
                <a:cs typeface="Calibri"/>
              </a:rPr>
              <a:t>income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clients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medium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credited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credit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30" dirty="0">
                <a:latin typeface="Calibri"/>
                <a:cs typeface="Calibri"/>
              </a:rPr>
              <a:t>Young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clients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medium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credited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likely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defaulted.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Recommendations:-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Recommended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slightly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It is </a:t>
            </a:r>
            <a:r>
              <a:rPr sz="1800" spc="-5" dirty="0">
                <a:latin typeface="Calibri"/>
                <a:cs typeface="Calibri"/>
              </a:rPr>
              <a:t>very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risky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medium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loan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clients.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28472"/>
            <a:ext cx="11697335" cy="4456430"/>
            <a:chOff x="0" y="728472"/>
            <a:chExt cx="11697335" cy="4456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9215" y="811566"/>
              <a:ext cx="5777992" cy="42414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28472"/>
              <a:ext cx="6096000" cy="445617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54658" y="402082"/>
            <a:ext cx="3224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Educational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qualification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&amp;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gender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5269" y="460375"/>
            <a:ext cx="19043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Profession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gender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122" y="5172202"/>
            <a:ext cx="9854565" cy="160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Observations:-</a:t>
            </a:r>
            <a:endParaRPr sz="1600">
              <a:latin typeface="Calibri"/>
              <a:cs typeface="Calibri"/>
            </a:endParaRPr>
          </a:p>
          <a:p>
            <a:pPr marL="355600" indent="-343535">
              <a:lnSpc>
                <a:spcPts val="215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Calibri"/>
                <a:cs typeface="Calibri"/>
              </a:rPr>
              <a:t>Higher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educated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less </a:t>
            </a:r>
            <a:r>
              <a:rPr sz="1800" spc="-10" dirty="0">
                <a:latin typeface="Calibri"/>
                <a:cs typeface="Calibri"/>
              </a:rPr>
              <a:t>defaulted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secondary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educated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more.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Calibri"/>
                <a:cs typeface="Calibri"/>
              </a:rPr>
              <a:t>Unemployed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clients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along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clients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maternity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leave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heavily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defaulted.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  <a:spcBef>
                <a:spcPts val="20"/>
              </a:spcBef>
            </a:pPr>
            <a:r>
              <a:rPr sz="1600" b="1" spc="-10" dirty="0">
                <a:latin typeface="Calibri"/>
                <a:cs typeface="Calibri"/>
              </a:rPr>
              <a:t>Recommendations:-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ts val="2160"/>
              </a:lnSpc>
              <a:spcBef>
                <a:spcPts val="60"/>
              </a:spcBef>
            </a:pPr>
            <a:r>
              <a:rPr sz="1800" dirty="0">
                <a:latin typeface="Calibri"/>
                <a:cs typeface="Calibri"/>
              </a:rPr>
              <a:t>1. </a:t>
            </a:r>
            <a:r>
              <a:rPr sz="1800" spc="-20" dirty="0">
                <a:latin typeface="Calibri"/>
                <a:cs typeface="Calibri"/>
              </a:rPr>
              <a:t>Safe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higher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educated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clients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across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 </a:t>
            </a:r>
            <a:r>
              <a:rPr sz="1800" spc="-10" dirty="0">
                <a:latin typeface="Calibri"/>
                <a:cs typeface="Calibri"/>
              </a:rPr>
              <a:t>profession </a:t>
            </a:r>
            <a:r>
              <a:rPr sz="1800" spc="-15" dirty="0">
                <a:latin typeface="Calibri"/>
                <a:cs typeface="Calibri"/>
              </a:rPr>
              <a:t>except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unemployed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women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maternity.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6736" y="2277237"/>
            <a:ext cx="8014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 MT"/>
                <a:cs typeface="Arial MT"/>
              </a:rPr>
              <a:t>Loan</a:t>
            </a:r>
            <a:r>
              <a:rPr sz="4400" spc="-15" dirty="0">
                <a:latin typeface="Arial MT"/>
                <a:cs typeface="Arial MT"/>
              </a:rPr>
              <a:t> </a:t>
            </a:r>
            <a:r>
              <a:rPr sz="4400" dirty="0">
                <a:latin typeface="Arial MT"/>
                <a:cs typeface="Arial MT"/>
              </a:rPr>
              <a:t>application</a:t>
            </a:r>
            <a:r>
              <a:rPr sz="4400" spc="-40" dirty="0">
                <a:latin typeface="Arial MT"/>
                <a:cs typeface="Arial MT"/>
              </a:rPr>
              <a:t> </a:t>
            </a:r>
            <a:r>
              <a:rPr sz="4400" dirty="0">
                <a:latin typeface="Arial MT"/>
                <a:cs typeface="Arial MT"/>
              </a:rPr>
              <a:t>status</a:t>
            </a:r>
            <a:r>
              <a:rPr sz="4400" spc="-15" dirty="0">
                <a:latin typeface="Arial MT"/>
                <a:cs typeface="Arial MT"/>
              </a:rPr>
              <a:t> </a:t>
            </a:r>
            <a:r>
              <a:rPr sz="4400" dirty="0">
                <a:latin typeface="Arial MT"/>
                <a:cs typeface="Arial MT"/>
              </a:rPr>
              <a:t>relations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1"/>
                </a:solidFill>
              </a:rPr>
              <a:t>Current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and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Previous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469" y="775546"/>
            <a:ext cx="5279640" cy="377854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7451" y="785461"/>
            <a:ext cx="5937186" cy="37438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74672" y="403986"/>
            <a:ext cx="279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Previous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loan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status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gender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5682" y="436245"/>
            <a:ext cx="3117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Previous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status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645" y="4645279"/>
            <a:ext cx="912939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Observations:-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Previously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refused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unused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offer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were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male.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previously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offer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defaulted.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Recommendations:-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It is </a:t>
            </a:r>
            <a:r>
              <a:rPr sz="1800" spc="-10" dirty="0">
                <a:latin typeface="Calibri"/>
                <a:cs typeface="Calibri"/>
              </a:rPr>
              <a:t>recommended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previously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approved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females.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risk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clients,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refused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previously.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281" y="974607"/>
            <a:ext cx="5130097" cy="343770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8194" y="1004729"/>
            <a:ext cx="5284224" cy="34463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73835" y="437515"/>
            <a:ext cx="3094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Age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group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previous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loan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status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4203" y="483489"/>
            <a:ext cx="3431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Income </a:t>
            </a:r>
            <a:r>
              <a:rPr sz="1800" spc="-10" dirty="0">
                <a:latin typeface="Calibri"/>
                <a:cs typeface="Calibri"/>
              </a:rPr>
              <a:t>group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10" dirty="0">
                <a:latin typeface="Calibri"/>
                <a:cs typeface="Calibri"/>
              </a:rPr>
              <a:t> previous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6622" y="4577588"/>
            <a:ext cx="7617459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Observations:-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800" spc="-30" dirty="0">
                <a:latin typeface="Calibri"/>
                <a:cs typeface="Calibri"/>
              </a:rPr>
              <a:t>Young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previously </a:t>
            </a:r>
            <a:r>
              <a:rPr sz="1800" spc="-10" dirty="0">
                <a:latin typeface="Calibri"/>
                <a:cs typeface="Calibri"/>
              </a:rPr>
              <a:t>refused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mostly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defaulted.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senior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citizens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irrespective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their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previous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status.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800" dirty="0">
                <a:latin typeface="Calibri"/>
                <a:cs typeface="Calibri"/>
              </a:rPr>
              <a:t>In all </a:t>
            </a:r>
            <a:r>
              <a:rPr sz="1800" spc="-10" dirty="0">
                <a:latin typeface="Calibri"/>
                <a:cs typeface="Calibri"/>
              </a:rPr>
              <a:t>income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previously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refused</a:t>
            </a:r>
            <a:r>
              <a:rPr sz="1800" spc="-5" dirty="0">
                <a:latin typeface="Calibri"/>
                <a:cs typeface="Calibri"/>
              </a:rPr>
              <a:t> applicants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defaulted.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Recommendations:-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800" spc="-15" dirty="0">
                <a:latin typeface="Calibri"/>
                <a:cs typeface="Calibri"/>
              </a:rPr>
              <a:t>Safer</a:t>
            </a:r>
            <a:r>
              <a:rPr sz="1800" spc="-10" dirty="0">
                <a:latin typeface="Calibri"/>
                <a:cs typeface="Calibri"/>
              </a:rPr>
              <a:t> to grant</a:t>
            </a:r>
            <a:r>
              <a:rPr sz="1800" spc="-5" dirty="0">
                <a:latin typeface="Calibri"/>
                <a:cs typeface="Calibri"/>
              </a:rPr>
              <a:t> loans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senior</a:t>
            </a:r>
            <a:r>
              <a:rPr sz="1800" spc="-10" dirty="0">
                <a:latin typeface="Calibri"/>
                <a:cs typeface="Calibri"/>
              </a:rPr>
              <a:t> citizen.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Calibri"/>
                <a:cs typeface="Calibri"/>
              </a:rPr>
              <a:t>Lesser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risk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approved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 </a:t>
            </a:r>
            <a:r>
              <a:rPr sz="1800" spc="-10" dirty="0">
                <a:latin typeface="Calibri"/>
                <a:cs typeface="Calibri"/>
              </a:rPr>
              <a:t>income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097" y="901592"/>
            <a:ext cx="5074192" cy="32220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07311" y="435990"/>
            <a:ext cx="294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Portfolio</a:t>
            </a:r>
            <a:r>
              <a:rPr sz="1800" dirty="0">
                <a:latin typeface="Calibri"/>
                <a:cs typeface="Calibri"/>
              </a:rPr>
              <a:t> &amp; </a:t>
            </a:r>
            <a:r>
              <a:rPr sz="1800" spc="-10" dirty="0">
                <a:latin typeface="Calibri"/>
                <a:cs typeface="Calibri"/>
              </a:rPr>
              <a:t>previous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1563" y="4285869"/>
            <a:ext cx="1017587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Observations:-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 previous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portfolio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Cards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</a:t>
            </a:r>
            <a:r>
              <a:rPr sz="1800" spc="-10" dirty="0">
                <a:latin typeface="Calibri"/>
                <a:cs typeface="Calibri"/>
              </a:rPr>
              <a:t> 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mostly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Previously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refused </a:t>
            </a:r>
            <a:r>
              <a:rPr sz="1800" spc="-5" dirty="0">
                <a:latin typeface="Calibri"/>
                <a:cs typeface="Calibri"/>
              </a:rPr>
              <a:t>applications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Cash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also </a:t>
            </a:r>
            <a:r>
              <a:rPr sz="1800" spc="-10" dirty="0">
                <a:latin typeface="Calibri"/>
                <a:cs typeface="Calibri"/>
              </a:rPr>
              <a:t>defaulted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rate.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Low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external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source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scorer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irrespective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previous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status.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Recommendations:-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15" dirty="0">
                <a:latin typeface="Calibri"/>
                <a:cs typeface="Calibri"/>
              </a:rPr>
              <a:t>safer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grant</a:t>
            </a:r>
            <a:r>
              <a:rPr sz="1800" spc="-5" dirty="0">
                <a:latin typeface="Calibri"/>
                <a:cs typeface="Calibri"/>
              </a:rPr>
              <a:t> loans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portfolio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previously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approved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applicants.</a:t>
            </a: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It is </a:t>
            </a:r>
            <a:r>
              <a:rPr sz="1800" spc="-5" dirty="0">
                <a:latin typeface="Calibri"/>
                <a:cs typeface="Calibri"/>
              </a:rPr>
              <a:t>high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risk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applicants,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external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source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score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specially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were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previously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refused,</a:t>
            </a:r>
            <a:r>
              <a:rPr sz="1800" spc="-5" dirty="0">
                <a:latin typeface="Calibri"/>
                <a:cs typeface="Calibri"/>
              </a:rPr>
              <a:t> unused 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cancel.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5340" y="839489"/>
            <a:ext cx="5391420" cy="318961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06031" y="428625"/>
            <a:ext cx="4121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External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source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score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previous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loan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status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625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 MT</vt:lpstr>
      <vt:lpstr>Calibri</vt:lpstr>
      <vt:lpstr>Office Theme</vt:lpstr>
      <vt:lpstr>PowerPoint Presentation</vt:lpstr>
      <vt:lpstr>Current applications</vt:lpstr>
      <vt:lpstr>Family status &amp; age group</vt:lpstr>
      <vt:lpstr>Credit amount group &amp; income group</vt:lpstr>
      <vt:lpstr>Educational qualification &amp; gender</vt:lpstr>
      <vt:lpstr>PowerPoint Presentation</vt:lpstr>
      <vt:lpstr>Previous loan status &amp; gender</vt:lpstr>
      <vt:lpstr>Age group &amp; previous loan status</vt:lpstr>
      <vt:lpstr>External source score &amp; previous loan status</vt:lpstr>
      <vt:lpstr>Conclusion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Sohel</dc:creator>
  <cp:lastModifiedBy>nidhi kumari</cp:lastModifiedBy>
  <cp:revision>1</cp:revision>
  <dcterms:created xsi:type="dcterms:W3CDTF">2024-05-28T14:21:35Z</dcterms:created>
  <dcterms:modified xsi:type="dcterms:W3CDTF">2024-05-28T14:24:37Z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2021-01-11T00:00:00Z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2024-05-28T00:00:00Z</vt:filetime>
  </property>
</Properties>
</file>