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5"/>
  </p:notesMasterIdLst>
  <p:sldIdLst>
    <p:sldId id="256" r:id="rId5"/>
    <p:sldId id="297" r:id="rId6"/>
    <p:sldId id="278" r:id="rId7"/>
    <p:sldId id="279" r:id="rId8"/>
    <p:sldId id="280" r:id="rId9"/>
    <p:sldId id="281" r:id="rId10"/>
    <p:sldId id="282" r:id="rId11"/>
    <p:sldId id="283" r:id="rId12"/>
    <p:sldId id="284" r:id="rId13"/>
    <p:sldId id="285" r:id="rId14"/>
    <p:sldId id="300" r:id="rId15"/>
    <p:sldId id="299" r:id="rId16"/>
    <p:sldId id="286" r:id="rId17"/>
    <p:sldId id="302" r:id="rId18"/>
    <p:sldId id="304" r:id="rId19"/>
    <p:sldId id="301" r:id="rId20"/>
    <p:sldId id="303" r:id="rId21"/>
    <p:sldId id="293" r:id="rId22"/>
    <p:sldId id="294" r:id="rId23"/>
    <p:sldId id="29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88748" autoAdjust="0"/>
  </p:normalViewPr>
  <p:slideViewPr>
    <p:cSldViewPr snapToGrid="0">
      <p:cViewPr varScale="1">
        <p:scale>
          <a:sx n="63" d="100"/>
          <a:sy n="63" d="100"/>
        </p:scale>
        <p:origin x="-1020"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pPr/>
              <a:t>4/6/2023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pPr/>
              <a:t>‹#›</a:t>
            </a:fld>
            <a:endParaRPr lang="en-US" dirty="0"/>
          </a:p>
        </p:txBody>
      </p:sp>
    </p:spTree>
    <p:extLst>
      <p:ext uri="{BB962C8B-B14F-4D97-AF65-F5344CB8AC3E}">
        <p14:creationId xmlns:p14="http://schemas.microsoft.com/office/powerpoint/2010/main" xmlns=""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pPr/>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pPr/>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pPr/>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pPr/>
              <a:t>4/6/2023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pPr/>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pPr/>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pPr/>
              <a:t>4/6/2023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xmlns=""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2"/>
          <a:srcRect r="52444" b="-1"/>
          <a:stretch/>
        </p:blipFill>
        <p:spPr>
          <a:xfrm>
            <a:off x="20" y="-86229"/>
            <a:ext cx="12191980" cy="6858000"/>
          </a:xfrm>
          <a:prstGeom prst="rect">
            <a:avLst/>
          </a:prstGeom>
        </p:spPr>
      </p:pic>
      <p:sp>
        <p:nvSpPr>
          <p:cNvPr id="21" name="Rectangle 20">
            <a:extLst>
              <a:ext uri="{FF2B5EF4-FFF2-40B4-BE49-F238E27FC236}">
                <a16:creationId xmlns:a16="http://schemas.microsoft.com/office/drawing/2014/main" xmlns=""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sz="4000" dirty="0">
                <a:solidFill>
                  <a:srgbClr val="FFFFFF"/>
                </a:solidFill>
              </a:rPr>
              <a:t>Electric load forecasting</a:t>
            </a:r>
          </a:p>
        </p:txBody>
      </p:sp>
      <p:cxnSp>
        <p:nvCxnSpPr>
          <p:cNvPr id="23" name="Straight Connector 22">
            <a:extLst>
              <a:ext uri="{FF2B5EF4-FFF2-40B4-BE49-F238E27FC236}">
                <a16:creationId xmlns:a16="http://schemas.microsoft.com/office/drawing/2014/main" xmlns=""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xmlns="" id="{0F72CDE1-119E-499A-5707-1454E67F5A3D}"/>
              </a:ext>
            </a:extLst>
          </p:cNvPr>
          <p:cNvSpPr txBox="1"/>
          <p:nvPr/>
        </p:nvSpPr>
        <p:spPr>
          <a:xfrm>
            <a:off x="179708" y="5398053"/>
            <a:ext cx="3469341" cy="1292662"/>
          </a:xfrm>
          <a:prstGeom prst="rect">
            <a:avLst/>
          </a:prstGeom>
          <a:noFill/>
        </p:spPr>
        <p:txBody>
          <a:bodyPr wrap="square" rtlCol="0">
            <a:spAutoFit/>
          </a:bodyPr>
          <a:lstStyle/>
          <a:p>
            <a:r>
              <a:rPr lang="en-US" sz="2400" dirty="0"/>
              <a:t>Submitted By:</a:t>
            </a:r>
          </a:p>
          <a:p>
            <a:r>
              <a:rPr lang="en-US" b="1" dirty="0"/>
              <a:t>Neeraj Kumawat (222IT024)</a:t>
            </a:r>
          </a:p>
          <a:p>
            <a:r>
              <a:rPr lang="en-US" b="1" dirty="0"/>
              <a:t>Abhishek Yadav (222IT003)</a:t>
            </a:r>
          </a:p>
          <a:p>
            <a:r>
              <a:rPr lang="en-US" b="1" dirty="0"/>
              <a:t>Deepak Yadav (222IT009)</a:t>
            </a:r>
          </a:p>
        </p:txBody>
      </p:sp>
      <p:sp>
        <p:nvSpPr>
          <p:cNvPr id="3" name="TextBox 2">
            <a:extLst>
              <a:ext uri="{FF2B5EF4-FFF2-40B4-BE49-F238E27FC236}">
                <a16:creationId xmlns:a16="http://schemas.microsoft.com/office/drawing/2014/main" xmlns="" id="{FFCA0DAE-12AB-EFFC-F687-2448EA63FAE4}"/>
              </a:ext>
            </a:extLst>
          </p:cNvPr>
          <p:cNvSpPr txBox="1"/>
          <p:nvPr/>
        </p:nvSpPr>
        <p:spPr>
          <a:xfrm>
            <a:off x="5862320" y="5917568"/>
            <a:ext cx="5836621" cy="523220"/>
          </a:xfrm>
          <a:prstGeom prst="rect">
            <a:avLst/>
          </a:prstGeom>
          <a:noFill/>
        </p:spPr>
        <p:txBody>
          <a:bodyPr wrap="square" rtlCol="0">
            <a:spAutoFit/>
          </a:bodyPr>
          <a:lstStyle/>
          <a:p>
            <a:r>
              <a:rPr lang="en-IN" sz="2400" dirty="0"/>
              <a:t>Under Guidance of : </a:t>
            </a:r>
            <a:r>
              <a:rPr lang="en-IN" sz="2800" b="1" dirty="0" err="1"/>
              <a:t>Dr.</a:t>
            </a:r>
            <a:r>
              <a:rPr lang="en-IN" sz="2800" b="1" dirty="0"/>
              <a:t> Biju R. Mohan</a:t>
            </a:r>
          </a:p>
        </p:txBody>
      </p:sp>
    </p:spTree>
    <p:extLst>
      <p:ext uri="{BB962C8B-B14F-4D97-AF65-F5344CB8AC3E}">
        <p14:creationId xmlns:p14="http://schemas.microsoft.com/office/powerpoint/2010/main" xmlns=""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43073D-C058-084C-0D4E-06291F36CFC4}"/>
              </a:ext>
            </a:extLst>
          </p:cNvPr>
          <p:cNvSpPr>
            <a:spLocks noGrp="1"/>
          </p:cNvSpPr>
          <p:nvPr>
            <p:ph type="title"/>
          </p:nvPr>
        </p:nvSpPr>
        <p:spPr>
          <a:xfrm>
            <a:off x="1024128" y="585216"/>
            <a:ext cx="9720072" cy="1157087"/>
          </a:xfrm>
        </p:spPr>
        <p:txBody>
          <a:bodyPr/>
          <a:lstStyle/>
          <a:p>
            <a:r>
              <a:rPr lang="en-US" dirty="0" err="1"/>
              <a:t>arima</a:t>
            </a:r>
            <a:endParaRPr lang="en-US" dirty="0"/>
          </a:p>
        </p:txBody>
      </p:sp>
      <p:sp>
        <p:nvSpPr>
          <p:cNvPr id="3" name="Content Placeholder 2">
            <a:extLst>
              <a:ext uri="{FF2B5EF4-FFF2-40B4-BE49-F238E27FC236}">
                <a16:creationId xmlns:a16="http://schemas.microsoft.com/office/drawing/2014/main" xmlns="" id="{C5D81C93-AA43-F454-3DD1-778A33505CE4}"/>
              </a:ext>
            </a:extLst>
          </p:cNvPr>
          <p:cNvSpPr>
            <a:spLocks noGrp="1"/>
          </p:cNvSpPr>
          <p:nvPr>
            <p:ph idx="1"/>
          </p:nvPr>
        </p:nvSpPr>
        <p:spPr>
          <a:xfrm>
            <a:off x="1024127" y="1896763"/>
            <a:ext cx="9720073" cy="4023360"/>
          </a:xfrm>
        </p:spPr>
        <p:txBody>
          <a:bodyPr/>
          <a:lstStyle/>
          <a:p>
            <a:pPr algn="l"/>
            <a:r>
              <a:rPr lang="en-US" b="0" i="0" dirty="0">
                <a:solidFill>
                  <a:srgbClr val="374151"/>
                </a:solidFill>
                <a:effectLst/>
                <a:latin typeface="Söhne"/>
              </a:rPr>
              <a:t>The ARIMA model is represented as ARIMA(</a:t>
            </a:r>
            <a:r>
              <a:rPr lang="en-US" b="0" i="0" dirty="0" err="1">
                <a:solidFill>
                  <a:srgbClr val="374151"/>
                </a:solidFill>
                <a:effectLst/>
                <a:latin typeface="Söhne"/>
              </a:rPr>
              <a:t>p,d,q</a:t>
            </a:r>
            <a:r>
              <a:rPr lang="en-US" b="0" i="0" dirty="0">
                <a:solidFill>
                  <a:srgbClr val="374151"/>
                </a:solidFill>
                <a:effectLst/>
                <a:latin typeface="Söhne"/>
              </a:rPr>
              <a:t>), where:</a:t>
            </a:r>
          </a:p>
          <a:p>
            <a:pPr algn="l">
              <a:buFont typeface="Arial" panose="020B0604020202020204" pitchFamily="34" charset="0"/>
              <a:buChar char="•"/>
            </a:pPr>
            <a:r>
              <a:rPr lang="en-US" b="0" i="0" dirty="0">
                <a:solidFill>
                  <a:srgbClr val="374151"/>
                </a:solidFill>
                <a:effectLst/>
                <a:latin typeface="Söhne"/>
              </a:rPr>
              <a:t>p: the order of the autoregressive model</a:t>
            </a:r>
          </a:p>
          <a:p>
            <a:pPr algn="l">
              <a:buFont typeface="Arial" panose="020B0604020202020204" pitchFamily="34" charset="0"/>
              <a:buChar char="•"/>
            </a:pPr>
            <a:r>
              <a:rPr lang="en-US" b="0" i="0" dirty="0">
                <a:solidFill>
                  <a:srgbClr val="374151"/>
                </a:solidFill>
                <a:effectLst/>
                <a:latin typeface="Söhne"/>
              </a:rPr>
              <a:t>d: the degree of differencing required to make the data stationary</a:t>
            </a:r>
          </a:p>
          <a:p>
            <a:pPr algn="l">
              <a:buFont typeface="Arial" panose="020B0604020202020204" pitchFamily="34" charset="0"/>
              <a:buChar char="•"/>
            </a:pPr>
            <a:r>
              <a:rPr lang="en-US" b="0" i="0" dirty="0">
                <a:solidFill>
                  <a:srgbClr val="374151"/>
                </a:solidFill>
                <a:effectLst/>
                <a:latin typeface="Söhne"/>
              </a:rPr>
              <a:t>q: the order of the moving average model</a:t>
            </a:r>
          </a:p>
          <a:p>
            <a:endParaRPr lang="en-US" dirty="0"/>
          </a:p>
        </p:txBody>
      </p:sp>
    </p:spTree>
    <p:extLst>
      <p:ext uri="{BB962C8B-B14F-4D97-AF65-F5344CB8AC3E}">
        <p14:creationId xmlns:p14="http://schemas.microsoft.com/office/powerpoint/2010/main" xmlns="" val="383814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4406219-C866-0235-4881-A306551163C8}"/>
              </a:ext>
            </a:extLst>
          </p:cNvPr>
          <p:cNvPicPr>
            <a:picLocks noChangeAspect="1"/>
          </p:cNvPicPr>
          <p:nvPr/>
        </p:nvPicPr>
        <p:blipFill>
          <a:blip r:embed="rId2"/>
          <a:stretch>
            <a:fillRect/>
          </a:stretch>
        </p:blipFill>
        <p:spPr>
          <a:xfrm>
            <a:off x="198351" y="0"/>
            <a:ext cx="11993649" cy="3213043"/>
          </a:xfrm>
          <a:prstGeom prst="rect">
            <a:avLst/>
          </a:prstGeom>
        </p:spPr>
      </p:pic>
      <p:pic>
        <p:nvPicPr>
          <p:cNvPr id="5" name="Picture 4">
            <a:extLst>
              <a:ext uri="{FF2B5EF4-FFF2-40B4-BE49-F238E27FC236}">
                <a16:creationId xmlns:a16="http://schemas.microsoft.com/office/drawing/2014/main" xmlns="" id="{3C265163-50DE-1F47-40E4-F9152CE48C27}"/>
              </a:ext>
            </a:extLst>
          </p:cNvPr>
          <p:cNvPicPr>
            <a:picLocks noChangeAspect="1"/>
          </p:cNvPicPr>
          <p:nvPr/>
        </p:nvPicPr>
        <p:blipFill>
          <a:blip r:embed="rId3"/>
          <a:stretch>
            <a:fillRect/>
          </a:stretch>
        </p:blipFill>
        <p:spPr>
          <a:xfrm>
            <a:off x="198351" y="3566160"/>
            <a:ext cx="11871729" cy="2987040"/>
          </a:xfrm>
          <a:prstGeom prst="rect">
            <a:avLst/>
          </a:prstGeom>
        </p:spPr>
      </p:pic>
    </p:spTree>
    <p:extLst>
      <p:ext uri="{BB962C8B-B14F-4D97-AF65-F5344CB8AC3E}">
        <p14:creationId xmlns:p14="http://schemas.microsoft.com/office/powerpoint/2010/main" xmlns="" val="404620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0FD5EAA-EAB0-E66A-68D8-07B0E261E330}"/>
              </a:ext>
            </a:extLst>
          </p:cNvPr>
          <p:cNvPicPr>
            <a:picLocks noChangeAspect="1"/>
          </p:cNvPicPr>
          <p:nvPr/>
        </p:nvPicPr>
        <p:blipFill>
          <a:blip r:embed="rId2"/>
          <a:stretch>
            <a:fillRect/>
          </a:stretch>
        </p:blipFill>
        <p:spPr>
          <a:xfrm>
            <a:off x="3515360" y="135909"/>
            <a:ext cx="8676640" cy="4410691"/>
          </a:xfrm>
          <a:prstGeom prst="rect">
            <a:avLst/>
          </a:prstGeom>
        </p:spPr>
      </p:pic>
      <p:pic>
        <p:nvPicPr>
          <p:cNvPr id="5" name="Picture 4">
            <a:extLst>
              <a:ext uri="{FF2B5EF4-FFF2-40B4-BE49-F238E27FC236}">
                <a16:creationId xmlns:a16="http://schemas.microsoft.com/office/drawing/2014/main" xmlns="" id="{C3A48C01-857C-9968-BF40-711A31BB8365}"/>
              </a:ext>
            </a:extLst>
          </p:cNvPr>
          <p:cNvPicPr>
            <a:picLocks noChangeAspect="1"/>
          </p:cNvPicPr>
          <p:nvPr/>
        </p:nvPicPr>
        <p:blipFill>
          <a:blip r:embed="rId3"/>
          <a:stretch>
            <a:fillRect/>
          </a:stretch>
        </p:blipFill>
        <p:spPr>
          <a:xfrm>
            <a:off x="1178560" y="4546600"/>
            <a:ext cx="9753600" cy="2194001"/>
          </a:xfrm>
          <a:prstGeom prst="rect">
            <a:avLst/>
          </a:prstGeom>
        </p:spPr>
      </p:pic>
      <p:sp>
        <p:nvSpPr>
          <p:cNvPr id="6" name="TextBox 5">
            <a:extLst>
              <a:ext uri="{FF2B5EF4-FFF2-40B4-BE49-F238E27FC236}">
                <a16:creationId xmlns:a16="http://schemas.microsoft.com/office/drawing/2014/main" xmlns="" id="{2339D334-C4EC-3195-FC4B-04EB04EC06A8}"/>
              </a:ext>
            </a:extLst>
          </p:cNvPr>
          <p:cNvSpPr txBox="1"/>
          <p:nvPr/>
        </p:nvSpPr>
        <p:spPr>
          <a:xfrm>
            <a:off x="447040" y="944880"/>
            <a:ext cx="3302000" cy="954107"/>
          </a:xfrm>
          <a:prstGeom prst="rect">
            <a:avLst/>
          </a:prstGeom>
          <a:noFill/>
        </p:spPr>
        <p:txBody>
          <a:bodyPr wrap="square" rtlCol="0">
            <a:spAutoFit/>
          </a:bodyPr>
          <a:lstStyle/>
          <a:p>
            <a:r>
              <a:rPr lang="en-IN" sz="2800" dirty="0"/>
              <a:t>Predicting Test Dataset :</a:t>
            </a:r>
          </a:p>
        </p:txBody>
      </p:sp>
    </p:spTree>
    <p:extLst>
      <p:ext uri="{BB962C8B-B14F-4D97-AF65-F5344CB8AC3E}">
        <p14:creationId xmlns:p14="http://schemas.microsoft.com/office/powerpoint/2010/main" xmlns="" val="2009298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AE487F-8D5E-053E-23CD-A26AE8C47940}"/>
              </a:ext>
            </a:extLst>
          </p:cNvPr>
          <p:cNvSpPr>
            <a:spLocks noGrp="1"/>
          </p:cNvSpPr>
          <p:nvPr>
            <p:ph type="title"/>
          </p:nvPr>
        </p:nvSpPr>
        <p:spPr/>
        <p:txBody>
          <a:bodyPr/>
          <a:lstStyle/>
          <a:p>
            <a:r>
              <a:rPr lang="en-US" dirty="0"/>
              <a:t>Auto ARIMA/SARIMA</a:t>
            </a:r>
          </a:p>
        </p:txBody>
      </p:sp>
      <p:sp>
        <p:nvSpPr>
          <p:cNvPr id="3" name="Content Placeholder 2">
            <a:extLst>
              <a:ext uri="{FF2B5EF4-FFF2-40B4-BE49-F238E27FC236}">
                <a16:creationId xmlns:a16="http://schemas.microsoft.com/office/drawing/2014/main" xmlns="" id="{A5D81AC8-1A5A-B505-07A1-64ADD11DE2A3}"/>
              </a:ext>
            </a:extLst>
          </p:cNvPr>
          <p:cNvSpPr>
            <a:spLocks noGrp="1"/>
          </p:cNvSpPr>
          <p:nvPr>
            <p:ph idx="1"/>
          </p:nvPr>
        </p:nvSpPr>
        <p:spPr>
          <a:xfrm>
            <a:off x="1024127" y="1859280"/>
            <a:ext cx="9720073" cy="4023360"/>
          </a:xfrm>
        </p:spPr>
        <p:txBody>
          <a:bodyPr/>
          <a:lstStyle/>
          <a:p>
            <a:pPr marL="0" indent="0">
              <a:buNone/>
            </a:pPr>
            <a:r>
              <a:rPr lang="en-US" dirty="0"/>
              <a:t>The Auto ARIMA/SARIMA algorithm uses a stepwise approach to identify the best set of parameters (</a:t>
            </a:r>
            <a:r>
              <a:rPr lang="en-US" dirty="0" err="1"/>
              <a:t>p,d,q</a:t>
            </a:r>
            <a:r>
              <a:rPr lang="en-US" dirty="0"/>
              <a:t>) and (P,D,Q,S) for an ARIMA or SARIMA model, respectively. It starts with an initial set of parameters and iteratively tests different combinations of parameters until it identifies the set of parameters that results in the best model fit.</a:t>
            </a:r>
          </a:p>
        </p:txBody>
      </p:sp>
      <p:pic>
        <p:nvPicPr>
          <p:cNvPr id="6" name="Picture 5">
            <a:extLst>
              <a:ext uri="{FF2B5EF4-FFF2-40B4-BE49-F238E27FC236}">
                <a16:creationId xmlns:a16="http://schemas.microsoft.com/office/drawing/2014/main" xmlns="" id="{3308305A-22F7-685D-559B-5231D262BF6D}"/>
              </a:ext>
            </a:extLst>
          </p:cNvPr>
          <p:cNvPicPr>
            <a:picLocks noChangeAspect="1"/>
          </p:cNvPicPr>
          <p:nvPr/>
        </p:nvPicPr>
        <p:blipFill>
          <a:blip r:embed="rId2"/>
          <a:stretch>
            <a:fillRect/>
          </a:stretch>
        </p:blipFill>
        <p:spPr>
          <a:xfrm>
            <a:off x="388419" y="3188094"/>
            <a:ext cx="11204141" cy="3448531"/>
          </a:xfrm>
          <a:prstGeom prst="rect">
            <a:avLst/>
          </a:prstGeom>
        </p:spPr>
      </p:pic>
    </p:spTree>
    <p:extLst>
      <p:ext uri="{BB962C8B-B14F-4D97-AF65-F5344CB8AC3E}">
        <p14:creationId xmlns:p14="http://schemas.microsoft.com/office/powerpoint/2010/main" xmlns="" val="934076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E843429-4C6B-DB7C-AA95-E8537C46FE64}"/>
              </a:ext>
            </a:extLst>
          </p:cNvPr>
          <p:cNvPicPr>
            <a:picLocks noChangeAspect="1"/>
          </p:cNvPicPr>
          <p:nvPr/>
        </p:nvPicPr>
        <p:blipFill>
          <a:blip r:embed="rId2"/>
          <a:stretch>
            <a:fillRect/>
          </a:stretch>
        </p:blipFill>
        <p:spPr>
          <a:xfrm>
            <a:off x="2444435" y="203200"/>
            <a:ext cx="8371840" cy="4836160"/>
          </a:xfrm>
          <a:prstGeom prst="rect">
            <a:avLst/>
          </a:prstGeom>
        </p:spPr>
      </p:pic>
      <p:pic>
        <p:nvPicPr>
          <p:cNvPr id="7" name="Picture 6">
            <a:extLst>
              <a:ext uri="{FF2B5EF4-FFF2-40B4-BE49-F238E27FC236}">
                <a16:creationId xmlns:a16="http://schemas.microsoft.com/office/drawing/2014/main" xmlns="" id="{44717317-E59E-DA47-7D70-7DB6E9E5EB21}"/>
              </a:ext>
            </a:extLst>
          </p:cNvPr>
          <p:cNvPicPr>
            <a:picLocks noChangeAspect="1"/>
          </p:cNvPicPr>
          <p:nvPr/>
        </p:nvPicPr>
        <p:blipFill>
          <a:blip r:embed="rId3"/>
          <a:stretch>
            <a:fillRect/>
          </a:stretch>
        </p:blipFill>
        <p:spPr>
          <a:xfrm>
            <a:off x="1355405" y="5171441"/>
            <a:ext cx="9135750" cy="1483359"/>
          </a:xfrm>
          <a:prstGeom prst="rect">
            <a:avLst/>
          </a:prstGeom>
        </p:spPr>
      </p:pic>
      <p:sp>
        <p:nvSpPr>
          <p:cNvPr id="8" name="TextBox 7">
            <a:extLst>
              <a:ext uri="{FF2B5EF4-FFF2-40B4-BE49-F238E27FC236}">
                <a16:creationId xmlns:a16="http://schemas.microsoft.com/office/drawing/2014/main" xmlns="" id="{F4701089-688F-7F3E-BECC-98F8CE646FB5}"/>
              </a:ext>
            </a:extLst>
          </p:cNvPr>
          <p:cNvSpPr txBox="1"/>
          <p:nvPr/>
        </p:nvSpPr>
        <p:spPr>
          <a:xfrm>
            <a:off x="457200" y="1290320"/>
            <a:ext cx="2692400" cy="954107"/>
          </a:xfrm>
          <a:prstGeom prst="rect">
            <a:avLst/>
          </a:prstGeom>
          <a:noFill/>
        </p:spPr>
        <p:txBody>
          <a:bodyPr wrap="square" rtlCol="0">
            <a:spAutoFit/>
          </a:bodyPr>
          <a:lstStyle/>
          <a:p>
            <a:r>
              <a:rPr lang="en-IN" sz="2800" dirty="0"/>
              <a:t>Predict the dataset :</a:t>
            </a:r>
          </a:p>
        </p:txBody>
      </p:sp>
    </p:spTree>
    <p:extLst>
      <p:ext uri="{BB962C8B-B14F-4D97-AF65-F5344CB8AC3E}">
        <p14:creationId xmlns:p14="http://schemas.microsoft.com/office/powerpoint/2010/main" xmlns="" val="1357885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5681F-AA1E-7B5D-A3B7-3264DEA37A58}"/>
              </a:ext>
            </a:extLst>
          </p:cNvPr>
          <p:cNvSpPr>
            <a:spLocks noGrp="1"/>
          </p:cNvSpPr>
          <p:nvPr>
            <p:ph type="title"/>
          </p:nvPr>
        </p:nvSpPr>
        <p:spPr/>
        <p:txBody>
          <a:bodyPr>
            <a:normAutofit/>
          </a:bodyPr>
          <a:lstStyle/>
          <a:p>
            <a:r>
              <a:rPr lang="en-US" sz="2400" b="1" i="0" dirty="0">
                <a:solidFill>
                  <a:srgbClr val="000000"/>
                </a:solidFill>
                <a:effectLst/>
                <a:latin typeface="Helvetica Neue"/>
              </a:rPr>
              <a:t>Auto ARIMA with Exogenous variables</a:t>
            </a:r>
            <a:endParaRPr lang="en-IN" sz="2400" dirty="0"/>
          </a:p>
        </p:txBody>
      </p:sp>
      <p:sp>
        <p:nvSpPr>
          <p:cNvPr id="3" name="Content Placeholder 2">
            <a:extLst>
              <a:ext uri="{FF2B5EF4-FFF2-40B4-BE49-F238E27FC236}">
                <a16:creationId xmlns:a16="http://schemas.microsoft.com/office/drawing/2014/main" xmlns="" id="{FE542F78-9692-B253-72E6-E382D5010D09}"/>
              </a:ext>
            </a:extLst>
          </p:cNvPr>
          <p:cNvSpPr>
            <a:spLocks noGrp="1"/>
          </p:cNvSpPr>
          <p:nvPr>
            <p:ph idx="1"/>
          </p:nvPr>
        </p:nvSpPr>
        <p:spPr/>
        <p:txBody>
          <a:bodyPr/>
          <a:lstStyle/>
          <a:p>
            <a:r>
              <a:rPr lang="en-US" dirty="0"/>
              <a:t>The ARIMA component of the model captures the time series patterns and trends, while the exogenous variables capture the external factors that can affect the dependent variable. The ARIMA model is determined automatically using an iterative algorithm that searches for the best parameters for the ARIMA model based on the data, while the exogenous variables are included based on their relevance and correlation with the dependent variable.</a:t>
            </a:r>
            <a:endParaRPr lang="en-IN" dirty="0"/>
          </a:p>
        </p:txBody>
      </p:sp>
    </p:spTree>
    <p:extLst>
      <p:ext uri="{BB962C8B-B14F-4D97-AF65-F5344CB8AC3E}">
        <p14:creationId xmlns:p14="http://schemas.microsoft.com/office/powerpoint/2010/main" xmlns="" val="1235632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E38B4-DE22-0271-693F-4AA743FF747A}"/>
              </a:ext>
            </a:extLst>
          </p:cNvPr>
          <p:cNvSpPr>
            <a:spLocks noGrp="1"/>
          </p:cNvSpPr>
          <p:nvPr>
            <p:ph type="title"/>
          </p:nvPr>
        </p:nvSpPr>
        <p:spPr>
          <a:xfrm>
            <a:off x="1024128" y="894080"/>
            <a:ext cx="9720072" cy="1168400"/>
          </a:xfrm>
        </p:spPr>
        <p:txBody>
          <a:bodyPr>
            <a:normAutofit fontScale="90000"/>
          </a:bodyPr>
          <a:lstStyle/>
          <a:p>
            <a:r>
              <a:rPr lang="en-US" sz="2200" b="1" i="0" dirty="0">
                <a:solidFill>
                  <a:srgbClr val="000000"/>
                </a:solidFill>
                <a:effectLst/>
                <a:latin typeface="Helvetica Neue"/>
              </a:rPr>
              <a:t/>
            </a:r>
            <a:br>
              <a:rPr lang="en-US" sz="2200" b="1" i="0" dirty="0">
                <a:solidFill>
                  <a:srgbClr val="000000"/>
                </a:solidFill>
                <a:effectLst/>
                <a:latin typeface="Helvetica Neue"/>
              </a:rPr>
            </a:br>
            <a:r>
              <a:rPr lang="en-US" sz="2200" b="1" i="0" dirty="0">
                <a:solidFill>
                  <a:srgbClr val="000000"/>
                </a:solidFill>
                <a:effectLst/>
                <a:latin typeface="Helvetica Neue"/>
              </a:rPr>
              <a:t/>
            </a:r>
            <a:br>
              <a:rPr lang="en-US" sz="2200" b="1" i="0" dirty="0">
                <a:solidFill>
                  <a:srgbClr val="000000"/>
                </a:solidFill>
                <a:effectLst/>
                <a:latin typeface="Helvetica Neue"/>
              </a:rPr>
            </a:br>
            <a:r>
              <a:rPr lang="en-US" sz="2700" b="1" i="0" dirty="0">
                <a:solidFill>
                  <a:srgbClr val="000000"/>
                </a:solidFill>
                <a:effectLst/>
                <a:latin typeface="Helvetica Neue"/>
              </a:rPr>
              <a:t>Include only those exogenous variables that are significant</a:t>
            </a:r>
            <a:r>
              <a:rPr lang="en-US" sz="2700" b="1" dirty="0">
                <a:solidFill>
                  <a:srgbClr val="000000"/>
                </a:solidFill>
                <a:latin typeface="Helvetica Neue"/>
              </a:rPr>
              <a:t>:</a:t>
            </a:r>
            <a:r>
              <a:rPr lang="en-US" b="1" i="0" dirty="0">
                <a:solidFill>
                  <a:srgbClr val="000000"/>
                </a:solidFill>
                <a:effectLst/>
                <a:latin typeface="Helvetica Neue"/>
              </a:rPr>
              <a:t/>
            </a:r>
            <a:br>
              <a:rPr lang="en-US"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xmlns="" id="{8D1B450F-F3C0-8A95-D824-8B0E0FA834E5}"/>
              </a:ext>
            </a:extLst>
          </p:cNvPr>
          <p:cNvSpPr>
            <a:spLocks noGrp="1"/>
          </p:cNvSpPr>
          <p:nvPr>
            <p:ph idx="1"/>
          </p:nvPr>
        </p:nvSpPr>
        <p:spPr>
          <a:xfrm>
            <a:off x="1024127" y="1940560"/>
            <a:ext cx="9720073" cy="4023360"/>
          </a:xfrm>
        </p:spPr>
        <p:txBody>
          <a:bodyPr/>
          <a:lstStyle/>
          <a:p>
            <a:endParaRPr lang="en-US" b="1" i="0" dirty="0">
              <a:solidFill>
                <a:srgbClr val="000000"/>
              </a:solidFill>
              <a:effectLst/>
              <a:latin typeface="Helvetica Neue"/>
            </a:endParaRPr>
          </a:p>
          <a:p>
            <a:endParaRPr lang="en-IN" dirty="0"/>
          </a:p>
        </p:txBody>
      </p:sp>
      <p:pic>
        <p:nvPicPr>
          <p:cNvPr id="5" name="Picture 4">
            <a:extLst>
              <a:ext uri="{FF2B5EF4-FFF2-40B4-BE49-F238E27FC236}">
                <a16:creationId xmlns:a16="http://schemas.microsoft.com/office/drawing/2014/main" xmlns="" id="{E6BBCB67-C076-EDEE-B30A-5A0824B2C092}"/>
              </a:ext>
            </a:extLst>
          </p:cNvPr>
          <p:cNvPicPr>
            <a:picLocks noChangeAspect="1"/>
          </p:cNvPicPr>
          <p:nvPr/>
        </p:nvPicPr>
        <p:blipFill>
          <a:blip r:embed="rId2"/>
          <a:stretch>
            <a:fillRect/>
          </a:stretch>
        </p:blipFill>
        <p:spPr>
          <a:xfrm>
            <a:off x="575492" y="2062480"/>
            <a:ext cx="11041016" cy="4367785"/>
          </a:xfrm>
          <a:prstGeom prst="rect">
            <a:avLst/>
          </a:prstGeom>
        </p:spPr>
      </p:pic>
    </p:spTree>
    <p:extLst>
      <p:ext uri="{BB962C8B-B14F-4D97-AF65-F5344CB8AC3E}">
        <p14:creationId xmlns:p14="http://schemas.microsoft.com/office/powerpoint/2010/main" xmlns="" val="449611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D58AA-4A7D-7FC9-E9EF-310E57CCADCF}"/>
              </a:ext>
            </a:extLst>
          </p:cNvPr>
          <p:cNvSpPr>
            <a:spLocks noGrp="1"/>
          </p:cNvSpPr>
          <p:nvPr>
            <p:ph type="title"/>
          </p:nvPr>
        </p:nvSpPr>
        <p:spPr>
          <a:xfrm>
            <a:off x="1024128" y="914400"/>
            <a:ext cx="9720072" cy="670560"/>
          </a:xfrm>
        </p:spPr>
        <p:txBody>
          <a:bodyPr>
            <a:normAutofit/>
          </a:bodyPr>
          <a:lstStyle/>
          <a:p>
            <a:r>
              <a:rPr lang="en-IN" sz="1000" b="1" i="0" dirty="0">
                <a:solidFill>
                  <a:srgbClr val="000000"/>
                </a:solidFill>
                <a:effectLst/>
                <a:latin typeface="Helvetica Neue"/>
              </a:rPr>
              <a:t/>
            </a:r>
            <a:br>
              <a:rPr lang="en-IN" sz="1000" b="1" i="0" dirty="0">
                <a:solidFill>
                  <a:srgbClr val="000000"/>
                </a:solidFill>
                <a:effectLst/>
                <a:latin typeface="Helvetica Neue"/>
              </a:rPr>
            </a:br>
            <a:r>
              <a:rPr lang="en-IN" sz="2400" b="1" dirty="0">
                <a:solidFill>
                  <a:srgbClr val="000000"/>
                </a:solidFill>
                <a:latin typeface="Helvetica Neue"/>
              </a:rPr>
              <a:t>Include all exogenous variables available</a:t>
            </a:r>
            <a:endParaRPr lang="en-IN" sz="2400" dirty="0"/>
          </a:p>
        </p:txBody>
      </p:sp>
      <p:pic>
        <p:nvPicPr>
          <p:cNvPr id="5" name="Content Placeholder 4">
            <a:extLst>
              <a:ext uri="{FF2B5EF4-FFF2-40B4-BE49-F238E27FC236}">
                <a16:creationId xmlns:a16="http://schemas.microsoft.com/office/drawing/2014/main" xmlns="" id="{B72F0240-6EAD-C436-D531-27771CAA0C2A}"/>
              </a:ext>
            </a:extLst>
          </p:cNvPr>
          <p:cNvPicPr>
            <a:picLocks noGrp="1" noChangeAspect="1"/>
          </p:cNvPicPr>
          <p:nvPr>
            <p:ph idx="1"/>
          </p:nvPr>
        </p:nvPicPr>
        <p:blipFill>
          <a:blip r:embed="rId2"/>
          <a:stretch>
            <a:fillRect/>
          </a:stretch>
        </p:blipFill>
        <p:spPr>
          <a:xfrm>
            <a:off x="1198627" y="1970404"/>
            <a:ext cx="9946893" cy="4714875"/>
          </a:xfrm>
        </p:spPr>
      </p:pic>
    </p:spTree>
    <p:extLst>
      <p:ext uri="{BB962C8B-B14F-4D97-AF65-F5344CB8AC3E}">
        <p14:creationId xmlns:p14="http://schemas.microsoft.com/office/powerpoint/2010/main" xmlns="" val="974731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6EFD5D-A3E6-897E-DC88-38D09DD2529A}"/>
              </a:ext>
            </a:extLst>
          </p:cNvPr>
          <p:cNvSpPr>
            <a:spLocks noGrp="1"/>
          </p:cNvSpPr>
          <p:nvPr>
            <p:ph type="title"/>
          </p:nvPr>
        </p:nvSpPr>
        <p:spPr/>
        <p:txBody>
          <a:bodyPr/>
          <a:lstStyle/>
          <a:p>
            <a:r>
              <a:rPr lang="en-US" dirty="0"/>
              <a:t>Result &amp; conclusion		</a:t>
            </a:r>
          </a:p>
        </p:txBody>
      </p:sp>
      <p:sp>
        <p:nvSpPr>
          <p:cNvPr id="3" name="Content Placeholder 2">
            <a:extLst>
              <a:ext uri="{FF2B5EF4-FFF2-40B4-BE49-F238E27FC236}">
                <a16:creationId xmlns:a16="http://schemas.microsoft.com/office/drawing/2014/main" xmlns="" id="{A4115712-2F24-7C14-0A5B-A0B25B637B43}"/>
              </a:ext>
            </a:extLst>
          </p:cNvPr>
          <p:cNvSpPr>
            <a:spLocks noGrp="1"/>
          </p:cNvSpPr>
          <p:nvPr>
            <p:ph idx="1"/>
          </p:nvPr>
        </p:nvSpPr>
        <p:spPr/>
        <p:txBody>
          <a:bodyPr/>
          <a:lstStyle/>
          <a:p>
            <a:pPr>
              <a:buFont typeface="Wingdings" panose="05000000000000000000" pitchFamily="2" charset="2"/>
              <a:buChar char="Ø"/>
            </a:pPr>
            <a:r>
              <a:rPr lang="en-US" dirty="0"/>
              <a:t>We have used the three models, firstly using ARIMA model , the prediction was very poor. So after that we applied Auto ARIMA/SARIMA model, this model performs better than ARIMA but it is not good enough.</a:t>
            </a:r>
          </a:p>
          <a:p>
            <a:pPr>
              <a:buFont typeface="Wingdings" panose="05000000000000000000" pitchFamily="2" charset="2"/>
              <a:buChar char="Ø"/>
            </a:pPr>
            <a:r>
              <a:rPr lang="en-US" dirty="0"/>
              <a:t>So at last we applied a new model Auto ARIMA with Exogenous variables, that model performs best and it is predicting the test dataset almost accurately.</a:t>
            </a:r>
          </a:p>
        </p:txBody>
      </p:sp>
    </p:spTree>
    <p:extLst>
      <p:ext uri="{BB962C8B-B14F-4D97-AF65-F5344CB8AC3E}">
        <p14:creationId xmlns:p14="http://schemas.microsoft.com/office/powerpoint/2010/main" xmlns="" val="3560963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BA705-F732-E92B-4C0A-8AF85C65EE8C}"/>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xmlns="" id="{CFC5D11C-9CF2-0335-EF34-0CC6F28BB63B}"/>
              </a:ext>
            </a:extLst>
          </p:cNvPr>
          <p:cNvSpPr>
            <a:spLocks noGrp="1"/>
          </p:cNvSpPr>
          <p:nvPr>
            <p:ph idx="1"/>
          </p:nvPr>
        </p:nvSpPr>
        <p:spPr>
          <a:xfrm>
            <a:off x="1024128" y="1767840"/>
            <a:ext cx="9720073" cy="4541520"/>
          </a:xfrm>
        </p:spPr>
        <p:txBody>
          <a:bodyPr>
            <a:normAutofit/>
          </a:bodyPr>
          <a:lstStyle/>
          <a:p>
            <a:pPr marL="457200" indent="-457200">
              <a:buFont typeface="+mj-lt"/>
              <a:buAutoNum type="arabicPeriod"/>
            </a:pPr>
            <a:r>
              <a:rPr lang="en-US" sz="1800" dirty="0"/>
              <a:t>S. Mishra and S. Singh, "Electric Load Forecasting using Statistical Techniques: A Survey," International Journal of Innovative Technology and Exploring Engineering, vol. 7, no. 4S, pp. 162-166, 2018.</a:t>
            </a:r>
          </a:p>
          <a:p>
            <a:pPr marL="457200" indent="-457200">
              <a:buFont typeface="+mj-lt"/>
              <a:buAutoNum type="arabicPeriod"/>
            </a:pPr>
            <a:r>
              <a:rPr lang="en-US" sz="1800" dirty="0" err="1"/>
              <a:t>Gheisari</a:t>
            </a:r>
            <a:r>
              <a:rPr lang="en-US" sz="1800" dirty="0"/>
              <a:t>, M. H., </a:t>
            </a:r>
            <a:r>
              <a:rPr lang="en-US" sz="1800" dirty="0" err="1"/>
              <a:t>Jadid</a:t>
            </a:r>
            <a:r>
              <a:rPr lang="en-US" sz="1800" dirty="0"/>
              <a:t>, S., </a:t>
            </a:r>
            <a:r>
              <a:rPr lang="en-US" sz="1800" dirty="0" err="1"/>
              <a:t>Shayesteh</a:t>
            </a:r>
            <a:r>
              <a:rPr lang="en-US" sz="1800" dirty="0"/>
              <a:t>, M. G., &amp; </a:t>
            </a:r>
            <a:r>
              <a:rPr lang="en-US" sz="1800" dirty="0" err="1"/>
              <a:t>Soroudi</a:t>
            </a:r>
            <a:r>
              <a:rPr lang="en-US" sz="1800" dirty="0"/>
              <a:t>, A. (2018). Electric load forecasting: A review of the literature and future research directions. International Journal of Electrical Power &amp; Energy Systems, 98, 475-485. </a:t>
            </a:r>
            <a:r>
              <a:rPr lang="en-US" sz="1800" dirty="0" err="1"/>
              <a:t>doi</a:t>
            </a:r>
            <a:r>
              <a:rPr lang="en-US" sz="1800" dirty="0"/>
              <a:t>: 10.1016/j.ijepes.2017.12.016.</a:t>
            </a:r>
          </a:p>
          <a:p>
            <a:pPr marL="457200" indent="-457200">
              <a:buFont typeface="+mj-lt"/>
              <a:buAutoNum type="arabicPeriod"/>
            </a:pPr>
            <a:r>
              <a:rPr lang="en-US" sz="1800" dirty="0"/>
              <a:t>Chakraborty, T., Chattopadhyay, S., &amp; Dutta, P. (2020). Electricity load forecasting using machine learning: A review. Renewable and Sustainable Energy Reviews, 132, 110093. </a:t>
            </a:r>
            <a:r>
              <a:rPr lang="en-US" sz="1800" dirty="0" err="1"/>
              <a:t>doi</a:t>
            </a:r>
            <a:r>
              <a:rPr lang="en-US" sz="1800" dirty="0"/>
              <a:t>: 10.1016/j.rser.2020.110093.</a:t>
            </a:r>
          </a:p>
          <a:p>
            <a:pPr marL="457200" indent="-457200">
              <a:buFont typeface="+mj-lt"/>
              <a:buAutoNum type="arabicPeriod"/>
            </a:pPr>
            <a:r>
              <a:rPr lang="en-US" sz="1800" dirty="0" err="1"/>
              <a:t>Khodabakhsh</a:t>
            </a:r>
            <a:r>
              <a:rPr lang="en-US" sz="1800" dirty="0"/>
              <a:t>, S. A., &amp; </a:t>
            </a:r>
            <a:r>
              <a:rPr lang="en-US" sz="1800" dirty="0" err="1"/>
              <a:t>Shayesteh</a:t>
            </a:r>
            <a:r>
              <a:rPr lang="en-US" sz="1800" dirty="0"/>
              <a:t>, M. (2016). Electricity load forecasting: Literature survey and classification of methods. Renewable and Sustainable Energy Reviews, 62, 150-168. </a:t>
            </a:r>
            <a:r>
              <a:rPr lang="en-US" sz="1800" dirty="0" err="1"/>
              <a:t>doi</a:t>
            </a:r>
            <a:r>
              <a:rPr lang="en-US" sz="1800" dirty="0"/>
              <a:t>: 10.1016/j.rser.2016.04.015</a:t>
            </a:r>
          </a:p>
          <a:p>
            <a:pPr marL="457200" indent="-457200">
              <a:buFont typeface="+mj-lt"/>
              <a:buAutoNum type="arabicPeriod"/>
            </a:pPr>
            <a:r>
              <a:rPr lang="en-US" sz="1800" dirty="0"/>
              <a:t>R. K. Singh, S. K. Singh, A. Singh, and D. P. Patil, "Electric load forecasting using deep learning: A review," Renewable and Sustainable Energy Reviews, vol. 82, pp. 2449-2468.</a:t>
            </a:r>
          </a:p>
          <a:p>
            <a:pPr marL="457200" indent="-457200">
              <a:buFont typeface="+mj-lt"/>
              <a:buAutoNum type="arabicPeriod"/>
            </a:pPr>
            <a:endParaRPr lang="en-US" sz="1800" dirty="0"/>
          </a:p>
          <a:p>
            <a:pPr marL="457200" indent="-457200">
              <a:buFont typeface="+mj-lt"/>
              <a:buAutoNum type="arabicPeriod"/>
            </a:pPr>
            <a:endParaRPr lang="en-US" sz="1800" dirty="0"/>
          </a:p>
          <a:p>
            <a:pPr marL="457200" indent="-457200">
              <a:buFont typeface="+mj-lt"/>
              <a:buAutoNum type="arabicPeriod"/>
            </a:pPr>
            <a:endParaRPr lang="en-US" sz="1800" dirty="0"/>
          </a:p>
          <a:p>
            <a:pPr marL="457200" indent="-457200">
              <a:buFont typeface="+mj-lt"/>
              <a:buAutoNum type="arabicPeriod"/>
            </a:pPr>
            <a:endParaRPr lang="en-US" sz="1800"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xmlns="" val="229254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A3980A-0BA3-B69E-6FD3-3F39DB417DEB}"/>
              </a:ext>
            </a:extLst>
          </p:cNvPr>
          <p:cNvSpPr>
            <a:spLocks noGrp="1"/>
          </p:cNvSpPr>
          <p:nvPr>
            <p:ph type="title"/>
          </p:nvPr>
        </p:nvSpPr>
        <p:spPr/>
        <p:txBody>
          <a:bodyPr>
            <a:normAutofit/>
          </a:bodyPr>
          <a:lstStyle/>
          <a:p>
            <a:r>
              <a:rPr lang="en-IN" sz="3600" dirty="0"/>
              <a:t>Introduction</a:t>
            </a:r>
          </a:p>
        </p:txBody>
      </p:sp>
      <p:sp>
        <p:nvSpPr>
          <p:cNvPr id="3" name="Content Placeholder 2">
            <a:extLst>
              <a:ext uri="{FF2B5EF4-FFF2-40B4-BE49-F238E27FC236}">
                <a16:creationId xmlns:a16="http://schemas.microsoft.com/office/drawing/2014/main" xmlns="" id="{B5694D7C-36CE-7F5D-2530-4E4BE318AA30}"/>
              </a:ext>
            </a:extLst>
          </p:cNvPr>
          <p:cNvSpPr>
            <a:spLocks noGrp="1"/>
          </p:cNvSpPr>
          <p:nvPr>
            <p:ph idx="1"/>
          </p:nvPr>
        </p:nvSpPr>
        <p:spPr>
          <a:xfrm>
            <a:off x="923366" y="1855694"/>
            <a:ext cx="9820836" cy="4453666"/>
          </a:xfrm>
        </p:spPr>
        <p:txBody>
          <a:bodyPr/>
          <a:lstStyle/>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Forecasting is the problem of determining the future values of a time series from the current and past values.</a:t>
            </a:r>
          </a:p>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Load forecasting is about estimating future consumptions based on various data and information available as per consumer behaviour.</a:t>
            </a:r>
          </a:p>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Load Forecasting can help to estimate the load flows and to make decisions that can prevent overloading. Timely implementations of such decisions lead to improvement of network reliability and to reduced occurrences of equipment failures or blackout. </a:t>
            </a:r>
          </a:p>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Electric Load Forecasting is the estimation of the required load in the future.</a:t>
            </a:r>
          </a:p>
          <a:p>
            <a:r>
              <a:rPr lang="en-IN" sz="2400"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xmlns="" val="3698569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52034FC-186F-459E-D1F6-26A2B2F3BD10}"/>
              </a:ext>
            </a:extLst>
          </p:cNvPr>
          <p:cNvSpPr txBox="1"/>
          <p:nvPr/>
        </p:nvSpPr>
        <p:spPr>
          <a:xfrm>
            <a:off x="3880022" y="2699952"/>
            <a:ext cx="4275145" cy="1323439"/>
          </a:xfrm>
          <a:prstGeom prst="rect">
            <a:avLst/>
          </a:prstGeom>
          <a:noFill/>
        </p:spPr>
        <p:txBody>
          <a:bodyPr wrap="none" rtlCol="0">
            <a:spAutoFit/>
          </a:bodyPr>
          <a:lstStyle/>
          <a:p>
            <a:r>
              <a:rPr lang="en-US" sz="8000" dirty="0">
                <a:solidFill>
                  <a:srgbClr val="00B0F0"/>
                </a:solidFill>
              </a:rPr>
              <a:t>Thank You</a:t>
            </a:r>
          </a:p>
        </p:txBody>
      </p:sp>
    </p:spTree>
    <p:extLst>
      <p:ext uri="{BB962C8B-B14F-4D97-AF65-F5344CB8AC3E}">
        <p14:creationId xmlns:p14="http://schemas.microsoft.com/office/powerpoint/2010/main" xmlns="" val="167315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45DD35-3650-0062-39C6-E6F255BB1A15}"/>
              </a:ext>
            </a:extLst>
          </p:cNvPr>
          <p:cNvSpPr>
            <a:spLocks noGrp="1"/>
          </p:cNvSpPr>
          <p:nvPr>
            <p:ph type="title"/>
          </p:nvPr>
        </p:nvSpPr>
        <p:spPr/>
        <p:txBody>
          <a:bodyPr>
            <a:normAutofit/>
          </a:bodyPr>
          <a:lstStyle/>
          <a:p>
            <a:r>
              <a:rPr lang="en-US" sz="3600" dirty="0"/>
              <a:t>Problem Statement</a:t>
            </a:r>
          </a:p>
        </p:txBody>
      </p:sp>
      <p:sp>
        <p:nvSpPr>
          <p:cNvPr id="3" name="Content Placeholder 2">
            <a:extLst>
              <a:ext uri="{FF2B5EF4-FFF2-40B4-BE49-F238E27FC236}">
                <a16:creationId xmlns:a16="http://schemas.microsoft.com/office/drawing/2014/main" xmlns="" id="{302FFB11-F5FF-C84F-12EE-3E2D50F73DF1}"/>
              </a:ext>
            </a:extLst>
          </p:cNvPr>
          <p:cNvSpPr>
            <a:spLocks noGrp="1"/>
          </p:cNvSpPr>
          <p:nvPr>
            <p:ph idx="1"/>
          </p:nvPr>
        </p:nvSpPr>
        <p:spPr>
          <a:xfrm>
            <a:off x="897128" y="1947333"/>
            <a:ext cx="9720073" cy="4023360"/>
          </a:xfrm>
        </p:spPr>
        <p:txBody>
          <a:bodyPr/>
          <a:lstStyle/>
          <a:p>
            <a:pPr marL="0" indent="0">
              <a:buNone/>
            </a:pPr>
            <a:r>
              <a:rPr lang="en-US" dirty="0"/>
              <a:t>The goal is to develop a reliable and accurate model that can be used by energy providers to plan and optimize their operations, ensure adequate supply, and avoid overloading the electrical grid. This problem is important because accurate load forecasting can lead to significant cost savings, increased efficiency, and improved reliability of the power system. However, this is a challenging task due to the complexity and volatility of the electricity market, as well as the influence of various external factors on electricity consumption.</a:t>
            </a:r>
          </a:p>
        </p:txBody>
      </p:sp>
    </p:spTree>
    <p:extLst>
      <p:ext uri="{BB962C8B-B14F-4D97-AF65-F5344CB8AC3E}">
        <p14:creationId xmlns:p14="http://schemas.microsoft.com/office/powerpoint/2010/main" xmlns="" val="284359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060EFC-10A5-764A-B7C0-C683FD4109AA}"/>
              </a:ext>
            </a:extLst>
          </p:cNvPr>
          <p:cNvSpPr>
            <a:spLocks noGrp="1"/>
          </p:cNvSpPr>
          <p:nvPr>
            <p:ph type="title"/>
          </p:nvPr>
        </p:nvSpPr>
        <p:spPr/>
        <p:txBody>
          <a:bodyPr/>
          <a:lstStyle/>
          <a:p>
            <a:r>
              <a:rPr lang="en-US" dirty="0"/>
              <a:t>Literature Survey</a:t>
            </a:r>
          </a:p>
        </p:txBody>
      </p:sp>
      <p:graphicFrame>
        <p:nvGraphicFramePr>
          <p:cNvPr id="5" name="Table 5">
            <a:extLst>
              <a:ext uri="{FF2B5EF4-FFF2-40B4-BE49-F238E27FC236}">
                <a16:creationId xmlns:a16="http://schemas.microsoft.com/office/drawing/2014/main" xmlns="" id="{C3ADBAF6-BF52-C9FC-1B80-428C76A78107}"/>
              </a:ext>
            </a:extLst>
          </p:cNvPr>
          <p:cNvGraphicFramePr>
            <a:graphicFrameLocks noGrp="1"/>
          </p:cNvGraphicFramePr>
          <p:nvPr>
            <p:ph idx="1"/>
            <p:extLst>
              <p:ext uri="{D42A27DB-BD31-4B8C-83A1-F6EECF244321}">
                <p14:modId xmlns:p14="http://schemas.microsoft.com/office/powerpoint/2010/main" xmlns="" val="4104945781"/>
              </p:ext>
            </p:extLst>
          </p:nvPr>
        </p:nvGraphicFramePr>
        <p:xfrm>
          <a:off x="1146048" y="1602740"/>
          <a:ext cx="9720261" cy="518414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xmlns="" val="3858521452"/>
                    </a:ext>
                  </a:extLst>
                </a:gridCol>
                <a:gridCol w="1195291">
                  <a:extLst>
                    <a:ext uri="{9D8B030D-6E8A-4147-A177-3AD203B41FA5}">
                      <a16:colId xmlns:a16="http://schemas.microsoft.com/office/drawing/2014/main" xmlns="" val="2205581293"/>
                    </a:ext>
                  </a:extLst>
                </a:gridCol>
                <a:gridCol w="5284883">
                  <a:extLst>
                    <a:ext uri="{9D8B030D-6E8A-4147-A177-3AD203B41FA5}">
                      <a16:colId xmlns:a16="http://schemas.microsoft.com/office/drawing/2014/main" xmlns="" val="1441696856"/>
                    </a:ext>
                  </a:extLst>
                </a:gridCol>
              </a:tblGrid>
              <a:tr h="374783">
                <a:tc>
                  <a:txBody>
                    <a:bodyPr/>
                    <a:lstStyle/>
                    <a:p>
                      <a:r>
                        <a:rPr lang="en-US" dirty="0"/>
                        <a:t>Authors</a:t>
                      </a:r>
                    </a:p>
                  </a:txBody>
                  <a:tcPr/>
                </a:tc>
                <a:tc>
                  <a:txBody>
                    <a:bodyPr/>
                    <a:lstStyle/>
                    <a:p>
                      <a:r>
                        <a:rPr lang="en-US" dirty="0"/>
                        <a:t>Year</a:t>
                      </a:r>
                    </a:p>
                  </a:txBody>
                  <a:tcPr/>
                </a:tc>
                <a:tc>
                  <a:txBody>
                    <a:bodyPr/>
                    <a:lstStyle/>
                    <a:p>
                      <a:r>
                        <a:rPr lang="en-US" dirty="0"/>
                        <a:t>summary</a:t>
                      </a:r>
                    </a:p>
                  </a:txBody>
                  <a:tcPr/>
                </a:tc>
                <a:extLst>
                  <a:ext uri="{0D108BD9-81ED-4DB2-BD59-A6C34878D82A}">
                    <a16:rowId xmlns:a16="http://schemas.microsoft.com/office/drawing/2014/main" xmlns="" val="1463176385"/>
                  </a:ext>
                </a:extLst>
              </a:tr>
              <a:tr h="1780218">
                <a:tc>
                  <a:txBody>
                    <a:bodyPr/>
                    <a:lstStyle/>
                    <a:p>
                      <a:r>
                        <a:rPr lang="en-US" sz="1800" b="0" i="0" kern="1200" dirty="0">
                          <a:solidFill>
                            <a:schemeClr val="dk1"/>
                          </a:solidFill>
                          <a:effectLst/>
                          <a:latin typeface="+mn-lt"/>
                          <a:ea typeface="+mn-ea"/>
                          <a:cs typeface="+mn-cs"/>
                        </a:rPr>
                        <a:t>"Electric Load Forecasting using Statistical Techniques: A Survey" by S. Mishra et al.</a:t>
                      </a:r>
                      <a:endParaRPr lang="en-US" dirty="0"/>
                    </a:p>
                  </a:txBody>
                  <a:tcPr/>
                </a:tc>
                <a:tc>
                  <a:txBody>
                    <a:bodyPr/>
                    <a:lstStyle/>
                    <a:p>
                      <a:r>
                        <a:rPr lang="en-US" dirty="0"/>
                        <a:t>2018</a:t>
                      </a:r>
                    </a:p>
                  </a:txBody>
                  <a:tcPr/>
                </a:tc>
                <a:tc>
                  <a:txBody>
                    <a:bodyPr/>
                    <a:lstStyle/>
                    <a:p>
                      <a:r>
                        <a:rPr lang="en-US" sz="1800" b="0" i="0" kern="1200" dirty="0">
                          <a:solidFill>
                            <a:schemeClr val="dk1"/>
                          </a:solidFill>
                          <a:effectLst/>
                          <a:latin typeface="+mn-lt"/>
                          <a:ea typeface="+mn-ea"/>
                          <a:cs typeface="+mn-cs"/>
                        </a:rPr>
                        <a:t>This paper covers traditional methods such as ARIMA and exponential smoothing, as well as newer techniques such as wavelet analysis and support vector regression. The authors compare the accuracy of different methods using real-world data and highlight the strengths and weaknesses of each approach.</a:t>
                      </a:r>
                      <a:endParaRPr lang="en-US" dirty="0"/>
                    </a:p>
                  </a:txBody>
                  <a:tcPr/>
                </a:tc>
                <a:extLst>
                  <a:ext uri="{0D108BD9-81ED-4DB2-BD59-A6C34878D82A}">
                    <a16:rowId xmlns:a16="http://schemas.microsoft.com/office/drawing/2014/main" xmlns="" val="447347945"/>
                  </a:ext>
                </a:extLst>
              </a:tr>
              <a:tr h="1840419">
                <a:tc>
                  <a:txBody>
                    <a:bodyPr/>
                    <a:lstStyle/>
                    <a:p>
                      <a:r>
                        <a:rPr lang="en-US" sz="1800" b="0" i="0" kern="1200" dirty="0">
                          <a:solidFill>
                            <a:schemeClr val="dk1"/>
                          </a:solidFill>
                          <a:effectLst/>
                          <a:latin typeface="+mn-lt"/>
                          <a:ea typeface="+mn-ea"/>
                          <a:cs typeface="+mn-cs"/>
                        </a:rPr>
                        <a:t>"Electric Load Forecasting: A Review of the Literature and Future Research Directions" by M. H. </a:t>
                      </a:r>
                      <a:r>
                        <a:rPr lang="en-US" sz="1800" b="0" i="0" kern="1200" dirty="0" err="1">
                          <a:solidFill>
                            <a:schemeClr val="dk1"/>
                          </a:solidFill>
                          <a:effectLst/>
                          <a:latin typeface="+mn-lt"/>
                          <a:ea typeface="+mn-ea"/>
                          <a:cs typeface="+mn-cs"/>
                        </a:rPr>
                        <a:t>Gheisari</a:t>
                      </a:r>
                      <a:r>
                        <a:rPr lang="en-US" sz="1800" b="0" i="0" kern="1200" dirty="0">
                          <a:solidFill>
                            <a:schemeClr val="dk1"/>
                          </a:solidFill>
                          <a:effectLst/>
                          <a:latin typeface="+mn-lt"/>
                          <a:ea typeface="+mn-ea"/>
                          <a:cs typeface="+mn-cs"/>
                        </a:rPr>
                        <a:t> et al.</a:t>
                      </a:r>
                      <a:endParaRPr lang="en-US" dirty="0"/>
                    </a:p>
                  </a:txBody>
                  <a:tcPr/>
                </a:tc>
                <a:tc>
                  <a:txBody>
                    <a:bodyPr/>
                    <a:lstStyle/>
                    <a:p>
                      <a:r>
                        <a:rPr lang="en-US" dirty="0"/>
                        <a:t>2019</a:t>
                      </a:r>
                    </a:p>
                  </a:txBody>
                  <a:tcPr/>
                </a:tc>
                <a:tc>
                  <a:txBody>
                    <a:bodyPr/>
                    <a:lstStyle/>
                    <a:p>
                      <a:r>
                        <a:rPr lang="en-US" sz="1800" b="0" i="0" kern="1200" dirty="0">
                          <a:solidFill>
                            <a:schemeClr val="dk1"/>
                          </a:solidFill>
                          <a:effectLst/>
                          <a:latin typeface="+mn-lt"/>
                          <a:ea typeface="+mn-ea"/>
                          <a:cs typeface="+mn-cs"/>
                        </a:rPr>
                        <a:t>This paper provides a literature review of electric load forecasting, covering various methods such as traditional time series methods, neural network-based approaches, and fuzzy logic-based methods, also discuss the challenges of load forecasting, such as the impact of renewable energy sources.</a:t>
                      </a:r>
                      <a:endParaRPr lang="en-US" dirty="0"/>
                    </a:p>
                  </a:txBody>
                  <a:tcPr/>
                </a:tc>
                <a:extLst>
                  <a:ext uri="{0D108BD9-81ED-4DB2-BD59-A6C34878D82A}">
                    <a16:rowId xmlns:a16="http://schemas.microsoft.com/office/drawing/2014/main" xmlns="" val="2928927061"/>
                  </a:ext>
                </a:extLst>
              </a:tr>
              <a:tr h="465878">
                <a:tc>
                  <a:txBody>
                    <a:bodyPr/>
                    <a:lstStyle/>
                    <a:p>
                      <a:r>
                        <a:rPr lang="en-US" sz="1800" b="0" i="0" kern="1200" dirty="0">
                          <a:solidFill>
                            <a:schemeClr val="dk1"/>
                          </a:solidFill>
                          <a:effectLst/>
                          <a:latin typeface="+mn-lt"/>
                          <a:ea typeface="+mn-ea"/>
                          <a:cs typeface="+mn-cs"/>
                        </a:rPr>
                        <a:t>"Electricity Load Forecasting using Machine Learning: A Review" by T. Chakraborty et al. </a:t>
                      </a:r>
                      <a:endParaRPr lang="en-US" dirty="0"/>
                    </a:p>
                  </a:txBody>
                  <a:tcPr/>
                </a:tc>
                <a:tc>
                  <a:txBody>
                    <a:bodyPr/>
                    <a:lstStyle/>
                    <a:p>
                      <a:r>
                        <a:rPr lang="en-US" dirty="0"/>
                        <a:t>2020</a:t>
                      </a:r>
                    </a:p>
                  </a:txBody>
                  <a:tcPr/>
                </a:tc>
                <a:tc>
                  <a:txBody>
                    <a:bodyPr/>
                    <a:lstStyle/>
                    <a:p>
                      <a:r>
                        <a:rPr lang="en-US" sz="1800" b="0" i="0" kern="1200" dirty="0">
                          <a:solidFill>
                            <a:schemeClr val="dk1"/>
                          </a:solidFill>
                          <a:effectLst/>
                          <a:latin typeface="+mn-lt"/>
                          <a:ea typeface="+mn-ea"/>
                          <a:cs typeface="+mn-cs"/>
                        </a:rPr>
                        <a:t>provides a comprehensive survey of machine learning techniques for electricity load forecasting, also cover recent developments in, such as deep learning-based approaches and ensemble methods.</a:t>
                      </a:r>
                      <a:endParaRPr lang="en-US" dirty="0"/>
                    </a:p>
                  </a:txBody>
                  <a:tcPr/>
                </a:tc>
                <a:extLst>
                  <a:ext uri="{0D108BD9-81ED-4DB2-BD59-A6C34878D82A}">
                    <a16:rowId xmlns:a16="http://schemas.microsoft.com/office/drawing/2014/main" xmlns="" val="1122850351"/>
                  </a:ext>
                </a:extLst>
              </a:tr>
            </a:tbl>
          </a:graphicData>
        </a:graphic>
      </p:graphicFrame>
    </p:spTree>
    <p:extLst>
      <p:ext uri="{BB962C8B-B14F-4D97-AF65-F5344CB8AC3E}">
        <p14:creationId xmlns:p14="http://schemas.microsoft.com/office/powerpoint/2010/main" xmlns="" val="4213903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EBB280-4987-B5BB-6A4F-67BC1C51F089}"/>
              </a:ext>
            </a:extLst>
          </p:cNvPr>
          <p:cNvSpPr>
            <a:spLocks noGrp="1"/>
          </p:cNvSpPr>
          <p:nvPr>
            <p:ph type="title"/>
          </p:nvPr>
        </p:nvSpPr>
        <p:spPr/>
        <p:txBody>
          <a:bodyPr/>
          <a:lstStyle/>
          <a:p>
            <a:r>
              <a:rPr lang="en-US" dirty="0"/>
              <a:t>Literature Survey</a:t>
            </a:r>
          </a:p>
        </p:txBody>
      </p:sp>
      <p:graphicFrame>
        <p:nvGraphicFramePr>
          <p:cNvPr id="4" name="Table 4">
            <a:extLst>
              <a:ext uri="{FF2B5EF4-FFF2-40B4-BE49-F238E27FC236}">
                <a16:creationId xmlns:a16="http://schemas.microsoft.com/office/drawing/2014/main" xmlns="" id="{ABFE4FF3-25B7-D2C5-13EC-217D8ACE48A2}"/>
              </a:ext>
            </a:extLst>
          </p:cNvPr>
          <p:cNvGraphicFramePr>
            <a:graphicFrameLocks noGrp="1"/>
          </p:cNvGraphicFramePr>
          <p:nvPr>
            <p:ph idx="1"/>
            <p:extLst>
              <p:ext uri="{D42A27DB-BD31-4B8C-83A1-F6EECF244321}">
                <p14:modId xmlns:p14="http://schemas.microsoft.com/office/powerpoint/2010/main" xmlns="" val="1283366366"/>
              </p:ext>
            </p:extLst>
          </p:nvPr>
        </p:nvGraphicFramePr>
        <p:xfrm>
          <a:off x="1011747" y="1889760"/>
          <a:ext cx="9720261" cy="384556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xmlns="" val="28818841"/>
                    </a:ext>
                  </a:extLst>
                </a:gridCol>
                <a:gridCol w="1285128">
                  <a:extLst>
                    <a:ext uri="{9D8B030D-6E8A-4147-A177-3AD203B41FA5}">
                      <a16:colId xmlns:a16="http://schemas.microsoft.com/office/drawing/2014/main" xmlns="" val="3997231660"/>
                    </a:ext>
                  </a:extLst>
                </a:gridCol>
                <a:gridCol w="5195046">
                  <a:extLst>
                    <a:ext uri="{9D8B030D-6E8A-4147-A177-3AD203B41FA5}">
                      <a16:colId xmlns:a16="http://schemas.microsoft.com/office/drawing/2014/main" xmlns="" val="1169648949"/>
                    </a:ext>
                  </a:extLst>
                </a:gridCol>
              </a:tblGrid>
              <a:tr h="370840">
                <a:tc>
                  <a:txBody>
                    <a:bodyPr/>
                    <a:lstStyle/>
                    <a:p>
                      <a:r>
                        <a:rPr lang="en-US" dirty="0"/>
                        <a:t>Authors</a:t>
                      </a:r>
                    </a:p>
                  </a:txBody>
                  <a:tcPr/>
                </a:tc>
                <a:tc>
                  <a:txBody>
                    <a:bodyPr/>
                    <a:lstStyle/>
                    <a:p>
                      <a:r>
                        <a:rPr lang="en-US" dirty="0"/>
                        <a:t>Year</a:t>
                      </a:r>
                    </a:p>
                  </a:txBody>
                  <a:tcPr/>
                </a:tc>
                <a:tc>
                  <a:txBody>
                    <a:bodyPr/>
                    <a:lstStyle/>
                    <a:p>
                      <a:r>
                        <a:rPr lang="en-US" dirty="0"/>
                        <a:t>Summary</a:t>
                      </a:r>
                    </a:p>
                  </a:txBody>
                  <a:tcPr/>
                </a:tc>
                <a:extLst>
                  <a:ext uri="{0D108BD9-81ED-4DB2-BD59-A6C34878D82A}">
                    <a16:rowId xmlns:a16="http://schemas.microsoft.com/office/drawing/2014/main" xmlns="" val="2356924431"/>
                  </a:ext>
                </a:extLst>
              </a:tr>
              <a:tr h="370840">
                <a:tc>
                  <a:txBody>
                    <a:bodyPr/>
                    <a:lstStyle/>
                    <a:p>
                      <a:r>
                        <a:rPr lang="en-US" sz="1800" b="0" i="0" kern="1200" dirty="0">
                          <a:solidFill>
                            <a:schemeClr val="dk1"/>
                          </a:solidFill>
                          <a:effectLst/>
                          <a:latin typeface="+mn-lt"/>
                          <a:ea typeface="+mn-ea"/>
                          <a:cs typeface="+mn-cs"/>
                        </a:rPr>
                        <a:t>"Electricity Load Forecasting: Literature Survey and Classification of Methods" by S. A. </a:t>
                      </a:r>
                      <a:r>
                        <a:rPr lang="en-US" sz="1800" b="0" i="0" kern="1200" dirty="0" err="1">
                          <a:solidFill>
                            <a:schemeClr val="dk1"/>
                          </a:solidFill>
                          <a:effectLst/>
                          <a:latin typeface="+mn-lt"/>
                          <a:ea typeface="+mn-ea"/>
                          <a:cs typeface="+mn-cs"/>
                        </a:rPr>
                        <a:t>Khodabakhsh</a:t>
                      </a:r>
                      <a:r>
                        <a:rPr lang="en-US" sz="1800" b="0" i="0" kern="1200" dirty="0">
                          <a:solidFill>
                            <a:schemeClr val="dk1"/>
                          </a:solidFill>
                          <a:effectLst/>
                          <a:latin typeface="+mn-lt"/>
                          <a:ea typeface="+mn-ea"/>
                          <a:cs typeface="+mn-cs"/>
                        </a:rPr>
                        <a:t> and M. </a:t>
                      </a:r>
                      <a:r>
                        <a:rPr lang="en-US" sz="1800" b="0" i="0" kern="1200" dirty="0" err="1">
                          <a:solidFill>
                            <a:schemeClr val="dk1"/>
                          </a:solidFill>
                          <a:effectLst/>
                          <a:latin typeface="+mn-lt"/>
                          <a:ea typeface="+mn-ea"/>
                          <a:cs typeface="+mn-cs"/>
                        </a:rPr>
                        <a:t>Shayesteh</a:t>
                      </a:r>
                      <a:endParaRPr lang="en-US" dirty="0"/>
                    </a:p>
                  </a:txBody>
                  <a:tcPr/>
                </a:tc>
                <a:tc>
                  <a:txBody>
                    <a:bodyPr/>
                    <a:lstStyle/>
                    <a:p>
                      <a:r>
                        <a:rPr lang="en-US" dirty="0"/>
                        <a:t>2020</a:t>
                      </a:r>
                    </a:p>
                  </a:txBody>
                  <a:tcPr/>
                </a:tc>
                <a:tc>
                  <a:txBody>
                    <a:bodyPr/>
                    <a:lstStyle/>
                    <a:p>
                      <a:r>
                        <a:rPr lang="en-US" sz="1800" b="0" i="0" kern="1200" dirty="0">
                          <a:solidFill>
                            <a:schemeClr val="dk1"/>
                          </a:solidFill>
                          <a:effectLst/>
                          <a:latin typeface="+mn-lt"/>
                          <a:ea typeface="+mn-ea"/>
                          <a:cs typeface="+mn-cs"/>
                        </a:rPr>
                        <a:t>The authors categorize the methods into six groups: statistical methods, artificial intelligence-based methods, hybrid methods, fuzzy logic-based methods, optimization-based methods, and ensemble methods. They also provide a comparison of different methods based on their accuracy and computational complexity. </a:t>
                      </a:r>
                      <a:endParaRPr lang="en-US" dirty="0"/>
                    </a:p>
                  </a:txBody>
                  <a:tcPr/>
                </a:tc>
                <a:extLst>
                  <a:ext uri="{0D108BD9-81ED-4DB2-BD59-A6C34878D82A}">
                    <a16:rowId xmlns:a16="http://schemas.microsoft.com/office/drawing/2014/main" xmlns="" val="1828935367"/>
                  </a:ext>
                </a:extLst>
              </a:tr>
              <a:tr h="370840">
                <a:tc>
                  <a:txBody>
                    <a:bodyPr/>
                    <a:lstStyle/>
                    <a:p>
                      <a:r>
                        <a:rPr lang="en-US" sz="1800" b="0" i="0" kern="1200" dirty="0">
                          <a:solidFill>
                            <a:schemeClr val="dk1"/>
                          </a:solidFill>
                          <a:effectLst/>
                          <a:latin typeface="+mn-lt"/>
                          <a:ea typeface="+mn-ea"/>
                          <a:cs typeface="+mn-cs"/>
                        </a:rPr>
                        <a:t>"Electric Load Forecasting using Deep Learning: A Review" by R. K. Singh et al. </a:t>
                      </a:r>
                      <a:endParaRPr lang="en-US" dirty="0"/>
                    </a:p>
                  </a:txBody>
                  <a:tcPr/>
                </a:tc>
                <a:tc>
                  <a:txBody>
                    <a:bodyPr/>
                    <a:lstStyle/>
                    <a:p>
                      <a:r>
                        <a:rPr lang="en-US" dirty="0"/>
                        <a:t>2021</a:t>
                      </a:r>
                    </a:p>
                  </a:txBody>
                  <a:tcPr/>
                </a:tc>
                <a:tc>
                  <a:txBody>
                    <a:bodyPr/>
                    <a:lstStyle/>
                    <a:p>
                      <a:r>
                        <a:rPr lang="en-US" sz="1800" b="0" i="0" kern="1200" dirty="0">
                          <a:solidFill>
                            <a:schemeClr val="dk1"/>
                          </a:solidFill>
                          <a:effectLst/>
                          <a:latin typeface="+mn-lt"/>
                          <a:ea typeface="+mn-ea"/>
                          <a:cs typeface="+mn-cs"/>
                        </a:rPr>
                        <a:t>The authors review various deep learning architectures such as CNNs, RNNs, and transformers, and discuss their strengths and weaknesses. They also cover recent advancements in the field, such as attention mechanisms and graph neural networks, and highlight potential directions for future research.</a:t>
                      </a:r>
                      <a:endParaRPr lang="en-US" dirty="0"/>
                    </a:p>
                  </a:txBody>
                  <a:tcPr/>
                </a:tc>
                <a:extLst>
                  <a:ext uri="{0D108BD9-81ED-4DB2-BD59-A6C34878D82A}">
                    <a16:rowId xmlns:a16="http://schemas.microsoft.com/office/drawing/2014/main" xmlns="" val="1211263676"/>
                  </a:ext>
                </a:extLst>
              </a:tr>
            </a:tbl>
          </a:graphicData>
        </a:graphic>
      </p:graphicFrame>
    </p:spTree>
    <p:extLst>
      <p:ext uri="{BB962C8B-B14F-4D97-AF65-F5344CB8AC3E}">
        <p14:creationId xmlns:p14="http://schemas.microsoft.com/office/powerpoint/2010/main" xmlns="" val="305809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1D0FD-F78E-FE3A-B369-2D9F2184060D}"/>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xmlns="" id="{E372B858-4F9C-EE16-3F4B-2B8DB8F44105}"/>
              </a:ext>
            </a:extLst>
          </p:cNvPr>
          <p:cNvSpPr>
            <a:spLocks noGrp="1"/>
          </p:cNvSpPr>
          <p:nvPr>
            <p:ph idx="1"/>
          </p:nvPr>
        </p:nvSpPr>
        <p:spPr/>
        <p:txBody>
          <a:bodyPr/>
          <a:lstStyle/>
          <a:p>
            <a:pPr>
              <a:buFont typeface="Wingdings" panose="05000000000000000000" pitchFamily="2" charset="2"/>
              <a:buChar char="Ø"/>
            </a:pPr>
            <a:r>
              <a:rPr lang="en-US" dirty="0"/>
              <a:t>The training dataset consists of approximately 48k time series. Each of these time series represents hourly demands of electrical load starting from January, 3rd, 2015 up until June, 27th, 2020.</a:t>
            </a:r>
          </a:p>
          <a:p>
            <a:pPr>
              <a:buFont typeface="Wingdings" panose="05000000000000000000" pitchFamily="2" charset="2"/>
              <a:buChar char="Ø"/>
            </a:pPr>
            <a:r>
              <a:rPr lang="en-US" dirty="0"/>
              <a:t>This dataset is available as an open source and is used in a research paper available :  https://www.mdpi.com/2078-2489/12/2/50</a:t>
            </a:r>
          </a:p>
          <a:p>
            <a:pPr>
              <a:buFont typeface="Wingdings" panose="05000000000000000000" pitchFamily="2" charset="2"/>
              <a:buChar char="Ø"/>
            </a:pPr>
            <a:r>
              <a:rPr lang="en-US" dirty="0"/>
              <a:t>In this dataset, we are using parameters like location , holiday. It helps in finding at particular day how much load is needed. Nat Demand of hour is given.</a:t>
            </a:r>
          </a:p>
        </p:txBody>
      </p:sp>
    </p:spTree>
    <p:extLst>
      <p:ext uri="{BB962C8B-B14F-4D97-AF65-F5344CB8AC3E}">
        <p14:creationId xmlns:p14="http://schemas.microsoft.com/office/powerpoint/2010/main" xmlns="" val="281347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618723-B162-2AB0-1884-76A709BC2B68}"/>
              </a:ext>
            </a:extLst>
          </p:cNvPr>
          <p:cNvSpPr>
            <a:spLocks noGrp="1"/>
          </p:cNvSpPr>
          <p:nvPr>
            <p:ph type="title"/>
          </p:nvPr>
        </p:nvSpPr>
        <p:spPr>
          <a:xfrm>
            <a:off x="1024128" y="585216"/>
            <a:ext cx="9720072" cy="1101481"/>
          </a:xfrm>
        </p:spPr>
        <p:txBody>
          <a:bodyPr/>
          <a:lstStyle/>
          <a:p>
            <a:r>
              <a:rPr lang="en-US" dirty="0" err="1"/>
              <a:t>DatA</a:t>
            </a:r>
            <a:r>
              <a:rPr lang="en-US" dirty="0"/>
              <a:t> Analysis	</a:t>
            </a:r>
          </a:p>
        </p:txBody>
      </p:sp>
      <p:sp>
        <p:nvSpPr>
          <p:cNvPr id="3" name="Content Placeholder 2">
            <a:extLst>
              <a:ext uri="{FF2B5EF4-FFF2-40B4-BE49-F238E27FC236}">
                <a16:creationId xmlns:a16="http://schemas.microsoft.com/office/drawing/2014/main" xmlns="" id="{DD34371C-50C3-28AB-77F9-CFE9C9633EE6}"/>
              </a:ext>
            </a:extLst>
          </p:cNvPr>
          <p:cNvSpPr>
            <a:spLocks noGrp="1"/>
          </p:cNvSpPr>
          <p:nvPr>
            <p:ph idx="1"/>
          </p:nvPr>
        </p:nvSpPr>
        <p:spPr>
          <a:xfrm>
            <a:off x="1024127" y="1606379"/>
            <a:ext cx="9720073" cy="4023360"/>
          </a:xfrm>
        </p:spPr>
        <p:txBody>
          <a:bodyPr/>
          <a:lstStyle/>
          <a:p>
            <a:pPr>
              <a:buFont typeface="Wingdings" panose="05000000000000000000" pitchFamily="2" charset="2"/>
              <a:buChar char="Ø"/>
            </a:pPr>
            <a:r>
              <a:rPr lang="en-US" dirty="0"/>
              <a:t>A stationary time series is a type of time series where the statistical properties of the series remain constant over time. This means that the mean, variance, and autocorrelation of the series do not change with time. </a:t>
            </a:r>
          </a:p>
          <a:p>
            <a:pPr>
              <a:buFont typeface="Wingdings" panose="05000000000000000000" pitchFamily="2" charset="2"/>
              <a:buChar char="Ø"/>
            </a:pPr>
            <a:r>
              <a:rPr lang="en-US" dirty="0"/>
              <a:t>To test for stationarity we have done Augmented dicky fuller test.</a:t>
            </a:r>
          </a:p>
          <a:p>
            <a:pPr marL="0" indent="0">
              <a:buNone/>
            </a:pPr>
            <a:endParaRPr lang="en-US" dirty="0"/>
          </a:p>
          <a:p>
            <a:endParaRPr lang="en-US" dirty="0"/>
          </a:p>
        </p:txBody>
      </p:sp>
    </p:spTree>
    <p:extLst>
      <p:ext uri="{BB962C8B-B14F-4D97-AF65-F5344CB8AC3E}">
        <p14:creationId xmlns:p14="http://schemas.microsoft.com/office/powerpoint/2010/main" xmlns="" val="30372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8DCC4C-CC1E-C881-9E01-04819EC352D3}"/>
              </a:ext>
            </a:extLst>
          </p:cNvPr>
          <p:cNvSpPr>
            <a:spLocks noGrp="1"/>
          </p:cNvSpPr>
          <p:nvPr>
            <p:ph type="title"/>
          </p:nvPr>
        </p:nvSpPr>
        <p:spPr/>
        <p:txBody>
          <a:bodyPr/>
          <a:lstStyle/>
          <a:p>
            <a:r>
              <a:rPr lang="en-US" dirty="0"/>
              <a:t>Augmented Dicky Fuller Test</a:t>
            </a:r>
          </a:p>
        </p:txBody>
      </p:sp>
      <p:sp>
        <p:nvSpPr>
          <p:cNvPr id="3" name="Content Placeholder 2">
            <a:extLst>
              <a:ext uri="{FF2B5EF4-FFF2-40B4-BE49-F238E27FC236}">
                <a16:creationId xmlns:a16="http://schemas.microsoft.com/office/drawing/2014/main" xmlns="" id="{F9171FF4-DA1A-A5DD-2C6C-557947462B58}"/>
              </a:ext>
            </a:extLst>
          </p:cNvPr>
          <p:cNvSpPr>
            <a:spLocks noGrp="1"/>
          </p:cNvSpPr>
          <p:nvPr>
            <p:ph idx="1"/>
          </p:nvPr>
        </p:nvSpPr>
        <p:spPr>
          <a:xfrm>
            <a:off x="962345" y="1921476"/>
            <a:ext cx="9720073" cy="4023360"/>
          </a:xfrm>
        </p:spPr>
        <p:txBody>
          <a:bodyPr>
            <a:normAutofit/>
          </a:bodyPr>
          <a:lstStyle/>
          <a:p>
            <a:pPr algn="l">
              <a:buFont typeface="Wingdings" panose="05000000000000000000" pitchFamily="2" charset="2"/>
              <a:buChar char="Ø"/>
            </a:pPr>
            <a:r>
              <a:rPr lang="en-US" b="0" i="0" dirty="0">
                <a:effectLst/>
                <a:latin typeface="Inter"/>
              </a:rPr>
              <a:t>This test checks if the data is stationary or not.</a:t>
            </a:r>
          </a:p>
          <a:p>
            <a:pPr algn="l">
              <a:buFont typeface="Wingdings" panose="05000000000000000000" pitchFamily="2" charset="2"/>
              <a:buChar char="Ø"/>
            </a:pPr>
            <a:r>
              <a:rPr lang="en-US" b="0" i="0" dirty="0">
                <a:effectLst/>
                <a:latin typeface="Inter"/>
              </a:rPr>
              <a:t>It is a hypothesis testing in which the null hypothesis is that the data is non-stationary.</a:t>
            </a:r>
          </a:p>
          <a:p>
            <a:pPr algn="l">
              <a:buFont typeface="Wingdings" panose="05000000000000000000" pitchFamily="2" charset="2"/>
              <a:buChar char="Ø"/>
            </a:pPr>
            <a:r>
              <a:rPr lang="en-US" b="1" i="0" dirty="0">
                <a:effectLst/>
                <a:latin typeface="Inter"/>
              </a:rPr>
              <a:t>p-value &gt; 0.05</a:t>
            </a:r>
            <a:r>
              <a:rPr lang="en-US" b="0" i="0" dirty="0">
                <a:effectLst/>
                <a:latin typeface="Inter"/>
              </a:rPr>
              <a:t>: Fail to reject the null hypothesis (H0), the data has a unit root and is non-stationary.</a:t>
            </a:r>
          </a:p>
          <a:p>
            <a:pPr algn="l">
              <a:buFont typeface="Wingdings" panose="05000000000000000000" pitchFamily="2" charset="2"/>
              <a:buChar char="Ø"/>
            </a:pPr>
            <a:r>
              <a:rPr lang="en-US" b="1" i="0" dirty="0">
                <a:effectLst/>
                <a:latin typeface="Inter"/>
              </a:rPr>
              <a:t>p-value &lt;= 0.05</a:t>
            </a:r>
            <a:r>
              <a:rPr lang="en-US" b="0" i="0" dirty="0">
                <a:effectLst/>
                <a:latin typeface="Inter"/>
              </a:rPr>
              <a:t>: Reject the null hypothesis (H0), the data does not have a unit root and is stationary.</a:t>
            </a:r>
          </a:p>
          <a:p>
            <a:pPr algn="l">
              <a:buFont typeface="Wingdings" panose="05000000000000000000" pitchFamily="2" charset="2"/>
              <a:buChar char="Ø"/>
            </a:pPr>
            <a:r>
              <a:rPr lang="en-US" b="0" i="0" dirty="0">
                <a:effectLst/>
                <a:latin typeface="Inter"/>
              </a:rPr>
              <a:t>The p-value in the augmented Dickey-Fuller (ADF) test is a measure of the strength of evidence against the null hypothesis of a unit root in a time series.</a:t>
            </a:r>
          </a:p>
          <a:p>
            <a:pPr marL="0" indent="0">
              <a:buNone/>
            </a:pPr>
            <a:endParaRPr lang="en-US" sz="2200" dirty="0">
              <a:latin typeface="Times New Roman" panose="02020603050405020304" pitchFamily="18" charset="0"/>
              <a:cs typeface="Times New Roman" panose="02020603050405020304" pitchFamily="18" charset="0"/>
            </a:endParaRPr>
          </a:p>
          <a:p>
            <a:pPr marL="0" indent="0" algn="l">
              <a:buNone/>
            </a:pPr>
            <a:endParaRPr lang="en-US" b="0" i="0" dirty="0">
              <a:effectLst/>
              <a:latin typeface="Inter"/>
            </a:endParaRPr>
          </a:p>
        </p:txBody>
      </p:sp>
    </p:spTree>
    <p:extLst>
      <p:ext uri="{BB962C8B-B14F-4D97-AF65-F5344CB8AC3E}">
        <p14:creationId xmlns:p14="http://schemas.microsoft.com/office/powerpoint/2010/main" xmlns="" val="422559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A833AD-A0CF-A46A-FA18-F7BE670178BB}"/>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xmlns="" id="{ABAB8037-412E-D68E-801B-7FB15A41BA5C}"/>
              </a:ext>
            </a:extLst>
          </p:cNvPr>
          <p:cNvSpPr>
            <a:spLocks noGrp="1"/>
          </p:cNvSpPr>
          <p:nvPr>
            <p:ph idx="1"/>
          </p:nvPr>
        </p:nvSpPr>
        <p:spPr>
          <a:xfrm>
            <a:off x="943809" y="1643449"/>
            <a:ext cx="9720073" cy="4344635"/>
          </a:xfrm>
        </p:spPr>
        <p:txBody>
          <a:bodyPr/>
          <a:lstStyle/>
          <a:p>
            <a:r>
              <a:rPr lang="en-US" dirty="0">
                <a:solidFill>
                  <a:srgbClr val="000000"/>
                </a:solidFill>
                <a:latin typeface="Inter"/>
              </a:rPr>
              <a:t>1. Data Preprocessing:- We have converted the hourly load demand  into weekly  demand.  Data is split into test and train data also.</a:t>
            </a:r>
          </a:p>
          <a:p>
            <a:r>
              <a:rPr lang="en-US" dirty="0">
                <a:solidFill>
                  <a:srgbClr val="000000"/>
                </a:solidFill>
                <a:latin typeface="Inter"/>
              </a:rPr>
              <a:t>2. Checking for Stationarity:-  We applied augmented dickey fuller test to check the stationarity of the time series.</a:t>
            </a:r>
          </a:p>
          <a:p>
            <a:r>
              <a:rPr lang="en-US" dirty="0">
                <a:solidFill>
                  <a:srgbClr val="000000"/>
                </a:solidFill>
                <a:latin typeface="Inter"/>
              </a:rPr>
              <a:t>3. Applying Different Models : </a:t>
            </a:r>
          </a:p>
          <a:p>
            <a:pPr marL="128016" lvl="1" indent="0">
              <a:buNone/>
            </a:pPr>
            <a:r>
              <a:rPr lang="en-US" dirty="0">
                <a:solidFill>
                  <a:srgbClr val="000000"/>
                </a:solidFill>
                <a:latin typeface="Inter"/>
              </a:rPr>
              <a:t>		1). ARIMA (Auto Regressive Integrated Moving Average)</a:t>
            </a:r>
          </a:p>
          <a:p>
            <a:pPr marL="128016" lvl="1" indent="0">
              <a:buNone/>
            </a:pPr>
            <a:r>
              <a:rPr lang="en-US" dirty="0">
                <a:solidFill>
                  <a:srgbClr val="000000"/>
                </a:solidFill>
                <a:latin typeface="Inter"/>
              </a:rPr>
              <a:t>		2). Auto ARIMA/SARIMA</a:t>
            </a:r>
          </a:p>
          <a:p>
            <a:pPr marL="128016" lvl="1" indent="0">
              <a:buNone/>
            </a:pPr>
            <a:r>
              <a:rPr lang="en-US" dirty="0">
                <a:solidFill>
                  <a:srgbClr val="000000"/>
                </a:solidFill>
                <a:latin typeface="Inter"/>
              </a:rPr>
              <a:t>		3). Auto ARIMA with Exogenous variables</a:t>
            </a:r>
          </a:p>
          <a:p>
            <a:endParaRPr lang="en-US" b="0" i="0" dirty="0">
              <a:solidFill>
                <a:srgbClr val="000000"/>
              </a:solidFill>
              <a:effectLst/>
              <a:latin typeface="Inter"/>
            </a:endParaRPr>
          </a:p>
          <a:p>
            <a:endParaRPr lang="en-US" dirty="0"/>
          </a:p>
        </p:txBody>
      </p:sp>
    </p:spTree>
    <p:extLst>
      <p:ext uri="{BB962C8B-B14F-4D97-AF65-F5344CB8AC3E}">
        <p14:creationId xmlns:p14="http://schemas.microsoft.com/office/powerpoint/2010/main" xmlns="" val="1215137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 design</Template>
  <TotalTime>861</TotalTime>
  <Words>1285</Words>
  <Application>Microsoft Office PowerPoint</Application>
  <PresentationFormat>Custom</PresentationFormat>
  <Paragraphs>87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Integral</vt:lpstr>
      <vt:lpstr>Electric load forecasting</vt:lpstr>
      <vt:lpstr>Introduction</vt:lpstr>
      <vt:lpstr>Problem Statement</vt:lpstr>
      <vt:lpstr>Literature Survey</vt:lpstr>
      <vt:lpstr>Literature Survey</vt:lpstr>
      <vt:lpstr>Dataset Description</vt:lpstr>
      <vt:lpstr>DatA Analysis </vt:lpstr>
      <vt:lpstr>Augmented Dicky Fuller Test</vt:lpstr>
      <vt:lpstr>Methodology  </vt:lpstr>
      <vt:lpstr>arima</vt:lpstr>
      <vt:lpstr>Slide 11</vt:lpstr>
      <vt:lpstr>Slide 12</vt:lpstr>
      <vt:lpstr>Auto ARIMA/SARIMA</vt:lpstr>
      <vt:lpstr>Slide 14</vt:lpstr>
      <vt:lpstr>Auto ARIMA with Exogenous variables</vt:lpstr>
      <vt:lpstr>  Include only those exogenous variables that are significant: </vt:lpstr>
      <vt:lpstr> Include all exogenous variables available</vt:lpstr>
      <vt:lpstr>Result &amp; conclusion  </vt:lpstr>
      <vt:lpstr>References </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Traffic Time series forecasting</dc:title>
  <dc:creator>NIKHIL</dc:creator>
  <cp:lastModifiedBy>hp</cp:lastModifiedBy>
  <cp:revision>15</cp:revision>
  <dcterms:created xsi:type="dcterms:W3CDTF">2023-03-30T16:02:31Z</dcterms:created>
  <dcterms:modified xsi:type="dcterms:W3CDTF">2023-04-06T16:43:25Z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