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31"/>
  </p:notesMasterIdLst>
  <p:sldIdLst>
    <p:sldId id="28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81" r:id="rId16"/>
    <p:sldId id="282" r:id="rId17"/>
    <p:sldId id="283" r:id="rId18"/>
    <p:sldId id="284" r:id="rId19"/>
    <p:sldId id="285" r:id="rId20"/>
    <p:sldId id="275" r:id="rId21"/>
    <p:sldId id="276" r:id="rId22"/>
    <p:sldId id="277" r:id="rId23"/>
    <p:sldId id="278" r:id="rId24"/>
    <p:sldId id="279" r:id="rId25"/>
    <p:sldId id="289" r:id="rId26"/>
    <p:sldId id="290" r:id="rId27"/>
    <p:sldId id="273" r:id="rId28"/>
    <p:sldId id="288" r:id="rId29"/>
    <p:sldId id="287" r:id="rId30"/>
  </p:sldIdLst>
  <p:sldSz cx="9144000" cy="5143500" type="screen16x9"/>
  <p:notesSz cx="6858000" cy="9144000"/>
  <p:embeddedFontLst>
    <p:embeddedFont>
      <p:font typeface="Trebuchet MS" pitchFamily="34" charset="0"/>
      <p:regular r:id="rId32"/>
      <p:bold r:id="rId33"/>
      <p:italic r:id="rId34"/>
      <p:boldItalic r:id="rId35"/>
    </p:embeddedFont>
    <p:embeddedFont>
      <p:font typeface="Wingdings 3" pitchFamily="18" charset="2"/>
      <p:regular r:id="rId36"/>
    </p:embeddedFont>
    <p:embeddedFont>
      <p:font typeface="Libre Baskerville" charset="0"/>
      <p:regular r:id="rId37"/>
      <p:bold r:id="rId38"/>
      <p:italic r:id="rId39"/>
    </p:embeddedFont>
    <p:embeddedFont>
      <p:font typeface="Lato"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E198A-5FFA-4E9C-ACB7-678F3DD03D58}" v="1172" dt="2022-05-26T09:23:23.444"/>
    <p1510:client id="{2D8ADE19-CF74-445F-95CF-2718F009C9E8}" v="17" dt="2022-05-26T06:50:21.679"/>
    <p1510:client id="{83550CCD-BF32-4D16-BB1E-4C7AD6669A3E}" v="634" dt="2022-05-26T07:30:04.081"/>
    <p1510:client id="{8AE792B9-2EA0-4D94-86E6-61A7727DDA8F}" v="605" dt="2022-05-26T07:11:11.608"/>
  </p1510:revLst>
</p1510:revInfo>
</file>

<file path=ppt/tableStyles.xml><?xml version="1.0" encoding="utf-8"?>
<a:tblStyleLst xmlns:a="http://schemas.openxmlformats.org/drawingml/2006/main" def="{0F4894A7-6624-4879-B7B5-9E53B7E1A6B6}">
  <a:tblStyle styleId="{0F4894A7-6624-4879-B7B5-9E53B7E1A6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6" d="100"/>
          <a:sy n="86" d="100"/>
        </p:scale>
        <p:origin x="-906" y="-13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3d6d7bf20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d6d7bf20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3d6d7bf2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3d6d7bf2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3d6d7bf20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3d6d7bf2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3d6d7bf2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3d6d7bf2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3d6d7bf20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3d6d7bf2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3d6d7bf20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3d6d7bf20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3ccfd0dfe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3ccfd0dfe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3ccfd0dfe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3ccfd0dfe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3ccfd0dfe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3ccfd0dfe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3ccfd0dfe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3ccfd0dfe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3ceffd5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3ceffd5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3ceffd58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3ceffd58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3ceffd58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3ceffd58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3d6d7bf20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3d6d7bf20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9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2525326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7822" b="0" cap="none"/>
            </a:lvl1pPr>
          </a:lstStyle>
          <a:p>
            <a:r>
              <a:rPr lang="en-US"/>
              <a:t>Click to edit Master title style</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3200">
                <a:solidFill>
                  <a:schemeClr val="tx1">
                    <a:lumMod val="75000"/>
                    <a:lumOff val="2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403498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7822" b="0" cap="none"/>
            </a:lvl1pPr>
          </a:lstStyle>
          <a:p>
            <a:r>
              <a:rPr lang="en-US"/>
              <a:t>Click to edit Master title style</a:t>
            </a:r>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2844">
                <a:solidFill>
                  <a:schemeClr val="tx1">
                    <a:lumMod val="50000"/>
                    <a:lumOff val="50000"/>
                  </a:schemeClr>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3200">
                <a:solidFill>
                  <a:schemeClr val="tx1">
                    <a:lumMod val="75000"/>
                    <a:lumOff val="2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406403" y="592784"/>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58556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7822" b="0" cap="none"/>
            </a:lvl1pPr>
          </a:lstStyle>
          <a:p>
            <a:r>
              <a:rPr lang="en-US"/>
              <a:t>Click to edit Master title style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3200">
                <a:solidFill>
                  <a:schemeClr val="tx1">
                    <a:lumMod val="75000"/>
                    <a:lumOff val="2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3462371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7822"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4267">
                <a:solidFill>
                  <a:schemeClr val="tx1">
                    <a:lumMod val="75000"/>
                    <a:lumOff val="25000"/>
                  </a:schemeClr>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3200">
                <a:solidFill>
                  <a:schemeClr val="tx1">
                    <a:lumMod val="50000"/>
                    <a:lumOff val="5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406403" y="592784"/>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162560" tIns="81280" rIns="162560" bIns="81280" rtlCol="0" anchor="ctr">
            <a:noAutofit/>
          </a:bodyPr>
          <a:lstStyle/>
          <a:p>
            <a:pPr lvl="0"/>
            <a:r>
              <a:rPr lang="en-US" sz="14222"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758064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7822"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4267">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3200">
                <a:solidFill>
                  <a:schemeClr val="tx1">
                    <a:lumMod val="50000"/>
                    <a:lumOff val="5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583250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a:p>
        </p:txBody>
      </p:sp>
    </p:spTree>
    <p:extLst>
      <p:ext uri="{BB962C8B-B14F-4D97-AF65-F5344CB8AC3E}">
        <p14:creationId xmlns:p14="http://schemas.microsoft.com/office/powerpoint/2010/main" xmlns="" val="1102607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1950182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74089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a:p>
        </p:txBody>
      </p:sp>
    </p:spTree>
    <p:extLst>
      <p:ext uri="{BB962C8B-B14F-4D97-AF65-F5344CB8AC3E}">
        <p14:creationId xmlns:p14="http://schemas.microsoft.com/office/powerpoint/2010/main" xmlns="" val="13245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7111" b="0" cap="none"/>
            </a:lvl1pPr>
          </a:lstStyle>
          <a:p>
            <a:r>
              <a:rPr lang="en-US"/>
              <a:t>Click to edit Master title style</a:t>
            </a:r>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3556">
                <a:solidFill>
                  <a:schemeClr val="tx1">
                    <a:lumMod val="50000"/>
                    <a:lumOff val="5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151561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a:p>
        </p:txBody>
      </p:sp>
    </p:spTree>
    <p:extLst>
      <p:ext uri="{BB962C8B-B14F-4D97-AF65-F5344CB8AC3E}">
        <p14:creationId xmlns:p14="http://schemas.microsoft.com/office/powerpoint/2010/main" xmlns="" val="215045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4267"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4267"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354974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27231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xmlns="" val="58482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3556"/>
            </a:lvl1pPr>
          </a:lstStyle>
          <a:p>
            <a:r>
              <a:rPr lang="en-US"/>
              <a:t>Click to edit Master title style</a:t>
            </a:r>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2489"/>
            </a:lvl1pPr>
            <a:lvl2pPr marL="812567" indent="0">
              <a:buNone/>
              <a:defRPr sz="2489"/>
            </a:lvl2pPr>
            <a:lvl3pPr marL="1625133" indent="0">
              <a:buNone/>
              <a:defRPr sz="2133"/>
            </a:lvl3pPr>
            <a:lvl4pPr marL="2437700" indent="0">
              <a:buNone/>
              <a:defRPr sz="1778"/>
            </a:lvl4pPr>
            <a:lvl5pPr marL="3250265" indent="0">
              <a:buNone/>
              <a:defRPr sz="1778"/>
            </a:lvl5pPr>
            <a:lvl6pPr marL="4062831" indent="0">
              <a:buNone/>
              <a:defRPr sz="1778"/>
            </a:lvl6pPr>
            <a:lvl7pPr marL="4875398" indent="0">
              <a:buNone/>
              <a:defRPr sz="1778"/>
            </a:lvl7pPr>
            <a:lvl8pPr marL="5687964" indent="0">
              <a:buNone/>
              <a:defRPr sz="1778"/>
            </a:lvl8pPr>
            <a:lvl9pPr marL="650053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a:p>
        </p:txBody>
      </p:sp>
    </p:spTree>
    <p:extLst>
      <p:ext uri="{BB962C8B-B14F-4D97-AF65-F5344CB8AC3E}">
        <p14:creationId xmlns:p14="http://schemas.microsoft.com/office/powerpoint/2010/main" xmlns="" val="26981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4267" b="0"/>
            </a:lvl1pPr>
          </a:lstStyle>
          <a:p>
            <a:r>
              <a:rPr lang="en-US"/>
              <a:t>Click to edit Master title style</a:t>
            </a:r>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a:p>
        </p:txBody>
      </p:sp>
    </p:spTree>
    <p:extLst>
      <p:ext uri="{BB962C8B-B14F-4D97-AF65-F5344CB8AC3E}">
        <p14:creationId xmlns:p14="http://schemas.microsoft.com/office/powerpoint/2010/main" xmlns="" val="141377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1600">
                <a:solidFill>
                  <a:schemeClr val="tx1">
                    <a:tint val="75000"/>
                  </a:schemeClr>
                </a:solidFill>
              </a:defRPr>
            </a:lvl1pPr>
          </a:lstStyle>
          <a:p>
            <a:fld id="{B61BEF0D-F0BB-DE4B-95CE-6DB70DBA9567}" type="datetimeFigureOut">
              <a:rPr lang="en-US" dirty="0"/>
              <a:pPr/>
              <a:t>5/18/2023</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16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xmlns="" val="42692562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mib.projects.iit.cnr.it/dataset.html"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2BFA7-AF7E-9863-E826-0629148B0A4F}"/>
              </a:ext>
            </a:extLst>
          </p:cNvPr>
          <p:cNvSpPr>
            <a:spLocks noGrp="1"/>
          </p:cNvSpPr>
          <p:nvPr>
            <p:ph type="title"/>
          </p:nvPr>
        </p:nvSpPr>
        <p:spPr>
          <a:xfrm>
            <a:off x="441715" y="1287049"/>
            <a:ext cx="7962107" cy="1499469"/>
          </a:xfrm>
        </p:spPr>
        <p:txBody>
          <a:bodyPr vert="horz" lIns="91440" tIns="45720" rIns="91440" bIns="45720" rtlCol="0" anchor="t">
            <a:normAutofit/>
          </a:bodyPr>
          <a:lstStyle/>
          <a:p>
            <a:pPr>
              <a:lnSpc>
                <a:spcPct val="90000"/>
              </a:lnSpc>
            </a:pPr>
            <a:endParaRPr lang="en-US" sz="1400"/>
          </a:p>
          <a:p>
            <a:pPr>
              <a:lnSpc>
                <a:spcPct val="90000"/>
              </a:lnSpc>
            </a:pPr>
            <a:r>
              <a:rPr lang="en-US" sz="2400">
                <a:solidFill>
                  <a:schemeClr val="accent2"/>
                </a:solidFill>
              </a:rPr>
              <a:t>DETECTION AND BEHAVIOUR ANALYSIS OF BOT AND LEGITIMATE ACCOUNTS.</a:t>
            </a:r>
          </a:p>
        </p:txBody>
      </p:sp>
      <p:sp>
        <p:nvSpPr>
          <p:cNvPr id="4" name="TextBox 3">
            <a:extLst>
              <a:ext uri="{FF2B5EF4-FFF2-40B4-BE49-F238E27FC236}">
                <a16:creationId xmlns:a16="http://schemas.microsoft.com/office/drawing/2014/main" xmlns="" id="{BDA3EEC8-BEDC-C79B-03FA-3D6CC919EAB6}"/>
              </a:ext>
            </a:extLst>
          </p:cNvPr>
          <p:cNvSpPr txBox="1"/>
          <p:nvPr/>
        </p:nvSpPr>
        <p:spPr>
          <a:xfrm>
            <a:off x="368570" y="2990476"/>
            <a:ext cx="8716355" cy="194764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accent1"/>
              </a:buClr>
              <a:buSzPct val="80000"/>
              <a:buFont typeface="Wingdings 3" charset="2"/>
              <a:buChar char=""/>
            </a:pPr>
            <a:r>
              <a:rPr lang="en-US" kern="1200" dirty="0">
                <a:solidFill>
                  <a:schemeClr val="tx1">
                    <a:lumMod val="75000"/>
                    <a:lumOff val="25000"/>
                  </a:schemeClr>
                </a:solidFill>
                <a:latin typeface="+mn-lt"/>
                <a:ea typeface="+mn-ea"/>
                <a:cs typeface="+mn-cs"/>
              </a:rPr>
              <a:t>PRESENTED BY:                                                                             PRESENTED TO:                                </a:t>
            </a:r>
            <a:endParaRPr lang="en-US" kern="1200" dirty="0">
              <a:solidFill>
                <a:schemeClr val="tx1">
                  <a:lumMod val="75000"/>
                  <a:lumOff val="25000"/>
                </a:schemeClr>
              </a:solidFill>
              <a:ea typeface="+mn-ea"/>
            </a:endParaRPr>
          </a:p>
          <a:p>
            <a:pPr defTabSz="457200">
              <a:spcBef>
                <a:spcPts val="1000"/>
              </a:spcBef>
              <a:buClr>
                <a:schemeClr val="accent1"/>
              </a:buClr>
              <a:buSzPct val="80000"/>
              <a:buFont typeface="Wingdings 3" charset="2"/>
              <a:buChar char=""/>
            </a:pPr>
            <a:r>
              <a:rPr lang="en-US" kern="1200" dirty="0" smtClean="0">
                <a:solidFill>
                  <a:srgbClr val="404040"/>
                </a:solidFill>
                <a:latin typeface="Trebuchet MS" panose="020B0603020202020204"/>
              </a:rPr>
              <a:t>Deepak </a:t>
            </a:r>
            <a:r>
              <a:rPr lang="en-US" kern="1200" dirty="0" err="1" smtClean="0">
                <a:solidFill>
                  <a:srgbClr val="404040"/>
                </a:solidFill>
                <a:latin typeface="Trebuchet MS" panose="020B0603020202020204"/>
              </a:rPr>
              <a:t>Yadav</a:t>
            </a:r>
            <a:r>
              <a:rPr lang="en-US" kern="1200" dirty="0" smtClean="0">
                <a:solidFill>
                  <a:srgbClr val="404040"/>
                </a:solidFill>
                <a:latin typeface="Trebuchet MS" panose="020B0603020202020204"/>
              </a:rPr>
              <a:t>          </a:t>
            </a:r>
            <a:r>
              <a:rPr lang="en-US" kern="1200" dirty="0" smtClean="0">
                <a:solidFill>
                  <a:srgbClr val="404040"/>
                </a:solidFill>
                <a:latin typeface="Trebuchet MS" panose="020B0603020202020204"/>
              </a:rPr>
              <a:t>222IT004</a:t>
            </a:r>
            <a:r>
              <a:rPr lang="en-US" kern="1200" dirty="0">
                <a:solidFill>
                  <a:srgbClr val="404040"/>
                </a:solidFill>
                <a:latin typeface="Trebuchet MS" panose="020B0603020202020204"/>
              </a:rPr>
              <a:t>            </a:t>
            </a:r>
            <a:r>
              <a:rPr lang="en-US" kern="1200" dirty="0">
                <a:solidFill>
                  <a:schemeClr val="tx1">
                    <a:lumMod val="75000"/>
                    <a:lumOff val="25000"/>
                  </a:schemeClr>
                </a:solidFill>
                <a:latin typeface="Trebuchet MS" panose="020B0603020202020204"/>
              </a:rPr>
              <a:t>                                            Dr. </a:t>
            </a:r>
            <a:r>
              <a:rPr lang="en-US" kern="1200" dirty="0" err="1"/>
              <a:t>Sowmya</a:t>
            </a:r>
            <a:r>
              <a:rPr lang="en-US" kern="1200" dirty="0"/>
              <a:t> </a:t>
            </a:r>
            <a:r>
              <a:rPr lang="en-US" kern="1200" dirty="0" err="1"/>
              <a:t>Kamath</a:t>
            </a:r>
            <a:r>
              <a:rPr lang="en-US" kern="1200" dirty="0"/>
              <a:t> S</a:t>
            </a:r>
            <a:endParaRPr lang="en-US" kern="1200" dirty="0">
              <a:solidFill>
                <a:schemeClr val="tx1">
                  <a:lumMod val="75000"/>
                  <a:lumOff val="25000"/>
                </a:schemeClr>
              </a:solidFill>
              <a:latin typeface="Trebuchet MS" panose="020B0603020202020204"/>
            </a:endParaRPr>
          </a:p>
          <a:p>
            <a:pPr defTabSz="457200">
              <a:spcBef>
                <a:spcPts val="1000"/>
              </a:spcBef>
              <a:buClr>
                <a:schemeClr val="accent1"/>
              </a:buClr>
              <a:buSzPct val="80000"/>
              <a:buFont typeface="Wingdings 3" charset="2"/>
              <a:buChar char=""/>
            </a:pPr>
            <a:r>
              <a:rPr lang="en-US" kern="1200" dirty="0" smtClean="0">
                <a:solidFill>
                  <a:schemeClr val="tx1">
                    <a:lumMod val="75000"/>
                    <a:lumOff val="25000"/>
                  </a:schemeClr>
                </a:solidFill>
                <a:latin typeface="+mn-lt"/>
                <a:ea typeface="+mn-ea"/>
                <a:cs typeface="+mn-cs"/>
              </a:rPr>
              <a:t>Abhishek </a:t>
            </a:r>
            <a:r>
              <a:rPr lang="en-US" kern="1200" dirty="0" err="1" smtClean="0">
                <a:solidFill>
                  <a:schemeClr val="tx1">
                    <a:lumMod val="75000"/>
                    <a:lumOff val="25000"/>
                  </a:schemeClr>
                </a:solidFill>
                <a:latin typeface="+mn-lt"/>
                <a:ea typeface="+mn-ea"/>
                <a:cs typeface="+mn-cs"/>
              </a:rPr>
              <a:t>yadav</a:t>
            </a:r>
            <a:r>
              <a:rPr lang="en-US" kern="1200" dirty="0" smtClean="0">
                <a:solidFill>
                  <a:schemeClr val="tx1">
                    <a:lumMod val="75000"/>
                    <a:lumOff val="25000"/>
                  </a:schemeClr>
                </a:solidFill>
                <a:latin typeface="+mn-lt"/>
                <a:ea typeface="+mn-ea"/>
                <a:cs typeface="+mn-cs"/>
              </a:rPr>
              <a:t> </a:t>
            </a:r>
            <a:r>
              <a:rPr lang="en-US" kern="1200" dirty="0">
                <a:solidFill>
                  <a:schemeClr val="tx1">
                    <a:lumMod val="75000"/>
                    <a:lumOff val="25000"/>
                  </a:schemeClr>
                </a:solidFill>
                <a:latin typeface="+mn-lt"/>
                <a:ea typeface="+mn-ea"/>
                <a:cs typeface="+mn-cs"/>
              </a:rPr>
              <a:t>     </a:t>
            </a:r>
            <a:r>
              <a:rPr lang="en-US" kern="1200" dirty="0" smtClean="0">
                <a:solidFill>
                  <a:schemeClr val="tx1">
                    <a:lumMod val="75000"/>
                    <a:lumOff val="25000"/>
                  </a:schemeClr>
                </a:solidFill>
                <a:latin typeface="+mn-lt"/>
                <a:ea typeface="+mn-ea"/>
                <a:cs typeface="+mn-cs"/>
              </a:rPr>
              <a:t>  </a:t>
            </a:r>
            <a:r>
              <a:rPr lang="en-US" kern="1200" dirty="0" smtClean="0">
                <a:solidFill>
                  <a:schemeClr val="tx1">
                    <a:lumMod val="75000"/>
                    <a:lumOff val="25000"/>
                  </a:schemeClr>
                </a:solidFill>
                <a:latin typeface="+mn-lt"/>
                <a:ea typeface="+mn-ea"/>
                <a:cs typeface="+mn-cs"/>
              </a:rPr>
              <a:t>222</a:t>
            </a:r>
            <a:r>
              <a:rPr lang="en-US" kern="1200" dirty="0" smtClean="0">
                <a:solidFill>
                  <a:schemeClr val="tx1">
                    <a:lumMod val="75000"/>
                    <a:lumOff val="25000"/>
                  </a:schemeClr>
                </a:solidFill>
                <a:latin typeface="+mn-lt"/>
                <a:ea typeface="+mn-ea"/>
                <a:cs typeface="+mn-cs"/>
              </a:rPr>
              <a:t>IT005</a:t>
            </a:r>
            <a:endParaRPr lang="en-US" kern="1200" dirty="0">
              <a:solidFill>
                <a:schemeClr val="tx1">
                  <a:lumMod val="75000"/>
                  <a:lumOff val="25000"/>
                </a:schemeClr>
              </a:solidFill>
              <a:latin typeface="+mn-lt"/>
              <a:ea typeface="+mn-ea"/>
              <a:cs typeface="+mn-cs"/>
            </a:endParaRPr>
          </a:p>
          <a:p>
            <a:pPr defTabSz="457200">
              <a:spcBef>
                <a:spcPts val="1000"/>
              </a:spcBef>
              <a:buClr>
                <a:schemeClr val="accent1"/>
              </a:buClr>
              <a:buSzPct val="80000"/>
              <a:buFont typeface="Wingdings 3" charset="2"/>
              <a:buChar char=""/>
            </a:pPr>
            <a:r>
              <a:rPr lang="en-US" kern="1200" dirty="0" err="1" smtClean="0">
                <a:solidFill>
                  <a:schemeClr val="tx1">
                    <a:lumMod val="75000"/>
                    <a:lumOff val="25000"/>
                  </a:schemeClr>
                </a:solidFill>
                <a:latin typeface="+mn-lt"/>
                <a:ea typeface="+mn-ea"/>
                <a:cs typeface="+mn-cs"/>
              </a:rPr>
              <a:t>Neeraj</a:t>
            </a:r>
            <a:r>
              <a:rPr lang="en-US" kern="1200" dirty="0" smtClean="0">
                <a:solidFill>
                  <a:schemeClr val="tx1">
                    <a:lumMod val="75000"/>
                    <a:lumOff val="25000"/>
                  </a:schemeClr>
                </a:solidFill>
                <a:latin typeface="+mn-lt"/>
                <a:ea typeface="+mn-ea"/>
                <a:cs typeface="+mn-cs"/>
              </a:rPr>
              <a:t>  </a:t>
            </a:r>
            <a:r>
              <a:rPr lang="en-US" kern="1200" dirty="0" err="1" smtClean="0">
                <a:solidFill>
                  <a:schemeClr val="tx1">
                    <a:lumMod val="75000"/>
                    <a:lumOff val="25000"/>
                  </a:schemeClr>
                </a:solidFill>
                <a:latin typeface="+mn-lt"/>
                <a:ea typeface="+mn-ea"/>
                <a:cs typeface="+mn-cs"/>
              </a:rPr>
              <a:t>Kumawat</a:t>
            </a:r>
            <a:r>
              <a:rPr lang="en-US" kern="1200" dirty="0">
                <a:solidFill>
                  <a:schemeClr val="tx1">
                    <a:lumMod val="75000"/>
                    <a:lumOff val="25000"/>
                  </a:schemeClr>
                </a:solidFill>
                <a:latin typeface="+mn-lt"/>
                <a:ea typeface="+mn-ea"/>
                <a:cs typeface="+mn-cs"/>
              </a:rPr>
              <a:t>      </a:t>
            </a:r>
            <a:r>
              <a:rPr lang="en-US" kern="1200" dirty="0" smtClean="0">
                <a:solidFill>
                  <a:schemeClr val="tx1">
                    <a:lumMod val="75000"/>
                    <a:lumOff val="25000"/>
                  </a:schemeClr>
                </a:solidFill>
                <a:latin typeface="+mn-lt"/>
                <a:ea typeface="+mn-ea"/>
                <a:cs typeface="+mn-cs"/>
              </a:rPr>
              <a:t>222IT024</a:t>
            </a:r>
            <a:endParaRPr lang="en-US" kern="1200" dirty="0">
              <a:solidFill>
                <a:schemeClr val="tx1">
                  <a:lumMod val="75000"/>
                  <a:lumOff val="25000"/>
                </a:schemeClr>
              </a:solidFill>
              <a:latin typeface="+mn-lt"/>
              <a:ea typeface="+mn-ea"/>
              <a:cs typeface="+mn-cs"/>
            </a:endParaRPr>
          </a:p>
          <a:p>
            <a:pPr defTabSz="457200">
              <a:spcBef>
                <a:spcPts val="1000"/>
              </a:spcBef>
              <a:buClr>
                <a:schemeClr val="accent1"/>
              </a:buClr>
              <a:buSzPct val="80000"/>
              <a:buFont typeface="Wingdings 3" charset="2"/>
              <a:buChar char=""/>
            </a:pPr>
            <a:endParaRPr lang="en-US" kern="1200" dirty="0">
              <a:solidFill>
                <a:schemeClr val="tx1">
                  <a:lumMod val="75000"/>
                  <a:lumOff val="25000"/>
                </a:schemeClr>
              </a:solidFill>
              <a:latin typeface="+mn-lt"/>
              <a:ea typeface="+mn-ea"/>
              <a:cs typeface="+mn-cs"/>
            </a:endParaRPr>
          </a:p>
        </p:txBody>
      </p:sp>
      <p:sp>
        <p:nvSpPr>
          <p:cNvPr id="77" name="Isosceles Triangle 76">
            <a:extLst>
              <a:ext uri="{FF2B5EF4-FFF2-40B4-BE49-F238E27FC236}">
                <a16:creationId xmlns:a16="http://schemas.microsoft.com/office/drawing/2014/main" xmlns="" id="{3BCB5F6A-9EB0-40B0-9D13-3023E9A20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42596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
                <a:ea typeface="+mj-lt"/>
                <a:cs typeface="+mj-lt"/>
              </a:rPr>
              <a:t>EXISTING METHODOLOGY(CONTD.)</a:t>
            </a:r>
            <a:endParaRPr lang="en-US"/>
          </a:p>
        </p:txBody>
      </p:sp>
      <p:pic>
        <p:nvPicPr>
          <p:cNvPr id="142" name="Google Shape;142;p22"/>
          <p:cNvPicPr preferRelativeResize="0"/>
          <p:nvPr/>
        </p:nvPicPr>
        <p:blipFill>
          <a:blip r:embed="rId3">
            <a:alphaModFix/>
          </a:blip>
          <a:stretch>
            <a:fillRect/>
          </a:stretch>
        </p:blipFill>
        <p:spPr>
          <a:xfrm>
            <a:off x="433550" y="1903326"/>
            <a:ext cx="3747424" cy="3042567"/>
          </a:xfrm>
          <a:prstGeom prst="rect">
            <a:avLst/>
          </a:prstGeom>
          <a:noFill/>
          <a:ln>
            <a:noFill/>
          </a:ln>
        </p:spPr>
      </p:pic>
      <p:pic>
        <p:nvPicPr>
          <p:cNvPr id="143" name="Google Shape;143;p22"/>
          <p:cNvPicPr preferRelativeResize="0"/>
          <p:nvPr/>
        </p:nvPicPr>
        <p:blipFill>
          <a:blip r:embed="rId4">
            <a:alphaModFix/>
          </a:blip>
          <a:stretch>
            <a:fillRect/>
          </a:stretch>
        </p:blipFill>
        <p:spPr>
          <a:xfrm>
            <a:off x="4241261" y="1904132"/>
            <a:ext cx="3574268" cy="30409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NOVELTY </a:t>
            </a:r>
            <a:endParaRPr/>
          </a:p>
        </p:txBody>
      </p:sp>
      <p:sp>
        <p:nvSpPr>
          <p:cNvPr id="155" name="Google Shape;155;p24"/>
          <p:cNvSpPr txBox="1">
            <a:spLocks noGrp="1"/>
          </p:cNvSpPr>
          <p:nvPr>
            <p:ph type="body" idx="1"/>
          </p:nvPr>
        </p:nvSpPr>
        <p:spPr>
          <a:prstGeom prst="rect">
            <a:avLst/>
          </a:prstGeom>
        </p:spPr>
        <p:txBody>
          <a:bodyPr spcFirstLastPara="1" wrap="square" lIns="91425" tIns="91425" rIns="91425" bIns="91425" anchor="t" anchorCtr="0">
            <a:normAutofit/>
          </a:bodyPr>
          <a:lstStyle/>
          <a:p>
            <a:pPr marL="431800" indent="-285750"/>
            <a:r>
              <a:rPr lang="en">
                <a:ea typeface="+mn-lt"/>
                <a:cs typeface="+mn-lt"/>
              </a:rPr>
              <a:t>A novel approach to  distinguish legitimate and bot twitter  accounts with the   support of machine learning approaches.</a:t>
            </a:r>
            <a:endParaRPr lang="en-US"/>
          </a:p>
          <a:p>
            <a:pPr marL="431800" indent="-285750"/>
            <a:r>
              <a:rPr lang="en">
                <a:ea typeface="+mn-lt"/>
                <a:cs typeface="+mn-lt"/>
              </a:rPr>
              <a:t>Three different machine learning algorithms are used in this project.</a:t>
            </a:r>
            <a:endParaRPr lang="en"/>
          </a:p>
          <a:p>
            <a:pPr marL="431800" indent="-285750"/>
            <a:r>
              <a:rPr lang="en">
                <a:ea typeface="+mn-lt"/>
                <a:cs typeface="+mn-lt"/>
              </a:rPr>
              <a:t>Random forest, Decision tree, Ada-boost.</a:t>
            </a:r>
            <a:endParaRPr lang="en"/>
          </a:p>
          <a:p>
            <a:pPr marL="0" lvl="0" indent="0" algn="l">
              <a:spcBef>
                <a:spcPts val="0"/>
              </a:spcBef>
              <a:spcAft>
                <a:spcPts val="0"/>
              </a:spcAft>
              <a:buNone/>
            </a:pPr>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427526" y="1318650"/>
            <a:ext cx="7990624"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 DONE</a:t>
            </a:r>
            <a:endParaRPr/>
          </a:p>
        </p:txBody>
      </p:sp>
      <p:sp>
        <p:nvSpPr>
          <p:cNvPr id="161" name="Google Shape;161;p25"/>
          <p:cNvSpPr txBox="1">
            <a:spLocks noGrp="1"/>
          </p:cNvSpPr>
          <p:nvPr>
            <p:ph type="body" idx="1"/>
          </p:nvPr>
        </p:nvSpPr>
        <p:spPr>
          <a:xfrm>
            <a:off x="427526" y="1820083"/>
            <a:ext cx="8443510" cy="3274703"/>
          </a:xfrm>
          <a:prstGeom prst="rect">
            <a:avLst/>
          </a:prstGeom>
        </p:spPr>
        <p:txBody>
          <a:bodyPr spcFirstLastPara="1" wrap="square" lIns="91425" tIns="91425" rIns="91425" bIns="91425" anchor="t" anchorCtr="0">
            <a:normAutofit fontScale="85000" lnSpcReduction="20000"/>
          </a:bodyPr>
          <a:lstStyle/>
          <a:p>
            <a:pPr marL="342900" lvl="0" indent="-342900" algn="l" rtl="0">
              <a:spcBef>
                <a:spcPts val="0"/>
              </a:spcBef>
              <a:spcAft>
                <a:spcPts val="0"/>
              </a:spcAft>
              <a:buAutoNum type="arabicPeriod"/>
            </a:pPr>
            <a:r>
              <a:rPr lang="en"/>
              <a:t>Preprocess the dataset</a:t>
            </a:r>
            <a:endParaRPr lang="en-US"/>
          </a:p>
          <a:p>
            <a:pPr marL="342900" indent="-342900">
              <a:spcBef>
                <a:spcPts val="1200"/>
              </a:spcBef>
              <a:buAutoNum type="arabicPeriod"/>
            </a:pPr>
            <a:r>
              <a:rPr lang="en"/>
              <a:t>Generate the Digital DNA sequence for Legitimate User and Bot User group 1 using B3_type, B3_content and  B6_content method..</a:t>
            </a:r>
            <a:endParaRPr lang="en-GB"/>
          </a:p>
          <a:p>
            <a:pPr marL="342900" lvl="0" indent="-342900" algn="l" rtl="0">
              <a:spcBef>
                <a:spcPts val="1200"/>
              </a:spcBef>
              <a:spcAft>
                <a:spcPts val="0"/>
              </a:spcAft>
              <a:buAutoNum type="arabicPeriod"/>
            </a:pPr>
            <a:r>
              <a:rPr lang="en"/>
              <a:t>Finding the longest common substring of all the generated DNA sequences.</a:t>
            </a:r>
            <a:endParaRPr lang="en-GB"/>
          </a:p>
          <a:p>
            <a:pPr marL="342900" indent="-342900">
              <a:lnSpc>
                <a:spcPct val="114999"/>
              </a:lnSpc>
              <a:spcBef>
                <a:spcPts val="1200"/>
              </a:spcBef>
              <a:buAutoNum type="arabicPeriod"/>
            </a:pPr>
            <a:r>
              <a:rPr lang="en"/>
              <a:t>Plotting the LCS Curve.</a:t>
            </a:r>
          </a:p>
          <a:p>
            <a:pPr marL="342900" indent="-342900">
              <a:lnSpc>
                <a:spcPct val="114999"/>
              </a:lnSpc>
              <a:spcBef>
                <a:spcPts val="1200"/>
              </a:spcBef>
              <a:buAutoNum type="arabicPeriod"/>
            </a:pPr>
            <a:r>
              <a:rPr lang="en"/>
              <a:t>Finding the AUC of LCS Curve</a:t>
            </a:r>
          </a:p>
          <a:p>
            <a:pPr marL="342900" lvl="0" indent="-342900" algn="l" rtl="0">
              <a:spcBef>
                <a:spcPts val="1200"/>
              </a:spcBef>
              <a:spcAft>
                <a:spcPts val="0"/>
              </a:spcAft>
              <a:buAutoNum type="arabicPeriod"/>
            </a:pPr>
            <a:r>
              <a:rPr lang="en"/>
              <a:t>Calculating the Follower Ratio of Legitimate User and Bot User group.</a:t>
            </a:r>
            <a:endParaRPr lang="en-GB"/>
          </a:p>
          <a:p>
            <a:pPr marL="342900" indent="-342900">
              <a:spcBef>
                <a:spcPts val="1200"/>
              </a:spcBef>
              <a:buAutoNum type="arabicPeriod"/>
            </a:pPr>
            <a:r>
              <a:rPr lang="en"/>
              <a:t>Plotting Follower Frequency and Friend Frequency of each group user.</a:t>
            </a:r>
          </a:p>
          <a:p>
            <a:pPr marL="342900" indent="-342900">
              <a:lnSpc>
                <a:spcPct val="114999"/>
              </a:lnSpc>
              <a:spcBef>
                <a:spcPts val="1200"/>
              </a:spcBef>
              <a:buAutoNum type="arabicPeriod"/>
            </a:pPr>
            <a:r>
              <a:rPr lang="en-US"/>
              <a:t>Bot detection using different machine learning algorithm like Decision Tree, Random Forest, Ada- Boost.</a:t>
            </a:r>
            <a:endParaRPr lang="en"/>
          </a:p>
          <a:p>
            <a:pPr marL="0" indent="0">
              <a:lnSpc>
                <a:spcPct val="114999"/>
              </a:lnSpc>
              <a:spcBef>
                <a:spcPts val="1200"/>
              </a:spcBef>
              <a:buNone/>
            </a:pPr>
            <a:endParaRPr lang="en"/>
          </a:p>
          <a:p>
            <a:pPr marL="0" indent="0">
              <a:spcBef>
                <a:spcPts val="1200"/>
              </a:spcBef>
              <a:spcAft>
                <a:spcPts val="1200"/>
              </a:spcAft>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524573" y="1318650"/>
            <a:ext cx="7904360" cy="40580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67" name="Google Shape;167;p26"/>
          <p:cNvSpPr txBox="1">
            <a:spLocks noGrp="1"/>
          </p:cNvSpPr>
          <p:nvPr>
            <p:ph type="body" idx="1"/>
          </p:nvPr>
        </p:nvSpPr>
        <p:spPr>
          <a:xfrm>
            <a:off x="729450" y="1695350"/>
            <a:ext cx="7688700" cy="3275700"/>
          </a:xfrm>
          <a:prstGeom prst="rect">
            <a:avLst/>
          </a:prstGeom>
        </p:spPr>
        <p:txBody>
          <a:bodyPr spcFirstLastPara="1" wrap="square" lIns="91425" tIns="91425" rIns="91425" bIns="91425" anchor="t" anchorCtr="0">
            <a:normAutofit/>
          </a:bodyPr>
          <a:lstStyle/>
          <a:p>
            <a:pPr marL="146050" indent="0">
              <a:buNone/>
            </a:pPr>
            <a:r>
              <a:rPr lang="en"/>
              <a:t>1.DNA SEQUENCE  AND LCS FOR LEGIT_USER USING   B3_TYPE </a:t>
            </a:r>
            <a:endParaRPr lang="en-US"/>
          </a:p>
        </p:txBody>
      </p:sp>
      <p:pic>
        <p:nvPicPr>
          <p:cNvPr id="168" name="Google Shape;168;p26"/>
          <p:cNvPicPr preferRelativeResize="0"/>
          <p:nvPr/>
        </p:nvPicPr>
        <p:blipFill>
          <a:blip r:embed="rId3">
            <a:alphaModFix/>
          </a:blip>
          <a:stretch>
            <a:fillRect/>
          </a:stretch>
        </p:blipFill>
        <p:spPr>
          <a:xfrm>
            <a:off x="729450" y="2478800"/>
            <a:ext cx="3546475" cy="2590325"/>
          </a:xfrm>
          <a:prstGeom prst="rect">
            <a:avLst/>
          </a:prstGeom>
          <a:noFill/>
          <a:ln>
            <a:noFill/>
          </a:ln>
        </p:spPr>
      </p:pic>
      <p:pic>
        <p:nvPicPr>
          <p:cNvPr id="169" name="Google Shape;169;p26"/>
          <p:cNvPicPr preferRelativeResize="0"/>
          <p:nvPr/>
        </p:nvPicPr>
        <p:blipFill>
          <a:blip r:embed="rId4">
            <a:alphaModFix/>
          </a:blip>
          <a:stretch>
            <a:fillRect/>
          </a:stretch>
        </p:blipFill>
        <p:spPr>
          <a:xfrm>
            <a:off x="4511400" y="2478800"/>
            <a:ext cx="3971447" cy="241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body" idx="1"/>
          </p:nvPr>
        </p:nvSpPr>
        <p:spPr>
          <a:xfrm>
            <a:off x="458575" y="1512075"/>
            <a:ext cx="8685600" cy="363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 DNA SEQUENCE  AND LCS FOR LEGIT_USER USING B3_CONTENT</a:t>
            </a:r>
            <a:endParaRPr/>
          </a:p>
          <a:p>
            <a:pPr marL="0" lvl="0" indent="0" algn="l" rtl="0">
              <a:spcBef>
                <a:spcPts val="1200"/>
              </a:spcBef>
              <a:spcAft>
                <a:spcPts val="1200"/>
              </a:spcAft>
              <a:buNone/>
            </a:pPr>
            <a:r>
              <a:rPr lang="en"/>
              <a:t> </a:t>
            </a:r>
            <a:endParaRPr/>
          </a:p>
        </p:txBody>
      </p:sp>
      <p:pic>
        <p:nvPicPr>
          <p:cNvPr id="175" name="Google Shape;175;p27"/>
          <p:cNvPicPr preferRelativeResize="0"/>
          <p:nvPr/>
        </p:nvPicPr>
        <p:blipFill>
          <a:blip r:embed="rId3">
            <a:alphaModFix/>
          </a:blip>
          <a:stretch>
            <a:fillRect/>
          </a:stretch>
        </p:blipFill>
        <p:spPr>
          <a:xfrm>
            <a:off x="215250" y="2112200"/>
            <a:ext cx="4294776" cy="2430950"/>
          </a:xfrm>
          <a:prstGeom prst="rect">
            <a:avLst/>
          </a:prstGeom>
          <a:noFill/>
          <a:ln>
            <a:noFill/>
          </a:ln>
        </p:spPr>
      </p:pic>
      <p:pic>
        <p:nvPicPr>
          <p:cNvPr id="176" name="Google Shape;176;p27"/>
          <p:cNvPicPr preferRelativeResize="0"/>
          <p:nvPr/>
        </p:nvPicPr>
        <p:blipFill>
          <a:blip r:embed="rId4">
            <a:alphaModFix/>
          </a:blip>
          <a:stretch>
            <a:fillRect/>
          </a:stretch>
        </p:blipFill>
        <p:spPr>
          <a:xfrm>
            <a:off x="4759300" y="2112200"/>
            <a:ext cx="4089549" cy="230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ED8BB8-0531-42CC-BD74-1A60C9A839E7}"/>
              </a:ext>
            </a:extLst>
          </p:cNvPr>
          <p:cNvSpPr>
            <a:spLocks noGrp="1"/>
          </p:cNvSpPr>
          <p:nvPr>
            <p:ph type="title"/>
          </p:nvPr>
        </p:nvSpPr>
        <p:spPr/>
        <p:txBody>
          <a:bodyPr>
            <a:normAutofit/>
          </a:bodyPr>
          <a:lstStyle/>
          <a:p>
            <a:r>
              <a:rPr lang="en-US" sz="1600">
                <a:solidFill>
                  <a:schemeClr val="tx2"/>
                </a:solidFill>
              </a:rPr>
              <a:t>3. DNA SEQUENCE AND LCS FOR LEGIT USER USING B6 CONTENT </a:t>
            </a:r>
            <a:endParaRPr lang="en-US" sz="1600">
              <a:solidFill>
                <a:schemeClr val="tx1"/>
              </a:solidFill>
            </a:endParaRPr>
          </a:p>
        </p:txBody>
      </p:sp>
      <p:pic>
        <p:nvPicPr>
          <p:cNvPr id="5" name="Picture 4">
            <a:extLst>
              <a:ext uri="{FF2B5EF4-FFF2-40B4-BE49-F238E27FC236}">
                <a16:creationId xmlns:a16="http://schemas.microsoft.com/office/drawing/2014/main" xmlns="" id="{3ABE0955-4255-4131-B981-5F49858045F3}"/>
              </a:ext>
            </a:extLst>
          </p:cNvPr>
          <p:cNvPicPr>
            <a:picLocks noChangeAspect="1"/>
          </p:cNvPicPr>
          <p:nvPr/>
        </p:nvPicPr>
        <p:blipFill>
          <a:blip r:embed="rId2"/>
          <a:stretch>
            <a:fillRect/>
          </a:stretch>
        </p:blipFill>
        <p:spPr>
          <a:xfrm>
            <a:off x="729449" y="2078874"/>
            <a:ext cx="3476791" cy="2785733"/>
          </a:xfrm>
          <a:prstGeom prst="rect">
            <a:avLst/>
          </a:prstGeom>
        </p:spPr>
      </p:pic>
      <p:pic>
        <p:nvPicPr>
          <p:cNvPr id="7" name="Picture 6">
            <a:extLst>
              <a:ext uri="{FF2B5EF4-FFF2-40B4-BE49-F238E27FC236}">
                <a16:creationId xmlns:a16="http://schemas.microsoft.com/office/drawing/2014/main" xmlns="" id="{F7F72B09-E8E7-4FE8-9084-FB6CFD037597}"/>
              </a:ext>
            </a:extLst>
          </p:cNvPr>
          <p:cNvPicPr>
            <a:picLocks noChangeAspect="1"/>
          </p:cNvPicPr>
          <p:nvPr/>
        </p:nvPicPr>
        <p:blipFill>
          <a:blip r:embed="rId3"/>
          <a:stretch>
            <a:fillRect/>
          </a:stretch>
        </p:blipFill>
        <p:spPr>
          <a:xfrm>
            <a:off x="4937762" y="2078873"/>
            <a:ext cx="2788918" cy="2785733"/>
          </a:xfrm>
          <a:prstGeom prst="rect">
            <a:avLst/>
          </a:prstGeom>
        </p:spPr>
      </p:pic>
    </p:spTree>
    <p:extLst>
      <p:ext uri="{BB962C8B-B14F-4D97-AF65-F5344CB8AC3E}">
        <p14:creationId xmlns:p14="http://schemas.microsoft.com/office/powerpoint/2010/main" xmlns="" val="28738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3E002-2BB6-458B-9651-4B91B481ADC0}"/>
              </a:ext>
            </a:extLst>
          </p:cNvPr>
          <p:cNvSpPr>
            <a:spLocks noGrp="1"/>
          </p:cNvSpPr>
          <p:nvPr>
            <p:ph type="title"/>
          </p:nvPr>
        </p:nvSpPr>
        <p:spPr/>
        <p:txBody>
          <a:bodyPr>
            <a:normAutofit fontScale="90000"/>
          </a:bodyPr>
          <a:lstStyle/>
          <a:p>
            <a:r>
              <a:rPr lang="en-US"/>
              <a:t>AREA UNDER THE LCS CURVE</a:t>
            </a:r>
            <a:endParaRPr lang="en-IN"/>
          </a:p>
        </p:txBody>
      </p:sp>
      <p:graphicFrame>
        <p:nvGraphicFramePr>
          <p:cNvPr id="4" name="Table 3">
            <a:extLst>
              <a:ext uri="{FF2B5EF4-FFF2-40B4-BE49-F238E27FC236}">
                <a16:creationId xmlns:a16="http://schemas.microsoft.com/office/drawing/2014/main" xmlns="" id="{A4DA7151-55AA-4D11-82F8-0D0E536A9F0E}"/>
              </a:ext>
            </a:extLst>
          </p:cNvPr>
          <p:cNvGraphicFramePr>
            <a:graphicFrameLocks noGrp="1"/>
          </p:cNvGraphicFramePr>
          <p:nvPr>
            <p:extLst>
              <p:ext uri="{D42A27DB-BD31-4B8C-83A1-F6EECF244321}">
                <p14:modId xmlns:p14="http://schemas.microsoft.com/office/powerpoint/2010/main" xmlns="" val="1114162748"/>
              </p:ext>
            </p:extLst>
          </p:nvPr>
        </p:nvGraphicFramePr>
        <p:xfrm>
          <a:off x="1024128" y="2286000"/>
          <a:ext cx="5550408" cy="2053975"/>
        </p:xfrm>
        <a:graphic>
          <a:graphicData uri="http://schemas.openxmlformats.org/drawingml/2006/table">
            <a:tbl>
              <a:tblPr firstRow="1" bandRow="1">
                <a:tableStyleId>{0F4894A7-6624-4879-B7B5-9E53B7E1A6B6}</a:tableStyleId>
              </a:tblPr>
              <a:tblGrid>
                <a:gridCol w="2775204">
                  <a:extLst>
                    <a:ext uri="{9D8B030D-6E8A-4147-A177-3AD203B41FA5}">
                      <a16:colId xmlns:a16="http://schemas.microsoft.com/office/drawing/2014/main" xmlns="" val="694442938"/>
                    </a:ext>
                  </a:extLst>
                </a:gridCol>
                <a:gridCol w="2775204">
                  <a:extLst>
                    <a:ext uri="{9D8B030D-6E8A-4147-A177-3AD203B41FA5}">
                      <a16:colId xmlns:a16="http://schemas.microsoft.com/office/drawing/2014/main" xmlns="" val="4187120259"/>
                    </a:ext>
                  </a:extLst>
                </a:gridCol>
              </a:tblGrid>
              <a:tr h="410795">
                <a:tc>
                  <a:txBody>
                    <a:bodyPr/>
                    <a:lstStyle/>
                    <a:p>
                      <a:r>
                        <a:rPr lang="en-US" b="1"/>
                        <a:t>ACCOUNT_TYPE</a:t>
                      </a:r>
                      <a:endParaRPr lang="en-IN" b="1"/>
                    </a:p>
                  </a:txBody>
                  <a:tcPr/>
                </a:tc>
                <a:tc>
                  <a:txBody>
                    <a:bodyPr/>
                    <a:lstStyle/>
                    <a:p>
                      <a:r>
                        <a:rPr lang="en-US" b="1"/>
                        <a:t>AVERAGE AUC</a:t>
                      </a:r>
                      <a:endParaRPr lang="en-IN" b="1"/>
                    </a:p>
                  </a:txBody>
                  <a:tcPr/>
                </a:tc>
                <a:extLst>
                  <a:ext uri="{0D108BD9-81ED-4DB2-BD59-A6C34878D82A}">
                    <a16:rowId xmlns:a16="http://schemas.microsoft.com/office/drawing/2014/main" xmlns="" val="669695202"/>
                  </a:ext>
                </a:extLst>
              </a:tr>
              <a:tr h="410795">
                <a:tc>
                  <a:txBody>
                    <a:bodyPr/>
                    <a:lstStyle/>
                    <a:p>
                      <a:r>
                        <a:rPr lang="en-US"/>
                        <a:t>BOT-1 USER</a:t>
                      </a:r>
                      <a:endParaRPr lang="en-IN"/>
                    </a:p>
                  </a:txBody>
                  <a:tcPr/>
                </a:tc>
                <a:tc>
                  <a:txBody>
                    <a:bodyPr/>
                    <a:lstStyle/>
                    <a:p>
                      <a:r>
                        <a:rPr lang="en-IN" sz="1400" b="0" i="0" u="none" strike="noStrike" cap="none">
                          <a:solidFill>
                            <a:srgbClr val="000000"/>
                          </a:solidFill>
                          <a:effectLst/>
                          <a:latin typeface="Arial"/>
                          <a:ea typeface="Arial"/>
                          <a:cs typeface="Arial"/>
                          <a:sym typeface="Arial"/>
                        </a:rPr>
                        <a:t>3222.1866203359637</a:t>
                      </a:r>
                      <a:endParaRPr lang="en-IN"/>
                    </a:p>
                  </a:txBody>
                  <a:tcPr/>
                </a:tc>
                <a:extLst>
                  <a:ext uri="{0D108BD9-81ED-4DB2-BD59-A6C34878D82A}">
                    <a16:rowId xmlns:a16="http://schemas.microsoft.com/office/drawing/2014/main" xmlns="" val="3888073807"/>
                  </a:ext>
                </a:extLst>
              </a:tr>
              <a:tr h="410795">
                <a:tc>
                  <a:txBody>
                    <a:bodyPr/>
                    <a:lstStyle/>
                    <a:p>
                      <a:r>
                        <a:rPr lang="en-US"/>
                        <a:t>BOT-2 USER</a:t>
                      </a:r>
                      <a:endParaRPr lang="en-IN"/>
                    </a:p>
                  </a:txBody>
                  <a:tcPr/>
                </a:tc>
                <a:tc>
                  <a:txBody>
                    <a:bodyPr/>
                    <a:lstStyle/>
                    <a:p>
                      <a:r>
                        <a:rPr lang="en-IN" sz="1400" b="0" i="0" u="none" strike="noStrike" cap="none">
                          <a:solidFill>
                            <a:srgbClr val="000000"/>
                          </a:solidFill>
                          <a:effectLst/>
                          <a:latin typeface="Arial"/>
                          <a:ea typeface="Arial"/>
                          <a:cs typeface="Arial"/>
                          <a:sym typeface="Arial"/>
                        </a:rPr>
                        <a:t>4453.768851009539</a:t>
                      </a:r>
                      <a:endParaRPr lang="en-IN"/>
                    </a:p>
                  </a:txBody>
                  <a:tcPr/>
                </a:tc>
                <a:extLst>
                  <a:ext uri="{0D108BD9-81ED-4DB2-BD59-A6C34878D82A}">
                    <a16:rowId xmlns:a16="http://schemas.microsoft.com/office/drawing/2014/main" xmlns="" val="928358742"/>
                  </a:ext>
                </a:extLst>
              </a:tr>
              <a:tr h="410795">
                <a:tc>
                  <a:txBody>
                    <a:bodyPr/>
                    <a:lstStyle/>
                    <a:p>
                      <a:r>
                        <a:rPr lang="en-US"/>
                        <a:t>BOT-3 USER</a:t>
                      </a:r>
                      <a:endParaRPr lang="en-IN"/>
                    </a:p>
                  </a:txBody>
                  <a:tcPr/>
                </a:tc>
                <a:tc>
                  <a:txBody>
                    <a:bodyPr/>
                    <a:lstStyle/>
                    <a:p>
                      <a:r>
                        <a:rPr lang="en-IN" sz="1400" b="0" i="0" u="none" strike="noStrike" cap="none">
                          <a:solidFill>
                            <a:srgbClr val="000000"/>
                          </a:solidFill>
                          <a:effectLst/>
                          <a:latin typeface="Arial"/>
                          <a:ea typeface="Arial"/>
                          <a:cs typeface="Arial"/>
                          <a:sym typeface="Arial"/>
                        </a:rPr>
                        <a:t>43739.99544211811</a:t>
                      </a:r>
                      <a:endParaRPr lang="en-IN"/>
                    </a:p>
                  </a:txBody>
                  <a:tcPr/>
                </a:tc>
                <a:extLst>
                  <a:ext uri="{0D108BD9-81ED-4DB2-BD59-A6C34878D82A}">
                    <a16:rowId xmlns:a16="http://schemas.microsoft.com/office/drawing/2014/main" xmlns="" val="86410514"/>
                  </a:ext>
                </a:extLst>
              </a:tr>
              <a:tr h="410795">
                <a:tc>
                  <a:txBody>
                    <a:bodyPr/>
                    <a:lstStyle/>
                    <a:p>
                      <a:r>
                        <a:rPr lang="en-US"/>
                        <a:t>LEGITIMATE USER</a:t>
                      </a:r>
                      <a:endParaRPr lang="en-IN"/>
                    </a:p>
                  </a:txBody>
                  <a:tcPr/>
                </a:tc>
                <a:tc>
                  <a:txBody>
                    <a:bodyPr/>
                    <a:lstStyle/>
                    <a:p>
                      <a:r>
                        <a:rPr lang="en-IN" sz="1400" b="0" i="0" u="none" strike="noStrike" cap="none">
                          <a:solidFill>
                            <a:srgbClr val="000000"/>
                          </a:solidFill>
                          <a:effectLst/>
                          <a:latin typeface="Arial"/>
                          <a:ea typeface="Arial"/>
                          <a:cs typeface="Arial"/>
                          <a:sym typeface="Arial"/>
                        </a:rPr>
                        <a:t>2252.2957607422527</a:t>
                      </a:r>
                      <a:endParaRPr lang="en-IN"/>
                    </a:p>
                  </a:txBody>
                  <a:tcPr/>
                </a:tc>
                <a:extLst>
                  <a:ext uri="{0D108BD9-81ED-4DB2-BD59-A6C34878D82A}">
                    <a16:rowId xmlns:a16="http://schemas.microsoft.com/office/drawing/2014/main" xmlns="" val="1869682248"/>
                  </a:ext>
                </a:extLst>
              </a:tr>
            </a:tbl>
          </a:graphicData>
        </a:graphic>
      </p:graphicFrame>
    </p:spTree>
    <p:extLst>
      <p:ext uri="{BB962C8B-B14F-4D97-AF65-F5344CB8AC3E}">
        <p14:creationId xmlns:p14="http://schemas.microsoft.com/office/powerpoint/2010/main" xmlns="" val="211838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CEEBB-5C2B-4E34-86F5-627F64B9A5EC}"/>
              </a:ext>
            </a:extLst>
          </p:cNvPr>
          <p:cNvSpPr>
            <a:spLocks noGrp="1"/>
          </p:cNvSpPr>
          <p:nvPr>
            <p:ph type="title"/>
          </p:nvPr>
        </p:nvSpPr>
        <p:spPr>
          <a:xfrm>
            <a:off x="459875" y="539496"/>
            <a:ext cx="7958275" cy="557784"/>
          </a:xfrm>
        </p:spPr>
        <p:txBody>
          <a:bodyPr>
            <a:normAutofit fontScale="90000"/>
          </a:bodyPr>
          <a:lstStyle/>
          <a:p>
            <a:r>
              <a:rPr lang="en-US"/>
              <a:t>FOLLOWER FREQUENCY</a:t>
            </a:r>
            <a:endParaRPr lang="en-IN"/>
          </a:p>
        </p:txBody>
      </p:sp>
      <p:pic>
        <p:nvPicPr>
          <p:cNvPr id="5" name="Picture 4">
            <a:extLst>
              <a:ext uri="{FF2B5EF4-FFF2-40B4-BE49-F238E27FC236}">
                <a16:creationId xmlns:a16="http://schemas.microsoft.com/office/drawing/2014/main" xmlns="" id="{7A037F67-345F-46F2-B0B0-CE6EDB0908E8}"/>
              </a:ext>
            </a:extLst>
          </p:cNvPr>
          <p:cNvPicPr>
            <a:picLocks noChangeAspect="1"/>
          </p:cNvPicPr>
          <p:nvPr/>
        </p:nvPicPr>
        <p:blipFill>
          <a:blip r:embed="rId2"/>
          <a:stretch>
            <a:fillRect/>
          </a:stretch>
        </p:blipFill>
        <p:spPr>
          <a:xfrm>
            <a:off x="548640" y="1329067"/>
            <a:ext cx="3200400" cy="1752461"/>
          </a:xfrm>
          <a:prstGeom prst="rect">
            <a:avLst/>
          </a:prstGeom>
        </p:spPr>
      </p:pic>
      <p:pic>
        <p:nvPicPr>
          <p:cNvPr id="7" name="Picture 6">
            <a:extLst>
              <a:ext uri="{FF2B5EF4-FFF2-40B4-BE49-F238E27FC236}">
                <a16:creationId xmlns:a16="http://schemas.microsoft.com/office/drawing/2014/main" xmlns="" id="{CBF99C9D-717E-432D-AD04-52A24BC9182D}"/>
              </a:ext>
            </a:extLst>
          </p:cNvPr>
          <p:cNvPicPr>
            <a:picLocks noChangeAspect="1"/>
          </p:cNvPicPr>
          <p:nvPr/>
        </p:nvPicPr>
        <p:blipFill>
          <a:blip r:embed="rId3"/>
          <a:stretch>
            <a:fillRect/>
          </a:stretch>
        </p:blipFill>
        <p:spPr>
          <a:xfrm>
            <a:off x="3749041" y="1329067"/>
            <a:ext cx="3346704" cy="1752461"/>
          </a:xfrm>
          <a:prstGeom prst="rect">
            <a:avLst/>
          </a:prstGeom>
        </p:spPr>
      </p:pic>
      <p:pic>
        <p:nvPicPr>
          <p:cNvPr id="9" name="Picture 8">
            <a:extLst>
              <a:ext uri="{FF2B5EF4-FFF2-40B4-BE49-F238E27FC236}">
                <a16:creationId xmlns:a16="http://schemas.microsoft.com/office/drawing/2014/main" xmlns="" id="{EA0DF99C-6828-443B-A7B1-3865E62260F6}"/>
              </a:ext>
            </a:extLst>
          </p:cNvPr>
          <p:cNvPicPr>
            <a:picLocks noChangeAspect="1"/>
          </p:cNvPicPr>
          <p:nvPr/>
        </p:nvPicPr>
        <p:blipFill>
          <a:blip r:embed="rId4"/>
          <a:stretch>
            <a:fillRect/>
          </a:stretch>
        </p:blipFill>
        <p:spPr>
          <a:xfrm>
            <a:off x="548639" y="3043826"/>
            <a:ext cx="3291842" cy="1752461"/>
          </a:xfrm>
          <a:prstGeom prst="rect">
            <a:avLst/>
          </a:prstGeom>
        </p:spPr>
      </p:pic>
      <p:pic>
        <p:nvPicPr>
          <p:cNvPr id="11" name="Picture 10">
            <a:extLst>
              <a:ext uri="{FF2B5EF4-FFF2-40B4-BE49-F238E27FC236}">
                <a16:creationId xmlns:a16="http://schemas.microsoft.com/office/drawing/2014/main" xmlns="" id="{CE133393-2ABB-4655-A921-12C2E5D89ED9}"/>
              </a:ext>
            </a:extLst>
          </p:cNvPr>
          <p:cNvPicPr>
            <a:picLocks noChangeAspect="1"/>
          </p:cNvPicPr>
          <p:nvPr/>
        </p:nvPicPr>
        <p:blipFill>
          <a:blip r:embed="rId5"/>
          <a:stretch>
            <a:fillRect/>
          </a:stretch>
        </p:blipFill>
        <p:spPr>
          <a:xfrm>
            <a:off x="3840481" y="3043826"/>
            <a:ext cx="3291842" cy="1821472"/>
          </a:xfrm>
          <a:prstGeom prst="rect">
            <a:avLst/>
          </a:prstGeom>
        </p:spPr>
      </p:pic>
    </p:spTree>
    <p:extLst>
      <p:ext uri="{BB962C8B-B14F-4D97-AF65-F5344CB8AC3E}">
        <p14:creationId xmlns:p14="http://schemas.microsoft.com/office/powerpoint/2010/main" xmlns="" val="1035473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132F5A-394A-4124-A070-512D8CAF28B4}"/>
              </a:ext>
            </a:extLst>
          </p:cNvPr>
          <p:cNvSpPr>
            <a:spLocks noGrp="1"/>
          </p:cNvSpPr>
          <p:nvPr>
            <p:ph type="title"/>
          </p:nvPr>
        </p:nvSpPr>
        <p:spPr>
          <a:xfrm>
            <a:off x="513790" y="508958"/>
            <a:ext cx="7904360" cy="577970"/>
          </a:xfrm>
        </p:spPr>
        <p:txBody>
          <a:bodyPr>
            <a:normAutofit fontScale="90000"/>
          </a:bodyPr>
          <a:lstStyle/>
          <a:p>
            <a:r>
              <a:rPr lang="en-US"/>
              <a:t>FRIENDS FREQUENCY</a:t>
            </a:r>
            <a:endParaRPr lang="en-IN"/>
          </a:p>
        </p:txBody>
      </p:sp>
      <p:pic>
        <p:nvPicPr>
          <p:cNvPr id="5" name="Picture 4">
            <a:extLst>
              <a:ext uri="{FF2B5EF4-FFF2-40B4-BE49-F238E27FC236}">
                <a16:creationId xmlns:a16="http://schemas.microsoft.com/office/drawing/2014/main" xmlns="" id="{D0C4BCD6-B594-49A4-82D0-79AF61F34504}"/>
              </a:ext>
            </a:extLst>
          </p:cNvPr>
          <p:cNvPicPr>
            <a:picLocks noChangeAspect="1"/>
          </p:cNvPicPr>
          <p:nvPr/>
        </p:nvPicPr>
        <p:blipFill>
          <a:blip r:embed="rId2"/>
          <a:stretch>
            <a:fillRect/>
          </a:stretch>
        </p:blipFill>
        <p:spPr>
          <a:xfrm>
            <a:off x="378637" y="1315528"/>
            <a:ext cx="3576575" cy="1699404"/>
          </a:xfrm>
          <a:prstGeom prst="rect">
            <a:avLst/>
          </a:prstGeom>
        </p:spPr>
      </p:pic>
      <p:pic>
        <p:nvPicPr>
          <p:cNvPr id="7" name="Picture 6">
            <a:extLst>
              <a:ext uri="{FF2B5EF4-FFF2-40B4-BE49-F238E27FC236}">
                <a16:creationId xmlns:a16="http://schemas.microsoft.com/office/drawing/2014/main" xmlns="" id="{B810C3CA-CA6A-4FAE-8022-FAF2A8D94FF0}"/>
              </a:ext>
            </a:extLst>
          </p:cNvPr>
          <p:cNvPicPr>
            <a:picLocks noChangeAspect="1"/>
          </p:cNvPicPr>
          <p:nvPr/>
        </p:nvPicPr>
        <p:blipFill>
          <a:blip r:embed="rId3"/>
          <a:stretch>
            <a:fillRect/>
          </a:stretch>
        </p:blipFill>
        <p:spPr>
          <a:xfrm>
            <a:off x="3815032" y="1311215"/>
            <a:ext cx="3429000" cy="1772728"/>
          </a:xfrm>
          <a:prstGeom prst="rect">
            <a:avLst/>
          </a:prstGeom>
        </p:spPr>
      </p:pic>
      <p:pic>
        <p:nvPicPr>
          <p:cNvPr id="9" name="Picture 8">
            <a:extLst>
              <a:ext uri="{FF2B5EF4-FFF2-40B4-BE49-F238E27FC236}">
                <a16:creationId xmlns:a16="http://schemas.microsoft.com/office/drawing/2014/main" xmlns="" id="{D4FCC885-AB07-4931-8000-442C59BD13D6}"/>
              </a:ext>
            </a:extLst>
          </p:cNvPr>
          <p:cNvPicPr>
            <a:picLocks noChangeAspect="1"/>
          </p:cNvPicPr>
          <p:nvPr/>
        </p:nvPicPr>
        <p:blipFill>
          <a:blip r:embed="rId4"/>
          <a:stretch>
            <a:fillRect/>
          </a:stretch>
        </p:blipFill>
        <p:spPr>
          <a:xfrm>
            <a:off x="378636" y="3019245"/>
            <a:ext cx="3673623" cy="1932317"/>
          </a:xfrm>
          <a:prstGeom prst="rect">
            <a:avLst/>
          </a:prstGeom>
        </p:spPr>
      </p:pic>
      <p:pic>
        <p:nvPicPr>
          <p:cNvPr id="11" name="Picture 10">
            <a:extLst>
              <a:ext uri="{FF2B5EF4-FFF2-40B4-BE49-F238E27FC236}">
                <a16:creationId xmlns:a16="http://schemas.microsoft.com/office/drawing/2014/main" xmlns="" id="{611C25E3-366F-49B1-B30A-9E8C42301BA6}"/>
              </a:ext>
            </a:extLst>
          </p:cNvPr>
          <p:cNvPicPr>
            <a:picLocks noChangeAspect="1"/>
          </p:cNvPicPr>
          <p:nvPr/>
        </p:nvPicPr>
        <p:blipFill>
          <a:blip r:embed="rId5"/>
          <a:stretch>
            <a:fillRect/>
          </a:stretch>
        </p:blipFill>
        <p:spPr>
          <a:xfrm>
            <a:off x="3955211" y="3083943"/>
            <a:ext cx="3385868" cy="1740379"/>
          </a:xfrm>
          <a:prstGeom prst="rect">
            <a:avLst/>
          </a:prstGeom>
        </p:spPr>
      </p:pic>
    </p:spTree>
    <p:extLst>
      <p:ext uri="{BB962C8B-B14F-4D97-AF65-F5344CB8AC3E}">
        <p14:creationId xmlns:p14="http://schemas.microsoft.com/office/powerpoint/2010/main" xmlns="" val="414722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3C6A81-FC79-1757-C514-8609A5707380}"/>
              </a:ext>
            </a:extLst>
          </p:cNvPr>
          <p:cNvSpPr>
            <a:spLocks noGrp="1"/>
          </p:cNvSpPr>
          <p:nvPr>
            <p:ph type="title"/>
          </p:nvPr>
        </p:nvSpPr>
        <p:spPr>
          <a:xfrm>
            <a:off x="610837" y="1318650"/>
            <a:ext cx="7807313" cy="535200"/>
          </a:xfrm>
        </p:spPr>
        <p:txBody>
          <a:bodyPr>
            <a:normAutofit fontScale="90000"/>
          </a:bodyPr>
          <a:lstStyle/>
          <a:p>
            <a:r>
              <a:rPr lang="en-US"/>
              <a:t>FOLLOWER RATIO OF EACH GROUP</a:t>
            </a:r>
          </a:p>
        </p:txBody>
      </p:sp>
      <p:graphicFrame>
        <p:nvGraphicFramePr>
          <p:cNvPr id="5" name="Table 5">
            <a:extLst>
              <a:ext uri="{FF2B5EF4-FFF2-40B4-BE49-F238E27FC236}">
                <a16:creationId xmlns:a16="http://schemas.microsoft.com/office/drawing/2014/main" xmlns="" id="{2776BD99-9F3E-F4A2-AF7B-13625F03A94D}"/>
              </a:ext>
            </a:extLst>
          </p:cNvPr>
          <p:cNvGraphicFramePr>
            <a:graphicFrameLocks noGrp="1"/>
          </p:cNvGraphicFramePr>
          <p:nvPr>
            <p:extLst>
              <p:ext uri="{D42A27DB-BD31-4B8C-83A1-F6EECF244321}">
                <p14:modId xmlns:p14="http://schemas.microsoft.com/office/powerpoint/2010/main" xmlns="" val="2755095604"/>
              </p:ext>
            </p:extLst>
          </p:nvPr>
        </p:nvGraphicFramePr>
        <p:xfrm>
          <a:off x="841075" y="2264433"/>
          <a:ext cx="5245290" cy="1828800"/>
        </p:xfrm>
        <a:graphic>
          <a:graphicData uri="http://schemas.openxmlformats.org/drawingml/2006/table">
            <a:tbl>
              <a:tblPr firstRow="1" bandRow="1">
                <a:tableStyleId>{0F4894A7-6624-4879-B7B5-9E53B7E1A6B6}</a:tableStyleId>
              </a:tblPr>
              <a:tblGrid>
                <a:gridCol w="2631056">
                  <a:extLst>
                    <a:ext uri="{9D8B030D-6E8A-4147-A177-3AD203B41FA5}">
                      <a16:colId xmlns:a16="http://schemas.microsoft.com/office/drawing/2014/main" xmlns="" val="597688722"/>
                    </a:ext>
                  </a:extLst>
                </a:gridCol>
                <a:gridCol w="2614234">
                  <a:extLst>
                    <a:ext uri="{9D8B030D-6E8A-4147-A177-3AD203B41FA5}">
                      <a16:colId xmlns:a16="http://schemas.microsoft.com/office/drawing/2014/main" xmlns="" val="2629409803"/>
                    </a:ext>
                  </a:extLst>
                </a:gridCol>
              </a:tblGrid>
              <a:tr h="357073">
                <a:tc>
                  <a:txBody>
                    <a:bodyPr/>
                    <a:lstStyle/>
                    <a:p>
                      <a:r>
                        <a:rPr lang="en-US" b="1"/>
                        <a:t>ACCOUNT_TYPE</a:t>
                      </a:r>
                    </a:p>
                  </a:txBody>
                  <a:tcPr>
                    <a:solidFill>
                      <a:schemeClr val="tx2">
                        <a:lumMod val="10000"/>
                        <a:lumOff val="90000"/>
                      </a:schemeClr>
                    </a:solidFill>
                  </a:tcPr>
                </a:tc>
                <a:tc>
                  <a:txBody>
                    <a:bodyPr/>
                    <a:lstStyle/>
                    <a:p>
                      <a:r>
                        <a:rPr lang="en-US" b="1"/>
                        <a:t>FOLLOWER RATIO</a:t>
                      </a:r>
                    </a:p>
                  </a:txBody>
                  <a:tcPr>
                    <a:solidFill>
                      <a:schemeClr val="tx2">
                        <a:lumMod val="10000"/>
                        <a:lumOff val="90000"/>
                      </a:schemeClr>
                    </a:solidFill>
                  </a:tcPr>
                </a:tc>
                <a:extLst>
                  <a:ext uri="{0D108BD9-81ED-4DB2-BD59-A6C34878D82A}">
                    <a16:rowId xmlns:a16="http://schemas.microsoft.com/office/drawing/2014/main" xmlns="" val="4139644283"/>
                  </a:ext>
                </a:extLst>
              </a:tr>
              <a:tr h="357073">
                <a:tc>
                  <a:txBody>
                    <a:bodyPr/>
                    <a:lstStyle/>
                    <a:p>
                      <a:r>
                        <a:rPr lang="en-US" b="1"/>
                        <a:t>LEGITIMATE_USER</a:t>
                      </a:r>
                    </a:p>
                  </a:txBody>
                  <a:tcPr/>
                </a:tc>
                <a:tc>
                  <a:txBody>
                    <a:bodyPr/>
                    <a:lstStyle/>
                    <a:p>
                      <a:pPr lvl="0">
                        <a:buNone/>
                      </a:pPr>
                      <a:r>
                        <a:rPr lang="en-US" sz="1400" b="0" i="0" u="none" strike="noStrike" noProof="0">
                          <a:latin typeface="Arial"/>
                        </a:rPr>
                        <a:t>0.5027722347999388</a:t>
                      </a:r>
                      <a:endParaRPr lang="en-US"/>
                    </a:p>
                  </a:txBody>
                  <a:tcPr/>
                </a:tc>
                <a:extLst>
                  <a:ext uri="{0D108BD9-81ED-4DB2-BD59-A6C34878D82A}">
                    <a16:rowId xmlns:a16="http://schemas.microsoft.com/office/drawing/2014/main" xmlns="" val="916217605"/>
                  </a:ext>
                </a:extLst>
              </a:tr>
              <a:tr h="357073">
                <a:tc>
                  <a:txBody>
                    <a:bodyPr/>
                    <a:lstStyle/>
                    <a:p>
                      <a:r>
                        <a:rPr lang="en-US" b="1"/>
                        <a:t>BOT1</a:t>
                      </a:r>
                    </a:p>
                  </a:txBody>
                  <a:tcPr/>
                </a:tc>
                <a:tc>
                  <a:txBody>
                    <a:bodyPr/>
                    <a:lstStyle/>
                    <a:p>
                      <a:pPr lvl="0">
                        <a:buNone/>
                      </a:pPr>
                      <a:r>
                        <a:rPr lang="en-US" sz="1400" b="0" i="0" u="none" strike="noStrike" noProof="0">
                          <a:latin typeface="Arial"/>
                        </a:rPr>
                        <a:t>0.3635857625153299</a:t>
                      </a:r>
                      <a:endParaRPr lang="en-US"/>
                    </a:p>
                  </a:txBody>
                  <a:tcPr/>
                </a:tc>
                <a:extLst>
                  <a:ext uri="{0D108BD9-81ED-4DB2-BD59-A6C34878D82A}">
                    <a16:rowId xmlns:a16="http://schemas.microsoft.com/office/drawing/2014/main" xmlns="" val="4261323930"/>
                  </a:ext>
                </a:extLst>
              </a:tr>
              <a:tr h="357073">
                <a:tc>
                  <a:txBody>
                    <a:bodyPr/>
                    <a:lstStyle/>
                    <a:p>
                      <a:r>
                        <a:rPr lang="en-US" b="1"/>
                        <a:t>BOT2</a:t>
                      </a:r>
                    </a:p>
                  </a:txBody>
                  <a:tcPr/>
                </a:tc>
                <a:tc>
                  <a:txBody>
                    <a:bodyPr/>
                    <a:lstStyle/>
                    <a:p>
                      <a:pPr lvl="0">
                        <a:buNone/>
                      </a:pPr>
                      <a:r>
                        <a:rPr lang="en-US" sz="1400" b="0" i="0" u="none" strike="noStrike" noProof="0">
                          <a:latin typeface="Arial"/>
                        </a:rPr>
                        <a:t>0.11536390817579469</a:t>
                      </a:r>
                      <a:endParaRPr lang="en-US"/>
                    </a:p>
                  </a:txBody>
                  <a:tcPr/>
                </a:tc>
                <a:extLst>
                  <a:ext uri="{0D108BD9-81ED-4DB2-BD59-A6C34878D82A}">
                    <a16:rowId xmlns:a16="http://schemas.microsoft.com/office/drawing/2014/main" xmlns="" val="4079820432"/>
                  </a:ext>
                </a:extLst>
              </a:tr>
              <a:tr h="357073">
                <a:tc>
                  <a:txBody>
                    <a:bodyPr/>
                    <a:lstStyle/>
                    <a:p>
                      <a:r>
                        <a:rPr lang="en-US" b="1"/>
                        <a:t>BOT3</a:t>
                      </a:r>
                    </a:p>
                  </a:txBody>
                  <a:tcPr/>
                </a:tc>
                <a:tc>
                  <a:txBody>
                    <a:bodyPr/>
                    <a:lstStyle/>
                    <a:p>
                      <a:pPr lvl="0">
                        <a:buNone/>
                      </a:pPr>
                      <a:r>
                        <a:rPr lang="en-US" sz="1400" b="0" i="0" u="none" strike="noStrike" noProof="0">
                          <a:latin typeface="Arial"/>
                        </a:rPr>
                        <a:t>0.11536390817579469</a:t>
                      </a:r>
                      <a:endParaRPr lang="en-US"/>
                    </a:p>
                  </a:txBody>
                  <a:tcPr/>
                </a:tc>
                <a:extLst>
                  <a:ext uri="{0D108BD9-81ED-4DB2-BD59-A6C34878D82A}">
                    <a16:rowId xmlns:a16="http://schemas.microsoft.com/office/drawing/2014/main" xmlns="" val="1529618054"/>
                  </a:ext>
                </a:extLst>
              </a:tr>
            </a:tbl>
          </a:graphicData>
        </a:graphic>
      </p:graphicFrame>
    </p:spTree>
    <p:extLst>
      <p:ext uri="{BB962C8B-B14F-4D97-AF65-F5344CB8AC3E}">
        <p14:creationId xmlns:p14="http://schemas.microsoft.com/office/powerpoint/2010/main" xmlns="" val="345400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936206" y="1005455"/>
            <a:ext cx="5825202" cy="82497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a:t>AGENDA</a:t>
            </a:r>
            <a:endParaRPr sz="2600"/>
          </a:p>
        </p:txBody>
      </p:sp>
      <p:sp>
        <p:nvSpPr>
          <p:cNvPr id="93" name="Google Shape;93;p14"/>
          <p:cNvSpPr txBox="1">
            <a:spLocks noGrp="1"/>
          </p:cNvSpPr>
          <p:nvPr>
            <p:ph type="subTitle" idx="1"/>
          </p:nvPr>
        </p:nvSpPr>
        <p:spPr>
          <a:xfrm>
            <a:off x="729625" y="1970650"/>
            <a:ext cx="7688100" cy="3086100"/>
          </a:xfrm>
          <a:prstGeom prst="rect">
            <a:avLst/>
          </a:prstGeom>
        </p:spPr>
        <p:txBody>
          <a:bodyPr spcFirstLastPara="1" wrap="square" lIns="91425" tIns="91425" rIns="91425" bIns="91425" anchor="t" anchorCtr="0">
            <a:normAutofit fontScale="92500" lnSpcReduction="20000"/>
          </a:bodyPr>
          <a:lstStyle/>
          <a:p>
            <a:pPr marL="457200" lvl="0" indent="-371109" algn="l" rtl="0">
              <a:spcBef>
                <a:spcPts val="0"/>
              </a:spcBef>
              <a:spcAft>
                <a:spcPts val="0"/>
              </a:spcAft>
              <a:buSzPct val="100000"/>
              <a:buFont typeface="Libre Baskerville"/>
              <a:buAutoNum type="arabicPeriod"/>
            </a:pPr>
            <a:r>
              <a:rPr lang="en" sz="2426">
                <a:latin typeface="Libre Baskerville"/>
                <a:ea typeface="Libre Baskerville"/>
                <a:cs typeface="Libre Baskerville"/>
                <a:sym typeface="Libre Baskerville"/>
              </a:rPr>
              <a:t>Introduction </a:t>
            </a:r>
            <a:endParaRPr sz="2426">
              <a:latin typeface="Libre Baskerville"/>
              <a:ea typeface="Libre Baskerville"/>
              <a:cs typeface="Libre Baskerville"/>
              <a:sym typeface="Libre Baskerville"/>
            </a:endParaRPr>
          </a:p>
          <a:p>
            <a:pPr marL="457200" lvl="0" indent="-365235" algn="l" rtl="0">
              <a:spcBef>
                <a:spcPts val="0"/>
              </a:spcBef>
              <a:spcAft>
                <a:spcPts val="0"/>
              </a:spcAft>
              <a:buSzPct val="100000"/>
              <a:buFont typeface="Libre Baskerville"/>
              <a:buAutoNum type="arabicPeriod"/>
            </a:pPr>
            <a:r>
              <a:rPr lang="en" sz="2326">
                <a:latin typeface="Libre Baskerville"/>
                <a:ea typeface="Libre Baskerville"/>
                <a:cs typeface="Libre Baskerville"/>
                <a:sym typeface="Libre Baskerville"/>
              </a:rPr>
              <a:t>Literature Survey</a:t>
            </a:r>
            <a:endParaRPr sz="2326">
              <a:latin typeface="Libre Baskerville"/>
              <a:ea typeface="Libre Baskerville"/>
              <a:cs typeface="Libre Baskerville"/>
              <a:sym typeface="Libre Baskerville"/>
            </a:endParaRPr>
          </a:p>
          <a:p>
            <a:pPr marL="457200" lvl="0" indent="-378575" algn="l" rtl="0">
              <a:spcBef>
                <a:spcPts val="0"/>
              </a:spcBef>
              <a:spcAft>
                <a:spcPts val="0"/>
              </a:spcAft>
              <a:buSzPct val="100000"/>
              <a:buFont typeface="Libre Baskerville"/>
              <a:buAutoNum type="arabicPeriod"/>
            </a:pPr>
            <a:r>
              <a:rPr lang="en" sz="2553">
                <a:latin typeface="Libre Baskerville"/>
                <a:ea typeface="Libre Baskerville"/>
                <a:cs typeface="Libre Baskerville"/>
                <a:sym typeface="Libre Baskerville"/>
              </a:rPr>
              <a:t>Outcome of Literature Survey </a:t>
            </a:r>
            <a:endParaRPr sz="2553">
              <a:latin typeface="Libre Baskerville"/>
              <a:ea typeface="Libre Baskerville"/>
              <a:cs typeface="Libre Baskerville"/>
              <a:sym typeface="Libre Baskerville"/>
            </a:endParaRPr>
          </a:p>
          <a:p>
            <a:pPr marL="457200" lvl="0" indent="-378575" algn="l" rtl="0">
              <a:spcBef>
                <a:spcPts val="0"/>
              </a:spcBef>
              <a:spcAft>
                <a:spcPts val="0"/>
              </a:spcAft>
              <a:buSzPct val="100000"/>
              <a:buFont typeface="Libre Baskerville"/>
              <a:buAutoNum type="arabicPeriod"/>
            </a:pPr>
            <a:r>
              <a:rPr lang="en" sz="2553">
                <a:latin typeface="Libre Baskerville"/>
                <a:ea typeface="Libre Baskerville"/>
                <a:cs typeface="Libre Baskerville"/>
                <a:sym typeface="Libre Baskerville"/>
              </a:rPr>
              <a:t>Problem Statement  and Objectives</a:t>
            </a:r>
            <a:endParaRPr sz="2553">
              <a:latin typeface="Libre Baskerville"/>
              <a:ea typeface="Libre Baskerville"/>
              <a:cs typeface="Libre Baskerville"/>
              <a:sym typeface="Libre Baskerville"/>
            </a:endParaRPr>
          </a:p>
          <a:p>
            <a:pPr marL="457200" lvl="0" indent="-378575" algn="l" rtl="0">
              <a:spcBef>
                <a:spcPts val="0"/>
              </a:spcBef>
              <a:spcAft>
                <a:spcPts val="0"/>
              </a:spcAft>
              <a:buSzPct val="100000"/>
              <a:buFont typeface="Libre Baskerville"/>
              <a:buAutoNum type="arabicPeriod"/>
            </a:pPr>
            <a:r>
              <a:rPr lang="en" sz="2553">
                <a:latin typeface="Libre Baskerville"/>
                <a:ea typeface="Libre Baskerville"/>
                <a:cs typeface="Libre Baskerville"/>
                <a:sym typeface="Libre Baskerville"/>
              </a:rPr>
              <a:t>Existing Methodology </a:t>
            </a:r>
            <a:endParaRPr sz="2553">
              <a:latin typeface="Libre Baskerville"/>
              <a:ea typeface="Libre Baskerville"/>
              <a:cs typeface="Libre Baskerville"/>
              <a:sym typeface="Libre Baskerville"/>
            </a:endParaRPr>
          </a:p>
          <a:p>
            <a:pPr marL="457200" lvl="0" indent="-378575" algn="l" rtl="0">
              <a:spcBef>
                <a:spcPts val="0"/>
              </a:spcBef>
              <a:spcAft>
                <a:spcPts val="0"/>
              </a:spcAft>
              <a:buSzPct val="100000"/>
              <a:buFont typeface="Libre Baskerville"/>
              <a:buAutoNum type="arabicPeriod"/>
            </a:pPr>
            <a:r>
              <a:rPr lang="en" sz="2553">
                <a:latin typeface="Libre Baskerville"/>
                <a:ea typeface="Libre Baskerville"/>
                <a:cs typeface="Libre Baskerville"/>
                <a:sym typeface="Libre Baskerville"/>
              </a:rPr>
              <a:t>Dataset details</a:t>
            </a:r>
            <a:endParaRPr sz="2553">
              <a:latin typeface="Libre Baskerville"/>
              <a:ea typeface="Libre Baskerville"/>
              <a:cs typeface="Libre Baskerville"/>
              <a:sym typeface="Libre Baskerville"/>
            </a:endParaRPr>
          </a:p>
          <a:p>
            <a:pPr marL="457200" lvl="0" indent="-378575" algn="l" rtl="0">
              <a:spcBef>
                <a:spcPts val="0"/>
              </a:spcBef>
              <a:spcAft>
                <a:spcPts val="0"/>
              </a:spcAft>
              <a:buSzPct val="100000"/>
              <a:buFont typeface="Libre Baskerville"/>
              <a:buAutoNum type="arabicPeriod"/>
            </a:pPr>
            <a:r>
              <a:rPr lang="en" sz="2553">
                <a:latin typeface="Libre Baskerville"/>
                <a:ea typeface="Libre Baskerville"/>
                <a:cs typeface="Libre Baskerville"/>
                <a:sym typeface="Libre Baskerville"/>
              </a:rPr>
              <a:t>Proposed enhancements/novelty</a:t>
            </a:r>
            <a:endParaRPr sz="2553">
              <a:latin typeface="Libre Baskerville"/>
              <a:ea typeface="Libre Baskerville"/>
              <a:cs typeface="Libre Baskerville"/>
              <a:sym typeface="Libre Baskerville"/>
            </a:endParaRPr>
          </a:p>
          <a:p>
            <a:pPr marL="457200" lvl="0" indent="-378575" algn="l" rtl="0">
              <a:spcBef>
                <a:spcPts val="0"/>
              </a:spcBef>
              <a:spcAft>
                <a:spcPts val="0"/>
              </a:spcAft>
              <a:buSzPct val="100000"/>
              <a:buFont typeface="Libre Baskerville"/>
              <a:buAutoNum type="arabicPeriod"/>
            </a:pPr>
            <a:r>
              <a:rPr lang="en" sz="2553">
                <a:latin typeface="Libre Baskerville"/>
                <a:ea typeface="Libre Baskerville"/>
                <a:cs typeface="Libre Baskerville"/>
                <a:sym typeface="Libre Baskerville"/>
              </a:rPr>
              <a:t>Work done (Current status)</a:t>
            </a:r>
            <a:endParaRPr sz="2553">
              <a:latin typeface="Libre Baskerville"/>
              <a:ea typeface="Libre Baskerville"/>
              <a:cs typeface="Libre Baskerville"/>
              <a:sym typeface="Libre Baskerville"/>
            </a:endParaRPr>
          </a:p>
          <a:p>
            <a:pPr marL="457200" lvl="0" indent="-378575" algn="l" rtl="0">
              <a:spcBef>
                <a:spcPts val="0"/>
              </a:spcBef>
              <a:spcAft>
                <a:spcPts val="0"/>
              </a:spcAft>
              <a:buSzPct val="100000"/>
              <a:buFont typeface="Libre Baskerville"/>
              <a:buAutoNum type="arabicPeriod"/>
            </a:pPr>
            <a:r>
              <a:rPr lang="en" sz="2553">
                <a:latin typeface="Libre Baskerville"/>
                <a:ea typeface="Libre Baskerville"/>
                <a:cs typeface="Libre Baskerville"/>
                <a:sym typeface="Libre Baskerville"/>
              </a:rPr>
              <a:t>Individual Contribution</a:t>
            </a:r>
            <a:endParaRPr sz="2553">
              <a:latin typeface="Libre Baskerville"/>
              <a:ea typeface="Libre Baskerville"/>
              <a:cs typeface="Libre Baskerville"/>
              <a:sym typeface="Libre Baskerville"/>
            </a:endParaRPr>
          </a:p>
          <a:p>
            <a:pPr marL="0" lvl="0" indent="0" algn="l" rtl="0">
              <a:spcBef>
                <a:spcPts val="0"/>
              </a:spcBef>
              <a:spcAft>
                <a:spcPts val="0"/>
              </a:spcAft>
              <a:buNone/>
            </a:pPr>
            <a:endParaRPr sz="2800">
              <a:latin typeface="Libre Baskerville"/>
              <a:ea typeface="Libre Baskerville"/>
              <a:cs typeface="Libre Baskerville"/>
              <a:sym typeface="Libre Baskervill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6C07B-AD02-47EE-9693-989DA3379917}"/>
              </a:ext>
            </a:extLst>
          </p:cNvPr>
          <p:cNvSpPr>
            <a:spLocks noGrp="1"/>
          </p:cNvSpPr>
          <p:nvPr>
            <p:ph type="title"/>
          </p:nvPr>
        </p:nvSpPr>
        <p:spPr>
          <a:xfrm>
            <a:off x="503007" y="1318649"/>
            <a:ext cx="7915143" cy="1294550"/>
          </a:xfrm>
        </p:spPr>
        <p:txBody>
          <a:bodyPr>
            <a:normAutofit fontScale="90000"/>
          </a:bodyPr>
          <a:lstStyle/>
          <a:p>
            <a:r>
              <a:rPr lang="en-US"/>
              <a:t>         </a:t>
            </a:r>
            <a:br>
              <a:rPr lang="en-US"/>
            </a:br>
            <a:r>
              <a:rPr lang="en-US" sz="3200"/>
              <a:t>BOT DETECTION USING MACHINE LEARNING</a:t>
            </a:r>
            <a:r>
              <a:rPr lang="en-US"/>
              <a:t> </a:t>
            </a:r>
            <a:br>
              <a:rPr lang="en-US"/>
            </a:br>
            <a:r>
              <a:rPr lang="en-US"/>
              <a:t>                                    </a:t>
            </a:r>
            <a:endParaRPr lang="en-IN"/>
          </a:p>
        </p:txBody>
      </p:sp>
    </p:spTree>
    <p:extLst>
      <p:ext uri="{BB962C8B-B14F-4D97-AF65-F5344CB8AC3E}">
        <p14:creationId xmlns:p14="http://schemas.microsoft.com/office/powerpoint/2010/main" xmlns="" val="1923594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C61CD0-31A1-47A5-8CD7-DBBD0D604406}"/>
              </a:ext>
            </a:extLst>
          </p:cNvPr>
          <p:cNvSpPr>
            <a:spLocks noGrp="1"/>
          </p:cNvSpPr>
          <p:nvPr>
            <p:ph type="title"/>
          </p:nvPr>
        </p:nvSpPr>
        <p:spPr>
          <a:xfrm>
            <a:off x="503007" y="1318650"/>
            <a:ext cx="7915143" cy="535200"/>
          </a:xfrm>
        </p:spPr>
        <p:txBody>
          <a:bodyPr>
            <a:normAutofit fontScale="90000"/>
          </a:bodyPr>
          <a:lstStyle/>
          <a:p>
            <a:r>
              <a:rPr lang="en-US"/>
              <a:t>RANDOM FOREST</a:t>
            </a:r>
            <a:endParaRPr lang="en-IN"/>
          </a:p>
        </p:txBody>
      </p:sp>
      <p:sp>
        <p:nvSpPr>
          <p:cNvPr id="3" name="Text Placeholder 2">
            <a:extLst>
              <a:ext uri="{FF2B5EF4-FFF2-40B4-BE49-F238E27FC236}">
                <a16:creationId xmlns:a16="http://schemas.microsoft.com/office/drawing/2014/main" xmlns="" id="{AC23567E-C85E-421E-82E3-82641F0B0C1E}"/>
              </a:ext>
            </a:extLst>
          </p:cNvPr>
          <p:cNvSpPr>
            <a:spLocks noGrp="1"/>
          </p:cNvSpPr>
          <p:nvPr>
            <p:ph type="body" idx="1"/>
          </p:nvPr>
        </p:nvSpPr>
        <p:spPr>
          <a:xfrm>
            <a:off x="729450" y="2078874"/>
            <a:ext cx="7688700" cy="2849741"/>
          </a:xfrm>
        </p:spPr>
        <p:txBody>
          <a:bodyPr/>
          <a:lstStyle/>
          <a:p>
            <a:pPr marL="146050" indent="0">
              <a:buNone/>
            </a:pPr>
            <a:r>
              <a:rPr lang="en-US"/>
              <a:t>                                                                                                                   </a:t>
            </a:r>
            <a:endParaRPr lang="en-IN"/>
          </a:p>
        </p:txBody>
      </p:sp>
      <p:pic>
        <p:nvPicPr>
          <p:cNvPr id="5" name="Picture 4">
            <a:extLst>
              <a:ext uri="{FF2B5EF4-FFF2-40B4-BE49-F238E27FC236}">
                <a16:creationId xmlns:a16="http://schemas.microsoft.com/office/drawing/2014/main" xmlns="" id="{834AE7F7-25FD-4F06-BD0F-E6407CDF8CAC}"/>
              </a:ext>
            </a:extLst>
          </p:cNvPr>
          <p:cNvPicPr>
            <a:picLocks noChangeAspect="1"/>
          </p:cNvPicPr>
          <p:nvPr/>
        </p:nvPicPr>
        <p:blipFill>
          <a:blip r:embed="rId2"/>
          <a:stretch>
            <a:fillRect/>
          </a:stretch>
        </p:blipFill>
        <p:spPr>
          <a:xfrm>
            <a:off x="725851" y="2078874"/>
            <a:ext cx="3586753" cy="2431447"/>
          </a:xfrm>
          <a:prstGeom prst="rect">
            <a:avLst/>
          </a:prstGeom>
        </p:spPr>
      </p:pic>
      <p:pic>
        <p:nvPicPr>
          <p:cNvPr id="7" name="Picture 6">
            <a:extLst>
              <a:ext uri="{FF2B5EF4-FFF2-40B4-BE49-F238E27FC236}">
                <a16:creationId xmlns:a16="http://schemas.microsoft.com/office/drawing/2014/main" xmlns="" id="{1770DA72-0AA9-4BEE-A5D9-58D8A9579648}"/>
              </a:ext>
            </a:extLst>
          </p:cNvPr>
          <p:cNvPicPr>
            <a:picLocks noChangeAspect="1"/>
          </p:cNvPicPr>
          <p:nvPr/>
        </p:nvPicPr>
        <p:blipFill>
          <a:blip r:embed="rId3"/>
          <a:stretch>
            <a:fillRect/>
          </a:stretch>
        </p:blipFill>
        <p:spPr>
          <a:xfrm>
            <a:off x="4366992" y="2078874"/>
            <a:ext cx="3153215" cy="2638793"/>
          </a:xfrm>
          <a:prstGeom prst="rect">
            <a:avLst/>
          </a:prstGeom>
        </p:spPr>
      </p:pic>
    </p:spTree>
    <p:extLst>
      <p:ext uri="{BB962C8B-B14F-4D97-AF65-F5344CB8AC3E}">
        <p14:creationId xmlns:p14="http://schemas.microsoft.com/office/powerpoint/2010/main" xmlns="" val="53823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754D85-1150-4EC6-8E48-A5BCEBC0E832}"/>
              </a:ext>
            </a:extLst>
          </p:cNvPr>
          <p:cNvSpPr>
            <a:spLocks noGrp="1"/>
          </p:cNvSpPr>
          <p:nvPr>
            <p:ph type="title"/>
          </p:nvPr>
        </p:nvSpPr>
        <p:spPr>
          <a:xfrm>
            <a:off x="492224" y="1318650"/>
            <a:ext cx="7925926" cy="535200"/>
          </a:xfrm>
        </p:spPr>
        <p:txBody>
          <a:bodyPr>
            <a:normAutofit fontScale="90000"/>
          </a:bodyPr>
          <a:lstStyle/>
          <a:p>
            <a:r>
              <a:rPr lang="en-US"/>
              <a:t>DECISION TREE</a:t>
            </a:r>
            <a:endParaRPr lang="en-IN"/>
          </a:p>
        </p:txBody>
      </p:sp>
      <p:sp>
        <p:nvSpPr>
          <p:cNvPr id="3" name="Text Placeholder 2">
            <a:extLst>
              <a:ext uri="{FF2B5EF4-FFF2-40B4-BE49-F238E27FC236}">
                <a16:creationId xmlns:a16="http://schemas.microsoft.com/office/drawing/2014/main" xmlns="" id="{40B9E733-00A2-49D7-BCB2-C1539E487C48}"/>
              </a:ext>
            </a:extLst>
          </p:cNvPr>
          <p:cNvSpPr>
            <a:spLocks noGrp="1"/>
          </p:cNvSpPr>
          <p:nvPr>
            <p:ph type="body" idx="1"/>
          </p:nvPr>
        </p:nvSpPr>
        <p:spPr>
          <a:xfrm>
            <a:off x="729450" y="2078874"/>
            <a:ext cx="7688700" cy="2806661"/>
          </a:xfrm>
        </p:spPr>
        <p:txBody>
          <a:bodyPr/>
          <a:lstStyle/>
          <a:p>
            <a:pPr marL="146050" indent="0">
              <a:buNone/>
            </a:pPr>
            <a:r>
              <a:rPr lang="en-US"/>
              <a:t>                                                                                                                          </a:t>
            </a:r>
            <a:endParaRPr lang="en-IN"/>
          </a:p>
        </p:txBody>
      </p:sp>
      <p:pic>
        <p:nvPicPr>
          <p:cNvPr id="5" name="Picture 4">
            <a:extLst>
              <a:ext uri="{FF2B5EF4-FFF2-40B4-BE49-F238E27FC236}">
                <a16:creationId xmlns:a16="http://schemas.microsoft.com/office/drawing/2014/main" xmlns="" id="{A1322B25-0E9A-4A76-94F7-E5B3C05FDBFE}"/>
              </a:ext>
            </a:extLst>
          </p:cNvPr>
          <p:cNvPicPr>
            <a:picLocks noChangeAspect="1"/>
          </p:cNvPicPr>
          <p:nvPr/>
        </p:nvPicPr>
        <p:blipFill>
          <a:blip r:embed="rId2"/>
          <a:stretch>
            <a:fillRect/>
          </a:stretch>
        </p:blipFill>
        <p:spPr>
          <a:xfrm>
            <a:off x="725850" y="1906347"/>
            <a:ext cx="3963036" cy="2866821"/>
          </a:xfrm>
          <a:prstGeom prst="rect">
            <a:avLst/>
          </a:prstGeom>
        </p:spPr>
      </p:pic>
      <p:pic>
        <p:nvPicPr>
          <p:cNvPr id="7" name="Picture 6">
            <a:extLst>
              <a:ext uri="{FF2B5EF4-FFF2-40B4-BE49-F238E27FC236}">
                <a16:creationId xmlns:a16="http://schemas.microsoft.com/office/drawing/2014/main" xmlns="" id="{B0CA81EA-1F96-4E36-9A08-0D1B21B14120}"/>
              </a:ext>
            </a:extLst>
          </p:cNvPr>
          <p:cNvPicPr>
            <a:picLocks noChangeAspect="1"/>
          </p:cNvPicPr>
          <p:nvPr/>
        </p:nvPicPr>
        <p:blipFill>
          <a:blip r:embed="rId3"/>
          <a:stretch>
            <a:fillRect/>
          </a:stretch>
        </p:blipFill>
        <p:spPr>
          <a:xfrm>
            <a:off x="4699202" y="1818425"/>
            <a:ext cx="3143689" cy="2954743"/>
          </a:xfrm>
          <a:prstGeom prst="rect">
            <a:avLst/>
          </a:prstGeom>
        </p:spPr>
      </p:pic>
    </p:spTree>
    <p:extLst>
      <p:ext uri="{BB962C8B-B14F-4D97-AF65-F5344CB8AC3E}">
        <p14:creationId xmlns:p14="http://schemas.microsoft.com/office/powerpoint/2010/main" xmlns="" val="3302592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355B78-E61D-45B1-8C4D-A944DC20517B}"/>
              </a:ext>
            </a:extLst>
          </p:cNvPr>
          <p:cNvSpPr>
            <a:spLocks noGrp="1"/>
          </p:cNvSpPr>
          <p:nvPr>
            <p:ph type="title"/>
          </p:nvPr>
        </p:nvSpPr>
        <p:spPr>
          <a:xfrm>
            <a:off x="395177" y="1318650"/>
            <a:ext cx="8022973" cy="535200"/>
          </a:xfrm>
        </p:spPr>
        <p:txBody>
          <a:bodyPr>
            <a:normAutofit fontScale="90000"/>
          </a:bodyPr>
          <a:lstStyle/>
          <a:p>
            <a:r>
              <a:rPr lang="en-US"/>
              <a:t>ADA-BOOST</a:t>
            </a:r>
            <a:endParaRPr lang="en-IN"/>
          </a:p>
        </p:txBody>
      </p:sp>
      <p:sp>
        <p:nvSpPr>
          <p:cNvPr id="3" name="Text Placeholder 2">
            <a:extLst>
              <a:ext uri="{FF2B5EF4-FFF2-40B4-BE49-F238E27FC236}">
                <a16:creationId xmlns:a16="http://schemas.microsoft.com/office/drawing/2014/main" xmlns="" id="{4A4B6FD4-E738-4206-82CC-F1FBD65C4BBB}"/>
              </a:ext>
            </a:extLst>
          </p:cNvPr>
          <p:cNvSpPr>
            <a:spLocks noGrp="1"/>
          </p:cNvSpPr>
          <p:nvPr>
            <p:ph type="body" idx="1"/>
          </p:nvPr>
        </p:nvSpPr>
        <p:spPr>
          <a:xfrm>
            <a:off x="725850" y="2029373"/>
            <a:ext cx="7033806" cy="2295740"/>
          </a:xfrm>
        </p:spPr>
        <p:txBody>
          <a:bodyPr/>
          <a:lstStyle/>
          <a:p>
            <a:pPr marL="146050" indent="0">
              <a:buNone/>
            </a:pPr>
            <a:endParaRPr lang="en-IN"/>
          </a:p>
        </p:txBody>
      </p:sp>
      <p:pic>
        <p:nvPicPr>
          <p:cNvPr id="5" name="Picture 4">
            <a:extLst>
              <a:ext uri="{FF2B5EF4-FFF2-40B4-BE49-F238E27FC236}">
                <a16:creationId xmlns:a16="http://schemas.microsoft.com/office/drawing/2014/main" xmlns="" id="{B005912C-F540-4A98-962F-FB1DC262B38A}"/>
              </a:ext>
            </a:extLst>
          </p:cNvPr>
          <p:cNvPicPr>
            <a:picLocks noChangeAspect="1"/>
          </p:cNvPicPr>
          <p:nvPr/>
        </p:nvPicPr>
        <p:blipFill>
          <a:blip r:embed="rId2"/>
          <a:stretch>
            <a:fillRect/>
          </a:stretch>
        </p:blipFill>
        <p:spPr>
          <a:xfrm>
            <a:off x="725850" y="1947672"/>
            <a:ext cx="3663270" cy="2450591"/>
          </a:xfrm>
          <a:prstGeom prst="rect">
            <a:avLst/>
          </a:prstGeom>
        </p:spPr>
      </p:pic>
      <p:pic>
        <p:nvPicPr>
          <p:cNvPr id="7" name="Picture 6">
            <a:extLst>
              <a:ext uri="{FF2B5EF4-FFF2-40B4-BE49-F238E27FC236}">
                <a16:creationId xmlns:a16="http://schemas.microsoft.com/office/drawing/2014/main" xmlns="" id="{BBF488A9-2E81-49B6-8247-14DAE273019F}"/>
              </a:ext>
            </a:extLst>
          </p:cNvPr>
          <p:cNvPicPr>
            <a:picLocks noChangeAspect="1"/>
          </p:cNvPicPr>
          <p:nvPr/>
        </p:nvPicPr>
        <p:blipFill>
          <a:blip r:embed="rId3"/>
          <a:stretch>
            <a:fillRect/>
          </a:stretch>
        </p:blipFill>
        <p:spPr>
          <a:xfrm>
            <a:off x="4633763" y="1947672"/>
            <a:ext cx="3219899" cy="2779521"/>
          </a:xfrm>
          <a:prstGeom prst="rect">
            <a:avLst/>
          </a:prstGeom>
        </p:spPr>
      </p:pic>
    </p:spTree>
    <p:extLst>
      <p:ext uri="{BB962C8B-B14F-4D97-AF65-F5344CB8AC3E}">
        <p14:creationId xmlns:p14="http://schemas.microsoft.com/office/powerpoint/2010/main" xmlns="" val="58050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023EC-D782-4553-815B-43AB0F5D8E35}"/>
              </a:ext>
            </a:extLst>
          </p:cNvPr>
          <p:cNvSpPr>
            <a:spLocks noGrp="1"/>
          </p:cNvSpPr>
          <p:nvPr>
            <p:ph type="title"/>
          </p:nvPr>
        </p:nvSpPr>
        <p:spPr/>
        <p:txBody>
          <a:bodyPr>
            <a:normAutofit fontScale="90000"/>
          </a:bodyPr>
          <a:lstStyle/>
          <a:p>
            <a:r>
              <a:rPr lang="en-US"/>
              <a:t>RESULT COMPARISON</a:t>
            </a:r>
            <a:endParaRPr lang="en-IN"/>
          </a:p>
        </p:txBody>
      </p:sp>
      <p:sp>
        <p:nvSpPr>
          <p:cNvPr id="3" name="Text Placeholder 2">
            <a:extLst>
              <a:ext uri="{FF2B5EF4-FFF2-40B4-BE49-F238E27FC236}">
                <a16:creationId xmlns:a16="http://schemas.microsoft.com/office/drawing/2014/main" xmlns="" id="{AF84A8FC-91FD-443E-A0E0-B2614ED51170}"/>
              </a:ext>
            </a:extLst>
          </p:cNvPr>
          <p:cNvSpPr>
            <a:spLocks noGrp="1"/>
          </p:cNvSpPr>
          <p:nvPr>
            <p:ph type="body" idx="1"/>
          </p:nvPr>
        </p:nvSpPr>
        <p:spPr>
          <a:xfrm>
            <a:off x="729450" y="2078874"/>
            <a:ext cx="7688700" cy="3064625"/>
          </a:xfrm>
        </p:spPr>
        <p:txBody>
          <a:bodyPr/>
          <a:lstStyle/>
          <a:p>
            <a:pPr marL="146050" indent="0">
              <a:buNone/>
            </a:pPr>
            <a:r>
              <a:rPr lang="en-US"/>
              <a:t>   </a:t>
            </a:r>
            <a:endParaRPr lang="en-IN"/>
          </a:p>
        </p:txBody>
      </p:sp>
      <p:graphicFrame>
        <p:nvGraphicFramePr>
          <p:cNvPr id="4" name="Table 3">
            <a:extLst>
              <a:ext uri="{FF2B5EF4-FFF2-40B4-BE49-F238E27FC236}">
                <a16:creationId xmlns:a16="http://schemas.microsoft.com/office/drawing/2014/main" xmlns="" id="{01CF7004-E454-47BF-9A5F-34B47093B36F}"/>
              </a:ext>
            </a:extLst>
          </p:cNvPr>
          <p:cNvGraphicFramePr>
            <a:graphicFrameLocks noGrp="1"/>
          </p:cNvGraphicFramePr>
          <p:nvPr>
            <p:extLst>
              <p:ext uri="{D42A27DB-BD31-4B8C-83A1-F6EECF244321}">
                <p14:modId xmlns:p14="http://schemas.microsoft.com/office/powerpoint/2010/main" xmlns="" val="2365527758"/>
              </p:ext>
            </p:extLst>
          </p:nvPr>
        </p:nvGraphicFramePr>
        <p:xfrm>
          <a:off x="992037" y="2199735"/>
          <a:ext cx="6144723" cy="2101782"/>
        </p:xfrm>
        <a:graphic>
          <a:graphicData uri="http://schemas.openxmlformats.org/drawingml/2006/table">
            <a:tbl>
              <a:tblPr firstRow="1" bandRow="1">
                <a:tableStyleId>{0F4894A7-6624-4879-B7B5-9E53B7E1A6B6}</a:tableStyleId>
              </a:tblPr>
              <a:tblGrid>
                <a:gridCol w="1530093">
                  <a:extLst>
                    <a:ext uri="{9D8B030D-6E8A-4147-A177-3AD203B41FA5}">
                      <a16:colId xmlns:a16="http://schemas.microsoft.com/office/drawing/2014/main" xmlns="" val="951975020"/>
                    </a:ext>
                  </a:extLst>
                </a:gridCol>
                <a:gridCol w="1538210">
                  <a:extLst>
                    <a:ext uri="{9D8B030D-6E8A-4147-A177-3AD203B41FA5}">
                      <a16:colId xmlns:a16="http://schemas.microsoft.com/office/drawing/2014/main" xmlns="" val="1022336444"/>
                    </a:ext>
                  </a:extLst>
                </a:gridCol>
                <a:gridCol w="1538210">
                  <a:extLst>
                    <a:ext uri="{9D8B030D-6E8A-4147-A177-3AD203B41FA5}">
                      <a16:colId xmlns:a16="http://schemas.microsoft.com/office/drawing/2014/main" xmlns="" val="1304378825"/>
                    </a:ext>
                  </a:extLst>
                </a:gridCol>
                <a:gridCol w="1538210">
                  <a:extLst>
                    <a:ext uri="{9D8B030D-6E8A-4147-A177-3AD203B41FA5}">
                      <a16:colId xmlns:a16="http://schemas.microsoft.com/office/drawing/2014/main" xmlns="" val="4088807548"/>
                    </a:ext>
                  </a:extLst>
                </a:gridCol>
              </a:tblGrid>
              <a:tr h="410811">
                <a:tc>
                  <a:txBody>
                    <a:bodyPr/>
                    <a:lstStyle/>
                    <a:p>
                      <a:r>
                        <a:rPr lang="en-US" sz="1800" b="1"/>
                        <a:t>Models</a:t>
                      </a:r>
                      <a:endParaRPr lang="en-IN" sz="1800" b="1"/>
                    </a:p>
                  </a:txBody>
                  <a:tcPr>
                    <a:solidFill>
                      <a:schemeClr val="tx2">
                        <a:lumMod val="40000"/>
                        <a:lumOff val="60000"/>
                      </a:schemeClr>
                    </a:solidFill>
                  </a:tcPr>
                </a:tc>
                <a:tc>
                  <a:txBody>
                    <a:bodyPr/>
                    <a:lstStyle/>
                    <a:p>
                      <a:r>
                        <a:rPr lang="en-US" sz="1800" b="1"/>
                        <a:t>Accuracy</a:t>
                      </a:r>
                      <a:endParaRPr lang="en-IN" sz="1800" b="1"/>
                    </a:p>
                  </a:txBody>
                  <a:tcPr>
                    <a:solidFill>
                      <a:schemeClr val="tx2">
                        <a:lumMod val="40000"/>
                        <a:lumOff val="60000"/>
                      </a:schemeClr>
                    </a:solidFill>
                  </a:tcPr>
                </a:tc>
                <a:tc>
                  <a:txBody>
                    <a:bodyPr/>
                    <a:lstStyle/>
                    <a:p>
                      <a:r>
                        <a:rPr lang="en-US" sz="1800" b="1"/>
                        <a:t>Recall</a:t>
                      </a:r>
                      <a:endParaRPr lang="en-IN" sz="1800" b="1"/>
                    </a:p>
                  </a:txBody>
                  <a:tcPr>
                    <a:solidFill>
                      <a:schemeClr val="tx2">
                        <a:lumMod val="40000"/>
                        <a:lumOff val="60000"/>
                      </a:schemeClr>
                    </a:solidFill>
                  </a:tcPr>
                </a:tc>
                <a:tc>
                  <a:txBody>
                    <a:bodyPr/>
                    <a:lstStyle/>
                    <a:p>
                      <a:r>
                        <a:rPr lang="en-US" sz="1800" b="1"/>
                        <a:t>F1_Score</a:t>
                      </a:r>
                      <a:endParaRPr lang="en-IN" sz="1800" b="1"/>
                    </a:p>
                  </a:txBody>
                  <a:tcPr>
                    <a:solidFill>
                      <a:schemeClr val="tx2">
                        <a:lumMod val="40000"/>
                        <a:lumOff val="60000"/>
                      </a:schemeClr>
                    </a:solidFill>
                  </a:tcPr>
                </a:tc>
                <a:extLst>
                  <a:ext uri="{0D108BD9-81ED-4DB2-BD59-A6C34878D82A}">
                    <a16:rowId xmlns:a16="http://schemas.microsoft.com/office/drawing/2014/main" xmlns="" val="2673028639"/>
                  </a:ext>
                </a:extLst>
              </a:tr>
              <a:tr h="575135">
                <a:tc>
                  <a:txBody>
                    <a:bodyPr/>
                    <a:lstStyle/>
                    <a:p>
                      <a:r>
                        <a:rPr lang="en-US"/>
                        <a:t>Random Forest</a:t>
                      </a:r>
                      <a:endParaRPr lang="en-IN"/>
                    </a:p>
                  </a:txBody>
                  <a:tcPr/>
                </a:tc>
                <a:tc>
                  <a:txBody>
                    <a:bodyPr/>
                    <a:lstStyle/>
                    <a:p>
                      <a:r>
                        <a:rPr lang="en-US"/>
                        <a:t>0.98480</a:t>
                      </a:r>
                      <a:endParaRPr lang="en-IN"/>
                    </a:p>
                  </a:txBody>
                  <a:tcPr/>
                </a:tc>
                <a:tc>
                  <a:txBody>
                    <a:bodyPr/>
                    <a:lstStyle/>
                    <a:p>
                      <a:r>
                        <a:rPr lang="en-US"/>
                        <a:t>0.98330</a:t>
                      </a:r>
                      <a:endParaRPr lang="en-IN"/>
                    </a:p>
                  </a:txBody>
                  <a:tcPr/>
                </a:tc>
                <a:tc>
                  <a:txBody>
                    <a:bodyPr/>
                    <a:lstStyle/>
                    <a:p>
                      <a:r>
                        <a:rPr lang="en-US"/>
                        <a:t>0.9829</a:t>
                      </a:r>
                      <a:endParaRPr lang="en-IN"/>
                    </a:p>
                  </a:txBody>
                  <a:tcPr/>
                </a:tc>
                <a:extLst>
                  <a:ext uri="{0D108BD9-81ED-4DB2-BD59-A6C34878D82A}">
                    <a16:rowId xmlns:a16="http://schemas.microsoft.com/office/drawing/2014/main" xmlns="" val="3741934213"/>
                  </a:ext>
                </a:extLst>
              </a:tr>
              <a:tr h="410811">
                <a:tc>
                  <a:txBody>
                    <a:bodyPr/>
                    <a:lstStyle/>
                    <a:p>
                      <a:r>
                        <a:rPr lang="en-US"/>
                        <a:t>Decision Tree</a:t>
                      </a:r>
                      <a:endParaRPr lang="en-IN"/>
                    </a:p>
                  </a:txBody>
                  <a:tcPr/>
                </a:tc>
                <a:tc>
                  <a:txBody>
                    <a:bodyPr/>
                    <a:lstStyle/>
                    <a:p>
                      <a:r>
                        <a:rPr lang="en-US"/>
                        <a:t>0.98450</a:t>
                      </a:r>
                      <a:endParaRPr lang="en-IN"/>
                    </a:p>
                  </a:txBody>
                  <a:tcPr/>
                </a:tc>
                <a:tc>
                  <a:txBody>
                    <a:bodyPr/>
                    <a:lstStyle/>
                    <a:p>
                      <a:r>
                        <a:rPr lang="en-US"/>
                        <a:t>0.98708</a:t>
                      </a:r>
                      <a:endParaRPr lang="en-IN"/>
                    </a:p>
                  </a:txBody>
                  <a:tcPr/>
                </a:tc>
                <a:tc>
                  <a:txBody>
                    <a:bodyPr/>
                    <a:lstStyle/>
                    <a:p>
                      <a:r>
                        <a:rPr lang="en-US"/>
                        <a:t>0.9802</a:t>
                      </a:r>
                      <a:endParaRPr lang="en-IN"/>
                    </a:p>
                  </a:txBody>
                  <a:tcPr/>
                </a:tc>
                <a:extLst>
                  <a:ext uri="{0D108BD9-81ED-4DB2-BD59-A6C34878D82A}">
                    <a16:rowId xmlns:a16="http://schemas.microsoft.com/office/drawing/2014/main" xmlns="" val="4206544745"/>
                  </a:ext>
                </a:extLst>
              </a:tr>
              <a:tr h="410811">
                <a:tc>
                  <a:txBody>
                    <a:bodyPr/>
                    <a:lstStyle/>
                    <a:p>
                      <a:r>
                        <a:rPr lang="en-US"/>
                        <a:t>Ada-Boost</a:t>
                      </a:r>
                      <a:endParaRPr lang="en-IN"/>
                    </a:p>
                  </a:txBody>
                  <a:tcPr/>
                </a:tc>
                <a:tc>
                  <a:txBody>
                    <a:bodyPr/>
                    <a:lstStyle/>
                    <a:p>
                      <a:r>
                        <a:rPr lang="en-US"/>
                        <a:t>0.98063</a:t>
                      </a:r>
                      <a:endParaRPr lang="en-IN"/>
                    </a:p>
                  </a:txBody>
                  <a:tcPr/>
                </a:tc>
                <a:tc>
                  <a:txBody>
                    <a:bodyPr/>
                    <a:lstStyle/>
                    <a:p>
                      <a:r>
                        <a:rPr lang="en-US"/>
                        <a:t>0.9833</a:t>
                      </a:r>
                      <a:endParaRPr lang="en-IN"/>
                    </a:p>
                  </a:txBody>
                  <a:tcPr/>
                </a:tc>
                <a:tc>
                  <a:txBody>
                    <a:bodyPr/>
                    <a:lstStyle/>
                    <a:p>
                      <a:r>
                        <a:rPr lang="en-US"/>
                        <a:t>0.9802</a:t>
                      </a:r>
                      <a:endParaRPr lang="en-IN"/>
                    </a:p>
                  </a:txBody>
                  <a:tcPr/>
                </a:tc>
                <a:extLst>
                  <a:ext uri="{0D108BD9-81ED-4DB2-BD59-A6C34878D82A}">
                    <a16:rowId xmlns:a16="http://schemas.microsoft.com/office/drawing/2014/main" xmlns="" val="3686782821"/>
                  </a:ext>
                </a:extLst>
              </a:tr>
            </a:tbl>
          </a:graphicData>
        </a:graphic>
      </p:graphicFrame>
    </p:spTree>
    <p:extLst>
      <p:ext uri="{BB962C8B-B14F-4D97-AF65-F5344CB8AC3E}">
        <p14:creationId xmlns:p14="http://schemas.microsoft.com/office/powerpoint/2010/main" xmlns="" val="276164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DB6CF-CEAC-0F3D-E37F-4978FBDC8872}"/>
              </a:ext>
            </a:extLst>
          </p:cNvPr>
          <p:cNvSpPr>
            <a:spLocks noGrp="1"/>
          </p:cNvSpPr>
          <p:nvPr>
            <p:ph type="title"/>
          </p:nvPr>
        </p:nvSpPr>
        <p:spPr/>
        <p:txBody>
          <a:bodyPr>
            <a:normAutofit fontScale="90000"/>
          </a:bodyPr>
          <a:lstStyle/>
          <a:p>
            <a:r>
              <a:rPr lang="en-US"/>
              <a:t>CONCLUSION</a:t>
            </a:r>
          </a:p>
        </p:txBody>
      </p:sp>
      <p:sp>
        <p:nvSpPr>
          <p:cNvPr id="3" name="Text Placeholder 2">
            <a:extLst>
              <a:ext uri="{FF2B5EF4-FFF2-40B4-BE49-F238E27FC236}">
                <a16:creationId xmlns:a16="http://schemas.microsoft.com/office/drawing/2014/main" xmlns="" id="{AF029E24-7E08-3BF1-D598-9C53575B6098}"/>
              </a:ext>
            </a:extLst>
          </p:cNvPr>
          <p:cNvSpPr>
            <a:spLocks noGrp="1"/>
          </p:cNvSpPr>
          <p:nvPr>
            <p:ph type="body" idx="1"/>
          </p:nvPr>
        </p:nvSpPr>
        <p:spPr>
          <a:xfrm>
            <a:off x="729450" y="2078875"/>
            <a:ext cx="7688700" cy="2940430"/>
          </a:xfrm>
        </p:spPr>
        <p:txBody>
          <a:bodyPr>
            <a:normAutofit/>
          </a:bodyPr>
          <a:lstStyle/>
          <a:p>
            <a:pPr marL="488950" indent="-342900"/>
            <a:r>
              <a:rPr lang="en-US">
                <a:ea typeface="+mn-lt"/>
                <a:cs typeface="+mn-lt"/>
              </a:rPr>
              <a:t>One of the foremost problems in social media platforms like Twitter  is the large number of automated  generally used for malicious activities, political benefits, and commercial advertisements.</a:t>
            </a:r>
          </a:p>
          <a:p>
            <a:r>
              <a:rPr lang="en-US">
                <a:ea typeface="+mn-lt"/>
                <a:cs typeface="+mn-lt"/>
              </a:rPr>
              <a:t>In this project, we seek deep insights in the </a:t>
            </a:r>
            <a:r>
              <a:rPr lang="en-US" b="1">
                <a:ea typeface="+mn-lt"/>
                <a:cs typeface="+mn-lt"/>
              </a:rPr>
              <a:t>behavioral properties</a:t>
            </a:r>
            <a:r>
              <a:rPr lang="en-US">
                <a:ea typeface="+mn-lt"/>
                <a:cs typeface="+mn-lt"/>
              </a:rPr>
              <a:t> and similarities  on the real world</a:t>
            </a:r>
            <a:r>
              <a:rPr lang="en-US" b="1">
                <a:ea typeface="+mn-lt"/>
                <a:cs typeface="+mn-lt"/>
              </a:rPr>
              <a:t> Twitter datase</a:t>
            </a:r>
            <a:r>
              <a:rPr lang="en-US">
                <a:ea typeface="+mn-lt"/>
                <a:cs typeface="+mn-lt"/>
              </a:rPr>
              <a:t>t we used for the experiments generated a digital DNA sequence and then computed the similarities using the LCS.</a:t>
            </a:r>
            <a:endParaRPr lang="en-US"/>
          </a:p>
          <a:p>
            <a:r>
              <a:rPr lang="en-US"/>
              <a:t>We applied machine learning algorithm to classify between legitimate account and bot account.</a:t>
            </a:r>
          </a:p>
          <a:p>
            <a:pPr marL="488950" indent="-342900"/>
            <a:endParaRPr lang="en-US"/>
          </a:p>
        </p:txBody>
      </p:sp>
    </p:spTree>
    <p:extLst>
      <p:ext uri="{BB962C8B-B14F-4D97-AF65-F5344CB8AC3E}">
        <p14:creationId xmlns:p14="http://schemas.microsoft.com/office/powerpoint/2010/main" xmlns="" val="2827106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318F26-4ED2-E88B-EE3F-D09E269EB730}"/>
              </a:ext>
            </a:extLst>
          </p:cNvPr>
          <p:cNvSpPr>
            <a:spLocks noGrp="1"/>
          </p:cNvSpPr>
          <p:nvPr>
            <p:ph type="title"/>
          </p:nvPr>
        </p:nvSpPr>
        <p:spPr/>
        <p:txBody>
          <a:bodyPr>
            <a:normAutofit fontScale="90000"/>
          </a:bodyPr>
          <a:lstStyle/>
          <a:p>
            <a:r>
              <a:rPr lang="en-US"/>
              <a:t>FUTURE WORK</a:t>
            </a:r>
          </a:p>
        </p:txBody>
      </p:sp>
      <p:sp>
        <p:nvSpPr>
          <p:cNvPr id="5" name="Text Placeholder 4">
            <a:extLst>
              <a:ext uri="{FF2B5EF4-FFF2-40B4-BE49-F238E27FC236}">
                <a16:creationId xmlns:a16="http://schemas.microsoft.com/office/drawing/2014/main" xmlns="" id="{340E1D4A-9E1D-04CB-B7BF-A2E3540E3932}"/>
              </a:ext>
            </a:extLst>
          </p:cNvPr>
          <p:cNvSpPr>
            <a:spLocks noGrp="1"/>
          </p:cNvSpPr>
          <p:nvPr>
            <p:ph type="body" idx="1"/>
          </p:nvPr>
        </p:nvSpPr>
        <p:spPr/>
        <p:txBody>
          <a:bodyPr/>
          <a:lstStyle/>
          <a:p>
            <a:r>
              <a:rPr lang="en-US" sz="1500"/>
              <a:t>In our project, we generated DNA sequence on the basis of B3 type, B3 content, B6 content, for future purpose we can use interaction, account age for generating DNA sequence.</a:t>
            </a:r>
          </a:p>
          <a:p>
            <a:r>
              <a:rPr lang="en-US" sz="1500"/>
              <a:t>For </a:t>
            </a:r>
            <a:r>
              <a:rPr lang="en-US" sz="1500" err="1"/>
              <a:t>behavioural</a:t>
            </a:r>
            <a:r>
              <a:rPr lang="en-US" sz="1500"/>
              <a:t> analysis we can also check the mention ratio, URLs ratio, Tweet frequency.</a:t>
            </a:r>
          </a:p>
          <a:p>
            <a:r>
              <a:rPr lang="en-US" sz="1500"/>
              <a:t>For differentiating between bot account and legitimate account we can use deep learning models.</a:t>
            </a:r>
          </a:p>
        </p:txBody>
      </p:sp>
    </p:spTree>
    <p:extLst>
      <p:ext uri="{BB962C8B-B14F-4D97-AF65-F5344CB8AC3E}">
        <p14:creationId xmlns:p14="http://schemas.microsoft.com/office/powerpoint/2010/main" xmlns="" val="254907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
              <a:t>INDIVIDUAL CONTRIBUTION</a:t>
            </a:r>
            <a:endParaRPr/>
          </a:p>
        </p:txBody>
      </p:sp>
      <p:sp>
        <p:nvSpPr>
          <p:cNvPr id="194" name="Google Shape;194;p30"/>
          <p:cNvSpPr txBox="1">
            <a:spLocks noGrp="1"/>
          </p:cNvSpPr>
          <p:nvPr>
            <p:ph type="body" idx="1"/>
          </p:nvPr>
        </p:nvSpPr>
        <p:spPr>
          <a:xfrm>
            <a:off x="729450" y="2078875"/>
            <a:ext cx="8195501" cy="2789467"/>
          </a:xfrm>
          <a:prstGeom prst="rect">
            <a:avLst/>
          </a:prstGeom>
        </p:spPr>
        <p:txBody>
          <a:bodyPr spcFirstLastPara="1" wrap="square" lIns="91425" tIns="91425" rIns="91425" bIns="91425" anchor="t" anchorCtr="0">
            <a:normAutofit/>
          </a:bodyPr>
          <a:lstStyle/>
          <a:p>
            <a:r>
              <a:rPr lang="en" dirty="0"/>
              <a:t>GENERATING DIGITAL DNA SEQUENCE                 </a:t>
            </a:r>
            <a:r>
              <a:rPr lang="en" dirty="0" smtClean="0"/>
              <a:t>(Deepak Yadav)</a:t>
            </a:r>
            <a:endParaRPr lang="en-US" dirty="0"/>
          </a:p>
          <a:p>
            <a:pPr>
              <a:buAutoNum type="arabicPeriod"/>
            </a:pPr>
            <a:endParaRPr lang="en" dirty="0"/>
          </a:p>
          <a:p>
            <a:r>
              <a:rPr lang="en" dirty="0"/>
              <a:t>FINDING LONGEST COMMON SUBSTRING             </a:t>
            </a:r>
            <a:r>
              <a:rPr lang="en" dirty="0" smtClean="0"/>
              <a:t>(Abhishek Yadav)</a:t>
            </a:r>
            <a:endParaRPr lang="en-GB" dirty="0"/>
          </a:p>
          <a:p>
            <a:pPr marL="146050" indent="0">
              <a:buNone/>
            </a:pPr>
            <a:endParaRPr lang="en" dirty="0">
              <a:ea typeface="+mn-lt"/>
              <a:cs typeface="+mn-lt"/>
            </a:endParaRPr>
          </a:p>
          <a:p>
            <a:r>
              <a:rPr lang="en" dirty="0">
                <a:ea typeface="+mn-lt"/>
                <a:cs typeface="+mn-lt"/>
              </a:rPr>
              <a:t>CALCULATING FOLLOWER RATIO                        </a:t>
            </a:r>
            <a:r>
              <a:rPr lang="en" dirty="0" smtClean="0">
                <a:ea typeface="+mn-lt"/>
                <a:cs typeface="+mn-lt"/>
              </a:rPr>
              <a:t>(Neeraj Kumawat)</a:t>
            </a:r>
            <a:endParaRPr lang="en" dirty="0"/>
          </a:p>
          <a:p>
            <a:endParaRPr lang="en" dirty="0"/>
          </a:p>
          <a:p>
            <a:pPr marL="488950" indent="-342900"/>
            <a:r>
              <a:rPr lang="en" dirty="0"/>
              <a:t>BOT DETECTION USING MACHINE LEARNING        </a:t>
            </a:r>
            <a:r>
              <a:rPr lang="en" dirty="0" smtClean="0"/>
              <a:t>(Neeraj Kumawat)</a:t>
            </a:r>
            <a:endParaRPr lang="e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52F8B2-84D8-ED40-BA88-A00248F50C0C}"/>
              </a:ext>
            </a:extLst>
          </p:cNvPr>
          <p:cNvSpPr>
            <a:spLocks noGrp="1"/>
          </p:cNvSpPr>
          <p:nvPr>
            <p:ph type="title"/>
          </p:nvPr>
        </p:nvSpPr>
        <p:spPr>
          <a:xfrm>
            <a:off x="492224" y="1318650"/>
            <a:ext cx="7925926" cy="405804"/>
          </a:xfrm>
        </p:spPr>
        <p:txBody>
          <a:bodyPr>
            <a:normAutofit fontScale="90000"/>
          </a:bodyPr>
          <a:lstStyle/>
          <a:p>
            <a:r>
              <a:rPr lang="en-US"/>
              <a:t>REFERENCES</a:t>
            </a:r>
          </a:p>
        </p:txBody>
      </p:sp>
      <p:sp>
        <p:nvSpPr>
          <p:cNvPr id="3" name="Text Placeholder 2">
            <a:extLst>
              <a:ext uri="{FF2B5EF4-FFF2-40B4-BE49-F238E27FC236}">
                <a16:creationId xmlns:a16="http://schemas.microsoft.com/office/drawing/2014/main" xmlns="" id="{A5E69BC4-8003-0AE6-B485-ADFFB65F03A1}"/>
              </a:ext>
            </a:extLst>
          </p:cNvPr>
          <p:cNvSpPr>
            <a:spLocks noGrp="1"/>
          </p:cNvSpPr>
          <p:nvPr>
            <p:ph type="body" idx="1"/>
          </p:nvPr>
        </p:nvSpPr>
        <p:spPr>
          <a:xfrm>
            <a:off x="729450" y="1733819"/>
            <a:ext cx="8001407" cy="3414882"/>
          </a:xfrm>
        </p:spPr>
        <p:txBody>
          <a:bodyPr>
            <a:normAutofit lnSpcReduction="10000"/>
          </a:bodyPr>
          <a:lstStyle/>
          <a:p>
            <a:pPr marL="146050" indent="0" algn="just">
              <a:buNone/>
            </a:pPr>
            <a:endParaRPr lang="en-US">
              <a:ea typeface="+mn-lt"/>
              <a:cs typeface="+mn-lt"/>
            </a:endParaRPr>
          </a:p>
          <a:p>
            <a:r>
              <a:rPr lang="en-US">
                <a:ea typeface="+mn-lt"/>
                <a:cs typeface="+mn-lt"/>
              </a:rPr>
              <a:t>Cresci S., Di Pietro R., Petrocchi M., </a:t>
            </a:r>
            <a:r>
              <a:rPr lang="en-US" err="1">
                <a:ea typeface="+mn-lt"/>
                <a:cs typeface="+mn-lt"/>
              </a:rPr>
              <a:t>Spognardi</a:t>
            </a:r>
            <a:r>
              <a:rPr lang="en-US">
                <a:ea typeface="+mn-lt"/>
                <a:cs typeface="+mn-lt"/>
              </a:rPr>
              <a:t> A., Tesconi M.    DNA-inspired online behavioral modeling and its application to spambot detection.</a:t>
            </a:r>
            <a:endParaRPr lang="en-US"/>
          </a:p>
          <a:p>
            <a:r>
              <a:rPr lang="en-US">
                <a:ea typeface="+mn-lt"/>
                <a:cs typeface="+mn-lt"/>
              </a:rPr>
              <a:t>Pasricha, </a:t>
            </a:r>
            <a:r>
              <a:rPr lang="en-US" err="1">
                <a:ea typeface="+mn-lt"/>
                <a:cs typeface="+mn-lt"/>
              </a:rPr>
              <a:t>Nivranshu</a:t>
            </a:r>
            <a:r>
              <a:rPr lang="en-US">
                <a:ea typeface="+mn-lt"/>
                <a:cs typeface="+mn-lt"/>
              </a:rPr>
              <a:t>, &amp; Hayes, Conor. (2019). Detecting bot </a:t>
            </a:r>
            <a:r>
              <a:rPr lang="en-US" err="1">
                <a:ea typeface="+mn-lt"/>
                <a:cs typeface="+mn-lt"/>
              </a:rPr>
              <a:t>behaviour</a:t>
            </a:r>
            <a:r>
              <a:rPr lang="en-US">
                <a:ea typeface="+mn-lt"/>
                <a:cs typeface="+mn-lt"/>
              </a:rPr>
              <a:t> in social media using digital DNA      compression. Paper    presented at the 27th AIAI Irish Conference on Artificial Intelligence and Cognitive Science      Galway, Ireland, 05-06 December</a:t>
            </a:r>
            <a:endParaRPr lang="en-US"/>
          </a:p>
          <a:p>
            <a:r>
              <a:rPr lang="en-US">
                <a:ea typeface="+mn-lt"/>
                <a:cs typeface="+mn-lt"/>
              </a:rPr>
              <a:t>Towards the Modeling of Behavioral Trajectories of Users in Online Social Media</a:t>
            </a:r>
            <a:endParaRPr lang="en-US"/>
          </a:p>
          <a:p>
            <a:r>
              <a:rPr lang="en-US">
                <a:ea typeface="+mn-lt"/>
                <a:cs typeface="+mn-lt"/>
              </a:rPr>
              <a:t>Aarnold M., </a:t>
            </a:r>
            <a:r>
              <a:rPr lang="en-US" err="1">
                <a:ea typeface="+mn-lt"/>
                <a:cs typeface="+mn-lt"/>
              </a:rPr>
              <a:t>Ohlebusch</a:t>
            </a:r>
            <a:r>
              <a:rPr lang="en-US">
                <a:ea typeface="+mn-lt"/>
                <a:cs typeface="+mn-lt"/>
              </a:rPr>
              <a:t> </a:t>
            </a:r>
            <a:r>
              <a:rPr lang="en-US" err="1">
                <a:ea typeface="+mn-lt"/>
                <a:cs typeface="+mn-lt"/>
              </a:rPr>
              <a:t>E.Linear</a:t>
            </a:r>
            <a:r>
              <a:rPr lang="en-US">
                <a:ea typeface="+mn-lt"/>
                <a:cs typeface="+mn-lt"/>
              </a:rPr>
              <a:t> time algorithms for generalizations of the longest common substring problems</a:t>
            </a:r>
            <a:endParaRPr lang="en-US"/>
          </a:p>
          <a:p>
            <a:pPr marL="146050" indent="0">
              <a:buNone/>
            </a:pPr>
            <a:endParaRPr lang="en-US"/>
          </a:p>
          <a:p>
            <a:endParaRPr lang="en-US"/>
          </a:p>
          <a:p>
            <a:pPr marL="431800" indent="-285750"/>
            <a:endParaRPr lang="en-US"/>
          </a:p>
          <a:p>
            <a:endParaRPr lang="en-US"/>
          </a:p>
        </p:txBody>
      </p:sp>
    </p:spTree>
    <p:extLst>
      <p:ext uri="{BB962C8B-B14F-4D97-AF65-F5344CB8AC3E}">
        <p14:creationId xmlns:p14="http://schemas.microsoft.com/office/powerpoint/2010/main" xmlns="" val="74531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37F00-54CA-1707-0E85-98A2B224E609}"/>
              </a:ext>
            </a:extLst>
          </p:cNvPr>
          <p:cNvSpPr>
            <a:spLocks noGrp="1"/>
          </p:cNvSpPr>
          <p:nvPr>
            <p:ph type="title"/>
          </p:nvPr>
        </p:nvSpPr>
        <p:spPr>
          <a:xfrm>
            <a:off x="427526" y="2623395"/>
            <a:ext cx="7990624" cy="1128266"/>
          </a:xfrm>
        </p:spPr>
        <p:txBody>
          <a:bodyPr>
            <a:normAutofit/>
          </a:bodyPr>
          <a:lstStyle/>
          <a:p>
            <a:r>
              <a:rPr lang="en-GB"/>
              <a:t>                         </a:t>
            </a:r>
            <a:r>
              <a:rPr lang="en-GB" sz="3600"/>
              <a:t>THANK YOU</a:t>
            </a:r>
          </a:p>
        </p:txBody>
      </p:sp>
    </p:spTree>
    <p:extLst>
      <p:ext uri="{BB962C8B-B14F-4D97-AF65-F5344CB8AC3E}">
        <p14:creationId xmlns:p14="http://schemas.microsoft.com/office/powerpoint/2010/main" xmlns="" val="360831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p>
        </p:txBody>
      </p:sp>
      <p:sp>
        <p:nvSpPr>
          <p:cNvPr id="99" name="Google Shape;99;p15"/>
          <p:cNvSpPr txBox="1">
            <a:spLocks noGrp="1"/>
          </p:cNvSpPr>
          <p:nvPr>
            <p:ph type="body" idx="1"/>
          </p:nvPr>
        </p:nvSpPr>
        <p:spPr>
          <a:xfrm>
            <a:off x="729450" y="2078875"/>
            <a:ext cx="7688700" cy="2646600"/>
          </a:xfrm>
          <a:prstGeom prst="rect">
            <a:avLst/>
          </a:prstGeom>
        </p:spPr>
        <p:txBody>
          <a:bodyPr spcFirstLastPara="1" wrap="square" lIns="91425" tIns="91425" rIns="91425" bIns="91425" anchor="t" anchorCtr="0">
            <a:normAutofit fontScale="25000" lnSpcReduction="20000"/>
          </a:bodyPr>
          <a:lstStyle/>
          <a:p>
            <a:pPr marL="857250" indent="-857250"/>
            <a:r>
              <a:rPr lang="en" sz="5950">
                <a:latin typeface="Arial"/>
                <a:ea typeface="Arial"/>
                <a:cs typeface="Arial"/>
                <a:sym typeface="Arial"/>
              </a:rPr>
              <a:t>Over the last decade, the rise of online social media has caused a huge shift in the way people find information through social media channels such as Twitter, Facebook etc.</a:t>
            </a:r>
            <a:endParaRPr lang="en-US" sz="5950">
              <a:latin typeface="Arial"/>
              <a:ea typeface="Arial"/>
              <a:cs typeface="Arial"/>
            </a:endParaRPr>
          </a:p>
          <a:p>
            <a:pPr marL="857250" lvl="0" indent="-857250" algn="l" rtl="0">
              <a:spcBef>
                <a:spcPts val="1200"/>
              </a:spcBef>
              <a:spcAft>
                <a:spcPts val="0"/>
              </a:spcAft>
            </a:pPr>
            <a:r>
              <a:rPr lang="en-US" sz="5950">
                <a:latin typeface="Arial"/>
                <a:ea typeface="Arial"/>
                <a:cs typeface="Arial"/>
                <a:sym typeface="Arial"/>
              </a:rPr>
              <a:t>Recent research has shown a substantial active presence of bots in online social networks.</a:t>
            </a:r>
            <a:endParaRPr lang="en-US" sz="5950">
              <a:latin typeface="Arial"/>
              <a:ea typeface="Arial"/>
              <a:cs typeface="Arial"/>
            </a:endParaRPr>
          </a:p>
          <a:p>
            <a:pPr marL="857250" indent="-857250">
              <a:spcBef>
                <a:spcPts val="1200"/>
              </a:spcBef>
            </a:pPr>
            <a:r>
              <a:rPr lang="en-US" sz="5950">
                <a:latin typeface="Arial"/>
                <a:ea typeface="Arial"/>
                <a:cs typeface="Arial"/>
                <a:sym typeface="Arial"/>
              </a:rPr>
              <a:t>They are created for a number of different purposes, e.g., news, marketing, political campaigning, spamming, and spreading malicious content.</a:t>
            </a:r>
            <a:endParaRPr lang="en-US" sz="5950">
              <a:latin typeface="Arial"/>
              <a:ea typeface="Arial"/>
              <a:cs typeface="Arial"/>
            </a:endParaRPr>
          </a:p>
          <a:p>
            <a:pPr marL="857250" lvl="0" indent="-857250" algn="l" rtl="0">
              <a:spcBef>
                <a:spcPts val="1200"/>
              </a:spcBef>
              <a:spcAft>
                <a:spcPts val="0"/>
              </a:spcAft>
            </a:pPr>
            <a:r>
              <a:rPr lang="en-US" sz="5950">
                <a:latin typeface="Arial"/>
                <a:ea typeface="Arial"/>
                <a:cs typeface="Arial"/>
                <a:sym typeface="Arial"/>
              </a:rPr>
              <a:t>Modeling and analyzing online user </a:t>
            </a:r>
            <a:r>
              <a:rPr lang="en-US" sz="5950" err="1">
                <a:latin typeface="Arial"/>
                <a:ea typeface="Arial"/>
                <a:cs typeface="Arial"/>
                <a:sym typeface="Arial"/>
              </a:rPr>
              <a:t>behaviours</a:t>
            </a:r>
            <a:r>
              <a:rPr lang="en-US" sz="5950">
                <a:latin typeface="Arial"/>
                <a:ea typeface="Arial"/>
                <a:cs typeface="Arial"/>
                <a:sym typeface="Arial"/>
              </a:rPr>
              <a:t> becomes crucial for a variety of reasons.</a:t>
            </a:r>
            <a:endParaRPr lang="en-US" sz="5950">
              <a:latin typeface="Arial"/>
              <a:ea typeface="Arial"/>
              <a:cs typeface="Arial"/>
            </a:endParaRPr>
          </a:p>
          <a:p>
            <a:pPr marL="857250" lvl="0" indent="-857250" algn="l" rtl="0">
              <a:spcBef>
                <a:spcPts val="1200"/>
              </a:spcBef>
              <a:spcAft>
                <a:spcPts val="0"/>
              </a:spcAft>
            </a:pPr>
            <a:r>
              <a:rPr lang="en-US" sz="5950">
                <a:latin typeface="Arial"/>
                <a:ea typeface="Arial"/>
                <a:cs typeface="Arial"/>
                <a:sym typeface="Arial"/>
              </a:rPr>
              <a:t>In this project we are analyzing the behavioral similarities between group of twitter users and detecting legitimate users and bot accounts.</a:t>
            </a:r>
            <a:endParaRPr lang="en-US" sz="5950">
              <a:latin typeface="Arial"/>
              <a:ea typeface="Arial"/>
              <a:cs typeface="Arial"/>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524573" y="553056"/>
            <a:ext cx="7893577" cy="556766"/>
          </a:xfrm>
          <a:prstGeom prst="rect">
            <a:avLst/>
          </a:prstGeom>
        </p:spPr>
        <p:txBody>
          <a:bodyPr spcFirstLastPara="1" wrap="square" lIns="91425" tIns="91425" rIns="91425" bIns="91425" anchor="t" anchorCtr="0">
            <a:normAutofit fontScale="90000"/>
          </a:bodyPr>
          <a:lstStyle/>
          <a:p>
            <a:r>
              <a:rPr lang="en"/>
              <a:t>LITERATURE SURVEY</a:t>
            </a:r>
          </a:p>
        </p:txBody>
      </p:sp>
      <p:graphicFrame>
        <p:nvGraphicFramePr>
          <p:cNvPr id="105" name="Google Shape;105;p16"/>
          <p:cNvGraphicFramePr/>
          <p:nvPr>
            <p:extLst>
              <p:ext uri="{D42A27DB-BD31-4B8C-83A1-F6EECF244321}">
                <p14:modId xmlns:p14="http://schemas.microsoft.com/office/powerpoint/2010/main" xmlns="" val="4211926743"/>
              </p:ext>
            </p:extLst>
          </p:nvPr>
        </p:nvGraphicFramePr>
        <p:xfrm>
          <a:off x="679330" y="1326311"/>
          <a:ext cx="8020204" cy="3383220"/>
        </p:xfrm>
        <a:graphic>
          <a:graphicData uri="http://schemas.openxmlformats.org/drawingml/2006/table">
            <a:tbl>
              <a:tblPr>
                <a:noFill/>
                <a:tableStyleId>{0F4894A7-6624-4879-B7B5-9E53B7E1A6B6}</a:tableStyleId>
              </a:tblPr>
              <a:tblGrid>
                <a:gridCol w="1477297">
                  <a:extLst>
                    <a:ext uri="{9D8B030D-6E8A-4147-A177-3AD203B41FA5}">
                      <a16:colId xmlns:a16="http://schemas.microsoft.com/office/drawing/2014/main" xmlns="" val="20000"/>
                    </a:ext>
                  </a:extLst>
                </a:gridCol>
                <a:gridCol w="2425873">
                  <a:extLst>
                    <a:ext uri="{9D8B030D-6E8A-4147-A177-3AD203B41FA5}">
                      <a16:colId xmlns:a16="http://schemas.microsoft.com/office/drawing/2014/main" xmlns="" val="20001"/>
                    </a:ext>
                  </a:extLst>
                </a:gridCol>
                <a:gridCol w="1853895">
                  <a:extLst>
                    <a:ext uri="{9D8B030D-6E8A-4147-A177-3AD203B41FA5}">
                      <a16:colId xmlns:a16="http://schemas.microsoft.com/office/drawing/2014/main" xmlns="" val="20002"/>
                    </a:ext>
                  </a:extLst>
                </a:gridCol>
                <a:gridCol w="2263139">
                  <a:extLst>
                    <a:ext uri="{9D8B030D-6E8A-4147-A177-3AD203B41FA5}">
                      <a16:colId xmlns:a16="http://schemas.microsoft.com/office/drawing/2014/main" xmlns="" val="20003"/>
                    </a:ext>
                  </a:extLst>
                </a:gridCol>
              </a:tblGrid>
              <a:tr h="351890">
                <a:tc>
                  <a:txBody>
                    <a:bodyPr/>
                    <a:lstStyle/>
                    <a:p>
                      <a:pPr marL="0" lvl="0" indent="0" algn="l" rtl="0">
                        <a:spcBef>
                          <a:spcPts val="0"/>
                        </a:spcBef>
                        <a:spcAft>
                          <a:spcPts val="0"/>
                        </a:spcAft>
                        <a:buNone/>
                      </a:pPr>
                      <a:r>
                        <a:rPr lang="en"/>
                        <a:t>Author/year</a:t>
                      </a:r>
                      <a:endParaRPr/>
                    </a:p>
                  </a:txBody>
                  <a:tcPr marL="91425" marR="91425" marT="91425" marB="91425"/>
                </a:tc>
                <a:tc>
                  <a:txBody>
                    <a:bodyPr/>
                    <a:lstStyle/>
                    <a:p>
                      <a:pPr marL="0" lvl="0" indent="0" algn="l" rtl="0">
                        <a:spcBef>
                          <a:spcPts val="0"/>
                        </a:spcBef>
                        <a:spcAft>
                          <a:spcPts val="0"/>
                        </a:spcAft>
                        <a:buNone/>
                      </a:pPr>
                      <a:r>
                        <a:rPr lang="en"/>
                        <a:t>Methodology</a:t>
                      </a:r>
                      <a:endParaRPr/>
                    </a:p>
                  </a:txBody>
                  <a:tcPr marL="91425" marR="91425" marT="91425" marB="91425"/>
                </a:tc>
                <a:tc>
                  <a:txBody>
                    <a:bodyPr/>
                    <a:lstStyle/>
                    <a:p>
                      <a:pPr marL="0" lvl="0" indent="0" algn="l" rtl="0">
                        <a:spcBef>
                          <a:spcPts val="0"/>
                        </a:spcBef>
                        <a:spcAft>
                          <a:spcPts val="0"/>
                        </a:spcAft>
                        <a:buNone/>
                      </a:pPr>
                      <a:r>
                        <a:rPr lang="en"/>
                        <a:t>Advantages</a:t>
                      </a:r>
                      <a:endParaRPr/>
                    </a:p>
                  </a:txBody>
                  <a:tcPr marL="91425" marR="91425" marT="91425" marB="91425"/>
                </a:tc>
                <a:tc>
                  <a:txBody>
                    <a:bodyPr/>
                    <a:lstStyle/>
                    <a:p>
                      <a:pPr marL="0" lvl="0" indent="0" algn="l" rtl="0">
                        <a:spcBef>
                          <a:spcPts val="0"/>
                        </a:spcBef>
                        <a:spcAft>
                          <a:spcPts val="0"/>
                        </a:spcAft>
                        <a:buNone/>
                      </a:pPr>
                      <a:r>
                        <a:rPr lang="en"/>
                        <a:t>Limitations</a:t>
                      </a:r>
                      <a:endParaRPr/>
                    </a:p>
                  </a:txBody>
                  <a:tcPr marL="91425" marR="91425" marT="91425" marB="91425"/>
                </a:tc>
                <a:extLst>
                  <a:ext uri="{0D108BD9-81ED-4DB2-BD59-A6C34878D82A}">
                    <a16:rowId xmlns:a16="http://schemas.microsoft.com/office/drawing/2014/main" xmlns="" val="10000"/>
                  </a:ext>
                </a:extLst>
              </a:tr>
              <a:tr h="2402906">
                <a:tc>
                  <a:txBody>
                    <a:bodyPr/>
                    <a:lstStyle/>
                    <a:p>
                      <a:pPr marL="0" lvl="0" indent="0" algn="l" rtl="0">
                        <a:lnSpc>
                          <a:spcPct val="115000"/>
                        </a:lnSpc>
                        <a:spcBef>
                          <a:spcPts val="0"/>
                        </a:spcBef>
                        <a:spcAft>
                          <a:spcPts val="0"/>
                        </a:spcAft>
                        <a:buNone/>
                      </a:pPr>
                      <a:r>
                        <a:rPr lang="en" sz="1300">
                          <a:solidFill>
                            <a:schemeClr val="accent1"/>
                          </a:solidFill>
                          <a:latin typeface="Lato"/>
                          <a:ea typeface="Lato"/>
                          <a:cs typeface="Lato"/>
                          <a:sym typeface="Lato"/>
                        </a:rPr>
                        <a:t>Alessandro Bessi</a:t>
                      </a:r>
                      <a:endParaRPr sz="1300">
                        <a:solidFill>
                          <a:schemeClr val="accent1"/>
                        </a:solidFill>
                        <a:latin typeface="Lato"/>
                        <a:ea typeface="Lato"/>
                        <a:cs typeface="Lato"/>
                        <a:sym typeface="Lato"/>
                      </a:endParaRPr>
                    </a:p>
                    <a:p>
                      <a:pPr marL="0" lvl="0" indent="0" algn="l" rtl="0">
                        <a:lnSpc>
                          <a:spcPct val="115000"/>
                        </a:lnSpc>
                        <a:spcBef>
                          <a:spcPts val="1200"/>
                        </a:spcBef>
                        <a:spcAft>
                          <a:spcPts val="1200"/>
                        </a:spcAft>
                        <a:buNone/>
                      </a:pPr>
                      <a:r>
                        <a:rPr lang="en" sz="1300">
                          <a:solidFill>
                            <a:schemeClr val="accent1"/>
                          </a:solidFill>
                          <a:latin typeface="Lato"/>
                          <a:ea typeface="Lato"/>
                          <a:cs typeface="Lato"/>
                          <a:sym typeface="Lato"/>
                        </a:rPr>
                        <a:t>(2016)</a:t>
                      </a:r>
                      <a:endParaRPr sz="1300">
                        <a:solidFill>
                          <a:schemeClr val="accen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accent1"/>
                          </a:solidFill>
                          <a:latin typeface="Lato"/>
                          <a:ea typeface="Lato"/>
                          <a:cs typeface="Lato"/>
                          <a:sym typeface="Lato"/>
                        </a:rPr>
                        <a:t>Proposed a methodology HMM(Hidden Markov Model) based on intuitive probabilistic framework to model the unobserved (hidden states) orientation of individuals by taking into account their observed (visible states) actions in online social media.</a:t>
                      </a:r>
                      <a:endParaRPr lang="en" sz="1300">
                        <a:solidFill>
                          <a:schemeClr val="accent1"/>
                        </a:solidFill>
                        <a:latin typeface="Lato"/>
                        <a:ea typeface="Lato"/>
                        <a:cs typeface="Lato"/>
                      </a:endParaRPr>
                    </a:p>
                  </a:txBody>
                  <a:tcPr marL="91425" marR="91425" marT="91425" marB="91425"/>
                </a:tc>
                <a:tc>
                  <a:txBody>
                    <a:bodyPr/>
                    <a:lstStyle/>
                    <a:p>
                      <a:pPr marL="0" lvl="0" indent="0" algn="l" rtl="0">
                        <a:spcBef>
                          <a:spcPts val="0"/>
                        </a:spcBef>
                        <a:spcAft>
                          <a:spcPts val="0"/>
                        </a:spcAft>
                        <a:buNone/>
                      </a:pPr>
                      <a:r>
                        <a:rPr lang="en"/>
                        <a:t>The proposed methodology is straightforward to implement, and supported by sound and intuitive theoretical foundations.</a:t>
                      </a:r>
                      <a:endParaRPr/>
                    </a:p>
                  </a:txBody>
                  <a:tcPr marL="91425" marR="91425" marT="91425" marB="91425"/>
                </a:tc>
                <a:tc>
                  <a:txBody>
                    <a:bodyPr/>
                    <a:lstStyle/>
                    <a:p>
                      <a:pPr marL="0" lvl="0" indent="0" algn="l" rtl="0">
                        <a:spcBef>
                          <a:spcPts val="0"/>
                        </a:spcBef>
                        <a:spcAft>
                          <a:spcPts val="0"/>
                        </a:spcAft>
                        <a:buNone/>
                      </a:pPr>
                      <a:r>
                        <a:rPr lang="en"/>
                        <a:t>High computational time required to train HMMs for a large number of individuals.</a:t>
                      </a:r>
                      <a:endParaRPr/>
                    </a:p>
                    <a:p>
                      <a:pPr marL="0" lvl="0" indent="0" algn="l" rtl="0">
                        <a:spcBef>
                          <a:spcPts val="0"/>
                        </a:spcBef>
                        <a:spcAft>
                          <a:spcPts val="0"/>
                        </a:spcAft>
                        <a:buNone/>
                      </a:pPr>
                      <a:r>
                        <a:rPr lang="en"/>
                        <a:t>Given complexity of human </a:t>
                      </a:r>
                      <a:r>
                        <a:rPr lang="en" err="1"/>
                        <a:t>behaviour</a:t>
                      </a:r>
                      <a:r>
                        <a:rPr lang="en"/>
                        <a:t> we can’t actually infer the actual orientation of users.</a:t>
                      </a:r>
                      <a:endParaRPr/>
                    </a:p>
                  </a:txBody>
                  <a:tcPr marL="91425" marR="91425" marT="91425" marB="91425"/>
                </a:tc>
                <a:extLst>
                  <a:ext uri="{0D108BD9-81ED-4DB2-BD59-A6C34878D82A}">
                    <a16:rowId xmlns:a16="http://schemas.microsoft.com/office/drawing/2014/main" xmlns=""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567705" y="563839"/>
            <a:ext cx="7850445" cy="492068"/>
          </a:xfrm>
          <a:prstGeom prst="rect">
            <a:avLst/>
          </a:prstGeom>
        </p:spPr>
        <p:txBody>
          <a:bodyPr spcFirstLastPara="1" wrap="square" lIns="91425" tIns="91425" rIns="91425" bIns="91425" anchor="t" anchorCtr="0">
            <a:normAutofit fontScale="90000"/>
          </a:bodyPr>
          <a:lstStyle/>
          <a:p>
            <a:r>
              <a:rPr lang="en"/>
              <a:t>LITERATURE SURVEY</a:t>
            </a:r>
          </a:p>
        </p:txBody>
      </p:sp>
      <p:graphicFrame>
        <p:nvGraphicFramePr>
          <p:cNvPr id="111" name="Google Shape;111;p17"/>
          <p:cNvGraphicFramePr/>
          <p:nvPr>
            <p:extLst>
              <p:ext uri="{D42A27DB-BD31-4B8C-83A1-F6EECF244321}">
                <p14:modId xmlns:p14="http://schemas.microsoft.com/office/powerpoint/2010/main" xmlns="" val="825009445"/>
              </p:ext>
            </p:extLst>
          </p:nvPr>
        </p:nvGraphicFramePr>
        <p:xfrm>
          <a:off x="668547" y="1369443"/>
          <a:ext cx="7958738" cy="3048933"/>
        </p:xfrm>
        <a:graphic>
          <a:graphicData uri="http://schemas.openxmlformats.org/drawingml/2006/table">
            <a:tbl>
              <a:tblPr>
                <a:noFill/>
                <a:tableStyleId>{0F4894A7-6624-4879-B7B5-9E53B7E1A6B6}</a:tableStyleId>
              </a:tblPr>
              <a:tblGrid>
                <a:gridCol w="1406765">
                  <a:extLst>
                    <a:ext uri="{9D8B030D-6E8A-4147-A177-3AD203B41FA5}">
                      <a16:colId xmlns:a16="http://schemas.microsoft.com/office/drawing/2014/main" xmlns="" val="20000"/>
                    </a:ext>
                  </a:extLst>
                </a:gridCol>
                <a:gridCol w="2308784">
                  <a:extLst>
                    <a:ext uri="{9D8B030D-6E8A-4147-A177-3AD203B41FA5}">
                      <a16:colId xmlns:a16="http://schemas.microsoft.com/office/drawing/2014/main" xmlns="" val="20001"/>
                    </a:ext>
                  </a:extLst>
                </a:gridCol>
                <a:gridCol w="2088772">
                  <a:extLst>
                    <a:ext uri="{9D8B030D-6E8A-4147-A177-3AD203B41FA5}">
                      <a16:colId xmlns:a16="http://schemas.microsoft.com/office/drawing/2014/main" xmlns="" val="20002"/>
                    </a:ext>
                  </a:extLst>
                </a:gridCol>
                <a:gridCol w="2154417">
                  <a:extLst>
                    <a:ext uri="{9D8B030D-6E8A-4147-A177-3AD203B41FA5}">
                      <a16:colId xmlns:a16="http://schemas.microsoft.com/office/drawing/2014/main" xmlns="" val="20003"/>
                    </a:ext>
                  </a:extLst>
                </a:gridCol>
              </a:tblGrid>
              <a:tr h="391429">
                <a:tc>
                  <a:txBody>
                    <a:bodyPr/>
                    <a:lstStyle/>
                    <a:p>
                      <a:pPr marL="0" lvl="0" indent="0" algn="l" rtl="0">
                        <a:spcBef>
                          <a:spcPts val="0"/>
                        </a:spcBef>
                        <a:spcAft>
                          <a:spcPts val="0"/>
                        </a:spcAft>
                        <a:buNone/>
                      </a:pPr>
                      <a:r>
                        <a:rPr lang="en" sz="1500"/>
                        <a:t>Author/year</a:t>
                      </a:r>
                      <a:endParaRPr sz="1500"/>
                    </a:p>
                  </a:txBody>
                  <a:tcPr marL="91425" marR="91425" marT="91425" marB="91425"/>
                </a:tc>
                <a:tc>
                  <a:txBody>
                    <a:bodyPr/>
                    <a:lstStyle/>
                    <a:p>
                      <a:pPr marL="0" lvl="0" indent="0" algn="l" rtl="0">
                        <a:spcBef>
                          <a:spcPts val="0"/>
                        </a:spcBef>
                        <a:spcAft>
                          <a:spcPts val="0"/>
                        </a:spcAft>
                        <a:buNone/>
                      </a:pPr>
                      <a:r>
                        <a:rPr lang="en" sz="1500"/>
                        <a:t>Methodology</a:t>
                      </a:r>
                      <a:endParaRPr sz="1500"/>
                    </a:p>
                  </a:txBody>
                  <a:tcPr marL="91425" marR="91425" marT="91425" marB="91425"/>
                </a:tc>
                <a:tc>
                  <a:txBody>
                    <a:bodyPr/>
                    <a:lstStyle/>
                    <a:p>
                      <a:pPr marL="0" lvl="0" indent="0" algn="l" rtl="0">
                        <a:spcBef>
                          <a:spcPts val="0"/>
                        </a:spcBef>
                        <a:spcAft>
                          <a:spcPts val="0"/>
                        </a:spcAft>
                        <a:buNone/>
                      </a:pPr>
                      <a:r>
                        <a:rPr lang="en" sz="1500"/>
                        <a:t>Advantages</a:t>
                      </a:r>
                      <a:endParaRPr sz="1500"/>
                    </a:p>
                  </a:txBody>
                  <a:tcPr marL="91425" marR="91425" marT="91425" marB="91425"/>
                </a:tc>
                <a:tc>
                  <a:txBody>
                    <a:bodyPr/>
                    <a:lstStyle/>
                    <a:p>
                      <a:pPr marL="0" lvl="0" indent="0" algn="l" rtl="0">
                        <a:spcBef>
                          <a:spcPts val="0"/>
                        </a:spcBef>
                        <a:spcAft>
                          <a:spcPts val="0"/>
                        </a:spcAft>
                        <a:buNone/>
                      </a:pPr>
                      <a:r>
                        <a:rPr lang="en" sz="1500"/>
                        <a:t>Limitations</a:t>
                      </a:r>
                      <a:endParaRPr sz="1500"/>
                    </a:p>
                  </a:txBody>
                  <a:tcPr marL="91425" marR="91425" marT="91425" marB="91425"/>
                </a:tc>
                <a:extLst>
                  <a:ext uri="{0D108BD9-81ED-4DB2-BD59-A6C34878D82A}">
                    <a16:rowId xmlns:a16="http://schemas.microsoft.com/office/drawing/2014/main" xmlns="" val="10000"/>
                  </a:ext>
                </a:extLst>
              </a:tr>
              <a:tr h="2637483">
                <a:tc>
                  <a:txBody>
                    <a:bodyPr/>
                    <a:lstStyle/>
                    <a:p>
                      <a:pPr marL="0" lvl="0" indent="0" algn="l" rtl="0">
                        <a:spcBef>
                          <a:spcPts val="0"/>
                        </a:spcBef>
                        <a:spcAft>
                          <a:spcPts val="0"/>
                        </a:spcAft>
                        <a:buNone/>
                      </a:pPr>
                      <a:r>
                        <a:rPr lang="en" sz="1500" err="1"/>
                        <a:t>Nivranshu</a:t>
                      </a:r>
                      <a:r>
                        <a:rPr lang="en" sz="1500"/>
                        <a:t> Pasricha and Conor Hayes</a:t>
                      </a:r>
                      <a:endParaRPr sz="1500"/>
                    </a:p>
                    <a:p>
                      <a:pPr marL="0" lvl="0" indent="0" algn="l" rtl="0">
                        <a:spcBef>
                          <a:spcPts val="0"/>
                        </a:spcBef>
                        <a:spcAft>
                          <a:spcPts val="0"/>
                        </a:spcAft>
                        <a:buNone/>
                      </a:pPr>
                      <a:r>
                        <a:rPr lang="en" sz="1500"/>
                        <a:t>(2019)</a:t>
                      </a:r>
                      <a:endParaRPr sz="1500"/>
                    </a:p>
                  </a:txBody>
                  <a:tcPr marL="91425" marR="91425" marT="91425" marB="91425"/>
                </a:tc>
                <a:tc>
                  <a:txBody>
                    <a:bodyPr/>
                    <a:lstStyle/>
                    <a:p>
                      <a:pPr marL="0" lvl="0" indent="0" algn="l" rtl="0">
                        <a:spcBef>
                          <a:spcPts val="0"/>
                        </a:spcBef>
                        <a:spcAft>
                          <a:spcPts val="0"/>
                        </a:spcAft>
                        <a:buNone/>
                      </a:pPr>
                      <a:r>
                        <a:rPr lang="en" sz="1500"/>
                        <a:t>In this approach, they used a lossless compression algorithm on Digital DNA sequences and use the compression statistics as a measure of predictability in the </a:t>
                      </a:r>
                      <a:r>
                        <a:rPr lang="en" sz="1500" err="1"/>
                        <a:t>behaviour</a:t>
                      </a:r>
                      <a:r>
                        <a:rPr lang="en" sz="1500"/>
                        <a:t> of a group of Twitter accounts.</a:t>
                      </a:r>
                      <a:endParaRPr sz="1500"/>
                    </a:p>
                  </a:txBody>
                  <a:tcPr marL="91425" marR="91425" marT="91425" marB="91425"/>
                </a:tc>
                <a:tc>
                  <a:txBody>
                    <a:bodyPr/>
                    <a:lstStyle/>
                    <a:p>
                      <a:pPr marL="0" lvl="0" indent="0" algn="l" rtl="0">
                        <a:spcBef>
                          <a:spcPts val="0"/>
                        </a:spcBef>
                        <a:spcAft>
                          <a:spcPts val="0"/>
                        </a:spcAft>
                        <a:buNone/>
                      </a:pPr>
                      <a:r>
                        <a:rPr lang="en" sz="1500"/>
                        <a:t>This approach is fast and can be scaled to handle large number of accounts with the advantage of being language and content independent.</a:t>
                      </a:r>
                      <a:endParaRPr sz="1500"/>
                    </a:p>
                  </a:txBody>
                  <a:tcPr marL="91425" marR="91425" marT="91425" marB="91425"/>
                </a:tc>
                <a:tc>
                  <a:txBody>
                    <a:bodyPr/>
                    <a:lstStyle/>
                    <a:p>
                      <a:pPr marL="0" lvl="0" indent="0" algn="l" rtl="0">
                        <a:spcBef>
                          <a:spcPts val="0"/>
                        </a:spcBef>
                        <a:spcAft>
                          <a:spcPts val="0"/>
                        </a:spcAft>
                        <a:buNone/>
                      </a:pPr>
                      <a:r>
                        <a:rPr lang="en" sz="1500"/>
                        <a:t>This approach did not incorporate user-profile and content-based features into the digital DNA sequence</a:t>
                      </a:r>
                      <a:endParaRPr sz="1500"/>
                    </a:p>
                  </a:txBody>
                  <a:tcPr marL="91425" marR="91425" marT="91425" marB="91425"/>
                </a:tc>
                <a:extLst>
                  <a:ext uri="{0D108BD9-81ED-4DB2-BD59-A6C34878D82A}">
                    <a16:rowId xmlns:a16="http://schemas.microsoft.com/office/drawing/2014/main" xmlns=""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a:t>OUTCOMES OF LITERATURE SURVEY</a:t>
            </a:r>
          </a:p>
        </p:txBody>
      </p:sp>
      <p:sp>
        <p:nvSpPr>
          <p:cNvPr id="117" name="Google Shape;117;p18"/>
          <p:cNvSpPr txBox="1">
            <a:spLocks noGrp="1"/>
          </p:cNvSpPr>
          <p:nvPr>
            <p:ph type="body" idx="1"/>
          </p:nvPr>
        </p:nvSpPr>
        <p:spPr>
          <a:prstGeom prst="rect">
            <a:avLst/>
          </a:prstGeom>
        </p:spPr>
        <p:txBody>
          <a:bodyPr spcFirstLastPara="1" vert="horz" wrap="square" lIns="91425" tIns="91425" rIns="91425" bIns="91425" rtlCol="0" anchor="t" anchorCtr="0">
            <a:noAutofit/>
          </a:bodyPr>
          <a:lstStyle/>
          <a:p>
            <a:pPr marL="0" indent="0" algn="just">
              <a:buNone/>
            </a:pPr>
            <a:r>
              <a:rPr lang="en" sz="1500">
                <a:latin typeface="Arial"/>
                <a:ea typeface="Arial"/>
                <a:cs typeface="Arial"/>
                <a:sym typeface="Arial"/>
              </a:rPr>
              <a:t>A major challenge faced by online social networks is the remarkable rise of fake and automated bot accounts and many authors came up with different approaches to analyze and modeling the </a:t>
            </a:r>
            <a:r>
              <a:rPr lang="en" sz="1500" err="1">
                <a:latin typeface="Arial"/>
                <a:ea typeface="Arial"/>
                <a:cs typeface="Arial"/>
                <a:sym typeface="Arial"/>
              </a:rPr>
              <a:t>behaviour</a:t>
            </a:r>
            <a:r>
              <a:rPr lang="en" sz="1500">
                <a:latin typeface="Arial"/>
                <a:ea typeface="Arial"/>
                <a:cs typeface="Arial"/>
                <a:sym typeface="Arial"/>
              </a:rPr>
              <a:t> analysis of users on social media. </a:t>
            </a:r>
            <a:endParaRPr lang="en" sz="1500">
              <a:latin typeface="Arial"/>
              <a:ea typeface="Arial"/>
              <a:cs typeface="Arial"/>
            </a:endParaRPr>
          </a:p>
          <a:p>
            <a:pPr lvl="0" indent="-457200" algn="just" rtl="0">
              <a:spcBef>
                <a:spcPts val="1200"/>
              </a:spcBef>
              <a:spcAft>
                <a:spcPts val="0"/>
              </a:spcAft>
            </a:pPr>
            <a:r>
              <a:rPr lang="en" sz="1500">
                <a:latin typeface="Arial"/>
                <a:ea typeface="Arial"/>
                <a:cs typeface="Arial"/>
                <a:sym typeface="Arial"/>
              </a:rPr>
              <a:t>Alessandro Bessi used intuitive probabilistic approach to draw the behavioral trajectories of users in online social media and it requires more research to support the claims.</a:t>
            </a:r>
            <a:endParaRPr lang="en-US" sz="1500">
              <a:latin typeface="Arial"/>
              <a:ea typeface="Arial"/>
              <a:cs typeface="Arial"/>
            </a:endParaRPr>
          </a:p>
          <a:p>
            <a:pPr indent="-457200" algn="just">
              <a:spcBef>
                <a:spcPts val="1200"/>
              </a:spcBef>
            </a:pPr>
            <a:r>
              <a:rPr lang="en-US" sz="1500" err="1">
                <a:latin typeface="Arial"/>
                <a:ea typeface="Arial"/>
                <a:cs typeface="Arial"/>
                <a:sym typeface="Arial"/>
              </a:rPr>
              <a:t>Nivranshu</a:t>
            </a:r>
            <a:r>
              <a:rPr lang="en" sz="1500">
                <a:latin typeface="Arial"/>
                <a:ea typeface="Arial"/>
                <a:cs typeface="Arial"/>
                <a:sym typeface="Arial"/>
              </a:rPr>
              <a:t> and </a:t>
            </a:r>
            <a:r>
              <a:rPr lang="en" sz="1500" err="1">
                <a:latin typeface="Arial"/>
                <a:ea typeface="Arial"/>
                <a:cs typeface="Arial"/>
                <a:sym typeface="Arial"/>
              </a:rPr>
              <a:t>conor</a:t>
            </a:r>
            <a:r>
              <a:rPr lang="en" sz="1500">
                <a:latin typeface="Arial"/>
                <a:ea typeface="Arial"/>
                <a:cs typeface="Arial"/>
                <a:sym typeface="Arial"/>
              </a:rPr>
              <a:t> used lossless compression algorithm on digital DNA sequence but it requires more features to include into DNA sequence such as content based features(media, URLs, mentions etc. in the content).</a:t>
            </a:r>
            <a:endParaRPr lang="en-GB" sz="1500">
              <a:latin typeface="Arial"/>
              <a:ea typeface="Arial"/>
              <a:cs typeface="Aria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7650" y="1350175"/>
            <a:ext cx="7688700" cy="439200"/>
          </a:xfrm>
          <a:prstGeom prst="rect">
            <a:avLst/>
          </a:prstGeom>
        </p:spPr>
        <p:txBody>
          <a:bodyPr spcFirstLastPara="1" wrap="square" lIns="91425" tIns="91425" rIns="91425" bIns="91425" anchor="t" anchorCtr="0">
            <a:normAutofit fontScale="90000"/>
          </a:bodyPr>
          <a:lstStyle/>
          <a:p>
            <a:r>
              <a:rPr lang="en-US"/>
              <a:t>PROBLEM STATEMENT</a:t>
            </a:r>
          </a:p>
        </p:txBody>
      </p:sp>
      <p:sp>
        <p:nvSpPr>
          <p:cNvPr id="123" name="Google Shape;123;p19"/>
          <p:cNvSpPr txBox="1">
            <a:spLocks noGrp="1"/>
          </p:cNvSpPr>
          <p:nvPr>
            <p:ph type="body" idx="1"/>
          </p:nvPr>
        </p:nvSpPr>
        <p:spPr>
          <a:xfrm>
            <a:off x="729450" y="2078875"/>
            <a:ext cx="7688700" cy="288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2"/>
                </a:solidFill>
              </a:rPr>
              <a:t>DNA </a:t>
            </a:r>
            <a:r>
              <a:rPr lang="en" sz="1600">
                <a:solidFill>
                  <a:schemeClr val="dk2"/>
                </a:solidFill>
              </a:rPr>
              <a:t>inspired techniques to see the behavioral similarities and detection of bot accounts in twitter.</a:t>
            </a:r>
            <a:endParaRPr sz="1600">
              <a:solidFill>
                <a:schemeClr val="dk2"/>
              </a:solidFill>
            </a:endParaRPr>
          </a:p>
          <a:p>
            <a:pPr marL="0" lvl="0" indent="0" algn="l" rtl="0">
              <a:spcBef>
                <a:spcPts val="1200"/>
              </a:spcBef>
              <a:spcAft>
                <a:spcPts val="0"/>
              </a:spcAft>
              <a:buNone/>
            </a:pPr>
            <a:r>
              <a:rPr lang="en" sz="2100" b="1">
                <a:solidFill>
                  <a:schemeClr val="dk2"/>
                </a:solidFill>
              </a:rPr>
              <a:t>Research Objectives</a:t>
            </a:r>
            <a:endParaRPr sz="2100" b="1">
              <a:solidFill>
                <a:schemeClr val="dk2"/>
              </a:solidFill>
            </a:endParaRPr>
          </a:p>
          <a:p>
            <a:pPr marL="0" lvl="0" indent="0" algn="l" rtl="0">
              <a:spcBef>
                <a:spcPts val="1200"/>
              </a:spcBef>
              <a:spcAft>
                <a:spcPts val="0"/>
              </a:spcAft>
              <a:buNone/>
            </a:pPr>
            <a:r>
              <a:rPr lang="en" sz="1500">
                <a:solidFill>
                  <a:schemeClr val="dk2"/>
                </a:solidFill>
              </a:rPr>
              <a:t>1.Digital DNA sequence.</a:t>
            </a:r>
            <a:endParaRPr sz="1500">
              <a:solidFill>
                <a:schemeClr val="dk2"/>
              </a:solidFill>
            </a:endParaRPr>
          </a:p>
          <a:p>
            <a:pPr marL="0" lvl="0" indent="0" algn="l" rtl="0">
              <a:spcBef>
                <a:spcPts val="1200"/>
              </a:spcBef>
              <a:spcAft>
                <a:spcPts val="0"/>
              </a:spcAft>
              <a:buNone/>
            </a:pPr>
            <a:r>
              <a:rPr lang="en" sz="1500">
                <a:solidFill>
                  <a:schemeClr val="dk2"/>
                </a:solidFill>
              </a:rPr>
              <a:t>2.Similarities within group of users.</a:t>
            </a:r>
            <a:endParaRPr sz="1500">
              <a:solidFill>
                <a:schemeClr val="dk2"/>
              </a:solidFill>
            </a:endParaRPr>
          </a:p>
          <a:p>
            <a:pPr marL="0" lvl="0" indent="0" algn="l" rtl="0">
              <a:spcBef>
                <a:spcPts val="1200"/>
              </a:spcBef>
              <a:spcAft>
                <a:spcPts val="1200"/>
              </a:spcAft>
              <a:buNone/>
            </a:pPr>
            <a:r>
              <a:rPr lang="en" sz="1500">
                <a:solidFill>
                  <a:schemeClr val="dk2"/>
                </a:solidFill>
              </a:rPr>
              <a:t>3.Detection of bot account and legitimate account.</a:t>
            </a:r>
            <a:endParaRPr sz="1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
              <a:t>DATASET DETAILS</a:t>
            </a:r>
            <a:endParaRPr lang="en-US"/>
          </a:p>
        </p:txBody>
      </p:sp>
      <p:sp>
        <p:nvSpPr>
          <p:cNvPr id="129" name="Google Shape;129;p20"/>
          <p:cNvSpPr txBox="1">
            <a:spLocks noGrp="1"/>
          </p:cNvSpPr>
          <p:nvPr>
            <p:ph type="body" idx="1"/>
          </p:nvPr>
        </p:nvSpPr>
        <p:spPr>
          <a:xfrm>
            <a:off x="729450" y="2078875"/>
            <a:ext cx="7688700" cy="2914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Dataset is taken from : </a:t>
            </a:r>
            <a:r>
              <a:rPr lang="en" u="sng">
                <a:solidFill>
                  <a:schemeClr val="hlink"/>
                </a:solidFill>
                <a:hlinkClick r:id="rId3">
                  <a:extLst>
                    <a:ext uri="{A12FA001-AC4F-418D-AE19-62706E023703}">
                      <ahyp:hlinkClr xmlns:ahyp="http://schemas.microsoft.com/office/drawing/2018/hyperlinkcolor" xmlns="" val="tx"/>
                    </a:ext>
                  </a:extLst>
                </a:hlinkClick>
              </a:rPr>
              <a:t>http://mib.projects.iit.cnr.it/dataset.html</a:t>
            </a:r>
            <a:endParaRPr lang="en-US">
              <a:solidFill>
                <a:schemeClr val="hlink"/>
              </a:solidFill>
            </a:endParaRPr>
          </a:p>
          <a:p>
            <a:pPr marL="0" lvl="0" indent="0" algn="l" rtl="0">
              <a:spcBef>
                <a:spcPts val="1200"/>
              </a:spcBef>
              <a:spcAft>
                <a:spcPts val="0"/>
              </a:spcAft>
              <a:buNone/>
            </a:pPr>
            <a:r>
              <a:rPr lang="en"/>
              <a:t>Our dataset consists of 9.5 millions tweets.</a:t>
            </a:r>
            <a:endParaRPr/>
          </a:p>
          <a:p>
            <a:pPr marL="0" lvl="0" indent="0" algn="l" rtl="0">
              <a:spcBef>
                <a:spcPts val="1200"/>
              </a:spcBef>
              <a:spcAft>
                <a:spcPts val="0"/>
              </a:spcAft>
              <a:buNone/>
            </a:pPr>
            <a:r>
              <a:rPr lang="en"/>
              <a:t>User details are divided in four categories.</a:t>
            </a:r>
            <a:endParaRPr/>
          </a:p>
          <a:p>
            <a:pPr marL="0" indent="0">
              <a:spcBef>
                <a:spcPts val="1200"/>
              </a:spcBef>
              <a:buNone/>
            </a:pPr>
            <a:r>
              <a:rPr lang="en"/>
              <a:t>1.Legitimate users is 3.5 thousand user accounts approximately.</a:t>
            </a:r>
            <a:endParaRPr lang="en-GB"/>
          </a:p>
          <a:p>
            <a:pPr marL="0" lvl="0" indent="0" algn="l" rtl="0">
              <a:spcBef>
                <a:spcPts val="1200"/>
              </a:spcBef>
              <a:spcAft>
                <a:spcPts val="0"/>
              </a:spcAft>
              <a:buNone/>
            </a:pPr>
            <a:r>
              <a:rPr lang="en"/>
              <a:t>2.Spam_Bot 1: 991 users -&gt;Political candidates.</a:t>
            </a:r>
            <a:endParaRPr/>
          </a:p>
          <a:p>
            <a:pPr marL="0" lvl="0" indent="0" algn="l" rtl="0">
              <a:spcBef>
                <a:spcPts val="1200"/>
              </a:spcBef>
              <a:spcAft>
                <a:spcPts val="0"/>
              </a:spcAft>
              <a:buNone/>
            </a:pPr>
            <a:r>
              <a:rPr lang="en"/>
              <a:t>3.Spam_Bot 2: 3457 users-&gt; Promote an app for mobile devices.</a:t>
            </a:r>
            <a:endParaRPr/>
          </a:p>
          <a:p>
            <a:pPr marL="0" lvl="0" indent="0" algn="l" rtl="0">
              <a:spcBef>
                <a:spcPts val="1200"/>
              </a:spcBef>
              <a:spcAft>
                <a:spcPts val="1200"/>
              </a:spcAft>
              <a:buNone/>
            </a:pPr>
            <a:r>
              <a:rPr lang="en"/>
              <a:t>4.Spam_Bot 3: 464 users-&gt;E-commerce.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a:t>EXISTING METHODOLOGY</a:t>
            </a:r>
          </a:p>
        </p:txBody>
      </p:sp>
      <p:sp>
        <p:nvSpPr>
          <p:cNvPr id="135" name="Google Shape;135;p21"/>
          <p:cNvSpPr txBox="1">
            <a:spLocks noGrp="1"/>
          </p:cNvSpPr>
          <p:nvPr>
            <p:ph type="body" idx="1"/>
          </p:nvPr>
        </p:nvSpPr>
        <p:spPr>
          <a:xfrm>
            <a:off x="729450" y="1853850"/>
            <a:ext cx="7688700" cy="3000300"/>
          </a:xfrm>
          <a:prstGeom prst="rect">
            <a:avLst/>
          </a:prstGeom>
        </p:spPr>
        <p:txBody>
          <a:bodyPr spcFirstLastPara="1" wrap="square" lIns="91425" tIns="91425" rIns="91425" bIns="91425" anchor="t" anchorCtr="0">
            <a:normAutofit fontScale="92500" lnSpcReduction="20000"/>
          </a:bodyPr>
          <a:lstStyle/>
          <a:p>
            <a:pPr marL="0" indent="0">
              <a:buNone/>
            </a:pPr>
            <a:r>
              <a:rPr lang="en" sz="1500" b="1">
                <a:solidFill>
                  <a:schemeClr val="dk2"/>
                </a:solidFill>
              </a:rPr>
              <a:t>1.DIGITAL DNA SEQUENCE</a:t>
            </a:r>
            <a:r>
              <a:rPr lang="en" sz="1500">
                <a:solidFill>
                  <a:schemeClr val="dk2"/>
                </a:solidFill>
              </a:rPr>
              <a:t>:</a:t>
            </a:r>
            <a:r>
              <a:rPr lang="en-US" sz="1500">
                <a:solidFill>
                  <a:schemeClr val="dk2"/>
                </a:solidFill>
              </a:rPr>
              <a:t> </a:t>
            </a:r>
          </a:p>
          <a:p>
            <a:pPr marL="0" lvl="0" indent="0" algn="l" rtl="0">
              <a:spcBef>
                <a:spcPts val="1200"/>
              </a:spcBef>
              <a:spcAft>
                <a:spcPts val="0"/>
              </a:spcAft>
              <a:buNone/>
            </a:pPr>
            <a:r>
              <a:rPr lang="en-US" sz="1600">
                <a:solidFill>
                  <a:schemeClr val="dk2"/>
                </a:solidFill>
              </a:rPr>
              <a:t>We are using three techniques in digital DNA sequence, B3 TYPE , B3 CONTENT , B6 CONTENT.</a:t>
            </a:r>
          </a:p>
          <a:p>
            <a:pPr marL="0" lvl="0" indent="0" algn="l" rtl="0">
              <a:spcBef>
                <a:spcPts val="1200"/>
              </a:spcBef>
              <a:spcAft>
                <a:spcPts val="0"/>
              </a:spcAft>
              <a:buNone/>
            </a:pPr>
            <a:r>
              <a:rPr lang="en" sz="1500" b="1">
                <a:solidFill>
                  <a:schemeClr val="dk2"/>
                </a:solidFill>
              </a:rPr>
              <a:t>2.LONGEST COMMON SUBSTRING:</a:t>
            </a:r>
            <a:endParaRPr sz="1500" b="1">
              <a:solidFill>
                <a:schemeClr val="dk2"/>
              </a:solidFill>
            </a:endParaRPr>
          </a:p>
          <a:p>
            <a:pPr marL="0" lvl="0" indent="0" algn="l" rtl="0">
              <a:spcBef>
                <a:spcPts val="1200"/>
              </a:spcBef>
              <a:spcAft>
                <a:spcPts val="0"/>
              </a:spcAft>
              <a:buNone/>
            </a:pPr>
            <a:r>
              <a:rPr lang="en">
                <a:solidFill>
                  <a:schemeClr val="dk2"/>
                </a:solidFill>
              </a:rPr>
              <a:t>LCS is used to find the similarity between DIGITAL DNA SEQUENCE. A higher value of AREA UNDER THE CURVE describes that there exists high similarity between the group of users and vice versa.</a:t>
            </a:r>
            <a:endParaRPr>
              <a:solidFill>
                <a:schemeClr val="dk2"/>
              </a:solidFill>
            </a:endParaRPr>
          </a:p>
          <a:p>
            <a:pPr marL="0" lvl="0" indent="0" algn="l" rtl="0">
              <a:spcBef>
                <a:spcPts val="1200"/>
              </a:spcBef>
              <a:spcAft>
                <a:spcPts val="0"/>
              </a:spcAft>
              <a:buNone/>
            </a:pPr>
            <a:r>
              <a:rPr lang="en" sz="1500" b="1">
                <a:solidFill>
                  <a:schemeClr val="dk2"/>
                </a:solidFill>
              </a:rPr>
              <a:t>3.FOLLOWERSHIP FRIENDSHIP:</a:t>
            </a:r>
            <a:endParaRPr sz="1500" b="1">
              <a:solidFill>
                <a:schemeClr val="dk2"/>
              </a:solidFill>
            </a:endParaRPr>
          </a:p>
          <a:p>
            <a:pPr marL="0" lvl="0" indent="0" algn="l" rtl="0">
              <a:spcBef>
                <a:spcPts val="1200"/>
              </a:spcBef>
              <a:spcAft>
                <a:spcPts val="0"/>
              </a:spcAft>
              <a:buNone/>
            </a:pPr>
            <a:r>
              <a:rPr lang="en">
                <a:solidFill>
                  <a:schemeClr val="dk2"/>
                </a:solidFill>
              </a:rPr>
              <a:t>On the basis of friend follower distribution and follower ratio, we will distinguish legitimate and bot accounts.</a:t>
            </a:r>
            <a:endParaRPr>
              <a:solidFill>
                <a:schemeClr val="dk2"/>
              </a:solidFill>
            </a:endParaRPr>
          </a:p>
          <a:p>
            <a:pPr marL="0" lvl="0" indent="0" algn="l" rtl="0">
              <a:spcBef>
                <a:spcPts val="1200"/>
              </a:spcBef>
              <a:spcAft>
                <a:spcPts val="1200"/>
              </a:spcAft>
              <a:buNone/>
            </a:pPr>
            <a:endParaRPr>
              <a:solidFill>
                <a:schemeClr val="dk2"/>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653</Words>
  <Application>Microsoft Office PowerPoint</Application>
  <PresentationFormat>On-screen Show (16:9)</PresentationFormat>
  <Paragraphs>160</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Trebuchet MS</vt:lpstr>
      <vt:lpstr>Wingdings 3</vt:lpstr>
      <vt:lpstr>Libre Baskerville</vt:lpstr>
      <vt:lpstr>Lato</vt:lpstr>
      <vt:lpstr>Facet</vt:lpstr>
      <vt:lpstr> DETECTION AND BEHAVIOUR ANALYSIS OF BOT AND LEGITIMATE ACCOUNTS.</vt:lpstr>
      <vt:lpstr>AGENDA</vt:lpstr>
      <vt:lpstr>INTRODUCTION</vt:lpstr>
      <vt:lpstr>LITERATURE SURVEY</vt:lpstr>
      <vt:lpstr>LITERATURE SURVEY</vt:lpstr>
      <vt:lpstr>OUTCOMES OF LITERATURE SURVEY</vt:lpstr>
      <vt:lpstr>PROBLEM STATEMENT</vt:lpstr>
      <vt:lpstr>DATASET DETAILS</vt:lpstr>
      <vt:lpstr>EXISTING METHODOLOGY</vt:lpstr>
      <vt:lpstr>EXISTING METHODOLOGY(CONTD.)</vt:lpstr>
      <vt:lpstr>NOVELTY </vt:lpstr>
      <vt:lpstr>WORK DONE</vt:lpstr>
      <vt:lpstr>RESULTS</vt:lpstr>
      <vt:lpstr>Slide 14</vt:lpstr>
      <vt:lpstr>3. DNA SEQUENCE AND LCS FOR LEGIT USER USING B6 CONTENT </vt:lpstr>
      <vt:lpstr>AREA UNDER THE LCS CURVE</vt:lpstr>
      <vt:lpstr>FOLLOWER FREQUENCY</vt:lpstr>
      <vt:lpstr>FRIENDS FREQUENCY</vt:lpstr>
      <vt:lpstr>FOLLOWER RATIO OF EACH GROUP</vt:lpstr>
      <vt:lpstr>          BOT DETECTION USING MACHINE LEARNING                                      </vt:lpstr>
      <vt:lpstr>RANDOM FOREST</vt:lpstr>
      <vt:lpstr>DECISION TREE</vt:lpstr>
      <vt:lpstr>ADA-BOOST</vt:lpstr>
      <vt:lpstr>RESULT COMPARISON</vt:lpstr>
      <vt:lpstr>CONCLUSION</vt:lpstr>
      <vt:lpstr>FUTURE WORK</vt:lpstr>
      <vt:lpstr>INDIVIDUAL CONTRIBUTION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BEHAVIOUR ANALYSIS OF BOT AND LEGITIMATE ACCOUNTS. </dc:title>
  <cp:lastModifiedBy>hp</cp:lastModifiedBy>
  <cp:revision>4</cp:revision>
  <dcterms:modified xsi:type="dcterms:W3CDTF">2023-05-19T03:28:33Z</dcterms:modified>
</cp:coreProperties>
</file>