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Raleway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JPp3IFwrHDUkKCSxS9rOXfkC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34E121-5B08-45E4-B962-6F917A9D57BB}">
  <a:tblStyle styleId="{A134E121-5B08-45E4-B962-6F917A9D57B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F8F8"/>
          </a:solidFill>
        </a:fill>
      </a:tcStyle>
    </a:wholeTbl>
    <a:band1H>
      <a:tcTxStyle/>
      <a:tcStyle>
        <a:tcBdr/>
        <a:fill>
          <a:solidFill>
            <a:srgbClr val="EC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F2F2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5F8F8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5F8F8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7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kcu\Documents\Drexel\19WI%20-%20STAT-630-675%20Multivariate%20Analysis\Group%20project\data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kcu\Documents\Drexel\19WI%20-%20STAT-630-675%20Multivariate%20Analysis\Group%20project\data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No CKD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Sheet4!$B$1:$K$1</c:f>
              <c:strCache>
                <c:ptCount val="10"/>
                <c:pt idx="0">
                  <c:v>Age</c:v>
                </c:pt>
                <c:pt idx="1">
                  <c:v>Weight</c:v>
                </c:pt>
                <c:pt idx="2">
                  <c:v>Height</c:v>
                </c:pt>
                <c:pt idx="3">
                  <c:v>BMI</c:v>
                </c:pt>
                <c:pt idx="4">
                  <c:v>Waist</c:v>
                </c:pt>
                <c:pt idx="5">
                  <c:v>SBP</c:v>
                </c:pt>
                <c:pt idx="6">
                  <c:v>DBP</c:v>
                </c:pt>
                <c:pt idx="7">
                  <c:v>HDL</c:v>
                </c:pt>
                <c:pt idx="8">
                  <c:v>LDL</c:v>
                </c:pt>
                <c:pt idx="9">
                  <c:v>Total Chol</c:v>
                </c:pt>
              </c:strCache>
            </c:strRef>
          </c:cat>
          <c:val>
            <c:numRef>
              <c:f>Sheet4!$B$2:$K$2</c:f>
              <c:numCache>
                <c:formatCode>General</c:formatCode>
                <c:ptCount val="10"/>
                <c:pt idx="0">
                  <c:v>47.154263005780344</c:v>
                </c:pt>
                <c:pt idx="1">
                  <c:v>79.169322533137191</c:v>
                </c:pt>
                <c:pt idx="2">
                  <c:v>167.25499723909422</c:v>
                </c:pt>
                <c:pt idx="3">
                  <c:v>28.236462711549244</c:v>
                </c:pt>
                <c:pt idx="4">
                  <c:v>96.537763280522313</c:v>
                </c:pt>
                <c:pt idx="5">
                  <c:v>124.26625560538116</c:v>
                </c:pt>
                <c:pt idx="6">
                  <c:v>71.859721699887174</c:v>
                </c:pt>
                <c:pt idx="7">
                  <c:v>51.968167842286128</c:v>
                </c:pt>
                <c:pt idx="8">
                  <c:v>151.84825465726172</c:v>
                </c:pt>
                <c:pt idx="9">
                  <c:v>203.82137045742181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A-4CE1-BF5C-B566D5A0AAB1}"/>
            </c:ext>
          </c:extLst>
        </c:ser>
        <c:ser>
          <c:idx val="1"/>
          <c:order val="1"/>
          <c:tx>
            <c:strRef>
              <c:f>Sheet4!$A$3</c:f>
              <c:strCache>
                <c:ptCount val="1"/>
                <c:pt idx="0">
                  <c:v>CKD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Sheet4!$B$1:$K$1</c:f>
              <c:strCache>
                <c:ptCount val="10"/>
                <c:pt idx="0">
                  <c:v>Age</c:v>
                </c:pt>
                <c:pt idx="1">
                  <c:v>Weight</c:v>
                </c:pt>
                <c:pt idx="2">
                  <c:v>Height</c:v>
                </c:pt>
                <c:pt idx="3">
                  <c:v>BMI</c:v>
                </c:pt>
                <c:pt idx="4">
                  <c:v>Waist</c:v>
                </c:pt>
                <c:pt idx="5">
                  <c:v>SBP</c:v>
                </c:pt>
                <c:pt idx="6">
                  <c:v>DBP</c:v>
                </c:pt>
                <c:pt idx="7">
                  <c:v>HDL</c:v>
                </c:pt>
                <c:pt idx="8">
                  <c:v>LDL</c:v>
                </c:pt>
                <c:pt idx="9">
                  <c:v>Total Chol</c:v>
                </c:pt>
              </c:strCache>
            </c:strRef>
          </c:cat>
          <c:val>
            <c:numRef>
              <c:f>Sheet4!$B$3:$K$3</c:f>
              <c:numCache>
                <c:formatCode>General</c:formatCode>
                <c:ptCount val="10"/>
                <c:pt idx="0">
                  <c:v>73.051724137931032</c:v>
                </c:pt>
                <c:pt idx="1">
                  <c:v>77.73756321839079</c:v>
                </c:pt>
                <c:pt idx="2">
                  <c:v>165.28878504672895</c:v>
                </c:pt>
                <c:pt idx="3">
                  <c:v>28.345443645083915</c:v>
                </c:pt>
                <c:pt idx="4">
                  <c:v>100.1004761904762</c:v>
                </c:pt>
                <c:pt idx="5">
                  <c:v>141.4660633484163</c:v>
                </c:pt>
                <c:pt idx="6">
                  <c:v>67.730232558139534</c:v>
                </c:pt>
                <c:pt idx="7">
                  <c:v>50.08207343412527</c:v>
                </c:pt>
                <c:pt idx="8">
                  <c:v>157.1987041036717</c:v>
                </c:pt>
                <c:pt idx="9">
                  <c:v>207.28077753779698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A-4CE1-BF5C-B566D5A0A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797791"/>
        <c:axId val="220010079"/>
      </c:barChart>
      <c:catAx>
        <c:axId val="221797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010079"/>
        <c:crosses val="autoZero"/>
        <c:auto val="1"/>
        <c:lblAlgn val="ctr"/>
        <c:lblOffset val="100"/>
        <c:noMultiLvlLbl val="0"/>
      </c:catAx>
      <c:valAx>
        <c:axId val="22001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797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Sheet5!$A$5</c:f>
              <c:strCache>
                <c:ptCount val="1"/>
                <c:pt idx="0">
                  <c:v>No CKD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Sheet5!$B$4:$X$4</c:f>
              <c:strCache>
                <c:ptCount val="23"/>
                <c:pt idx="0">
                  <c:v>Female</c:v>
                </c:pt>
                <c:pt idx="1">
                  <c:v>Raceblack</c:v>
                </c:pt>
                <c:pt idx="2">
                  <c:v>Racehispa</c:v>
                </c:pt>
                <c:pt idx="3">
                  <c:v>Racewhite</c:v>
                </c:pt>
                <c:pt idx="4">
                  <c:v>Raceother</c:v>
                </c:pt>
                <c:pt idx="5">
                  <c:v>Educ</c:v>
                </c:pt>
                <c:pt idx="6">
                  <c:v>Unmarried</c:v>
                </c:pt>
                <c:pt idx="7">
                  <c:v>Income</c:v>
                </c:pt>
                <c:pt idx="8">
                  <c:v>Insured</c:v>
                </c:pt>
                <c:pt idx="9">
                  <c:v>Obese</c:v>
                </c:pt>
                <c:pt idx="10">
                  <c:v>Dyslipidemia</c:v>
                </c:pt>
                <c:pt idx="11">
                  <c:v>PVD</c:v>
                </c:pt>
                <c:pt idx="12">
                  <c:v>PoorVision</c:v>
                </c:pt>
                <c:pt idx="13">
                  <c:v>Smoker</c:v>
                </c:pt>
                <c:pt idx="14">
                  <c:v>Hypertension</c:v>
                </c:pt>
                <c:pt idx="15">
                  <c:v>Fam Hypertension</c:v>
                </c:pt>
                <c:pt idx="16">
                  <c:v>Diabetes</c:v>
                </c:pt>
                <c:pt idx="17">
                  <c:v>Fam Diabetes</c:v>
                </c:pt>
                <c:pt idx="18">
                  <c:v>Stroke</c:v>
                </c:pt>
                <c:pt idx="19">
                  <c:v>CVD</c:v>
                </c:pt>
                <c:pt idx="20">
                  <c:v>Fam CVD</c:v>
                </c:pt>
                <c:pt idx="21">
                  <c:v>CHF</c:v>
                </c:pt>
                <c:pt idx="22">
                  <c:v>Anemia</c:v>
                </c:pt>
              </c:strCache>
            </c:strRef>
          </c:cat>
          <c:val>
            <c:numRef>
              <c:f>Sheet5!$B$5:$X$5</c:f>
              <c:numCache>
                <c:formatCode>General</c:formatCode>
                <c:ptCount val="23"/>
                <c:pt idx="0">
                  <c:v>0.52041184971098264</c:v>
                </c:pt>
                <c:pt idx="1">
                  <c:v>0.18081647398843931</c:v>
                </c:pt>
                <c:pt idx="2">
                  <c:v>0.30491329479768786</c:v>
                </c:pt>
                <c:pt idx="3">
                  <c:v>0.48103323699421963</c:v>
                </c:pt>
                <c:pt idx="4">
                  <c:v>3.3236994219653176E-2</c:v>
                </c:pt>
                <c:pt idx="5">
                  <c:v>0.44400289017341038</c:v>
                </c:pt>
                <c:pt idx="6">
                  <c:v>0.34790462427745666</c:v>
                </c:pt>
                <c:pt idx="7">
                  <c:v>0.37716763005780346</c:v>
                </c:pt>
                <c:pt idx="8">
                  <c:v>0.78197254335260113</c:v>
                </c:pt>
                <c:pt idx="9">
                  <c:v>0.30148121387283239</c:v>
                </c:pt>
                <c:pt idx="10">
                  <c:v>0.10567196531791907</c:v>
                </c:pt>
                <c:pt idx="11">
                  <c:v>2.8359826589595377E-2</c:v>
                </c:pt>
                <c:pt idx="12">
                  <c:v>5.0036127167630055E-2</c:v>
                </c:pt>
                <c:pt idx="13">
                  <c:v>0.29515895953757226</c:v>
                </c:pt>
                <c:pt idx="14">
                  <c:v>0.36253612716763006</c:v>
                </c:pt>
                <c:pt idx="15">
                  <c:v>0.23572976878612717</c:v>
                </c:pt>
                <c:pt idx="16">
                  <c:v>9.7001445086705204E-2</c:v>
                </c:pt>
                <c:pt idx="17">
                  <c:v>0.30834537572254334</c:v>
                </c:pt>
                <c:pt idx="18">
                  <c:v>2.3121387283236993E-2</c:v>
                </c:pt>
                <c:pt idx="19">
                  <c:v>4.9674855491329481E-2</c:v>
                </c:pt>
                <c:pt idx="20">
                  <c:v>0.32947976878612717</c:v>
                </c:pt>
                <c:pt idx="21">
                  <c:v>2.0411849710982657E-2</c:v>
                </c:pt>
                <c:pt idx="22">
                  <c:v>1.7882947976878612E-2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89-4E33-AF0B-0F9A1A60190F}"/>
            </c:ext>
          </c:extLst>
        </c:ser>
        <c:ser>
          <c:idx val="1"/>
          <c:order val="1"/>
          <c:tx>
            <c:strRef>
              <c:f>Sheet5!$A$6</c:f>
              <c:strCache>
                <c:ptCount val="1"/>
                <c:pt idx="0">
                  <c:v>CKD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Sheet5!$B$4:$X$4</c:f>
              <c:strCache>
                <c:ptCount val="23"/>
                <c:pt idx="0">
                  <c:v>Female</c:v>
                </c:pt>
                <c:pt idx="1">
                  <c:v>Raceblack</c:v>
                </c:pt>
                <c:pt idx="2">
                  <c:v>Racehispa</c:v>
                </c:pt>
                <c:pt idx="3">
                  <c:v>Racewhite</c:v>
                </c:pt>
                <c:pt idx="4">
                  <c:v>Raceother</c:v>
                </c:pt>
                <c:pt idx="5">
                  <c:v>Educ</c:v>
                </c:pt>
                <c:pt idx="6">
                  <c:v>Unmarried</c:v>
                </c:pt>
                <c:pt idx="7">
                  <c:v>Income</c:v>
                </c:pt>
                <c:pt idx="8">
                  <c:v>Insured</c:v>
                </c:pt>
                <c:pt idx="9">
                  <c:v>Obese</c:v>
                </c:pt>
                <c:pt idx="10">
                  <c:v>Dyslipidemia</c:v>
                </c:pt>
                <c:pt idx="11">
                  <c:v>PVD</c:v>
                </c:pt>
                <c:pt idx="12">
                  <c:v>PoorVision</c:v>
                </c:pt>
                <c:pt idx="13">
                  <c:v>Smoker</c:v>
                </c:pt>
                <c:pt idx="14">
                  <c:v>Hypertension</c:v>
                </c:pt>
                <c:pt idx="15">
                  <c:v>Fam Hypertension</c:v>
                </c:pt>
                <c:pt idx="16">
                  <c:v>Diabetes</c:v>
                </c:pt>
                <c:pt idx="17">
                  <c:v>Fam Diabetes</c:v>
                </c:pt>
                <c:pt idx="18">
                  <c:v>Stroke</c:v>
                </c:pt>
                <c:pt idx="19">
                  <c:v>CVD</c:v>
                </c:pt>
                <c:pt idx="20">
                  <c:v>Fam CVD</c:v>
                </c:pt>
                <c:pt idx="21">
                  <c:v>CHF</c:v>
                </c:pt>
                <c:pt idx="22">
                  <c:v>Anemia</c:v>
                </c:pt>
              </c:strCache>
            </c:strRef>
          </c:cat>
          <c:val>
            <c:numRef>
              <c:f>Sheet5!$B$6:$X$6</c:f>
              <c:numCache>
                <c:formatCode>General</c:formatCode>
                <c:ptCount val="23"/>
                <c:pt idx="0">
                  <c:v>0.54741379310344829</c:v>
                </c:pt>
                <c:pt idx="1">
                  <c:v>0.16594827586206898</c:v>
                </c:pt>
                <c:pt idx="2">
                  <c:v>0.15086206896551724</c:v>
                </c:pt>
                <c:pt idx="3">
                  <c:v>0.67025862068965514</c:v>
                </c:pt>
                <c:pt idx="4">
                  <c:v>1.2931034482758621E-2</c:v>
                </c:pt>
                <c:pt idx="5">
                  <c:v>0.33405172413793105</c:v>
                </c:pt>
                <c:pt idx="6">
                  <c:v>0.45474137931034481</c:v>
                </c:pt>
                <c:pt idx="7">
                  <c:v>0.22413793103448276</c:v>
                </c:pt>
                <c:pt idx="8">
                  <c:v>0.94612068965517238</c:v>
                </c:pt>
                <c:pt idx="9">
                  <c:v>0.29310344827586204</c:v>
                </c:pt>
                <c:pt idx="10">
                  <c:v>0.10775862068965517</c:v>
                </c:pt>
                <c:pt idx="11">
                  <c:v>0.14870689655172414</c:v>
                </c:pt>
                <c:pt idx="12">
                  <c:v>0.12931034482758622</c:v>
                </c:pt>
                <c:pt idx="13">
                  <c:v>0.41163793103448276</c:v>
                </c:pt>
                <c:pt idx="14">
                  <c:v>0.79094827586206895</c:v>
                </c:pt>
                <c:pt idx="15">
                  <c:v>0.16379310344827586</c:v>
                </c:pt>
                <c:pt idx="16">
                  <c:v>0.28017241379310343</c:v>
                </c:pt>
                <c:pt idx="17">
                  <c:v>0.33836206896551724</c:v>
                </c:pt>
                <c:pt idx="18">
                  <c:v>0.12715517241379309</c:v>
                </c:pt>
                <c:pt idx="19">
                  <c:v>0.24784482758620691</c:v>
                </c:pt>
                <c:pt idx="20">
                  <c:v>0.25431034482758619</c:v>
                </c:pt>
                <c:pt idx="21">
                  <c:v>0.1206896551724138</c:v>
                </c:pt>
                <c:pt idx="22">
                  <c:v>4.7413793103448273E-2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89-4E33-AF0B-0F9A1A601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5202991"/>
        <c:axId val="71424287"/>
      </c:barChart>
      <c:catAx>
        <c:axId val="21520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4287"/>
        <c:crosses val="autoZero"/>
        <c:auto val="1"/>
        <c:lblAlgn val="ctr"/>
        <c:lblOffset val="100"/>
        <c:noMultiLvlLbl val="0"/>
      </c:catAx>
      <c:valAx>
        <c:axId val="7142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202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Talk about the findings related to age &amp; SBP as in the report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Talk about the findings as in the report. Race first, then Educ vs Income, then Hypertension, then a list of diseases like PVD,….. (as stated in the report)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1298601" y="514830"/>
            <a:ext cx="6769633" cy="3941909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667753" y="1682738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1500750" y="1490367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title" idx="2"/>
          </p:nvPr>
        </p:nvSpPr>
        <p:spPr>
          <a:xfrm>
            <a:off x="2826352" y="1282763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6"/>
          <p:cNvSpPr txBox="1">
            <a:spLocks noGrp="1"/>
          </p:cNvSpPr>
          <p:nvPr>
            <p:ph type="title" idx="3"/>
          </p:nvPr>
        </p:nvSpPr>
        <p:spPr>
          <a:xfrm rot="-5400000">
            <a:off x="-1703750" y="2548403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4"/>
          </p:nvPr>
        </p:nvSpPr>
        <p:spPr>
          <a:xfrm>
            <a:off x="1667753" y="2653210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title" idx="5"/>
          </p:nvPr>
        </p:nvSpPr>
        <p:spPr>
          <a:xfrm>
            <a:off x="1500750" y="2460839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title" idx="6"/>
          </p:nvPr>
        </p:nvSpPr>
        <p:spPr>
          <a:xfrm>
            <a:off x="2826352" y="2253235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7"/>
          </p:nvPr>
        </p:nvSpPr>
        <p:spPr>
          <a:xfrm>
            <a:off x="1667753" y="3623655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 idx="8"/>
          </p:nvPr>
        </p:nvSpPr>
        <p:spPr>
          <a:xfrm>
            <a:off x="1500750" y="3431284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title" idx="9"/>
          </p:nvPr>
        </p:nvSpPr>
        <p:spPr>
          <a:xfrm>
            <a:off x="2826352" y="3223680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ubTitle" idx="13"/>
          </p:nvPr>
        </p:nvSpPr>
        <p:spPr>
          <a:xfrm>
            <a:off x="5171303" y="1682738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title" idx="14"/>
          </p:nvPr>
        </p:nvSpPr>
        <p:spPr>
          <a:xfrm>
            <a:off x="5004300" y="1490367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title" idx="15"/>
          </p:nvPr>
        </p:nvSpPr>
        <p:spPr>
          <a:xfrm>
            <a:off x="6329903" y="1282763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6"/>
          </p:nvPr>
        </p:nvSpPr>
        <p:spPr>
          <a:xfrm>
            <a:off x="5171303" y="2653210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title" idx="17"/>
          </p:nvPr>
        </p:nvSpPr>
        <p:spPr>
          <a:xfrm>
            <a:off x="5004300" y="2460839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title" idx="18"/>
          </p:nvPr>
        </p:nvSpPr>
        <p:spPr>
          <a:xfrm>
            <a:off x="6329903" y="2253235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ubTitle" idx="19"/>
          </p:nvPr>
        </p:nvSpPr>
        <p:spPr>
          <a:xfrm>
            <a:off x="5171303" y="3623655"/>
            <a:ext cx="2880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title" idx="20"/>
          </p:nvPr>
        </p:nvSpPr>
        <p:spPr>
          <a:xfrm>
            <a:off x="5004300" y="3431284"/>
            <a:ext cx="32148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 idx="21"/>
          </p:nvPr>
        </p:nvSpPr>
        <p:spPr>
          <a:xfrm>
            <a:off x="6329903" y="3223680"/>
            <a:ext cx="5634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400"/>
              <a:buNone/>
              <a:defRPr sz="1400">
                <a:solidFill>
                  <a:srgbClr val="CADCD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12000"/>
              <a:buNone/>
              <a:defRPr sz="12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HEADER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166425" y="1857150"/>
            <a:ext cx="27933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42" name="Google Shape;42;p1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9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9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title" idx="2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 Black"/>
              <a:buNone/>
              <a:defRPr sz="28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●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Char char="○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aleway"/>
              <a:buChar char="■"/>
              <a:defRPr sz="1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282601" y="1048627"/>
            <a:ext cx="5082138" cy="262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SCREENING FOR CHRONIC KIDNEY DISEASE (CKD)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780177" y="4102109"/>
            <a:ext cx="7936215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b="1" i="1">
                <a:solidFill>
                  <a:schemeClr val="dk1"/>
                </a:solidFill>
              </a:rPr>
              <a:t>Group 6 - </a:t>
            </a:r>
            <a:r>
              <a:rPr lang="en-US" i="1">
                <a:solidFill>
                  <a:schemeClr val="dk1"/>
                </a:solidFill>
              </a:rPr>
              <a:t>Neel Kumtakar, Yusi Luo, Daniel Le, Kim-Cuong Nguyen, Micheal Said, Jing Wang</a:t>
            </a:r>
            <a:endParaRPr i="1">
              <a:solidFill>
                <a:schemeClr val="dk1"/>
              </a:solidFill>
            </a:endParaRPr>
          </a:p>
        </p:txBody>
      </p:sp>
      <p:cxnSp>
        <p:nvCxnSpPr>
          <p:cNvPr id="79" name="Google Shape;79;p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subTitle" idx="1"/>
          </p:nvPr>
        </p:nvSpPr>
        <p:spPr>
          <a:xfrm>
            <a:off x="897622" y="2872541"/>
            <a:ext cx="2365696" cy="133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Cutoff value: 0.22</a:t>
            </a:r>
            <a:endParaRPr/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Accuracy: 90%</a:t>
            </a:r>
            <a:endParaRPr/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Profit: $71,900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MODEL DEVELOPMENT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2339930" y="2241084"/>
            <a:ext cx="4706223" cy="9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Cutoff value vs Accuracy &amp; Profit</a:t>
            </a:r>
            <a:endParaRPr/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4215" y="282228"/>
            <a:ext cx="2705056" cy="195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02913" y="282228"/>
            <a:ext cx="2643722" cy="195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3695" y="2902417"/>
            <a:ext cx="3708139" cy="1330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/>
          <p:nvPr/>
        </p:nvSpPr>
        <p:spPr>
          <a:xfrm>
            <a:off x="5277576" y="4248432"/>
            <a:ext cx="2095445" cy="33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Confusion Matrix</a:t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>
            <a:off x="5759780" y="3340451"/>
            <a:ext cx="718653" cy="89230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SCREENING TOOL</a:t>
            </a:r>
            <a:endParaRPr sz="1200" b="1"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2030581" y="360591"/>
            <a:ext cx="1880825" cy="451144"/>
            <a:chOff x="3515000" y="3112625"/>
            <a:chExt cx="282025" cy="67650"/>
          </a:xfrm>
        </p:grpSpPr>
        <p:sp>
          <p:nvSpPr>
            <p:cNvPr id="204" name="Google Shape;204;p11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0606" y="468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>
            <a:spLocks noGrp="1"/>
          </p:cNvSpPr>
          <p:nvPr>
            <p:ph type="title" idx="4294967295"/>
          </p:nvPr>
        </p:nvSpPr>
        <p:spPr>
          <a:xfrm>
            <a:off x="2465907" y="449063"/>
            <a:ext cx="16029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000" b="1"/>
              <a:t>General Information</a:t>
            </a:r>
            <a:endParaRPr/>
          </a:p>
        </p:txBody>
      </p:sp>
      <p:grpSp>
        <p:nvGrpSpPr>
          <p:cNvPr id="208" name="Google Shape;208;p11"/>
          <p:cNvGrpSpPr/>
          <p:nvPr/>
        </p:nvGrpSpPr>
        <p:grpSpPr>
          <a:xfrm>
            <a:off x="5495778" y="357865"/>
            <a:ext cx="1880825" cy="451144"/>
            <a:chOff x="3515000" y="3112625"/>
            <a:chExt cx="282025" cy="67650"/>
          </a:xfrm>
        </p:grpSpPr>
        <p:sp>
          <p:nvSpPr>
            <p:cNvPr id="209" name="Google Shape;209;p11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1"/>
          <p:cNvSpPr txBox="1">
            <a:spLocks noGrp="1"/>
          </p:cNvSpPr>
          <p:nvPr>
            <p:ph type="title" idx="4294967295"/>
          </p:nvPr>
        </p:nvSpPr>
        <p:spPr>
          <a:xfrm>
            <a:off x="5907271" y="450557"/>
            <a:ext cx="16029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000" b="1"/>
              <a:t>Health Information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6291" y="449038"/>
            <a:ext cx="236150" cy="23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11"/>
          <p:cNvGraphicFramePr/>
          <p:nvPr/>
        </p:nvGraphicFramePr>
        <p:xfrm>
          <a:off x="645460" y="900207"/>
          <a:ext cx="3820500" cy="2272187"/>
        </p:xfrm>
        <a:graphic>
          <a:graphicData uri="http://schemas.openxmlformats.org/drawingml/2006/table">
            <a:tbl>
              <a:tblPr firstRow="1" firstCol="1" bandRow="1">
                <a:noFill/>
                <a:tableStyleId>{A134E121-5B08-45E4-B962-6F917A9D57BB}</a:tableStyleId>
              </a:tblPr>
              <a:tblGrid>
                <a:gridCol w="101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9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What is your age?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Below 50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50-59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(3)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60-69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(4)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Above 70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(5)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9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What is your gender?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Male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Others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Female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6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What is your race?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Black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Hispanic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Others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White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4" name="Google Shape;214;p11"/>
          <p:cNvGraphicFramePr/>
          <p:nvPr/>
        </p:nvGraphicFramePr>
        <p:xfrm>
          <a:off x="4966447" y="901701"/>
          <a:ext cx="3971375" cy="2840547"/>
        </p:xfrm>
        <a:graphic>
          <a:graphicData uri="http://schemas.openxmlformats.org/drawingml/2006/table">
            <a:tbl>
              <a:tblPr firstRow="1" firstCol="1" bandRow="1">
                <a:noFill/>
                <a:tableStyleId>{A134E121-5B08-45E4-B962-6F917A9D57BB}</a:tableStyleId>
              </a:tblPr>
              <a:tblGrid>
                <a:gridCol w="22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Do you have Peripheral Vascular Disease (PVD)?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Do you have hypertension?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Do you have diabetes?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Do you have Cardiovascular disease (CVD)?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Have you ever had Congestive Heart Failure (CHF)?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3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Are you having anemic?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 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No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(0)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Yes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(1)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000000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◻</a:t>
                      </a:r>
                      <a:endParaRPr sz="1000" b="1" i="0" u="none" strike="noStrike" cap="none">
                        <a:solidFill>
                          <a:srgbClr val="000000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58375" marR="583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15" name="Google Shape;215;p11"/>
          <p:cNvGrpSpPr/>
          <p:nvPr/>
        </p:nvGrpSpPr>
        <p:grpSpPr>
          <a:xfrm>
            <a:off x="1773259" y="4102505"/>
            <a:ext cx="606007" cy="582706"/>
            <a:chOff x="7068512" y="3800561"/>
            <a:chExt cx="959700" cy="959700"/>
          </a:xfrm>
        </p:grpSpPr>
        <p:pic>
          <p:nvPicPr>
            <p:cNvPr id="216" name="Google Shape;216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66412" y="4098461"/>
              <a:ext cx="363900" cy="363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11"/>
            <p:cNvGrpSpPr/>
            <p:nvPr/>
          </p:nvGrpSpPr>
          <p:grpSpPr>
            <a:xfrm>
              <a:off x="7068512" y="3800561"/>
              <a:ext cx="959700" cy="959700"/>
              <a:chOff x="7068512" y="3734850"/>
              <a:chExt cx="959700" cy="959700"/>
            </a:xfrm>
          </p:grpSpPr>
          <p:sp>
            <p:nvSpPr>
              <p:cNvPr id="218" name="Google Shape;218;p11"/>
              <p:cNvSpPr/>
              <p:nvPr/>
            </p:nvSpPr>
            <p:spPr>
              <a:xfrm>
                <a:off x="7068512" y="3734850"/>
                <a:ext cx="959700" cy="959700"/>
              </a:xfrm>
              <a:prstGeom prst="donut">
                <a:avLst>
                  <a:gd name="adj" fmla="val 7857"/>
                </a:avLst>
              </a:prstGeom>
              <a:solidFill>
                <a:srgbClr val="CADC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7068512" y="3734850"/>
                <a:ext cx="959700" cy="959700"/>
              </a:xfrm>
              <a:prstGeom prst="blockArc">
                <a:avLst>
                  <a:gd name="adj1" fmla="val 16213686"/>
                  <a:gd name="adj2" fmla="val 454204"/>
                  <a:gd name="adj3" fmla="val 8023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20" name="Google Shape;220;p11"/>
          <p:cNvCxnSpPr/>
          <p:nvPr/>
        </p:nvCxnSpPr>
        <p:spPr>
          <a:xfrm rot="10800000" flipH="1">
            <a:off x="3731404" y="3387582"/>
            <a:ext cx="1164300" cy="198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21" name="Google Shape;221;p11"/>
          <p:cNvSpPr/>
          <p:nvPr/>
        </p:nvSpPr>
        <p:spPr>
          <a:xfrm>
            <a:off x="1523936" y="3397668"/>
            <a:ext cx="1947460" cy="430261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Total Points:   ? /13</a:t>
            </a:r>
            <a:endParaRPr sz="1200" b="1" i="0" u="none" strike="noStrike" cap="none">
              <a:solidFill>
                <a:srgbClr val="000000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4313611" y="4195504"/>
            <a:ext cx="3766119" cy="779908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Instructions: If total point is 8 or higher, the patient need to undergo more testing.</a:t>
            </a:r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6559" y="4482646"/>
            <a:ext cx="289575" cy="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15987" y="4498813"/>
            <a:ext cx="289575" cy="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03559" y="4499244"/>
            <a:ext cx="289575" cy="28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1"/>
          <p:cNvCxnSpPr/>
          <p:nvPr/>
        </p:nvCxnSpPr>
        <p:spPr>
          <a:xfrm rot="5400000" flipH="1">
            <a:off x="1932412" y="3964141"/>
            <a:ext cx="242100" cy="45600"/>
          </a:xfrm>
          <a:prstGeom prst="bentConnector3">
            <a:avLst>
              <a:gd name="adj1" fmla="val 4997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LIMITATION</a:t>
            </a:r>
            <a:endParaRPr sz="1200" b="1"/>
          </a:p>
        </p:txBody>
      </p:sp>
      <p:cxnSp>
        <p:nvCxnSpPr>
          <p:cNvPr id="232" name="Google Shape;232;p12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450" y="4"/>
            <a:ext cx="3429001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2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35" name="Google Shape;235;p12"/>
          <p:cNvSpPr txBox="1"/>
          <p:nvPr/>
        </p:nvSpPr>
        <p:spPr>
          <a:xfrm>
            <a:off x="5039629" y="1134842"/>
            <a:ext cx="3322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from data imputation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Incomplete dataset: no info on family history of kidney disease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Backward selection model drawback: may include variables that are not necessary. 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input by patients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1339702" y="1871330"/>
            <a:ext cx="7804298" cy="327217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2474670" y="3045204"/>
            <a:ext cx="6669330" cy="117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None/>
            </a:pPr>
            <a:r>
              <a:rPr lang="en-US" sz="7200" b="0" i="0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THANK YOU!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>
            <a:off x="504656" y="-226966"/>
            <a:ext cx="6669330" cy="117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Black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Raleway Black"/>
                <a:ea typeface="Raleway Black"/>
                <a:cs typeface="Raleway Black"/>
                <a:sym typeface="Raleway Black"/>
              </a:rPr>
              <a:t>The best protection is early detection!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 idx="3"/>
          </p:nvPr>
        </p:nvSpPr>
        <p:spPr>
          <a:xfrm rot="-5400000">
            <a:off x="-1703750" y="2548403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TABLE OF CONTENTS</a:t>
            </a:r>
            <a:endParaRPr sz="1200" b="1"/>
          </a:p>
        </p:txBody>
      </p:sp>
      <p:grpSp>
        <p:nvGrpSpPr>
          <p:cNvPr id="85" name="Google Shape;85;p2"/>
          <p:cNvGrpSpPr/>
          <p:nvPr/>
        </p:nvGrpSpPr>
        <p:grpSpPr>
          <a:xfrm>
            <a:off x="1524000" y="539750"/>
            <a:ext cx="6095999" cy="4063999"/>
            <a:chOff x="0" y="0"/>
            <a:chExt cx="6095999" cy="4063999"/>
          </a:xfrm>
        </p:grpSpPr>
        <p:sp>
          <p:nvSpPr>
            <p:cNvPr id="86" name="Google Shape;86;p2"/>
            <p:cNvSpPr/>
            <p:nvPr/>
          </p:nvSpPr>
          <p:spPr>
            <a:xfrm>
              <a:off x="0" y="0"/>
              <a:ext cx="5181600" cy="1219200"/>
            </a:xfrm>
            <a:prstGeom prst="roundRect">
              <a:avLst>
                <a:gd name="adj" fmla="val 10000"/>
              </a:avLst>
            </a:prstGeom>
            <a:solidFill>
              <a:srgbClr val="CADB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 txBox="1"/>
            <p:nvPr/>
          </p:nvSpPr>
          <p:spPr>
            <a:xfrm>
              <a:off x="35709" y="35709"/>
              <a:ext cx="3865988" cy="114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57199" y="1422399"/>
              <a:ext cx="5181600" cy="1219200"/>
            </a:xfrm>
            <a:prstGeom prst="roundRect">
              <a:avLst>
                <a:gd name="adj" fmla="val 10000"/>
              </a:avLst>
            </a:prstGeom>
            <a:solidFill>
              <a:srgbClr val="CADB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492908" y="1458108"/>
              <a:ext cx="3860502" cy="114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 ANALYSIS</a:t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14399" y="2844799"/>
              <a:ext cx="5181600" cy="1219200"/>
            </a:xfrm>
            <a:prstGeom prst="roundRect">
              <a:avLst>
                <a:gd name="adj" fmla="val 10000"/>
              </a:avLst>
            </a:prstGeom>
            <a:solidFill>
              <a:srgbClr val="CADB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950108" y="2880508"/>
              <a:ext cx="3860502" cy="1147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FITTING</a:t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89120" y="924560"/>
              <a:ext cx="792480" cy="7924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BF1F1">
                <a:alpha val="89803"/>
              </a:srgbClr>
            </a:solidFill>
            <a:ln w="25400" cap="flat" cmpd="sng">
              <a:solidFill>
                <a:srgbClr val="EBF1F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4567428" y="924560"/>
              <a:ext cx="435864" cy="59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46320" y="2338832"/>
              <a:ext cx="792480" cy="79248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BF1F1">
                <a:alpha val="89803"/>
              </a:srgbClr>
            </a:solidFill>
            <a:ln w="25400" cap="flat" cmpd="sng">
              <a:solidFill>
                <a:srgbClr val="EBF1F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024628" y="2338832"/>
              <a:ext cx="435864" cy="596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873091" y="124161"/>
            <a:ext cx="3338818" cy="360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/>
              <a:t>CKD</a:t>
            </a:r>
            <a:r>
              <a:rPr lang="en-US" sz="1200"/>
              <a:t> can easily be found by drawing simple lab tests, but at-risk populations are not routinely tested for CKD.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/>
              <a:t>Objective: </a:t>
            </a:r>
            <a:r>
              <a:rPr lang="en-US" sz="1200"/>
              <a:t>to</a:t>
            </a:r>
            <a:r>
              <a:rPr lang="en-US" sz="1200" b="1"/>
              <a:t> </a:t>
            </a:r>
            <a:r>
              <a:rPr lang="en-US" sz="1200"/>
              <a:t>develop an effective  model  and easy-to-use screening tool to identify patients with high risk of CKD so that early treatment can be applied.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/>
              <a:t>Dataset</a:t>
            </a:r>
            <a:r>
              <a:rPr lang="en-US" sz="1200"/>
              <a:t>: 6,000 observations – 33 variables</a:t>
            </a:r>
            <a:endParaRPr/>
          </a:p>
          <a:p>
            <a:pPr marL="171450" lvl="0" indent="-171450" algn="l" rtl="0">
              <a:lnSpc>
                <a:spcPct val="150000"/>
              </a:lnSpc>
              <a:spcBef>
                <a:spcPts val="3200"/>
              </a:spcBef>
              <a:spcAft>
                <a:spcPts val="1600"/>
              </a:spcAft>
              <a:buSzPts val="1200"/>
              <a:buFont typeface="Arial"/>
              <a:buChar char="•"/>
            </a:pPr>
            <a:r>
              <a:rPr lang="en-US" sz="1200" b="1"/>
              <a:t>Methodology</a:t>
            </a:r>
            <a:r>
              <a:rPr lang="en-US" sz="1200"/>
              <a:t>: logistic regression -&gt; identify significant variables -&gt; build predictive model &amp; create screening tool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INTRODUCTION &amp; OBJECTIVE</a:t>
            </a:r>
            <a:endParaRPr sz="1200" b="1"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l="10464" r="16658"/>
          <a:stretch/>
        </p:blipFill>
        <p:spPr>
          <a:xfrm>
            <a:off x="4686300" y="606700"/>
            <a:ext cx="4457704" cy="40825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"/>
          <p:cNvCxnSpPr/>
          <p:nvPr/>
        </p:nvCxnSpPr>
        <p:spPr>
          <a:xfrm>
            <a:off x="1253250" y="652667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3"/>
          <p:cNvCxnSpPr/>
          <p:nvPr/>
        </p:nvCxnSpPr>
        <p:spPr>
          <a:xfrm>
            <a:off x="1381225" y="4688788"/>
            <a:ext cx="25785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5" name="Google Shape;105;p3"/>
          <p:cNvSpPr/>
          <p:nvPr/>
        </p:nvSpPr>
        <p:spPr>
          <a:xfrm>
            <a:off x="4572000" y="4688788"/>
            <a:ext cx="3227165" cy="37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best protection is early detection”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INITIAL ANALYSIS</a:t>
            </a:r>
            <a:endParaRPr/>
          </a:p>
        </p:txBody>
      </p:sp>
      <p:graphicFrame>
        <p:nvGraphicFramePr>
          <p:cNvPr id="111" name="Google Shape;111;p4"/>
          <p:cNvGraphicFramePr/>
          <p:nvPr/>
        </p:nvGraphicFramePr>
        <p:xfrm>
          <a:off x="2212364" y="527212"/>
          <a:ext cx="5560906" cy="3591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2" name="Google Shape;112;p4"/>
          <p:cNvSpPr/>
          <p:nvPr/>
        </p:nvSpPr>
        <p:spPr>
          <a:xfrm>
            <a:off x="2600587" y="2155970"/>
            <a:ext cx="528507" cy="1736522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5068348" y="1454842"/>
            <a:ext cx="528507" cy="23705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283244" y="4287732"/>
            <a:ext cx="3570208" cy="36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CKD dataset – Continuous variables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INITIAL ANALYSIS</a:t>
            </a:r>
            <a:endParaRPr/>
          </a:p>
        </p:txBody>
      </p:sp>
      <p:graphicFrame>
        <p:nvGraphicFramePr>
          <p:cNvPr id="120" name="Google Shape;120;p5"/>
          <p:cNvGraphicFramePr/>
          <p:nvPr/>
        </p:nvGraphicFramePr>
        <p:xfrm>
          <a:off x="1797763" y="496800"/>
          <a:ext cx="6092953" cy="3848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1" name="Google Shape;121;p5"/>
          <p:cNvSpPr/>
          <p:nvPr/>
        </p:nvSpPr>
        <p:spPr>
          <a:xfrm>
            <a:off x="3364028" y="4478480"/>
            <a:ext cx="3137397" cy="33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CKD dataset – Binary variables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2575420" y="1241571"/>
            <a:ext cx="620785" cy="21811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3196200" y="1547675"/>
            <a:ext cx="906000" cy="23214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5503178" y="729842"/>
            <a:ext cx="352338" cy="269286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 rot="10800000" flipH="1">
            <a:off x="4781723" y="3263318"/>
            <a:ext cx="302006" cy="26844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5"/>
          <p:cNvCxnSpPr/>
          <p:nvPr/>
        </p:nvCxnSpPr>
        <p:spPr>
          <a:xfrm rot="10800000" flipH="1">
            <a:off x="4837885" y="3238151"/>
            <a:ext cx="511494" cy="4865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5"/>
          <p:cNvCxnSpPr/>
          <p:nvPr/>
        </p:nvCxnSpPr>
        <p:spPr>
          <a:xfrm rot="10800000" flipH="1">
            <a:off x="5805270" y="3235101"/>
            <a:ext cx="511494" cy="48656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"/>
          <p:cNvCxnSpPr/>
          <p:nvPr/>
        </p:nvCxnSpPr>
        <p:spPr>
          <a:xfrm rot="10800000" flipH="1">
            <a:off x="6472042" y="3309149"/>
            <a:ext cx="276900" cy="28667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"/>
          <p:cNvCxnSpPr/>
          <p:nvPr/>
        </p:nvCxnSpPr>
        <p:spPr>
          <a:xfrm rot="10800000" flipH="1">
            <a:off x="6748942" y="3245920"/>
            <a:ext cx="289670" cy="30977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"/>
          <p:cNvCxnSpPr/>
          <p:nvPr/>
        </p:nvCxnSpPr>
        <p:spPr>
          <a:xfrm rot="10800000" flipH="1">
            <a:off x="5229242" y="3286933"/>
            <a:ext cx="331987" cy="33111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5"/>
          <p:cNvCxnSpPr/>
          <p:nvPr/>
        </p:nvCxnSpPr>
        <p:spPr>
          <a:xfrm rot="10800000" flipH="1">
            <a:off x="7208917" y="3309148"/>
            <a:ext cx="271765" cy="246543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DATA PREPROCESSING</a:t>
            </a:r>
            <a:endParaRPr sz="1200" b="1"/>
          </a:p>
        </p:txBody>
      </p:sp>
      <p:sp>
        <p:nvSpPr>
          <p:cNvPr id="137" name="Google Shape;137;p6"/>
          <p:cNvSpPr txBox="1">
            <a:spLocks noGrp="1"/>
          </p:cNvSpPr>
          <p:nvPr>
            <p:ph type="subTitle" idx="1"/>
          </p:nvPr>
        </p:nvSpPr>
        <p:spPr>
          <a:xfrm>
            <a:off x="1398600" y="2546696"/>
            <a:ext cx="15156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6,000 observation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33 variables</a:t>
            </a:r>
            <a:endParaRPr sz="1200"/>
          </a:p>
        </p:txBody>
      </p:sp>
      <p:sp>
        <p:nvSpPr>
          <p:cNvPr id="138" name="Google Shape;138;p6"/>
          <p:cNvSpPr txBox="1">
            <a:spLocks noGrp="1"/>
          </p:cNvSpPr>
          <p:nvPr>
            <p:ph type="subTitle" idx="2"/>
          </p:nvPr>
        </p:nvSpPr>
        <p:spPr>
          <a:xfrm>
            <a:off x="3177635" y="2538342"/>
            <a:ext cx="1673163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1,864 observations (31%) </a:t>
            </a:r>
            <a:r>
              <a:rPr lang="en-US" sz="1200">
                <a:solidFill>
                  <a:schemeClr val="dk1"/>
                </a:solidFill>
              </a:rPr>
              <a:t>have missing value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</a:rPr>
              <a:t>13.2% Income value missed</a:t>
            </a:r>
            <a:endParaRPr sz="1200"/>
          </a:p>
        </p:txBody>
      </p:sp>
      <p:sp>
        <p:nvSpPr>
          <p:cNvPr id="139" name="Google Shape;139;p6"/>
          <p:cNvSpPr txBox="1">
            <a:spLocks noGrp="1"/>
          </p:cNvSpPr>
          <p:nvPr>
            <p:ph type="subTitle" idx="3"/>
          </p:nvPr>
        </p:nvSpPr>
        <p:spPr>
          <a:xfrm>
            <a:off x="4928186" y="2538342"/>
            <a:ext cx="1777161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Using multiple imputations (MICE)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/>
              <a:t>Linear regression for continuous variables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US" sz="1200"/>
              <a:t>Logistic regression for categorical variables</a:t>
            </a:r>
            <a:endParaRPr sz="1200"/>
          </a:p>
        </p:txBody>
      </p:sp>
      <p:sp>
        <p:nvSpPr>
          <p:cNvPr id="140" name="Google Shape;140;p6"/>
          <p:cNvSpPr txBox="1">
            <a:spLocks noGrp="1"/>
          </p:cNvSpPr>
          <p:nvPr>
            <p:ph type="subTitle" idx="4"/>
          </p:nvPr>
        </p:nvSpPr>
        <p:spPr>
          <a:xfrm>
            <a:off x="6958256" y="2546696"/>
            <a:ext cx="1673159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75%  Train dataset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-US" sz="1200"/>
              <a:t> 25%  Validation dataset</a:t>
            </a:r>
            <a:endParaRPr sz="1200"/>
          </a:p>
        </p:txBody>
      </p:sp>
      <p:sp>
        <p:nvSpPr>
          <p:cNvPr id="141" name="Google Shape;141;p6"/>
          <p:cNvSpPr/>
          <p:nvPr/>
        </p:nvSpPr>
        <p:spPr>
          <a:xfrm>
            <a:off x="1728319" y="1460121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532081" y="1460121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5331259" y="1460121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7335750" y="1460121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3038263" y="806196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6" name="Google Shape;146;p6"/>
          <p:cNvCxnSpPr/>
          <p:nvPr/>
        </p:nvCxnSpPr>
        <p:spPr>
          <a:xfrm>
            <a:off x="4850800" y="806196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47" name="Google Shape;147;p6"/>
          <p:cNvCxnSpPr/>
          <p:nvPr/>
        </p:nvCxnSpPr>
        <p:spPr>
          <a:xfrm>
            <a:off x="6831802" y="806196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8" name="Google Shape;148;p6"/>
          <p:cNvSpPr txBox="1">
            <a:spLocks noGrp="1"/>
          </p:cNvSpPr>
          <p:nvPr>
            <p:ph type="title" idx="5"/>
          </p:nvPr>
        </p:nvSpPr>
        <p:spPr>
          <a:xfrm>
            <a:off x="1398600" y="897959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 b="1"/>
              <a:t>Data exploring</a:t>
            </a:r>
            <a:endParaRPr sz="1400" b="1"/>
          </a:p>
        </p:txBody>
      </p:sp>
      <p:sp>
        <p:nvSpPr>
          <p:cNvPr id="149" name="Google Shape;149;p6"/>
          <p:cNvSpPr txBox="1">
            <a:spLocks noGrp="1"/>
          </p:cNvSpPr>
          <p:nvPr>
            <p:ph type="title" idx="6"/>
          </p:nvPr>
        </p:nvSpPr>
        <p:spPr>
          <a:xfrm>
            <a:off x="3192472" y="897959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 b="1"/>
              <a:t>Missing Value</a:t>
            </a:r>
            <a:endParaRPr sz="1400" b="1"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 idx="7"/>
          </p:nvPr>
        </p:nvSpPr>
        <p:spPr>
          <a:xfrm>
            <a:off x="4938935" y="910403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 b="1"/>
              <a:t>Imputation</a:t>
            </a:r>
            <a:endParaRPr sz="1400" b="1"/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 idx="8"/>
          </p:nvPr>
        </p:nvSpPr>
        <p:spPr>
          <a:xfrm>
            <a:off x="6987600" y="925538"/>
            <a:ext cx="15156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400" b="1"/>
              <a:t>Split the dataset</a:t>
            </a:r>
            <a:endParaRPr sz="1400" b="1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2088" y="1647071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9038" y="1647071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37180" y="1647059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22688" y="1647059"/>
            <a:ext cx="445425" cy="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subTitle" idx="1"/>
          </p:nvPr>
        </p:nvSpPr>
        <p:spPr>
          <a:xfrm>
            <a:off x="858379" y="679508"/>
            <a:ext cx="3296873" cy="34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/>
              <a:t>Purpose: Develop predictive model -&gt; identify variables for screening tool.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/>
              <a:t>Key features of the screening tool: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-US" sz="1400"/>
              <a:t>Simplicity: this should be a tool that our grandparents could well understand and use. 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-US" sz="1400"/>
              <a:t>Accuracy: this is a must.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MODEL DEVELOPMENT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3032" y="88952"/>
            <a:ext cx="4336768" cy="4818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209963" y="4425217"/>
            <a:ext cx="4706223" cy="9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Backward Elimination Model Summary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MODEL DEVELOPMENT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4916186" y="4425217"/>
            <a:ext cx="4706223" cy="9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Reduced Model Summary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0340" y="923760"/>
            <a:ext cx="3727006" cy="271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4837" y="212220"/>
            <a:ext cx="3727006" cy="414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209963" y="4425217"/>
            <a:ext cx="4706223" cy="9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Backward Elimination Model Summary</a:t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4481128" y="2197916"/>
            <a:ext cx="629927" cy="2768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93A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8"/>
          <p:cNvCxnSpPr/>
          <p:nvPr/>
        </p:nvCxnSpPr>
        <p:spPr>
          <a:xfrm>
            <a:off x="668059" y="1795244"/>
            <a:ext cx="388716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8"/>
          <p:cNvCxnSpPr/>
          <p:nvPr/>
        </p:nvCxnSpPr>
        <p:spPr>
          <a:xfrm>
            <a:off x="661068" y="1989589"/>
            <a:ext cx="388716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8"/>
          <p:cNvCxnSpPr/>
          <p:nvPr/>
        </p:nvCxnSpPr>
        <p:spPr>
          <a:xfrm>
            <a:off x="652679" y="2190925"/>
            <a:ext cx="388716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" name="Google Shape;177;p8"/>
          <p:cNvCxnSpPr/>
          <p:nvPr/>
        </p:nvCxnSpPr>
        <p:spPr>
          <a:xfrm>
            <a:off x="652679" y="2794932"/>
            <a:ext cx="388716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306971" y="3216490"/>
            <a:ext cx="6744749" cy="34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Accuracy was conducted at cutoff level of 0.5.</a:t>
            </a:r>
            <a:endParaRPr/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Backward Model is more significant.</a:t>
            </a:r>
            <a:endParaRPr/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Similar accuracy.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=&gt; We decided to go with the reduced model.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sz="1200" b="1"/>
              <a:t>MODEL DEVELOPMENT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2175156" y="2571750"/>
            <a:ext cx="4706223" cy="9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aleway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Comparison Between Two Models</a:t>
            </a:r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4296" y="589774"/>
            <a:ext cx="4644548" cy="211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On-screen Show (16:9)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 Black</vt:lpstr>
      <vt:lpstr>Raleway</vt:lpstr>
      <vt:lpstr>Times New Roman</vt:lpstr>
      <vt:lpstr>Arial</vt:lpstr>
      <vt:lpstr>MINIMALIST DISEASE </vt:lpstr>
      <vt:lpstr>SCREENING FOR CHRONIC KIDNEY DISEASE (CKD)</vt:lpstr>
      <vt:lpstr>TABLE OF CONTENTS</vt:lpstr>
      <vt:lpstr>INTRODUCTION &amp; OBJECTIVE</vt:lpstr>
      <vt:lpstr>INITIAL ANALYSIS</vt:lpstr>
      <vt:lpstr>INITIAL ANALYSIS</vt:lpstr>
      <vt:lpstr>DATA PREPROCESSING</vt:lpstr>
      <vt:lpstr>MODEL DEVELOPMENT</vt:lpstr>
      <vt:lpstr>MODEL DEVELOPMENT</vt:lpstr>
      <vt:lpstr>MODEL DEVELOPMENT</vt:lpstr>
      <vt:lpstr>MODEL DEVELOPMENT</vt:lpstr>
      <vt:lpstr>SCREENING TOOL</vt:lpstr>
      <vt:lpstr>LIMITATION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SCREENING FOR CHRONIC KIDNEY DISEASE (CKD)</dc:title>
  <cp:lastModifiedBy>Kim-Cuong Nguyen</cp:lastModifiedBy>
  <cp:revision>1</cp:revision>
  <dcterms:modified xsi:type="dcterms:W3CDTF">2020-02-25T17:06:53Z</dcterms:modified>
</cp:coreProperties>
</file>