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2" r:id="rId4"/>
    <p:sldId id="258" r:id="rId5"/>
    <p:sldId id="264" r:id="rId6"/>
    <p:sldId id="259" r:id="rId7"/>
    <p:sldId id="265" r:id="rId8"/>
    <p:sldId id="266" r:id="rId9"/>
    <p:sldId id="267" r:id="rId10"/>
    <p:sldId id="268" r:id="rId11"/>
    <p:sldId id="260" r:id="rId12"/>
    <p:sldId id="269" r:id="rId13"/>
    <p:sldId id="270" r:id="rId14"/>
    <p:sldId id="261" r:id="rId15"/>
    <p:sldId id="282" r:id="rId16"/>
    <p:sldId id="291" r:id="rId17"/>
    <p:sldId id="271" r:id="rId18"/>
    <p:sldId id="272" r:id="rId19"/>
    <p:sldId id="275" r:id="rId20"/>
    <p:sldId id="273" r:id="rId21"/>
    <p:sldId id="277" r:id="rId22"/>
    <p:sldId id="278" r:id="rId23"/>
    <p:sldId id="280" r:id="rId24"/>
    <p:sldId id="276" r:id="rId25"/>
    <p:sldId id="279" r:id="rId26"/>
    <p:sldId id="292" r:id="rId27"/>
    <p:sldId id="281" r:id="rId28"/>
    <p:sldId id="286" r:id="rId29"/>
    <p:sldId id="290" r:id="rId30"/>
    <p:sldId id="287" r:id="rId31"/>
    <p:sldId id="288" r:id="rId32"/>
    <p:sldId id="294" r:id="rId33"/>
    <p:sldId id="289" r:id="rId34"/>
    <p:sldId id="295" r:id="rId35"/>
    <p:sldId id="296" r:id="rId36"/>
    <p:sldId id="293"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DA9FC4-5037-4DFE-A34C-AAC5AAE305B1}"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5E3D230B-6EDC-4F51-A7E0-097ACB42A06D}">
      <dgm:prSet/>
      <dgm:spPr/>
      <dgm:t>
        <a:bodyPr/>
        <a:lstStyle/>
        <a:p>
          <a:r>
            <a:rPr lang="en-US" dirty="0"/>
            <a:t>When we compare models, we will see that some models with certain parameters tend to overfit.</a:t>
          </a:r>
        </a:p>
      </dgm:t>
    </dgm:pt>
    <dgm:pt modelId="{B6AF052A-45C5-4EA2-B2A8-B61CBA6E38D1}" type="parTrans" cxnId="{6BD2DD21-774A-400A-84C1-175C4F74C3DF}">
      <dgm:prSet/>
      <dgm:spPr/>
      <dgm:t>
        <a:bodyPr/>
        <a:lstStyle/>
        <a:p>
          <a:endParaRPr lang="en-US"/>
        </a:p>
      </dgm:t>
    </dgm:pt>
    <dgm:pt modelId="{AAF9170C-38DB-4ADA-BF49-5F22FA78576E}" type="sibTrans" cxnId="{6BD2DD21-774A-400A-84C1-175C4F74C3DF}">
      <dgm:prSet/>
      <dgm:spPr/>
      <dgm:t>
        <a:bodyPr/>
        <a:lstStyle/>
        <a:p>
          <a:endParaRPr lang="en-US"/>
        </a:p>
      </dgm:t>
    </dgm:pt>
    <dgm:pt modelId="{FBFC3EB7-A41A-4E90-B20B-B8228D2748E4}">
      <dgm:prSet/>
      <dgm:spPr/>
      <dgm:t>
        <a:bodyPr/>
        <a:lstStyle/>
        <a:p>
          <a:r>
            <a:rPr lang="en-US"/>
            <a:t>A clear sign of overfitting is when the precision, accuracy, F1, and Recall are all 100%. </a:t>
          </a:r>
        </a:p>
      </dgm:t>
    </dgm:pt>
    <dgm:pt modelId="{717F24E2-A31E-45D8-A478-BCAB11F8AE88}" type="parTrans" cxnId="{CDD4B222-B8CB-411C-B83E-79F971EE604F}">
      <dgm:prSet/>
      <dgm:spPr/>
      <dgm:t>
        <a:bodyPr/>
        <a:lstStyle/>
        <a:p>
          <a:endParaRPr lang="en-US"/>
        </a:p>
      </dgm:t>
    </dgm:pt>
    <dgm:pt modelId="{7B0AA0DD-9AB5-48DB-9D82-2B26029BAF98}" type="sibTrans" cxnId="{CDD4B222-B8CB-411C-B83E-79F971EE604F}">
      <dgm:prSet/>
      <dgm:spPr/>
      <dgm:t>
        <a:bodyPr/>
        <a:lstStyle/>
        <a:p>
          <a:endParaRPr lang="en-US"/>
        </a:p>
      </dgm:t>
    </dgm:pt>
    <dgm:pt modelId="{B562278E-AA8B-4722-AA40-032CFCE42347}">
      <dgm:prSet/>
      <dgm:spPr/>
      <dgm:t>
        <a:bodyPr/>
        <a:lstStyle/>
        <a:p>
          <a:r>
            <a:rPr lang="en-US" dirty="0"/>
            <a:t>It’s less likely that a model legitimately exists with those kind of metrics. </a:t>
          </a:r>
        </a:p>
      </dgm:t>
    </dgm:pt>
    <dgm:pt modelId="{791AA6F6-CBCB-4AF1-BFDA-6137DA55BD25}" type="parTrans" cxnId="{762D968D-7548-4954-A822-339B9978CA34}">
      <dgm:prSet/>
      <dgm:spPr/>
      <dgm:t>
        <a:bodyPr/>
        <a:lstStyle/>
        <a:p>
          <a:endParaRPr lang="en-US"/>
        </a:p>
      </dgm:t>
    </dgm:pt>
    <dgm:pt modelId="{B66C17AE-0F33-4CB0-9578-4C8A73A956C1}" type="sibTrans" cxnId="{762D968D-7548-4954-A822-339B9978CA34}">
      <dgm:prSet/>
      <dgm:spPr/>
      <dgm:t>
        <a:bodyPr/>
        <a:lstStyle/>
        <a:p>
          <a:endParaRPr lang="en-US"/>
        </a:p>
      </dgm:t>
    </dgm:pt>
    <dgm:pt modelId="{7281303A-21C8-4170-A073-F1F43B011BB4}" type="pres">
      <dgm:prSet presAssocID="{92DA9FC4-5037-4DFE-A34C-AAC5AAE305B1}" presName="linear" presStyleCnt="0">
        <dgm:presLayoutVars>
          <dgm:animLvl val="lvl"/>
          <dgm:resizeHandles val="exact"/>
        </dgm:presLayoutVars>
      </dgm:prSet>
      <dgm:spPr/>
    </dgm:pt>
    <dgm:pt modelId="{B0BD0D2C-9352-4766-AC9D-E7BB7E2F5796}" type="pres">
      <dgm:prSet presAssocID="{5E3D230B-6EDC-4F51-A7E0-097ACB42A06D}" presName="parentText" presStyleLbl="node1" presStyleIdx="0" presStyleCnt="3">
        <dgm:presLayoutVars>
          <dgm:chMax val="0"/>
          <dgm:bulletEnabled val="1"/>
        </dgm:presLayoutVars>
      </dgm:prSet>
      <dgm:spPr/>
    </dgm:pt>
    <dgm:pt modelId="{52BBCCFE-0241-41BB-A1CA-531895FA2210}" type="pres">
      <dgm:prSet presAssocID="{AAF9170C-38DB-4ADA-BF49-5F22FA78576E}" presName="spacer" presStyleCnt="0"/>
      <dgm:spPr/>
    </dgm:pt>
    <dgm:pt modelId="{0154C39F-7719-416B-852F-C447B1EA6D2F}" type="pres">
      <dgm:prSet presAssocID="{FBFC3EB7-A41A-4E90-B20B-B8228D2748E4}" presName="parentText" presStyleLbl="node1" presStyleIdx="1" presStyleCnt="3">
        <dgm:presLayoutVars>
          <dgm:chMax val="0"/>
          <dgm:bulletEnabled val="1"/>
        </dgm:presLayoutVars>
      </dgm:prSet>
      <dgm:spPr/>
    </dgm:pt>
    <dgm:pt modelId="{C607F34D-CA98-44F8-B585-DB6D58228235}" type="pres">
      <dgm:prSet presAssocID="{7B0AA0DD-9AB5-48DB-9D82-2B26029BAF98}" presName="spacer" presStyleCnt="0"/>
      <dgm:spPr/>
    </dgm:pt>
    <dgm:pt modelId="{D3BF0DC0-83C8-40AA-868D-1419589F89CC}" type="pres">
      <dgm:prSet presAssocID="{B562278E-AA8B-4722-AA40-032CFCE42347}" presName="parentText" presStyleLbl="node1" presStyleIdx="2" presStyleCnt="3">
        <dgm:presLayoutVars>
          <dgm:chMax val="0"/>
          <dgm:bulletEnabled val="1"/>
        </dgm:presLayoutVars>
      </dgm:prSet>
      <dgm:spPr/>
    </dgm:pt>
  </dgm:ptLst>
  <dgm:cxnLst>
    <dgm:cxn modelId="{BDE03208-53AF-4AAF-9C0C-8DFBDA4D9273}" type="presOf" srcId="{5E3D230B-6EDC-4F51-A7E0-097ACB42A06D}" destId="{B0BD0D2C-9352-4766-AC9D-E7BB7E2F5796}" srcOrd="0" destOrd="0" presId="urn:microsoft.com/office/officeart/2005/8/layout/vList2"/>
    <dgm:cxn modelId="{6BD2DD21-774A-400A-84C1-175C4F74C3DF}" srcId="{92DA9FC4-5037-4DFE-A34C-AAC5AAE305B1}" destId="{5E3D230B-6EDC-4F51-A7E0-097ACB42A06D}" srcOrd="0" destOrd="0" parTransId="{B6AF052A-45C5-4EA2-B2A8-B61CBA6E38D1}" sibTransId="{AAF9170C-38DB-4ADA-BF49-5F22FA78576E}"/>
    <dgm:cxn modelId="{CDD4B222-B8CB-411C-B83E-79F971EE604F}" srcId="{92DA9FC4-5037-4DFE-A34C-AAC5AAE305B1}" destId="{FBFC3EB7-A41A-4E90-B20B-B8228D2748E4}" srcOrd="1" destOrd="0" parTransId="{717F24E2-A31E-45D8-A478-BCAB11F8AE88}" sibTransId="{7B0AA0DD-9AB5-48DB-9D82-2B26029BAF98}"/>
    <dgm:cxn modelId="{7C8A8268-538D-4E3B-BD85-43607BA23A98}" type="presOf" srcId="{92DA9FC4-5037-4DFE-A34C-AAC5AAE305B1}" destId="{7281303A-21C8-4170-A073-F1F43B011BB4}" srcOrd="0" destOrd="0" presId="urn:microsoft.com/office/officeart/2005/8/layout/vList2"/>
    <dgm:cxn modelId="{4E2D3C6F-E401-4D03-B70E-4F20BDE9F249}" type="presOf" srcId="{FBFC3EB7-A41A-4E90-B20B-B8228D2748E4}" destId="{0154C39F-7719-416B-852F-C447B1EA6D2F}" srcOrd="0" destOrd="0" presId="urn:microsoft.com/office/officeart/2005/8/layout/vList2"/>
    <dgm:cxn modelId="{762D968D-7548-4954-A822-339B9978CA34}" srcId="{92DA9FC4-5037-4DFE-A34C-AAC5AAE305B1}" destId="{B562278E-AA8B-4722-AA40-032CFCE42347}" srcOrd="2" destOrd="0" parTransId="{791AA6F6-CBCB-4AF1-BFDA-6137DA55BD25}" sibTransId="{B66C17AE-0F33-4CB0-9578-4C8A73A956C1}"/>
    <dgm:cxn modelId="{403616F1-9328-4CEE-916D-A65B45D64D5E}" type="presOf" srcId="{B562278E-AA8B-4722-AA40-032CFCE42347}" destId="{D3BF0DC0-83C8-40AA-868D-1419589F89CC}" srcOrd="0" destOrd="0" presId="urn:microsoft.com/office/officeart/2005/8/layout/vList2"/>
    <dgm:cxn modelId="{EF1A3745-1325-4250-A535-88BD259EABC0}" type="presParOf" srcId="{7281303A-21C8-4170-A073-F1F43B011BB4}" destId="{B0BD0D2C-9352-4766-AC9D-E7BB7E2F5796}" srcOrd="0" destOrd="0" presId="urn:microsoft.com/office/officeart/2005/8/layout/vList2"/>
    <dgm:cxn modelId="{C6C6D289-6485-47C5-BCFB-F26E25299210}" type="presParOf" srcId="{7281303A-21C8-4170-A073-F1F43B011BB4}" destId="{52BBCCFE-0241-41BB-A1CA-531895FA2210}" srcOrd="1" destOrd="0" presId="urn:microsoft.com/office/officeart/2005/8/layout/vList2"/>
    <dgm:cxn modelId="{6D7709DC-810F-4D72-88A0-02E05495B203}" type="presParOf" srcId="{7281303A-21C8-4170-A073-F1F43B011BB4}" destId="{0154C39F-7719-416B-852F-C447B1EA6D2F}" srcOrd="2" destOrd="0" presId="urn:microsoft.com/office/officeart/2005/8/layout/vList2"/>
    <dgm:cxn modelId="{A7D84E1C-7FDB-41C8-A642-0F541F825659}" type="presParOf" srcId="{7281303A-21C8-4170-A073-F1F43B011BB4}" destId="{C607F34D-CA98-44F8-B585-DB6D58228235}" srcOrd="3" destOrd="0" presId="urn:microsoft.com/office/officeart/2005/8/layout/vList2"/>
    <dgm:cxn modelId="{2CD088EA-F305-4CA4-8C6D-8BA831202A92}" type="presParOf" srcId="{7281303A-21C8-4170-A073-F1F43B011BB4}" destId="{D3BF0DC0-83C8-40AA-868D-1419589F89CC}"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BD0D2C-9352-4766-AC9D-E7BB7E2F5796}">
      <dsp:nvSpPr>
        <dsp:cNvPr id="0" name=""/>
        <dsp:cNvSpPr/>
      </dsp:nvSpPr>
      <dsp:spPr>
        <a:xfrm>
          <a:off x="0" y="34140"/>
          <a:ext cx="6628804" cy="157950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When we compare models, we will see that some models with certain parameters tend to overfit.</a:t>
          </a:r>
        </a:p>
      </dsp:txBody>
      <dsp:txXfrm>
        <a:off x="77105" y="111245"/>
        <a:ext cx="6474594" cy="1425290"/>
      </dsp:txXfrm>
    </dsp:sp>
    <dsp:sp modelId="{0154C39F-7719-416B-852F-C447B1EA6D2F}">
      <dsp:nvSpPr>
        <dsp:cNvPr id="0" name=""/>
        <dsp:cNvSpPr/>
      </dsp:nvSpPr>
      <dsp:spPr>
        <a:xfrm>
          <a:off x="0" y="1700040"/>
          <a:ext cx="6628804" cy="1579500"/>
        </a:xfrm>
        <a:prstGeom prst="roundRect">
          <a:avLst/>
        </a:prstGeom>
        <a:gradFill rotWithShape="0">
          <a:gsLst>
            <a:gs pos="0">
              <a:schemeClr val="accent2">
                <a:hueOff val="479033"/>
                <a:satOff val="-2738"/>
                <a:lumOff val="2647"/>
                <a:alphaOff val="0"/>
                <a:tint val="96000"/>
                <a:lumMod val="100000"/>
              </a:schemeClr>
            </a:gs>
            <a:gs pos="78000">
              <a:schemeClr val="accent2">
                <a:hueOff val="479033"/>
                <a:satOff val="-2738"/>
                <a:lumOff val="264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A clear sign of overfitting is when the precision, accuracy, F1, and Recall are all 100%. </a:t>
          </a:r>
        </a:p>
      </dsp:txBody>
      <dsp:txXfrm>
        <a:off x="77105" y="1777145"/>
        <a:ext cx="6474594" cy="1425290"/>
      </dsp:txXfrm>
    </dsp:sp>
    <dsp:sp modelId="{D3BF0DC0-83C8-40AA-868D-1419589F89CC}">
      <dsp:nvSpPr>
        <dsp:cNvPr id="0" name=""/>
        <dsp:cNvSpPr/>
      </dsp:nvSpPr>
      <dsp:spPr>
        <a:xfrm>
          <a:off x="0" y="3365940"/>
          <a:ext cx="6628804" cy="1579500"/>
        </a:xfrm>
        <a:prstGeom prst="roundRect">
          <a:avLst/>
        </a:prstGeom>
        <a:gradFill rotWithShape="0">
          <a:gsLst>
            <a:gs pos="0">
              <a:schemeClr val="accent2">
                <a:hueOff val="958067"/>
                <a:satOff val="-5475"/>
                <a:lumOff val="5295"/>
                <a:alphaOff val="0"/>
                <a:tint val="96000"/>
                <a:lumMod val="100000"/>
              </a:schemeClr>
            </a:gs>
            <a:gs pos="78000">
              <a:schemeClr val="accent2">
                <a:hueOff val="958067"/>
                <a:satOff val="-5475"/>
                <a:lumOff val="5295"/>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It’s less likely that a model legitimately exists with those kind of metrics. </a:t>
          </a:r>
        </a:p>
      </dsp:txBody>
      <dsp:txXfrm>
        <a:off x="77105" y="3443045"/>
        <a:ext cx="6474594" cy="142529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8229D57-1CAD-4A0F-8A0E-16ED708CC2C4}" type="datetimeFigureOut">
              <a:rPr lang="en-US" smtClean="0"/>
              <a:t>3/20/2020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349742-3AD7-4070-9A24-8BCDFBC5A757}" type="slidenum">
              <a:rPr lang="en-US" smtClean="0"/>
              <a:t>‹#›</a:t>
            </a:fld>
            <a:endParaRPr lang="en-US"/>
          </a:p>
        </p:txBody>
      </p:sp>
    </p:spTree>
    <p:extLst>
      <p:ext uri="{BB962C8B-B14F-4D97-AF65-F5344CB8AC3E}">
        <p14:creationId xmlns:p14="http://schemas.microsoft.com/office/powerpoint/2010/main" val="2592014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229D57-1CAD-4A0F-8A0E-16ED708CC2C4}" type="datetimeFigureOut">
              <a:rPr lang="en-US" smtClean="0"/>
              <a:t>3/20/2020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349742-3AD7-4070-9A24-8BCDFBC5A757}" type="slidenum">
              <a:rPr lang="en-US" smtClean="0"/>
              <a:t>‹#›</a:t>
            </a:fld>
            <a:endParaRPr lang="en-US"/>
          </a:p>
        </p:txBody>
      </p:sp>
    </p:spTree>
    <p:extLst>
      <p:ext uri="{BB962C8B-B14F-4D97-AF65-F5344CB8AC3E}">
        <p14:creationId xmlns:p14="http://schemas.microsoft.com/office/powerpoint/2010/main" val="939622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229D57-1CAD-4A0F-8A0E-16ED708CC2C4}" type="datetimeFigureOut">
              <a:rPr lang="en-US" smtClean="0"/>
              <a:t>3/20/2020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349742-3AD7-4070-9A24-8BCDFBC5A757}"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93987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229D57-1CAD-4A0F-8A0E-16ED708CC2C4}" type="datetimeFigureOut">
              <a:rPr lang="en-US" smtClean="0"/>
              <a:t>3/20/2020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349742-3AD7-4070-9A24-8BCDFBC5A757}" type="slidenum">
              <a:rPr lang="en-US" smtClean="0"/>
              <a:t>‹#›</a:t>
            </a:fld>
            <a:endParaRPr lang="en-US"/>
          </a:p>
        </p:txBody>
      </p:sp>
    </p:spTree>
    <p:extLst>
      <p:ext uri="{BB962C8B-B14F-4D97-AF65-F5344CB8AC3E}">
        <p14:creationId xmlns:p14="http://schemas.microsoft.com/office/powerpoint/2010/main" val="18106789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229D57-1CAD-4A0F-8A0E-16ED708CC2C4}" type="datetimeFigureOut">
              <a:rPr lang="en-US" smtClean="0"/>
              <a:t>3/20/2020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349742-3AD7-4070-9A24-8BCDFBC5A75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826542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229D57-1CAD-4A0F-8A0E-16ED708CC2C4}" type="datetimeFigureOut">
              <a:rPr lang="en-US" smtClean="0"/>
              <a:t>3/20/2020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349742-3AD7-4070-9A24-8BCDFBC5A757}" type="slidenum">
              <a:rPr lang="en-US" smtClean="0"/>
              <a:t>‹#›</a:t>
            </a:fld>
            <a:endParaRPr lang="en-US"/>
          </a:p>
        </p:txBody>
      </p:sp>
    </p:spTree>
    <p:extLst>
      <p:ext uri="{BB962C8B-B14F-4D97-AF65-F5344CB8AC3E}">
        <p14:creationId xmlns:p14="http://schemas.microsoft.com/office/powerpoint/2010/main" val="30244688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229D57-1CAD-4A0F-8A0E-16ED708CC2C4}" type="datetimeFigureOut">
              <a:rPr lang="en-US" smtClean="0"/>
              <a:t>3/20/2020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349742-3AD7-4070-9A24-8BCDFBC5A757}" type="slidenum">
              <a:rPr lang="en-US" smtClean="0"/>
              <a:t>‹#›</a:t>
            </a:fld>
            <a:endParaRPr lang="en-US"/>
          </a:p>
        </p:txBody>
      </p:sp>
    </p:spTree>
    <p:extLst>
      <p:ext uri="{BB962C8B-B14F-4D97-AF65-F5344CB8AC3E}">
        <p14:creationId xmlns:p14="http://schemas.microsoft.com/office/powerpoint/2010/main" val="4231037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229D57-1CAD-4A0F-8A0E-16ED708CC2C4}" type="datetimeFigureOut">
              <a:rPr lang="en-US" smtClean="0"/>
              <a:t>3/20/2020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349742-3AD7-4070-9A24-8BCDFBC5A757}" type="slidenum">
              <a:rPr lang="en-US" smtClean="0"/>
              <a:t>‹#›</a:t>
            </a:fld>
            <a:endParaRPr lang="en-US"/>
          </a:p>
        </p:txBody>
      </p:sp>
    </p:spTree>
    <p:extLst>
      <p:ext uri="{BB962C8B-B14F-4D97-AF65-F5344CB8AC3E}">
        <p14:creationId xmlns:p14="http://schemas.microsoft.com/office/powerpoint/2010/main" val="1483925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229D57-1CAD-4A0F-8A0E-16ED708CC2C4}" type="datetimeFigureOut">
              <a:rPr lang="en-US" smtClean="0"/>
              <a:t>3/20/2020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349742-3AD7-4070-9A24-8BCDFBC5A757}" type="slidenum">
              <a:rPr lang="en-US" smtClean="0"/>
              <a:t>‹#›</a:t>
            </a:fld>
            <a:endParaRPr lang="en-US"/>
          </a:p>
        </p:txBody>
      </p:sp>
    </p:spTree>
    <p:extLst>
      <p:ext uri="{BB962C8B-B14F-4D97-AF65-F5344CB8AC3E}">
        <p14:creationId xmlns:p14="http://schemas.microsoft.com/office/powerpoint/2010/main" val="4060182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229D57-1CAD-4A0F-8A0E-16ED708CC2C4}" type="datetimeFigureOut">
              <a:rPr lang="en-US" smtClean="0"/>
              <a:t>3/20/2020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349742-3AD7-4070-9A24-8BCDFBC5A757}" type="slidenum">
              <a:rPr lang="en-US" smtClean="0"/>
              <a:t>‹#›</a:t>
            </a:fld>
            <a:endParaRPr lang="en-US"/>
          </a:p>
        </p:txBody>
      </p:sp>
    </p:spTree>
    <p:extLst>
      <p:ext uri="{BB962C8B-B14F-4D97-AF65-F5344CB8AC3E}">
        <p14:creationId xmlns:p14="http://schemas.microsoft.com/office/powerpoint/2010/main" val="1697098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229D57-1CAD-4A0F-8A0E-16ED708CC2C4}" type="datetimeFigureOut">
              <a:rPr lang="en-US" smtClean="0"/>
              <a:t>3/20/2020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349742-3AD7-4070-9A24-8BCDFBC5A757}" type="slidenum">
              <a:rPr lang="en-US" smtClean="0"/>
              <a:t>‹#›</a:t>
            </a:fld>
            <a:endParaRPr lang="en-US"/>
          </a:p>
        </p:txBody>
      </p:sp>
    </p:spTree>
    <p:extLst>
      <p:ext uri="{BB962C8B-B14F-4D97-AF65-F5344CB8AC3E}">
        <p14:creationId xmlns:p14="http://schemas.microsoft.com/office/powerpoint/2010/main" val="4022024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229D57-1CAD-4A0F-8A0E-16ED708CC2C4}" type="datetimeFigureOut">
              <a:rPr lang="en-US" smtClean="0"/>
              <a:t>3/20/2020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349742-3AD7-4070-9A24-8BCDFBC5A757}" type="slidenum">
              <a:rPr lang="en-US" smtClean="0"/>
              <a:t>‹#›</a:t>
            </a:fld>
            <a:endParaRPr lang="en-US"/>
          </a:p>
        </p:txBody>
      </p:sp>
    </p:spTree>
    <p:extLst>
      <p:ext uri="{BB962C8B-B14F-4D97-AF65-F5344CB8AC3E}">
        <p14:creationId xmlns:p14="http://schemas.microsoft.com/office/powerpoint/2010/main" val="485480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229D57-1CAD-4A0F-8A0E-16ED708CC2C4}" type="datetimeFigureOut">
              <a:rPr lang="en-US" smtClean="0"/>
              <a:t>3/20/2020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349742-3AD7-4070-9A24-8BCDFBC5A757}" type="slidenum">
              <a:rPr lang="en-US" smtClean="0"/>
              <a:t>‹#›</a:t>
            </a:fld>
            <a:endParaRPr lang="en-US"/>
          </a:p>
        </p:txBody>
      </p:sp>
    </p:spTree>
    <p:extLst>
      <p:ext uri="{BB962C8B-B14F-4D97-AF65-F5344CB8AC3E}">
        <p14:creationId xmlns:p14="http://schemas.microsoft.com/office/powerpoint/2010/main" val="487759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229D57-1CAD-4A0F-8A0E-16ED708CC2C4}" type="datetimeFigureOut">
              <a:rPr lang="en-US" smtClean="0"/>
              <a:t>3/20/2020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349742-3AD7-4070-9A24-8BCDFBC5A757}" type="slidenum">
              <a:rPr lang="en-US" smtClean="0"/>
              <a:t>‹#›</a:t>
            </a:fld>
            <a:endParaRPr lang="en-US"/>
          </a:p>
        </p:txBody>
      </p:sp>
    </p:spTree>
    <p:extLst>
      <p:ext uri="{BB962C8B-B14F-4D97-AF65-F5344CB8AC3E}">
        <p14:creationId xmlns:p14="http://schemas.microsoft.com/office/powerpoint/2010/main" val="249327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229D57-1CAD-4A0F-8A0E-16ED708CC2C4}" type="datetimeFigureOut">
              <a:rPr lang="en-US" smtClean="0"/>
              <a:t>3/20/2020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349742-3AD7-4070-9A24-8BCDFBC5A757}" type="slidenum">
              <a:rPr lang="en-US" smtClean="0"/>
              <a:t>‹#›</a:t>
            </a:fld>
            <a:endParaRPr lang="en-US"/>
          </a:p>
        </p:txBody>
      </p:sp>
    </p:spTree>
    <p:extLst>
      <p:ext uri="{BB962C8B-B14F-4D97-AF65-F5344CB8AC3E}">
        <p14:creationId xmlns:p14="http://schemas.microsoft.com/office/powerpoint/2010/main" val="3065745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8229D57-1CAD-4A0F-8A0E-16ED708CC2C4}" type="datetimeFigureOut">
              <a:rPr lang="en-US" smtClean="0"/>
              <a:t>3/20/2020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349742-3AD7-4070-9A24-8BCDFBC5A757}" type="slidenum">
              <a:rPr lang="en-US" smtClean="0"/>
              <a:t>‹#›</a:t>
            </a:fld>
            <a:endParaRPr lang="en-US"/>
          </a:p>
        </p:txBody>
      </p:sp>
    </p:spTree>
    <p:extLst>
      <p:ext uri="{BB962C8B-B14F-4D97-AF65-F5344CB8AC3E}">
        <p14:creationId xmlns:p14="http://schemas.microsoft.com/office/powerpoint/2010/main" val="2332093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8229D57-1CAD-4A0F-8A0E-16ED708CC2C4}" type="datetimeFigureOut">
              <a:rPr lang="en-US" smtClean="0"/>
              <a:t>3/20/2020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E349742-3AD7-4070-9A24-8BCDFBC5A757}" type="slidenum">
              <a:rPr lang="en-US" smtClean="0"/>
              <a:t>‹#›</a:t>
            </a:fld>
            <a:endParaRPr lang="en-US"/>
          </a:p>
        </p:txBody>
      </p:sp>
    </p:spTree>
    <p:extLst>
      <p:ext uri="{BB962C8B-B14F-4D97-AF65-F5344CB8AC3E}">
        <p14:creationId xmlns:p14="http://schemas.microsoft.com/office/powerpoint/2010/main" val="14829829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chicagopolice/chicago-red-light-violations/dat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40230-9C32-458E-86EA-6CED5B294D85}"/>
              </a:ext>
            </a:extLst>
          </p:cNvPr>
          <p:cNvSpPr>
            <a:spLocks noGrp="1"/>
          </p:cNvSpPr>
          <p:nvPr>
            <p:ph type="ctrTitle"/>
          </p:nvPr>
        </p:nvSpPr>
        <p:spPr/>
        <p:txBody>
          <a:bodyPr/>
          <a:lstStyle/>
          <a:p>
            <a:r>
              <a:rPr lang="en-US" dirty="0"/>
              <a:t>Analyzing Chicago Red Light Camera Violations</a:t>
            </a:r>
          </a:p>
        </p:txBody>
      </p:sp>
      <p:sp>
        <p:nvSpPr>
          <p:cNvPr id="3" name="Subtitle 2">
            <a:extLst>
              <a:ext uri="{FF2B5EF4-FFF2-40B4-BE49-F238E27FC236}">
                <a16:creationId xmlns:a16="http://schemas.microsoft.com/office/drawing/2014/main" id="{D0DF7444-4DC3-4969-BAC7-9BC3338578B0}"/>
              </a:ext>
            </a:extLst>
          </p:cNvPr>
          <p:cNvSpPr>
            <a:spLocks noGrp="1"/>
          </p:cNvSpPr>
          <p:nvPr>
            <p:ph type="subTitle" idx="1"/>
          </p:nvPr>
        </p:nvSpPr>
        <p:spPr/>
        <p:txBody>
          <a:bodyPr>
            <a:normAutofit/>
          </a:bodyPr>
          <a:lstStyle/>
          <a:p>
            <a:r>
              <a:rPr lang="en-US" sz="2800" dirty="0"/>
              <a:t>By: Neel Kumtakar</a:t>
            </a:r>
          </a:p>
          <a:p>
            <a:r>
              <a:rPr lang="en-US" sz="2800" dirty="0"/>
              <a:t>3/20/2020 </a:t>
            </a:r>
          </a:p>
        </p:txBody>
      </p:sp>
      <p:pic>
        <p:nvPicPr>
          <p:cNvPr id="3074" name="Picture 2" descr="Image result for red light camera">
            <a:extLst>
              <a:ext uri="{FF2B5EF4-FFF2-40B4-BE49-F238E27FC236}">
                <a16:creationId xmlns:a16="http://schemas.microsoft.com/office/drawing/2014/main" id="{8843B899-9E0B-47FE-83F7-D6FFE9295C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82984" y="0"/>
            <a:ext cx="3123296" cy="1952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002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62209500-D8CE-47C8-80A5-A3963E2AAF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186" y="1930400"/>
            <a:ext cx="5094465" cy="336914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AA76AE5-D224-4817-9B29-71B03226E042}"/>
              </a:ext>
            </a:extLst>
          </p:cNvPr>
          <p:cNvSpPr txBox="1"/>
          <p:nvPr/>
        </p:nvSpPr>
        <p:spPr>
          <a:xfrm>
            <a:off x="5889789" y="2322268"/>
            <a:ext cx="4453622" cy="2862322"/>
          </a:xfrm>
          <a:prstGeom prst="rect">
            <a:avLst/>
          </a:prstGeom>
          <a:noFill/>
        </p:spPr>
        <p:txBody>
          <a:bodyPr wrap="square" rtlCol="0">
            <a:spAutoFit/>
          </a:bodyPr>
          <a:lstStyle/>
          <a:p>
            <a:r>
              <a:rPr lang="en-US" dirty="0"/>
              <a:t>Scatterplot of Zipcode by Violations</a:t>
            </a:r>
          </a:p>
          <a:p>
            <a:r>
              <a:rPr lang="en-US" dirty="0"/>
              <a:t>3 group of Violations.</a:t>
            </a:r>
          </a:p>
          <a:p>
            <a:endParaRPr lang="en-US" dirty="0"/>
          </a:p>
          <a:p>
            <a:r>
              <a:rPr lang="en-US" dirty="0" err="1"/>
              <a:t>Zipcodes</a:t>
            </a:r>
            <a:r>
              <a:rPr lang="en-US" dirty="0"/>
              <a:t> 60600-60650 have violation range [0,100]</a:t>
            </a:r>
          </a:p>
          <a:p>
            <a:r>
              <a:rPr lang="en-US" dirty="0"/>
              <a:t>Zipcode 60705 have violation range of [0,25]</a:t>
            </a:r>
          </a:p>
          <a:p>
            <a:r>
              <a:rPr lang="en-US" dirty="0"/>
              <a:t>Zipcode 60805 have violation range of [0,180]</a:t>
            </a:r>
          </a:p>
          <a:p>
            <a:endParaRPr lang="en-US" dirty="0"/>
          </a:p>
        </p:txBody>
      </p:sp>
      <p:sp>
        <p:nvSpPr>
          <p:cNvPr id="6" name="Title 1">
            <a:extLst>
              <a:ext uri="{FF2B5EF4-FFF2-40B4-BE49-F238E27FC236}">
                <a16:creationId xmlns:a16="http://schemas.microsoft.com/office/drawing/2014/main" id="{B38DD038-1D98-4ED0-BC61-D1401C618ABB}"/>
              </a:ext>
            </a:extLst>
          </p:cNvPr>
          <p:cNvSpPr>
            <a:spLocks noGrp="1"/>
          </p:cNvSpPr>
          <p:nvPr>
            <p:ph type="title"/>
          </p:nvPr>
        </p:nvSpPr>
        <p:spPr>
          <a:xfrm>
            <a:off x="677334" y="609600"/>
            <a:ext cx="8596668" cy="1320800"/>
          </a:xfrm>
        </p:spPr>
        <p:txBody>
          <a:bodyPr/>
          <a:lstStyle/>
          <a:p>
            <a:r>
              <a:rPr lang="en-US" dirty="0"/>
              <a:t>Plots and Visualizations</a:t>
            </a:r>
          </a:p>
        </p:txBody>
      </p:sp>
      <p:sp>
        <p:nvSpPr>
          <p:cNvPr id="7" name="Rectangle 6">
            <a:extLst>
              <a:ext uri="{FF2B5EF4-FFF2-40B4-BE49-F238E27FC236}">
                <a16:creationId xmlns:a16="http://schemas.microsoft.com/office/drawing/2014/main" id="{9C8E1B80-73F6-41D7-8EEE-ABA8001073A9}"/>
              </a:ext>
            </a:extLst>
          </p:cNvPr>
          <p:cNvSpPr/>
          <p:nvPr/>
        </p:nvSpPr>
        <p:spPr>
          <a:xfrm>
            <a:off x="2696418" y="3950563"/>
            <a:ext cx="571746" cy="9770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A38F5A7-1735-44BA-BE51-FE8EF0EB46EB}"/>
              </a:ext>
            </a:extLst>
          </p:cNvPr>
          <p:cNvSpPr/>
          <p:nvPr/>
        </p:nvSpPr>
        <p:spPr>
          <a:xfrm>
            <a:off x="677334" y="2814221"/>
            <a:ext cx="1639738" cy="211338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F4C0B21-B273-4FA4-A6DC-5579D87BB6FA}"/>
              </a:ext>
            </a:extLst>
          </p:cNvPr>
          <p:cNvSpPr/>
          <p:nvPr/>
        </p:nvSpPr>
        <p:spPr>
          <a:xfrm>
            <a:off x="4671905" y="1989583"/>
            <a:ext cx="415000" cy="293801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05414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1BC65-7D15-40FE-BB7C-F480C6A8789B}"/>
              </a:ext>
            </a:extLst>
          </p:cNvPr>
          <p:cNvSpPr>
            <a:spLocks noGrp="1"/>
          </p:cNvSpPr>
          <p:nvPr>
            <p:ph type="title"/>
          </p:nvPr>
        </p:nvSpPr>
        <p:spPr/>
        <p:txBody>
          <a:bodyPr/>
          <a:lstStyle/>
          <a:p>
            <a:r>
              <a:rPr lang="en-US" dirty="0"/>
              <a:t>Data Preprocessing: Removing variables</a:t>
            </a:r>
          </a:p>
        </p:txBody>
      </p:sp>
      <p:sp>
        <p:nvSpPr>
          <p:cNvPr id="5" name="Content Placeholder 4">
            <a:extLst>
              <a:ext uri="{FF2B5EF4-FFF2-40B4-BE49-F238E27FC236}">
                <a16:creationId xmlns:a16="http://schemas.microsoft.com/office/drawing/2014/main" id="{DF53C381-7843-44AF-B903-4F582826B287}"/>
              </a:ext>
            </a:extLst>
          </p:cNvPr>
          <p:cNvSpPr>
            <a:spLocks noGrp="1"/>
          </p:cNvSpPr>
          <p:nvPr>
            <p:ph idx="1"/>
          </p:nvPr>
        </p:nvSpPr>
        <p:spPr>
          <a:xfrm>
            <a:off x="677334" y="2160590"/>
            <a:ext cx="4374060" cy="3020872"/>
          </a:xfrm>
        </p:spPr>
        <p:txBody>
          <a:bodyPr/>
          <a:lstStyle/>
          <a:p>
            <a:r>
              <a:rPr lang="en-US" dirty="0"/>
              <a:t> Remove Intersect and Address variables  due to extremely high cardinality </a:t>
            </a:r>
          </a:p>
          <a:p>
            <a:r>
              <a:rPr lang="en-US" dirty="0"/>
              <a:t> In addition, remove Latitude, Longitude, X coordinate and Y coordinate, and locations variables due to being just identifiers </a:t>
            </a:r>
          </a:p>
          <a:p>
            <a:r>
              <a:rPr lang="en-US" dirty="0"/>
              <a:t> Remove Camera ID because it’s an identifier</a:t>
            </a:r>
          </a:p>
          <a:p>
            <a:pPr marL="0" indent="0">
              <a:buNone/>
            </a:pPr>
            <a:endParaRPr lang="en-US" dirty="0"/>
          </a:p>
        </p:txBody>
      </p:sp>
      <p:pic>
        <p:nvPicPr>
          <p:cNvPr id="7" name="Picture 6">
            <a:extLst>
              <a:ext uri="{FF2B5EF4-FFF2-40B4-BE49-F238E27FC236}">
                <a16:creationId xmlns:a16="http://schemas.microsoft.com/office/drawing/2014/main" id="{115934C7-68DB-4871-A26B-B33EF80E8373}"/>
              </a:ext>
            </a:extLst>
          </p:cNvPr>
          <p:cNvPicPr>
            <a:picLocks noChangeAspect="1"/>
          </p:cNvPicPr>
          <p:nvPr/>
        </p:nvPicPr>
        <p:blipFill>
          <a:blip r:embed="rId2"/>
          <a:stretch>
            <a:fillRect/>
          </a:stretch>
        </p:blipFill>
        <p:spPr>
          <a:xfrm>
            <a:off x="5468327" y="2091701"/>
            <a:ext cx="4070463" cy="1594421"/>
          </a:xfrm>
          <a:prstGeom prst="rect">
            <a:avLst/>
          </a:prstGeom>
        </p:spPr>
      </p:pic>
      <p:pic>
        <p:nvPicPr>
          <p:cNvPr id="5123" name="Picture 3" descr="Image result for deleting columns clipart">
            <a:extLst>
              <a:ext uri="{FF2B5EF4-FFF2-40B4-BE49-F238E27FC236}">
                <a16:creationId xmlns:a16="http://schemas.microsoft.com/office/drawing/2014/main" id="{577851B1-969C-49C5-9C6D-A57CB58ED9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6925" y="3990975"/>
            <a:ext cx="2171700" cy="217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46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1BC65-7D15-40FE-BB7C-F480C6A8789B}"/>
              </a:ext>
            </a:extLst>
          </p:cNvPr>
          <p:cNvSpPr>
            <a:spLocks noGrp="1"/>
          </p:cNvSpPr>
          <p:nvPr>
            <p:ph type="title"/>
          </p:nvPr>
        </p:nvSpPr>
        <p:spPr/>
        <p:txBody>
          <a:bodyPr/>
          <a:lstStyle/>
          <a:p>
            <a:r>
              <a:rPr lang="en-US" dirty="0"/>
              <a:t>Data Preprocessing: Adding variables</a:t>
            </a:r>
          </a:p>
        </p:txBody>
      </p:sp>
      <p:sp>
        <p:nvSpPr>
          <p:cNvPr id="5" name="Content Placeholder 4">
            <a:extLst>
              <a:ext uri="{FF2B5EF4-FFF2-40B4-BE49-F238E27FC236}">
                <a16:creationId xmlns:a16="http://schemas.microsoft.com/office/drawing/2014/main" id="{DF53C381-7843-44AF-B903-4F582826B287}"/>
              </a:ext>
            </a:extLst>
          </p:cNvPr>
          <p:cNvSpPr>
            <a:spLocks noGrp="1"/>
          </p:cNvSpPr>
          <p:nvPr>
            <p:ph idx="1"/>
          </p:nvPr>
        </p:nvSpPr>
        <p:spPr>
          <a:xfrm>
            <a:off x="677334" y="2160589"/>
            <a:ext cx="4276406" cy="4087811"/>
          </a:xfrm>
        </p:spPr>
        <p:txBody>
          <a:bodyPr/>
          <a:lstStyle/>
          <a:p>
            <a:r>
              <a:rPr lang="en-US" dirty="0"/>
              <a:t> Add “Cost” variable for each violation to model the amount of money each camera receives for a violation</a:t>
            </a:r>
          </a:p>
          <a:p>
            <a:pPr lvl="1"/>
            <a:r>
              <a:rPr lang="en-US" dirty="0"/>
              <a:t>$100 for a red light camera violation</a:t>
            </a:r>
          </a:p>
          <a:p>
            <a:pPr marL="342900" lvl="1" indent="-342900"/>
            <a:r>
              <a:rPr lang="en-US" sz="1800" dirty="0"/>
              <a:t> Add “Red Flag” binary variable to highlight observations where a value of 1 signifies the number of violations is greater than the mean number of violations in the dataset</a:t>
            </a:r>
          </a:p>
          <a:p>
            <a:pPr marL="742950" lvl="2" indent="-342900"/>
            <a:r>
              <a:rPr lang="en-US" sz="1600" dirty="0"/>
              <a:t>This will be the “Target” variable</a:t>
            </a:r>
          </a:p>
        </p:txBody>
      </p:sp>
      <p:pic>
        <p:nvPicPr>
          <p:cNvPr id="7170" name="Picture 2" descr="Image result for adding variables dataset">
            <a:extLst>
              <a:ext uri="{FF2B5EF4-FFF2-40B4-BE49-F238E27FC236}">
                <a16:creationId xmlns:a16="http://schemas.microsoft.com/office/drawing/2014/main" id="{314C5111-9748-4E08-832A-CB339AD9C2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162" t="20574" r="26663" b="28633"/>
          <a:stretch/>
        </p:blipFill>
        <p:spPr bwMode="auto">
          <a:xfrm>
            <a:off x="5622599" y="2361616"/>
            <a:ext cx="3822854" cy="2239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8272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34AA4-DD5F-4990-A3F9-AF2A7948EEDB}"/>
              </a:ext>
            </a:extLst>
          </p:cNvPr>
          <p:cNvSpPr>
            <a:spLocks noGrp="1"/>
          </p:cNvSpPr>
          <p:nvPr>
            <p:ph type="title"/>
          </p:nvPr>
        </p:nvSpPr>
        <p:spPr/>
        <p:txBody>
          <a:bodyPr/>
          <a:lstStyle/>
          <a:p>
            <a:r>
              <a:rPr lang="en-US" dirty="0"/>
              <a:t>Data Preprocessing: Transforming variables </a:t>
            </a:r>
          </a:p>
        </p:txBody>
      </p:sp>
      <p:sp>
        <p:nvSpPr>
          <p:cNvPr id="3" name="Content Placeholder 2">
            <a:extLst>
              <a:ext uri="{FF2B5EF4-FFF2-40B4-BE49-F238E27FC236}">
                <a16:creationId xmlns:a16="http://schemas.microsoft.com/office/drawing/2014/main" id="{89047E5B-9011-4EDC-9639-D1E8E2EBCBD7}"/>
              </a:ext>
            </a:extLst>
          </p:cNvPr>
          <p:cNvSpPr>
            <a:spLocks noGrp="1"/>
          </p:cNvSpPr>
          <p:nvPr>
            <p:ph idx="1"/>
          </p:nvPr>
        </p:nvSpPr>
        <p:spPr>
          <a:xfrm>
            <a:off x="677334" y="2160589"/>
            <a:ext cx="5085291" cy="4087811"/>
          </a:xfrm>
        </p:spPr>
        <p:txBody>
          <a:bodyPr/>
          <a:lstStyle/>
          <a:p>
            <a:r>
              <a:rPr lang="en-US" dirty="0"/>
              <a:t>Split the Year variable into 4 dummy variables </a:t>
            </a:r>
          </a:p>
          <a:p>
            <a:r>
              <a:rPr lang="en-US" dirty="0"/>
              <a:t> There are 45 unique Zip codes.</a:t>
            </a:r>
          </a:p>
          <a:p>
            <a:pPr lvl="1"/>
            <a:r>
              <a:rPr lang="en-US" dirty="0"/>
              <a:t> Divide the Zipcode var into 5 “regions” dummy variables, with 9 zip codes in each region, i.e. Region 1, Region 2, … Region 5</a:t>
            </a:r>
          </a:p>
          <a:p>
            <a:pPr marL="342900" lvl="1" indent="-342900"/>
            <a:r>
              <a:rPr lang="en-US" sz="1800" dirty="0"/>
              <a:t>There are 12 months</a:t>
            </a:r>
          </a:p>
          <a:p>
            <a:pPr marL="742950" lvl="2" indent="-342900"/>
            <a:r>
              <a:rPr lang="en-US" sz="1600" dirty="0"/>
              <a:t> Divide the month variable into 4 dummy Season variables, “Winter”, “Spring”, “summer”, and “Fall”, by month. </a:t>
            </a:r>
          </a:p>
          <a:p>
            <a:pPr marL="342900" lvl="2" indent="-342900"/>
            <a:r>
              <a:rPr lang="en-US" sz="1800" dirty="0"/>
              <a:t> Split the Year variable into 4 dummy variables as there are 4 years in the set.</a:t>
            </a:r>
          </a:p>
        </p:txBody>
      </p:sp>
      <p:pic>
        <p:nvPicPr>
          <p:cNvPr id="2050" name="Picture 2" descr="Image result for transformation data">
            <a:extLst>
              <a:ext uri="{FF2B5EF4-FFF2-40B4-BE49-F238E27FC236}">
                <a16:creationId xmlns:a16="http://schemas.microsoft.com/office/drawing/2014/main" id="{09D0B271-02EF-4790-B6DD-52ADBCE09A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156494"/>
            <a:ext cx="4667250"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0957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099B5-8B5D-4895-B52B-A1227F3A086F}"/>
              </a:ext>
            </a:extLst>
          </p:cNvPr>
          <p:cNvSpPr>
            <a:spLocks noGrp="1"/>
          </p:cNvSpPr>
          <p:nvPr>
            <p:ph type="title"/>
          </p:nvPr>
        </p:nvSpPr>
        <p:spPr/>
        <p:txBody>
          <a:bodyPr/>
          <a:lstStyle/>
          <a:p>
            <a:r>
              <a:rPr lang="en-US" dirty="0"/>
              <a:t>Fitting Models</a:t>
            </a:r>
          </a:p>
        </p:txBody>
      </p:sp>
      <p:sp>
        <p:nvSpPr>
          <p:cNvPr id="3" name="Content Placeholder 2">
            <a:extLst>
              <a:ext uri="{FF2B5EF4-FFF2-40B4-BE49-F238E27FC236}">
                <a16:creationId xmlns:a16="http://schemas.microsoft.com/office/drawing/2014/main" id="{4EF4C361-CBF9-489A-A6E7-60BC4C80D650}"/>
              </a:ext>
            </a:extLst>
          </p:cNvPr>
          <p:cNvSpPr>
            <a:spLocks noGrp="1"/>
          </p:cNvSpPr>
          <p:nvPr>
            <p:ph idx="1"/>
          </p:nvPr>
        </p:nvSpPr>
        <p:spPr>
          <a:xfrm>
            <a:off x="872643" y="1512520"/>
            <a:ext cx="8901672" cy="4879403"/>
          </a:xfrm>
        </p:spPr>
        <p:txBody>
          <a:bodyPr/>
          <a:lstStyle/>
          <a:p>
            <a:r>
              <a:rPr lang="en-US" dirty="0"/>
              <a:t>Decision Tree</a:t>
            </a:r>
          </a:p>
          <a:p>
            <a:pPr lvl="1"/>
            <a:r>
              <a:rPr lang="en-US" dirty="0"/>
              <a:t>Great for classification</a:t>
            </a:r>
          </a:p>
          <a:p>
            <a:pPr lvl="1"/>
            <a:r>
              <a:rPr lang="en-US" dirty="0"/>
              <a:t> Can reveal classification rules/ properties of the target class that may not be detected from just a glance</a:t>
            </a:r>
          </a:p>
          <a:p>
            <a:pPr lvl="1"/>
            <a:r>
              <a:rPr lang="en-US" dirty="0"/>
              <a:t>Easy to explain</a:t>
            </a:r>
          </a:p>
          <a:p>
            <a:pPr lvl="1"/>
            <a:endParaRPr lang="en-US" dirty="0"/>
          </a:p>
          <a:p>
            <a:pPr marL="342900" lvl="1" indent="-342900"/>
            <a:r>
              <a:rPr lang="en-US" sz="1800" dirty="0"/>
              <a:t>Naïve Bayes</a:t>
            </a:r>
          </a:p>
          <a:p>
            <a:pPr marL="742950" lvl="2" indent="-342900"/>
            <a:r>
              <a:rPr lang="en-US" sz="1600" dirty="0"/>
              <a:t> Probabilistic model, and it has “naïve” property, meaning features are independent of each other with respect to the Target Variable</a:t>
            </a:r>
          </a:p>
          <a:p>
            <a:pPr marL="742950" lvl="2" indent="-342900"/>
            <a:r>
              <a:rPr lang="en-US" sz="1600" dirty="0"/>
              <a:t>Can give probabilities for each </a:t>
            </a:r>
            <a:r>
              <a:rPr lang="en-US" sz="1600" dirty="0" err="1"/>
              <a:t>obs</a:t>
            </a:r>
            <a:r>
              <a:rPr lang="en-US" sz="1600" dirty="0"/>
              <a:t> with respect to what the </a:t>
            </a:r>
            <a:r>
              <a:rPr lang="en-US" sz="1600" dirty="0" err="1"/>
              <a:t>obs</a:t>
            </a:r>
            <a:r>
              <a:rPr lang="en-US" sz="1600" dirty="0"/>
              <a:t> should belong to. </a:t>
            </a:r>
          </a:p>
          <a:p>
            <a:pPr marL="1200150" lvl="3" indent="-342900"/>
            <a:r>
              <a:rPr lang="en-US" dirty="0"/>
              <a:t>Classify by probability. </a:t>
            </a:r>
          </a:p>
          <a:p>
            <a:pPr marL="1200150" lvl="3" indent="-342900"/>
            <a:endParaRPr lang="en-US" dirty="0"/>
          </a:p>
          <a:p>
            <a:pPr marL="1200150" lvl="3" indent="-342900"/>
            <a:endParaRPr lang="en-US" dirty="0"/>
          </a:p>
          <a:p>
            <a:pPr marL="0" indent="0">
              <a:buNone/>
            </a:pPr>
            <a:endParaRPr lang="en-US" dirty="0"/>
          </a:p>
          <a:p>
            <a:endParaRPr lang="en-US" dirty="0"/>
          </a:p>
        </p:txBody>
      </p:sp>
    </p:spTree>
    <p:extLst>
      <p:ext uri="{BB962C8B-B14F-4D97-AF65-F5344CB8AC3E}">
        <p14:creationId xmlns:p14="http://schemas.microsoft.com/office/powerpoint/2010/main" val="16975540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53B04-5038-450D-92D0-67CFDE7A7C39}"/>
              </a:ext>
            </a:extLst>
          </p:cNvPr>
          <p:cNvSpPr>
            <a:spLocks noGrp="1"/>
          </p:cNvSpPr>
          <p:nvPr>
            <p:ph type="title"/>
          </p:nvPr>
        </p:nvSpPr>
        <p:spPr/>
        <p:txBody>
          <a:bodyPr/>
          <a:lstStyle/>
          <a:p>
            <a:r>
              <a:rPr lang="en-US" dirty="0"/>
              <a:t>Performance Metrics Used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392E865-A1F1-47D6-9C2B-FFB543E60141}"/>
                  </a:ext>
                </a:extLst>
              </p:cNvPr>
              <p:cNvSpPr>
                <a:spLocks noGrp="1"/>
              </p:cNvSpPr>
              <p:nvPr>
                <p:ph idx="1"/>
              </p:nvPr>
            </p:nvSpPr>
            <p:spPr/>
            <p:txBody>
              <a:bodyPr/>
              <a:lstStyle/>
              <a:p>
                <a:r>
                  <a:rPr lang="en-US" dirty="0"/>
                  <a:t> Accuracy- Accuracy is the amount of cases the model got right. Mathematically,  </a:t>
                </a:r>
                <a14:m>
                  <m:oMath xmlns:m="http://schemas.openxmlformats.org/officeDocument/2006/math">
                    <m:r>
                      <a:rPr lang="en-US" i="1" dirty="0" smtClean="0">
                        <a:latin typeface="Cambria Math" panose="02040503050406030204" pitchFamily="18" charset="0"/>
                      </a:rPr>
                      <m:t>𝐴𝑐𝑐𝑢𝑟𝑎𝑐𝑦</m:t>
                    </m:r>
                    <m:r>
                      <a:rPr lang="en-US" i="1" dirty="0" smtClean="0">
                        <a:latin typeface="Cambria Math" panose="02040503050406030204" pitchFamily="18" charset="0"/>
                      </a:rPr>
                      <m:t> =</m:t>
                    </m:r>
                    <m:f>
                      <m:fPr>
                        <m:ctrlPr>
                          <a:rPr lang="en-US" i="1" dirty="0" smtClean="0">
                            <a:latin typeface="Cambria Math" panose="02040503050406030204" pitchFamily="18" charset="0"/>
                          </a:rPr>
                        </m:ctrlPr>
                      </m:fPr>
                      <m:num>
                        <m:d>
                          <m:dPr>
                            <m:ctrlPr>
                              <a:rPr lang="en-US" i="1" dirty="0" smtClean="0">
                                <a:latin typeface="Cambria Math" panose="02040503050406030204" pitchFamily="18" charset="0"/>
                              </a:rPr>
                            </m:ctrlPr>
                          </m:dPr>
                          <m:e>
                            <m:r>
                              <a:rPr lang="en-US" i="1" dirty="0" smtClean="0">
                                <a:latin typeface="Cambria Math" panose="02040503050406030204" pitchFamily="18" charset="0"/>
                              </a:rPr>
                              <m:t>𝑇𝑃</m:t>
                            </m:r>
                            <m:r>
                              <a:rPr lang="en-US" i="1" dirty="0" smtClean="0">
                                <a:latin typeface="Cambria Math" panose="02040503050406030204" pitchFamily="18" charset="0"/>
                              </a:rPr>
                              <m:t> + </m:t>
                            </m:r>
                            <m:r>
                              <a:rPr lang="en-US" i="1" dirty="0" smtClean="0">
                                <a:latin typeface="Cambria Math" panose="02040503050406030204" pitchFamily="18" charset="0"/>
                              </a:rPr>
                              <m:t>𝑇𝑁</m:t>
                            </m:r>
                          </m:e>
                        </m:d>
                      </m:num>
                      <m:den>
                        <m:d>
                          <m:dPr>
                            <m:ctrlPr>
                              <a:rPr lang="en-US" i="1" dirty="0">
                                <a:latin typeface="Cambria Math" panose="02040503050406030204" pitchFamily="18" charset="0"/>
                              </a:rPr>
                            </m:ctrlPr>
                          </m:dPr>
                          <m:e>
                            <m:r>
                              <a:rPr lang="en-US" i="1" dirty="0">
                                <a:latin typeface="Cambria Math" panose="02040503050406030204" pitchFamily="18" charset="0"/>
                              </a:rPr>
                              <m:t>𝑇𝑃</m:t>
                            </m:r>
                            <m:r>
                              <a:rPr lang="en-US" i="1" dirty="0">
                                <a:latin typeface="Cambria Math" panose="02040503050406030204" pitchFamily="18" charset="0"/>
                              </a:rPr>
                              <m:t> + </m:t>
                            </m:r>
                            <m:r>
                              <a:rPr lang="en-US" i="1" dirty="0">
                                <a:latin typeface="Cambria Math" panose="02040503050406030204" pitchFamily="18" charset="0"/>
                              </a:rPr>
                              <m:t>𝑇𝑁</m:t>
                            </m:r>
                            <m:r>
                              <a:rPr lang="en-US" i="1" dirty="0">
                                <a:latin typeface="Cambria Math" panose="02040503050406030204" pitchFamily="18" charset="0"/>
                              </a:rPr>
                              <m:t> + </m:t>
                            </m:r>
                            <m:r>
                              <a:rPr lang="en-US" i="1" dirty="0">
                                <a:latin typeface="Cambria Math" panose="02040503050406030204" pitchFamily="18" charset="0"/>
                              </a:rPr>
                              <m:t>𝐹𝑃</m:t>
                            </m:r>
                            <m:r>
                              <a:rPr lang="en-US" i="1" dirty="0">
                                <a:latin typeface="Cambria Math" panose="02040503050406030204" pitchFamily="18" charset="0"/>
                              </a:rPr>
                              <m:t>+</m:t>
                            </m:r>
                            <m:r>
                              <a:rPr lang="en-US" i="1" dirty="0">
                                <a:latin typeface="Cambria Math" panose="02040503050406030204" pitchFamily="18" charset="0"/>
                              </a:rPr>
                              <m:t>𝐹𝑁</m:t>
                            </m:r>
                          </m:e>
                        </m:d>
                      </m:den>
                    </m:f>
                  </m:oMath>
                </a14:m>
                <a:endParaRPr lang="en-US" dirty="0"/>
              </a:p>
              <a:p>
                <a:r>
                  <a:rPr lang="en-US" dirty="0"/>
                  <a:t> Precision- Precision is the number of positive cases the model got correct out of the positive cases deemed by the model. </a:t>
                </a:r>
                <a14:m>
                  <m:oMath xmlns:m="http://schemas.openxmlformats.org/officeDocument/2006/math">
                    <m:r>
                      <a:rPr lang="en-US" i="1" dirty="0" smtClean="0">
                        <a:latin typeface="Cambria Math" panose="02040503050406030204" pitchFamily="18" charset="0"/>
                      </a:rPr>
                      <m:t>𝑃𝑟𝑒𝑐𝑖𝑠𝑖𝑜𝑛</m:t>
                    </m:r>
                    <m:r>
                      <a:rPr lang="en-US" i="1" dirty="0" smtClean="0">
                        <a:latin typeface="Cambria Math" panose="02040503050406030204" pitchFamily="18" charset="0"/>
                      </a:rPr>
                      <m:t> = </m:t>
                    </m:r>
                    <m:f>
                      <m:fPr>
                        <m:ctrlPr>
                          <a:rPr lang="en-US" i="1" dirty="0" smtClean="0">
                            <a:latin typeface="Cambria Math" panose="02040503050406030204" pitchFamily="18" charset="0"/>
                          </a:rPr>
                        </m:ctrlPr>
                      </m:fPr>
                      <m:num>
                        <m:r>
                          <a:rPr lang="en-US" i="1" dirty="0">
                            <a:latin typeface="Cambria Math" panose="02040503050406030204" pitchFamily="18" charset="0"/>
                          </a:rPr>
                          <m:t>𝑇𝑃</m:t>
                        </m:r>
                      </m:num>
                      <m:den>
                        <m:d>
                          <m:dPr>
                            <m:ctrlPr>
                              <a:rPr lang="en-US" i="1" dirty="0">
                                <a:latin typeface="Cambria Math" panose="02040503050406030204" pitchFamily="18" charset="0"/>
                              </a:rPr>
                            </m:ctrlPr>
                          </m:dPr>
                          <m:e>
                            <m:r>
                              <a:rPr lang="en-US" i="1" dirty="0">
                                <a:latin typeface="Cambria Math" panose="02040503050406030204" pitchFamily="18" charset="0"/>
                              </a:rPr>
                              <m:t>𝑇𝑃</m:t>
                            </m:r>
                            <m:r>
                              <a:rPr lang="en-US" i="1" dirty="0">
                                <a:latin typeface="Cambria Math" panose="02040503050406030204" pitchFamily="18" charset="0"/>
                              </a:rPr>
                              <m:t> + </m:t>
                            </m:r>
                            <m:r>
                              <a:rPr lang="en-US" i="1" dirty="0">
                                <a:latin typeface="Cambria Math" panose="02040503050406030204" pitchFamily="18" charset="0"/>
                              </a:rPr>
                              <m:t>𝐹𝑃</m:t>
                            </m:r>
                          </m:e>
                        </m:d>
                      </m:den>
                    </m:f>
                  </m:oMath>
                </a14:m>
                <a:endParaRPr lang="en-US" dirty="0"/>
              </a:p>
              <a:p>
                <a:r>
                  <a:rPr lang="en-US" dirty="0"/>
                  <a:t> Recall = Recall is the number of positive cases the model got correct out of the positive cases in the dataset. </a:t>
                </a:r>
                <a14:m>
                  <m:oMath xmlns:m="http://schemas.openxmlformats.org/officeDocument/2006/math">
                    <m:r>
                      <a:rPr lang="en-US" i="1" dirty="0" smtClean="0">
                        <a:latin typeface="Cambria Math" panose="02040503050406030204" pitchFamily="18" charset="0"/>
                      </a:rPr>
                      <m:t>𝑅𝑒𝑐𝑎𝑙𝑙</m:t>
                    </m:r>
                    <m:r>
                      <a:rPr lang="en-US" i="1" dirty="0" smtClean="0">
                        <a:latin typeface="Cambria Math" panose="02040503050406030204" pitchFamily="18" charset="0"/>
                      </a:rPr>
                      <m:t> = </m:t>
                    </m:r>
                    <m:f>
                      <m:fPr>
                        <m:ctrlPr>
                          <a:rPr lang="en-US" i="1" dirty="0" smtClean="0">
                            <a:latin typeface="Cambria Math" panose="02040503050406030204" pitchFamily="18" charset="0"/>
                          </a:rPr>
                        </m:ctrlPr>
                      </m:fPr>
                      <m:num>
                        <m:r>
                          <a:rPr lang="en-US" i="1" dirty="0">
                            <a:latin typeface="Cambria Math" panose="02040503050406030204" pitchFamily="18" charset="0"/>
                          </a:rPr>
                          <m:t>𝑇𝑃</m:t>
                        </m:r>
                      </m:num>
                      <m:den>
                        <m:d>
                          <m:dPr>
                            <m:ctrlPr>
                              <a:rPr lang="en-US" i="1" dirty="0">
                                <a:latin typeface="Cambria Math" panose="02040503050406030204" pitchFamily="18" charset="0"/>
                              </a:rPr>
                            </m:ctrlPr>
                          </m:dPr>
                          <m:e>
                            <m:r>
                              <a:rPr lang="en-US" i="1" dirty="0">
                                <a:latin typeface="Cambria Math" panose="02040503050406030204" pitchFamily="18" charset="0"/>
                              </a:rPr>
                              <m:t>𝑇𝑃</m:t>
                            </m:r>
                            <m:r>
                              <a:rPr lang="en-US" i="1" dirty="0">
                                <a:latin typeface="Cambria Math" panose="02040503050406030204" pitchFamily="18" charset="0"/>
                              </a:rPr>
                              <m:t> + </m:t>
                            </m:r>
                            <m:r>
                              <a:rPr lang="en-US" i="1" dirty="0">
                                <a:latin typeface="Cambria Math" panose="02040503050406030204" pitchFamily="18" charset="0"/>
                              </a:rPr>
                              <m:t>𝐹𝑁</m:t>
                            </m:r>
                          </m:e>
                        </m:d>
                      </m:den>
                    </m:f>
                  </m:oMath>
                </a14:m>
                <a:endParaRPr lang="en-US" dirty="0"/>
              </a:p>
              <a:p>
                <a:r>
                  <a:rPr lang="en-US" dirty="0"/>
                  <a:t> F1 is the harmonic mean of Precision and Recall. </a:t>
                </a:r>
              </a:p>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𝐹</m:t>
                      </m:r>
                      <m:r>
                        <a:rPr lang="en-US" i="1" dirty="0" smtClean="0">
                          <a:latin typeface="Cambria Math" panose="02040503050406030204" pitchFamily="18" charset="0"/>
                        </a:rPr>
                        <m:t>1 =</m:t>
                      </m:r>
                      <m:f>
                        <m:fPr>
                          <m:ctrlPr>
                            <a:rPr lang="en-US" i="1" dirty="0" smtClean="0">
                              <a:latin typeface="Cambria Math" panose="02040503050406030204" pitchFamily="18" charset="0"/>
                            </a:rPr>
                          </m:ctrlPr>
                        </m:fPr>
                        <m:num>
                          <m:d>
                            <m:dPr>
                              <m:ctrlPr>
                                <a:rPr lang="en-US" i="1" dirty="0" smtClean="0">
                                  <a:latin typeface="Cambria Math" panose="02040503050406030204" pitchFamily="18" charset="0"/>
                                </a:rPr>
                              </m:ctrlPr>
                            </m:dPr>
                            <m:e>
                              <m:r>
                                <a:rPr lang="en-US" i="1" dirty="0" smtClean="0">
                                  <a:latin typeface="Cambria Math" panose="02040503050406030204" pitchFamily="18" charset="0"/>
                                </a:rPr>
                                <m:t>2∗</m:t>
                              </m:r>
                              <m:r>
                                <a:rPr lang="en-US" i="1" dirty="0">
                                  <a:latin typeface="Cambria Math" panose="02040503050406030204" pitchFamily="18" charset="0"/>
                                </a:rPr>
                                <m:t> </m:t>
                              </m:r>
                              <m:r>
                                <a:rPr lang="en-US" i="1" dirty="0" smtClean="0">
                                  <a:latin typeface="Cambria Math" panose="02040503050406030204" pitchFamily="18" charset="0"/>
                                </a:rPr>
                                <m:t>𝑃𝑟𝑒𝑐𝑖𝑠𝑖𝑜𝑛</m:t>
                              </m:r>
                              <m:r>
                                <a:rPr lang="en-US" i="1" dirty="0" smtClean="0">
                                  <a:latin typeface="Cambria Math" panose="02040503050406030204" pitchFamily="18" charset="0"/>
                                </a:rPr>
                                <m:t>∗ </m:t>
                              </m:r>
                              <m:r>
                                <a:rPr lang="en-US" i="1" dirty="0" smtClean="0">
                                  <a:latin typeface="Cambria Math" panose="02040503050406030204" pitchFamily="18" charset="0"/>
                                </a:rPr>
                                <m:t>𝑅𝑒𝑐𝑎𝑙𝑙</m:t>
                              </m:r>
                            </m:e>
                          </m:d>
                        </m:num>
                        <m:den>
                          <m:d>
                            <m:dPr>
                              <m:ctrlPr>
                                <a:rPr lang="en-US" i="1" dirty="0">
                                  <a:latin typeface="Cambria Math" panose="02040503050406030204" pitchFamily="18" charset="0"/>
                                </a:rPr>
                              </m:ctrlPr>
                            </m:dPr>
                            <m:e>
                              <m:r>
                                <a:rPr lang="en-US" i="1" dirty="0">
                                  <a:latin typeface="Cambria Math" panose="02040503050406030204" pitchFamily="18" charset="0"/>
                                </a:rPr>
                                <m:t>𝑃𝑟𝑒𝑐𝑖𝑠𝑖𝑜𝑛</m:t>
                              </m:r>
                              <m:r>
                                <a:rPr lang="en-US" i="1" dirty="0">
                                  <a:latin typeface="Cambria Math" panose="02040503050406030204" pitchFamily="18" charset="0"/>
                                </a:rPr>
                                <m:t> + </m:t>
                              </m:r>
                              <m:r>
                                <a:rPr lang="en-US" i="1" dirty="0">
                                  <a:latin typeface="Cambria Math" panose="02040503050406030204" pitchFamily="18" charset="0"/>
                                </a:rPr>
                                <m:t>𝑅𝑒𝑐𝑎𝑙𝑙</m:t>
                              </m:r>
                            </m:e>
                          </m:d>
                        </m:den>
                      </m:f>
                    </m:oMath>
                  </m:oMathPara>
                </a14:m>
                <a:endParaRPr lang="en-US" dirty="0"/>
              </a:p>
            </p:txBody>
          </p:sp>
        </mc:Choice>
        <mc:Fallback>
          <p:sp>
            <p:nvSpPr>
              <p:cNvPr id="3" name="Content Placeholder 2">
                <a:extLst>
                  <a:ext uri="{FF2B5EF4-FFF2-40B4-BE49-F238E27FC236}">
                    <a16:creationId xmlns:a16="http://schemas.microsoft.com/office/drawing/2014/main" id="{3392E865-A1F1-47D6-9C2B-FFB543E60141}"/>
                  </a:ext>
                </a:extLst>
              </p:cNvPr>
              <p:cNvSpPr>
                <a:spLocks noGrp="1" noRot="1" noChangeAspect="1" noMove="1" noResize="1" noEditPoints="1" noAdjustHandles="1" noChangeArrowheads="1" noChangeShapeType="1" noTextEdit="1"/>
              </p:cNvSpPr>
              <p:nvPr>
                <p:ph idx="1"/>
              </p:nvPr>
            </p:nvSpPr>
            <p:spPr>
              <a:blipFill>
                <a:blip r:embed="rId2"/>
                <a:stretch>
                  <a:fillRect l="-142" t="-942" r="-709"/>
                </a:stretch>
              </a:blipFill>
            </p:spPr>
            <p:txBody>
              <a:bodyPr/>
              <a:lstStyle/>
              <a:p>
                <a:r>
                  <a:rPr lang="en-US">
                    <a:noFill/>
                  </a:rPr>
                  <a:t> </a:t>
                </a:r>
              </a:p>
            </p:txBody>
          </p:sp>
        </mc:Fallback>
      </mc:AlternateContent>
    </p:spTree>
    <p:extLst>
      <p:ext uri="{BB962C8B-B14F-4D97-AF65-F5344CB8AC3E}">
        <p14:creationId xmlns:p14="http://schemas.microsoft.com/office/powerpoint/2010/main" val="1863506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F0F892-1D94-4B2F-8231-4271F6625A70}"/>
              </a:ext>
            </a:extLst>
          </p:cNvPr>
          <p:cNvSpPr>
            <a:spLocks noGrp="1"/>
          </p:cNvSpPr>
          <p:nvPr>
            <p:ph type="title"/>
          </p:nvPr>
        </p:nvSpPr>
        <p:spPr>
          <a:xfrm>
            <a:off x="652481" y="1382486"/>
            <a:ext cx="3547581" cy="4093028"/>
          </a:xfrm>
        </p:spPr>
        <p:txBody>
          <a:bodyPr anchor="ctr">
            <a:normAutofit/>
          </a:bodyPr>
          <a:lstStyle/>
          <a:p>
            <a:r>
              <a:rPr lang="en-US" sz="4400"/>
              <a:t>Warning!</a:t>
            </a:r>
          </a:p>
        </p:txBody>
      </p:sp>
      <p:grpSp>
        <p:nvGrpSpPr>
          <p:cNvPr id="12" name="Group 11">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3" name="Straight Connector 12">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3" name="Rectangle 22">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F6BD083D-4F85-4697-B003-9B2AB0AAD341}"/>
              </a:ext>
            </a:extLst>
          </p:cNvPr>
          <p:cNvGraphicFramePr>
            <a:graphicFrameLocks noGrp="1"/>
          </p:cNvGraphicFramePr>
          <p:nvPr>
            <p:ph idx="1"/>
            <p:extLst>
              <p:ext uri="{D42A27DB-BD31-4B8C-83A1-F6EECF244321}">
                <p14:modId xmlns:p14="http://schemas.microsoft.com/office/powerpoint/2010/main" val="2724042355"/>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794004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B4E7B-BEB4-4D05-BFD2-7DD439C143C3}"/>
              </a:ext>
            </a:extLst>
          </p:cNvPr>
          <p:cNvSpPr>
            <a:spLocks noGrp="1"/>
          </p:cNvSpPr>
          <p:nvPr>
            <p:ph type="title"/>
          </p:nvPr>
        </p:nvSpPr>
        <p:spPr/>
        <p:txBody>
          <a:bodyPr/>
          <a:lstStyle/>
          <a:p>
            <a:r>
              <a:rPr lang="en-US" dirty="0"/>
              <a:t>Decision Tree Parameters</a:t>
            </a:r>
          </a:p>
        </p:txBody>
      </p:sp>
      <p:sp>
        <p:nvSpPr>
          <p:cNvPr id="3" name="Content Placeholder 2">
            <a:extLst>
              <a:ext uri="{FF2B5EF4-FFF2-40B4-BE49-F238E27FC236}">
                <a16:creationId xmlns:a16="http://schemas.microsoft.com/office/drawing/2014/main" id="{371F49ED-A7C7-4DA9-B56B-BE68A91B933B}"/>
              </a:ext>
            </a:extLst>
          </p:cNvPr>
          <p:cNvSpPr>
            <a:spLocks noGrp="1"/>
          </p:cNvSpPr>
          <p:nvPr>
            <p:ph idx="1"/>
          </p:nvPr>
        </p:nvSpPr>
        <p:spPr>
          <a:xfrm>
            <a:off x="1085707" y="1930400"/>
            <a:ext cx="8596668" cy="3880773"/>
          </a:xfrm>
        </p:spPr>
        <p:txBody>
          <a:bodyPr/>
          <a:lstStyle/>
          <a:p>
            <a:r>
              <a:rPr lang="en-US" dirty="0"/>
              <a:t> Parameters chosen:</a:t>
            </a:r>
          </a:p>
          <a:p>
            <a:pPr lvl="1"/>
            <a:r>
              <a:rPr lang="en-US" dirty="0"/>
              <a:t> Splitter – “Random”, or “Best” – Decides when to split, “best” lets the machine choose the best split, while “random” lets the machine choose the best “random” split</a:t>
            </a:r>
          </a:p>
          <a:p>
            <a:pPr lvl="1"/>
            <a:r>
              <a:rPr lang="en-US" dirty="0"/>
              <a:t> </a:t>
            </a:r>
            <a:r>
              <a:rPr lang="en-US" dirty="0" err="1"/>
              <a:t>Max_Depth</a:t>
            </a:r>
            <a:r>
              <a:rPr lang="en-US" dirty="0"/>
              <a:t> = Maximum depth of the tree. Can decide how long the tree. Too long of a tree can cause overfitting. </a:t>
            </a:r>
          </a:p>
          <a:p>
            <a:pPr lvl="1"/>
            <a:r>
              <a:rPr lang="en-US" dirty="0"/>
              <a:t> </a:t>
            </a:r>
            <a:r>
              <a:rPr lang="en-US" dirty="0" err="1"/>
              <a:t>Max_Features</a:t>
            </a:r>
            <a:r>
              <a:rPr lang="en-US" dirty="0"/>
              <a:t> = How many features at the max used for splitting. This can affect how the tree is split. </a:t>
            </a:r>
          </a:p>
          <a:p>
            <a:pPr marL="0" indent="0">
              <a:buNone/>
            </a:pPr>
            <a:endParaRPr lang="en-US" dirty="0"/>
          </a:p>
        </p:txBody>
      </p:sp>
    </p:spTree>
    <p:extLst>
      <p:ext uri="{BB962C8B-B14F-4D97-AF65-F5344CB8AC3E}">
        <p14:creationId xmlns:p14="http://schemas.microsoft.com/office/powerpoint/2010/main" val="2101180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E400411-6468-4BDD-9BCF-77874135B215}"/>
              </a:ext>
            </a:extLst>
          </p:cNvPr>
          <p:cNvPicPr>
            <a:picLocks noChangeAspect="1"/>
          </p:cNvPicPr>
          <p:nvPr/>
        </p:nvPicPr>
        <p:blipFill>
          <a:blip r:embed="rId2"/>
          <a:stretch>
            <a:fillRect/>
          </a:stretch>
        </p:blipFill>
        <p:spPr>
          <a:xfrm>
            <a:off x="1059717" y="1896077"/>
            <a:ext cx="3537966" cy="4451457"/>
          </a:xfrm>
          <a:prstGeom prst="rect">
            <a:avLst/>
          </a:prstGeom>
        </p:spPr>
      </p:pic>
      <p:sp>
        <p:nvSpPr>
          <p:cNvPr id="2" name="Title 1">
            <a:extLst>
              <a:ext uri="{FF2B5EF4-FFF2-40B4-BE49-F238E27FC236}">
                <a16:creationId xmlns:a16="http://schemas.microsoft.com/office/drawing/2014/main" id="{90FFCFFB-3B34-4DB7-AF3B-9C730FD722D4}"/>
              </a:ext>
            </a:extLst>
          </p:cNvPr>
          <p:cNvSpPr>
            <a:spLocks noGrp="1"/>
          </p:cNvSpPr>
          <p:nvPr>
            <p:ph type="title"/>
          </p:nvPr>
        </p:nvSpPr>
        <p:spPr>
          <a:xfrm>
            <a:off x="118041" y="387658"/>
            <a:ext cx="8959284" cy="688667"/>
          </a:xfrm>
        </p:spPr>
        <p:txBody>
          <a:bodyPr>
            <a:normAutofit fontScale="90000"/>
          </a:bodyPr>
          <a:lstStyle/>
          <a:p>
            <a:r>
              <a:rPr lang="en-US" dirty="0" err="1"/>
              <a:t>DecisionTree</a:t>
            </a:r>
            <a:r>
              <a:rPr lang="en-US" dirty="0"/>
              <a:t>(Splitter= Random, Max Depth = ?)</a:t>
            </a:r>
          </a:p>
        </p:txBody>
      </p:sp>
      <p:sp>
        <p:nvSpPr>
          <p:cNvPr id="7" name="Rectangle 6">
            <a:extLst>
              <a:ext uri="{FF2B5EF4-FFF2-40B4-BE49-F238E27FC236}">
                <a16:creationId xmlns:a16="http://schemas.microsoft.com/office/drawing/2014/main" id="{7F0FD042-CEBA-46A1-A421-0CB09932BD27}"/>
              </a:ext>
            </a:extLst>
          </p:cNvPr>
          <p:cNvSpPr/>
          <p:nvPr/>
        </p:nvSpPr>
        <p:spPr>
          <a:xfrm>
            <a:off x="1123950" y="2636668"/>
            <a:ext cx="2171700" cy="1827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6" name="Picture 4">
            <a:extLst>
              <a:ext uri="{FF2B5EF4-FFF2-40B4-BE49-F238E27FC236}">
                <a16:creationId xmlns:a16="http://schemas.microsoft.com/office/drawing/2014/main" id="{6B1C9BB9-8D10-4E75-803D-8FD815E925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0779" y="1967099"/>
            <a:ext cx="5319757" cy="3989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18427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D40014D-74B6-4D4A-B99B-3F7DAB7DC90C}"/>
              </a:ext>
            </a:extLst>
          </p:cNvPr>
          <p:cNvPicPr>
            <a:picLocks noChangeAspect="1"/>
          </p:cNvPicPr>
          <p:nvPr/>
        </p:nvPicPr>
        <p:blipFill>
          <a:blip r:embed="rId2"/>
          <a:stretch>
            <a:fillRect/>
          </a:stretch>
        </p:blipFill>
        <p:spPr>
          <a:xfrm>
            <a:off x="419882" y="1495725"/>
            <a:ext cx="4073368" cy="3624607"/>
          </a:xfrm>
          <a:prstGeom prst="rect">
            <a:avLst/>
          </a:prstGeom>
        </p:spPr>
      </p:pic>
      <p:sp>
        <p:nvSpPr>
          <p:cNvPr id="2" name="Title 1">
            <a:extLst>
              <a:ext uri="{FF2B5EF4-FFF2-40B4-BE49-F238E27FC236}">
                <a16:creationId xmlns:a16="http://schemas.microsoft.com/office/drawing/2014/main" id="{90FFCFFB-3B34-4DB7-AF3B-9C730FD722D4}"/>
              </a:ext>
            </a:extLst>
          </p:cNvPr>
          <p:cNvSpPr>
            <a:spLocks noGrp="1"/>
          </p:cNvSpPr>
          <p:nvPr>
            <p:ph type="title"/>
          </p:nvPr>
        </p:nvSpPr>
        <p:spPr>
          <a:xfrm>
            <a:off x="499781" y="352148"/>
            <a:ext cx="8959284" cy="688667"/>
          </a:xfrm>
        </p:spPr>
        <p:txBody>
          <a:bodyPr>
            <a:noAutofit/>
          </a:bodyPr>
          <a:lstStyle/>
          <a:p>
            <a:r>
              <a:rPr lang="en-US" sz="2400" dirty="0" err="1"/>
              <a:t>DecisionTree</a:t>
            </a:r>
            <a:r>
              <a:rPr lang="en-US" sz="2400" dirty="0"/>
              <a:t>(Splitter= Random, Max Depth = 4, </a:t>
            </a:r>
            <a:r>
              <a:rPr lang="en-US" sz="2400" dirty="0" err="1"/>
              <a:t>Max_Features</a:t>
            </a:r>
            <a:r>
              <a:rPr lang="en-US" sz="2400" dirty="0"/>
              <a:t>-?)</a:t>
            </a:r>
          </a:p>
        </p:txBody>
      </p:sp>
      <p:sp>
        <p:nvSpPr>
          <p:cNvPr id="5" name="Rectangle 4">
            <a:extLst>
              <a:ext uri="{FF2B5EF4-FFF2-40B4-BE49-F238E27FC236}">
                <a16:creationId xmlns:a16="http://schemas.microsoft.com/office/drawing/2014/main" id="{3CFBBA96-7F8A-4A0C-B0D9-B2E8AA5BB1D4}"/>
              </a:ext>
            </a:extLst>
          </p:cNvPr>
          <p:cNvSpPr/>
          <p:nvPr/>
        </p:nvSpPr>
        <p:spPr>
          <a:xfrm>
            <a:off x="751535" y="4142265"/>
            <a:ext cx="2755145" cy="2876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6" name="Picture 6">
            <a:extLst>
              <a:ext uri="{FF2B5EF4-FFF2-40B4-BE49-F238E27FC236}">
                <a16:creationId xmlns:a16="http://schemas.microsoft.com/office/drawing/2014/main" id="{3163BFF2-E58B-4895-84CB-80BAD5F05C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5068" y="1628636"/>
            <a:ext cx="4500054" cy="33750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9051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9AAE6-8D34-44BB-97B8-BA262D301864}"/>
              </a:ext>
            </a:extLst>
          </p:cNvPr>
          <p:cNvSpPr>
            <a:spLocks noGrp="1"/>
          </p:cNvSpPr>
          <p:nvPr>
            <p:ph type="title"/>
          </p:nvPr>
        </p:nvSpPr>
        <p:spPr>
          <a:xfrm>
            <a:off x="772584" y="409575"/>
            <a:ext cx="8596668" cy="1320800"/>
          </a:xfrm>
        </p:spPr>
        <p:txBody>
          <a:bodyPr/>
          <a:lstStyle/>
          <a:p>
            <a:r>
              <a:rPr lang="en-US" dirty="0"/>
              <a:t>Introduction: What are we studying</a:t>
            </a:r>
          </a:p>
        </p:txBody>
      </p:sp>
      <p:sp>
        <p:nvSpPr>
          <p:cNvPr id="3" name="Content Placeholder 2">
            <a:extLst>
              <a:ext uri="{FF2B5EF4-FFF2-40B4-BE49-F238E27FC236}">
                <a16:creationId xmlns:a16="http://schemas.microsoft.com/office/drawing/2014/main" id="{772E0A75-AF75-4C33-8561-E6A6899C43B1}"/>
              </a:ext>
            </a:extLst>
          </p:cNvPr>
          <p:cNvSpPr>
            <a:spLocks noGrp="1"/>
          </p:cNvSpPr>
          <p:nvPr>
            <p:ph idx="1"/>
          </p:nvPr>
        </p:nvSpPr>
        <p:spPr>
          <a:xfrm>
            <a:off x="677334" y="1598614"/>
            <a:ext cx="8596668" cy="3880773"/>
          </a:xfrm>
        </p:spPr>
        <p:txBody>
          <a:bodyPr>
            <a:normAutofit fontScale="92500" lnSpcReduction="10000"/>
          </a:bodyPr>
          <a:lstStyle/>
          <a:p>
            <a:r>
              <a:rPr lang="en-US" sz="2400" dirty="0"/>
              <a:t> Red Light Camera Violation – When a motorist runs through a red light and a camera captures the culprit in the act</a:t>
            </a:r>
          </a:p>
          <a:p>
            <a:r>
              <a:rPr lang="en-US" sz="2400" dirty="0"/>
              <a:t> Red Light Violations do cause problems for the motorist, i.e. having to pay a fine, but also the police. A Red-light violation might happen but then an accident occurs an hour or minutes later.  An accident causes police time to investigate and money. </a:t>
            </a:r>
          </a:p>
          <a:p>
            <a:r>
              <a:rPr lang="en-US" sz="2400" dirty="0"/>
              <a:t> Causes for Red Light Violation:</a:t>
            </a:r>
          </a:p>
          <a:p>
            <a:pPr lvl="1"/>
            <a:r>
              <a:rPr lang="en-US" sz="2000" dirty="0"/>
              <a:t> Late for work or some event </a:t>
            </a:r>
          </a:p>
          <a:p>
            <a:pPr lvl="1"/>
            <a:r>
              <a:rPr lang="en-US" sz="2000" dirty="0"/>
              <a:t> Trying to “Beat” the light, due to short distance </a:t>
            </a:r>
          </a:p>
          <a:p>
            <a:pPr lvl="1"/>
            <a:r>
              <a:rPr lang="en-US" sz="2000" dirty="0"/>
              <a:t> No police around or pedestrians</a:t>
            </a:r>
          </a:p>
          <a:p>
            <a:pPr marL="0" indent="0">
              <a:buNone/>
            </a:pPr>
            <a:endParaRPr lang="en-US" dirty="0"/>
          </a:p>
        </p:txBody>
      </p:sp>
    </p:spTree>
    <p:extLst>
      <p:ext uri="{BB962C8B-B14F-4D97-AF65-F5344CB8AC3E}">
        <p14:creationId xmlns:p14="http://schemas.microsoft.com/office/powerpoint/2010/main" val="41693083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FCFFB-3B34-4DB7-AF3B-9C730FD722D4}"/>
              </a:ext>
            </a:extLst>
          </p:cNvPr>
          <p:cNvSpPr>
            <a:spLocks noGrp="1"/>
          </p:cNvSpPr>
          <p:nvPr>
            <p:ph type="title"/>
          </p:nvPr>
        </p:nvSpPr>
        <p:spPr>
          <a:xfrm>
            <a:off x="118041" y="387658"/>
            <a:ext cx="8959284" cy="688667"/>
          </a:xfrm>
        </p:spPr>
        <p:txBody>
          <a:bodyPr>
            <a:normAutofit fontScale="90000"/>
          </a:bodyPr>
          <a:lstStyle/>
          <a:p>
            <a:r>
              <a:rPr lang="en-US" dirty="0" err="1"/>
              <a:t>DecisionTree</a:t>
            </a:r>
            <a:r>
              <a:rPr lang="en-US" dirty="0"/>
              <a:t>(Splitter= Best, Max Depth = ?)</a:t>
            </a:r>
          </a:p>
        </p:txBody>
      </p:sp>
      <p:pic>
        <p:nvPicPr>
          <p:cNvPr id="3" name="Picture 2">
            <a:extLst>
              <a:ext uri="{FF2B5EF4-FFF2-40B4-BE49-F238E27FC236}">
                <a16:creationId xmlns:a16="http://schemas.microsoft.com/office/drawing/2014/main" id="{8B2E9980-28C8-4E70-894E-23770A56750D}"/>
              </a:ext>
            </a:extLst>
          </p:cNvPr>
          <p:cNvPicPr>
            <a:picLocks noChangeAspect="1"/>
          </p:cNvPicPr>
          <p:nvPr/>
        </p:nvPicPr>
        <p:blipFill>
          <a:blip r:embed="rId2"/>
          <a:stretch>
            <a:fillRect/>
          </a:stretch>
        </p:blipFill>
        <p:spPr>
          <a:xfrm>
            <a:off x="1158193" y="1447619"/>
            <a:ext cx="2419508" cy="3962762"/>
          </a:xfrm>
          <a:prstGeom prst="rect">
            <a:avLst/>
          </a:prstGeom>
        </p:spPr>
      </p:pic>
      <p:pic>
        <p:nvPicPr>
          <p:cNvPr id="9218" name="Picture 2">
            <a:extLst>
              <a:ext uri="{FF2B5EF4-FFF2-40B4-BE49-F238E27FC236}">
                <a16:creationId xmlns:a16="http://schemas.microsoft.com/office/drawing/2014/main" id="{0CB5DF18-E99A-4D9B-B665-B891DB6C03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7683" y="1850231"/>
            <a:ext cx="4665099" cy="3443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09365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65AFBA9-8955-4E7C-A1DD-549F170BC413}"/>
              </a:ext>
            </a:extLst>
          </p:cNvPr>
          <p:cNvPicPr>
            <a:picLocks noChangeAspect="1"/>
          </p:cNvPicPr>
          <p:nvPr/>
        </p:nvPicPr>
        <p:blipFill>
          <a:blip r:embed="rId2"/>
          <a:stretch>
            <a:fillRect/>
          </a:stretch>
        </p:blipFill>
        <p:spPr>
          <a:xfrm>
            <a:off x="657609" y="1857421"/>
            <a:ext cx="3244007" cy="3143157"/>
          </a:xfrm>
          <a:prstGeom prst="rect">
            <a:avLst/>
          </a:prstGeom>
        </p:spPr>
      </p:pic>
      <p:sp>
        <p:nvSpPr>
          <p:cNvPr id="2" name="Title 1">
            <a:extLst>
              <a:ext uri="{FF2B5EF4-FFF2-40B4-BE49-F238E27FC236}">
                <a16:creationId xmlns:a16="http://schemas.microsoft.com/office/drawing/2014/main" id="{90FFCFFB-3B34-4DB7-AF3B-9C730FD722D4}"/>
              </a:ext>
            </a:extLst>
          </p:cNvPr>
          <p:cNvSpPr>
            <a:spLocks noGrp="1"/>
          </p:cNvSpPr>
          <p:nvPr>
            <p:ph type="title"/>
          </p:nvPr>
        </p:nvSpPr>
        <p:spPr>
          <a:xfrm>
            <a:off x="499781" y="352148"/>
            <a:ext cx="8959284" cy="688667"/>
          </a:xfrm>
        </p:spPr>
        <p:txBody>
          <a:bodyPr>
            <a:noAutofit/>
          </a:bodyPr>
          <a:lstStyle/>
          <a:p>
            <a:r>
              <a:rPr lang="en-US" sz="2400" dirty="0" err="1"/>
              <a:t>DecisionTree</a:t>
            </a:r>
            <a:r>
              <a:rPr lang="en-US" sz="2400" dirty="0"/>
              <a:t>(Splitter= Best, Max Depth = 6, </a:t>
            </a:r>
            <a:r>
              <a:rPr lang="en-US" sz="2400" dirty="0" err="1"/>
              <a:t>Max_Features</a:t>
            </a:r>
            <a:r>
              <a:rPr lang="en-US" sz="2400" dirty="0"/>
              <a:t>-?)</a:t>
            </a:r>
          </a:p>
        </p:txBody>
      </p:sp>
      <p:sp>
        <p:nvSpPr>
          <p:cNvPr id="6" name="Rectangle 5">
            <a:extLst>
              <a:ext uri="{FF2B5EF4-FFF2-40B4-BE49-F238E27FC236}">
                <a16:creationId xmlns:a16="http://schemas.microsoft.com/office/drawing/2014/main" id="{0E796DBF-67D3-4191-AE3C-35936DC1AB9F}"/>
              </a:ext>
            </a:extLst>
          </p:cNvPr>
          <p:cNvSpPr/>
          <p:nvPr/>
        </p:nvSpPr>
        <p:spPr>
          <a:xfrm>
            <a:off x="657609" y="2388093"/>
            <a:ext cx="2769172" cy="2752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27C01FAC-4696-4BEF-965B-0FD21C54C46F}"/>
              </a:ext>
            </a:extLst>
          </p:cNvPr>
          <p:cNvPicPr>
            <a:picLocks noChangeAspect="1"/>
          </p:cNvPicPr>
          <p:nvPr/>
        </p:nvPicPr>
        <p:blipFill>
          <a:blip r:embed="rId3"/>
          <a:stretch>
            <a:fillRect/>
          </a:stretch>
        </p:blipFill>
        <p:spPr>
          <a:xfrm>
            <a:off x="4979423" y="2031205"/>
            <a:ext cx="5218555" cy="3259885"/>
          </a:xfrm>
          <a:prstGeom prst="rect">
            <a:avLst/>
          </a:prstGeom>
        </p:spPr>
      </p:pic>
    </p:spTree>
    <p:extLst>
      <p:ext uri="{BB962C8B-B14F-4D97-AF65-F5344CB8AC3E}">
        <p14:creationId xmlns:p14="http://schemas.microsoft.com/office/powerpoint/2010/main" val="26176040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743D8-78BB-48F6-AA61-594D0C7E4678}"/>
              </a:ext>
            </a:extLst>
          </p:cNvPr>
          <p:cNvSpPr>
            <a:spLocks noGrp="1"/>
          </p:cNvSpPr>
          <p:nvPr>
            <p:ph type="title"/>
          </p:nvPr>
        </p:nvSpPr>
        <p:spPr>
          <a:xfrm>
            <a:off x="641823" y="246063"/>
            <a:ext cx="8596668" cy="1320800"/>
          </a:xfrm>
        </p:spPr>
        <p:txBody>
          <a:bodyPr>
            <a:normAutofit fontScale="90000"/>
          </a:bodyPr>
          <a:lstStyle/>
          <a:p>
            <a:r>
              <a:rPr lang="en-US" b="1" dirty="0" err="1"/>
              <a:t>DecisionTree</a:t>
            </a:r>
            <a:r>
              <a:rPr lang="en-US" b="1" dirty="0"/>
              <a:t>(“Random", "</a:t>
            </a:r>
            <a:r>
              <a:rPr lang="en-US" b="1" dirty="0" err="1"/>
              <a:t>Max_Depth</a:t>
            </a:r>
            <a:r>
              <a:rPr lang="en-US" b="1" dirty="0"/>
              <a:t>=?") - All Features - VIOLATIONS AND COST</a:t>
            </a:r>
          </a:p>
        </p:txBody>
      </p:sp>
      <p:pic>
        <p:nvPicPr>
          <p:cNvPr id="3" name="Picture 2">
            <a:extLst>
              <a:ext uri="{FF2B5EF4-FFF2-40B4-BE49-F238E27FC236}">
                <a16:creationId xmlns:a16="http://schemas.microsoft.com/office/drawing/2014/main" id="{4FB74CF6-B7BD-43A1-8478-1747439BDB26}"/>
              </a:ext>
            </a:extLst>
          </p:cNvPr>
          <p:cNvPicPr>
            <a:picLocks noChangeAspect="1"/>
          </p:cNvPicPr>
          <p:nvPr/>
        </p:nvPicPr>
        <p:blipFill>
          <a:blip r:embed="rId2"/>
          <a:stretch>
            <a:fillRect/>
          </a:stretch>
        </p:blipFill>
        <p:spPr>
          <a:xfrm>
            <a:off x="1076325" y="1933575"/>
            <a:ext cx="2324100" cy="3665848"/>
          </a:xfrm>
          <a:prstGeom prst="rect">
            <a:avLst/>
          </a:prstGeom>
        </p:spPr>
      </p:pic>
      <p:pic>
        <p:nvPicPr>
          <p:cNvPr id="13314" name="Picture 2">
            <a:extLst>
              <a:ext uri="{FF2B5EF4-FFF2-40B4-BE49-F238E27FC236}">
                <a16:creationId xmlns:a16="http://schemas.microsoft.com/office/drawing/2014/main" id="{EB2B095E-E413-48D2-BD0B-683FCD47AC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3888" y="1776413"/>
            <a:ext cx="5756633" cy="336708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E188F6CF-69B2-4D65-9C15-8B1C5A2783BE}"/>
              </a:ext>
            </a:extLst>
          </p:cNvPr>
          <p:cNvSpPr/>
          <p:nvPr/>
        </p:nvSpPr>
        <p:spPr>
          <a:xfrm>
            <a:off x="858664" y="3116063"/>
            <a:ext cx="2285630" cy="2123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712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37493-96D8-44CA-8BEB-7553B49FA1DF}"/>
              </a:ext>
            </a:extLst>
          </p:cNvPr>
          <p:cNvSpPr>
            <a:spLocks noGrp="1"/>
          </p:cNvSpPr>
          <p:nvPr>
            <p:ph type="title"/>
          </p:nvPr>
        </p:nvSpPr>
        <p:spPr>
          <a:xfrm>
            <a:off x="677334" y="609600"/>
            <a:ext cx="9095316" cy="1314450"/>
          </a:xfrm>
        </p:spPr>
        <p:txBody>
          <a:bodyPr>
            <a:noAutofit/>
          </a:bodyPr>
          <a:lstStyle/>
          <a:p>
            <a:r>
              <a:rPr lang="en-US" sz="2400" dirty="0" err="1"/>
              <a:t>DecisionTree</a:t>
            </a:r>
            <a:r>
              <a:rPr lang="en-US" sz="2400" dirty="0"/>
              <a:t>(“Random", '</a:t>
            </a:r>
            <a:r>
              <a:rPr lang="en-US" sz="2400" dirty="0" err="1"/>
              <a:t>Max_Depth</a:t>
            </a:r>
            <a:r>
              <a:rPr lang="en-US" sz="2400" dirty="0"/>
              <a:t> =7", "</a:t>
            </a:r>
            <a:r>
              <a:rPr lang="en-US" sz="2400" dirty="0" err="1"/>
              <a:t>Max_Features</a:t>
            </a:r>
            <a:r>
              <a:rPr lang="en-US" sz="2400" dirty="0"/>
              <a:t>=?') - All Features - VIOLATIONS AND COST</a:t>
            </a:r>
          </a:p>
        </p:txBody>
      </p:sp>
      <p:sp>
        <p:nvSpPr>
          <p:cNvPr id="6" name="Rectangle 5">
            <a:extLst>
              <a:ext uri="{FF2B5EF4-FFF2-40B4-BE49-F238E27FC236}">
                <a16:creationId xmlns:a16="http://schemas.microsoft.com/office/drawing/2014/main" id="{BD5EA21A-4BAF-4106-9EC6-C8BB71A6816B}"/>
              </a:ext>
            </a:extLst>
          </p:cNvPr>
          <p:cNvSpPr/>
          <p:nvPr/>
        </p:nvSpPr>
        <p:spPr>
          <a:xfrm>
            <a:off x="751110" y="3724584"/>
            <a:ext cx="2631228" cy="2095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364" name="Picture 4">
            <a:extLst>
              <a:ext uri="{FF2B5EF4-FFF2-40B4-BE49-F238E27FC236}">
                <a16:creationId xmlns:a16="http://schemas.microsoft.com/office/drawing/2014/main" id="{E901D66F-3000-4E35-B328-0879820CAB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8767" y="2395846"/>
            <a:ext cx="5581650" cy="265747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6ACA8365-3584-44A4-972B-49DAB6E2C6A6}"/>
              </a:ext>
            </a:extLst>
          </p:cNvPr>
          <p:cNvPicPr>
            <a:picLocks noChangeAspect="1"/>
          </p:cNvPicPr>
          <p:nvPr/>
        </p:nvPicPr>
        <p:blipFill>
          <a:blip r:embed="rId3"/>
          <a:stretch>
            <a:fillRect/>
          </a:stretch>
        </p:blipFill>
        <p:spPr>
          <a:xfrm>
            <a:off x="398943" y="2300920"/>
            <a:ext cx="2983395" cy="3056878"/>
          </a:xfrm>
          <a:prstGeom prst="rect">
            <a:avLst/>
          </a:prstGeom>
        </p:spPr>
      </p:pic>
      <p:sp>
        <p:nvSpPr>
          <p:cNvPr id="7" name="Rectangle 6">
            <a:extLst>
              <a:ext uri="{FF2B5EF4-FFF2-40B4-BE49-F238E27FC236}">
                <a16:creationId xmlns:a16="http://schemas.microsoft.com/office/drawing/2014/main" id="{78979822-4999-4891-8063-CDA6C5F01931}"/>
              </a:ext>
            </a:extLst>
          </p:cNvPr>
          <p:cNvSpPr/>
          <p:nvPr/>
        </p:nvSpPr>
        <p:spPr>
          <a:xfrm>
            <a:off x="493701" y="3829359"/>
            <a:ext cx="2515764" cy="2095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59605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743D8-78BB-48F6-AA61-594D0C7E4678}"/>
              </a:ext>
            </a:extLst>
          </p:cNvPr>
          <p:cNvSpPr>
            <a:spLocks noGrp="1"/>
          </p:cNvSpPr>
          <p:nvPr>
            <p:ph type="title"/>
          </p:nvPr>
        </p:nvSpPr>
        <p:spPr>
          <a:xfrm>
            <a:off x="641823" y="246063"/>
            <a:ext cx="8596668" cy="1320800"/>
          </a:xfrm>
        </p:spPr>
        <p:txBody>
          <a:bodyPr/>
          <a:lstStyle/>
          <a:p>
            <a:r>
              <a:rPr lang="en-US" b="1" dirty="0" err="1"/>
              <a:t>DecisionTree</a:t>
            </a:r>
            <a:r>
              <a:rPr lang="en-US" b="1" dirty="0"/>
              <a:t>("Best", "</a:t>
            </a:r>
            <a:r>
              <a:rPr lang="en-US" b="1" dirty="0" err="1"/>
              <a:t>Max_Depth</a:t>
            </a:r>
            <a:r>
              <a:rPr lang="en-US" b="1" dirty="0"/>
              <a:t>=?") - All Features - VIOLATIONS AND COST</a:t>
            </a:r>
          </a:p>
        </p:txBody>
      </p:sp>
      <p:pic>
        <p:nvPicPr>
          <p:cNvPr id="12290" name="Picture 2">
            <a:extLst>
              <a:ext uri="{FF2B5EF4-FFF2-40B4-BE49-F238E27FC236}">
                <a16:creationId xmlns:a16="http://schemas.microsoft.com/office/drawing/2014/main" id="{98787E89-2A93-4EE3-9E08-3C2269703B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0063" y="2038351"/>
            <a:ext cx="5475592" cy="335756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FCB4143B-F475-43F8-BFE1-F460C08AB9D8}"/>
              </a:ext>
            </a:extLst>
          </p:cNvPr>
          <p:cNvPicPr>
            <a:picLocks noChangeAspect="1"/>
          </p:cNvPicPr>
          <p:nvPr/>
        </p:nvPicPr>
        <p:blipFill>
          <a:blip r:embed="rId3"/>
          <a:stretch>
            <a:fillRect/>
          </a:stretch>
        </p:blipFill>
        <p:spPr>
          <a:xfrm>
            <a:off x="1222863" y="1861622"/>
            <a:ext cx="2366963" cy="3711017"/>
          </a:xfrm>
          <a:prstGeom prst="rect">
            <a:avLst/>
          </a:prstGeom>
        </p:spPr>
      </p:pic>
      <p:sp>
        <p:nvSpPr>
          <p:cNvPr id="6" name="Rectangle 5">
            <a:extLst>
              <a:ext uri="{FF2B5EF4-FFF2-40B4-BE49-F238E27FC236}">
                <a16:creationId xmlns:a16="http://schemas.microsoft.com/office/drawing/2014/main" id="{CA41E862-469A-4163-90CA-DD7085704DEF}"/>
              </a:ext>
            </a:extLst>
          </p:cNvPr>
          <p:cNvSpPr/>
          <p:nvPr/>
        </p:nvSpPr>
        <p:spPr>
          <a:xfrm>
            <a:off x="1304196" y="3107185"/>
            <a:ext cx="2285630" cy="2123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56981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47FA0D0-4585-4C00-8B31-0FCCF59F6A78}"/>
              </a:ext>
            </a:extLst>
          </p:cNvPr>
          <p:cNvPicPr>
            <a:picLocks noChangeAspect="1"/>
          </p:cNvPicPr>
          <p:nvPr/>
        </p:nvPicPr>
        <p:blipFill>
          <a:blip r:embed="rId2"/>
          <a:stretch>
            <a:fillRect/>
          </a:stretch>
        </p:blipFill>
        <p:spPr>
          <a:xfrm>
            <a:off x="866574" y="2412922"/>
            <a:ext cx="3123700" cy="3154175"/>
          </a:xfrm>
          <a:prstGeom prst="rect">
            <a:avLst/>
          </a:prstGeom>
        </p:spPr>
      </p:pic>
      <p:sp>
        <p:nvSpPr>
          <p:cNvPr id="2" name="Title 1">
            <a:extLst>
              <a:ext uri="{FF2B5EF4-FFF2-40B4-BE49-F238E27FC236}">
                <a16:creationId xmlns:a16="http://schemas.microsoft.com/office/drawing/2014/main" id="{A1737493-96D8-44CA-8BEB-7553B49FA1DF}"/>
              </a:ext>
            </a:extLst>
          </p:cNvPr>
          <p:cNvSpPr>
            <a:spLocks noGrp="1"/>
          </p:cNvSpPr>
          <p:nvPr>
            <p:ph type="title"/>
          </p:nvPr>
        </p:nvSpPr>
        <p:spPr>
          <a:xfrm>
            <a:off x="677334" y="609600"/>
            <a:ext cx="9095316" cy="1314450"/>
          </a:xfrm>
        </p:spPr>
        <p:txBody>
          <a:bodyPr>
            <a:noAutofit/>
          </a:bodyPr>
          <a:lstStyle/>
          <a:p>
            <a:r>
              <a:rPr lang="en-US" sz="2400" dirty="0" err="1"/>
              <a:t>DecisionTree</a:t>
            </a:r>
            <a:r>
              <a:rPr lang="en-US" sz="2400" dirty="0"/>
              <a:t>("Best", '</a:t>
            </a:r>
            <a:r>
              <a:rPr lang="en-US" sz="2400" dirty="0" err="1"/>
              <a:t>Max_Depth</a:t>
            </a:r>
            <a:r>
              <a:rPr lang="en-US" sz="2400" dirty="0"/>
              <a:t> =7", "</a:t>
            </a:r>
            <a:r>
              <a:rPr lang="en-US" sz="2400" dirty="0" err="1"/>
              <a:t>Max_Features</a:t>
            </a:r>
            <a:r>
              <a:rPr lang="en-US" sz="2400" dirty="0"/>
              <a:t>=?') - All Features - VIOLATIONS AND COST</a:t>
            </a:r>
          </a:p>
        </p:txBody>
      </p:sp>
      <p:sp>
        <p:nvSpPr>
          <p:cNvPr id="5" name="Rectangle 4">
            <a:extLst>
              <a:ext uri="{FF2B5EF4-FFF2-40B4-BE49-F238E27FC236}">
                <a16:creationId xmlns:a16="http://schemas.microsoft.com/office/drawing/2014/main" id="{F8A23999-E69E-4E35-9369-E7195316EDF9}"/>
              </a:ext>
            </a:extLst>
          </p:cNvPr>
          <p:cNvSpPr/>
          <p:nvPr/>
        </p:nvSpPr>
        <p:spPr>
          <a:xfrm>
            <a:off x="900666" y="3504066"/>
            <a:ext cx="2400301" cy="2095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340" name="Picture 4">
            <a:extLst>
              <a:ext uri="{FF2B5EF4-FFF2-40B4-BE49-F238E27FC236}">
                <a16:creationId xmlns:a16="http://schemas.microsoft.com/office/drawing/2014/main" id="{233B4E6F-DC6E-4206-B200-2589B1CAB0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8608" y="2384879"/>
            <a:ext cx="5362575" cy="2657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67672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8A7B0-F588-4A75-B5DA-207A119CC6C4}"/>
              </a:ext>
            </a:extLst>
          </p:cNvPr>
          <p:cNvSpPr>
            <a:spLocks noGrp="1"/>
          </p:cNvSpPr>
          <p:nvPr>
            <p:ph type="title"/>
          </p:nvPr>
        </p:nvSpPr>
        <p:spPr/>
        <p:txBody>
          <a:bodyPr>
            <a:normAutofit fontScale="90000"/>
          </a:bodyPr>
          <a:lstStyle/>
          <a:p>
            <a:r>
              <a:rPr lang="en-US" dirty="0"/>
              <a:t>Why did the performances drop when we decided to cut out Violations and Cost?</a:t>
            </a:r>
          </a:p>
        </p:txBody>
      </p:sp>
      <p:sp>
        <p:nvSpPr>
          <p:cNvPr id="3" name="Content Placeholder 2">
            <a:extLst>
              <a:ext uri="{FF2B5EF4-FFF2-40B4-BE49-F238E27FC236}">
                <a16:creationId xmlns:a16="http://schemas.microsoft.com/office/drawing/2014/main" id="{AC8B2046-A357-4BFA-A294-56A190558385}"/>
              </a:ext>
            </a:extLst>
          </p:cNvPr>
          <p:cNvSpPr>
            <a:spLocks noGrp="1"/>
          </p:cNvSpPr>
          <p:nvPr>
            <p:ph idx="1"/>
          </p:nvPr>
        </p:nvSpPr>
        <p:spPr/>
        <p:txBody>
          <a:bodyPr/>
          <a:lstStyle/>
          <a:p>
            <a:r>
              <a:rPr lang="en-US" dirty="0"/>
              <a:t> The Target Variable, “Red Flag” relies on the Violations variable, so when it was cut out, the model couldn’t make reliable predictions without it</a:t>
            </a:r>
          </a:p>
          <a:p>
            <a:r>
              <a:rPr lang="en-US" dirty="0"/>
              <a:t> Cost was also responsible for the high accuracy of the Decision Tree models since it was related to Violations and indirectly “Red Flag” </a:t>
            </a:r>
          </a:p>
          <a:p>
            <a:r>
              <a:rPr lang="en-US" dirty="0"/>
              <a:t> Target and Cost make up 40% the model’s accuracy power. The rest of the variables seem to constitute 60%. </a:t>
            </a:r>
          </a:p>
        </p:txBody>
      </p:sp>
    </p:spTree>
    <p:extLst>
      <p:ext uri="{BB962C8B-B14F-4D97-AF65-F5344CB8AC3E}">
        <p14:creationId xmlns:p14="http://schemas.microsoft.com/office/powerpoint/2010/main" val="41329584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E68DA-5B98-4CC0-BBBE-6803DC2BA5C9}"/>
              </a:ext>
            </a:extLst>
          </p:cNvPr>
          <p:cNvSpPr>
            <a:spLocks noGrp="1"/>
          </p:cNvSpPr>
          <p:nvPr>
            <p:ph type="title"/>
          </p:nvPr>
        </p:nvSpPr>
        <p:spPr/>
        <p:txBody>
          <a:bodyPr/>
          <a:lstStyle/>
          <a:p>
            <a:r>
              <a:rPr lang="en-US" dirty="0"/>
              <a:t>Decision Tree Model Comparison:</a:t>
            </a:r>
          </a:p>
        </p:txBody>
      </p:sp>
      <p:graphicFrame>
        <p:nvGraphicFramePr>
          <p:cNvPr id="4" name="Table 4">
            <a:extLst>
              <a:ext uri="{FF2B5EF4-FFF2-40B4-BE49-F238E27FC236}">
                <a16:creationId xmlns:a16="http://schemas.microsoft.com/office/drawing/2014/main" id="{E69A3E55-B274-431B-9EA5-53EFF79A5B0C}"/>
              </a:ext>
            </a:extLst>
          </p:cNvPr>
          <p:cNvGraphicFramePr>
            <a:graphicFrameLocks noGrp="1"/>
          </p:cNvGraphicFramePr>
          <p:nvPr>
            <p:extLst>
              <p:ext uri="{D42A27DB-BD31-4B8C-83A1-F6EECF244321}">
                <p14:modId xmlns:p14="http://schemas.microsoft.com/office/powerpoint/2010/main" val="3051480642"/>
              </p:ext>
            </p:extLst>
          </p:nvPr>
        </p:nvGraphicFramePr>
        <p:xfrm>
          <a:off x="442897" y="1811020"/>
          <a:ext cx="9384687" cy="3651203"/>
        </p:xfrm>
        <a:graphic>
          <a:graphicData uri="http://schemas.openxmlformats.org/drawingml/2006/table">
            <a:tbl>
              <a:tblPr firstRow="1" bandRow="1">
                <a:tableStyleId>{21E4AEA4-8DFA-4A89-87EB-49C32662AFE0}</a:tableStyleId>
              </a:tblPr>
              <a:tblGrid>
                <a:gridCol w="1042743">
                  <a:extLst>
                    <a:ext uri="{9D8B030D-6E8A-4147-A177-3AD203B41FA5}">
                      <a16:colId xmlns:a16="http://schemas.microsoft.com/office/drawing/2014/main" val="4291261858"/>
                    </a:ext>
                  </a:extLst>
                </a:gridCol>
                <a:gridCol w="1042743">
                  <a:extLst>
                    <a:ext uri="{9D8B030D-6E8A-4147-A177-3AD203B41FA5}">
                      <a16:colId xmlns:a16="http://schemas.microsoft.com/office/drawing/2014/main" val="1023700158"/>
                    </a:ext>
                  </a:extLst>
                </a:gridCol>
                <a:gridCol w="1042743">
                  <a:extLst>
                    <a:ext uri="{9D8B030D-6E8A-4147-A177-3AD203B41FA5}">
                      <a16:colId xmlns:a16="http://schemas.microsoft.com/office/drawing/2014/main" val="2558164335"/>
                    </a:ext>
                  </a:extLst>
                </a:gridCol>
                <a:gridCol w="1042743">
                  <a:extLst>
                    <a:ext uri="{9D8B030D-6E8A-4147-A177-3AD203B41FA5}">
                      <a16:colId xmlns:a16="http://schemas.microsoft.com/office/drawing/2014/main" val="2273413466"/>
                    </a:ext>
                  </a:extLst>
                </a:gridCol>
                <a:gridCol w="1042743">
                  <a:extLst>
                    <a:ext uri="{9D8B030D-6E8A-4147-A177-3AD203B41FA5}">
                      <a16:colId xmlns:a16="http://schemas.microsoft.com/office/drawing/2014/main" val="574628744"/>
                    </a:ext>
                  </a:extLst>
                </a:gridCol>
                <a:gridCol w="1042743">
                  <a:extLst>
                    <a:ext uri="{9D8B030D-6E8A-4147-A177-3AD203B41FA5}">
                      <a16:colId xmlns:a16="http://schemas.microsoft.com/office/drawing/2014/main" val="2456914081"/>
                    </a:ext>
                  </a:extLst>
                </a:gridCol>
                <a:gridCol w="1042743">
                  <a:extLst>
                    <a:ext uri="{9D8B030D-6E8A-4147-A177-3AD203B41FA5}">
                      <a16:colId xmlns:a16="http://schemas.microsoft.com/office/drawing/2014/main" val="497092988"/>
                    </a:ext>
                  </a:extLst>
                </a:gridCol>
                <a:gridCol w="1042743">
                  <a:extLst>
                    <a:ext uri="{9D8B030D-6E8A-4147-A177-3AD203B41FA5}">
                      <a16:colId xmlns:a16="http://schemas.microsoft.com/office/drawing/2014/main" val="2210647623"/>
                    </a:ext>
                  </a:extLst>
                </a:gridCol>
                <a:gridCol w="1042743">
                  <a:extLst>
                    <a:ext uri="{9D8B030D-6E8A-4147-A177-3AD203B41FA5}">
                      <a16:colId xmlns:a16="http://schemas.microsoft.com/office/drawing/2014/main" val="2232480901"/>
                    </a:ext>
                  </a:extLst>
                </a:gridCol>
              </a:tblGrid>
              <a:tr h="586516">
                <a:tc>
                  <a:txBody>
                    <a:bodyPr/>
                    <a:lstStyle/>
                    <a:p>
                      <a:r>
                        <a:rPr lang="en-US" dirty="0"/>
                        <a:t>Model</a:t>
                      </a:r>
                    </a:p>
                  </a:txBody>
                  <a:tcPr/>
                </a:tc>
                <a:tc>
                  <a:txBody>
                    <a:bodyPr/>
                    <a:lstStyle/>
                    <a:p>
                      <a:r>
                        <a:rPr lang="en-US" dirty="0"/>
                        <a:t>Splitter</a:t>
                      </a:r>
                    </a:p>
                  </a:txBody>
                  <a:tcPr/>
                </a:tc>
                <a:tc>
                  <a:txBody>
                    <a:bodyPr/>
                    <a:lstStyle/>
                    <a:p>
                      <a:r>
                        <a:rPr lang="en-US" dirty="0" err="1"/>
                        <a:t>Max_Depth</a:t>
                      </a:r>
                      <a:endParaRPr lang="en-US" dirty="0"/>
                    </a:p>
                  </a:txBody>
                  <a:tcPr/>
                </a:tc>
                <a:tc>
                  <a:txBody>
                    <a:bodyPr/>
                    <a:lstStyle/>
                    <a:p>
                      <a:r>
                        <a:rPr lang="en-US" dirty="0" err="1"/>
                        <a:t>Max_features</a:t>
                      </a:r>
                      <a:endParaRPr lang="en-US" dirty="0"/>
                    </a:p>
                  </a:txBody>
                  <a:tcPr/>
                </a:tc>
                <a:tc>
                  <a:txBody>
                    <a:bodyPr/>
                    <a:lstStyle/>
                    <a:p>
                      <a:r>
                        <a:rPr lang="en-US" dirty="0"/>
                        <a:t>Features</a:t>
                      </a:r>
                    </a:p>
                  </a:txBody>
                  <a:tcPr/>
                </a:tc>
                <a:tc>
                  <a:txBody>
                    <a:bodyPr/>
                    <a:lstStyle/>
                    <a:p>
                      <a:r>
                        <a:rPr lang="en-US" dirty="0"/>
                        <a:t>Accuracy</a:t>
                      </a:r>
                    </a:p>
                  </a:txBody>
                  <a:tcPr/>
                </a:tc>
                <a:tc>
                  <a:txBody>
                    <a:bodyPr/>
                    <a:lstStyle/>
                    <a:p>
                      <a:r>
                        <a:rPr lang="en-US" dirty="0"/>
                        <a:t>Precision</a:t>
                      </a:r>
                    </a:p>
                  </a:txBody>
                  <a:tcPr/>
                </a:tc>
                <a:tc>
                  <a:txBody>
                    <a:bodyPr/>
                    <a:lstStyle/>
                    <a:p>
                      <a:r>
                        <a:rPr lang="en-US" dirty="0"/>
                        <a:t>Recall</a:t>
                      </a:r>
                    </a:p>
                  </a:txBody>
                  <a:tcPr/>
                </a:tc>
                <a:tc>
                  <a:txBody>
                    <a:bodyPr/>
                    <a:lstStyle/>
                    <a:p>
                      <a:r>
                        <a:rPr lang="en-US" dirty="0"/>
                        <a:t>F1</a:t>
                      </a:r>
                    </a:p>
                  </a:txBody>
                  <a:tcPr/>
                </a:tc>
                <a:extLst>
                  <a:ext uri="{0D108BD9-81ED-4DB2-BD59-A6C34878D82A}">
                    <a16:rowId xmlns:a16="http://schemas.microsoft.com/office/drawing/2014/main" val="1421412435"/>
                  </a:ext>
                </a:extLst>
              </a:tr>
              <a:tr h="339807">
                <a:tc>
                  <a:txBody>
                    <a:bodyPr/>
                    <a:lstStyle/>
                    <a:p>
                      <a:r>
                        <a:rPr lang="en-US" dirty="0"/>
                        <a:t>1</a:t>
                      </a:r>
                    </a:p>
                  </a:txBody>
                  <a:tcPr/>
                </a:tc>
                <a:tc>
                  <a:txBody>
                    <a:bodyPr/>
                    <a:lstStyle/>
                    <a:p>
                      <a:r>
                        <a:rPr lang="en-US" dirty="0"/>
                        <a:t>Random</a:t>
                      </a:r>
                    </a:p>
                  </a:txBody>
                  <a:tcPr/>
                </a:tc>
                <a:tc>
                  <a:txBody>
                    <a:bodyPr/>
                    <a:lstStyle/>
                    <a:p>
                      <a:r>
                        <a:rPr lang="en-US" dirty="0"/>
                        <a:t>3</a:t>
                      </a:r>
                    </a:p>
                  </a:txBody>
                  <a:tcPr/>
                </a:tc>
                <a:tc>
                  <a:txBody>
                    <a:bodyPr/>
                    <a:lstStyle/>
                    <a:p>
                      <a:r>
                        <a:rPr lang="en-US" dirty="0"/>
                        <a:t>N/A</a:t>
                      </a:r>
                    </a:p>
                  </a:txBody>
                  <a:tcPr/>
                </a:tc>
                <a:tc>
                  <a:txBody>
                    <a:bodyPr/>
                    <a:lstStyle/>
                    <a:p>
                      <a:r>
                        <a:rPr lang="en-US" dirty="0"/>
                        <a:t>All</a:t>
                      </a:r>
                    </a:p>
                  </a:txBody>
                  <a:tcPr/>
                </a:tc>
                <a:tc>
                  <a:txBody>
                    <a:bodyPr/>
                    <a:lstStyle/>
                    <a:p>
                      <a:r>
                        <a:rPr lang="en-US" dirty="0"/>
                        <a:t>0.9</a:t>
                      </a:r>
                    </a:p>
                  </a:txBody>
                  <a:tcPr/>
                </a:tc>
                <a:tc>
                  <a:txBody>
                    <a:bodyPr/>
                    <a:lstStyle/>
                    <a:p>
                      <a:r>
                        <a:rPr lang="en-US" dirty="0"/>
                        <a:t>1</a:t>
                      </a:r>
                    </a:p>
                  </a:txBody>
                  <a:tcPr/>
                </a:tc>
                <a:tc>
                  <a:txBody>
                    <a:bodyPr/>
                    <a:lstStyle/>
                    <a:p>
                      <a:r>
                        <a:rPr lang="en-US" dirty="0"/>
                        <a:t>0.79</a:t>
                      </a:r>
                    </a:p>
                  </a:txBody>
                  <a:tcPr/>
                </a:tc>
                <a:tc>
                  <a:txBody>
                    <a:bodyPr/>
                    <a:lstStyle/>
                    <a:p>
                      <a:r>
                        <a:rPr lang="en-US" dirty="0"/>
                        <a:t>0.89</a:t>
                      </a:r>
                    </a:p>
                  </a:txBody>
                  <a:tcPr/>
                </a:tc>
                <a:extLst>
                  <a:ext uri="{0D108BD9-81ED-4DB2-BD59-A6C34878D82A}">
                    <a16:rowId xmlns:a16="http://schemas.microsoft.com/office/drawing/2014/main" val="1801375960"/>
                  </a:ext>
                </a:extLst>
              </a:tr>
              <a:tr h="339807">
                <a:tc>
                  <a:txBody>
                    <a:bodyPr/>
                    <a:lstStyle/>
                    <a:p>
                      <a:r>
                        <a:rPr lang="en-US" dirty="0"/>
                        <a:t>2</a:t>
                      </a:r>
                    </a:p>
                  </a:txBody>
                  <a:tcPr/>
                </a:tc>
                <a:tc>
                  <a:txBody>
                    <a:bodyPr/>
                    <a:lstStyle/>
                    <a:p>
                      <a:r>
                        <a:rPr lang="en-US" dirty="0"/>
                        <a:t>Best</a:t>
                      </a:r>
                    </a:p>
                  </a:txBody>
                  <a:tcPr/>
                </a:tc>
                <a:tc>
                  <a:txBody>
                    <a:bodyPr/>
                    <a:lstStyle/>
                    <a:p>
                      <a:r>
                        <a:rPr lang="en-US" dirty="0"/>
                        <a:t>1</a:t>
                      </a:r>
                    </a:p>
                  </a:txBody>
                  <a:tcPr/>
                </a:tc>
                <a:tc>
                  <a:txBody>
                    <a:bodyPr/>
                    <a:lstStyle/>
                    <a:p>
                      <a:r>
                        <a:rPr lang="en-US" dirty="0"/>
                        <a:t>N/A</a:t>
                      </a:r>
                    </a:p>
                  </a:txBody>
                  <a:tcPr/>
                </a:tc>
                <a:tc>
                  <a:txBody>
                    <a:bodyPr/>
                    <a:lstStyle/>
                    <a:p>
                      <a:r>
                        <a:rPr lang="en-US" dirty="0"/>
                        <a:t>All</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3412765002"/>
                  </a:ext>
                </a:extLst>
              </a:tr>
              <a:tr h="339807">
                <a:tc>
                  <a:txBody>
                    <a:bodyPr/>
                    <a:lstStyle/>
                    <a:p>
                      <a:pPr marL="0" algn="l" defTabSz="457200" rtl="0" eaLnBrk="1" latinLnBrk="0" hangingPunct="1"/>
                      <a:r>
                        <a:rPr lang="en-US" sz="1800" kern="1200" dirty="0"/>
                        <a:t>3</a:t>
                      </a:r>
                      <a:endParaRPr lang="en-US" sz="1800" kern="1200" dirty="0">
                        <a:solidFill>
                          <a:schemeClr val="dk1"/>
                        </a:solidFill>
                        <a:latin typeface="+mn-lt"/>
                        <a:ea typeface="+mn-ea"/>
                        <a:cs typeface="+mn-cs"/>
                      </a:endParaRPr>
                    </a:p>
                  </a:txBody>
                  <a:tcPr>
                    <a:solidFill>
                      <a:srgbClr val="92D050"/>
                    </a:solidFill>
                  </a:tcPr>
                </a:tc>
                <a:tc>
                  <a:txBody>
                    <a:bodyPr/>
                    <a:lstStyle/>
                    <a:p>
                      <a:pPr marL="0" algn="l" defTabSz="457200" rtl="0" eaLnBrk="1" latinLnBrk="0" hangingPunct="1"/>
                      <a:r>
                        <a:rPr lang="en-US" sz="1800" kern="1200" dirty="0"/>
                        <a:t>Random</a:t>
                      </a:r>
                      <a:endParaRPr lang="en-US" sz="1800" kern="1200" dirty="0">
                        <a:solidFill>
                          <a:schemeClr val="dk1"/>
                        </a:solidFill>
                        <a:latin typeface="+mn-lt"/>
                        <a:ea typeface="+mn-ea"/>
                        <a:cs typeface="+mn-cs"/>
                      </a:endParaRPr>
                    </a:p>
                  </a:txBody>
                  <a:tcPr>
                    <a:solidFill>
                      <a:srgbClr val="92D050"/>
                    </a:solidFill>
                  </a:tcPr>
                </a:tc>
                <a:tc>
                  <a:txBody>
                    <a:bodyPr/>
                    <a:lstStyle/>
                    <a:p>
                      <a:pPr marL="0" algn="l" defTabSz="457200" rtl="0" eaLnBrk="1" latinLnBrk="0" hangingPunct="1"/>
                      <a:r>
                        <a:rPr lang="en-US" sz="1800" kern="1200" dirty="0"/>
                        <a:t>4</a:t>
                      </a:r>
                      <a:endParaRPr lang="en-US" sz="1800" kern="1200" dirty="0">
                        <a:solidFill>
                          <a:schemeClr val="dk1"/>
                        </a:solidFill>
                        <a:latin typeface="+mn-lt"/>
                        <a:ea typeface="+mn-ea"/>
                        <a:cs typeface="+mn-cs"/>
                      </a:endParaRPr>
                    </a:p>
                  </a:txBody>
                  <a:tcPr>
                    <a:solidFill>
                      <a:srgbClr val="92D050"/>
                    </a:solidFill>
                  </a:tcPr>
                </a:tc>
                <a:tc>
                  <a:txBody>
                    <a:bodyPr/>
                    <a:lstStyle/>
                    <a:p>
                      <a:pPr marL="0" algn="l" defTabSz="457200" rtl="0" eaLnBrk="1" latinLnBrk="0" hangingPunct="1"/>
                      <a:r>
                        <a:rPr lang="en-US" sz="1800" kern="1200" dirty="0"/>
                        <a:t>10</a:t>
                      </a:r>
                      <a:endParaRPr lang="en-US" sz="1800" kern="1200" dirty="0">
                        <a:solidFill>
                          <a:schemeClr val="dk1"/>
                        </a:solidFill>
                        <a:latin typeface="+mn-lt"/>
                        <a:ea typeface="+mn-ea"/>
                        <a:cs typeface="+mn-cs"/>
                      </a:endParaRPr>
                    </a:p>
                  </a:txBody>
                  <a:tcPr>
                    <a:solidFill>
                      <a:srgbClr val="92D050"/>
                    </a:solidFill>
                  </a:tcPr>
                </a:tc>
                <a:tc>
                  <a:txBody>
                    <a:bodyPr/>
                    <a:lstStyle/>
                    <a:p>
                      <a:pPr marL="0" algn="l" defTabSz="457200" rtl="0" eaLnBrk="1" latinLnBrk="0" hangingPunct="1"/>
                      <a:r>
                        <a:rPr lang="en-US" sz="1800" kern="1200" dirty="0"/>
                        <a:t>All</a:t>
                      </a:r>
                      <a:endParaRPr lang="en-US" sz="1800" kern="1200" dirty="0">
                        <a:solidFill>
                          <a:schemeClr val="dk1"/>
                        </a:solidFill>
                        <a:latin typeface="+mn-lt"/>
                        <a:ea typeface="+mn-ea"/>
                        <a:cs typeface="+mn-cs"/>
                      </a:endParaRPr>
                    </a:p>
                  </a:txBody>
                  <a:tcPr>
                    <a:solidFill>
                      <a:srgbClr val="92D050"/>
                    </a:solidFill>
                  </a:tcPr>
                </a:tc>
                <a:tc>
                  <a:txBody>
                    <a:bodyPr/>
                    <a:lstStyle/>
                    <a:p>
                      <a:pPr marL="0" algn="l" defTabSz="457200" rtl="0" eaLnBrk="1" latinLnBrk="0" hangingPunct="1"/>
                      <a:r>
                        <a:rPr lang="en-US" sz="1800" kern="1200" dirty="0"/>
                        <a:t>0.94</a:t>
                      </a:r>
                      <a:endParaRPr lang="en-US" sz="1800" kern="1200" dirty="0">
                        <a:solidFill>
                          <a:schemeClr val="dk1"/>
                        </a:solidFill>
                        <a:latin typeface="+mn-lt"/>
                        <a:ea typeface="+mn-ea"/>
                        <a:cs typeface="+mn-cs"/>
                      </a:endParaRPr>
                    </a:p>
                  </a:txBody>
                  <a:tcPr>
                    <a:solidFill>
                      <a:srgbClr val="92D050"/>
                    </a:solidFill>
                  </a:tcPr>
                </a:tc>
                <a:tc>
                  <a:txBody>
                    <a:bodyPr/>
                    <a:lstStyle/>
                    <a:p>
                      <a:pPr marL="0" algn="l" defTabSz="457200" rtl="0" eaLnBrk="1" latinLnBrk="0" hangingPunct="1"/>
                      <a:r>
                        <a:rPr lang="en-US" sz="1800" kern="1200" dirty="0"/>
                        <a:t>0.89</a:t>
                      </a:r>
                      <a:endParaRPr lang="en-US" sz="1800" kern="1200" dirty="0">
                        <a:solidFill>
                          <a:schemeClr val="dk1"/>
                        </a:solidFill>
                        <a:latin typeface="+mn-lt"/>
                        <a:ea typeface="+mn-ea"/>
                        <a:cs typeface="+mn-cs"/>
                      </a:endParaRPr>
                    </a:p>
                  </a:txBody>
                  <a:tcPr>
                    <a:solidFill>
                      <a:srgbClr val="92D050"/>
                    </a:solidFill>
                  </a:tcPr>
                </a:tc>
                <a:tc>
                  <a:txBody>
                    <a:bodyPr/>
                    <a:lstStyle/>
                    <a:p>
                      <a:pPr marL="0" algn="l" defTabSz="457200" rtl="0" eaLnBrk="1" latinLnBrk="0" hangingPunct="1"/>
                      <a:r>
                        <a:rPr lang="en-US" sz="1800" kern="1200" dirty="0"/>
                        <a:t>1</a:t>
                      </a:r>
                      <a:endParaRPr lang="en-US" sz="1800" kern="1200" dirty="0">
                        <a:solidFill>
                          <a:schemeClr val="dk1"/>
                        </a:solidFill>
                        <a:latin typeface="+mn-lt"/>
                        <a:ea typeface="+mn-ea"/>
                        <a:cs typeface="+mn-cs"/>
                      </a:endParaRPr>
                    </a:p>
                  </a:txBody>
                  <a:tcPr>
                    <a:solidFill>
                      <a:srgbClr val="92D050"/>
                    </a:solidFill>
                  </a:tcPr>
                </a:tc>
                <a:tc>
                  <a:txBody>
                    <a:bodyPr/>
                    <a:lstStyle/>
                    <a:p>
                      <a:pPr marL="0" algn="l" defTabSz="457200" rtl="0" eaLnBrk="1" latinLnBrk="0" hangingPunct="1"/>
                      <a:r>
                        <a:rPr lang="en-US" sz="1800" kern="1200" dirty="0"/>
                        <a:t>0.94</a:t>
                      </a:r>
                      <a:endParaRPr lang="en-US" sz="1800" kern="1200" dirty="0">
                        <a:solidFill>
                          <a:schemeClr val="dk1"/>
                        </a:solidFill>
                        <a:latin typeface="+mn-lt"/>
                        <a:ea typeface="+mn-ea"/>
                        <a:cs typeface="+mn-cs"/>
                      </a:endParaRPr>
                    </a:p>
                  </a:txBody>
                  <a:tcPr>
                    <a:solidFill>
                      <a:srgbClr val="92D050"/>
                    </a:solidFill>
                  </a:tcPr>
                </a:tc>
                <a:extLst>
                  <a:ext uri="{0D108BD9-81ED-4DB2-BD59-A6C34878D82A}">
                    <a16:rowId xmlns:a16="http://schemas.microsoft.com/office/drawing/2014/main" val="2303310076"/>
                  </a:ext>
                </a:extLst>
              </a:tr>
              <a:tr h="339807">
                <a:tc>
                  <a:txBody>
                    <a:bodyPr/>
                    <a:lstStyle/>
                    <a:p>
                      <a:r>
                        <a:rPr lang="en-US" dirty="0"/>
                        <a:t>4</a:t>
                      </a:r>
                    </a:p>
                  </a:txBody>
                  <a:tcPr/>
                </a:tc>
                <a:tc>
                  <a:txBody>
                    <a:bodyPr/>
                    <a:lstStyle/>
                    <a:p>
                      <a:r>
                        <a:rPr lang="en-US" dirty="0"/>
                        <a:t>Best</a:t>
                      </a:r>
                    </a:p>
                  </a:txBody>
                  <a:tcPr/>
                </a:tc>
                <a:tc>
                  <a:txBody>
                    <a:bodyPr/>
                    <a:lstStyle/>
                    <a:p>
                      <a:r>
                        <a:rPr lang="en-US" dirty="0"/>
                        <a:t>6</a:t>
                      </a:r>
                    </a:p>
                  </a:txBody>
                  <a:tcPr/>
                </a:tc>
                <a:tc>
                  <a:txBody>
                    <a:bodyPr/>
                    <a:lstStyle/>
                    <a:p>
                      <a:r>
                        <a:rPr lang="en-US" dirty="0"/>
                        <a:t>2</a:t>
                      </a:r>
                    </a:p>
                  </a:txBody>
                  <a:tcPr/>
                </a:tc>
                <a:tc>
                  <a:txBody>
                    <a:bodyPr/>
                    <a:lstStyle/>
                    <a:p>
                      <a:r>
                        <a:rPr lang="en-US" dirty="0"/>
                        <a:t>All</a:t>
                      </a:r>
                    </a:p>
                  </a:txBody>
                  <a:tcPr/>
                </a:tc>
                <a:tc>
                  <a:txBody>
                    <a:bodyPr/>
                    <a:lstStyle/>
                    <a:p>
                      <a:r>
                        <a:rPr lang="en-US" dirty="0"/>
                        <a:t>0.93</a:t>
                      </a:r>
                    </a:p>
                  </a:txBody>
                  <a:tcPr/>
                </a:tc>
                <a:tc>
                  <a:txBody>
                    <a:bodyPr/>
                    <a:lstStyle/>
                    <a:p>
                      <a:r>
                        <a:rPr lang="en-US" dirty="0"/>
                        <a:t>1</a:t>
                      </a:r>
                    </a:p>
                  </a:txBody>
                  <a:tcPr/>
                </a:tc>
                <a:tc>
                  <a:txBody>
                    <a:bodyPr/>
                    <a:lstStyle/>
                    <a:p>
                      <a:r>
                        <a:rPr lang="en-US" dirty="0"/>
                        <a:t>0.86</a:t>
                      </a:r>
                    </a:p>
                  </a:txBody>
                  <a:tcPr/>
                </a:tc>
                <a:tc>
                  <a:txBody>
                    <a:bodyPr/>
                    <a:lstStyle/>
                    <a:p>
                      <a:r>
                        <a:rPr lang="en-US" dirty="0"/>
                        <a:t>0.93</a:t>
                      </a:r>
                    </a:p>
                  </a:txBody>
                  <a:tcPr/>
                </a:tc>
                <a:extLst>
                  <a:ext uri="{0D108BD9-81ED-4DB2-BD59-A6C34878D82A}">
                    <a16:rowId xmlns:a16="http://schemas.microsoft.com/office/drawing/2014/main" val="2608848358"/>
                  </a:ext>
                </a:extLst>
              </a:tr>
              <a:tr h="339807">
                <a:tc>
                  <a:txBody>
                    <a:bodyPr/>
                    <a:lstStyle/>
                    <a:p>
                      <a:r>
                        <a:rPr lang="en-US" dirty="0"/>
                        <a:t>5</a:t>
                      </a:r>
                    </a:p>
                  </a:txBody>
                  <a:tcPr/>
                </a:tc>
                <a:tc>
                  <a:txBody>
                    <a:bodyPr/>
                    <a:lstStyle/>
                    <a:p>
                      <a:r>
                        <a:rPr lang="en-US" dirty="0"/>
                        <a:t>Random</a:t>
                      </a:r>
                    </a:p>
                  </a:txBody>
                  <a:tcPr/>
                </a:tc>
                <a:tc>
                  <a:txBody>
                    <a:bodyPr/>
                    <a:lstStyle/>
                    <a:p>
                      <a:r>
                        <a:rPr lang="en-US" dirty="0"/>
                        <a:t>7</a:t>
                      </a:r>
                    </a:p>
                  </a:txBody>
                  <a:tcPr/>
                </a:tc>
                <a:tc>
                  <a:txBody>
                    <a:bodyPr/>
                    <a:lstStyle/>
                    <a:p>
                      <a:r>
                        <a:rPr lang="en-US" dirty="0"/>
                        <a:t>N/A</a:t>
                      </a:r>
                    </a:p>
                  </a:txBody>
                  <a:tcPr/>
                </a:tc>
                <a:tc>
                  <a:txBody>
                    <a:bodyPr/>
                    <a:lstStyle/>
                    <a:p>
                      <a:r>
                        <a:rPr lang="en-US" dirty="0"/>
                        <a:t>All-V/C</a:t>
                      </a:r>
                    </a:p>
                  </a:txBody>
                  <a:tcPr/>
                </a:tc>
                <a:tc>
                  <a:txBody>
                    <a:bodyPr/>
                    <a:lstStyle/>
                    <a:p>
                      <a:r>
                        <a:rPr lang="en-US" dirty="0"/>
                        <a:t>0.59</a:t>
                      </a:r>
                    </a:p>
                  </a:txBody>
                  <a:tcPr/>
                </a:tc>
                <a:tc>
                  <a:txBody>
                    <a:bodyPr/>
                    <a:lstStyle/>
                    <a:p>
                      <a:r>
                        <a:rPr lang="en-US" dirty="0"/>
                        <a:t>0.58</a:t>
                      </a:r>
                    </a:p>
                  </a:txBody>
                  <a:tcPr/>
                </a:tc>
                <a:tc>
                  <a:txBody>
                    <a:bodyPr/>
                    <a:lstStyle/>
                    <a:p>
                      <a:r>
                        <a:rPr lang="en-US" dirty="0"/>
                        <a:t>0.66</a:t>
                      </a:r>
                    </a:p>
                  </a:txBody>
                  <a:tcPr/>
                </a:tc>
                <a:tc>
                  <a:txBody>
                    <a:bodyPr/>
                    <a:lstStyle/>
                    <a:p>
                      <a:r>
                        <a:rPr lang="en-US" dirty="0"/>
                        <a:t>0.62</a:t>
                      </a:r>
                    </a:p>
                  </a:txBody>
                  <a:tcPr/>
                </a:tc>
                <a:extLst>
                  <a:ext uri="{0D108BD9-81ED-4DB2-BD59-A6C34878D82A}">
                    <a16:rowId xmlns:a16="http://schemas.microsoft.com/office/drawing/2014/main" val="4235036292"/>
                  </a:ext>
                </a:extLst>
              </a:tr>
              <a:tr h="339807">
                <a:tc>
                  <a:txBody>
                    <a:bodyPr/>
                    <a:lstStyle/>
                    <a:p>
                      <a:r>
                        <a:rPr lang="en-US" dirty="0"/>
                        <a:t>6</a:t>
                      </a:r>
                    </a:p>
                  </a:txBody>
                  <a:tcPr/>
                </a:tc>
                <a:tc>
                  <a:txBody>
                    <a:bodyPr/>
                    <a:lstStyle/>
                    <a:p>
                      <a:r>
                        <a:rPr lang="en-US" dirty="0"/>
                        <a:t>Best</a:t>
                      </a:r>
                    </a:p>
                  </a:txBody>
                  <a:tcPr/>
                </a:tc>
                <a:tc>
                  <a:txBody>
                    <a:bodyPr/>
                    <a:lstStyle/>
                    <a:p>
                      <a:r>
                        <a:rPr lang="en-US" dirty="0"/>
                        <a:t>7</a:t>
                      </a:r>
                    </a:p>
                  </a:txBody>
                  <a:tcPr/>
                </a:tc>
                <a:tc>
                  <a:txBody>
                    <a:bodyPr/>
                    <a:lstStyle/>
                    <a:p>
                      <a:r>
                        <a:rPr lang="en-US" dirty="0"/>
                        <a:t>N/A</a:t>
                      </a:r>
                    </a:p>
                  </a:txBody>
                  <a:tcPr/>
                </a:tc>
                <a:tc>
                  <a:txBody>
                    <a:bodyPr/>
                    <a:lstStyle/>
                    <a:p>
                      <a:r>
                        <a:rPr lang="en-US" dirty="0"/>
                        <a:t>All-V/C</a:t>
                      </a:r>
                    </a:p>
                  </a:txBody>
                  <a:tcPr/>
                </a:tc>
                <a:tc>
                  <a:txBody>
                    <a:bodyPr/>
                    <a:lstStyle/>
                    <a:p>
                      <a:r>
                        <a:rPr lang="en-US" dirty="0"/>
                        <a:t>0.59</a:t>
                      </a:r>
                    </a:p>
                  </a:txBody>
                  <a:tcPr/>
                </a:tc>
                <a:tc>
                  <a:txBody>
                    <a:bodyPr/>
                    <a:lstStyle/>
                    <a:p>
                      <a:r>
                        <a:rPr lang="en-US" dirty="0"/>
                        <a:t>0.58</a:t>
                      </a:r>
                    </a:p>
                  </a:txBody>
                  <a:tcPr/>
                </a:tc>
                <a:tc>
                  <a:txBody>
                    <a:bodyPr/>
                    <a:lstStyle/>
                    <a:p>
                      <a:r>
                        <a:rPr lang="en-US" dirty="0"/>
                        <a:t>0.66</a:t>
                      </a:r>
                    </a:p>
                  </a:txBody>
                  <a:tcPr/>
                </a:tc>
                <a:tc>
                  <a:txBody>
                    <a:bodyPr/>
                    <a:lstStyle/>
                    <a:p>
                      <a:r>
                        <a:rPr lang="en-US" dirty="0"/>
                        <a:t>0.62</a:t>
                      </a:r>
                    </a:p>
                  </a:txBody>
                  <a:tcPr/>
                </a:tc>
                <a:extLst>
                  <a:ext uri="{0D108BD9-81ED-4DB2-BD59-A6C34878D82A}">
                    <a16:rowId xmlns:a16="http://schemas.microsoft.com/office/drawing/2014/main" val="4087857051"/>
                  </a:ext>
                </a:extLst>
              </a:tr>
              <a:tr h="450803">
                <a:tc>
                  <a:txBody>
                    <a:bodyPr/>
                    <a:lstStyle/>
                    <a:p>
                      <a:r>
                        <a:rPr lang="en-US" dirty="0"/>
                        <a:t>7</a:t>
                      </a:r>
                    </a:p>
                  </a:txBody>
                  <a:tcPr/>
                </a:tc>
                <a:tc>
                  <a:txBody>
                    <a:bodyPr/>
                    <a:lstStyle/>
                    <a:p>
                      <a:r>
                        <a:rPr lang="en-US" dirty="0"/>
                        <a:t>Random</a:t>
                      </a:r>
                    </a:p>
                  </a:txBody>
                  <a:tcPr/>
                </a:tc>
                <a:tc>
                  <a:txBody>
                    <a:bodyPr/>
                    <a:lstStyle/>
                    <a:p>
                      <a:r>
                        <a:rPr lang="en-US" dirty="0"/>
                        <a:t>7</a:t>
                      </a:r>
                    </a:p>
                  </a:txBody>
                  <a:tcPr/>
                </a:tc>
                <a:tc>
                  <a:txBody>
                    <a:bodyPr/>
                    <a:lstStyle/>
                    <a:p>
                      <a:r>
                        <a:rPr lang="en-US" dirty="0"/>
                        <a:t>7</a:t>
                      </a:r>
                    </a:p>
                  </a:txBody>
                  <a:tcPr/>
                </a:tc>
                <a:tc>
                  <a:txBody>
                    <a:bodyPr/>
                    <a:lstStyle/>
                    <a:p>
                      <a:r>
                        <a:rPr lang="en-US" dirty="0"/>
                        <a:t>All-V/C</a:t>
                      </a:r>
                    </a:p>
                  </a:txBody>
                  <a:tcPr/>
                </a:tc>
                <a:tc>
                  <a:txBody>
                    <a:bodyPr/>
                    <a:lstStyle/>
                    <a:p>
                      <a:r>
                        <a:rPr lang="en-US" dirty="0"/>
                        <a:t>0.59</a:t>
                      </a:r>
                    </a:p>
                  </a:txBody>
                  <a:tcPr/>
                </a:tc>
                <a:tc>
                  <a:txBody>
                    <a:bodyPr/>
                    <a:lstStyle/>
                    <a:p>
                      <a:r>
                        <a:rPr lang="en-US" dirty="0"/>
                        <a:t>0.57</a:t>
                      </a:r>
                    </a:p>
                  </a:txBody>
                  <a:tcPr/>
                </a:tc>
                <a:tc>
                  <a:txBody>
                    <a:bodyPr/>
                    <a:lstStyle/>
                    <a:p>
                      <a:r>
                        <a:rPr lang="en-US" dirty="0"/>
                        <a:t>0.68</a:t>
                      </a:r>
                    </a:p>
                  </a:txBody>
                  <a:tcPr/>
                </a:tc>
                <a:tc>
                  <a:txBody>
                    <a:bodyPr/>
                    <a:lstStyle/>
                    <a:p>
                      <a:r>
                        <a:rPr lang="en-US" dirty="0"/>
                        <a:t>0.62</a:t>
                      </a:r>
                    </a:p>
                  </a:txBody>
                  <a:tcPr/>
                </a:tc>
                <a:extLst>
                  <a:ext uri="{0D108BD9-81ED-4DB2-BD59-A6C34878D82A}">
                    <a16:rowId xmlns:a16="http://schemas.microsoft.com/office/drawing/2014/main" val="3222799403"/>
                  </a:ext>
                </a:extLst>
              </a:tr>
              <a:tr h="339807">
                <a:tc>
                  <a:txBody>
                    <a:bodyPr/>
                    <a:lstStyle/>
                    <a:p>
                      <a:r>
                        <a:rPr lang="en-US" dirty="0"/>
                        <a:t>8</a:t>
                      </a:r>
                    </a:p>
                  </a:txBody>
                  <a:tcPr/>
                </a:tc>
                <a:tc>
                  <a:txBody>
                    <a:bodyPr/>
                    <a:lstStyle/>
                    <a:p>
                      <a:r>
                        <a:rPr lang="en-US" dirty="0"/>
                        <a:t>Best</a:t>
                      </a:r>
                    </a:p>
                  </a:txBody>
                  <a:tcPr/>
                </a:tc>
                <a:tc>
                  <a:txBody>
                    <a:bodyPr/>
                    <a:lstStyle/>
                    <a:p>
                      <a:r>
                        <a:rPr lang="en-US" dirty="0"/>
                        <a:t>7</a:t>
                      </a:r>
                    </a:p>
                  </a:txBody>
                  <a:tcPr/>
                </a:tc>
                <a:tc>
                  <a:txBody>
                    <a:bodyPr/>
                    <a:lstStyle/>
                    <a:p>
                      <a:r>
                        <a:rPr lang="en-US" dirty="0"/>
                        <a:t>5</a:t>
                      </a:r>
                    </a:p>
                  </a:txBody>
                  <a:tcPr/>
                </a:tc>
                <a:tc>
                  <a:txBody>
                    <a:bodyPr/>
                    <a:lstStyle/>
                    <a:p>
                      <a:r>
                        <a:rPr lang="en-US" dirty="0"/>
                        <a:t>All-V.C</a:t>
                      </a:r>
                    </a:p>
                  </a:txBody>
                  <a:tcPr/>
                </a:tc>
                <a:tc>
                  <a:txBody>
                    <a:bodyPr/>
                    <a:lstStyle/>
                    <a:p>
                      <a:r>
                        <a:rPr lang="en-US" dirty="0"/>
                        <a:t>0.59</a:t>
                      </a:r>
                    </a:p>
                  </a:txBody>
                  <a:tcPr/>
                </a:tc>
                <a:tc>
                  <a:txBody>
                    <a:bodyPr/>
                    <a:lstStyle/>
                    <a:p>
                      <a:r>
                        <a:rPr lang="en-US" dirty="0"/>
                        <a:t>0.58</a:t>
                      </a:r>
                    </a:p>
                  </a:txBody>
                  <a:tcPr/>
                </a:tc>
                <a:tc>
                  <a:txBody>
                    <a:bodyPr/>
                    <a:lstStyle/>
                    <a:p>
                      <a:r>
                        <a:rPr lang="en-US" dirty="0"/>
                        <a:t>0.66</a:t>
                      </a:r>
                    </a:p>
                  </a:txBody>
                  <a:tcPr/>
                </a:tc>
                <a:tc>
                  <a:txBody>
                    <a:bodyPr/>
                    <a:lstStyle/>
                    <a:p>
                      <a:r>
                        <a:rPr lang="en-US" dirty="0"/>
                        <a:t>0.62</a:t>
                      </a:r>
                    </a:p>
                  </a:txBody>
                  <a:tcPr/>
                </a:tc>
                <a:extLst>
                  <a:ext uri="{0D108BD9-81ED-4DB2-BD59-A6C34878D82A}">
                    <a16:rowId xmlns:a16="http://schemas.microsoft.com/office/drawing/2014/main" val="779045308"/>
                  </a:ext>
                </a:extLst>
              </a:tr>
            </a:tbl>
          </a:graphicData>
        </a:graphic>
      </p:graphicFrame>
      <p:sp>
        <p:nvSpPr>
          <p:cNvPr id="6" name="TextBox 5">
            <a:extLst>
              <a:ext uri="{FF2B5EF4-FFF2-40B4-BE49-F238E27FC236}">
                <a16:creationId xmlns:a16="http://schemas.microsoft.com/office/drawing/2014/main" id="{D8DE54FA-E5E6-4C3E-A4E7-CD8597E2F04F}"/>
              </a:ext>
            </a:extLst>
          </p:cNvPr>
          <p:cNvSpPr txBox="1"/>
          <p:nvPr/>
        </p:nvSpPr>
        <p:spPr>
          <a:xfrm>
            <a:off x="754602" y="5699464"/>
            <a:ext cx="7093258" cy="923330"/>
          </a:xfrm>
          <a:prstGeom prst="rect">
            <a:avLst/>
          </a:prstGeom>
          <a:noFill/>
        </p:spPr>
        <p:txBody>
          <a:bodyPr wrap="square" rtlCol="0">
            <a:spAutoFit/>
          </a:bodyPr>
          <a:lstStyle/>
          <a:p>
            <a:r>
              <a:rPr lang="en-US" dirty="0"/>
              <a:t>Model 2 excluded due to high probability of overfitting. Model 3 is the best Decision Tree model due to High Accuracy and F1 measures. </a:t>
            </a:r>
          </a:p>
        </p:txBody>
      </p:sp>
    </p:spTree>
    <p:extLst>
      <p:ext uri="{BB962C8B-B14F-4D97-AF65-F5344CB8AC3E}">
        <p14:creationId xmlns:p14="http://schemas.microsoft.com/office/powerpoint/2010/main" val="18217965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F28C758-69BA-4FD3-A064-CFD6A7A80B0E}"/>
              </a:ext>
            </a:extLst>
          </p:cNvPr>
          <p:cNvPicPr>
            <a:picLocks noChangeAspect="1"/>
          </p:cNvPicPr>
          <p:nvPr/>
        </p:nvPicPr>
        <p:blipFill>
          <a:blip r:embed="rId2"/>
          <a:stretch>
            <a:fillRect/>
          </a:stretch>
        </p:blipFill>
        <p:spPr>
          <a:xfrm>
            <a:off x="1407652" y="1098028"/>
            <a:ext cx="5280945" cy="2861069"/>
          </a:xfrm>
          <a:prstGeom prst="rect">
            <a:avLst/>
          </a:prstGeom>
        </p:spPr>
      </p:pic>
      <p:sp>
        <p:nvSpPr>
          <p:cNvPr id="6" name="Title 5">
            <a:extLst>
              <a:ext uri="{FF2B5EF4-FFF2-40B4-BE49-F238E27FC236}">
                <a16:creationId xmlns:a16="http://schemas.microsoft.com/office/drawing/2014/main" id="{0CEBE806-F762-4175-93EC-F0DCEF3C7B74}"/>
              </a:ext>
            </a:extLst>
          </p:cNvPr>
          <p:cNvSpPr>
            <a:spLocks noGrp="1"/>
          </p:cNvSpPr>
          <p:nvPr>
            <p:ph type="title"/>
          </p:nvPr>
        </p:nvSpPr>
        <p:spPr>
          <a:xfrm>
            <a:off x="933450" y="148428"/>
            <a:ext cx="8596668" cy="1320800"/>
          </a:xfrm>
        </p:spPr>
        <p:txBody>
          <a:bodyPr/>
          <a:lstStyle/>
          <a:p>
            <a:r>
              <a:rPr lang="en-US" dirty="0"/>
              <a:t>Interpreting Decision Tree </a:t>
            </a:r>
            <a:br>
              <a:rPr lang="en-US" dirty="0"/>
            </a:br>
            <a:endParaRPr lang="en-US" dirty="0"/>
          </a:p>
        </p:txBody>
      </p:sp>
      <p:sp>
        <p:nvSpPr>
          <p:cNvPr id="10" name="Content Placeholder 9">
            <a:extLst>
              <a:ext uri="{FF2B5EF4-FFF2-40B4-BE49-F238E27FC236}">
                <a16:creationId xmlns:a16="http://schemas.microsoft.com/office/drawing/2014/main" id="{FC0B31FC-16C5-4646-8AE7-269F7B08BDA3}"/>
              </a:ext>
            </a:extLst>
          </p:cNvPr>
          <p:cNvSpPr>
            <a:spLocks noGrp="1"/>
          </p:cNvSpPr>
          <p:nvPr>
            <p:ph sz="quarter" idx="4"/>
          </p:nvPr>
        </p:nvSpPr>
        <p:spPr>
          <a:xfrm>
            <a:off x="1294721" y="4128882"/>
            <a:ext cx="8510604" cy="1759196"/>
          </a:xfrm>
        </p:spPr>
        <p:txBody>
          <a:bodyPr/>
          <a:lstStyle/>
          <a:p>
            <a:r>
              <a:rPr lang="en-US" dirty="0"/>
              <a:t>Any Red Light case classified as a “red flag” has these qualities</a:t>
            </a:r>
          </a:p>
          <a:p>
            <a:pPr lvl="1"/>
            <a:r>
              <a:rPr lang="en-US" dirty="0"/>
              <a:t>Violations &gt; 7.06</a:t>
            </a:r>
          </a:p>
          <a:p>
            <a:pPr lvl="1"/>
            <a:r>
              <a:rPr lang="en-US" dirty="0"/>
              <a:t> Violations ≤ 7.06 AND Cost &gt; $ 660.72</a:t>
            </a:r>
          </a:p>
          <a:p>
            <a:pPr lvl="1"/>
            <a:endParaRPr lang="en-US" dirty="0"/>
          </a:p>
          <a:p>
            <a:pPr lvl="1"/>
            <a:endParaRPr lang="en-US" dirty="0"/>
          </a:p>
        </p:txBody>
      </p:sp>
      <p:sp>
        <p:nvSpPr>
          <p:cNvPr id="11" name="Rectangle 10">
            <a:extLst>
              <a:ext uri="{FF2B5EF4-FFF2-40B4-BE49-F238E27FC236}">
                <a16:creationId xmlns:a16="http://schemas.microsoft.com/office/drawing/2014/main" id="{47EE0095-4181-46F9-A5E2-6101F42EC633}"/>
              </a:ext>
            </a:extLst>
          </p:cNvPr>
          <p:cNvSpPr/>
          <p:nvPr/>
        </p:nvSpPr>
        <p:spPr>
          <a:xfrm>
            <a:off x="4475270" y="1855433"/>
            <a:ext cx="1153173" cy="46212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E4E50E9-A5E7-4DB3-AEFC-3EEFE5C47BCE}"/>
              </a:ext>
            </a:extLst>
          </p:cNvPr>
          <p:cNvSpPr/>
          <p:nvPr/>
        </p:nvSpPr>
        <p:spPr>
          <a:xfrm>
            <a:off x="3899239" y="2317553"/>
            <a:ext cx="1018990" cy="479126"/>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58060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F28C758-69BA-4FD3-A064-CFD6A7A80B0E}"/>
              </a:ext>
            </a:extLst>
          </p:cNvPr>
          <p:cNvPicPr>
            <a:picLocks noChangeAspect="1"/>
          </p:cNvPicPr>
          <p:nvPr/>
        </p:nvPicPr>
        <p:blipFill>
          <a:blip r:embed="rId2"/>
          <a:stretch>
            <a:fillRect/>
          </a:stretch>
        </p:blipFill>
        <p:spPr>
          <a:xfrm>
            <a:off x="1407652" y="1098028"/>
            <a:ext cx="5280945" cy="2861069"/>
          </a:xfrm>
          <a:prstGeom prst="rect">
            <a:avLst/>
          </a:prstGeom>
        </p:spPr>
      </p:pic>
      <p:sp>
        <p:nvSpPr>
          <p:cNvPr id="6" name="Title 5">
            <a:extLst>
              <a:ext uri="{FF2B5EF4-FFF2-40B4-BE49-F238E27FC236}">
                <a16:creationId xmlns:a16="http://schemas.microsoft.com/office/drawing/2014/main" id="{0CEBE806-F762-4175-93EC-F0DCEF3C7B74}"/>
              </a:ext>
            </a:extLst>
          </p:cNvPr>
          <p:cNvSpPr>
            <a:spLocks noGrp="1"/>
          </p:cNvSpPr>
          <p:nvPr>
            <p:ph type="title"/>
          </p:nvPr>
        </p:nvSpPr>
        <p:spPr>
          <a:xfrm>
            <a:off x="933450" y="148428"/>
            <a:ext cx="8596668" cy="1320800"/>
          </a:xfrm>
        </p:spPr>
        <p:txBody>
          <a:bodyPr/>
          <a:lstStyle/>
          <a:p>
            <a:r>
              <a:rPr lang="en-US" dirty="0"/>
              <a:t>Interpreting Decision Tree: DT Insights </a:t>
            </a:r>
            <a:br>
              <a:rPr lang="en-US" dirty="0"/>
            </a:br>
            <a:endParaRPr lang="en-US" dirty="0"/>
          </a:p>
        </p:txBody>
      </p:sp>
      <p:sp>
        <p:nvSpPr>
          <p:cNvPr id="11" name="Rectangle 10">
            <a:extLst>
              <a:ext uri="{FF2B5EF4-FFF2-40B4-BE49-F238E27FC236}">
                <a16:creationId xmlns:a16="http://schemas.microsoft.com/office/drawing/2014/main" id="{47EE0095-4181-46F9-A5E2-6101F42EC633}"/>
              </a:ext>
            </a:extLst>
          </p:cNvPr>
          <p:cNvSpPr/>
          <p:nvPr/>
        </p:nvSpPr>
        <p:spPr>
          <a:xfrm>
            <a:off x="4475270" y="1855433"/>
            <a:ext cx="1153173" cy="46212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E4E50E9-A5E7-4DB3-AEFC-3EEFE5C47BCE}"/>
              </a:ext>
            </a:extLst>
          </p:cNvPr>
          <p:cNvSpPr/>
          <p:nvPr/>
        </p:nvSpPr>
        <p:spPr>
          <a:xfrm>
            <a:off x="3899239" y="2317553"/>
            <a:ext cx="1018990" cy="479126"/>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8154004-E309-4B90-ABB2-CC907B68E5D3}"/>
              </a:ext>
            </a:extLst>
          </p:cNvPr>
          <p:cNvSpPr>
            <a:spLocks noGrp="1"/>
          </p:cNvSpPr>
          <p:nvPr>
            <p:ph sz="quarter" idx="4"/>
          </p:nvPr>
        </p:nvSpPr>
        <p:spPr>
          <a:xfrm>
            <a:off x="1057921" y="4420563"/>
            <a:ext cx="7429132" cy="1870373"/>
          </a:xfrm>
        </p:spPr>
        <p:txBody>
          <a:bodyPr/>
          <a:lstStyle/>
          <a:p>
            <a:r>
              <a:rPr lang="en-US" dirty="0"/>
              <a:t> While the DT doesn’t  tell us anything about the region (</a:t>
            </a:r>
            <a:r>
              <a:rPr lang="en-US" dirty="0" err="1"/>
              <a:t>zipcodes</a:t>
            </a:r>
            <a:r>
              <a:rPr lang="en-US" dirty="0"/>
              <a:t>), we can use the rules and some data manipulation to figure it out. </a:t>
            </a:r>
          </a:p>
          <a:p>
            <a:r>
              <a:rPr lang="en-US" dirty="0"/>
              <a:t> Based on the DT, Region 2 and 4 have the most Red Flag cases.</a:t>
            </a:r>
          </a:p>
        </p:txBody>
      </p:sp>
      <p:graphicFrame>
        <p:nvGraphicFramePr>
          <p:cNvPr id="5" name="Table 6">
            <a:extLst>
              <a:ext uri="{FF2B5EF4-FFF2-40B4-BE49-F238E27FC236}">
                <a16:creationId xmlns:a16="http://schemas.microsoft.com/office/drawing/2014/main" id="{EC9E64CF-1987-425B-9B33-8943439453D6}"/>
              </a:ext>
            </a:extLst>
          </p:cNvPr>
          <p:cNvGraphicFramePr>
            <a:graphicFrameLocks noGrp="1"/>
          </p:cNvGraphicFramePr>
          <p:nvPr>
            <p:extLst>
              <p:ext uri="{D42A27DB-BD31-4B8C-83A1-F6EECF244321}">
                <p14:modId xmlns:p14="http://schemas.microsoft.com/office/powerpoint/2010/main" val="2081549959"/>
              </p:ext>
            </p:extLst>
          </p:nvPr>
        </p:nvGraphicFramePr>
        <p:xfrm>
          <a:off x="6000318" y="1098028"/>
          <a:ext cx="5753718" cy="2972750"/>
        </p:xfrm>
        <a:graphic>
          <a:graphicData uri="http://schemas.openxmlformats.org/drawingml/2006/table">
            <a:tbl>
              <a:tblPr firstRow="1" bandRow="1">
                <a:tableStyleId>{5C22544A-7EE6-4342-B048-85BDC9FD1C3A}</a:tableStyleId>
              </a:tblPr>
              <a:tblGrid>
                <a:gridCol w="2876859">
                  <a:extLst>
                    <a:ext uri="{9D8B030D-6E8A-4147-A177-3AD203B41FA5}">
                      <a16:colId xmlns:a16="http://schemas.microsoft.com/office/drawing/2014/main" val="658141184"/>
                    </a:ext>
                  </a:extLst>
                </a:gridCol>
                <a:gridCol w="2876859">
                  <a:extLst>
                    <a:ext uri="{9D8B030D-6E8A-4147-A177-3AD203B41FA5}">
                      <a16:colId xmlns:a16="http://schemas.microsoft.com/office/drawing/2014/main" val="3421228822"/>
                    </a:ext>
                  </a:extLst>
                </a:gridCol>
              </a:tblGrid>
              <a:tr h="1143950">
                <a:tc>
                  <a:txBody>
                    <a:bodyPr/>
                    <a:lstStyle/>
                    <a:p>
                      <a:pPr algn="ctr"/>
                      <a:r>
                        <a:rPr lang="en-US" dirty="0"/>
                        <a:t>Region</a:t>
                      </a:r>
                    </a:p>
                  </a:txBody>
                  <a:tcPr/>
                </a:tc>
                <a:tc>
                  <a:txBody>
                    <a:bodyPr/>
                    <a:lstStyle/>
                    <a:p>
                      <a:pPr algn="ctr"/>
                      <a:r>
                        <a:rPr lang="en-US" dirty="0"/>
                        <a:t>% of Red Flag Cases by Region</a:t>
                      </a:r>
                    </a:p>
                  </a:txBody>
                  <a:tcPr/>
                </a:tc>
                <a:extLst>
                  <a:ext uri="{0D108BD9-81ED-4DB2-BD59-A6C34878D82A}">
                    <a16:rowId xmlns:a16="http://schemas.microsoft.com/office/drawing/2014/main" val="1442669250"/>
                  </a:ext>
                </a:extLst>
              </a:tr>
              <a:tr h="285988">
                <a:tc>
                  <a:txBody>
                    <a:bodyPr/>
                    <a:lstStyle/>
                    <a:p>
                      <a:pPr algn="ctr"/>
                      <a:r>
                        <a:rPr lang="en-US" dirty="0"/>
                        <a:t>1</a:t>
                      </a:r>
                    </a:p>
                  </a:txBody>
                  <a:tcPr/>
                </a:tc>
                <a:tc>
                  <a:txBody>
                    <a:bodyPr/>
                    <a:lstStyle/>
                    <a:p>
                      <a:pPr algn="ctr"/>
                      <a:r>
                        <a:rPr lang="en-US" dirty="0"/>
                        <a:t>20%</a:t>
                      </a:r>
                    </a:p>
                  </a:txBody>
                  <a:tcPr/>
                </a:tc>
                <a:extLst>
                  <a:ext uri="{0D108BD9-81ED-4DB2-BD59-A6C34878D82A}">
                    <a16:rowId xmlns:a16="http://schemas.microsoft.com/office/drawing/2014/main" val="1851422676"/>
                  </a:ext>
                </a:extLst>
              </a:tr>
              <a:tr h="285988">
                <a:tc>
                  <a:txBody>
                    <a:bodyPr/>
                    <a:lstStyle/>
                    <a:p>
                      <a:pPr algn="ctr"/>
                      <a:r>
                        <a:rPr lang="en-US" dirty="0"/>
                        <a:t>2</a:t>
                      </a:r>
                    </a:p>
                  </a:txBody>
                  <a:tcPr>
                    <a:solidFill>
                      <a:srgbClr val="92D050"/>
                    </a:solidFill>
                  </a:tcPr>
                </a:tc>
                <a:tc>
                  <a:txBody>
                    <a:bodyPr/>
                    <a:lstStyle/>
                    <a:p>
                      <a:pPr algn="ctr"/>
                      <a:r>
                        <a:rPr lang="en-US" dirty="0"/>
                        <a:t>28%</a:t>
                      </a:r>
                    </a:p>
                  </a:txBody>
                  <a:tcPr>
                    <a:solidFill>
                      <a:srgbClr val="92D050"/>
                    </a:solidFill>
                  </a:tcPr>
                </a:tc>
                <a:extLst>
                  <a:ext uri="{0D108BD9-81ED-4DB2-BD59-A6C34878D82A}">
                    <a16:rowId xmlns:a16="http://schemas.microsoft.com/office/drawing/2014/main" val="3861907857"/>
                  </a:ext>
                </a:extLst>
              </a:tr>
              <a:tr h="285988">
                <a:tc>
                  <a:txBody>
                    <a:bodyPr/>
                    <a:lstStyle/>
                    <a:p>
                      <a:pPr algn="ctr"/>
                      <a:r>
                        <a:rPr lang="en-US" dirty="0"/>
                        <a:t>3</a:t>
                      </a:r>
                    </a:p>
                  </a:txBody>
                  <a:tcPr/>
                </a:tc>
                <a:tc>
                  <a:txBody>
                    <a:bodyPr/>
                    <a:lstStyle/>
                    <a:p>
                      <a:pPr algn="ctr"/>
                      <a:r>
                        <a:rPr lang="en-US" dirty="0"/>
                        <a:t>17%</a:t>
                      </a:r>
                    </a:p>
                  </a:txBody>
                  <a:tcPr/>
                </a:tc>
                <a:extLst>
                  <a:ext uri="{0D108BD9-81ED-4DB2-BD59-A6C34878D82A}">
                    <a16:rowId xmlns:a16="http://schemas.microsoft.com/office/drawing/2014/main" val="4033676638"/>
                  </a:ext>
                </a:extLst>
              </a:tr>
              <a:tr h="285988">
                <a:tc>
                  <a:txBody>
                    <a:bodyPr/>
                    <a:lstStyle/>
                    <a:p>
                      <a:pPr algn="ctr"/>
                      <a:r>
                        <a:rPr lang="en-US" dirty="0"/>
                        <a:t>4</a:t>
                      </a:r>
                    </a:p>
                  </a:txBody>
                  <a:tcPr>
                    <a:solidFill>
                      <a:srgbClr val="92D050"/>
                    </a:solidFill>
                  </a:tcPr>
                </a:tc>
                <a:tc>
                  <a:txBody>
                    <a:bodyPr/>
                    <a:lstStyle/>
                    <a:p>
                      <a:pPr algn="ctr"/>
                      <a:r>
                        <a:rPr lang="en-US" dirty="0"/>
                        <a:t>21%</a:t>
                      </a:r>
                    </a:p>
                  </a:txBody>
                  <a:tcPr>
                    <a:solidFill>
                      <a:srgbClr val="92D050"/>
                    </a:solidFill>
                  </a:tcPr>
                </a:tc>
                <a:extLst>
                  <a:ext uri="{0D108BD9-81ED-4DB2-BD59-A6C34878D82A}">
                    <a16:rowId xmlns:a16="http://schemas.microsoft.com/office/drawing/2014/main" val="978175564"/>
                  </a:ext>
                </a:extLst>
              </a:tr>
              <a:tr h="170830">
                <a:tc>
                  <a:txBody>
                    <a:bodyPr/>
                    <a:lstStyle/>
                    <a:p>
                      <a:pPr algn="ctr"/>
                      <a:r>
                        <a:rPr lang="en-US" dirty="0"/>
                        <a:t>5</a:t>
                      </a:r>
                    </a:p>
                  </a:txBody>
                  <a:tcPr/>
                </a:tc>
                <a:tc>
                  <a:txBody>
                    <a:bodyPr/>
                    <a:lstStyle/>
                    <a:p>
                      <a:pPr algn="ctr"/>
                      <a:r>
                        <a:rPr lang="en-US" dirty="0"/>
                        <a:t>14%</a:t>
                      </a:r>
                    </a:p>
                  </a:txBody>
                  <a:tcPr/>
                </a:tc>
                <a:extLst>
                  <a:ext uri="{0D108BD9-81ED-4DB2-BD59-A6C34878D82A}">
                    <a16:rowId xmlns:a16="http://schemas.microsoft.com/office/drawing/2014/main" val="2349247808"/>
                  </a:ext>
                </a:extLst>
              </a:tr>
            </a:tbl>
          </a:graphicData>
        </a:graphic>
      </p:graphicFrame>
    </p:spTree>
    <p:extLst>
      <p:ext uri="{BB962C8B-B14F-4D97-AF65-F5344CB8AC3E}">
        <p14:creationId xmlns:p14="http://schemas.microsoft.com/office/powerpoint/2010/main" val="2545549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9AAE6-8D34-44BB-97B8-BA262D301864}"/>
              </a:ext>
            </a:extLst>
          </p:cNvPr>
          <p:cNvSpPr>
            <a:spLocks noGrp="1"/>
          </p:cNvSpPr>
          <p:nvPr>
            <p:ph type="title"/>
          </p:nvPr>
        </p:nvSpPr>
        <p:spPr>
          <a:xfrm>
            <a:off x="699732" y="382589"/>
            <a:ext cx="8596668" cy="1320800"/>
          </a:xfrm>
        </p:spPr>
        <p:txBody>
          <a:bodyPr/>
          <a:lstStyle/>
          <a:p>
            <a:r>
              <a:rPr lang="en-US" dirty="0"/>
              <a:t>Introduction: What this project is about</a:t>
            </a:r>
          </a:p>
        </p:txBody>
      </p:sp>
      <p:sp>
        <p:nvSpPr>
          <p:cNvPr id="3" name="Content Placeholder 2">
            <a:extLst>
              <a:ext uri="{FF2B5EF4-FFF2-40B4-BE49-F238E27FC236}">
                <a16:creationId xmlns:a16="http://schemas.microsoft.com/office/drawing/2014/main" id="{772E0A75-AF75-4C33-8561-E6A6899C43B1}"/>
              </a:ext>
            </a:extLst>
          </p:cNvPr>
          <p:cNvSpPr>
            <a:spLocks noGrp="1"/>
          </p:cNvSpPr>
          <p:nvPr>
            <p:ph idx="1"/>
          </p:nvPr>
        </p:nvSpPr>
        <p:spPr>
          <a:xfrm>
            <a:off x="677334" y="1608139"/>
            <a:ext cx="8596668" cy="3880773"/>
          </a:xfrm>
        </p:spPr>
        <p:txBody>
          <a:bodyPr>
            <a:normAutofit fontScale="92500"/>
          </a:bodyPr>
          <a:lstStyle/>
          <a:p>
            <a:r>
              <a:rPr lang="en-US" sz="2800" dirty="0"/>
              <a:t>Goal: To identify which regions or places in Chicago where the Red Lights captures the most violations. </a:t>
            </a:r>
          </a:p>
          <a:p>
            <a:pPr lvl="1"/>
            <a:r>
              <a:rPr lang="en-US" sz="2400" b="1" dirty="0"/>
              <a:t>By identifying the regions, police can allocate resources (more warning signs and police cars standby) in the region to reduce the number of violations. </a:t>
            </a:r>
          </a:p>
          <a:p>
            <a:pPr lvl="2"/>
            <a:r>
              <a:rPr lang="en-US" sz="2000" dirty="0"/>
              <a:t> This will reduce the amount of money people will have to pay out of their pocket for the citations from committing the violations</a:t>
            </a:r>
          </a:p>
          <a:p>
            <a:pPr lvl="2"/>
            <a:r>
              <a:rPr lang="en-US" sz="2000" dirty="0"/>
              <a:t> The number of motorist accidents from running a red light should reduce, which will save the government and the police department time and $ to investigate. </a:t>
            </a:r>
            <a:endParaRPr lang="en-US" sz="1800" dirty="0"/>
          </a:p>
        </p:txBody>
      </p:sp>
    </p:spTree>
    <p:extLst>
      <p:ext uri="{BB962C8B-B14F-4D97-AF65-F5344CB8AC3E}">
        <p14:creationId xmlns:p14="http://schemas.microsoft.com/office/powerpoint/2010/main" val="15492174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B4E7B-BEB4-4D05-BFD2-7DD439C143C3}"/>
              </a:ext>
            </a:extLst>
          </p:cNvPr>
          <p:cNvSpPr>
            <a:spLocks noGrp="1"/>
          </p:cNvSpPr>
          <p:nvPr>
            <p:ph type="title"/>
          </p:nvPr>
        </p:nvSpPr>
        <p:spPr/>
        <p:txBody>
          <a:bodyPr/>
          <a:lstStyle/>
          <a:p>
            <a:r>
              <a:rPr lang="en-US" dirty="0"/>
              <a:t>Naïve Bayes (Gaussian) Parameters</a:t>
            </a:r>
          </a:p>
        </p:txBody>
      </p:sp>
      <p:sp>
        <p:nvSpPr>
          <p:cNvPr id="3" name="Content Placeholder 2">
            <a:extLst>
              <a:ext uri="{FF2B5EF4-FFF2-40B4-BE49-F238E27FC236}">
                <a16:creationId xmlns:a16="http://schemas.microsoft.com/office/drawing/2014/main" id="{371F49ED-A7C7-4DA9-B56B-BE68A91B933B}"/>
              </a:ext>
            </a:extLst>
          </p:cNvPr>
          <p:cNvSpPr>
            <a:spLocks noGrp="1"/>
          </p:cNvSpPr>
          <p:nvPr>
            <p:ph idx="1"/>
          </p:nvPr>
        </p:nvSpPr>
        <p:spPr>
          <a:xfrm>
            <a:off x="1085707" y="1930400"/>
            <a:ext cx="8596668" cy="3880773"/>
          </a:xfrm>
        </p:spPr>
        <p:txBody>
          <a:bodyPr/>
          <a:lstStyle/>
          <a:p>
            <a:r>
              <a:rPr lang="en-US" sz="2400" dirty="0"/>
              <a:t> Parameters chosen:</a:t>
            </a:r>
          </a:p>
          <a:p>
            <a:pPr lvl="1"/>
            <a:r>
              <a:rPr lang="en-US" sz="2000" dirty="0"/>
              <a:t> </a:t>
            </a:r>
            <a:r>
              <a:rPr lang="en-US" sz="2000" dirty="0" err="1"/>
              <a:t>Var_Smoothing</a:t>
            </a:r>
            <a:r>
              <a:rPr lang="en-US" sz="2000" dirty="0"/>
              <a:t>-Portion of the largest variance of all features that is added to variances for calculation stability.</a:t>
            </a:r>
          </a:p>
          <a:p>
            <a:pPr lvl="2"/>
            <a:r>
              <a:rPr lang="en-US" sz="1800" dirty="0"/>
              <a:t>Can change the performance metrics, so we should play with this parameter</a:t>
            </a:r>
          </a:p>
          <a:p>
            <a:pPr lvl="2"/>
            <a:r>
              <a:rPr lang="en-US" sz="1800" dirty="0"/>
              <a:t>Also the only parameter since “priors” doesn’t seem to work.</a:t>
            </a:r>
          </a:p>
          <a:p>
            <a:pPr marL="1371600" lvl="3" indent="0">
              <a:buNone/>
            </a:pPr>
            <a:endParaRPr lang="en-US" sz="1600" dirty="0"/>
          </a:p>
          <a:p>
            <a:pPr marL="457200" lvl="1" indent="0">
              <a:buNone/>
            </a:pPr>
            <a:endParaRPr lang="en-US" dirty="0"/>
          </a:p>
          <a:p>
            <a:pPr marL="0" indent="0">
              <a:buNone/>
            </a:pPr>
            <a:endParaRPr lang="en-US" dirty="0"/>
          </a:p>
        </p:txBody>
      </p:sp>
    </p:spTree>
    <p:extLst>
      <p:ext uri="{BB962C8B-B14F-4D97-AF65-F5344CB8AC3E}">
        <p14:creationId xmlns:p14="http://schemas.microsoft.com/office/powerpoint/2010/main" val="33719687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DA4CB37C-2A52-430B-A5CF-357C63F8F156}"/>
              </a:ext>
            </a:extLst>
          </p:cNvPr>
          <p:cNvGraphicFramePr>
            <a:graphicFrameLocks noGrp="1"/>
          </p:cNvGraphicFramePr>
          <p:nvPr>
            <p:extLst>
              <p:ext uri="{D42A27DB-BD31-4B8C-83A1-F6EECF244321}">
                <p14:modId xmlns:p14="http://schemas.microsoft.com/office/powerpoint/2010/main" val="2542551026"/>
              </p:ext>
            </p:extLst>
          </p:nvPr>
        </p:nvGraphicFramePr>
        <p:xfrm>
          <a:off x="771370" y="958765"/>
          <a:ext cx="9500094" cy="3393069"/>
        </p:xfrm>
        <a:graphic>
          <a:graphicData uri="http://schemas.openxmlformats.org/drawingml/2006/table">
            <a:tbl>
              <a:tblPr firstRow="1" bandRow="1">
                <a:tableStyleId>{21E4AEA4-8DFA-4A89-87EB-49C32662AFE0}</a:tableStyleId>
              </a:tblPr>
              <a:tblGrid>
                <a:gridCol w="1583349">
                  <a:extLst>
                    <a:ext uri="{9D8B030D-6E8A-4147-A177-3AD203B41FA5}">
                      <a16:colId xmlns:a16="http://schemas.microsoft.com/office/drawing/2014/main" val="4291261858"/>
                    </a:ext>
                  </a:extLst>
                </a:gridCol>
                <a:gridCol w="1782275">
                  <a:extLst>
                    <a:ext uri="{9D8B030D-6E8A-4147-A177-3AD203B41FA5}">
                      <a16:colId xmlns:a16="http://schemas.microsoft.com/office/drawing/2014/main" val="1023700158"/>
                    </a:ext>
                  </a:extLst>
                </a:gridCol>
                <a:gridCol w="1384423">
                  <a:extLst>
                    <a:ext uri="{9D8B030D-6E8A-4147-A177-3AD203B41FA5}">
                      <a16:colId xmlns:a16="http://schemas.microsoft.com/office/drawing/2014/main" val="2456914081"/>
                    </a:ext>
                  </a:extLst>
                </a:gridCol>
                <a:gridCol w="1583349">
                  <a:extLst>
                    <a:ext uri="{9D8B030D-6E8A-4147-A177-3AD203B41FA5}">
                      <a16:colId xmlns:a16="http://schemas.microsoft.com/office/drawing/2014/main" val="497092988"/>
                    </a:ext>
                  </a:extLst>
                </a:gridCol>
                <a:gridCol w="1583349">
                  <a:extLst>
                    <a:ext uri="{9D8B030D-6E8A-4147-A177-3AD203B41FA5}">
                      <a16:colId xmlns:a16="http://schemas.microsoft.com/office/drawing/2014/main" val="2210647623"/>
                    </a:ext>
                  </a:extLst>
                </a:gridCol>
                <a:gridCol w="1583349">
                  <a:extLst>
                    <a:ext uri="{9D8B030D-6E8A-4147-A177-3AD203B41FA5}">
                      <a16:colId xmlns:a16="http://schemas.microsoft.com/office/drawing/2014/main" val="2232480901"/>
                    </a:ext>
                  </a:extLst>
                </a:gridCol>
              </a:tblGrid>
              <a:tr h="1125709">
                <a:tc>
                  <a:txBody>
                    <a:bodyPr/>
                    <a:lstStyle/>
                    <a:p>
                      <a:pPr algn="ctr"/>
                      <a:r>
                        <a:rPr lang="en-US" dirty="0"/>
                        <a:t>Model</a:t>
                      </a:r>
                    </a:p>
                  </a:txBody>
                  <a:tcPr/>
                </a:tc>
                <a:tc>
                  <a:txBody>
                    <a:bodyPr/>
                    <a:lstStyle/>
                    <a:p>
                      <a:pPr algn="ctr"/>
                      <a:r>
                        <a:rPr lang="en-US" dirty="0" err="1"/>
                        <a:t>Var_Smoothing</a:t>
                      </a:r>
                      <a:r>
                        <a:rPr lang="en-US" dirty="0"/>
                        <a:t> Constant</a:t>
                      </a:r>
                    </a:p>
                  </a:txBody>
                  <a:tcPr/>
                </a:tc>
                <a:tc>
                  <a:txBody>
                    <a:bodyPr/>
                    <a:lstStyle/>
                    <a:p>
                      <a:pPr algn="ctr"/>
                      <a:r>
                        <a:rPr lang="en-US" dirty="0"/>
                        <a:t>Accuracy</a:t>
                      </a:r>
                    </a:p>
                  </a:txBody>
                  <a:tcPr/>
                </a:tc>
                <a:tc>
                  <a:txBody>
                    <a:bodyPr/>
                    <a:lstStyle/>
                    <a:p>
                      <a:pPr algn="ctr"/>
                      <a:r>
                        <a:rPr lang="en-US" dirty="0"/>
                        <a:t>Precision</a:t>
                      </a:r>
                    </a:p>
                  </a:txBody>
                  <a:tcPr/>
                </a:tc>
                <a:tc>
                  <a:txBody>
                    <a:bodyPr/>
                    <a:lstStyle/>
                    <a:p>
                      <a:pPr algn="ctr"/>
                      <a:r>
                        <a:rPr lang="en-US" dirty="0"/>
                        <a:t>Recall</a:t>
                      </a:r>
                    </a:p>
                  </a:txBody>
                  <a:tcPr/>
                </a:tc>
                <a:tc>
                  <a:txBody>
                    <a:bodyPr/>
                    <a:lstStyle/>
                    <a:p>
                      <a:pPr algn="ctr"/>
                      <a:r>
                        <a:rPr lang="en-US" dirty="0"/>
                        <a:t>F1</a:t>
                      </a:r>
                    </a:p>
                  </a:txBody>
                  <a:tcPr/>
                </a:tc>
                <a:extLst>
                  <a:ext uri="{0D108BD9-81ED-4DB2-BD59-A6C34878D82A}">
                    <a16:rowId xmlns:a16="http://schemas.microsoft.com/office/drawing/2014/main" val="1421412435"/>
                  </a:ext>
                </a:extLst>
              </a:tr>
              <a:tr h="346372">
                <a:tc>
                  <a:txBody>
                    <a:bodyPr/>
                    <a:lstStyle/>
                    <a:p>
                      <a:pPr algn="ctr"/>
                      <a:r>
                        <a:rPr lang="en-US" dirty="0"/>
                        <a:t>1</a:t>
                      </a:r>
                    </a:p>
                  </a:txBody>
                  <a:tcPr/>
                </a:tc>
                <a:tc>
                  <a:txBody>
                    <a:bodyPr/>
                    <a:lstStyle/>
                    <a:p>
                      <a:pPr algn="ctr"/>
                      <a:r>
                        <a:rPr lang="en-US" dirty="0"/>
                        <a:t>0.01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1801375960"/>
                  </a:ext>
                </a:extLst>
              </a:tr>
              <a:tr h="346372">
                <a:tc>
                  <a:txBody>
                    <a:bodyPr/>
                    <a:lstStyle/>
                    <a:p>
                      <a:pPr algn="ctr"/>
                      <a:r>
                        <a:rPr lang="en-US" dirty="0"/>
                        <a:t>2</a:t>
                      </a:r>
                    </a:p>
                  </a:txBody>
                  <a:tcPr>
                    <a:solidFill>
                      <a:srgbClr val="92D050"/>
                    </a:solidFill>
                  </a:tcPr>
                </a:tc>
                <a:tc>
                  <a:txBody>
                    <a:bodyPr/>
                    <a:lstStyle/>
                    <a:p>
                      <a:pPr algn="ctr"/>
                      <a:r>
                        <a:rPr lang="en-US" dirty="0"/>
                        <a:t>0.02</a:t>
                      </a:r>
                    </a:p>
                  </a:txBody>
                  <a:tcPr>
                    <a:solidFill>
                      <a:srgbClr val="92D050"/>
                    </a:solidFill>
                  </a:tcPr>
                </a:tc>
                <a:tc>
                  <a:txBody>
                    <a:bodyPr/>
                    <a:lstStyle/>
                    <a:p>
                      <a:pPr algn="ctr"/>
                      <a:r>
                        <a:rPr lang="en-US" dirty="0"/>
                        <a:t>0.90</a:t>
                      </a:r>
                    </a:p>
                  </a:txBody>
                  <a:tcPr>
                    <a:solidFill>
                      <a:srgbClr val="92D050"/>
                    </a:solidFill>
                  </a:tcPr>
                </a:tc>
                <a:tc>
                  <a:txBody>
                    <a:bodyPr/>
                    <a:lstStyle/>
                    <a:p>
                      <a:pPr algn="ctr"/>
                      <a:r>
                        <a:rPr lang="en-US" dirty="0"/>
                        <a:t>1</a:t>
                      </a:r>
                    </a:p>
                  </a:txBody>
                  <a:tcPr>
                    <a:solidFill>
                      <a:srgbClr val="92D050"/>
                    </a:solidFill>
                  </a:tcPr>
                </a:tc>
                <a:tc>
                  <a:txBody>
                    <a:bodyPr/>
                    <a:lstStyle/>
                    <a:p>
                      <a:pPr algn="ctr"/>
                      <a:r>
                        <a:rPr lang="en-US" dirty="0"/>
                        <a:t>0.79</a:t>
                      </a:r>
                    </a:p>
                  </a:txBody>
                  <a:tcPr>
                    <a:solidFill>
                      <a:srgbClr val="92D050"/>
                    </a:solidFill>
                  </a:tcPr>
                </a:tc>
                <a:tc>
                  <a:txBody>
                    <a:bodyPr/>
                    <a:lstStyle/>
                    <a:p>
                      <a:pPr algn="ctr"/>
                      <a:r>
                        <a:rPr lang="en-US" dirty="0"/>
                        <a:t>0.89</a:t>
                      </a:r>
                    </a:p>
                  </a:txBody>
                  <a:tcPr>
                    <a:solidFill>
                      <a:srgbClr val="92D050"/>
                    </a:solidFill>
                  </a:tcPr>
                </a:tc>
                <a:extLst>
                  <a:ext uri="{0D108BD9-81ED-4DB2-BD59-A6C34878D82A}">
                    <a16:rowId xmlns:a16="http://schemas.microsoft.com/office/drawing/2014/main" val="3412765002"/>
                  </a:ext>
                </a:extLst>
              </a:tr>
              <a:tr h="346372">
                <a:tc>
                  <a:txBody>
                    <a:bodyPr/>
                    <a:lstStyle/>
                    <a:p>
                      <a:pPr algn="ctr"/>
                      <a:r>
                        <a:rPr lang="en-US" dirty="0"/>
                        <a:t>3</a:t>
                      </a:r>
                    </a:p>
                  </a:txBody>
                  <a:tcPr/>
                </a:tc>
                <a:tc>
                  <a:txBody>
                    <a:bodyPr/>
                    <a:lstStyle/>
                    <a:p>
                      <a:pPr algn="ctr"/>
                      <a:r>
                        <a:rPr lang="en-US" dirty="0"/>
                        <a:t>0.1</a:t>
                      </a:r>
                    </a:p>
                  </a:txBody>
                  <a:tcPr/>
                </a:tc>
                <a:tc>
                  <a:txBody>
                    <a:bodyPr/>
                    <a:lstStyle/>
                    <a:p>
                      <a:pPr algn="ctr"/>
                      <a:r>
                        <a:rPr lang="en-US" dirty="0"/>
                        <a:t>0.82</a:t>
                      </a:r>
                    </a:p>
                  </a:txBody>
                  <a:tcPr/>
                </a:tc>
                <a:tc>
                  <a:txBody>
                    <a:bodyPr/>
                    <a:lstStyle/>
                    <a:p>
                      <a:pPr algn="ctr"/>
                      <a:r>
                        <a:rPr lang="en-US" dirty="0"/>
                        <a:t>1</a:t>
                      </a:r>
                    </a:p>
                  </a:txBody>
                  <a:tcPr/>
                </a:tc>
                <a:tc>
                  <a:txBody>
                    <a:bodyPr/>
                    <a:lstStyle/>
                    <a:p>
                      <a:pPr algn="ctr"/>
                      <a:r>
                        <a:rPr lang="en-US" dirty="0"/>
                        <a:t>0.64</a:t>
                      </a:r>
                    </a:p>
                  </a:txBody>
                  <a:tcPr/>
                </a:tc>
                <a:tc>
                  <a:txBody>
                    <a:bodyPr/>
                    <a:lstStyle/>
                    <a:p>
                      <a:pPr algn="ctr"/>
                      <a:r>
                        <a:rPr lang="en-US" dirty="0"/>
                        <a:t>0.78</a:t>
                      </a:r>
                    </a:p>
                  </a:txBody>
                  <a:tcPr/>
                </a:tc>
                <a:extLst>
                  <a:ext uri="{0D108BD9-81ED-4DB2-BD59-A6C34878D82A}">
                    <a16:rowId xmlns:a16="http://schemas.microsoft.com/office/drawing/2014/main" val="4235036292"/>
                  </a:ext>
                </a:extLst>
              </a:tr>
              <a:tr h="346372">
                <a:tc>
                  <a:txBody>
                    <a:bodyPr/>
                    <a:lstStyle/>
                    <a:p>
                      <a:pPr algn="ctr"/>
                      <a:r>
                        <a:rPr lang="en-US" dirty="0"/>
                        <a:t>4</a:t>
                      </a:r>
                    </a:p>
                  </a:txBody>
                  <a:tcPr/>
                </a:tc>
                <a:tc>
                  <a:txBody>
                    <a:bodyPr/>
                    <a:lstStyle/>
                    <a:p>
                      <a:pPr algn="ctr"/>
                      <a:r>
                        <a:rPr lang="en-US" dirty="0"/>
                        <a:t>0.5</a:t>
                      </a:r>
                    </a:p>
                  </a:txBody>
                  <a:tcPr/>
                </a:tc>
                <a:tc>
                  <a:txBody>
                    <a:bodyPr/>
                    <a:lstStyle/>
                    <a:p>
                      <a:pPr algn="ctr"/>
                      <a:r>
                        <a:rPr lang="en-US" dirty="0"/>
                        <a:t>0.71</a:t>
                      </a:r>
                    </a:p>
                  </a:txBody>
                  <a:tcPr/>
                </a:tc>
                <a:tc>
                  <a:txBody>
                    <a:bodyPr/>
                    <a:lstStyle/>
                    <a:p>
                      <a:pPr algn="ctr"/>
                      <a:r>
                        <a:rPr lang="en-US" dirty="0"/>
                        <a:t>1</a:t>
                      </a:r>
                    </a:p>
                  </a:txBody>
                  <a:tcPr/>
                </a:tc>
                <a:tc>
                  <a:txBody>
                    <a:bodyPr/>
                    <a:lstStyle/>
                    <a:p>
                      <a:pPr algn="ctr"/>
                      <a:r>
                        <a:rPr lang="en-US" dirty="0"/>
                        <a:t>0.43</a:t>
                      </a:r>
                    </a:p>
                  </a:txBody>
                  <a:tcPr/>
                </a:tc>
                <a:tc>
                  <a:txBody>
                    <a:bodyPr/>
                    <a:lstStyle/>
                    <a:p>
                      <a:pPr algn="ctr"/>
                      <a:r>
                        <a:rPr lang="en-US" dirty="0"/>
                        <a:t>0.60</a:t>
                      </a:r>
                    </a:p>
                  </a:txBody>
                  <a:tcPr/>
                </a:tc>
                <a:extLst>
                  <a:ext uri="{0D108BD9-81ED-4DB2-BD59-A6C34878D82A}">
                    <a16:rowId xmlns:a16="http://schemas.microsoft.com/office/drawing/2014/main" val="4087857051"/>
                  </a:ext>
                </a:extLst>
              </a:tr>
              <a:tr h="438560">
                <a:tc>
                  <a:txBody>
                    <a:bodyPr/>
                    <a:lstStyle/>
                    <a:p>
                      <a:pPr algn="ctr"/>
                      <a:r>
                        <a:rPr lang="en-US" dirty="0"/>
                        <a:t>5</a:t>
                      </a:r>
                    </a:p>
                  </a:txBody>
                  <a:tcPr/>
                </a:tc>
                <a:tc>
                  <a:txBody>
                    <a:bodyPr/>
                    <a:lstStyle/>
                    <a:p>
                      <a:pPr algn="ctr"/>
                      <a:r>
                        <a:rPr lang="en-US" dirty="0"/>
                        <a:t>0.9</a:t>
                      </a:r>
                    </a:p>
                  </a:txBody>
                  <a:tcPr/>
                </a:tc>
                <a:tc>
                  <a:txBody>
                    <a:bodyPr/>
                    <a:lstStyle/>
                    <a:p>
                      <a:pPr algn="ctr"/>
                      <a:r>
                        <a:rPr lang="en-US" dirty="0"/>
                        <a:t>0.68</a:t>
                      </a:r>
                    </a:p>
                  </a:txBody>
                  <a:tcPr/>
                </a:tc>
                <a:tc>
                  <a:txBody>
                    <a:bodyPr/>
                    <a:lstStyle/>
                    <a:p>
                      <a:pPr algn="ctr"/>
                      <a:r>
                        <a:rPr lang="en-US" dirty="0"/>
                        <a:t>1</a:t>
                      </a:r>
                    </a:p>
                  </a:txBody>
                  <a:tcPr/>
                </a:tc>
                <a:tc>
                  <a:txBody>
                    <a:bodyPr/>
                    <a:lstStyle/>
                    <a:p>
                      <a:pPr algn="ctr"/>
                      <a:r>
                        <a:rPr lang="en-US" dirty="0"/>
                        <a:t>0.36</a:t>
                      </a:r>
                    </a:p>
                  </a:txBody>
                  <a:tcPr/>
                </a:tc>
                <a:tc>
                  <a:txBody>
                    <a:bodyPr/>
                    <a:lstStyle/>
                    <a:p>
                      <a:pPr algn="ctr"/>
                      <a:r>
                        <a:rPr lang="en-US" dirty="0"/>
                        <a:t>0.53</a:t>
                      </a:r>
                    </a:p>
                  </a:txBody>
                  <a:tcPr/>
                </a:tc>
                <a:extLst>
                  <a:ext uri="{0D108BD9-81ED-4DB2-BD59-A6C34878D82A}">
                    <a16:rowId xmlns:a16="http://schemas.microsoft.com/office/drawing/2014/main" val="3222799403"/>
                  </a:ext>
                </a:extLst>
              </a:tr>
              <a:tr h="346372">
                <a:tc>
                  <a:txBody>
                    <a:bodyPr/>
                    <a:lstStyle/>
                    <a:p>
                      <a:pPr algn="ctr"/>
                      <a:r>
                        <a:rPr lang="en-US" dirty="0"/>
                        <a:t>6</a:t>
                      </a:r>
                    </a:p>
                  </a:txBody>
                  <a:tcPr/>
                </a:tc>
                <a:tc>
                  <a:txBody>
                    <a:bodyPr/>
                    <a:lstStyle/>
                    <a:p>
                      <a:pPr algn="ctr"/>
                      <a:r>
                        <a:rPr lang="en-US" dirty="0"/>
                        <a:t>5</a:t>
                      </a:r>
                    </a:p>
                  </a:txBody>
                  <a:tcPr/>
                </a:tc>
                <a:tc>
                  <a:txBody>
                    <a:bodyPr/>
                    <a:lstStyle/>
                    <a:p>
                      <a:pPr algn="ctr"/>
                      <a:r>
                        <a:rPr lang="en-US" dirty="0"/>
                        <a:t>0.63</a:t>
                      </a:r>
                    </a:p>
                  </a:txBody>
                  <a:tcPr/>
                </a:tc>
                <a:tc>
                  <a:txBody>
                    <a:bodyPr/>
                    <a:lstStyle/>
                    <a:p>
                      <a:pPr algn="ctr"/>
                      <a:r>
                        <a:rPr lang="en-US" dirty="0"/>
                        <a:t>0.41</a:t>
                      </a:r>
                    </a:p>
                  </a:txBody>
                  <a:tcPr/>
                </a:tc>
                <a:tc>
                  <a:txBody>
                    <a:bodyPr/>
                    <a:lstStyle/>
                    <a:p>
                      <a:pPr algn="ctr"/>
                      <a:r>
                        <a:rPr lang="en-US" dirty="0"/>
                        <a:t>1</a:t>
                      </a:r>
                    </a:p>
                  </a:txBody>
                  <a:tcPr/>
                </a:tc>
                <a:tc>
                  <a:txBody>
                    <a:bodyPr/>
                    <a:lstStyle/>
                    <a:p>
                      <a:pPr algn="ctr"/>
                      <a:r>
                        <a:rPr lang="en-US" dirty="0"/>
                        <a:t>0.26</a:t>
                      </a:r>
                    </a:p>
                  </a:txBody>
                  <a:tcPr/>
                </a:tc>
                <a:extLst>
                  <a:ext uri="{0D108BD9-81ED-4DB2-BD59-A6C34878D82A}">
                    <a16:rowId xmlns:a16="http://schemas.microsoft.com/office/drawing/2014/main" val="779045308"/>
                  </a:ext>
                </a:extLst>
              </a:tr>
            </a:tbl>
          </a:graphicData>
        </a:graphic>
      </p:graphicFrame>
      <p:sp>
        <p:nvSpPr>
          <p:cNvPr id="5" name="TextBox 4">
            <a:extLst>
              <a:ext uri="{FF2B5EF4-FFF2-40B4-BE49-F238E27FC236}">
                <a16:creationId xmlns:a16="http://schemas.microsoft.com/office/drawing/2014/main" id="{5EDF5556-F725-4985-9C2C-E71C988F8BF7}"/>
              </a:ext>
            </a:extLst>
          </p:cNvPr>
          <p:cNvSpPr txBox="1"/>
          <p:nvPr/>
        </p:nvSpPr>
        <p:spPr>
          <a:xfrm>
            <a:off x="1189608" y="4767309"/>
            <a:ext cx="7448365" cy="1200329"/>
          </a:xfrm>
          <a:prstGeom prst="rect">
            <a:avLst/>
          </a:prstGeom>
          <a:noFill/>
        </p:spPr>
        <p:txBody>
          <a:bodyPr wrap="square" rtlCol="0">
            <a:spAutoFit/>
          </a:bodyPr>
          <a:lstStyle/>
          <a:p>
            <a:r>
              <a:rPr lang="en-US" dirty="0"/>
              <a:t>As the constant value increases, the Metrics start to perform poorly. However, at 0.02, we have the optimal values of accuracy, Precision, Recall and F1 scores. A constant value of 0.01 causes the model to overfit which is something we don’t want. </a:t>
            </a:r>
          </a:p>
        </p:txBody>
      </p:sp>
      <p:sp>
        <p:nvSpPr>
          <p:cNvPr id="6" name="Title 1">
            <a:extLst>
              <a:ext uri="{FF2B5EF4-FFF2-40B4-BE49-F238E27FC236}">
                <a16:creationId xmlns:a16="http://schemas.microsoft.com/office/drawing/2014/main" id="{B1E10845-49D3-4536-85DD-0A4893F0C900}"/>
              </a:ext>
            </a:extLst>
          </p:cNvPr>
          <p:cNvSpPr>
            <a:spLocks noGrp="1"/>
          </p:cNvSpPr>
          <p:nvPr>
            <p:ph type="title"/>
          </p:nvPr>
        </p:nvSpPr>
        <p:spPr>
          <a:xfrm>
            <a:off x="961420" y="0"/>
            <a:ext cx="8596668" cy="1320800"/>
          </a:xfrm>
        </p:spPr>
        <p:txBody>
          <a:bodyPr/>
          <a:lstStyle/>
          <a:p>
            <a:r>
              <a:rPr lang="en-US" dirty="0"/>
              <a:t>Comparing Models- Naïve Bayes</a:t>
            </a:r>
          </a:p>
        </p:txBody>
      </p:sp>
    </p:spTree>
    <p:extLst>
      <p:ext uri="{BB962C8B-B14F-4D97-AF65-F5344CB8AC3E}">
        <p14:creationId xmlns:p14="http://schemas.microsoft.com/office/powerpoint/2010/main" val="39346559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DA4CB37C-2A52-430B-A5CF-357C63F8F156}"/>
              </a:ext>
            </a:extLst>
          </p:cNvPr>
          <p:cNvGraphicFramePr>
            <a:graphicFrameLocks noGrp="1"/>
          </p:cNvGraphicFramePr>
          <p:nvPr>
            <p:extLst>
              <p:ext uri="{D42A27DB-BD31-4B8C-83A1-F6EECF244321}">
                <p14:modId xmlns:p14="http://schemas.microsoft.com/office/powerpoint/2010/main" val="262771522"/>
              </p:ext>
            </p:extLst>
          </p:nvPr>
        </p:nvGraphicFramePr>
        <p:xfrm>
          <a:off x="771370" y="958765"/>
          <a:ext cx="9500094" cy="3393069"/>
        </p:xfrm>
        <a:graphic>
          <a:graphicData uri="http://schemas.openxmlformats.org/drawingml/2006/table">
            <a:tbl>
              <a:tblPr firstRow="1" bandRow="1">
                <a:tableStyleId>{21E4AEA4-8DFA-4A89-87EB-49C32662AFE0}</a:tableStyleId>
              </a:tblPr>
              <a:tblGrid>
                <a:gridCol w="1583349">
                  <a:extLst>
                    <a:ext uri="{9D8B030D-6E8A-4147-A177-3AD203B41FA5}">
                      <a16:colId xmlns:a16="http://schemas.microsoft.com/office/drawing/2014/main" val="4291261858"/>
                    </a:ext>
                  </a:extLst>
                </a:gridCol>
                <a:gridCol w="1782275">
                  <a:extLst>
                    <a:ext uri="{9D8B030D-6E8A-4147-A177-3AD203B41FA5}">
                      <a16:colId xmlns:a16="http://schemas.microsoft.com/office/drawing/2014/main" val="1023700158"/>
                    </a:ext>
                  </a:extLst>
                </a:gridCol>
                <a:gridCol w="1384423">
                  <a:extLst>
                    <a:ext uri="{9D8B030D-6E8A-4147-A177-3AD203B41FA5}">
                      <a16:colId xmlns:a16="http://schemas.microsoft.com/office/drawing/2014/main" val="2456914081"/>
                    </a:ext>
                  </a:extLst>
                </a:gridCol>
                <a:gridCol w="1583349">
                  <a:extLst>
                    <a:ext uri="{9D8B030D-6E8A-4147-A177-3AD203B41FA5}">
                      <a16:colId xmlns:a16="http://schemas.microsoft.com/office/drawing/2014/main" val="497092988"/>
                    </a:ext>
                  </a:extLst>
                </a:gridCol>
                <a:gridCol w="1583349">
                  <a:extLst>
                    <a:ext uri="{9D8B030D-6E8A-4147-A177-3AD203B41FA5}">
                      <a16:colId xmlns:a16="http://schemas.microsoft.com/office/drawing/2014/main" val="2210647623"/>
                    </a:ext>
                  </a:extLst>
                </a:gridCol>
                <a:gridCol w="1583349">
                  <a:extLst>
                    <a:ext uri="{9D8B030D-6E8A-4147-A177-3AD203B41FA5}">
                      <a16:colId xmlns:a16="http://schemas.microsoft.com/office/drawing/2014/main" val="2232480901"/>
                    </a:ext>
                  </a:extLst>
                </a:gridCol>
              </a:tblGrid>
              <a:tr h="1125709">
                <a:tc>
                  <a:txBody>
                    <a:bodyPr/>
                    <a:lstStyle/>
                    <a:p>
                      <a:pPr algn="ctr"/>
                      <a:r>
                        <a:rPr lang="en-US" dirty="0"/>
                        <a:t>Model</a:t>
                      </a:r>
                    </a:p>
                  </a:txBody>
                  <a:tcPr/>
                </a:tc>
                <a:tc>
                  <a:txBody>
                    <a:bodyPr/>
                    <a:lstStyle/>
                    <a:p>
                      <a:pPr algn="ctr"/>
                      <a:r>
                        <a:rPr lang="en-US" dirty="0" err="1"/>
                        <a:t>Var_Smoothing</a:t>
                      </a:r>
                      <a:r>
                        <a:rPr lang="en-US" dirty="0"/>
                        <a:t> Constant</a:t>
                      </a:r>
                    </a:p>
                  </a:txBody>
                  <a:tcPr/>
                </a:tc>
                <a:tc>
                  <a:txBody>
                    <a:bodyPr/>
                    <a:lstStyle/>
                    <a:p>
                      <a:pPr algn="ctr"/>
                      <a:r>
                        <a:rPr lang="en-US" dirty="0"/>
                        <a:t>Accuracy</a:t>
                      </a:r>
                    </a:p>
                  </a:txBody>
                  <a:tcPr/>
                </a:tc>
                <a:tc>
                  <a:txBody>
                    <a:bodyPr/>
                    <a:lstStyle/>
                    <a:p>
                      <a:pPr algn="ctr"/>
                      <a:r>
                        <a:rPr lang="en-US" dirty="0"/>
                        <a:t>Precision</a:t>
                      </a:r>
                    </a:p>
                  </a:txBody>
                  <a:tcPr/>
                </a:tc>
                <a:tc>
                  <a:txBody>
                    <a:bodyPr/>
                    <a:lstStyle/>
                    <a:p>
                      <a:pPr algn="ctr"/>
                      <a:r>
                        <a:rPr lang="en-US" dirty="0"/>
                        <a:t>Recall</a:t>
                      </a:r>
                    </a:p>
                  </a:txBody>
                  <a:tcPr/>
                </a:tc>
                <a:tc>
                  <a:txBody>
                    <a:bodyPr/>
                    <a:lstStyle/>
                    <a:p>
                      <a:pPr algn="ctr"/>
                      <a:r>
                        <a:rPr lang="en-US" dirty="0"/>
                        <a:t>F1</a:t>
                      </a:r>
                    </a:p>
                  </a:txBody>
                  <a:tcPr/>
                </a:tc>
                <a:extLst>
                  <a:ext uri="{0D108BD9-81ED-4DB2-BD59-A6C34878D82A}">
                    <a16:rowId xmlns:a16="http://schemas.microsoft.com/office/drawing/2014/main" val="1421412435"/>
                  </a:ext>
                </a:extLst>
              </a:tr>
              <a:tr h="346372">
                <a:tc>
                  <a:txBody>
                    <a:bodyPr/>
                    <a:lstStyle/>
                    <a:p>
                      <a:pPr algn="ctr"/>
                      <a:r>
                        <a:rPr lang="en-US" dirty="0"/>
                        <a:t>1</a:t>
                      </a:r>
                    </a:p>
                  </a:txBody>
                  <a:tcPr/>
                </a:tc>
                <a:tc>
                  <a:txBody>
                    <a:bodyPr/>
                    <a:lstStyle/>
                    <a:p>
                      <a:pPr algn="ctr"/>
                      <a:r>
                        <a:rPr lang="en-US" dirty="0"/>
                        <a:t>0.01</a:t>
                      </a:r>
                    </a:p>
                  </a:txBody>
                  <a:tcPr/>
                </a:tc>
                <a:tc>
                  <a:txBody>
                    <a:bodyPr/>
                    <a:lstStyle/>
                    <a:p>
                      <a:pPr algn="ctr"/>
                      <a:r>
                        <a:rPr lang="en-US" dirty="0"/>
                        <a:t>0.57</a:t>
                      </a:r>
                    </a:p>
                  </a:txBody>
                  <a:tcPr/>
                </a:tc>
                <a:tc>
                  <a:txBody>
                    <a:bodyPr/>
                    <a:lstStyle/>
                    <a:p>
                      <a:pPr algn="ctr"/>
                      <a:r>
                        <a:rPr lang="en-US" dirty="0"/>
                        <a:t>0.57</a:t>
                      </a:r>
                    </a:p>
                  </a:txBody>
                  <a:tcPr/>
                </a:tc>
                <a:tc>
                  <a:txBody>
                    <a:bodyPr/>
                    <a:lstStyle/>
                    <a:p>
                      <a:pPr algn="ctr"/>
                      <a:r>
                        <a:rPr lang="en-US" dirty="0"/>
                        <a:t>0.6</a:t>
                      </a:r>
                    </a:p>
                  </a:txBody>
                  <a:tcPr/>
                </a:tc>
                <a:tc>
                  <a:txBody>
                    <a:bodyPr/>
                    <a:lstStyle/>
                    <a:p>
                      <a:pPr algn="ctr"/>
                      <a:r>
                        <a:rPr lang="en-US" dirty="0"/>
                        <a:t>0.58</a:t>
                      </a:r>
                    </a:p>
                  </a:txBody>
                  <a:tcPr/>
                </a:tc>
                <a:extLst>
                  <a:ext uri="{0D108BD9-81ED-4DB2-BD59-A6C34878D82A}">
                    <a16:rowId xmlns:a16="http://schemas.microsoft.com/office/drawing/2014/main" val="1801375960"/>
                  </a:ext>
                </a:extLst>
              </a:tr>
              <a:tr h="346372">
                <a:tc>
                  <a:txBody>
                    <a:bodyPr/>
                    <a:lstStyle/>
                    <a:p>
                      <a:pPr algn="ctr"/>
                      <a:r>
                        <a:rPr lang="en-US" dirty="0"/>
                        <a:t>2</a:t>
                      </a:r>
                    </a:p>
                  </a:txBody>
                  <a:tcPr>
                    <a:solidFill>
                      <a:srgbClr val="92D050"/>
                    </a:solidFill>
                  </a:tcPr>
                </a:tc>
                <a:tc>
                  <a:txBody>
                    <a:bodyPr/>
                    <a:lstStyle/>
                    <a:p>
                      <a:pPr algn="ctr"/>
                      <a:r>
                        <a:rPr lang="en-US" dirty="0"/>
                        <a:t>0.02</a:t>
                      </a:r>
                    </a:p>
                  </a:txBody>
                  <a:tcPr>
                    <a:solidFill>
                      <a:srgbClr val="92D050"/>
                    </a:solidFill>
                  </a:tcPr>
                </a:tc>
                <a:tc>
                  <a:txBody>
                    <a:bodyPr/>
                    <a:lstStyle/>
                    <a:p>
                      <a:pPr algn="ctr"/>
                      <a:r>
                        <a:rPr lang="en-US" dirty="0"/>
                        <a:t>0.57</a:t>
                      </a:r>
                    </a:p>
                  </a:txBody>
                  <a:tcPr>
                    <a:solidFill>
                      <a:srgbClr val="92D050"/>
                    </a:solidFill>
                  </a:tcPr>
                </a:tc>
                <a:tc>
                  <a:txBody>
                    <a:bodyPr/>
                    <a:lstStyle/>
                    <a:p>
                      <a:pPr algn="ctr"/>
                      <a:r>
                        <a:rPr lang="en-US" dirty="0"/>
                        <a:t>0.57</a:t>
                      </a:r>
                    </a:p>
                  </a:txBody>
                  <a:tcPr>
                    <a:solidFill>
                      <a:srgbClr val="92D050"/>
                    </a:solidFill>
                  </a:tcPr>
                </a:tc>
                <a:tc>
                  <a:txBody>
                    <a:bodyPr/>
                    <a:lstStyle/>
                    <a:p>
                      <a:pPr algn="ctr"/>
                      <a:r>
                        <a:rPr lang="en-US" dirty="0"/>
                        <a:t>0.6</a:t>
                      </a:r>
                    </a:p>
                  </a:txBody>
                  <a:tcPr>
                    <a:solidFill>
                      <a:srgbClr val="92D050"/>
                    </a:solidFill>
                  </a:tcPr>
                </a:tc>
                <a:tc>
                  <a:txBody>
                    <a:bodyPr/>
                    <a:lstStyle/>
                    <a:p>
                      <a:pPr algn="ctr"/>
                      <a:r>
                        <a:rPr lang="en-US" dirty="0"/>
                        <a:t>0.58</a:t>
                      </a:r>
                    </a:p>
                  </a:txBody>
                  <a:tcPr>
                    <a:solidFill>
                      <a:srgbClr val="92D050"/>
                    </a:solidFill>
                  </a:tcPr>
                </a:tc>
                <a:extLst>
                  <a:ext uri="{0D108BD9-81ED-4DB2-BD59-A6C34878D82A}">
                    <a16:rowId xmlns:a16="http://schemas.microsoft.com/office/drawing/2014/main" val="3412765002"/>
                  </a:ext>
                </a:extLst>
              </a:tr>
              <a:tr h="346372">
                <a:tc>
                  <a:txBody>
                    <a:bodyPr/>
                    <a:lstStyle/>
                    <a:p>
                      <a:pPr algn="ctr"/>
                      <a:r>
                        <a:rPr lang="en-US" dirty="0"/>
                        <a:t>3</a:t>
                      </a:r>
                    </a:p>
                  </a:txBody>
                  <a:tcPr/>
                </a:tc>
                <a:tc>
                  <a:txBody>
                    <a:bodyPr/>
                    <a:lstStyle/>
                    <a:p>
                      <a:pPr algn="ctr"/>
                      <a:r>
                        <a:rPr lang="en-US" dirty="0"/>
                        <a:t>0.1</a:t>
                      </a:r>
                    </a:p>
                  </a:txBody>
                  <a:tcPr/>
                </a:tc>
                <a:tc>
                  <a:txBody>
                    <a:bodyPr/>
                    <a:lstStyle/>
                    <a:p>
                      <a:pPr algn="ctr"/>
                      <a:r>
                        <a:rPr lang="en-US" dirty="0"/>
                        <a:t>0.57</a:t>
                      </a:r>
                    </a:p>
                  </a:txBody>
                  <a:tcPr/>
                </a:tc>
                <a:tc>
                  <a:txBody>
                    <a:bodyPr/>
                    <a:lstStyle/>
                    <a:p>
                      <a:pPr algn="ctr"/>
                      <a:r>
                        <a:rPr lang="en-US" dirty="0"/>
                        <a:t>0.57</a:t>
                      </a:r>
                    </a:p>
                  </a:txBody>
                  <a:tcPr/>
                </a:tc>
                <a:tc>
                  <a:txBody>
                    <a:bodyPr/>
                    <a:lstStyle/>
                    <a:p>
                      <a:pPr algn="ctr"/>
                      <a:r>
                        <a:rPr lang="en-US" dirty="0"/>
                        <a:t>0.59</a:t>
                      </a:r>
                    </a:p>
                  </a:txBody>
                  <a:tcPr/>
                </a:tc>
                <a:tc>
                  <a:txBody>
                    <a:bodyPr/>
                    <a:lstStyle/>
                    <a:p>
                      <a:pPr algn="ctr"/>
                      <a:r>
                        <a:rPr lang="en-US" dirty="0"/>
                        <a:t>0.58</a:t>
                      </a:r>
                    </a:p>
                  </a:txBody>
                  <a:tcPr/>
                </a:tc>
                <a:extLst>
                  <a:ext uri="{0D108BD9-81ED-4DB2-BD59-A6C34878D82A}">
                    <a16:rowId xmlns:a16="http://schemas.microsoft.com/office/drawing/2014/main" val="4235036292"/>
                  </a:ext>
                </a:extLst>
              </a:tr>
              <a:tr h="346372">
                <a:tc>
                  <a:txBody>
                    <a:bodyPr/>
                    <a:lstStyle/>
                    <a:p>
                      <a:pPr algn="ctr"/>
                      <a:r>
                        <a:rPr lang="en-US" dirty="0"/>
                        <a:t>4</a:t>
                      </a:r>
                    </a:p>
                  </a:txBody>
                  <a:tcPr/>
                </a:tc>
                <a:tc>
                  <a:txBody>
                    <a:bodyPr/>
                    <a:lstStyle/>
                    <a:p>
                      <a:pPr algn="ctr"/>
                      <a:r>
                        <a:rPr lang="en-US" dirty="0"/>
                        <a:t>0.5</a:t>
                      </a:r>
                    </a:p>
                  </a:txBody>
                  <a:tcPr/>
                </a:tc>
                <a:tc>
                  <a:txBody>
                    <a:bodyPr/>
                    <a:lstStyle/>
                    <a:p>
                      <a:pPr algn="ctr"/>
                      <a:r>
                        <a:rPr lang="en-US" dirty="0"/>
                        <a:t>0.58</a:t>
                      </a:r>
                    </a:p>
                  </a:txBody>
                  <a:tcPr/>
                </a:tc>
                <a:tc>
                  <a:txBody>
                    <a:bodyPr/>
                    <a:lstStyle/>
                    <a:p>
                      <a:pPr algn="ctr"/>
                      <a:r>
                        <a:rPr lang="en-US" dirty="0"/>
                        <a:t>0.57</a:t>
                      </a:r>
                    </a:p>
                  </a:txBody>
                  <a:tcPr/>
                </a:tc>
                <a:tc>
                  <a:txBody>
                    <a:bodyPr/>
                    <a:lstStyle/>
                    <a:p>
                      <a:pPr algn="ctr"/>
                      <a:r>
                        <a:rPr lang="en-US" dirty="0"/>
                        <a:t>0.62</a:t>
                      </a:r>
                    </a:p>
                  </a:txBody>
                  <a:tcPr/>
                </a:tc>
                <a:tc>
                  <a:txBody>
                    <a:bodyPr/>
                    <a:lstStyle/>
                    <a:p>
                      <a:pPr algn="ctr"/>
                      <a:r>
                        <a:rPr lang="en-US" dirty="0"/>
                        <a:t>0.6</a:t>
                      </a:r>
                    </a:p>
                  </a:txBody>
                  <a:tcPr/>
                </a:tc>
                <a:extLst>
                  <a:ext uri="{0D108BD9-81ED-4DB2-BD59-A6C34878D82A}">
                    <a16:rowId xmlns:a16="http://schemas.microsoft.com/office/drawing/2014/main" val="4087857051"/>
                  </a:ext>
                </a:extLst>
              </a:tr>
              <a:tr h="438560">
                <a:tc>
                  <a:txBody>
                    <a:bodyPr/>
                    <a:lstStyle/>
                    <a:p>
                      <a:pPr algn="ctr"/>
                      <a:r>
                        <a:rPr lang="en-US" dirty="0"/>
                        <a:t>5</a:t>
                      </a:r>
                    </a:p>
                  </a:txBody>
                  <a:tcPr/>
                </a:tc>
                <a:tc>
                  <a:txBody>
                    <a:bodyPr/>
                    <a:lstStyle/>
                    <a:p>
                      <a:pPr algn="ctr"/>
                      <a:r>
                        <a:rPr lang="en-US" dirty="0"/>
                        <a:t>0.9</a:t>
                      </a:r>
                    </a:p>
                  </a:txBody>
                  <a:tcPr/>
                </a:tc>
                <a:tc>
                  <a:txBody>
                    <a:bodyPr/>
                    <a:lstStyle/>
                    <a:p>
                      <a:pPr algn="ctr"/>
                      <a:r>
                        <a:rPr lang="en-US" dirty="0"/>
                        <a:t>0.58</a:t>
                      </a:r>
                    </a:p>
                  </a:txBody>
                  <a:tcPr/>
                </a:tc>
                <a:tc>
                  <a:txBody>
                    <a:bodyPr/>
                    <a:lstStyle/>
                    <a:p>
                      <a:pPr algn="ctr"/>
                      <a:r>
                        <a:rPr lang="en-US" dirty="0"/>
                        <a:t>0.57</a:t>
                      </a:r>
                    </a:p>
                  </a:txBody>
                  <a:tcPr/>
                </a:tc>
                <a:tc>
                  <a:txBody>
                    <a:bodyPr/>
                    <a:lstStyle/>
                    <a:p>
                      <a:pPr algn="ctr"/>
                      <a:r>
                        <a:rPr lang="en-US" dirty="0"/>
                        <a:t>0.63</a:t>
                      </a:r>
                    </a:p>
                  </a:txBody>
                  <a:tcPr/>
                </a:tc>
                <a:tc>
                  <a:txBody>
                    <a:bodyPr/>
                    <a:lstStyle/>
                    <a:p>
                      <a:pPr algn="ctr"/>
                      <a:r>
                        <a:rPr lang="en-US" dirty="0"/>
                        <a:t>0.6</a:t>
                      </a:r>
                    </a:p>
                  </a:txBody>
                  <a:tcPr/>
                </a:tc>
                <a:extLst>
                  <a:ext uri="{0D108BD9-81ED-4DB2-BD59-A6C34878D82A}">
                    <a16:rowId xmlns:a16="http://schemas.microsoft.com/office/drawing/2014/main" val="3222799403"/>
                  </a:ext>
                </a:extLst>
              </a:tr>
              <a:tr h="346372">
                <a:tc>
                  <a:txBody>
                    <a:bodyPr/>
                    <a:lstStyle/>
                    <a:p>
                      <a:pPr algn="ctr"/>
                      <a:r>
                        <a:rPr lang="en-US" dirty="0"/>
                        <a:t>6</a:t>
                      </a:r>
                    </a:p>
                  </a:txBody>
                  <a:tcPr/>
                </a:tc>
                <a:tc>
                  <a:txBody>
                    <a:bodyPr/>
                    <a:lstStyle/>
                    <a:p>
                      <a:pPr algn="ctr"/>
                      <a:r>
                        <a:rPr lang="en-US" dirty="0"/>
                        <a:t>5</a:t>
                      </a:r>
                    </a:p>
                  </a:txBody>
                  <a:tcPr/>
                </a:tc>
                <a:tc>
                  <a:txBody>
                    <a:bodyPr/>
                    <a:lstStyle/>
                    <a:p>
                      <a:pPr algn="ctr"/>
                      <a:r>
                        <a:rPr lang="en-US" dirty="0"/>
                        <a:t>0.57</a:t>
                      </a:r>
                    </a:p>
                  </a:txBody>
                  <a:tcPr/>
                </a:tc>
                <a:tc>
                  <a:txBody>
                    <a:bodyPr/>
                    <a:lstStyle/>
                    <a:p>
                      <a:pPr algn="ctr"/>
                      <a:r>
                        <a:rPr lang="en-US" dirty="0"/>
                        <a:t>0.57</a:t>
                      </a:r>
                    </a:p>
                  </a:txBody>
                  <a:tcPr/>
                </a:tc>
                <a:tc>
                  <a:txBody>
                    <a:bodyPr/>
                    <a:lstStyle/>
                    <a:p>
                      <a:pPr algn="ctr"/>
                      <a:r>
                        <a:rPr lang="en-US" dirty="0"/>
                        <a:t>0.64</a:t>
                      </a:r>
                    </a:p>
                  </a:txBody>
                  <a:tcPr/>
                </a:tc>
                <a:tc>
                  <a:txBody>
                    <a:bodyPr/>
                    <a:lstStyle/>
                    <a:p>
                      <a:pPr algn="ctr"/>
                      <a:r>
                        <a:rPr lang="en-US" dirty="0"/>
                        <a:t>0.6</a:t>
                      </a:r>
                    </a:p>
                  </a:txBody>
                  <a:tcPr/>
                </a:tc>
                <a:extLst>
                  <a:ext uri="{0D108BD9-81ED-4DB2-BD59-A6C34878D82A}">
                    <a16:rowId xmlns:a16="http://schemas.microsoft.com/office/drawing/2014/main" val="779045308"/>
                  </a:ext>
                </a:extLst>
              </a:tr>
            </a:tbl>
          </a:graphicData>
        </a:graphic>
      </p:graphicFrame>
      <p:sp>
        <p:nvSpPr>
          <p:cNvPr id="5" name="TextBox 4">
            <a:extLst>
              <a:ext uri="{FF2B5EF4-FFF2-40B4-BE49-F238E27FC236}">
                <a16:creationId xmlns:a16="http://schemas.microsoft.com/office/drawing/2014/main" id="{5EDF5556-F725-4985-9C2C-E71C988F8BF7}"/>
              </a:ext>
            </a:extLst>
          </p:cNvPr>
          <p:cNvSpPr txBox="1"/>
          <p:nvPr/>
        </p:nvSpPr>
        <p:spPr>
          <a:xfrm>
            <a:off x="1189608" y="4767309"/>
            <a:ext cx="7448365" cy="923330"/>
          </a:xfrm>
          <a:prstGeom prst="rect">
            <a:avLst/>
          </a:prstGeom>
          <a:noFill/>
        </p:spPr>
        <p:txBody>
          <a:bodyPr wrap="square" rtlCol="0">
            <a:spAutoFit/>
          </a:bodyPr>
          <a:lstStyle/>
          <a:p>
            <a:r>
              <a:rPr lang="en-US" dirty="0"/>
              <a:t>Like the Decision Tree, when we remove the Cost and Violation variables, the Accuracy is reduced for all the models. Interestingly enough, the last two models improve in terms of F1 score. </a:t>
            </a:r>
          </a:p>
        </p:txBody>
      </p:sp>
      <p:sp>
        <p:nvSpPr>
          <p:cNvPr id="6" name="Title 1">
            <a:extLst>
              <a:ext uri="{FF2B5EF4-FFF2-40B4-BE49-F238E27FC236}">
                <a16:creationId xmlns:a16="http://schemas.microsoft.com/office/drawing/2014/main" id="{B1E10845-49D3-4536-85DD-0A4893F0C900}"/>
              </a:ext>
            </a:extLst>
          </p:cNvPr>
          <p:cNvSpPr>
            <a:spLocks noGrp="1"/>
          </p:cNvSpPr>
          <p:nvPr>
            <p:ph type="title"/>
          </p:nvPr>
        </p:nvSpPr>
        <p:spPr>
          <a:xfrm>
            <a:off x="961420" y="0"/>
            <a:ext cx="8596668" cy="1320800"/>
          </a:xfrm>
        </p:spPr>
        <p:txBody>
          <a:bodyPr/>
          <a:lstStyle/>
          <a:p>
            <a:r>
              <a:rPr lang="en-US" dirty="0"/>
              <a:t>Comparing Models- Naïve Bayes, </a:t>
            </a:r>
            <a:br>
              <a:rPr lang="en-US" dirty="0"/>
            </a:br>
            <a:r>
              <a:rPr lang="en-US" sz="2000" dirty="0"/>
              <a:t>(minus Violation and Cost Variables)</a:t>
            </a:r>
            <a:endParaRPr lang="en-US" dirty="0"/>
          </a:p>
        </p:txBody>
      </p:sp>
    </p:spTree>
    <p:extLst>
      <p:ext uri="{BB962C8B-B14F-4D97-AF65-F5344CB8AC3E}">
        <p14:creationId xmlns:p14="http://schemas.microsoft.com/office/powerpoint/2010/main" val="19055739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3372F-DEFC-4D58-965D-CA6B5B7C6A3E}"/>
              </a:ext>
            </a:extLst>
          </p:cNvPr>
          <p:cNvSpPr>
            <a:spLocks noGrp="1"/>
          </p:cNvSpPr>
          <p:nvPr>
            <p:ph type="title"/>
          </p:nvPr>
        </p:nvSpPr>
        <p:spPr/>
        <p:txBody>
          <a:bodyPr/>
          <a:lstStyle/>
          <a:p>
            <a:r>
              <a:rPr lang="en-US" dirty="0"/>
              <a:t>Naïve Bayes Insights</a:t>
            </a:r>
          </a:p>
        </p:txBody>
      </p:sp>
      <p:sp>
        <p:nvSpPr>
          <p:cNvPr id="3" name="Content Placeholder 2">
            <a:extLst>
              <a:ext uri="{FF2B5EF4-FFF2-40B4-BE49-F238E27FC236}">
                <a16:creationId xmlns:a16="http://schemas.microsoft.com/office/drawing/2014/main" id="{5C3F87DD-5BC6-4C4A-A33E-31A91E17449C}"/>
              </a:ext>
            </a:extLst>
          </p:cNvPr>
          <p:cNvSpPr>
            <a:spLocks noGrp="1"/>
          </p:cNvSpPr>
          <p:nvPr>
            <p:ph idx="1"/>
          </p:nvPr>
        </p:nvSpPr>
        <p:spPr>
          <a:xfrm>
            <a:off x="677334" y="2160589"/>
            <a:ext cx="5838876" cy="3822961"/>
          </a:xfrm>
        </p:spPr>
        <p:txBody>
          <a:bodyPr/>
          <a:lstStyle/>
          <a:p>
            <a:r>
              <a:rPr lang="en-US" dirty="0"/>
              <a:t> Using gnp.predict_proba(), we can get the probabilities of the naïve Bayes classifier with respect to the Testing (X) data. </a:t>
            </a:r>
          </a:p>
          <a:p>
            <a:pPr lvl="1"/>
            <a:r>
              <a:rPr lang="en-US" dirty="0"/>
              <a:t>We save this into an object P, and extract that object to CSV</a:t>
            </a:r>
          </a:p>
          <a:p>
            <a:pPr lvl="1"/>
            <a:r>
              <a:rPr lang="en-US" dirty="0"/>
              <a:t> Likewise we can save the Testing X dataframe as a CSV </a:t>
            </a:r>
          </a:p>
          <a:p>
            <a:pPr lvl="1"/>
            <a:r>
              <a:rPr lang="en-US" dirty="0"/>
              <a:t> Using a combinations of COUNTIFS and Counts	 we can get a percentage of Red Flag Cases by Region.</a:t>
            </a:r>
          </a:p>
          <a:p>
            <a:pPr lvl="1"/>
            <a:r>
              <a:rPr lang="en-US" dirty="0"/>
              <a:t> </a:t>
            </a:r>
            <a:r>
              <a:rPr lang="en-US" b="1" dirty="0"/>
              <a:t>Just like the Decision Tree, the Naïve Bayes shows that Region 2 and 4 are the most probable regions for Red Flag cases.</a:t>
            </a:r>
          </a:p>
        </p:txBody>
      </p:sp>
      <p:graphicFrame>
        <p:nvGraphicFramePr>
          <p:cNvPr id="5" name="Table 4">
            <a:extLst>
              <a:ext uri="{FF2B5EF4-FFF2-40B4-BE49-F238E27FC236}">
                <a16:creationId xmlns:a16="http://schemas.microsoft.com/office/drawing/2014/main" id="{548D8BF9-CB93-4C5F-A66B-DA230166F587}"/>
              </a:ext>
            </a:extLst>
          </p:cNvPr>
          <p:cNvGraphicFramePr>
            <a:graphicFrameLocks noGrp="1"/>
          </p:cNvGraphicFramePr>
          <p:nvPr>
            <p:extLst>
              <p:ext uri="{D42A27DB-BD31-4B8C-83A1-F6EECF244321}">
                <p14:modId xmlns:p14="http://schemas.microsoft.com/office/powerpoint/2010/main" val="1637822447"/>
              </p:ext>
            </p:extLst>
          </p:nvPr>
        </p:nvGraphicFramePr>
        <p:xfrm>
          <a:off x="6794646" y="1961472"/>
          <a:ext cx="3929580" cy="2463060"/>
        </p:xfrm>
        <a:graphic>
          <a:graphicData uri="http://schemas.openxmlformats.org/drawingml/2006/table">
            <a:tbl>
              <a:tblPr/>
              <a:tblGrid>
                <a:gridCol w="1654560">
                  <a:extLst>
                    <a:ext uri="{9D8B030D-6E8A-4147-A177-3AD203B41FA5}">
                      <a16:colId xmlns:a16="http://schemas.microsoft.com/office/drawing/2014/main" val="1544962927"/>
                    </a:ext>
                  </a:extLst>
                </a:gridCol>
                <a:gridCol w="2275020">
                  <a:extLst>
                    <a:ext uri="{9D8B030D-6E8A-4147-A177-3AD203B41FA5}">
                      <a16:colId xmlns:a16="http://schemas.microsoft.com/office/drawing/2014/main" val="3571191364"/>
                    </a:ext>
                  </a:extLst>
                </a:gridCol>
              </a:tblGrid>
              <a:tr h="410510">
                <a:tc>
                  <a:txBody>
                    <a:bodyPr/>
                    <a:lstStyle/>
                    <a:p>
                      <a:pPr algn="ctr" fontAlgn="b"/>
                      <a:r>
                        <a:rPr lang="en-US" sz="1400" b="1" i="0" u="none" strike="noStrike">
                          <a:solidFill>
                            <a:srgbClr val="FFFFFF"/>
                          </a:solidFill>
                          <a:effectLst/>
                          <a:latin typeface="Calibri" panose="020F0502020204030204" pitchFamily="34" charset="0"/>
                        </a:rPr>
                        <a:t>Region</a:t>
                      </a:r>
                    </a:p>
                  </a:txBody>
                  <a:tcPr marL="7620" marR="7620" marT="7620" marB="0" anchor="b">
                    <a:lnL>
                      <a:noFill/>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ED7D31"/>
                    </a:solidFill>
                  </a:tcPr>
                </a:tc>
                <a:tc>
                  <a:txBody>
                    <a:bodyPr/>
                    <a:lstStyle/>
                    <a:p>
                      <a:pPr algn="ctr" fontAlgn="b"/>
                      <a:r>
                        <a:rPr lang="en-US" sz="1400" b="1" i="0" u="none" strike="noStrike" dirty="0">
                          <a:solidFill>
                            <a:srgbClr val="FFFFFF"/>
                          </a:solidFill>
                          <a:effectLst/>
                          <a:latin typeface="Calibri" panose="020F0502020204030204" pitchFamily="34" charset="0"/>
                        </a:rPr>
                        <a:t>% Red Flag Case</a:t>
                      </a:r>
                    </a:p>
                  </a:txBody>
                  <a:tcPr marL="7620" marR="7620" marT="7620" marB="0" anchor="b">
                    <a:lnL w="6350" cap="flat" cmpd="sng" algn="ctr">
                      <a:solidFill>
                        <a:srgbClr val="FFFFFF"/>
                      </a:solidFill>
                      <a:prstDash val="solid"/>
                      <a:round/>
                      <a:headEnd type="none" w="med" len="med"/>
                      <a:tailEnd type="none" w="med" len="med"/>
                    </a:lnL>
                    <a:lnR>
                      <a:noFill/>
                    </a:lnR>
                    <a:lnT>
                      <a:noFill/>
                    </a:lnT>
                    <a:lnB w="6350" cap="flat" cmpd="sng" algn="ctr">
                      <a:solidFill>
                        <a:srgbClr val="FFFFFF"/>
                      </a:solidFill>
                      <a:prstDash val="solid"/>
                      <a:round/>
                      <a:headEnd type="none" w="med" len="med"/>
                      <a:tailEnd type="none" w="med" len="med"/>
                    </a:lnB>
                    <a:solidFill>
                      <a:srgbClr val="ED7D31"/>
                    </a:solidFill>
                  </a:tcPr>
                </a:tc>
                <a:extLst>
                  <a:ext uri="{0D108BD9-81ED-4DB2-BD59-A6C34878D82A}">
                    <a16:rowId xmlns:a16="http://schemas.microsoft.com/office/drawing/2014/main" val="1218923769"/>
                  </a:ext>
                </a:extLst>
              </a:tr>
              <a:tr h="410510">
                <a:tc>
                  <a:txBody>
                    <a:bodyPr/>
                    <a:lstStyle/>
                    <a:p>
                      <a:pPr algn="ctr" fontAlgn="b"/>
                      <a:r>
                        <a:rPr lang="en-US" sz="1400" b="1" i="0" u="none" strike="noStrike">
                          <a:solidFill>
                            <a:srgbClr val="000000"/>
                          </a:solidFill>
                          <a:effectLst/>
                          <a:latin typeface="Calibri" panose="020F0502020204030204" pitchFamily="34" charset="0"/>
                        </a:rPr>
                        <a:t>Region1</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tc>
                  <a:txBody>
                    <a:bodyPr/>
                    <a:lstStyle/>
                    <a:p>
                      <a:pPr algn="ctr" fontAlgn="b"/>
                      <a:r>
                        <a:rPr lang="en-US" sz="1400" b="1" i="0" u="none" strike="noStrike">
                          <a:solidFill>
                            <a:srgbClr val="000000"/>
                          </a:solidFill>
                          <a:effectLst/>
                          <a:latin typeface="Calibri" panose="020F0502020204030204" pitchFamily="34" charset="0"/>
                        </a:rPr>
                        <a:t>20%</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extLst>
                  <a:ext uri="{0D108BD9-81ED-4DB2-BD59-A6C34878D82A}">
                    <a16:rowId xmlns:a16="http://schemas.microsoft.com/office/drawing/2014/main" val="2204723445"/>
                  </a:ext>
                </a:extLst>
              </a:tr>
              <a:tr h="410510">
                <a:tc>
                  <a:txBody>
                    <a:bodyPr/>
                    <a:lstStyle/>
                    <a:p>
                      <a:pPr algn="ctr" fontAlgn="b"/>
                      <a:r>
                        <a:rPr lang="en-US" sz="1400" b="1" i="0" u="none" strike="noStrike">
                          <a:solidFill>
                            <a:srgbClr val="000000"/>
                          </a:solidFill>
                          <a:effectLst/>
                          <a:latin typeface="Calibri" panose="020F0502020204030204" pitchFamily="34" charset="0"/>
                        </a:rPr>
                        <a:t>Region2</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92D050"/>
                    </a:solidFill>
                  </a:tcPr>
                </a:tc>
                <a:tc>
                  <a:txBody>
                    <a:bodyPr/>
                    <a:lstStyle/>
                    <a:p>
                      <a:pPr algn="ctr" fontAlgn="b"/>
                      <a:r>
                        <a:rPr lang="en-US" sz="1400" b="1" i="0" u="none" strike="noStrike" dirty="0">
                          <a:solidFill>
                            <a:srgbClr val="000000"/>
                          </a:solidFill>
                          <a:effectLst/>
                          <a:latin typeface="Calibri" panose="020F0502020204030204" pitchFamily="34" charset="0"/>
                        </a:rPr>
                        <a:t>28%</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92D050"/>
                    </a:solidFill>
                  </a:tcPr>
                </a:tc>
                <a:extLst>
                  <a:ext uri="{0D108BD9-81ED-4DB2-BD59-A6C34878D82A}">
                    <a16:rowId xmlns:a16="http://schemas.microsoft.com/office/drawing/2014/main" val="2626562945"/>
                  </a:ext>
                </a:extLst>
              </a:tr>
              <a:tr h="410510">
                <a:tc>
                  <a:txBody>
                    <a:bodyPr/>
                    <a:lstStyle/>
                    <a:p>
                      <a:pPr algn="ctr" fontAlgn="b"/>
                      <a:r>
                        <a:rPr lang="en-US" sz="1400" b="1" i="0" u="none" strike="noStrike">
                          <a:solidFill>
                            <a:srgbClr val="000000"/>
                          </a:solidFill>
                          <a:effectLst/>
                          <a:latin typeface="Calibri" panose="020F0502020204030204" pitchFamily="34" charset="0"/>
                        </a:rPr>
                        <a:t>Region3</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tc>
                  <a:txBody>
                    <a:bodyPr/>
                    <a:lstStyle/>
                    <a:p>
                      <a:pPr algn="ctr" fontAlgn="b"/>
                      <a:r>
                        <a:rPr lang="en-US" sz="1400" b="1" i="0" u="none" strike="noStrike">
                          <a:solidFill>
                            <a:srgbClr val="000000"/>
                          </a:solidFill>
                          <a:effectLst/>
                          <a:latin typeface="Calibri" panose="020F0502020204030204" pitchFamily="34" charset="0"/>
                        </a:rPr>
                        <a:t>17%</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extLst>
                  <a:ext uri="{0D108BD9-81ED-4DB2-BD59-A6C34878D82A}">
                    <a16:rowId xmlns:a16="http://schemas.microsoft.com/office/drawing/2014/main" val="47456711"/>
                  </a:ext>
                </a:extLst>
              </a:tr>
              <a:tr h="410510">
                <a:tc>
                  <a:txBody>
                    <a:bodyPr/>
                    <a:lstStyle/>
                    <a:p>
                      <a:pPr algn="ctr" fontAlgn="b"/>
                      <a:r>
                        <a:rPr lang="en-US" sz="1400" b="1" i="0" u="none" strike="noStrike">
                          <a:solidFill>
                            <a:srgbClr val="000000"/>
                          </a:solidFill>
                          <a:effectLst/>
                          <a:latin typeface="Calibri" panose="020F0502020204030204" pitchFamily="34" charset="0"/>
                        </a:rPr>
                        <a:t>Region4</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92D050"/>
                    </a:solidFill>
                  </a:tcPr>
                </a:tc>
                <a:tc>
                  <a:txBody>
                    <a:bodyPr/>
                    <a:lstStyle/>
                    <a:p>
                      <a:pPr algn="ctr" fontAlgn="b"/>
                      <a:r>
                        <a:rPr lang="en-US" sz="1400" b="1" i="0" u="none" strike="noStrike" dirty="0">
                          <a:solidFill>
                            <a:srgbClr val="000000"/>
                          </a:solidFill>
                          <a:effectLst/>
                          <a:latin typeface="Calibri" panose="020F0502020204030204" pitchFamily="34" charset="0"/>
                        </a:rPr>
                        <a:t>21%</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92D050"/>
                    </a:solidFill>
                  </a:tcPr>
                </a:tc>
                <a:extLst>
                  <a:ext uri="{0D108BD9-81ED-4DB2-BD59-A6C34878D82A}">
                    <a16:rowId xmlns:a16="http://schemas.microsoft.com/office/drawing/2014/main" val="592292933"/>
                  </a:ext>
                </a:extLst>
              </a:tr>
              <a:tr h="410510">
                <a:tc>
                  <a:txBody>
                    <a:bodyPr/>
                    <a:lstStyle/>
                    <a:p>
                      <a:pPr algn="ctr" fontAlgn="b"/>
                      <a:r>
                        <a:rPr lang="en-US" sz="1400" b="1" i="0" u="none" strike="noStrike">
                          <a:solidFill>
                            <a:srgbClr val="000000"/>
                          </a:solidFill>
                          <a:effectLst/>
                          <a:latin typeface="Calibri" panose="020F0502020204030204" pitchFamily="34" charset="0"/>
                        </a:rPr>
                        <a:t>Region5</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F8CBAD"/>
                    </a:solidFill>
                  </a:tcPr>
                </a:tc>
                <a:tc>
                  <a:txBody>
                    <a:bodyPr/>
                    <a:lstStyle/>
                    <a:p>
                      <a:pPr algn="ctr" fontAlgn="b"/>
                      <a:r>
                        <a:rPr lang="en-US" sz="1400" b="1" i="0" u="none" strike="noStrike" dirty="0">
                          <a:solidFill>
                            <a:srgbClr val="000000"/>
                          </a:solidFill>
                          <a:effectLst/>
                          <a:latin typeface="Calibri" panose="020F0502020204030204" pitchFamily="34" charset="0"/>
                        </a:rPr>
                        <a:t>13%</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a:noFill/>
                    </a:lnB>
                    <a:solidFill>
                      <a:srgbClr val="F8CBAD"/>
                    </a:solidFill>
                  </a:tcPr>
                </a:tc>
                <a:extLst>
                  <a:ext uri="{0D108BD9-81ED-4DB2-BD59-A6C34878D82A}">
                    <a16:rowId xmlns:a16="http://schemas.microsoft.com/office/drawing/2014/main" val="3664632036"/>
                  </a:ext>
                </a:extLst>
              </a:tr>
            </a:tbl>
          </a:graphicData>
        </a:graphic>
      </p:graphicFrame>
    </p:spTree>
    <p:extLst>
      <p:ext uri="{BB962C8B-B14F-4D97-AF65-F5344CB8AC3E}">
        <p14:creationId xmlns:p14="http://schemas.microsoft.com/office/powerpoint/2010/main" val="2202877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A9DCB-F0FA-4D3A-AC37-B94DE73C4A83}"/>
              </a:ext>
            </a:extLst>
          </p:cNvPr>
          <p:cNvSpPr>
            <a:spLocks noGrp="1"/>
          </p:cNvSpPr>
          <p:nvPr>
            <p:ph type="title"/>
          </p:nvPr>
        </p:nvSpPr>
        <p:spPr/>
        <p:txBody>
          <a:bodyPr/>
          <a:lstStyle/>
          <a:p>
            <a:r>
              <a:rPr lang="en-US" dirty="0"/>
              <a:t>Which model to ultimately use?</a:t>
            </a:r>
          </a:p>
        </p:txBody>
      </p:sp>
      <p:graphicFrame>
        <p:nvGraphicFramePr>
          <p:cNvPr id="4" name="Table 4">
            <a:extLst>
              <a:ext uri="{FF2B5EF4-FFF2-40B4-BE49-F238E27FC236}">
                <a16:creationId xmlns:a16="http://schemas.microsoft.com/office/drawing/2014/main" id="{9FF5373E-4B65-47A8-BF1C-716A6A36ECF6}"/>
              </a:ext>
            </a:extLst>
          </p:cNvPr>
          <p:cNvGraphicFramePr>
            <a:graphicFrameLocks noGrp="1"/>
          </p:cNvGraphicFramePr>
          <p:nvPr>
            <p:extLst>
              <p:ext uri="{D42A27DB-BD31-4B8C-83A1-F6EECF244321}">
                <p14:modId xmlns:p14="http://schemas.microsoft.com/office/powerpoint/2010/main" val="1841559432"/>
              </p:ext>
            </p:extLst>
          </p:nvPr>
        </p:nvGraphicFramePr>
        <p:xfrm>
          <a:off x="238033" y="3106696"/>
          <a:ext cx="11072117" cy="1211260"/>
        </p:xfrm>
        <a:graphic>
          <a:graphicData uri="http://schemas.openxmlformats.org/drawingml/2006/table">
            <a:tbl>
              <a:tblPr firstRow="1" bandRow="1">
                <a:tableStyleId>{21E4AEA4-8DFA-4A89-87EB-49C32662AFE0}</a:tableStyleId>
              </a:tblPr>
              <a:tblGrid>
                <a:gridCol w="1230235">
                  <a:extLst>
                    <a:ext uri="{9D8B030D-6E8A-4147-A177-3AD203B41FA5}">
                      <a16:colId xmlns:a16="http://schemas.microsoft.com/office/drawing/2014/main" val="4291261858"/>
                    </a:ext>
                  </a:extLst>
                </a:gridCol>
                <a:gridCol w="1230235">
                  <a:extLst>
                    <a:ext uri="{9D8B030D-6E8A-4147-A177-3AD203B41FA5}">
                      <a16:colId xmlns:a16="http://schemas.microsoft.com/office/drawing/2014/main" val="1023700158"/>
                    </a:ext>
                  </a:extLst>
                </a:gridCol>
                <a:gridCol w="1230235">
                  <a:extLst>
                    <a:ext uri="{9D8B030D-6E8A-4147-A177-3AD203B41FA5}">
                      <a16:colId xmlns:a16="http://schemas.microsoft.com/office/drawing/2014/main" val="2558164335"/>
                    </a:ext>
                  </a:extLst>
                </a:gridCol>
                <a:gridCol w="1546524">
                  <a:extLst>
                    <a:ext uri="{9D8B030D-6E8A-4147-A177-3AD203B41FA5}">
                      <a16:colId xmlns:a16="http://schemas.microsoft.com/office/drawing/2014/main" val="2273413466"/>
                    </a:ext>
                  </a:extLst>
                </a:gridCol>
                <a:gridCol w="1320577">
                  <a:extLst>
                    <a:ext uri="{9D8B030D-6E8A-4147-A177-3AD203B41FA5}">
                      <a16:colId xmlns:a16="http://schemas.microsoft.com/office/drawing/2014/main" val="574628744"/>
                    </a:ext>
                  </a:extLst>
                </a:gridCol>
                <a:gridCol w="1067699">
                  <a:extLst>
                    <a:ext uri="{9D8B030D-6E8A-4147-A177-3AD203B41FA5}">
                      <a16:colId xmlns:a16="http://schemas.microsoft.com/office/drawing/2014/main" val="2456914081"/>
                    </a:ext>
                  </a:extLst>
                </a:gridCol>
                <a:gridCol w="986141">
                  <a:extLst>
                    <a:ext uri="{9D8B030D-6E8A-4147-A177-3AD203B41FA5}">
                      <a16:colId xmlns:a16="http://schemas.microsoft.com/office/drawing/2014/main" val="497092988"/>
                    </a:ext>
                  </a:extLst>
                </a:gridCol>
                <a:gridCol w="1467696">
                  <a:extLst>
                    <a:ext uri="{9D8B030D-6E8A-4147-A177-3AD203B41FA5}">
                      <a16:colId xmlns:a16="http://schemas.microsoft.com/office/drawing/2014/main" val="2210647623"/>
                    </a:ext>
                  </a:extLst>
                </a:gridCol>
                <a:gridCol w="992775">
                  <a:extLst>
                    <a:ext uri="{9D8B030D-6E8A-4147-A177-3AD203B41FA5}">
                      <a16:colId xmlns:a16="http://schemas.microsoft.com/office/drawing/2014/main" val="2232480901"/>
                    </a:ext>
                  </a:extLst>
                </a:gridCol>
              </a:tblGrid>
              <a:tr h="793628">
                <a:tc>
                  <a:txBody>
                    <a:bodyPr/>
                    <a:lstStyle/>
                    <a:p>
                      <a:r>
                        <a:rPr lang="en-US" sz="1400" dirty="0"/>
                        <a:t>Decision Tree Model</a:t>
                      </a:r>
                    </a:p>
                  </a:txBody>
                  <a:tcPr/>
                </a:tc>
                <a:tc>
                  <a:txBody>
                    <a:bodyPr/>
                    <a:lstStyle/>
                    <a:p>
                      <a:r>
                        <a:rPr lang="en-US" sz="1400" dirty="0"/>
                        <a:t>Splitter</a:t>
                      </a:r>
                    </a:p>
                  </a:txBody>
                  <a:tcPr/>
                </a:tc>
                <a:tc>
                  <a:txBody>
                    <a:bodyPr/>
                    <a:lstStyle/>
                    <a:p>
                      <a:r>
                        <a:rPr lang="en-US" sz="1400" dirty="0" err="1"/>
                        <a:t>Max_Depth</a:t>
                      </a:r>
                      <a:endParaRPr lang="en-US" sz="1400" dirty="0"/>
                    </a:p>
                  </a:txBody>
                  <a:tcPr/>
                </a:tc>
                <a:tc>
                  <a:txBody>
                    <a:bodyPr/>
                    <a:lstStyle/>
                    <a:p>
                      <a:r>
                        <a:rPr lang="en-US" sz="1400" dirty="0" err="1"/>
                        <a:t>Max_features</a:t>
                      </a:r>
                      <a:endParaRPr lang="en-US" sz="1400" dirty="0"/>
                    </a:p>
                  </a:txBody>
                  <a:tcPr/>
                </a:tc>
                <a:tc>
                  <a:txBody>
                    <a:bodyPr/>
                    <a:lstStyle/>
                    <a:p>
                      <a:r>
                        <a:rPr lang="en-US" sz="1400" dirty="0"/>
                        <a:t>Features</a:t>
                      </a:r>
                    </a:p>
                  </a:txBody>
                  <a:tcPr/>
                </a:tc>
                <a:tc>
                  <a:txBody>
                    <a:bodyPr/>
                    <a:lstStyle/>
                    <a:p>
                      <a:r>
                        <a:rPr lang="en-US" sz="1400" dirty="0"/>
                        <a:t>Accuracy</a:t>
                      </a:r>
                    </a:p>
                  </a:txBody>
                  <a:tcPr/>
                </a:tc>
                <a:tc>
                  <a:txBody>
                    <a:bodyPr/>
                    <a:lstStyle/>
                    <a:p>
                      <a:r>
                        <a:rPr lang="en-US" sz="1400" dirty="0"/>
                        <a:t>Precision</a:t>
                      </a:r>
                    </a:p>
                  </a:txBody>
                  <a:tcPr/>
                </a:tc>
                <a:tc>
                  <a:txBody>
                    <a:bodyPr/>
                    <a:lstStyle/>
                    <a:p>
                      <a:r>
                        <a:rPr lang="en-US" sz="1400" dirty="0"/>
                        <a:t>Recall</a:t>
                      </a:r>
                    </a:p>
                  </a:txBody>
                  <a:tcPr/>
                </a:tc>
                <a:tc>
                  <a:txBody>
                    <a:bodyPr/>
                    <a:lstStyle/>
                    <a:p>
                      <a:r>
                        <a:rPr lang="en-US" sz="1400" dirty="0"/>
                        <a:t>F1</a:t>
                      </a:r>
                    </a:p>
                  </a:txBody>
                  <a:tcPr/>
                </a:tc>
                <a:extLst>
                  <a:ext uri="{0D108BD9-81ED-4DB2-BD59-A6C34878D82A}">
                    <a16:rowId xmlns:a16="http://schemas.microsoft.com/office/drawing/2014/main" val="1421412435"/>
                  </a:ext>
                </a:extLst>
              </a:tr>
              <a:tr h="417632">
                <a:tc>
                  <a:txBody>
                    <a:bodyPr/>
                    <a:lstStyle/>
                    <a:p>
                      <a:pPr marL="0" algn="l" defTabSz="457200" rtl="0" eaLnBrk="1" latinLnBrk="0" hangingPunct="1"/>
                      <a:r>
                        <a:rPr lang="en-US" sz="1800" kern="1200" dirty="0"/>
                        <a:t>3</a:t>
                      </a:r>
                      <a:endParaRPr lang="en-US" sz="1800" kern="1200" dirty="0">
                        <a:solidFill>
                          <a:schemeClr val="dk1"/>
                        </a:solidFill>
                        <a:latin typeface="+mn-lt"/>
                        <a:ea typeface="+mn-ea"/>
                        <a:cs typeface="+mn-cs"/>
                      </a:endParaRPr>
                    </a:p>
                  </a:txBody>
                  <a:tcPr>
                    <a:solidFill>
                      <a:srgbClr val="92D050"/>
                    </a:solidFill>
                  </a:tcPr>
                </a:tc>
                <a:tc>
                  <a:txBody>
                    <a:bodyPr/>
                    <a:lstStyle/>
                    <a:p>
                      <a:pPr marL="0" algn="l" defTabSz="457200" rtl="0" eaLnBrk="1" latinLnBrk="0" hangingPunct="1"/>
                      <a:r>
                        <a:rPr lang="en-US" sz="1800" kern="1200" dirty="0"/>
                        <a:t>Random</a:t>
                      </a:r>
                      <a:endParaRPr lang="en-US" sz="1800" kern="1200" dirty="0">
                        <a:solidFill>
                          <a:schemeClr val="dk1"/>
                        </a:solidFill>
                        <a:latin typeface="+mn-lt"/>
                        <a:ea typeface="+mn-ea"/>
                        <a:cs typeface="+mn-cs"/>
                      </a:endParaRPr>
                    </a:p>
                  </a:txBody>
                  <a:tcPr>
                    <a:solidFill>
                      <a:srgbClr val="92D050"/>
                    </a:solidFill>
                  </a:tcPr>
                </a:tc>
                <a:tc>
                  <a:txBody>
                    <a:bodyPr/>
                    <a:lstStyle/>
                    <a:p>
                      <a:pPr marL="0" algn="l" defTabSz="457200" rtl="0" eaLnBrk="1" latinLnBrk="0" hangingPunct="1"/>
                      <a:r>
                        <a:rPr lang="en-US" sz="1800" kern="1200" dirty="0"/>
                        <a:t>4</a:t>
                      </a:r>
                      <a:endParaRPr lang="en-US" sz="1800" kern="1200" dirty="0">
                        <a:solidFill>
                          <a:schemeClr val="dk1"/>
                        </a:solidFill>
                        <a:latin typeface="+mn-lt"/>
                        <a:ea typeface="+mn-ea"/>
                        <a:cs typeface="+mn-cs"/>
                      </a:endParaRPr>
                    </a:p>
                  </a:txBody>
                  <a:tcPr>
                    <a:solidFill>
                      <a:srgbClr val="92D050"/>
                    </a:solidFill>
                  </a:tcPr>
                </a:tc>
                <a:tc>
                  <a:txBody>
                    <a:bodyPr/>
                    <a:lstStyle/>
                    <a:p>
                      <a:pPr marL="0" algn="l" defTabSz="457200" rtl="0" eaLnBrk="1" latinLnBrk="0" hangingPunct="1"/>
                      <a:r>
                        <a:rPr lang="en-US" sz="1800" kern="1200" dirty="0"/>
                        <a:t>10</a:t>
                      </a:r>
                      <a:endParaRPr lang="en-US" sz="1800" kern="1200" dirty="0">
                        <a:solidFill>
                          <a:schemeClr val="dk1"/>
                        </a:solidFill>
                        <a:latin typeface="+mn-lt"/>
                        <a:ea typeface="+mn-ea"/>
                        <a:cs typeface="+mn-cs"/>
                      </a:endParaRPr>
                    </a:p>
                  </a:txBody>
                  <a:tcPr>
                    <a:solidFill>
                      <a:srgbClr val="92D050"/>
                    </a:solidFill>
                  </a:tcPr>
                </a:tc>
                <a:tc>
                  <a:txBody>
                    <a:bodyPr/>
                    <a:lstStyle/>
                    <a:p>
                      <a:pPr marL="0" algn="l" defTabSz="457200" rtl="0" eaLnBrk="1" latinLnBrk="0" hangingPunct="1"/>
                      <a:r>
                        <a:rPr lang="en-US" sz="1800" kern="1200" dirty="0"/>
                        <a:t>All</a:t>
                      </a:r>
                      <a:endParaRPr lang="en-US" sz="1800" kern="1200" dirty="0">
                        <a:solidFill>
                          <a:schemeClr val="dk1"/>
                        </a:solidFill>
                        <a:latin typeface="+mn-lt"/>
                        <a:ea typeface="+mn-ea"/>
                        <a:cs typeface="+mn-cs"/>
                      </a:endParaRPr>
                    </a:p>
                  </a:txBody>
                  <a:tcPr>
                    <a:solidFill>
                      <a:srgbClr val="92D050"/>
                    </a:solidFill>
                  </a:tcPr>
                </a:tc>
                <a:tc>
                  <a:txBody>
                    <a:bodyPr/>
                    <a:lstStyle/>
                    <a:p>
                      <a:pPr marL="0" algn="l" defTabSz="457200" rtl="0" eaLnBrk="1" latinLnBrk="0" hangingPunct="1"/>
                      <a:r>
                        <a:rPr lang="en-US" sz="1800" kern="1200" dirty="0"/>
                        <a:t>0.94</a:t>
                      </a:r>
                      <a:endParaRPr lang="en-US" sz="1800" kern="1200" dirty="0">
                        <a:solidFill>
                          <a:schemeClr val="dk1"/>
                        </a:solidFill>
                        <a:latin typeface="+mn-lt"/>
                        <a:ea typeface="+mn-ea"/>
                        <a:cs typeface="+mn-cs"/>
                      </a:endParaRPr>
                    </a:p>
                  </a:txBody>
                  <a:tcPr>
                    <a:solidFill>
                      <a:srgbClr val="92D050"/>
                    </a:solidFill>
                  </a:tcPr>
                </a:tc>
                <a:tc>
                  <a:txBody>
                    <a:bodyPr/>
                    <a:lstStyle/>
                    <a:p>
                      <a:pPr marL="0" algn="l" defTabSz="457200" rtl="0" eaLnBrk="1" latinLnBrk="0" hangingPunct="1"/>
                      <a:r>
                        <a:rPr lang="en-US" sz="1800" kern="1200" dirty="0"/>
                        <a:t>0.89</a:t>
                      </a:r>
                      <a:endParaRPr lang="en-US" sz="1800" kern="1200" dirty="0">
                        <a:solidFill>
                          <a:schemeClr val="dk1"/>
                        </a:solidFill>
                        <a:latin typeface="+mn-lt"/>
                        <a:ea typeface="+mn-ea"/>
                        <a:cs typeface="+mn-cs"/>
                      </a:endParaRPr>
                    </a:p>
                  </a:txBody>
                  <a:tcPr>
                    <a:solidFill>
                      <a:srgbClr val="92D050"/>
                    </a:solidFill>
                  </a:tcPr>
                </a:tc>
                <a:tc>
                  <a:txBody>
                    <a:bodyPr/>
                    <a:lstStyle/>
                    <a:p>
                      <a:pPr marL="0" algn="l" defTabSz="457200" rtl="0" eaLnBrk="1" latinLnBrk="0" hangingPunct="1"/>
                      <a:r>
                        <a:rPr lang="en-US" sz="1800" kern="1200" dirty="0"/>
                        <a:t>1</a:t>
                      </a:r>
                      <a:endParaRPr lang="en-US" sz="1800" kern="1200" dirty="0">
                        <a:solidFill>
                          <a:schemeClr val="dk1"/>
                        </a:solidFill>
                        <a:latin typeface="+mn-lt"/>
                        <a:ea typeface="+mn-ea"/>
                        <a:cs typeface="+mn-cs"/>
                      </a:endParaRPr>
                    </a:p>
                  </a:txBody>
                  <a:tcPr>
                    <a:solidFill>
                      <a:srgbClr val="92D050"/>
                    </a:solidFill>
                  </a:tcPr>
                </a:tc>
                <a:tc>
                  <a:txBody>
                    <a:bodyPr/>
                    <a:lstStyle/>
                    <a:p>
                      <a:pPr marL="0" algn="l" defTabSz="457200" rtl="0" eaLnBrk="1" latinLnBrk="0" hangingPunct="1"/>
                      <a:r>
                        <a:rPr lang="en-US" sz="1800" kern="1200" dirty="0"/>
                        <a:t>0.94</a:t>
                      </a:r>
                      <a:endParaRPr lang="en-US" sz="1800" kern="1200" dirty="0">
                        <a:solidFill>
                          <a:schemeClr val="dk1"/>
                        </a:solidFill>
                        <a:latin typeface="+mn-lt"/>
                        <a:ea typeface="+mn-ea"/>
                        <a:cs typeface="+mn-cs"/>
                      </a:endParaRPr>
                    </a:p>
                  </a:txBody>
                  <a:tcPr>
                    <a:solidFill>
                      <a:srgbClr val="92D050"/>
                    </a:solidFill>
                  </a:tcPr>
                </a:tc>
                <a:extLst>
                  <a:ext uri="{0D108BD9-81ED-4DB2-BD59-A6C34878D82A}">
                    <a16:rowId xmlns:a16="http://schemas.microsoft.com/office/drawing/2014/main" val="2303310076"/>
                  </a:ext>
                </a:extLst>
              </a:tr>
            </a:tbl>
          </a:graphicData>
        </a:graphic>
      </p:graphicFrame>
      <p:graphicFrame>
        <p:nvGraphicFramePr>
          <p:cNvPr id="5" name="Table 4">
            <a:extLst>
              <a:ext uri="{FF2B5EF4-FFF2-40B4-BE49-F238E27FC236}">
                <a16:creationId xmlns:a16="http://schemas.microsoft.com/office/drawing/2014/main" id="{3AE3C147-4EE3-4B53-B6D9-07CE50B2873C}"/>
              </a:ext>
            </a:extLst>
          </p:cNvPr>
          <p:cNvGraphicFramePr>
            <a:graphicFrameLocks noGrp="1"/>
          </p:cNvGraphicFramePr>
          <p:nvPr>
            <p:extLst>
              <p:ext uri="{D42A27DB-BD31-4B8C-83A1-F6EECF244321}">
                <p14:modId xmlns:p14="http://schemas.microsoft.com/office/powerpoint/2010/main" val="1643380773"/>
              </p:ext>
            </p:extLst>
          </p:nvPr>
        </p:nvGraphicFramePr>
        <p:xfrm>
          <a:off x="326810" y="1552536"/>
          <a:ext cx="10432926" cy="1279978"/>
        </p:xfrm>
        <a:graphic>
          <a:graphicData uri="http://schemas.openxmlformats.org/drawingml/2006/table">
            <a:tbl>
              <a:tblPr firstRow="1" bandRow="1">
                <a:tableStyleId>{21E4AEA4-8DFA-4A89-87EB-49C32662AFE0}</a:tableStyleId>
              </a:tblPr>
              <a:tblGrid>
                <a:gridCol w="1738821">
                  <a:extLst>
                    <a:ext uri="{9D8B030D-6E8A-4147-A177-3AD203B41FA5}">
                      <a16:colId xmlns:a16="http://schemas.microsoft.com/office/drawing/2014/main" val="4291261858"/>
                    </a:ext>
                  </a:extLst>
                </a:gridCol>
                <a:gridCol w="1957280">
                  <a:extLst>
                    <a:ext uri="{9D8B030D-6E8A-4147-A177-3AD203B41FA5}">
                      <a16:colId xmlns:a16="http://schemas.microsoft.com/office/drawing/2014/main" val="1023700158"/>
                    </a:ext>
                  </a:extLst>
                </a:gridCol>
                <a:gridCol w="1520362">
                  <a:extLst>
                    <a:ext uri="{9D8B030D-6E8A-4147-A177-3AD203B41FA5}">
                      <a16:colId xmlns:a16="http://schemas.microsoft.com/office/drawing/2014/main" val="2456914081"/>
                    </a:ext>
                  </a:extLst>
                </a:gridCol>
                <a:gridCol w="1738821">
                  <a:extLst>
                    <a:ext uri="{9D8B030D-6E8A-4147-A177-3AD203B41FA5}">
                      <a16:colId xmlns:a16="http://schemas.microsoft.com/office/drawing/2014/main" val="497092988"/>
                    </a:ext>
                  </a:extLst>
                </a:gridCol>
                <a:gridCol w="1738821">
                  <a:extLst>
                    <a:ext uri="{9D8B030D-6E8A-4147-A177-3AD203B41FA5}">
                      <a16:colId xmlns:a16="http://schemas.microsoft.com/office/drawing/2014/main" val="2210647623"/>
                    </a:ext>
                  </a:extLst>
                </a:gridCol>
                <a:gridCol w="1738821">
                  <a:extLst>
                    <a:ext uri="{9D8B030D-6E8A-4147-A177-3AD203B41FA5}">
                      <a16:colId xmlns:a16="http://schemas.microsoft.com/office/drawing/2014/main" val="2232480901"/>
                    </a:ext>
                  </a:extLst>
                </a:gridCol>
              </a:tblGrid>
              <a:tr h="914218">
                <a:tc>
                  <a:txBody>
                    <a:bodyPr/>
                    <a:lstStyle/>
                    <a:p>
                      <a:pPr algn="ctr"/>
                      <a:r>
                        <a:rPr lang="en-US" dirty="0"/>
                        <a:t>Naïve Bayes Model</a:t>
                      </a:r>
                    </a:p>
                  </a:txBody>
                  <a:tcPr/>
                </a:tc>
                <a:tc>
                  <a:txBody>
                    <a:bodyPr/>
                    <a:lstStyle/>
                    <a:p>
                      <a:pPr algn="ctr"/>
                      <a:r>
                        <a:rPr lang="en-US" dirty="0" err="1"/>
                        <a:t>Var_Smoothing</a:t>
                      </a:r>
                      <a:r>
                        <a:rPr lang="en-US" dirty="0"/>
                        <a:t> Constant</a:t>
                      </a:r>
                    </a:p>
                  </a:txBody>
                  <a:tcPr/>
                </a:tc>
                <a:tc>
                  <a:txBody>
                    <a:bodyPr/>
                    <a:lstStyle/>
                    <a:p>
                      <a:pPr algn="ctr"/>
                      <a:r>
                        <a:rPr lang="en-US" dirty="0"/>
                        <a:t>Accuracy</a:t>
                      </a:r>
                    </a:p>
                  </a:txBody>
                  <a:tcPr/>
                </a:tc>
                <a:tc>
                  <a:txBody>
                    <a:bodyPr/>
                    <a:lstStyle/>
                    <a:p>
                      <a:pPr algn="ctr"/>
                      <a:r>
                        <a:rPr lang="en-US" dirty="0"/>
                        <a:t>Precision</a:t>
                      </a:r>
                    </a:p>
                  </a:txBody>
                  <a:tcPr/>
                </a:tc>
                <a:tc>
                  <a:txBody>
                    <a:bodyPr/>
                    <a:lstStyle/>
                    <a:p>
                      <a:pPr algn="ctr"/>
                      <a:r>
                        <a:rPr lang="en-US" dirty="0"/>
                        <a:t>Recall</a:t>
                      </a:r>
                    </a:p>
                  </a:txBody>
                  <a:tcPr/>
                </a:tc>
                <a:tc>
                  <a:txBody>
                    <a:bodyPr/>
                    <a:lstStyle/>
                    <a:p>
                      <a:pPr algn="ctr"/>
                      <a:r>
                        <a:rPr lang="en-US" dirty="0"/>
                        <a:t>F1</a:t>
                      </a:r>
                    </a:p>
                  </a:txBody>
                  <a:tcPr/>
                </a:tc>
                <a:extLst>
                  <a:ext uri="{0D108BD9-81ED-4DB2-BD59-A6C34878D82A}">
                    <a16:rowId xmlns:a16="http://schemas.microsoft.com/office/drawing/2014/main" val="1421412435"/>
                  </a:ext>
                </a:extLst>
              </a:tr>
              <a:tr h="297043">
                <a:tc>
                  <a:txBody>
                    <a:bodyPr/>
                    <a:lstStyle/>
                    <a:p>
                      <a:pPr algn="ctr"/>
                      <a:r>
                        <a:rPr lang="en-US" dirty="0"/>
                        <a:t>2</a:t>
                      </a:r>
                    </a:p>
                  </a:txBody>
                  <a:tcPr>
                    <a:solidFill>
                      <a:srgbClr val="92D050"/>
                    </a:solidFill>
                  </a:tcPr>
                </a:tc>
                <a:tc>
                  <a:txBody>
                    <a:bodyPr/>
                    <a:lstStyle/>
                    <a:p>
                      <a:pPr algn="ctr"/>
                      <a:r>
                        <a:rPr lang="en-US" dirty="0"/>
                        <a:t>0.02</a:t>
                      </a:r>
                    </a:p>
                  </a:txBody>
                  <a:tcPr>
                    <a:solidFill>
                      <a:srgbClr val="92D050"/>
                    </a:solidFill>
                  </a:tcPr>
                </a:tc>
                <a:tc>
                  <a:txBody>
                    <a:bodyPr/>
                    <a:lstStyle/>
                    <a:p>
                      <a:pPr algn="ctr"/>
                      <a:r>
                        <a:rPr lang="en-US" dirty="0"/>
                        <a:t>0.90</a:t>
                      </a:r>
                    </a:p>
                  </a:txBody>
                  <a:tcPr>
                    <a:solidFill>
                      <a:srgbClr val="92D050"/>
                    </a:solidFill>
                  </a:tcPr>
                </a:tc>
                <a:tc>
                  <a:txBody>
                    <a:bodyPr/>
                    <a:lstStyle/>
                    <a:p>
                      <a:pPr algn="ctr"/>
                      <a:r>
                        <a:rPr lang="en-US" dirty="0"/>
                        <a:t>1</a:t>
                      </a:r>
                    </a:p>
                  </a:txBody>
                  <a:tcPr>
                    <a:solidFill>
                      <a:srgbClr val="92D050"/>
                    </a:solidFill>
                  </a:tcPr>
                </a:tc>
                <a:tc>
                  <a:txBody>
                    <a:bodyPr/>
                    <a:lstStyle/>
                    <a:p>
                      <a:pPr algn="ctr"/>
                      <a:r>
                        <a:rPr lang="en-US" dirty="0"/>
                        <a:t>0.79</a:t>
                      </a:r>
                    </a:p>
                  </a:txBody>
                  <a:tcPr>
                    <a:solidFill>
                      <a:srgbClr val="92D050"/>
                    </a:solidFill>
                  </a:tcPr>
                </a:tc>
                <a:tc>
                  <a:txBody>
                    <a:bodyPr/>
                    <a:lstStyle/>
                    <a:p>
                      <a:pPr algn="ctr"/>
                      <a:r>
                        <a:rPr lang="en-US" dirty="0"/>
                        <a:t>0.89</a:t>
                      </a:r>
                    </a:p>
                  </a:txBody>
                  <a:tcPr>
                    <a:solidFill>
                      <a:srgbClr val="92D050"/>
                    </a:solidFill>
                  </a:tcPr>
                </a:tc>
                <a:extLst>
                  <a:ext uri="{0D108BD9-81ED-4DB2-BD59-A6C34878D82A}">
                    <a16:rowId xmlns:a16="http://schemas.microsoft.com/office/drawing/2014/main" val="3412765002"/>
                  </a:ext>
                </a:extLst>
              </a:tr>
            </a:tbl>
          </a:graphicData>
        </a:graphic>
      </p:graphicFrame>
      <p:sp>
        <p:nvSpPr>
          <p:cNvPr id="7" name="TextBox 6">
            <a:extLst>
              <a:ext uri="{FF2B5EF4-FFF2-40B4-BE49-F238E27FC236}">
                <a16:creationId xmlns:a16="http://schemas.microsoft.com/office/drawing/2014/main" id="{1EEB3968-B4A4-4D6D-9E6A-71E079E379DB}"/>
              </a:ext>
            </a:extLst>
          </p:cNvPr>
          <p:cNvSpPr txBox="1"/>
          <p:nvPr/>
        </p:nvSpPr>
        <p:spPr>
          <a:xfrm>
            <a:off x="923278" y="4749553"/>
            <a:ext cx="8682361" cy="1477328"/>
          </a:xfrm>
          <a:prstGeom prst="rect">
            <a:avLst/>
          </a:prstGeom>
          <a:noFill/>
        </p:spPr>
        <p:txBody>
          <a:bodyPr wrap="square" rtlCol="0">
            <a:spAutoFit/>
          </a:bodyPr>
          <a:lstStyle/>
          <a:p>
            <a:r>
              <a:rPr lang="en-US" dirty="0"/>
              <a:t>When we compare the DT to the Naïve Bayes model, we can see that the DT beats the Naïve Bayes by Accuracy, Recall and F1 Score.  While the Naïve Bayes precision is 100%, it’s only ¼ categories won. </a:t>
            </a:r>
          </a:p>
          <a:p>
            <a:endParaRPr lang="en-US" dirty="0"/>
          </a:p>
          <a:p>
            <a:r>
              <a:rPr lang="en-US" dirty="0"/>
              <a:t>We need to go with the Decision Tree for our final model.</a:t>
            </a:r>
          </a:p>
        </p:txBody>
      </p:sp>
    </p:spTree>
    <p:extLst>
      <p:ext uri="{BB962C8B-B14F-4D97-AF65-F5344CB8AC3E}">
        <p14:creationId xmlns:p14="http://schemas.microsoft.com/office/powerpoint/2010/main" val="21298404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DFA74-4931-4705-93D4-84552DA2583E}"/>
              </a:ext>
            </a:extLst>
          </p:cNvPr>
          <p:cNvSpPr>
            <a:spLocks noGrp="1"/>
          </p:cNvSpPr>
          <p:nvPr>
            <p:ph type="title"/>
          </p:nvPr>
        </p:nvSpPr>
        <p:spPr/>
        <p:txBody>
          <a:bodyPr/>
          <a:lstStyle/>
          <a:p>
            <a:r>
              <a:rPr lang="en-US" dirty="0"/>
              <a:t>Conclusions </a:t>
            </a:r>
          </a:p>
        </p:txBody>
      </p:sp>
      <p:sp>
        <p:nvSpPr>
          <p:cNvPr id="3" name="Content Placeholder 2">
            <a:extLst>
              <a:ext uri="{FF2B5EF4-FFF2-40B4-BE49-F238E27FC236}">
                <a16:creationId xmlns:a16="http://schemas.microsoft.com/office/drawing/2014/main" id="{DA4244AF-B2E9-4CCA-ADD9-C91685050D5E}"/>
              </a:ext>
            </a:extLst>
          </p:cNvPr>
          <p:cNvSpPr>
            <a:spLocks noGrp="1"/>
          </p:cNvSpPr>
          <p:nvPr>
            <p:ph idx="1"/>
          </p:nvPr>
        </p:nvSpPr>
        <p:spPr/>
        <p:txBody>
          <a:bodyPr/>
          <a:lstStyle/>
          <a:p>
            <a:r>
              <a:rPr lang="en-US" sz="2400" dirty="0"/>
              <a:t> The insights from the DT and the Naïve Bayes model respectively are the same </a:t>
            </a:r>
          </a:p>
          <a:p>
            <a:r>
              <a:rPr lang="en-US" sz="2400" dirty="0"/>
              <a:t> Out of all the regions, Region 2 and 4 are the regions that needs to be monitored the most, since it’s most likely where most of the violations occur</a:t>
            </a:r>
          </a:p>
          <a:p>
            <a:pPr marL="0" indent="0">
              <a:buNone/>
            </a:pPr>
            <a:endParaRPr lang="en-US" dirty="0"/>
          </a:p>
        </p:txBody>
      </p:sp>
    </p:spTree>
    <p:extLst>
      <p:ext uri="{BB962C8B-B14F-4D97-AF65-F5344CB8AC3E}">
        <p14:creationId xmlns:p14="http://schemas.microsoft.com/office/powerpoint/2010/main" val="10772121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80733-DD42-4C59-93F4-62F2C91A813D}"/>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DF0DE1D2-266F-4246-B8FF-3984C5491678}"/>
              </a:ext>
            </a:extLst>
          </p:cNvPr>
          <p:cNvSpPr>
            <a:spLocks noGrp="1"/>
          </p:cNvSpPr>
          <p:nvPr>
            <p:ph idx="1"/>
          </p:nvPr>
        </p:nvSpPr>
        <p:spPr/>
        <p:txBody>
          <a:bodyPr/>
          <a:lstStyle/>
          <a:p>
            <a:r>
              <a:rPr lang="en-US" dirty="0"/>
              <a:t> </a:t>
            </a:r>
            <a:r>
              <a:rPr lang="en-US" dirty="0" err="1"/>
              <a:t>Sklearn</a:t>
            </a:r>
            <a:r>
              <a:rPr lang="en-US" dirty="0"/>
              <a:t> online manual </a:t>
            </a:r>
          </a:p>
          <a:p>
            <a:r>
              <a:rPr lang="en-US" dirty="0"/>
              <a:t> Chicago Red Light Violations, 2017, Chicago Police Department, Kaggle</a:t>
            </a:r>
          </a:p>
        </p:txBody>
      </p:sp>
    </p:spTree>
    <p:extLst>
      <p:ext uri="{BB962C8B-B14F-4D97-AF65-F5344CB8AC3E}">
        <p14:creationId xmlns:p14="http://schemas.microsoft.com/office/powerpoint/2010/main" val="3290789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ECE6E-95AF-47BD-9E60-BB4BFDAACB7D}"/>
              </a:ext>
            </a:extLst>
          </p:cNvPr>
          <p:cNvSpPr>
            <a:spLocks noGrp="1"/>
          </p:cNvSpPr>
          <p:nvPr>
            <p:ph type="title"/>
          </p:nvPr>
        </p:nvSpPr>
        <p:spPr/>
        <p:txBody>
          <a:bodyPr/>
          <a:lstStyle/>
          <a:p>
            <a:r>
              <a:rPr lang="en-US"/>
              <a:t>Describing the Dataset</a:t>
            </a:r>
            <a:endParaRPr lang="en-US" dirty="0"/>
          </a:p>
        </p:txBody>
      </p:sp>
      <p:sp>
        <p:nvSpPr>
          <p:cNvPr id="3" name="Content Placeholder 2">
            <a:extLst>
              <a:ext uri="{FF2B5EF4-FFF2-40B4-BE49-F238E27FC236}">
                <a16:creationId xmlns:a16="http://schemas.microsoft.com/office/drawing/2014/main" id="{A0F6279B-F7D2-4A3C-BA18-1B98A323EA94}"/>
              </a:ext>
            </a:extLst>
          </p:cNvPr>
          <p:cNvSpPr>
            <a:spLocks noGrp="1"/>
          </p:cNvSpPr>
          <p:nvPr>
            <p:ph idx="1"/>
          </p:nvPr>
        </p:nvSpPr>
        <p:spPr>
          <a:xfrm>
            <a:off x="677334" y="1722439"/>
            <a:ext cx="8596668" cy="3880773"/>
          </a:xfrm>
        </p:spPr>
        <p:txBody>
          <a:bodyPr/>
          <a:lstStyle/>
          <a:p>
            <a:r>
              <a:rPr lang="en-US" dirty="0"/>
              <a:t> Source: Kaggle</a:t>
            </a:r>
          </a:p>
          <a:p>
            <a:r>
              <a:rPr lang="en-US" dirty="0"/>
              <a:t> Data has been gathered by the City of Chicago Red Light program </a:t>
            </a:r>
          </a:p>
          <a:p>
            <a:r>
              <a:rPr lang="en-US" dirty="0"/>
              <a:t>Each row corresponds to a Red-Light Camera and the number of violations captured from the camera on a day </a:t>
            </a:r>
          </a:p>
          <a:p>
            <a:r>
              <a:rPr lang="en-US" dirty="0"/>
              <a:t> Violations occurred from July 1, 2014 to Sept 7, 2017</a:t>
            </a:r>
          </a:p>
          <a:p>
            <a:r>
              <a:rPr lang="en-US" dirty="0"/>
              <a:t> Data Source: </a:t>
            </a:r>
            <a:r>
              <a:rPr lang="en-US" dirty="0">
                <a:hlinkClick r:id="rId2"/>
              </a:rPr>
              <a:t>https://www.kaggle.com/chicagopolice/chicago-red-light-violations/data</a:t>
            </a:r>
            <a:endParaRPr lang="en-US" dirty="0"/>
          </a:p>
          <a:p>
            <a:endParaRPr lang="en-US" dirty="0"/>
          </a:p>
        </p:txBody>
      </p:sp>
    </p:spTree>
    <p:extLst>
      <p:ext uri="{BB962C8B-B14F-4D97-AF65-F5344CB8AC3E}">
        <p14:creationId xmlns:p14="http://schemas.microsoft.com/office/powerpoint/2010/main" val="2789728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ECE6E-95AF-47BD-9E60-BB4BFDAACB7D}"/>
              </a:ext>
            </a:extLst>
          </p:cNvPr>
          <p:cNvSpPr>
            <a:spLocks noGrp="1"/>
          </p:cNvSpPr>
          <p:nvPr>
            <p:ph type="title"/>
          </p:nvPr>
        </p:nvSpPr>
        <p:spPr/>
        <p:txBody>
          <a:bodyPr/>
          <a:lstStyle/>
          <a:p>
            <a:r>
              <a:rPr lang="en-US" dirty="0"/>
              <a:t>Describing the Dataset: The Variables </a:t>
            </a:r>
          </a:p>
        </p:txBody>
      </p:sp>
      <p:sp>
        <p:nvSpPr>
          <p:cNvPr id="3" name="Content Placeholder 2">
            <a:extLst>
              <a:ext uri="{FF2B5EF4-FFF2-40B4-BE49-F238E27FC236}">
                <a16:creationId xmlns:a16="http://schemas.microsoft.com/office/drawing/2014/main" id="{A0F6279B-F7D2-4A3C-BA18-1B98A323EA94}"/>
              </a:ext>
            </a:extLst>
          </p:cNvPr>
          <p:cNvSpPr>
            <a:spLocks noGrp="1"/>
          </p:cNvSpPr>
          <p:nvPr>
            <p:ph idx="1"/>
          </p:nvPr>
        </p:nvSpPr>
        <p:spPr>
          <a:xfrm>
            <a:off x="534459" y="1771651"/>
            <a:ext cx="9923991" cy="4476750"/>
          </a:xfrm>
        </p:spPr>
        <p:txBody>
          <a:bodyPr>
            <a:normAutofit fontScale="92500" lnSpcReduction="20000"/>
          </a:bodyPr>
          <a:lstStyle/>
          <a:p>
            <a:pPr fontAlgn="base"/>
            <a:r>
              <a:rPr lang="en-US" sz="2000" b="1" dirty="0"/>
              <a:t>Intersection: Intersection of the location of the red-light enforcement camera(s).</a:t>
            </a:r>
          </a:p>
          <a:p>
            <a:pPr fontAlgn="base"/>
            <a:r>
              <a:rPr lang="en-US" sz="2000" b="1" dirty="0"/>
              <a:t>Camera ID: A unique ID for each physical camera at an intersection</a:t>
            </a:r>
          </a:p>
          <a:p>
            <a:pPr fontAlgn="base"/>
            <a:r>
              <a:rPr lang="en-US" sz="2000" b="1" dirty="0"/>
              <a:t>Address: The address of the physical camera (CAMERA ID)</a:t>
            </a:r>
          </a:p>
          <a:p>
            <a:pPr fontAlgn="base"/>
            <a:r>
              <a:rPr lang="en-US" sz="2000" b="1" dirty="0"/>
              <a:t>Violation Date: The date of when the violations occurred. </a:t>
            </a:r>
          </a:p>
          <a:p>
            <a:pPr fontAlgn="base"/>
            <a:r>
              <a:rPr lang="en-US" sz="2000" b="1" dirty="0"/>
              <a:t>Violations: Number of violations for each camera on a day.</a:t>
            </a:r>
          </a:p>
          <a:p>
            <a:pPr fontAlgn="base"/>
            <a:r>
              <a:rPr lang="en-US" sz="2000" b="1" dirty="0"/>
              <a:t>X Coordinate: The X Coordinate, of the location of the camera. </a:t>
            </a:r>
          </a:p>
          <a:p>
            <a:pPr fontAlgn="base"/>
            <a:r>
              <a:rPr lang="en-US" sz="2000" b="1" dirty="0"/>
              <a:t>Y Coordinate: The Y Coordinate, of the location of the camera. </a:t>
            </a:r>
          </a:p>
          <a:p>
            <a:pPr fontAlgn="base"/>
            <a:r>
              <a:rPr lang="en-US" sz="2000" b="1" dirty="0"/>
              <a:t>Latitude: The latitude of the physical location of the camera(s) </a:t>
            </a:r>
          </a:p>
          <a:p>
            <a:pPr fontAlgn="base"/>
            <a:r>
              <a:rPr lang="en-US" sz="2000" b="1" dirty="0"/>
              <a:t>Longitude: The longitude of the physical location of the camera(s) </a:t>
            </a:r>
          </a:p>
          <a:p>
            <a:pPr fontAlgn="base"/>
            <a:r>
              <a:rPr lang="en-US" sz="2000" b="1" dirty="0"/>
              <a:t>Location: The coordinates of the camera(s) based on the LATITUDE and LONGITUDE columns. </a:t>
            </a:r>
          </a:p>
          <a:p>
            <a:pPr fontAlgn="base"/>
            <a:r>
              <a:rPr lang="en-US" sz="2000" b="1" dirty="0" err="1">
                <a:solidFill>
                  <a:srgbClr val="FF0000"/>
                </a:solidFill>
              </a:rPr>
              <a:t>Zipcode</a:t>
            </a:r>
            <a:r>
              <a:rPr lang="en-US" sz="2000" b="1" dirty="0">
                <a:solidFill>
                  <a:srgbClr val="FF0000"/>
                </a:solidFill>
              </a:rPr>
              <a:t>- Zip code of the Intersection </a:t>
            </a:r>
            <a:r>
              <a:rPr lang="en-US" sz="1500" b="1" dirty="0">
                <a:solidFill>
                  <a:srgbClr val="FF0000"/>
                </a:solidFill>
              </a:rPr>
              <a:t>( Added by Neel, geolocated on Intersection)</a:t>
            </a:r>
          </a:p>
          <a:p>
            <a:endParaRPr lang="en-US" dirty="0"/>
          </a:p>
        </p:txBody>
      </p:sp>
    </p:spTree>
    <p:extLst>
      <p:ext uri="{BB962C8B-B14F-4D97-AF65-F5344CB8AC3E}">
        <p14:creationId xmlns:p14="http://schemas.microsoft.com/office/powerpoint/2010/main" val="1717833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67141-EAF2-4B72-865F-EE3880DBF2DE}"/>
              </a:ext>
            </a:extLst>
          </p:cNvPr>
          <p:cNvSpPr>
            <a:spLocks noGrp="1"/>
          </p:cNvSpPr>
          <p:nvPr>
            <p:ph type="title"/>
          </p:nvPr>
        </p:nvSpPr>
        <p:spPr/>
        <p:txBody>
          <a:bodyPr/>
          <a:lstStyle/>
          <a:p>
            <a:r>
              <a:rPr lang="en-US" dirty="0"/>
              <a:t>Descriptive Analysis : Missing Values</a:t>
            </a:r>
          </a:p>
        </p:txBody>
      </p:sp>
      <p:sp>
        <p:nvSpPr>
          <p:cNvPr id="3" name="Content Placeholder 2">
            <a:extLst>
              <a:ext uri="{FF2B5EF4-FFF2-40B4-BE49-F238E27FC236}">
                <a16:creationId xmlns:a16="http://schemas.microsoft.com/office/drawing/2014/main" id="{B5F636E8-A8C0-4825-8848-15EB7D30329B}"/>
              </a:ext>
            </a:extLst>
          </p:cNvPr>
          <p:cNvSpPr>
            <a:spLocks noGrp="1"/>
          </p:cNvSpPr>
          <p:nvPr>
            <p:ph idx="1"/>
          </p:nvPr>
        </p:nvSpPr>
        <p:spPr>
          <a:xfrm>
            <a:off x="744009" y="1350965"/>
            <a:ext cx="8529993" cy="458786"/>
          </a:xfrm>
        </p:spPr>
        <p:txBody>
          <a:bodyPr>
            <a:normAutofit/>
          </a:bodyPr>
          <a:lstStyle/>
          <a:p>
            <a:r>
              <a:rPr lang="en-US" dirty="0"/>
              <a:t> Dataset Dimensions: 310579 rows x 11 columns </a:t>
            </a:r>
          </a:p>
        </p:txBody>
      </p:sp>
      <p:graphicFrame>
        <p:nvGraphicFramePr>
          <p:cNvPr id="5" name="Table 5">
            <a:extLst>
              <a:ext uri="{FF2B5EF4-FFF2-40B4-BE49-F238E27FC236}">
                <a16:creationId xmlns:a16="http://schemas.microsoft.com/office/drawing/2014/main" id="{AECC0D78-1EFF-43C0-9C31-CEC046BF6E72}"/>
              </a:ext>
            </a:extLst>
          </p:cNvPr>
          <p:cNvGraphicFramePr>
            <a:graphicFrameLocks noGrp="1"/>
          </p:cNvGraphicFramePr>
          <p:nvPr>
            <p:extLst>
              <p:ext uri="{D42A27DB-BD31-4B8C-83A1-F6EECF244321}">
                <p14:modId xmlns:p14="http://schemas.microsoft.com/office/powerpoint/2010/main" val="877746566"/>
              </p:ext>
            </p:extLst>
          </p:nvPr>
        </p:nvGraphicFramePr>
        <p:xfrm>
          <a:off x="1064067" y="2021984"/>
          <a:ext cx="7213158" cy="4389120"/>
        </p:xfrm>
        <a:graphic>
          <a:graphicData uri="http://schemas.openxmlformats.org/drawingml/2006/table">
            <a:tbl>
              <a:tblPr firstRow="1" bandRow="1">
                <a:tableStyleId>{5940675A-B579-460E-94D1-54222C63F5DA}</a:tableStyleId>
              </a:tblPr>
              <a:tblGrid>
                <a:gridCol w="3606579">
                  <a:extLst>
                    <a:ext uri="{9D8B030D-6E8A-4147-A177-3AD203B41FA5}">
                      <a16:colId xmlns:a16="http://schemas.microsoft.com/office/drawing/2014/main" val="2204950798"/>
                    </a:ext>
                  </a:extLst>
                </a:gridCol>
                <a:gridCol w="3606579">
                  <a:extLst>
                    <a:ext uri="{9D8B030D-6E8A-4147-A177-3AD203B41FA5}">
                      <a16:colId xmlns:a16="http://schemas.microsoft.com/office/drawing/2014/main" val="327012416"/>
                    </a:ext>
                  </a:extLst>
                </a:gridCol>
              </a:tblGrid>
              <a:tr h="333997">
                <a:tc>
                  <a:txBody>
                    <a:bodyPr/>
                    <a:lstStyle/>
                    <a:p>
                      <a:pPr algn="ctr"/>
                      <a:r>
                        <a:rPr lang="en-US" dirty="0"/>
                        <a:t>Variables</a:t>
                      </a:r>
                    </a:p>
                  </a:txBody>
                  <a:tcPr/>
                </a:tc>
                <a:tc>
                  <a:txBody>
                    <a:bodyPr/>
                    <a:lstStyle/>
                    <a:p>
                      <a:pPr algn="ctr"/>
                      <a:r>
                        <a:rPr lang="en-US" dirty="0"/>
                        <a:t>Missing %</a:t>
                      </a:r>
                    </a:p>
                  </a:txBody>
                  <a:tcPr/>
                </a:tc>
                <a:extLst>
                  <a:ext uri="{0D108BD9-81ED-4DB2-BD59-A6C34878D82A}">
                    <a16:rowId xmlns:a16="http://schemas.microsoft.com/office/drawing/2014/main" val="2157779680"/>
                  </a:ext>
                </a:extLst>
              </a:tr>
              <a:tr h="333997">
                <a:tc>
                  <a:txBody>
                    <a:bodyPr/>
                    <a:lstStyle/>
                    <a:p>
                      <a:pPr algn="ctr"/>
                      <a:r>
                        <a:rPr lang="en-US" dirty="0"/>
                        <a:t>Intersection</a:t>
                      </a:r>
                    </a:p>
                  </a:txBody>
                  <a:tcPr/>
                </a:tc>
                <a:tc>
                  <a:txBody>
                    <a:bodyPr/>
                    <a:lstStyle/>
                    <a:p>
                      <a:pPr algn="ctr"/>
                      <a:r>
                        <a:rPr lang="en-US" dirty="0"/>
                        <a:t>0%</a:t>
                      </a:r>
                    </a:p>
                  </a:txBody>
                  <a:tcPr/>
                </a:tc>
                <a:extLst>
                  <a:ext uri="{0D108BD9-81ED-4DB2-BD59-A6C34878D82A}">
                    <a16:rowId xmlns:a16="http://schemas.microsoft.com/office/drawing/2014/main" val="1614289811"/>
                  </a:ext>
                </a:extLst>
              </a:tr>
              <a:tr h="333997">
                <a:tc>
                  <a:txBody>
                    <a:bodyPr/>
                    <a:lstStyle/>
                    <a:p>
                      <a:pPr algn="ctr"/>
                      <a:r>
                        <a:rPr lang="en-US" dirty="0"/>
                        <a:t>Camera ID </a:t>
                      </a:r>
                    </a:p>
                  </a:txBody>
                  <a:tcPr/>
                </a:tc>
                <a:tc>
                  <a:txBody>
                    <a:bodyPr/>
                    <a:lstStyle/>
                    <a:p>
                      <a:pPr algn="ctr"/>
                      <a:r>
                        <a:rPr lang="en-US" dirty="0"/>
                        <a:t>0.1%</a:t>
                      </a:r>
                    </a:p>
                  </a:txBody>
                  <a:tcPr/>
                </a:tc>
                <a:extLst>
                  <a:ext uri="{0D108BD9-81ED-4DB2-BD59-A6C34878D82A}">
                    <a16:rowId xmlns:a16="http://schemas.microsoft.com/office/drawing/2014/main" val="2993353021"/>
                  </a:ext>
                </a:extLst>
              </a:tr>
              <a:tr h="333997">
                <a:tc>
                  <a:txBody>
                    <a:bodyPr/>
                    <a:lstStyle/>
                    <a:p>
                      <a:pPr algn="ctr"/>
                      <a:r>
                        <a:rPr lang="en-US" dirty="0"/>
                        <a:t>Address</a:t>
                      </a:r>
                    </a:p>
                  </a:txBody>
                  <a:tcPr/>
                </a:tc>
                <a:tc>
                  <a:txBody>
                    <a:bodyPr/>
                    <a:lstStyle/>
                    <a:p>
                      <a:pPr algn="ctr"/>
                      <a:r>
                        <a:rPr lang="en-US" dirty="0"/>
                        <a:t>0%</a:t>
                      </a:r>
                    </a:p>
                  </a:txBody>
                  <a:tcPr/>
                </a:tc>
                <a:extLst>
                  <a:ext uri="{0D108BD9-81ED-4DB2-BD59-A6C34878D82A}">
                    <a16:rowId xmlns:a16="http://schemas.microsoft.com/office/drawing/2014/main" val="2989313037"/>
                  </a:ext>
                </a:extLst>
              </a:tr>
              <a:tr h="333997">
                <a:tc>
                  <a:txBody>
                    <a:bodyPr/>
                    <a:lstStyle/>
                    <a:p>
                      <a:pPr algn="ctr"/>
                      <a:r>
                        <a:rPr lang="en-US" dirty="0"/>
                        <a:t>Violation Date</a:t>
                      </a:r>
                    </a:p>
                  </a:txBody>
                  <a:tcPr/>
                </a:tc>
                <a:tc>
                  <a:txBody>
                    <a:bodyPr/>
                    <a:lstStyle/>
                    <a:p>
                      <a:pPr algn="ctr"/>
                      <a:r>
                        <a:rPr lang="en-US" dirty="0"/>
                        <a:t>0%</a:t>
                      </a:r>
                    </a:p>
                  </a:txBody>
                  <a:tcPr/>
                </a:tc>
                <a:extLst>
                  <a:ext uri="{0D108BD9-81ED-4DB2-BD59-A6C34878D82A}">
                    <a16:rowId xmlns:a16="http://schemas.microsoft.com/office/drawing/2014/main" val="2230097803"/>
                  </a:ext>
                </a:extLst>
              </a:tr>
              <a:tr h="333997">
                <a:tc>
                  <a:txBody>
                    <a:bodyPr/>
                    <a:lstStyle/>
                    <a:p>
                      <a:pPr algn="ctr"/>
                      <a:r>
                        <a:rPr lang="en-US" dirty="0"/>
                        <a:t>Violations</a:t>
                      </a:r>
                    </a:p>
                  </a:txBody>
                  <a:tcPr/>
                </a:tc>
                <a:tc>
                  <a:txBody>
                    <a:bodyPr/>
                    <a:lstStyle/>
                    <a:p>
                      <a:pPr algn="ctr"/>
                      <a:r>
                        <a:rPr lang="en-US" dirty="0"/>
                        <a:t>0%</a:t>
                      </a:r>
                    </a:p>
                  </a:txBody>
                  <a:tcPr/>
                </a:tc>
                <a:extLst>
                  <a:ext uri="{0D108BD9-81ED-4DB2-BD59-A6C34878D82A}">
                    <a16:rowId xmlns:a16="http://schemas.microsoft.com/office/drawing/2014/main" val="721816681"/>
                  </a:ext>
                </a:extLst>
              </a:tr>
              <a:tr h="333997">
                <a:tc>
                  <a:txBody>
                    <a:bodyPr/>
                    <a:lstStyle/>
                    <a:p>
                      <a:pPr algn="ctr"/>
                      <a:r>
                        <a:rPr lang="en-US" dirty="0"/>
                        <a:t>X Coordinate</a:t>
                      </a:r>
                    </a:p>
                  </a:txBody>
                  <a:tcPr/>
                </a:tc>
                <a:tc>
                  <a:txBody>
                    <a:bodyPr/>
                    <a:lstStyle/>
                    <a:p>
                      <a:pPr algn="ctr"/>
                      <a:r>
                        <a:rPr lang="en-US" dirty="0"/>
                        <a:t>6%</a:t>
                      </a:r>
                    </a:p>
                  </a:txBody>
                  <a:tcPr/>
                </a:tc>
                <a:extLst>
                  <a:ext uri="{0D108BD9-81ED-4DB2-BD59-A6C34878D82A}">
                    <a16:rowId xmlns:a16="http://schemas.microsoft.com/office/drawing/2014/main" val="397232796"/>
                  </a:ext>
                </a:extLst>
              </a:tr>
              <a:tr h="333997">
                <a:tc>
                  <a:txBody>
                    <a:bodyPr/>
                    <a:lstStyle/>
                    <a:p>
                      <a:pPr algn="ctr"/>
                      <a:r>
                        <a:rPr lang="en-US" dirty="0"/>
                        <a:t>Y Coordinate</a:t>
                      </a:r>
                    </a:p>
                  </a:txBody>
                  <a:tcPr/>
                </a:tc>
                <a:tc>
                  <a:txBody>
                    <a:bodyPr/>
                    <a:lstStyle/>
                    <a:p>
                      <a:pPr algn="ctr"/>
                      <a:r>
                        <a:rPr lang="en-US" dirty="0"/>
                        <a:t>6%</a:t>
                      </a:r>
                    </a:p>
                  </a:txBody>
                  <a:tcPr/>
                </a:tc>
                <a:extLst>
                  <a:ext uri="{0D108BD9-81ED-4DB2-BD59-A6C34878D82A}">
                    <a16:rowId xmlns:a16="http://schemas.microsoft.com/office/drawing/2014/main" val="3618996890"/>
                  </a:ext>
                </a:extLst>
              </a:tr>
              <a:tr h="333997">
                <a:tc>
                  <a:txBody>
                    <a:bodyPr/>
                    <a:lstStyle/>
                    <a:p>
                      <a:pPr algn="ctr"/>
                      <a:r>
                        <a:rPr lang="en-US" dirty="0"/>
                        <a:t>Latitude</a:t>
                      </a:r>
                    </a:p>
                  </a:txBody>
                  <a:tcPr/>
                </a:tc>
                <a:tc>
                  <a:txBody>
                    <a:bodyPr/>
                    <a:lstStyle/>
                    <a:p>
                      <a:pPr algn="ctr"/>
                      <a:r>
                        <a:rPr lang="en-US" dirty="0"/>
                        <a:t>6%</a:t>
                      </a:r>
                    </a:p>
                  </a:txBody>
                  <a:tcPr/>
                </a:tc>
                <a:extLst>
                  <a:ext uri="{0D108BD9-81ED-4DB2-BD59-A6C34878D82A}">
                    <a16:rowId xmlns:a16="http://schemas.microsoft.com/office/drawing/2014/main" val="3907869929"/>
                  </a:ext>
                </a:extLst>
              </a:tr>
              <a:tr h="333997">
                <a:tc>
                  <a:txBody>
                    <a:bodyPr/>
                    <a:lstStyle/>
                    <a:p>
                      <a:pPr algn="ctr"/>
                      <a:r>
                        <a:rPr lang="en-US" dirty="0"/>
                        <a:t>Longitude</a:t>
                      </a:r>
                    </a:p>
                  </a:txBody>
                  <a:tcPr/>
                </a:tc>
                <a:tc>
                  <a:txBody>
                    <a:bodyPr/>
                    <a:lstStyle/>
                    <a:p>
                      <a:pPr algn="ctr"/>
                      <a:r>
                        <a:rPr lang="en-US" dirty="0"/>
                        <a:t>6%</a:t>
                      </a:r>
                    </a:p>
                  </a:txBody>
                  <a:tcPr/>
                </a:tc>
                <a:extLst>
                  <a:ext uri="{0D108BD9-81ED-4DB2-BD59-A6C34878D82A}">
                    <a16:rowId xmlns:a16="http://schemas.microsoft.com/office/drawing/2014/main" val="1950887818"/>
                  </a:ext>
                </a:extLst>
              </a:tr>
              <a:tr h="333997">
                <a:tc>
                  <a:txBody>
                    <a:bodyPr/>
                    <a:lstStyle/>
                    <a:p>
                      <a:pPr algn="ctr"/>
                      <a:r>
                        <a:rPr lang="en-US" dirty="0"/>
                        <a:t>Location</a:t>
                      </a:r>
                    </a:p>
                  </a:txBody>
                  <a:tcPr/>
                </a:tc>
                <a:tc>
                  <a:txBody>
                    <a:bodyPr/>
                    <a:lstStyle/>
                    <a:p>
                      <a:pPr algn="ctr"/>
                      <a:r>
                        <a:rPr lang="en-US" dirty="0"/>
                        <a:t>6%</a:t>
                      </a:r>
                    </a:p>
                  </a:txBody>
                  <a:tcPr/>
                </a:tc>
                <a:extLst>
                  <a:ext uri="{0D108BD9-81ED-4DB2-BD59-A6C34878D82A}">
                    <a16:rowId xmlns:a16="http://schemas.microsoft.com/office/drawing/2014/main" val="1387671381"/>
                  </a:ext>
                </a:extLst>
              </a:tr>
              <a:tr h="333997">
                <a:tc>
                  <a:txBody>
                    <a:bodyPr/>
                    <a:lstStyle/>
                    <a:p>
                      <a:pPr algn="ctr"/>
                      <a:r>
                        <a:rPr lang="en-US" dirty="0"/>
                        <a:t>Zipcode</a:t>
                      </a:r>
                    </a:p>
                  </a:txBody>
                  <a:tcPr/>
                </a:tc>
                <a:tc>
                  <a:txBody>
                    <a:bodyPr/>
                    <a:lstStyle/>
                    <a:p>
                      <a:pPr algn="ctr"/>
                      <a:r>
                        <a:rPr lang="en-US" dirty="0"/>
                        <a:t>0%</a:t>
                      </a:r>
                    </a:p>
                  </a:txBody>
                  <a:tcPr/>
                </a:tc>
                <a:extLst>
                  <a:ext uri="{0D108BD9-81ED-4DB2-BD59-A6C34878D82A}">
                    <a16:rowId xmlns:a16="http://schemas.microsoft.com/office/drawing/2014/main" val="359368707"/>
                  </a:ext>
                </a:extLst>
              </a:tr>
            </a:tbl>
          </a:graphicData>
        </a:graphic>
      </p:graphicFrame>
    </p:spTree>
    <p:extLst>
      <p:ext uri="{BB962C8B-B14F-4D97-AF65-F5344CB8AC3E}">
        <p14:creationId xmlns:p14="http://schemas.microsoft.com/office/powerpoint/2010/main" val="929672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F13DB-AF19-40A5-860B-64BCAE702380}"/>
              </a:ext>
            </a:extLst>
          </p:cNvPr>
          <p:cNvSpPr>
            <a:spLocks noGrp="1"/>
          </p:cNvSpPr>
          <p:nvPr>
            <p:ph type="title"/>
          </p:nvPr>
        </p:nvSpPr>
        <p:spPr/>
        <p:txBody>
          <a:bodyPr/>
          <a:lstStyle/>
          <a:p>
            <a:r>
              <a:rPr lang="en-US" dirty="0"/>
              <a:t>Descriptive Analysis: Correlations </a:t>
            </a:r>
          </a:p>
        </p:txBody>
      </p:sp>
      <p:pic>
        <p:nvPicPr>
          <p:cNvPr id="4" name="Picture 3">
            <a:extLst>
              <a:ext uri="{FF2B5EF4-FFF2-40B4-BE49-F238E27FC236}">
                <a16:creationId xmlns:a16="http://schemas.microsoft.com/office/drawing/2014/main" id="{ADA5E082-FE43-468B-BC48-2C46EE44282E}"/>
              </a:ext>
            </a:extLst>
          </p:cNvPr>
          <p:cNvPicPr>
            <a:picLocks noChangeAspect="1"/>
          </p:cNvPicPr>
          <p:nvPr/>
        </p:nvPicPr>
        <p:blipFill rotWithShape="1">
          <a:blip r:embed="rId2"/>
          <a:srcRect l="3078"/>
          <a:stretch/>
        </p:blipFill>
        <p:spPr>
          <a:xfrm>
            <a:off x="426127" y="1461979"/>
            <a:ext cx="9397523" cy="2920130"/>
          </a:xfrm>
          <a:prstGeom prst="rect">
            <a:avLst/>
          </a:prstGeom>
        </p:spPr>
      </p:pic>
      <p:sp>
        <p:nvSpPr>
          <p:cNvPr id="5" name="Rectangle 4">
            <a:extLst>
              <a:ext uri="{FF2B5EF4-FFF2-40B4-BE49-F238E27FC236}">
                <a16:creationId xmlns:a16="http://schemas.microsoft.com/office/drawing/2014/main" id="{2E85CD80-6092-47EF-8178-47D2C8B8D156}"/>
              </a:ext>
            </a:extLst>
          </p:cNvPr>
          <p:cNvSpPr/>
          <p:nvPr/>
        </p:nvSpPr>
        <p:spPr>
          <a:xfrm>
            <a:off x="6448425" y="1930400"/>
            <a:ext cx="485775" cy="279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6C2B8D1-B49C-47CE-A7DD-8541B38B3875}"/>
              </a:ext>
            </a:extLst>
          </p:cNvPr>
          <p:cNvSpPr/>
          <p:nvPr/>
        </p:nvSpPr>
        <p:spPr>
          <a:xfrm>
            <a:off x="5708805" y="1930400"/>
            <a:ext cx="485775" cy="279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6DFA43D-258C-43C6-BF96-3724AEE35201}"/>
              </a:ext>
            </a:extLst>
          </p:cNvPr>
          <p:cNvSpPr/>
          <p:nvPr/>
        </p:nvSpPr>
        <p:spPr>
          <a:xfrm>
            <a:off x="5700667" y="3219142"/>
            <a:ext cx="485775" cy="279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3E5D9D5-A8A4-4F8A-B4C5-D939A10EB6AC}"/>
              </a:ext>
            </a:extLst>
          </p:cNvPr>
          <p:cNvSpPr/>
          <p:nvPr/>
        </p:nvSpPr>
        <p:spPr>
          <a:xfrm>
            <a:off x="4489893" y="3584606"/>
            <a:ext cx="485775" cy="279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88B3C8E-C6E3-426A-A1EC-59A3D39E65BF}"/>
              </a:ext>
            </a:extLst>
          </p:cNvPr>
          <p:cNvSpPr txBox="1"/>
          <p:nvPr/>
        </p:nvSpPr>
        <p:spPr>
          <a:xfrm>
            <a:off x="1180730" y="4669654"/>
            <a:ext cx="7403977" cy="2031325"/>
          </a:xfrm>
          <a:prstGeom prst="rect">
            <a:avLst/>
          </a:prstGeom>
          <a:noFill/>
        </p:spPr>
        <p:txBody>
          <a:bodyPr wrap="square" rtlCol="0">
            <a:spAutoFit/>
          </a:bodyPr>
          <a:lstStyle/>
          <a:p>
            <a:pPr marL="285750" indent="-285750">
              <a:buFont typeface="Arial" panose="020B0604020202020204" pitchFamily="34" charset="0"/>
              <a:buChar char="•"/>
            </a:pPr>
            <a:r>
              <a:rPr lang="en-US" dirty="0"/>
              <a:t>Mostly neural correlations, however, Camera ID seems to be extremely negatively correlated with Y coordinate and Lat.</a:t>
            </a:r>
          </a:p>
          <a:p>
            <a:pPr marL="285750" indent="-285750">
              <a:buFont typeface="Arial" panose="020B0604020202020204" pitchFamily="34" charset="0"/>
              <a:buChar char="•"/>
            </a:pPr>
            <a:r>
              <a:rPr lang="en-US" dirty="0"/>
              <a:t>Latitude and Y coordinates are positively correlated</a:t>
            </a:r>
          </a:p>
          <a:p>
            <a:pPr marL="285750" indent="-285750">
              <a:buFont typeface="Arial" panose="020B0604020202020204" pitchFamily="34" charset="0"/>
              <a:buChar char="•"/>
            </a:pPr>
            <a:r>
              <a:rPr lang="en-US" dirty="0"/>
              <a:t>Longitude and X coordinate are positively correlated </a:t>
            </a:r>
          </a:p>
          <a:p>
            <a:pPr marL="285750" indent="-285750">
              <a:buFont typeface="Arial" panose="020B0604020202020204" pitchFamily="34" charset="0"/>
              <a:buChar char="•"/>
            </a:pPr>
            <a:r>
              <a:rPr lang="en-US" dirty="0"/>
              <a:t>Latitude and Longitude are negatively correlated </a:t>
            </a:r>
          </a:p>
          <a:p>
            <a:r>
              <a:rPr lang="en-US" dirty="0"/>
              <a:t> </a:t>
            </a:r>
          </a:p>
          <a:p>
            <a:endParaRPr lang="en-US" dirty="0"/>
          </a:p>
        </p:txBody>
      </p:sp>
      <p:sp>
        <p:nvSpPr>
          <p:cNvPr id="10" name="Rectangle 9">
            <a:extLst>
              <a:ext uri="{FF2B5EF4-FFF2-40B4-BE49-F238E27FC236}">
                <a16:creationId xmlns:a16="http://schemas.microsoft.com/office/drawing/2014/main" id="{6814D5B8-A95F-4250-8CB6-611C4957CDBD}"/>
              </a:ext>
            </a:extLst>
          </p:cNvPr>
          <p:cNvSpPr/>
          <p:nvPr/>
        </p:nvSpPr>
        <p:spPr>
          <a:xfrm>
            <a:off x="7443071" y="3219142"/>
            <a:ext cx="485775" cy="279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6062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14168-94ED-4369-8D8C-95B4FB9BD5A0}"/>
              </a:ext>
            </a:extLst>
          </p:cNvPr>
          <p:cNvSpPr>
            <a:spLocks noGrp="1"/>
          </p:cNvSpPr>
          <p:nvPr>
            <p:ph type="title"/>
          </p:nvPr>
        </p:nvSpPr>
        <p:spPr/>
        <p:txBody>
          <a:bodyPr/>
          <a:lstStyle/>
          <a:p>
            <a:r>
              <a:rPr lang="en-US" dirty="0"/>
              <a:t>Descriptive Analysis: Modes, and Variances</a:t>
            </a:r>
          </a:p>
        </p:txBody>
      </p:sp>
      <p:sp>
        <p:nvSpPr>
          <p:cNvPr id="3" name="Content Placeholder 2">
            <a:extLst>
              <a:ext uri="{FF2B5EF4-FFF2-40B4-BE49-F238E27FC236}">
                <a16:creationId xmlns:a16="http://schemas.microsoft.com/office/drawing/2014/main" id="{A11184ED-82FC-4AD2-B095-02F27C20AFEF}"/>
              </a:ext>
            </a:extLst>
          </p:cNvPr>
          <p:cNvSpPr>
            <a:spLocks noGrp="1"/>
          </p:cNvSpPr>
          <p:nvPr>
            <p:ph idx="1"/>
          </p:nvPr>
        </p:nvSpPr>
        <p:spPr/>
        <p:txBody>
          <a:bodyPr/>
          <a:lstStyle/>
          <a:p>
            <a:r>
              <a:rPr lang="en-US" dirty="0"/>
              <a:t> Most frequent Intersection: California and Diversey</a:t>
            </a:r>
          </a:p>
          <a:p>
            <a:r>
              <a:rPr lang="en-US" dirty="0"/>
              <a:t> Most frequent Address: 600 W Roosevelt Road</a:t>
            </a:r>
          </a:p>
          <a:p>
            <a:r>
              <a:rPr lang="en-US" dirty="0"/>
              <a:t> Average Number of Violations per day 6 </a:t>
            </a:r>
          </a:p>
          <a:p>
            <a:r>
              <a:rPr lang="en-US" dirty="0"/>
              <a:t> Variance of Violations: 52</a:t>
            </a:r>
          </a:p>
          <a:p>
            <a:r>
              <a:rPr lang="en-US" dirty="0"/>
              <a:t>Standard Dev of Violations is 7  </a:t>
            </a:r>
          </a:p>
        </p:txBody>
      </p:sp>
      <p:sp>
        <p:nvSpPr>
          <p:cNvPr id="4" name="Rectangle 1">
            <a:extLst>
              <a:ext uri="{FF2B5EF4-FFF2-40B4-BE49-F238E27FC236}">
                <a16:creationId xmlns:a16="http://schemas.microsoft.com/office/drawing/2014/main" id="{F42D9907-C362-4A28-982C-6FA67291B416}"/>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CALIFORNIA AND DIVERSEY</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78260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D0E05-F228-4991-8512-26DE94262F53}"/>
              </a:ext>
            </a:extLst>
          </p:cNvPr>
          <p:cNvSpPr>
            <a:spLocks noGrp="1"/>
          </p:cNvSpPr>
          <p:nvPr>
            <p:ph type="title"/>
          </p:nvPr>
        </p:nvSpPr>
        <p:spPr/>
        <p:txBody>
          <a:bodyPr/>
          <a:lstStyle/>
          <a:p>
            <a:r>
              <a:rPr lang="en-US" dirty="0"/>
              <a:t>Plots and Visualizations</a:t>
            </a:r>
          </a:p>
        </p:txBody>
      </p:sp>
      <p:pic>
        <p:nvPicPr>
          <p:cNvPr id="4098" name="Picture 2">
            <a:extLst>
              <a:ext uri="{FF2B5EF4-FFF2-40B4-BE49-F238E27FC236}">
                <a16:creationId xmlns:a16="http://schemas.microsoft.com/office/drawing/2014/main" id="{6AE36AC0-0407-4AA6-BDD5-BE0F7F6220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612" y="1568666"/>
            <a:ext cx="3743325" cy="23622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9DF155A-5A64-4CD4-BC84-FB65B2BD1D46}"/>
              </a:ext>
            </a:extLst>
          </p:cNvPr>
          <p:cNvSpPr txBox="1"/>
          <p:nvPr/>
        </p:nvSpPr>
        <p:spPr>
          <a:xfrm>
            <a:off x="514350" y="3930866"/>
            <a:ext cx="3533776" cy="923330"/>
          </a:xfrm>
          <a:prstGeom prst="rect">
            <a:avLst/>
          </a:prstGeom>
          <a:noFill/>
        </p:spPr>
        <p:txBody>
          <a:bodyPr wrap="square" rtlCol="0">
            <a:spAutoFit/>
          </a:bodyPr>
          <a:lstStyle/>
          <a:p>
            <a:r>
              <a:rPr lang="en-US" dirty="0"/>
              <a:t>Histogram of Violations:</a:t>
            </a:r>
          </a:p>
          <a:p>
            <a:r>
              <a:rPr lang="en-US" dirty="0"/>
              <a:t>Most of the data’s observations have between 0-25 violations</a:t>
            </a:r>
          </a:p>
        </p:txBody>
      </p:sp>
      <p:pic>
        <p:nvPicPr>
          <p:cNvPr id="4100" name="Picture 4">
            <a:extLst>
              <a:ext uri="{FF2B5EF4-FFF2-40B4-BE49-F238E27FC236}">
                <a16:creationId xmlns:a16="http://schemas.microsoft.com/office/drawing/2014/main" id="{B2F6274F-B843-4472-8C81-B1FF8497D2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8547" y="1242625"/>
            <a:ext cx="3855455" cy="254974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7C25FB5-D762-4A38-8CBA-08B5DD7A9B17}"/>
              </a:ext>
            </a:extLst>
          </p:cNvPr>
          <p:cNvSpPr txBox="1"/>
          <p:nvPr/>
        </p:nvSpPr>
        <p:spPr>
          <a:xfrm>
            <a:off x="5154440" y="3792366"/>
            <a:ext cx="4383668" cy="923330"/>
          </a:xfrm>
          <a:prstGeom prst="rect">
            <a:avLst/>
          </a:prstGeom>
          <a:noFill/>
        </p:spPr>
        <p:txBody>
          <a:bodyPr wrap="square" rtlCol="0">
            <a:spAutoFit/>
          </a:bodyPr>
          <a:lstStyle/>
          <a:p>
            <a:r>
              <a:rPr lang="en-US" dirty="0"/>
              <a:t>Scatterplot of Violations by </a:t>
            </a:r>
            <a:r>
              <a:rPr lang="en-US" dirty="0" err="1"/>
              <a:t>obs</a:t>
            </a:r>
            <a:r>
              <a:rPr lang="en-US" dirty="0"/>
              <a:t> #</a:t>
            </a:r>
          </a:p>
          <a:p>
            <a:r>
              <a:rPr lang="en-US" dirty="0"/>
              <a:t>A camera can capture 175 violations on one day!</a:t>
            </a:r>
          </a:p>
        </p:txBody>
      </p:sp>
    </p:spTree>
    <p:extLst>
      <p:ext uri="{BB962C8B-B14F-4D97-AF65-F5344CB8AC3E}">
        <p14:creationId xmlns:p14="http://schemas.microsoft.com/office/powerpoint/2010/main" val="4067193510"/>
      </p:ext>
    </p:extLst>
  </p:cSld>
  <p:clrMapOvr>
    <a:masterClrMapping/>
  </p:clrMapOvr>
</p:sld>
</file>

<file path=ppt/theme/theme1.xml><?xml version="1.0" encoding="utf-8"?>
<a:theme xmlns:a="http://schemas.openxmlformats.org/drawingml/2006/main" name="Face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153</TotalTime>
  <Words>2220</Words>
  <Application>Microsoft Office PowerPoint</Application>
  <PresentationFormat>Widescreen</PresentationFormat>
  <Paragraphs>393</Paragraphs>
  <Slides>36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Cambria Math</vt:lpstr>
      <vt:lpstr>Courier New</vt:lpstr>
      <vt:lpstr>Trebuchet MS</vt:lpstr>
      <vt:lpstr>Wingdings 3</vt:lpstr>
      <vt:lpstr>Facet</vt:lpstr>
      <vt:lpstr>Analyzing Chicago Red Light Camera Violations</vt:lpstr>
      <vt:lpstr>Introduction: What are we studying</vt:lpstr>
      <vt:lpstr>Introduction: What this project is about</vt:lpstr>
      <vt:lpstr>Describing the Dataset</vt:lpstr>
      <vt:lpstr>Describing the Dataset: The Variables </vt:lpstr>
      <vt:lpstr>Descriptive Analysis : Missing Values</vt:lpstr>
      <vt:lpstr>Descriptive Analysis: Correlations </vt:lpstr>
      <vt:lpstr>Descriptive Analysis: Modes, and Variances</vt:lpstr>
      <vt:lpstr>Plots and Visualizations</vt:lpstr>
      <vt:lpstr>Plots and Visualizations</vt:lpstr>
      <vt:lpstr>Data Preprocessing: Removing variables</vt:lpstr>
      <vt:lpstr>Data Preprocessing: Adding variables</vt:lpstr>
      <vt:lpstr>Data Preprocessing: Transforming variables </vt:lpstr>
      <vt:lpstr>Fitting Models</vt:lpstr>
      <vt:lpstr>Performance Metrics Used</vt:lpstr>
      <vt:lpstr>Warning!</vt:lpstr>
      <vt:lpstr>Decision Tree Parameters</vt:lpstr>
      <vt:lpstr>DecisionTree(Splitter= Random, Max Depth = ?)</vt:lpstr>
      <vt:lpstr>DecisionTree(Splitter= Random, Max Depth = 4, Max_Features-?)</vt:lpstr>
      <vt:lpstr>DecisionTree(Splitter= Best, Max Depth = ?)</vt:lpstr>
      <vt:lpstr>DecisionTree(Splitter= Best, Max Depth = 6, Max_Features-?)</vt:lpstr>
      <vt:lpstr>DecisionTree(“Random", "Max_Depth=?") - All Features - VIOLATIONS AND COST</vt:lpstr>
      <vt:lpstr>DecisionTree(“Random", 'Max_Depth =7", "Max_Features=?') - All Features - VIOLATIONS AND COST</vt:lpstr>
      <vt:lpstr>DecisionTree("Best", "Max_Depth=?") - All Features - VIOLATIONS AND COST</vt:lpstr>
      <vt:lpstr>DecisionTree("Best", 'Max_Depth =7", "Max_Features=?') - All Features - VIOLATIONS AND COST</vt:lpstr>
      <vt:lpstr>Why did the performances drop when we decided to cut out Violations and Cost?</vt:lpstr>
      <vt:lpstr>Decision Tree Model Comparison:</vt:lpstr>
      <vt:lpstr>Interpreting Decision Tree  </vt:lpstr>
      <vt:lpstr>Interpreting Decision Tree: DT Insights  </vt:lpstr>
      <vt:lpstr>Naïve Bayes (Gaussian) Parameters</vt:lpstr>
      <vt:lpstr>Comparing Models- Naïve Bayes</vt:lpstr>
      <vt:lpstr>Comparing Models- Naïve Bayes,  (minus Violation and Cost Variables)</vt:lpstr>
      <vt:lpstr>Naïve Bayes Insights</vt:lpstr>
      <vt:lpstr>Which model to ultimately use?</vt:lpstr>
      <vt:lpstr>Conclusions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Chicago Red Light Violations</dc:title>
  <dc:creator>Neel Kumtakar</dc:creator>
  <cp:lastModifiedBy>Neel Kumtakar</cp:lastModifiedBy>
  <cp:revision>8</cp:revision>
  <dcterms:created xsi:type="dcterms:W3CDTF">2020-03-20T18:28:52Z</dcterms:created>
  <dcterms:modified xsi:type="dcterms:W3CDTF">2020-03-20T21:10:49Z</dcterms:modified>
</cp:coreProperties>
</file>