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7"/>
  </p:notesMasterIdLst>
  <p:handoutMasterIdLst>
    <p:handoutMasterId r:id="rId18"/>
  </p:handoutMasterIdLst>
  <p:sldIdLst>
    <p:sldId id="257" r:id="rId5"/>
    <p:sldId id="308" r:id="rId6"/>
    <p:sldId id="269" r:id="rId7"/>
    <p:sldId id="273" r:id="rId8"/>
    <p:sldId id="272" r:id="rId9"/>
    <p:sldId id="307" r:id="rId10"/>
    <p:sldId id="298" r:id="rId11"/>
    <p:sldId id="286" r:id="rId12"/>
    <p:sldId id="261" r:id="rId13"/>
    <p:sldId id="309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7"/>
            <p14:sldId id="308"/>
            <p14:sldId id="269"/>
            <p14:sldId id="273"/>
            <p14:sldId id="272"/>
            <p14:sldId id="307"/>
            <p14:sldId id="298"/>
            <p14:sldId id="286"/>
            <p14:sldId id="261"/>
            <p14:sldId id="309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Anderson (ZUMO)" initials="CA(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8" autoAdjust="0"/>
    <p:restoredTop sz="84972" autoAdjust="0"/>
  </p:normalViewPr>
  <p:slideViewPr>
    <p:cSldViewPr snapToGrid="0">
      <p:cViewPr varScale="1">
        <p:scale>
          <a:sx n="61" d="100"/>
          <a:sy n="61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7BDD2A-52CB-4CF4-8668-0580D12A3E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BEACA-E71E-42B8-9414-78D149EC44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DCD28-2B06-455B-ACA0-6C8CE18D0204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F9ACF-922F-49C6-AC52-8275AF2A60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EC38F-3C26-4A35-BF58-5BE17BE0C7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D7348-5F5F-4B41-B8FD-0B6531E58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332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6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fsdfsdfdsf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4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BF769B-E74C-4503-9BB2-8D83F96858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2" y="5349722"/>
            <a:ext cx="1341991" cy="7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69" y="297743"/>
            <a:ext cx="11062699" cy="1793090"/>
          </a:xfrm>
        </p:spPr>
        <p:txBody>
          <a:bodyPr/>
          <a:lstStyle/>
          <a:p>
            <a:pPr algn="ctr"/>
            <a:r>
              <a:rPr lang="en-US" sz="6600" b="1" dirty="0"/>
              <a:t>Secure Azure Functions apps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214B49-45FD-4BA4-8605-0105756D0793}"/>
              </a:ext>
            </a:extLst>
          </p:cNvPr>
          <p:cNvGrpSpPr/>
          <p:nvPr/>
        </p:nvGrpSpPr>
        <p:grpSpPr>
          <a:xfrm>
            <a:off x="452642" y="3429000"/>
            <a:ext cx="4576763" cy="1791648"/>
            <a:chOff x="7187550" y="3331422"/>
            <a:chExt cx="4576763" cy="179164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EF30B9-7264-4F96-990E-8CE0E634BD8D}"/>
                </a:ext>
              </a:extLst>
            </p:cNvPr>
            <p:cNvSpPr/>
            <p:nvPr/>
          </p:nvSpPr>
          <p:spPr>
            <a:xfrm>
              <a:off x="7193821" y="3331422"/>
              <a:ext cx="457049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600" b="1" dirty="0">
                  <a:gradFill>
                    <a:gsLst>
                      <a:gs pos="91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Kuppurasu Nagaraj</a:t>
              </a:r>
            </a:p>
            <a:p>
              <a:r>
                <a:rPr lang="en-IN" sz="2400" b="1" dirty="0">
                  <a:gradFill>
                    <a:gsLst>
                      <a:gs pos="91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Software Engineer – Kovai.co</a:t>
              </a:r>
            </a:p>
            <a:p>
              <a:r>
                <a:rPr lang="en-IN" sz="2400" b="1" dirty="0">
                  <a:gradFill>
                    <a:gsLst>
                      <a:gs pos="91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Microsoft MVP, MCT</a:t>
              </a:r>
              <a:endParaRPr lang="en-IN" sz="240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  <a:p>
              <a:r>
                <a:rPr lang="en-US" sz="2400" b="1" dirty="0">
                  <a:gradFill>
                    <a:gsLst>
                      <a:gs pos="91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     kuppurasu360</a:t>
              </a:r>
            </a:p>
          </p:txBody>
        </p:sp>
        <p:pic>
          <p:nvPicPr>
            <p:cNvPr id="18" name="Picture 1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257876A-6E0E-412C-A57A-174134F5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550" y="4568816"/>
              <a:ext cx="554254" cy="554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FCF28-BA87-4311-AC7A-77CB9F1FAD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27667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Create serverless logic with Azure Functions:</a:t>
            </a:r>
          </a:p>
          <a:p>
            <a:pPr marL="0" indent="0">
              <a:buNone/>
            </a:pPr>
            <a:r>
              <a:rPr lang="en-IN" sz="2800" dirty="0"/>
              <a:t>https://docs.microsoft.com/en-us/learn/modules/create-serverless-logic-with-azure-functions/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b="1" dirty="0"/>
              <a:t>Execute an Azure Function with triggers:</a:t>
            </a:r>
          </a:p>
          <a:p>
            <a:pPr marL="0" indent="0">
              <a:buNone/>
            </a:pPr>
            <a:r>
              <a:rPr lang="en-IN" sz="2800" dirty="0"/>
              <a:t>https://docs.microsoft.com/en-us/learn/modules/execute-azure-function-with-triggers/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b="1" dirty="0"/>
              <a:t>Develop, test, and deploy an Azure Function with Visual Studio:</a:t>
            </a:r>
          </a:p>
          <a:p>
            <a:pPr marL="0" indent="0">
              <a:buNone/>
            </a:pPr>
            <a:r>
              <a:rPr lang="en-IN" sz="2800" dirty="0"/>
              <a:t>https://docs.microsoft.com/en-us/learn/modules/develop-test-deploy-azure-functions-with-visual-studio/</a:t>
            </a:r>
          </a:p>
          <a:p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E0C5A-3027-4815-A35E-BCA3EB7A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Resources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37101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B44F0-B81F-4EAB-A3B5-0ABCEBC8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01" y="1918181"/>
            <a:ext cx="2932056" cy="365106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019938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">
            <a:extLst>
              <a:ext uri="{FF2B5EF4-FFF2-40B4-BE49-F238E27FC236}">
                <a16:creationId xmlns:a16="http://schemas.microsoft.com/office/drawing/2014/main" id="{37C25C00-CA0E-4C38-929D-D880E2742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832" y="2116862"/>
            <a:ext cx="4598846" cy="241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041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D54E8F-7E8A-4BF6-B7F6-4D6C9C7E2E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1179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800" b="1" dirty="0"/>
              <a:t>Azure Functions overview  </a:t>
            </a:r>
          </a:p>
          <a:p>
            <a:pPr>
              <a:lnSpc>
                <a:spcPct val="150000"/>
              </a:lnSpc>
            </a:pPr>
            <a:r>
              <a:rPr lang="en-GB" sz="2800" b="1" dirty="0"/>
              <a:t>Why Azure Functions?</a:t>
            </a:r>
          </a:p>
          <a:p>
            <a:pPr>
              <a:lnSpc>
                <a:spcPct val="150000"/>
              </a:lnSpc>
            </a:pPr>
            <a:r>
              <a:rPr lang="en-GB" sz="2800" b="1" dirty="0"/>
              <a:t>Creating your first Azure Functions App</a:t>
            </a:r>
          </a:p>
          <a:p>
            <a:pPr>
              <a:lnSpc>
                <a:spcPct val="150000"/>
              </a:lnSpc>
            </a:pPr>
            <a:r>
              <a:rPr lang="en-GB" sz="2800" b="1" dirty="0"/>
              <a:t>Creating Azure Functions in Visual Studio</a:t>
            </a:r>
          </a:p>
          <a:p>
            <a:pPr>
              <a:lnSpc>
                <a:spcPct val="150000"/>
              </a:lnSpc>
            </a:pPr>
            <a:r>
              <a:rPr lang="en-GB" sz="2800" b="1" dirty="0"/>
              <a:t>Securing Azure Functions apps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Authorization Levels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Whitelisting in Azure Functions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Securing an Azure Function App with Azure AD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Integrate Key Vault Secrets With Azure Functions</a:t>
            </a:r>
          </a:p>
          <a:p>
            <a:pPr lvl="1">
              <a:lnSpc>
                <a:spcPct val="150000"/>
              </a:lnSpc>
            </a:pPr>
            <a:endParaRPr lang="en-IN" sz="2032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A4678C-1E2F-4B09-9405-EA89EE2A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53709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7BCE47-4ADC-4F1A-847D-18907658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Azure Functions = Events + 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2281C-F868-4C67-8494-6F12022B2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09" y="1662333"/>
            <a:ext cx="8409524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206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7E9CA-DE18-4BF8-B6ED-A76C66009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53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dirty="0"/>
              <a:t>Fully managed compute environment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Security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Auto-scaling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Pay-per-use (Consumption plan)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Less boilerplate code to write/maintain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Integrate easily with range of services</a:t>
            </a:r>
            <a:endParaRPr lang="en-IN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D55D8-7590-4567-B97C-1EDA7363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Azure Functions?</a:t>
            </a:r>
          </a:p>
        </p:txBody>
      </p:sp>
    </p:spTree>
    <p:extLst>
      <p:ext uri="{BB962C8B-B14F-4D97-AF65-F5344CB8AC3E}">
        <p14:creationId xmlns:p14="http://schemas.microsoft.com/office/powerpoint/2010/main" val="19390541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5FAB5-EF6B-48DC-A61A-16021E1E2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801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3200" b="1" dirty="0" err="1"/>
              <a:t>HTTPTrigger</a:t>
            </a:r>
            <a:r>
              <a:rPr lang="en-IN" sz="3200" b="1" dirty="0"/>
              <a:t> -</a:t>
            </a:r>
            <a:r>
              <a:rPr lang="en-IN" sz="3200" dirty="0"/>
              <a:t> </a:t>
            </a:r>
            <a:r>
              <a:rPr lang="en-IN" sz="2400" dirty="0"/>
              <a:t>execution of your code by using an HTTP request</a:t>
            </a: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3200" b="1" dirty="0" err="1"/>
              <a:t>TimerTrigger</a:t>
            </a:r>
            <a:r>
              <a:rPr lang="en-IN" sz="3200" b="1" dirty="0"/>
              <a:t> - </a:t>
            </a:r>
            <a:r>
              <a:rPr lang="en-IN" sz="2400" dirty="0"/>
              <a:t>Execute </a:t>
            </a:r>
            <a:r>
              <a:rPr lang="en-IN" sz="2400" dirty="0" err="1"/>
              <a:t>cleanup</a:t>
            </a:r>
            <a:r>
              <a:rPr lang="en-IN" sz="2400" dirty="0"/>
              <a:t> or other task on a predefined schedule</a:t>
            </a: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3200" b="1" dirty="0" err="1"/>
              <a:t>CosmosDBTrigger</a:t>
            </a:r>
            <a:r>
              <a:rPr lang="en-IN" sz="3200" b="1" dirty="0"/>
              <a:t> - </a:t>
            </a:r>
            <a:r>
              <a:rPr lang="en-IN" sz="2400" dirty="0"/>
              <a:t>added or updated in collections</a:t>
            </a: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3200" b="1" dirty="0" err="1"/>
              <a:t>BlobTrigger</a:t>
            </a:r>
            <a:r>
              <a:rPr lang="en-IN" sz="3200" b="1" dirty="0"/>
              <a:t> - </a:t>
            </a:r>
            <a:r>
              <a:rPr lang="en-IN" sz="2400" dirty="0"/>
              <a:t>You might use this function for image resizing</a:t>
            </a: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3200" b="1" dirty="0" err="1"/>
              <a:t>QueueTrigger</a:t>
            </a:r>
            <a:r>
              <a:rPr lang="en-IN" sz="3200" b="1" dirty="0"/>
              <a:t> - </a:t>
            </a:r>
            <a:r>
              <a:rPr lang="en-IN" sz="2400" dirty="0"/>
              <a:t>Respond to messages as they arrive</a:t>
            </a:r>
            <a:r>
              <a:rPr lang="en-IN" sz="2400" b="1" dirty="0"/>
              <a:t> </a:t>
            </a:r>
            <a:r>
              <a:rPr lang="en-IN" sz="2400" dirty="0"/>
              <a:t> 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C20581-FA4B-43AE-9FAE-3D5349B6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Trigger</a:t>
            </a:r>
          </a:p>
        </p:txBody>
      </p:sp>
    </p:spTree>
    <p:extLst>
      <p:ext uri="{BB962C8B-B14F-4D97-AF65-F5344CB8AC3E}">
        <p14:creationId xmlns:p14="http://schemas.microsoft.com/office/powerpoint/2010/main" val="3873616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BB095-FE0A-4FE1-911E-FC2B52E86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4993226" cy="4528932"/>
          </a:xfrm>
        </p:spPr>
        <p:txBody>
          <a:bodyPr/>
          <a:lstStyle/>
          <a:p>
            <a:r>
              <a:rPr lang="en-IN"/>
              <a:t>It integration </a:t>
            </a:r>
            <a:r>
              <a:rPr lang="en-IN" dirty="0"/>
              <a:t>with other Azure services such as Logic Apps, Event Hub, </a:t>
            </a:r>
            <a:r>
              <a:rPr lang="en-IN" dirty="0" err="1"/>
              <a:t>CosmoDB</a:t>
            </a:r>
            <a:r>
              <a:rPr lang="en-IN" dirty="0"/>
              <a:t>, Azure Blob Storage, Application Insight, etc.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EB5C8F-E205-4B3F-93FC-A1572CC1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643AC-D3A9-4943-ACEE-216DDD10D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7324" r="15357" b="8551"/>
          <a:stretch/>
        </p:blipFill>
        <p:spPr>
          <a:xfrm>
            <a:off x="7103706" y="1189176"/>
            <a:ext cx="4223657" cy="50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978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and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476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App Service offers dedicated and dynamic tiers.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Dedicated(App Service Plan) is the existing App Service plan tiers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sz="3600" dirty="0"/>
              <a:t>Basic, Standard, Premium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sz="3600" dirty="0"/>
              <a:t>Pay based on # of reserved VMs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sz="3600" dirty="0"/>
              <a:t>You’re responsible for scale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Dynamic (Consumption Plan)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sz="3600" dirty="0"/>
              <a:t>Pay on number of executions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sz="3600" dirty="0"/>
              <a:t>Platform responsible for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656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E457A0-E453-4F51-901F-6B8578F80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dirty="0"/>
              <a:t>C#</a:t>
            </a:r>
          </a:p>
          <a:p>
            <a:r>
              <a:rPr lang="en-US" dirty="0"/>
              <a:t>F#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PowerShell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TypeScript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CF1F6-6997-4268-B430-BAA6C94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Supported Languages</a:t>
            </a:r>
          </a:p>
        </p:txBody>
      </p:sp>
    </p:spTree>
    <p:extLst>
      <p:ext uri="{BB962C8B-B14F-4D97-AF65-F5344CB8AC3E}">
        <p14:creationId xmlns:p14="http://schemas.microsoft.com/office/powerpoint/2010/main" val="31689024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48" y="2489502"/>
            <a:ext cx="10010687" cy="139762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Azure Function Demo 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sharepoint/v3"/>
    <ds:schemaRef ds:uri="http://www.w3.org/XML/1998/namespace"/>
    <ds:schemaRef ds:uri="http://schemas.microsoft.com/office/2006/documentManagement/types"/>
    <ds:schemaRef ds:uri="569b343d-e775-480b-9b2b-6a6986deb9b0"/>
    <ds:schemaRef ds:uri="http://schemas.openxmlformats.org/package/2006/metadata/core-properties"/>
    <ds:schemaRef ds:uri="11245976-3b4d-4794-a754-317688483df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3447</TotalTime>
  <Words>322</Words>
  <Application>Microsoft Office PowerPoint</Application>
  <PresentationFormat>Widescreen</PresentationFormat>
  <Paragraphs>63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Secure Azure Functions apps</vt:lpstr>
      <vt:lpstr>Agenda</vt:lpstr>
      <vt:lpstr>Azure Functions = Events + Code</vt:lpstr>
      <vt:lpstr>Why Azure Functions?</vt:lpstr>
      <vt:lpstr>Type of Trigger</vt:lpstr>
      <vt:lpstr>Integration</vt:lpstr>
      <vt:lpstr>Platform and scaling</vt:lpstr>
      <vt:lpstr>Supported Languages</vt:lpstr>
      <vt:lpstr>Azure Function Demo </vt:lpstr>
      <vt:lpstr>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Kuppurasu Nagaraj</cp:lastModifiedBy>
  <cp:revision>85</cp:revision>
  <dcterms:created xsi:type="dcterms:W3CDTF">2018-01-09T22:22:16Z</dcterms:created>
  <dcterms:modified xsi:type="dcterms:W3CDTF">2020-06-14T11:38:23Z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