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2" r:id="rId6"/>
    <p:sldId id="291" r:id="rId7"/>
    <p:sldId id="293" r:id="rId8"/>
    <p:sldId id="283" r:id="rId9"/>
    <p:sldId id="297" r:id="rId10"/>
    <p:sldId id="284" r:id="rId11"/>
    <p:sldId id="285" r:id="rId12"/>
    <p:sldId id="296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2" autoAdjust="0"/>
    <p:restoredTop sz="94631" autoAdjust="0"/>
  </p:normalViewPr>
  <p:slideViewPr>
    <p:cSldViewPr snapToGrid="0">
      <p:cViewPr>
        <p:scale>
          <a:sx n="119" d="100"/>
          <a:sy n="119" d="100"/>
        </p:scale>
        <p:origin x="744" y="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8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98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66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3941638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Noé</a:t>
            </a:r>
            <a:endParaRPr lang="en-GB" sz="1600" b="1" spc="-1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algn="r" rtl="0">
              <a:lnSpc>
                <a:spcPts val="1400"/>
              </a:lnSpc>
            </a:pPr>
            <a:r>
              <a:rPr lang="en-GB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KURATA</a:t>
            </a:r>
            <a:endParaRPr lang="en-GB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sz="3600" dirty="0"/>
              <a:t>How are countries adapting to cyber warfare?</a:t>
            </a:r>
          </a:p>
        </p:txBody>
      </p:sp>
      <p:pic>
        <p:nvPicPr>
          <p:cNvPr id="10" name="Picture Placeholder 9" descr="Logo&#10;&#10;Description automatically generated">
            <a:extLst>
              <a:ext uri="{FF2B5EF4-FFF2-40B4-BE49-F238E27FC236}">
                <a16:creationId xmlns:a16="http://schemas.microsoft.com/office/drawing/2014/main" id="{8CCFFE90-8AD8-DED3-9A1F-A5180FFB36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877" r="33877"/>
          <a:stretch>
            <a:fillRect/>
          </a:stretch>
        </p:blipFill>
        <p:spPr/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Epitech</a:t>
            </a:r>
            <a:r>
              <a:rPr lang="en-GB" dirty="0"/>
              <a:t>, Tek01 IT, 06/12/2022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What is Cyberwarfare?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The cloud?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A636D-5C12-DDB8-B5CF-ECED26BD08DE}"/>
              </a:ext>
            </a:extLst>
          </p:cNvPr>
          <p:cNvSpPr/>
          <p:nvPr/>
        </p:nvSpPr>
        <p:spPr>
          <a:xfrm>
            <a:off x="10039149" y="6323798"/>
            <a:ext cx="1318662" cy="43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AN Electronic attack?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4769" y="1823809"/>
            <a:ext cx="4700337" cy="3210382"/>
          </a:xfrm>
        </p:spPr>
        <p:txBody>
          <a:bodyPr rtlCol="0"/>
          <a:lstStyle/>
          <a:p>
            <a:pPr marL="0" indent="0" rtl="0">
              <a:buNone/>
            </a:pPr>
            <a:r>
              <a:rPr lang="en-GB" sz="2800" dirty="0"/>
              <a:t>Cripple vital activities of a country</a:t>
            </a:r>
          </a:p>
          <a:p>
            <a:pPr rtl="0"/>
            <a:r>
              <a:rPr lang="en-GB" dirty="0"/>
              <a:t>Global network = place of military conflict </a:t>
            </a:r>
          </a:p>
          <a:p>
            <a:r>
              <a:rPr lang="en-GB" dirty="0"/>
              <a:t>Internet makes it possible to infiltrate the most sensitive networks  </a:t>
            </a:r>
          </a:p>
          <a:p>
            <a:pPr rtl="0"/>
            <a:r>
              <a:rPr lang="en-GB" dirty="0"/>
              <a:t>Launched by groups of hackers searching for: a challenge, money</a:t>
            </a:r>
          </a:p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04D2684-B8EF-41B8-9C43-86A9D34E65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6095106" y="1207216"/>
            <a:ext cx="4598705" cy="430745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53363F-7A69-1CFB-97DB-5A157A526B4D}"/>
              </a:ext>
            </a:extLst>
          </p:cNvPr>
          <p:cNvSpPr/>
          <p:nvPr/>
        </p:nvSpPr>
        <p:spPr>
          <a:xfrm>
            <a:off x="10048775" y="6246796"/>
            <a:ext cx="1318661" cy="51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10AF14D-268D-4B93-96C4-26C9387AA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5879" t="-162" r="16361"/>
          <a:stretch/>
        </p:blipFill>
        <p:spPr>
          <a:xfrm>
            <a:off x="-12689" y="78995"/>
            <a:ext cx="9981398" cy="672407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0D8A64-AD6F-FEAA-400D-F09A24271DB8}"/>
              </a:ext>
            </a:extLst>
          </p:cNvPr>
          <p:cNvSpPr/>
          <p:nvPr/>
        </p:nvSpPr>
        <p:spPr>
          <a:xfrm>
            <a:off x="482310" y="4346296"/>
            <a:ext cx="9442383" cy="1674470"/>
          </a:xfrm>
          <a:prstGeom prst="rect">
            <a:avLst/>
          </a:prstGeom>
          <a:solidFill>
            <a:schemeClr val="tx1">
              <a:alpha val="74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 rtlCol="0"/>
          <a:lstStyle/>
          <a:p>
            <a:pPr rtl="0"/>
            <a:r>
              <a:rPr lang="en-GB" dirty="0"/>
              <a:t>Why engage in cyberwarfare?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Cyberattacks?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20BFAB-50BB-4D9B-FACE-A86A972EFC2F}"/>
              </a:ext>
            </a:extLst>
          </p:cNvPr>
          <p:cNvSpPr/>
          <p:nvPr/>
        </p:nvSpPr>
        <p:spPr>
          <a:xfrm>
            <a:off x="10048775" y="6275672"/>
            <a:ext cx="1318661" cy="515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3"/>
          <a:srcRect l="24886" r="21360"/>
          <a:stretch/>
        </p:blipFill>
        <p:spPr>
          <a:xfrm>
            <a:off x="5651876" y="100845"/>
            <a:ext cx="6381554" cy="66778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50" y="2111302"/>
            <a:ext cx="5184913" cy="432000"/>
          </a:xfrm>
        </p:spPr>
        <p:txBody>
          <a:bodyPr rtlCol="0"/>
          <a:lstStyle/>
          <a:p>
            <a:pPr rtl="0"/>
            <a:r>
              <a:rPr lang="en-GB" sz="2800" dirty="0"/>
              <a:t>Can be started by anyone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78564" y="2781126"/>
            <a:ext cx="4498999" cy="727550"/>
          </a:xfrm>
        </p:spPr>
        <p:txBody>
          <a:bodyPr rtlCol="0"/>
          <a:lstStyle/>
          <a:p>
            <a:pPr rtl="0"/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Data: element serves as basis for reasoning and starting point for research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763" y="3508676"/>
            <a:ext cx="5184800" cy="2445500"/>
          </a:xfrm>
        </p:spPr>
        <p:txBody>
          <a:bodyPr rtlCol="0"/>
          <a:lstStyle/>
          <a:p>
            <a:pPr marL="0" indent="0" rtl="0">
              <a:buNone/>
            </a:pPr>
            <a:r>
              <a:rPr lang="en-GB" sz="2400" dirty="0"/>
              <a:t>Cyber warfare can be started by anyone; but why would someone trigger a cyberattack? :</a:t>
            </a:r>
          </a:p>
          <a:p>
            <a:pPr rtl="0"/>
            <a:r>
              <a:rPr lang="en-GB" dirty="0"/>
              <a:t>Recover Data</a:t>
            </a:r>
          </a:p>
          <a:p>
            <a:pPr rtl="0"/>
            <a:r>
              <a:rPr lang="en-GB" dirty="0"/>
              <a:t>Destroy Data</a:t>
            </a:r>
          </a:p>
          <a:p>
            <a:pPr rtl="0"/>
            <a:r>
              <a:rPr lang="en-GB" dirty="0"/>
              <a:t>Espionage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F1DAF-4567-94B6-0324-33AE97A3A8BF}"/>
              </a:ext>
            </a:extLst>
          </p:cNvPr>
          <p:cNvSpPr txBox="1"/>
          <p:nvPr/>
        </p:nvSpPr>
        <p:spPr>
          <a:xfrm>
            <a:off x="11983453" y="65355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FBEC5-1C39-73D7-8978-556BF54B938A}"/>
              </a:ext>
            </a:extLst>
          </p:cNvPr>
          <p:cNvSpPr txBox="1"/>
          <p:nvPr/>
        </p:nvSpPr>
        <p:spPr>
          <a:xfrm>
            <a:off x="11848699" y="6448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005AD05F-B94D-97A0-18A5-B4B5802DA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2" y="147229"/>
            <a:ext cx="9841679" cy="65611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14E8B6-8236-9080-50D4-6CE167F11E25}"/>
              </a:ext>
            </a:extLst>
          </p:cNvPr>
          <p:cNvSpPr/>
          <p:nvPr/>
        </p:nvSpPr>
        <p:spPr>
          <a:xfrm>
            <a:off x="482310" y="4346296"/>
            <a:ext cx="9442383" cy="1674470"/>
          </a:xfrm>
          <a:prstGeom prst="rect">
            <a:avLst/>
          </a:prstGeom>
          <a:solidFill>
            <a:schemeClr val="tx1">
              <a:alpha val="7543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How to avoid Cyberwarfare?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VPN?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A636D-5C12-DDB8-B5CF-ECED26BD08DE}"/>
              </a:ext>
            </a:extLst>
          </p:cNvPr>
          <p:cNvSpPr/>
          <p:nvPr/>
        </p:nvSpPr>
        <p:spPr>
          <a:xfrm>
            <a:off x="10039149" y="6323798"/>
            <a:ext cx="1318662" cy="43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0313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67944"/>
            <a:ext cx="9198000" cy="432000"/>
          </a:xfrm>
        </p:spPr>
        <p:txBody>
          <a:bodyPr rtlCol="0"/>
          <a:lstStyle/>
          <a:p>
            <a:pPr rtl="0"/>
            <a:r>
              <a:rPr lang="en-GB" dirty="0"/>
              <a:t>How do countries protect themselves </a:t>
            </a:r>
            <a:br>
              <a:rPr lang="en-GB" dirty="0"/>
            </a:br>
            <a:r>
              <a:rPr lang="en-GB" dirty="0"/>
              <a:t>from cyberattacks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2356457"/>
            <a:ext cx="4500000" cy="498616"/>
          </a:xfrm>
        </p:spPr>
        <p:txBody>
          <a:bodyPr rtlCol="0"/>
          <a:lstStyle/>
          <a:p>
            <a:pPr rtl="0"/>
            <a:r>
              <a:rPr lang="en-GB" dirty="0"/>
              <a:t>Cyber ​​</a:t>
            </a:r>
            <a:r>
              <a:rPr lang="en-GB" dirty="0" err="1"/>
              <a:t>Defense</a:t>
            </a:r>
            <a:r>
              <a:rPr lang="en-GB" dirty="0"/>
              <a:t> Command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/>
          <a:lstStyle/>
          <a:p>
            <a:pPr rtl="0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rtl="0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United States : USCYBERCOM part of United States Law Enforcement</a:t>
            </a:r>
          </a:p>
          <a:p>
            <a:pPr lvl="1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Launch cyberattacks against threats in the United States</a:t>
            </a:r>
          </a:p>
          <a:p>
            <a:pPr lvl="1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Serves to defend against these attacks. </a:t>
            </a:r>
          </a:p>
          <a:p>
            <a:pPr lvl="1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2017 France decided to create COMCYBER, under the authority of the Chief of Défense Staff and fulfils the same functions</a:t>
            </a:r>
          </a:p>
          <a:p>
            <a:pPr lvl="1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358153"/>
            <a:ext cx="4500000" cy="496920"/>
          </a:xfrm>
        </p:spPr>
        <p:txBody>
          <a:bodyPr rtlCol="0"/>
          <a:lstStyle/>
          <a:p>
            <a:pPr rtl="0"/>
            <a:r>
              <a:rPr lang="en-GB" dirty="0"/>
              <a:t>VPNs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/>
          <a:lstStyle/>
          <a:p>
            <a:pPr rtl="0"/>
            <a:endParaRPr lang="en-GB" dirty="0"/>
          </a:p>
          <a:p>
            <a:pPr rtl="0"/>
            <a:r>
              <a:rPr lang="en-GB" dirty="0"/>
              <a:t>VPN = Virtual Private Network</a:t>
            </a:r>
          </a:p>
          <a:p>
            <a:pPr lvl="1" rtl="0"/>
            <a:r>
              <a:rPr lang="en-GB" dirty="0"/>
              <a:t>Can be owned by anyone</a:t>
            </a:r>
          </a:p>
          <a:p>
            <a:pPr lvl="1" rtl="0"/>
            <a:r>
              <a:rPr lang="en-GB" dirty="0"/>
              <a:t>A service that encrypts your activity on the internet and keeps your identity hidden while navigating the internet </a:t>
            </a:r>
          </a:p>
          <a:p>
            <a:pPr lvl="1"/>
            <a:r>
              <a:rPr lang="en-GB" dirty="0"/>
              <a:t>VPN technology was first used in 1996 when a Microsoft employee developed the PPTP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BFDF26-910A-6946-5B41-7EB4FEF14E0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358241"/>
            <a:ext cx="9198000" cy="360000"/>
          </a:xfrm>
        </p:spPr>
        <p:txBody>
          <a:bodyPr/>
          <a:lstStyle/>
          <a:p>
            <a:r>
              <a:rPr lang="en-GB" dirty="0"/>
              <a:t>how can cyberwarfare be avoided?</a:t>
            </a:r>
            <a:endParaRPr lang="en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A2AE5-2074-1EE9-FA7C-E313E72C3F8D}"/>
              </a:ext>
            </a:extLst>
          </p:cNvPr>
          <p:cNvSpPr/>
          <p:nvPr/>
        </p:nvSpPr>
        <p:spPr>
          <a:xfrm>
            <a:off x="10004611" y="6310787"/>
            <a:ext cx="1335314" cy="45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2358" y="4806176"/>
            <a:ext cx="2028686" cy="1094618"/>
          </a:xfrm>
        </p:spPr>
        <p:txBody>
          <a:bodyPr rtlCol="0"/>
          <a:lstStyle/>
          <a:p>
            <a:pPr rtl="0"/>
            <a:r>
              <a:rPr lang="en-GB" dirty="0"/>
              <a:t>In </a:t>
            </a:r>
            <a:r>
              <a:rPr lang="en-GB" dirty="0" err="1"/>
              <a:t>conlusion</a:t>
            </a:r>
            <a:r>
              <a:rPr lang="en-GB" dirty="0"/>
              <a:t>, Cyberwarfare has existed for years with different degrees of intensity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Image SLide</a:t>
            </a:r>
          </a:p>
        </p:txBody>
      </p:sp>
      <p:pic>
        <p:nvPicPr>
          <p:cNvPr id="9" name="Picture Placeholder 8" descr="Running track with numbers">
            <a:extLst>
              <a:ext uri="{FF2B5EF4-FFF2-40B4-BE49-F238E27FC236}">
                <a16:creationId xmlns:a16="http://schemas.microsoft.com/office/drawing/2014/main" id="{0696A4C5-7918-4F00-8A44-96747CE8A9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6299200" y="432818"/>
            <a:ext cx="5472113" cy="5757614"/>
          </a:xfrm>
        </p:spPr>
      </p:pic>
      <p:pic>
        <p:nvPicPr>
          <p:cNvPr id="3074" name="Picture 2" descr="Cyber Warfare and Your Network - Info Stor Limited">
            <a:extLst>
              <a:ext uri="{FF2B5EF4-FFF2-40B4-BE49-F238E27FC236}">
                <a16:creationId xmlns:a16="http://schemas.microsoft.com/office/drawing/2014/main" id="{1A850E7C-872A-9590-0572-CAC2A2AF1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-530" r="8930" b="530"/>
          <a:stretch/>
        </p:blipFill>
        <p:spPr bwMode="auto">
          <a:xfrm>
            <a:off x="3205779" y="344245"/>
            <a:ext cx="8565534" cy="58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7A4F9D-2C00-E0DF-EE01-598A842FD9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28" r="42595"/>
          <a:stretch/>
        </p:blipFill>
        <p:spPr>
          <a:xfrm>
            <a:off x="276329" y="432818"/>
            <a:ext cx="2764715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F2D699-BD0C-B9CE-9071-6CF822217AF0}"/>
              </a:ext>
            </a:extLst>
          </p:cNvPr>
          <p:cNvSpPr/>
          <p:nvPr/>
        </p:nvSpPr>
        <p:spPr>
          <a:xfrm>
            <a:off x="10069158" y="6317611"/>
            <a:ext cx="1280160" cy="45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 err="1"/>
              <a:t>Noé</a:t>
            </a:r>
            <a:r>
              <a:rPr lang="en-GB" dirty="0"/>
              <a:t> </a:t>
            </a:r>
            <a:r>
              <a:rPr lang="en-GB" dirty="0" err="1"/>
              <a:t>Kurata</a:t>
            </a:r>
            <a:endParaRPr lang="en-GB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99" y="4071795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268" y="4062237"/>
            <a:ext cx="2910342" cy="238016"/>
          </a:xfrm>
        </p:spPr>
        <p:txBody>
          <a:bodyPr rtlCol="0"/>
          <a:lstStyle/>
          <a:p>
            <a:pPr rtl="0"/>
            <a:r>
              <a:rPr lang="en-GB" dirty="0" err="1"/>
              <a:t>noe.kurata@epitech.eu</a:t>
            </a:r>
            <a:endParaRPr lang="en-GB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6940" y="4439513"/>
            <a:ext cx="244786" cy="244786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2268" y="4446283"/>
            <a:ext cx="2910342" cy="238016"/>
          </a:xfrm>
        </p:spPr>
        <p:txBody>
          <a:bodyPr rtlCol="0"/>
          <a:lstStyle/>
          <a:p>
            <a:pPr rtl="0"/>
            <a:r>
              <a:rPr lang="en-GB" dirty="0" err="1"/>
              <a:t>www.bit.ly</a:t>
            </a:r>
            <a:r>
              <a:rPr lang="en-GB" dirty="0"/>
              <a:t>/</a:t>
            </a:r>
            <a:r>
              <a:rPr lang="en-GB" dirty="0" err="1"/>
              <a:t>designedbynoe</a:t>
            </a:r>
            <a:endParaRPr lang="en-GB" dirty="0"/>
          </a:p>
        </p:txBody>
      </p:sp>
      <p:pic>
        <p:nvPicPr>
          <p:cNvPr id="2050" name="Picture 2" descr="Epitech Bénin – École d'Expertise Informatique">
            <a:extLst>
              <a:ext uri="{FF2B5EF4-FFF2-40B4-BE49-F238E27FC236}">
                <a16:creationId xmlns:a16="http://schemas.microsoft.com/office/drawing/2014/main" id="{B0AD22BF-010D-76A0-EDE6-B1E003B4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110" y="144379"/>
            <a:ext cx="1025243" cy="90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273</Words>
  <Application>Microsoft Macintosh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Office Theme</vt:lpstr>
      <vt:lpstr>How are countries adapting to cyber warfare?</vt:lpstr>
      <vt:lpstr>What is Cyberwarfare?</vt:lpstr>
      <vt:lpstr>AN Electronic attack?</vt:lpstr>
      <vt:lpstr>Why engage in cyberwarfare?</vt:lpstr>
      <vt:lpstr>Can be started by anyone</vt:lpstr>
      <vt:lpstr>How to avoid Cyberwarfare?</vt:lpstr>
      <vt:lpstr>How do countries protect themselves  from cyberattacks</vt:lpstr>
      <vt:lpstr>Image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are countries adapting to cyber warfare?</dc:title>
  <dc:creator>Noe Kurata</dc:creator>
  <cp:lastModifiedBy>Noe Kurata</cp:lastModifiedBy>
  <cp:revision>1</cp:revision>
  <dcterms:created xsi:type="dcterms:W3CDTF">2022-12-06T16:31:51Z</dcterms:created>
  <dcterms:modified xsi:type="dcterms:W3CDTF">2022-12-06T17:32:49Z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