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3" r:id="rId2"/>
  </p:sldMasterIdLst>
  <p:notesMasterIdLst>
    <p:notesMasterId r:id="rId24"/>
  </p:notesMasterIdLst>
  <p:sldIdLst>
    <p:sldId id="260" r:id="rId3"/>
    <p:sldId id="287" r:id="rId4"/>
    <p:sldId id="288" r:id="rId5"/>
    <p:sldId id="289" r:id="rId6"/>
    <p:sldId id="290" r:id="rId7"/>
    <p:sldId id="296" r:id="rId8"/>
    <p:sldId id="297" r:id="rId9"/>
    <p:sldId id="292" r:id="rId10"/>
    <p:sldId id="293" r:id="rId11"/>
    <p:sldId id="294" r:id="rId12"/>
    <p:sldId id="291" r:id="rId13"/>
    <p:sldId id="295" r:id="rId14"/>
    <p:sldId id="298" r:id="rId15"/>
    <p:sldId id="299" r:id="rId16"/>
    <p:sldId id="304" r:id="rId17"/>
    <p:sldId id="300" r:id="rId18"/>
    <p:sldId id="303" r:id="rId19"/>
    <p:sldId id="302" r:id="rId20"/>
    <p:sldId id="301" r:id="rId21"/>
    <p:sldId id="305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A4BC0-6FDA-40E8-894E-85255D9ECB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D37E-C23E-4D17-BF9C-12392B29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7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4328312" y="572687"/>
            <a:ext cx="3816964" cy="384442"/>
          </a:xfrm>
          <a:prstGeom prst="rect">
            <a:avLst/>
          </a:prstGeom>
        </p:spPr>
        <p:txBody>
          <a:bodyPr/>
          <a:lstStyle>
            <a:lvl1pPr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作者，日期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4326413" y="972915"/>
            <a:ext cx="7248575" cy="384442"/>
          </a:xfrm>
          <a:prstGeom prst="rect">
            <a:avLst/>
          </a:prstGeom>
        </p:spPr>
        <p:txBody>
          <a:bodyPr/>
          <a:lstStyle>
            <a:lvl1pPr>
              <a:buNone/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PPT</a:t>
            </a:r>
            <a:r>
              <a:rPr lang="zh-CN" altLang="en-US" dirty="0" smtClean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76287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831EF-EDA1-430E-960F-B18B4981F9A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5CFA-37A6-4C5D-9F2A-2CD696623F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9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32AB-7951-4C98-8844-FB2AA552F7D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52EB8-EE33-4B0F-A012-FC7A3702271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2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9C06A-822D-493F-9B23-130ED060951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EEEB-0C82-49D2-A16F-30311745863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4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97C74-8351-4526-927A-2FF2F148F82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435C-2EB7-416D-870D-CCB4E1B31AC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15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BB9AF-2DB5-45D0-AE09-3E6ECC44A41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44B16-CC71-4B39-957B-DDCE4F57457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5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E8EEE-647A-4BD4-91E7-967FDC3968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FCBE2-1919-4579-AAE8-8048C411837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A0D97-D735-43C2-B9E3-B398E86BBA9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3C54-849C-42C9-82C3-D4AF16EE3F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92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614B-4014-4597-ABB9-5A17B9579A8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D17A4-407D-466D-8753-D03F6DB2775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62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0338B-D461-48F8-AE31-FDED4BC62FE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5EAF4-BBD0-479E-BE92-9721F5638E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6" y="1255792"/>
            <a:ext cx="11134793" cy="494845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第一章 此处输入章节标题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609600" y="454105"/>
            <a:ext cx="9257945" cy="409026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今天主要讨论的议题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9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92673" y="444500"/>
            <a:ext cx="9525552" cy="6350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标题范例，点击此处编辑，标题不允许超过两行文字，且不允许超出此文本框。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2667" y="1371600"/>
            <a:ext cx="11057467" cy="4622800"/>
          </a:xfrm>
          <a:prstGeom prst="rect">
            <a:avLst/>
          </a:prstGeo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zh-CN" altLang="en-US" dirty="0" smtClean="0"/>
              <a:t>副标题范例</a:t>
            </a:r>
          </a:p>
        </p:txBody>
      </p:sp>
      <p:sp>
        <p:nvSpPr>
          <p:cNvPr id="10" name="Text Placeholder 2"/>
          <p:cNvSpPr>
            <a:spLocks noGrp="1"/>
          </p:cNvSpPr>
          <p:nvPr/>
        </p:nvSpPr>
        <p:spPr>
          <a:xfrm>
            <a:off x="567267" y="1581150"/>
            <a:ext cx="11057467" cy="46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74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分隔页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12910" y="5272874"/>
            <a:ext cx="8784917" cy="635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CC0014"/>
                </a:solidFill>
                <a:latin typeface="微软雅黑" pitchFamily="34" charset="-122"/>
                <a:ea typeface="微软雅黑" pitchFamily="34" charset="-122"/>
              </a:rPr>
              <a:t>此处输入章节标题</a:t>
            </a:r>
            <a:endParaRPr lang="zh-CN" altLang="en-US" sz="2800" b="1" dirty="0">
              <a:solidFill>
                <a:srgbClr val="CC001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18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分隔页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1333302" y="3144972"/>
            <a:ext cx="9552726" cy="635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CC0014"/>
                </a:solidFill>
                <a:latin typeface="微软雅黑" pitchFamily="34" charset="-122"/>
                <a:ea typeface="微软雅黑" pitchFamily="34" charset="-122"/>
              </a:rPr>
              <a:t>此处输入章节标题</a:t>
            </a:r>
            <a:endParaRPr lang="zh-CN" altLang="en-US" sz="2800" b="1" dirty="0">
              <a:solidFill>
                <a:srgbClr val="CC001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29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2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92673" y="444500"/>
            <a:ext cx="9906000" cy="6350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标题范例，点击此处编辑，标题不允许超过两行文字，且不允许超出此文本框。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592695" y="1273183"/>
            <a:ext cx="9969500" cy="47863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96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59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8673-11F4-48CF-9301-9C33764AA41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B9F7F-CB7E-4CD9-96C1-017E8462724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0D133-E528-410D-A998-8124C6B5162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B750C-B927-45A8-ADAA-60B05361A74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6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8A2C53-4D12-464B-9E27-886F29F796D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5E181B-5526-4DF4-A569-1A9B7B8C6A9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tech/exactoptions-jsp-141536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郭鑫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2016-04-05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326413" y="972914"/>
            <a:ext cx="7262023" cy="946421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 </a:t>
            </a:r>
            <a:r>
              <a:rPr lang="zh-CN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虚拟机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3" y="444500"/>
            <a:ext cx="9525552" cy="635000"/>
          </a:xfrm>
        </p:spPr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垃圾回收算法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标记</a:t>
            </a:r>
            <a:r>
              <a:rPr lang="en-US" altLang="zh-CN" dirty="0"/>
              <a:t>—</a:t>
            </a:r>
            <a:r>
              <a:rPr lang="zh-CN" altLang="en-US" dirty="0"/>
              <a:t>整理算法（</a:t>
            </a:r>
            <a:r>
              <a:rPr lang="en-US" altLang="zh-CN" dirty="0">
                <a:latin typeface="Times New Roman" panose="02020603050405020304" pitchFamily="18" charset="0"/>
              </a:rPr>
              <a:t>Mark-Compact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27" y="1079500"/>
            <a:ext cx="7239000" cy="3867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9899" y="5447985"/>
            <a:ext cx="10523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存活对象往内存的一端移动，然后直接回收边界以外的内存。</a:t>
            </a:r>
          </a:p>
        </p:txBody>
      </p:sp>
    </p:spTree>
    <p:extLst>
      <p:ext uri="{BB962C8B-B14F-4D97-AF65-F5344CB8AC3E}">
        <p14:creationId xmlns:p14="http://schemas.microsoft.com/office/powerpoint/2010/main" val="37129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67" y="327874"/>
            <a:ext cx="9525552" cy="506114"/>
          </a:xfrm>
        </p:spPr>
        <p:txBody>
          <a:bodyPr/>
          <a:lstStyle/>
          <a:p>
            <a:r>
              <a:rPr lang="en-US" altLang="zh-CN" dirty="0" smtClean="0"/>
              <a:t>JVM </a:t>
            </a:r>
            <a:r>
              <a:rPr lang="zh-CN" altLang="en-US" dirty="0" smtClean="0"/>
              <a:t>垃圾堆“分代策略”垃圾回收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92880" y="999779"/>
            <a:ext cx="50097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堆，垃圾堆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^_^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5" y="1575302"/>
            <a:ext cx="4605220" cy="4581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6425" y="2091351"/>
            <a:ext cx="60024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新生代用于存放刚创建的对象以及年轻的对象，如果对象一直没有被回收，生存得足够长，老年对象就会被移入老年代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新生代又可进一步细分为 </a:t>
            </a:r>
            <a:r>
              <a:rPr lang="en-US" altLang="zh-CN" sz="1600" dirty="0" err="1"/>
              <a:t>eden</a:t>
            </a:r>
            <a:r>
              <a:rPr lang="zh-CN" altLang="en-US" sz="1600" dirty="0"/>
              <a:t>、</a:t>
            </a:r>
            <a:r>
              <a:rPr lang="en-US" altLang="zh-CN" sz="1600" dirty="0"/>
              <a:t>survivorSpace0(s0,from space)</a:t>
            </a:r>
            <a:r>
              <a:rPr lang="zh-CN" altLang="en-US" sz="1600" dirty="0"/>
              <a:t>、</a:t>
            </a:r>
            <a:r>
              <a:rPr lang="en-US" altLang="zh-CN" sz="1600" dirty="0"/>
              <a:t>survivorSpace1(s1,to space)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刚</a:t>
            </a:r>
            <a:r>
              <a:rPr lang="zh-CN" altLang="en-US" sz="1600" dirty="0"/>
              <a:t>创建的对象都放入</a:t>
            </a:r>
            <a:r>
              <a:rPr lang="en-US" altLang="zh-CN" sz="1600" dirty="0"/>
              <a:t>eden,s0</a:t>
            </a:r>
            <a:r>
              <a:rPr lang="zh-CN" altLang="en-US" sz="1600" dirty="0"/>
              <a:t>和</a:t>
            </a:r>
            <a:r>
              <a:rPr lang="en-US" altLang="zh-CN" sz="1600" dirty="0"/>
              <a:t>s1</a:t>
            </a:r>
            <a:r>
              <a:rPr lang="zh-CN" altLang="en-US" sz="1600" dirty="0"/>
              <a:t>都至少经过一次</a:t>
            </a:r>
            <a:r>
              <a:rPr lang="en-US" altLang="zh-CN" sz="1600" dirty="0"/>
              <a:t>GC</a:t>
            </a:r>
            <a:r>
              <a:rPr lang="zh-CN" altLang="en-US" sz="1600" dirty="0"/>
              <a:t>并幸存。如果幸存对象经过一定时间仍存在，则进入老年代</a:t>
            </a:r>
            <a:r>
              <a:rPr lang="en-US" altLang="zh-CN" sz="1600" dirty="0"/>
              <a:t>(tenured)</a:t>
            </a:r>
            <a:r>
              <a:rPr lang="zh-CN" altLang="en-US" sz="1600" dirty="0"/>
              <a:t>。</a:t>
            </a:r>
            <a:endParaRPr lang="zh-CN" altLang="en-US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502002" y="4630503"/>
            <a:ext cx="361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新生代采用标记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—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复制算法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endParaRPr lang="en-US" altLang="zh-CN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老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年代采用标记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—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整理算法。</a:t>
            </a:r>
            <a:endParaRPr lang="zh-CN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3" y="444500"/>
            <a:ext cx="9525552" cy="635000"/>
          </a:xfrm>
        </p:spPr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垃圾收集器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7" y="1079500"/>
            <a:ext cx="4091034" cy="36735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55449" y="1090691"/>
            <a:ext cx="670087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Calibri" panose="020F0502020204030204" pitchFamily="34" charset="0"/>
              </a:rPr>
              <a:t>Serial/</a:t>
            </a:r>
            <a:r>
              <a:rPr lang="en-US" altLang="zh-CN" sz="1200" dirty="0" err="1"/>
              <a:t>SerialOld</a:t>
            </a:r>
            <a:r>
              <a:rPr lang="zh-CN" altLang="en-US" sz="1400" dirty="0" smtClean="0"/>
              <a:t>收集</a:t>
            </a:r>
            <a:r>
              <a:rPr lang="zh-CN" altLang="en-US" sz="1400" dirty="0"/>
              <a:t>器：串行回收方式适合低端机器，是</a:t>
            </a:r>
            <a:r>
              <a:rPr lang="en-US" altLang="zh-CN" sz="1400" dirty="0"/>
              <a:t>Client</a:t>
            </a:r>
            <a:r>
              <a:rPr lang="zh-CN" altLang="en-US" sz="1400" dirty="0"/>
              <a:t>模式下的默认收集</a:t>
            </a:r>
            <a:r>
              <a:rPr lang="zh-CN" altLang="en-US" sz="1400" dirty="0" smtClean="0"/>
              <a:t>器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 smtClean="0"/>
              <a:t>ParNew</a:t>
            </a:r>
            <a:r>
              <a:rPr lang="zh-CN" altLang="en-US" sz="1400" dirty="0"/>
              <a:t>收集器：多线程版本的</a:t>
            </a:r>
            <a:r>
              <a:rPr lang="en-US" altLang="zh-CN" sz="1400" dirty="0"/>
              <a:t>Serial</a:t>
            </a:r>
            <a:r>
              <a:rPr lang="zh-CN" altLang="en-US" sz="1400" dirty="0"/>
              <a:t>收集</a:t>
            </a:r>
            <a:r>
              <a:rPr lang="zh-CN" altLang="en-US" sz="1400" dirty="0" smtClean="0"/>
              <a:t>器，多</a:t>
            </a:r>
            <a:r>
              <a:rPr lang="en-US" altLang="zh-CN" sz="1400" dirty="0"/>
              <a:t>CPU</a:t>
            </a:r>
            <a:r>
              <a:rPr lang="zh-CN" altLang="en-US" sz="1400" dirty="0"/>
              <a:t>模式下的首选回收器</a:t>
            </a:r>
          </a:p>
        </p:txBody>
      </p:sp>
      <p:sp>
        <p:nvSpPr>
          <p:cNvPr id="5" name="矩形 4"/>
          <p:cNvSpPr/>
          <p:nvPr/>
        </p:nvSpPr>
        <p:spPr>
          <a:xfrm>
            <a:off x="7072809" y="710168"/>
            <a:ext cx="241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Stop The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World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收集器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5449" y="2745967"/>
            <a:ext cx="60885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ParallelScavenge</a:t>
            </a:r>
            <a:r>
              <a:rPr lang="zh-CN" altLang="en-US" sz="1400" dirty="0" smtClean="0"/>
              <a:t>收集</a:t>
            </a:r>
            <a:r>
              <a:rPr lang="zh-CN" altLang="en-US" sz="1400" dirty="0"/>
              <a:t>器：吞吐量优先的收集</a:t>
            </a:r>
            <a:r>
              <a:rPr lang="zh-CN" altLang="en-US" sz="1400" dirty="0" smtClean="0"/>
              <a:t>器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/>
              <a:t>ParallelOld</a:t>
            </a:r>
            <a:r>
              <a:rPr lang="zh-CN" altLang="en-US" sz="1400" dirty="0" smtClean="0"/>
              <a:t>收集</a:t>
            </a:r>
            <a:r>
              <a:rPr lang="zh-CN" altLang="en-US" sz="1400" dirty="0"/>
              <a:t>器</a:t>
            </a:r>
            <a:r>
              <a:rPr lang="zh-CN" altLang="en-US" sz="1400" dirty="0" smtClean="0"/>
              <a:t>：使用</a:t>
            </a:r>
            <a:r>
              <a:rPr lang="zh-CN" altLang="en-US" sz="1400" dirty="0"/>
              <a:t>标记整理算法、是老生代吞吐量优先的一个收集器</a:t>
            </a:r>
          </a:p>
        </p:txBody>
      </p:sp>
      <p:sp>
        <p:nvSpPr>
          <p:cNvPr id="8" name="矩形 7"/>
          <p:cNvSpPr/>
          <p:nvPr/>
        </p:nvSpPr>
        <p:spPr>
          <a:xfrm>
            <a:off x="5355449" y="4031911"/>
            <a:ext cx="3913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ParallelScavenge</a:t>
            </a:r>
            <a:r>
              <a:rPr lang="zh-CN" altLang="en-US" sz="1400" dirty="0" smtClean="0"/>
              <a:t>收集</a:t>
            </a:r>
            <a:r>
              <a:rPr lang="zh-CN" altLang="en-US" sz="1400" dirty="0"/>
              <a:t>器：吞吐量优先的收集</a:t>
            </a:r>
            <a:r>
              <a:rPr lang="zh-CN" altLang="en-US" sz="1400" dirty="0" smtClean="0"/>
              <a:t>器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7187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3" y="444500"/>
            <a:ext cx="9525552" cy="635000"/>
          </a:xfrm>
        </p:spPr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/>
              <a:t>分</a:t>
            </a:r>
            <a:r>
              <a:rPr lang="zh-CN" altLang="en-US" dirty="0" smtClean="0"/>
              <a:t>代垃圾回收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策略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3" y="1175253"/>
            <a:ext cx="5167809" cy="39037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950" y="1247681"/>
            <a:ext cx="5272616" cy="383131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5760482" y="2588442"/>
            <a:ext cx="1011510" cy="1077362"/>
          </a:xfrm>
          <a:prstGeom prst="rightArrow">
            <a:avLst/>
          </a:pr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0961" y="5247175"/>
            <a:ext cx="10930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先从</a:t>
            </a:r>
            <a:r>
              <a:rPr lang="en-US" altLang="zh-CN" dirty="0" err="1"/>
              <a:t>eden</a:t>
            </a:r>
            <a:r>
              <a:rPr lang="zh-CN" altLang="en-US" dirty="0"/>
              <a:t>区扫描，把存活的对象拷贝到</a:t>
            </a:r>
            <a:r>
              <a:rPr lang="en-US" altLang="zh-CN" dirty="0"/>
              <a:t>to</a:t>
            </a:r>
            <a:r>
              <a:rPr lang="zh-CN" altLang="en-US" dirty="0"/>
              <a:t>区，如果</a:t>
            </a:r>
            <a:r>
              <a:rPr lang="en-US" altLang="zh-CN" dirty="0"/>
              <a:t>to</a:t>
            </a:r>
            <a:r>
              <a:rPr lang="zh-CN" altLang="en-US" dirty="0"/>
              <a:t>区放不下的对象直接拷贝到</a:t>
            </a:r>
            <a:r>
              <a:rPr lang="en-US" altLang="zh-CN" dirty="0"/>
              <a:t>old</a:t>
            </a:r>
            <a:r>
              <a:rPr lang="zh-CN" altLang="en-US" dirty="0"/>
              <a:t>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再</a:t>
            </a:r>
            <a:r>
              <a:rPr lang="zh-CN" altLang="en-US" dirty="0"/>
              <a:t>从</a:t>
            </a:r>
            <a:r>
              <a:rPr lang="en-US" altLang="zh-CN" dirty="0"/>
              <a:t>from</a:t>
            </a:r>
            <a:r>
              <a:rPr lang="zh-CN" altLang="en-US" dirty="0"/>
              <a:t>区扫描存活对象，如果对象存活次数超过阀值的就 移到老年区，其他的移到</a:t>
            </a:r>
            <a:r>
              <a:rPr lang="en-US" altLang="zh-CN" dirty="0"/>
              <a:t>to</a:t>
            </a:r>
            <a:r>
              <a:rPr lang="zh-CN" altLang="en-US" dirty="0"/>
              <a:t>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做</a:t>
            </a:r>
            <a:r>
              <a:rPr lang="zh-CN" altLang="en-US" dirty="0"/>
              <a:t>完之后</a:t>
            </a:r>
            <a:r>
              <a:rPr lang="en-US" altLang="zh-CN" dirty="0"/>
              <a:t>from</a:t>
            </a:r>
            <a:r>
              <a:rPr lang="zh-CN" altLang="en-US" dirty="0"/>
              <a:t>和</a:t>
            </a:r>
            <a:r>
              <a:rPr lang="en-US" altLang="zh-CN" dirty="0"/>
              <a:t>to</a:t>
            </a:r>
            <a:r>
              <a:rPr lang="zh-CN" altLang="en-US" dirty="0"/>
              <a:t>区概念互换</a:t>
            </a:r>
            <a:r>
              <a:rPr lang="en-US" altLang="zh-CN" dirty="0"/>
              <a:t>(from</a:t>
            </a:r>
            <a:r>
              <a:rPr lang="zh-CN" altLang="en-US" dirty="0"/>
              <a:t>和</a:t>
            </a:r>
            <a:r>
              <a:rPr lang="en-US" altLang="zh-CN" dirty="0"/>
              <a:t>to</a:t>
            </a:r>
            <a:r>
              <a:rPr lang="zh-CN" altLang="en-US" dirty="0"/>
              <a:t>只是运行时的概念，其实就对应存活</a:t>
            </a:r>
            <a:r>
              <a:rPr lang="en-US" altLang="zh-CN" dirty="0"/>
              <a:t>1</a:t>
            </a:r>
            <a:r>
              <a:rPr lang="zh-CN" altLang="en-US" dirty="0"/>
              <a:t>区和存活</a:t>
            </a:r>
            <a:r>
              <a:rPr lang="en-US" altLang="zh-CN" dirty="0"/>
              <a:t>2</a:t>
            </a:r>
            <a:r>
              <a:rPr lang="zh-CN" altLang="en-US" dirty="0"/>
              <a:t>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364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013" y="87745"/>
            <a:ext cx="1106635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JVM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：</a:t>
            </a:r>
            <a:r>
              <a:rPr lang="en-US" altLang="zh-CN" sz="1400" b="1" u="sng" dirty="0" smtClean="0">
                <a:hlinkClick r:id="rId2"/>
              </a:rPr>
              <a:t>http</a:t>
            </a:r>
            <a:r>
              <a:rPr lang="en-US" altLang="zh-CN" sz="1400" b="1" u="sng" dirty="0">
                <a:hlinkClick r:id="rId2"/>
              </a:rPr>
              <a:t>://</a:t>
            </a:r>
            <a:r>
              <a:rPr lang="en-US" altLang="zh-CN" sz="1400" b="1" u="sng" dirty="0" smtClean="0">
                <a:hlinkClick r:id="rId2"/>
              </a:rPr>
              <a:t>www.oracle.com/technetwork/java/javase/tech/exactoptions-jsp-141536.html</a:t>
            </a:r>
            <a:endParaRPr lang="en-US" altLang="zh-CN" sz="1400" b="1" u="sng" dirty="0" smtClean="0"/>
          </a:p>
          <a:p>
            <a:endParaRPr lang="zh-CN" altLang="en-US" sz="1400" u="sng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r>
              <a:rPr lang="en-US" altLang="zh-CN" dirty="0"/>
              <a:t>  </a:t>
            </a:r>
            <a:r>
              <a:rPr lang="zh-CN" altLang="en-US" dirty="0"/>
              <a:t>打印垃圾回收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Xms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Heap</a:t>
            </a:r>
            <a:r>
              <a:rPr lang="zh-CN" altLang="en-US" dirty="0"/>
              <a:t>区域的初始值，线上环境需要与</a:t>
            </a:r>
            <a:r>
              <a:rPr lang="en-US" altLang="zh-CN" dirty="0"/>
              <a:t>-</a:t>
            </a:r>
            <a:r>
              <a:rPr lang="en-US" altLang="zh-CN" dirty="0" err="1"/>
              <a:t>Xmx</a:t>
            </a:r>
            <a:r>
              <a:rPr lang="zh-CN" altLang="en-US" dirty="0"/>
              <a:t>设置为一致，否则</a:t>
            </a:r>
            <a:r>
              <a:rPr lang="en-US" altLang="zh-CN" dirty="0"/>
              <a:t>capacity</a:t>
            </a:r>
            <a:r>
              <a:rPr lang="zh-CN" altLang="en-US" dirty="0"/>
              <a:t>的值会来回</a:t>
            </a:r>
            <a:r>
              <a:rPr lang="zh-CN" altLang="en-US" dirty="0" smtClean="0"/>
              <a:t>飘动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-</a:t>
            </a:r>
            <a:r>
              <a:rPr lang="en-US" altLang="zh-CN" dirty="0" err="1"/>
              <a:t>Xmx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Heap</a:t>
            </a:r>
            <a:r>
              <a:rPr lang="zh-CN" altLang="en-US" dirty="0"/>
              <a:t>区域的最大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-</a:t>
            </a:r>
            <a:r>
              <a:rPr lang="en-US" altLang="zh-CN" dirty="0" err="1"/>
              <a:t>Xss</a:t>
            </a:r>
            <a:r>
              <a:rPr lang="zh-CN" altLang="en-US" dirty="0"/>
              <a:t>（或</a:t>
            </a:r>
            <a:r>
              <a:rPr lang="en-US" altLang="zh-CN" dirty="0"/>
              <a:t>-</a:t>
            </a:r>
            <a:r>
              <a:rPr lang="en-US" altLang="zh-CN" dirty="0" err="1"/>
              <a:t>ss</a:t>
            </a:r>
            <a:r>
              <a:rPr lang="zh-CN" altLang="en-US" dirty="0"/>
              <a:t>） 线程栈大小（指一个线程的</a:t>
            </a:r>
            <a:r>
              <a:rPr lang="en-US" altLang="zh-CN" dirty="0"/>
              <a:t>native</a:t>
            </a:r>
            <a:r>
              <a:rPr lang="zh-CN" altLang="en-US" dirty="0"/>
              <a:t>空间）</a:t>
            </a:r>
            <a:r>
              <a:rPr lang="en-US" altLang="zh-CN" dirty="0"/>
              <a:t>1.5</a:t>
            </a:r>
            <a:r>
              <a:rPr lang="zh-CN" altLang="en-US" dirty="0"/>
              <a:t>以后是</a:t>
            </a:r>
            <a:r>
              <a:rPr lang="en-US" altLang="zh-CN" dirty="0"/>
              <a:t>1M</a:t>
            </a:r>
            <a:r>
              <a:rPr lang="zh-CN" altLang="en-US" dirty="0"/>
              <a:t>的默认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-</a:t>
            </a:r>
            <a:r>
              <a:rPr lang="en-US" altLang="zh-CN" dirty="0" err="1"/>
              <a:t>XX:PermSize</a:t>
            </a:r>
            <a:r>
              <a:rPr lang="zh-CN" altLang="en-US" dirty="0"/>
              <a:t>与</a:t>
            </a:r>
            <a:r>
              <a:rPr lang="en-US" altLang="zh-CN" dirty="0"/>
              <a:t>-</a:t>
            </a:r>
            <a:r>
              <a:rPr lang="en-US" altLang="zh-CN" dirty="0" err="1"/>
              <a:t>XX:MaxPermSize</a:t>
            </a:r>
            <a:r>
              <a:rPr lang="en-US" altLang="zh-CN" dirty="0"/>
              <a:t>  </a:t>
            </a:r>
            <a:r>
              <a:rPr lang="zh-CN" altLang="en-US" dirty="0"/>
              <a:t>方法区（永久代）的初始大小和最大值（但不是本地方法区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-</a:t>
            </a:r>
            <a:r>
              <a:rPr lang="en-US" altLang="zh-CN" dirty="0" err="1"/>
              <a:t>XX:NewRatio</a:t>
            </a:r>
            <a:r>
              <a:rPr lang="en-US" altLang="zh-CN" dirty="0"/>
              <a:t>  </a:t>
            </a:r>
            <a:r>
              <a:rPr lang="zh-CN" altLang="en-US" dirty="0"/>
              <a:t>老年代与新生代</a:t>
            </a:r>
            <a:r>
              <a:rPr lang="zh-CN" altLang="en-US" dirty="0" smtClean="0"/>
              <a:t>比率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-</a:t>
            </a:r>
            <a:r>
              <a:rPr lang="en-US" altLang="zh-CN" dirty="0" err="1"/>
              <a:t>XX:SurvivorRatio</a:t>
            </a:r>
            <a:r>
              <a:rPr lang="en-US" altLang="zh-CN" dirty="0"/>
              <a:t>  Eden</a:t>
            </a:r>
            <a:r>
              <a:rPr lang="zh-CN" altLang="en-US" dirty="0"/>
              <a:t>与</a:t>
            </a:r>
            <a:r>
              <a:rPr lang="en-US" altLang="zh-CN" dirty="0"/>
              <a:t>Survivor</a:t>
            </a:r>
            <a:r>
              <a:rPr lang="zh-CN" altLang="en-US" dirty="0"/>
              <a:t>的占用比例</a:t>
            </a:r>
            <a:r>
              <a:rPr lang="zh-CN" altLang="en-US" dirty="0" smtClean="0"/>
              <a:t>。</a:t>
            </a:r>
            <a:r>
              <a:rPr lang="en-US" altLang="zh-CN" dirty="0" smtClean="0"/>
              <a:t>Edem:S1:S2 = 8:1:1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XX:MaxHeapFreeRatio</a:t>
            </a:r>
            <a:r>
              <a:rPr lang="en-US" altLang="zh-CN" dirty="0"/>
              <a:t>  GC</a:t>
            </a:r>
            <a:r>
              <a:rPr lang="zh-CN" altLang="en-US" dirty="0"/>
              <a:t>后，如果发现空闲堆内存占到整个预估的比例小于这个值，则减小堆空间。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-</a:t>
            </a:r>
            <a:r>
              <a:rPr lang="en-US" altLang="zh-CN" dirty="0" err="1"/>
              <a:t>XX:NewSize</a:t>
            </a:r>
            <a:r>
              <a:rPr lang="en-US" altLang="zh-CN" dirty="0"/>
              <a:t>    </a:t>
            </a:r>
            <a:r>
              <a:rPr lang="zh-CN" altLang="en-US" dirty="0"/>
              <a:t>新生代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XX:+</a:t>
            </a:r>
            <a:r>
              <a:rPr lang="en-US" altLang="zh-CN" dirty="0" err="1" smtClean="0"/>
              <a:t>UseParNewGC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XX:+</a:t>
            </a:r>
            <a:r>
              <a:rPr lang="en-US" altLang="zh-CN" dirty="0" err="1"/>
              <a:t>UseConcMarkSweepGC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4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395" y="206028"/>
            <a:ext cx="85003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生产环境</a:t>
            </a:r>
            <a:r>
              <a:rPr lang="en-US" altLang="zh-CN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JVM</a:t>
            </a:r>
            <a:r>
              <a:rPr lang="zh-CN" alt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参数</a:t>
            </a:r>
            <a:endParaRPr lang="zh-CN" altLang="en-U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353" y="1043937"/>
            <a:ext cx="117936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-Xms5g                                   </a:t>
            </a:r>
            <a:r>
              <a:rPr lang="zh-CN" altLang="en-US" dirty="0" smtClean="0"/>
              <a:t>                          JVM</a:t>
            </a:r>
            <a:r>
              <a:rPr lang="zh-CN" altLang="en-US" dirty="0"/>
              <a:t>初始内存5g          </a:t>
            </a:r>
          </a:p>
          <a:p>
            <a:r>
              <a:rPr lang="zh-CN" altLang="en-US" dirty="0"/>
              <a:t>-Xmx5g                                   </a:t>
            </a:r>
            <a:r>
              <a:rPr lang="zh-CN" altLang="en-US" dirty="0" smtClean="0"/>
              <a:t>                          JVM</a:t>
            </a:r>
            <a:r>
              <a:rPr lang="zh-CN" altLang="en-US" dirty="0"/>
              <a:t>最大内存 5g</a:t>
            </a:r>
          </a:p>
          <a:p>
            <a:r>
              <a:rPr lang="zh-CN" altLang="en-US" dirty="0"/>
              <a:t>-Xmn2048m                               </a:t>
            </a:r>
            <a:r>
              <a:rPr lang="zh-CN" altLang="en-US" dirty="0" smtClean="0"/>
              <a:t>                       年轻</a:t>
            </a:r>
            <a:r>
              <a:rPr lang="zh-CN" altLang="en-US" dirty="0"/>
              <a:t>代2g</a:t>
            </a:r>
          </a:p>
          <a:p>
            <a:r>
              <a:rPr lang="zh-CN" altLang="en-US" dirty="0"/>
              <a:t>-XX:PermSize=256m                        </a:t>
            </a:r>
            <a:r>
              <a:rPr lang="zh-CN" altLang="en-US" dirty="0" smtClean="0"/>
              <a:t>                持久</a:t>
            </a:r>
            <a:r>
              <a:rPr lang="zh-CN" altLang="en-US" dirty="0"/>
              <a:t>代256m</a:t>
            </a:r>
          </a:p>
          <a:p>
            <a:r>
              <a:rPr lang="zh-CN" altLang="en-US" dirty="0"/>
              <a:t>-XX:MaxPermSize=256m                     </a:t>
            </a:r>
            <a:r>
              <a:rPr lang="zh-CN" altLang="en-US" dirty="0" smtClean="0"/>
              <a:t>            持久</a:t>
            </a:r>
            <a:r>
              <a:rPr lang="zh-CN" altLang="en-US" dirty="0"/>
              <a:t>代最大256m</a:t>
            </a:r>
          </a:p>
          <a:p>
            <a:r>
              <a:rPr lang="zh-CN" altLang="en-US" dirty="0"/>
              <a:t>-XX:MaxTenuringThreshold=15          </a:t>
            </a:r>
            <a:r>
              <a:rPr lang="zh-CN" altLang="en-US" dirty="0" smtClean="0"/>
              <a:t>             年轻</a:t>
            </a:r>
            <a:r>
              <a:rPr lang="zh-CN" altLang="en-US" dirty="0"/>
              <a:t>代生存GC次数</a:t>
            </a:r>
          </a:p>
          <a:p>
            <a:r>
              <a:rPr lang="zh-CN" altLang="en-US" dirty="0"/>
              <a:t>-XX:GCTimeRatio=19            </a:t>
            </a:r>
            <a:r>
              <a:rPr lang="zh-CN" altLang="en-US" dirty="0" smtClean="0"/>
              <a:t>                          设置</a:t>
            </a:r>
            <a:r>
              <a:rPr lang="zh-CN" altLang="en-US" dirty="0"/>
              <a:t>垃圾回收时间占程序运行时间的百分比  公式为1/(1+n)</a:t>
            </a:r>
          </a:p>
          <a:p>
            <a:r>
              <a:rPr lang="zh-CN" altLang="en-US" dirty="0"/>
              <a:t>-XX:+DisableExplicitGC                  </a:t>
            </a:r>
            <a:r>
              <a:rPr lang="zh-CN" altLang="en-US" dirty="0" smtClean="0"/>
              <a:t>                </a:t>
            </a:r>
            <a:r>
              <a:rPr lang="zh-CN" altLang="en-US" dirty="0"/>
              <a:t>忽略System.gc()    注意会影响DirectMemory 收集</a:t>
            </a:r>
          </a:p>
          <a:p>
            <a:r>
              <a:rPr lang="zh-CN" altLang="en-US" dirty="0"/>
              <a:t>-XX:+UseParNewGC                         </a:t>
            </a:r>
            <a:r>
              <a:rPr lang="zh-CN" altLang="en-US" dirty="0" smtClean="0"/>
              <a:t>             设置</a:t>
            </a:r>
            <a:r>
              <a:rPr lang="zh-CN" altLang="en-US" dirty="0"/>
              <a:t>年轻代为多线程收集</a:t>
            </a:r>
          </a:p>
          <a:p>
            <a:r>
              <a:rPr lang="zh-CN" altLang="en-US" dirty="0"/>
              <a:t>-XX:+UseConcMarkSweepGC                </a:t>
            </a:r>
            <a:r>
              <a:rPr lang="zh-CN" altLang="en-US" dirty="0" smtClean="0"/>
              <a:t>        </a:t>
            </a:r>
            <a:r>
              <a:rPr lang="zh-CN" altLang="en-US" dirty="0"/>
              <a:t>设置年老代为并发收集</a:t>
            </a:r>
          </a:p>
          <a:p>
            <a:r>
              <a:rPr lang="zh-CN" altLang="en-US" dirty="0"/>
              <a:t>-XX:+CMSPermGenSweepingEnabled           为了避免Perm区满引起的full gc，建议开启CMS回收Perm区选项 </a:t>
            </a:r>
          </a:p>
          <a:p>
            <a:r>
              <a:rPr lang="zh-CN" altLang="en-US" dirty="0"/>
              <a:t>-XX:+UseCMSCompactAtFullCollection     </a:t>
            </a:r>
            <a:r>
              <a:rPr lang="zh-CN" altLang="en-US" dirty="0" smtClean="0"/>
              <a:t>   </a:t>
            </a:r>
            <a:r>
              <a:rPr lang="zh-CN" altLang="en-US" dirty="0"/>
              <a:t>此为了防止堆碎片引起full gc，通过会开启CMS阶段进行合并碎片选项 </a:t>
            </a:r>
          </a:p>
          <a:p>
            <a:r>
              <a:rPr lang="zh-CN" altLang="en-US" dirty="0"/>
              <a:t>-XX:CMSFullGCsBeforeCompaction=0         设置多少次full gc后进行内存压缩</a:t>
            </a:r>
          </a:p>
          <a:p>
            <a:r>
              <a:rPr lang="zh-CN" altLang="en-US" dirty="0"/>
              <a:t>-XX:+CMSClassUnloadingEnabled           </a:t>
            </a:r>
            <a:r>
              <a:rPr lang="zh-CN" altLang="en-US" dirty="0" smtClean="0"/>
              <a:t>     </a:t>
            </a:r>
            <a:r>
              <a:rPr lang="zh-CN" altLang="en-US" dirty="0"/>
              <a:t>垃圾回收会清理持久代</a:t>
            </a:r>
          </a:p>
          <a:p>
            <a:r>
              <a:rPr lang="zh-CN" altLang="en-US" dirty="0"/>
              <a:t>-XX:-CMSParallelRemarkEnabled           </a:t>
            </a:r>
            <a:r>
              <a:rPr lang="zh-CN" altLang="en-US" dirty="0" smtClean="0"/>
              <a:t>       </a:t>
            </a:r>
            <a:r>
              <a:rPr lang="zh-CN" altLang="en-US" dirty="0"/>
              <a:t>表示并行标记</a:t>
            </a:r>
          </a:p>
          <a:p>
            <a:r>
              <a:rPr lang="zh-CN" altLang="en-US" dirty="0"/>
              <a:t>-XX:CMSInitiatingOccupancyFraction=70    老年代70%回收</a:t>
            </a:r>
          </a:p>
          <a:p>
            <a:r>
              <a:rPr lang="zh-CN" altLang="en-US" dirty="0"/>
              <a:t>-XX:SoftRefLRUPolicyMSPerMB=0            每兆堆空闲空间中软引用的存活时间 </a:t>
            </a:r>
          </a:p>
        </p:txBody>
      </p:sp>
    </p:spTree>
    <p:extLst>
      <p:ext uri="{BB962C8B-B14F-4D97-AF65-F5344CB8AC3E}">
        <p14:creationId xmlns:p14="http://schemas.microsoft.com/office/powerpoint/2010/main" val="6211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6234" y="305616"/>
            <a:ext cx="8916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JVM </a:t>
            </a:r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查看技巧  </a:t>
            </a:r>
            <a:r>
              <a:rPr lang="en-US" altLang="zh-CN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--- </a:t>
            </a:r>
            <a:r>
              <a:rPr lang="en-US" altLang="zh-CN" sz="5400" dirty="0" err="1" smtClean="0">
                <a:solidFill>
                  <a:schemeClr val="accent2">
                    <a:lumMod val="75000"/>
                  </a:schemeClr>
                </a:solidFill>
              </a:rPr>
              <a:t>VisualVM</a:t>
            </a:r>
            <a:r>
              <a:rPr lang="en-US" altLang="zh-CN" sz="5400" dirty="0" smtClean="0"/>
              <a:t> 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1435833"/>
            <a:ext cx="4225503" cy="31142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96" y="1228946"/>
            <a:ext cx="4133463" cy="3054774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 bwMode="auto">
          <a:xfrm>
            <a:off x="1129004" y="5131837"/>
            <a:ext cx="3321698" cy="772446"/>
          </a:xfrm>
          <a:prstGeom prst="wedgeRectCallout">
            <a:avLst>
              <a:gd name="adj1" fmla="val -27545"/>
              <a:gd name="adj2" fmla="val 94358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示例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demo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；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Eclipse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调优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338" y="3957332"/>
            <a:ext cx="3843726" cy="22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29299" y="326805"/>
            <a:ext cx="9525552" cy="635000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线程环境内存管理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26953" y="961805"/>
            <a:ext cx="7244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分配</a:t>
            </a:r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巨大</a:t>
            </a:r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的内存给</a:t>
            </a:r>
            <a:r>
              <a:rPr lang="en-US" altLang="zh-C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JVM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2640" y="2066582"/>
            <a:ext cx="48814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就是充分利用资源吗？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2" y="3029784"/>
            <a:ext cx="4644003" cy="27991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23026" y="4671588"/>
            <a:ext cx="6300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对于</a:t>
            </a:r>
            <a:r>
              <a:rPr lang="en-US" altLang="zh-CN" sz="1600" dirty="0"/>
              <a:t>jdk1.5</a:t>
            </a:r>
            <a:r>
              <a:rPr lang="zh-CN" altLang="en-US" sz="1600" dirty="0"/>
              <a:t>而言，假设操作系统保留</a:t>
            </a:r>
            <a:r>
              <a:rPr lang="en-US" altLang="zh-CN" sz="1600" dirty="0"/>
              <a:t>120M</a:t>
            </a:r>
            <a:r>
              <a:rPr lang="zh-CN" altLang="en-US" sz="1600" dirty="0"/>
              <a:t>内存：</a:t>
            </a:r>
          </a:p>
          <a:p>
            <a:r>
              <a:rPr lang="en-US" altLang="zh-CN" sz="1600" dirty="0"/>
              <a:t>1.5GB JVM</a:t>
            </a:r>
            <a:r>
              <a:rPr lang="zh-CN" altLang="en-US" sz="1600" dirty="0"/>
              <a:t>： （</a:t>
            </a:r>
            <a:r>
              <a:rPr lang="en-US" altLang="zh-CN" sz="1600" dirty="0"/>
              <a:t>2GB-1.5Gb-120MB</a:t>
            </a:r>
            <a:r>
              <a:rPr lang="zh-CN" altLang="en-US" sz="1600" dirty="0"/>
              <a:t>）</a:t>
            </a:r>
            <a:r>
              <a:rPr lang="en-US" altLang="zh-CN" sz="1600" dirty="0"/>
              <a:t>/</a:t>
            </a:r>
            <a:r>
              <a:rPr lang="zh-CN" altLang="en-US" sz="1600" dirty="0"/>
              <a:t>（</a:t>
            </a:r>
            <a:r>
              <a:rPr lang="en-US" altLang="zh-CN" sz="1600" dirty="0"/>
              <a:t>1MB</a:t>
            </a:r>
            <a:r>
              <a:rPr lang="zh-CN" altLang="en-US" sz="1600" dirty="0"/>
              <a:t>） </a:t>
            </a:r>
            <a:r>
              <a:rPr lang="en-US" altLang="zh-CN" sz="1600" dirty="0"/>
              <a:t>= ~380 threads</a:t>
            </a:r>
          </a:p>
          <a:p>
            <a:r>
              <a:rPr lang="en-US" altLang="zh-CN" sz="1600" dirty="0"/>
              <a:t>1.0GB JVM</a:t>
            </a:r>
            <a:r>
              <a:rPr lang="zh-CN" altLang="en-US" sz="1600" dirty="0"/>
              <a:t>： （</a:t>
            </a:r>
            <a:r>
              <a:rPr lang="en-US" altLang="zh-CN" sz="1600" dirty="0"/>
              <a:t>2GB-1.0Gb-120MB</a:t>
            </a:r>
            <a:r>
              <a:rPr lang="zh-CN" altLang="en-US" sz="1600" dirty="0"/>
              <a:t>）</a:t>
            </a:r>
            <a:r>
              <a:rPr lang="en-US" altLang="zh-CN" sz="1600" dirty="0"/>
              <a:t>/</a:t>
            </a:r>
            <a:r>
              <a:rPr lang="zh-CN" altLang="en-US" sz="1600" dirty="0"/>
              <a:t>（</a:t>
            </a:r>
            <a:r>
              <a:rPr lang="en-US" altLang="zh-CN" sz="1600" dirty="0"/>
              <a:t>1MB</a:t>
            </a:r>
            <a:r>
              <a:rPr lang="zh-CN" altLang="en-US" sz="1600" dirty="0"/>
              <a:t>） </a:t>
            </a:r>
            <a:r>
              <a:rPr lang="en-US" altLang="zh-CN" sz="1600" dirty="0"/>
              <a:t>= ~880 threads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23026" y="2979992"/>
            <a:ext cx="6156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给出一个有关能够创建线程的最大个数的估算公式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 err="1"/>
              <a:t>MaxProcessMemory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JVMMemory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ReservedOsMemory</a:t>
            </a:r>
            <a:r>
              <a:rPr lang="zh-CN" altLang="en-US" sz="1600" dirty="0"/>
              <a:t>） </a:t>
            </a:r>
            <a:r>
              <a:rPr lang="en-US" altLang="zh-CN" sz="1600" dirty="0"/>
              <a:t>/ 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ThreadStackSize</a:t>
            </a:r>
            <a:r>
              <a:rPr lang="zh-CN" altLang="en-US" sz="1600" dirty="0"/>
              <a:t>） </a:t>
            </a:r>
            <a:r>
              <a:rPr lang="en-US" altLang="zh-CN" sz="1600" dirty="0"/>
              <a:t>= Number of threads</a:t>
            </a:r>
          </a:p>
          <a:p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591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3" y="444500"/>
            <a:ext cx="9525552" cy="635000"/>
          </a:xfrm>
        </p:spPr>
        <p:txBody>
          <a:bodyPr/>
          <a:lstStyle/>
          <a:p>
            <a:r>
              <a:rPr lang="zh-CN" altLang="en-US" dirty="0" smtClean="0"/>
              <a:t>类文件结构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22103" y="5511359"/>
            <a:ext cx="10892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WRITE ONCE,RUN ANYWHERE!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89419"/>
              </p:ext>
            </p:extLst>
          </p:nvPr>
        </p:nvGraphicFramePr>
        <p:xfrm>
          <a:off x="722104" y="823516"/>
          <a:ext cx="4547013" cy="4687843"/>
        </p:xfrm>
        <a:graphic>
          <a:graphicData uri="http://schemas.openxmlformats.org/drawingml/2006/table">
            <a:tbl>
              <a:tblPr/>
              <a:tblGrid>
                <a:gridCol w="1515671"/>
                <a:gridCol w="1515671"/>
                <a:gridCol w="1515671"/>
              </a:tblGrid>
              <a:tr h="1472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/>
                        <a:t>类型</a:t>
                      </a:r>
                      <a:endParaRPr lang="zh-CN" altLang="en-US" sz="9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/>
                        <a:t>名称</a:t>
                      </a:r>
                      <a:endParaRPr lang="zh-CN" altLang="en-US" sz="90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/>
                        <a:t>数量</a:t>
                      </a:r>
                      <a:endParaRPr lang="zh-CN" altLang="en-US" sz="90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22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u4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magic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minor_version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/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major_version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</a:tr>
              <a:tr h="424616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constant_pool_count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/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616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cp_info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constant_pool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constant_pool_count-1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access_flags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/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22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this_class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super_class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/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effectLst/>
                        </a:rPr>
                        <a:t>interfaces_count</a:t>
                      </a:r>
                      <a:endParaRPr lang="en-US" sz="900" dirty="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interfaces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interfaces_count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fields_count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field_info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fields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fields_count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methods_count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method_info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methods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methods_count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u2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attributes_count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79B"/>
                    </a:solidFill>
                  </a:tcPr>
                </a:tc>
              </a:tr>
              <a:tr h="283077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attribute_info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attributes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attributes_count</a:t>
                      </a:r>
                      <a:endParaRPr lang="en-US" sz="900"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 bwMode="auto">
          <a:xfrm>
            <a:off x="5777088" y="345540"/>
            <a:ext cx="2362955" cy="8329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lang="en-US" altLang="zh-CN" sz="1200" dirty="0">
                <a:solidFill>
                  <a:schemeClr val="bg1"/>
                </a:solidFill>
              </a:rPr>
              <a:t>java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Class</a:t>
            </a:r>
            <a:r>
              <a:rPr lang="zh-CN" altLang="en-US" sz="1200" dirty="0">
                <a:solidFill>
                  <a:schemeClr val="bg1"/>
                </a:solidFill>
              </a:rPr>
              <a:t>文件魔数是：</a:t>
            </a:r>
            <a:r>
              <a:rPr lang="en-US" altLang="zh-CN" sz="1200" dirty="0">
                <a:solidFill>
                  <a:schemeClr val="bg1"/>
                </a:solidFill>
              </a:rPr>
              <a:t>0xCAFEBABE</a:t>
            </a:r>
            <a:endParaRPr kumimoji="1"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30577" y="1079500"/>
            <a:ext cx="3159659" cy="921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>
                <a:solidFill>
                  <a:schemeClr val="bg1"/>
                </a:solidFill>
              </a:rPr>
              <a:t>低版本的</a:t>
            </a:r>
            <a:r>
              <a:rPr kumimoji="1" lang="en-US" altLang="zh-CN" sz="1600" dirty="0">
                <a:solidFill>
                  <a:schemeClr val="bg1"/>
                </a:solidFill>
              </a:rPr>
              <a:t>java</a:t>
            </a:r>
            <a:r>
              <a:rPr kumimoji="1" lang="zh-CN" altLang="en-US" sz="1600" dirty="0">
                <a:solidFill>
                  <a:schemeClr val="bg1"/>
                </a:solidFill>
              </a:rPr>
              <a:t>虚拟机不能运行高版本</a:t>
            </a:r>
            <a:r>
              <a:rPr kumimoji="1" lang="en-US" altLang="zh-CN" sz="1600" dirty="0">
                <a:solidFill>
                  <a:schemeClr val="bg1"/>
                </a:solidFill>
              </a:rPr>
              <a:t>JDK</a:t>
            </a:r>
            <a:r>
              <a:rPr kumimoji="1" lang="zh-CN" altLang="en-US" sz="1600" dirty="0">
                <a:solidFill>
                  <a:schemeClr val="bg1"/>
                </a:solidFill>
              </a:rPr>
              <a:t>编译的</a:t>
            </a:r>
            <a:r>
              <a:rPr kumimoji="1" lang="en-US" altLang="zh-CN" sz="1600" dirty="0">
                <a:solidFill>
                  <a:schemeClr val="bg1"/>
                </a:solidFill>
              </a:rPr>
              <a:t>Class</a:t>
            </a:r>
            <a:r>
              <a:rPr kumimoji="1" lang="zh-CN" altLang="en-US" sz="1600" dirty="0">
                <a:solidFill>
                  <a:schemeClr val="bg1"/>
                </a:solidFill>
              </a:rPr>
              <a:t>字节码文件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 bwMode="auto">
          <a:xfrm>
            <a:off x="7532483" y="2164816"/>
            <a:ext cx="3313568" cy="58743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lang="zh-CN" altLang="en-US" sz="1600" dirty="0"/>
              <a:t>低版本的</a:t>
            </a:r>
            <a:r>
              <a:rPr lang="en-US" altLang="zh-CN" sz="1600" dirty="0"/>
              <a:t>java</a:t>
            </a:r>
            <a:r>
              <a:rPr lang="zh-CN" altLang="en-US" sz="1600" dirty="0"/>
              <a:t>虚拟机不能运行高版本</a:t>
            </a:r>
            <a:r>
              <a:rPr lang="en-US" altLang="zh-CN" sz="1600" dirty="0"/>
              <a:t>JDK</a:t>
            </a:r>
            <a:r>
              <a:rPr lang="zh-CN" altLang="en-US" sz="1600" dirty="0"/>
              <a:t>编译的</a:t>
            </a:r>
            <a:r>
              <a:rPr lang="en-US" altLang="zh-CN" sz="1600" dirty="0"/>
              <a:t>Class</a:t>
            </a:r>
            <a:r>
              <a:rPr lang="zh-CN" altLang="en-US" sz="1600" dirty="0"/>
              <a:t>字节码文件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波形 4"/>
          <p:cNvSpPr/>
          <p:nvPr/>
        </p:nvSpPr>
        <p:spPr bwMode="auto">
          <a:xfrm>
            <a:off x="6861697" y="3144587"/>
            <a:ext cx="4636205" cy="1188047"/>
          </a:xfrm>
          <a:prstGeom prst="wave">
            <a:avLst>
              <a:gd name="adj1" fmla="val 12500"/>
              <a:gd name="adj2" fmla="val 310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</a:rPr>
              <a:t>以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</a:rPr>
              <a:t>8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</a:rPr>
              <a:t>位字节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为单位的二进制流，各个数据项严格按照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</a:rPr>
              <a:t>顺序排列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类文件之中，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</a:rPr>
              <a:t>中间无分隔符</a:t>
            </a:r>
            <a:endParaRPr kumimoji="1" lang="zh-CN" altLang="en-US" sz="16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六角星 8"/>
          <p:cNvSpPr/>
          <p:nvPr/>
        </p:nvSpPr>
        <p:spPr bwMode="auto">
          <a:xfrm>
            <a:off x="5550751" y="1578966"/>
            <a:ext cx="1474738" cy="1466662"/>
          </a:xfrm>
          <a:prstGeom prst="star6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字节码</a:t>
            </a:r>
          </a:p>
        </p:txBody>
      </p:sp>
      <p:sp>
        <p:nvSpPr>
          <p:cNvPr id="10" name="正五边形 9"/>
          <p:cNvSpPr/>
          <p:nvPr/>
        </p:nvSpPr>
        <p:spPr bwMode="auto">
          <a:xfrm>
            <a:off x="5550751" y="4189398"/>
            <a:ext cx="1981732" cy="1420919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lang="en-US" altLang="zh-CN" sz="1600" dirty="0" err="1" smtClean="0"/>
              <a:t>Javap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工具解析</a:t>
            </a:r>
            <a:r>
              <a:rPr lang="en-US" altLang="zh-CN" sz="1600" dirty="0" smtClean="0"/>
              <a:t>class</a:t>
            </a:r>
            <a:r>
              <a:rPr lang="zh-CN" altLang="en-US" sz="1600" dirty="0" smtClean="0"/>
              <a:t>文件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3" y="444500"/>
            <a:ext cx="9525552" cy="635000"/>
          </a:xfrm>
        </p:spPr>
        <p:txBody>
          <a:bodyPr/>
          <a:lstStyle/>
          <a:p>
            <a:r>
              <a:rPr lang="zh-CN" altLang="en-US" dirty="0" smtClean="0"/>
              <a:t>虚拟机类加载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09" y="1163889"/>
            <a:ext cx="5124450" cy="4276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9284" y="1163889"/>
            <a:ext cx="717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BootStrap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ClassLoader</a:t>
            </a:r>
            <a:r>
              <a:rPr lang="zh-CN" altLang="en-US" sz="1600" dirty="0" smtClean="0"/>
              <a:t>：加载</a:t>
            </a:r>
            <a:r>
              <a:rPr lang="zh-CN" altLang="en-US" sz="1600" dirty="0"/>
              <a:t>存放在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%JAVA_HOME%\lib</a:t>
            </a:r>
            <a:r>
              <a:rPr lang="zh-CN" altLang="en-US" sz="1600" dirty="0"/>
              <a:t>目录中的，或者通被</a:t>
            </a:r>
            <a:r>
              <a:rPr lang="en-US" altLang="zh-CN" sz="1600" dirty="0"/>
              <a:t>-</a:t>
            </a:r>
            <a:r>
              <a:rPr lang="en-US" altLang="zh-CN" sz="1600" dirty="0" err="1"/>
              <a:t>Xbootclasspath</a:t>
            </a:r>
            <a:r>
              <a:rPr lang="zh-CN" altLang="en-US" sz="1600" dirty="0"/>
              <a:t>参数所指定的路径中</a:t>
            </a:r>
            <a:r>
              <a:rPr lang="zh-CN" altLang="en-US" sz="1600" dirty="0" smtClean="0"/>
              <a:t>的；该加载器无法被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程序直接使用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89284" y="2348143"/>
            <a:ext cx="717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Extension </a:t>
            </a:r>
            <a:r>
              <a:rPr lang="en-US" altLang="zh-CN" sz="1600" dirty="0" err="1"/>
              <a:t>ClassLoader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sun.misc.Launcher$ExtClassLoader</a:t>
            </a:r>
            <a:r>
              <a:rPr lang="zh-CN" altLang="en-US" sz="1600" dirty="0"/>
              <a:t>实现，负责</a:t>
            </a:r>
            <a:r>
              <a:rPr lang="zh-CN" altLang="en-US" sz="1600" dirty="0" smtClean="0"/>
              <a:t>加载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%JAVA_HOME%\lib\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ext</a:t>
            </a:r>
            <a:r>
              <a:rPr lang="zh-CN" altLang="en-US" sz="1600" dirty="0"/>
              <a:t>目录中的，或者被</a:t>
            </a:r>
            <a:r>
              <a:rPr lang="en-US" altLang="zh-CN" sz="1600" dirty="0" err="1"/>
              <a:t>java.ext.dirs</a:t>
            </a:r>
            <a:r>
              <a:rPr lang="zh-CN" altLang="en-US" sz="1600" dirty="0"/>
              <a:t>系统变量所指定的路径中的所有类库，开发者可以直接使用扩展类</a:t>
            </a:r>
            <a:r>
              <a:rPr lang="zh-CN" altLang="en-US" sz="1600" dirty="0" smtClean="0"/>
              <a:t>加载器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89283" y="3397398"/>
            <a:ext cx="717034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Application </a:t>
            </a:r>
            <a:r>
              <a:rPr lang="en-US" altLang="zh-CN" sz="1600" dirty="0" err="1"/>
              <a:t>ClassLoader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sun.misc.Launcher$AppClassLoader</a:t>
            </a:r>
            <a:r>
              <a:rPr lang="zh-CN" altLang="en-US" sz="1600" dirty="0"/>
              <a:t>实现，负责加载用户类路径 </a:t>
            </a:r>
            <a:r>
              <a:rPr lang="en-US" altLang="zh-CN" sz="1600" dirty="0" err="1"/>
              <a:t>classpath</a:t>
            </a:r>
            <a:r>
              <a:rPr lang="zh-CN" altLang="en-US" sz="1600" dirty="0"/>
              <a:t>上所指定的类库，是类加载器</a:t>
            </a:r>
            <a:r>
              <a:rPr lang="en-US" altLang="zh-CN" sz="1600" dirty="0" err="1"/>
              <a:t>ClassLoader</a:t>
            </a:r>
            <a:r>
              <a:rPr lang="zh-CN" altLang="en-US" sz="1600" dirty="0"/>
              <a:t>中的</a:t>
            </a:r>
            <a:r>
              <a:rPr lang="en-US" altLang="zh-CN" sz="1600" dirty="0" err="1"/>
              <a:t>getSystemClassLoader</a:t>
            </a:r>
            <a:r>
              <a:rPr lang="en-US" altLang="zh-CN" sz="1600" dirty="0"/>
              <a:t>()</a:t>
            </a:r>
            <a:r>
              <a:rPr lang="zh-CN" altLang="en-US" sz="1600" dirty="0"/>
              <a:t>方法的返回值，开发者</a:t>
            </a:r>
            <a:r>
              <a:rPr lang="zh-CN" altLang="en-US" sz="1600" dirty="0" smtClean="0"/>
              <a:t>可以应用程序</a:t>
            </a:r>
            <a:r>
              <a:rPr lang="zh-CN" altLang="en-US" sz="1600" dirty="0"/>
              <a:t>类加载</a:t>
            </a:r>
            <a:r>
              <a:rPr lang="zh-CN" altLang="en-US" sz="1600" dirty="0" smtClean="0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592673" y="5553963"/>
            <a:ext cx="11152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当一个类加载器受到类加载请求，它首先不会自己尝试去加载这个类，而是把这个请求委派给自己的父类加载器去完成，只有当父加载器表示自己无法完成这个加载请求时，子加载器才会尝试自己去加载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5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3" y="444500"/>
            <a:ext cx="9525552" cy="460847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目录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92673" y="1054729"/>
            <a:ext cx="11057467" cy="4622800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r>
              <a:rPr lang="en-US" altLang="zh-CN" sz="1400" dirty="0" smtClean="0"/>
              <a:t>	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endParaRPr lang="en-US" altLang="zh-CN" sz="1400" dirty="0"/>
          </a:p>
          <a:p>
            <a:r>
              <a:rPr lang="zh-CN" altLang="en-US" sz="1400" dirty="0" smtClean="0"/>
              <a:t>二、 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垃圾回收</a:t>
            </a:r>
            <a:r>
              <a:rPr lang="zh-CN" altLang="en-US" sz="1400" dirty="0" smtClean="0"/>
              <a:t>策略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三</a:t>
            </a:r>
            <a:r>
              <a:rPr lang="zh-CN" altLang="en-US" sz="1400" dirty="0" smtClean="0"/>
              <a:t>、 </a:t>
            </a:r>
            <a:r>
              <a:rPr lang="en-US" altLang="zh-CN" sz="1400" dirty="0" smtClean="0"/>
              <a:t>JVM</a:t>
            </a:r>
            <a:r>
              <a:rPr lang="zh-CN" altLang="en-US" sz="1400" dirty="0" smtClean="0"/>
              <a:t>垃圾回收</a:t>
            </a:r>
            <a:r>
              <a:rPr lang="en-US" altLang="zh-CN" sz="1400" dirty="0" smtClean="0"/>
              <a:t>demo</a:t>
            </a:r>
            <a:r>
              <a:rPr lang="zh-CN" altLang="en-US" sz="1400" dirty="0" smtClean="0"/>
              <a:t>示例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四、一些小的</a:t>
            </a:r>
            <a:r>
              <a:rPr lang="en-US" altLang="zh-CN" sz="1400" dirty="0" smtClean="0"/>
              <a:t>TIPs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86458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2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3" y="444500"/>
            <a:ext cx="9525552" cy="424633"/>
          </a:xfrm>
        </p:spPr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虚拟机内存模型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6" y="936724"/>
            <a:ext cx="6255944" cy="4846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309" y="3360101"/>
            <a:ext cx="4121856" cy="1756372"/>
          </a:xfrm>
          <a:prstGeom prst="rect">
            <a:avLst/>
          </a:prstGeom>
        </p:spPr>
      </p:pic>
      <p:sp>
        <p:nvSpPr>
          <p:cNvPr id="6" name="圆角右箭头 5"/>
          <p:cNvSpPr/>
          <p:nvPr/>
        </p:nvSpPr>
        <p:spPr bwMode="auto">
          <a:xfrm rot="5400000">
            <a:off x="7670808" y="1489893"/>
            <a:ext cx="1541760" cy="2198657"/>
          </a:xfrm>
          <a:prstGeom prst="bentArrow">
            <a:avLst/>
          </a:pr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  <a:endParaRPr kumimoji="1" lang="zh-CN" alt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2" y="237339"/>
            <a:ext cx="9525552" cy="506114"/>
          </a:xfrm>
        </p:spPr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内存区间说明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 bwMode="auto">
          <a:xfrm>
            <a:off x="592673" y="950615"/>
            <a:ext cx="1911587" cy="642795"/>
          </a:xfrm>
          <a:prstGeom prst="homePlate">
            <a:avLst/>
          </a:pr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程序计数器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61307" y="950614"/>
            <a:ext cx="7613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一块较小的内存空间，它的作用可以</a:t>
            </a:r>
            <a:r>
              <a:rPr lang="zh-CN" altLang="en-US" sz="1600" dirty="0" smtClean="0"/>
              <a:t>看做</a:t>
            </a:r>
            <a:r>
              <a:rPr lang="zh-CN" altLang="en-US" sz="1600" dirty="0"/>
              <a:t>是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当前线程所执行的字节码的行号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指示器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此内存</a:t>
            </a:r>
            <a:r>
              <a:rPr lang="zh-CN" altLang="en-US" sz="1600" dirty="0"/>
              <a:t>区域是唯一一个在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虚拟机规范中没有规定任何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OutOfMemoryError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600" dirty="0"/>
              <a:t>情况的</a:t>
            </a:r>
            <a:r>
              <a:rPr lang="zh-CN" altLang="en-US" sz="1600" dirty="0" smtClean="0"/>
              <a:t>区域。</a:t>
            </a:r>
            <a:endParaRPr lang="zh-CN" altLang="en-US" sz="1600" dirty="0"/>
          </a:p>
        </p:txBody>
      </p:sp>
      <p:sp>
        <p:nvSpPr>
          <p:cNvPr id="8" name="五边形 7"/>
          <p:cNvSpPr/>
          <p:nvPr/>
        </p:nvSpPr>
        <p:spPr bwMode="auto">
          <a:xfrm>
            <a:off x="592672" y="2157208"/>
            <a:ext cx="1911587" cy="642795"/>
          </a:xfrm>
          <a:prstGeom prst="homePlate">
            <a:avLst/>
          </a:pr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虚拟机栈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68440" y="2063151"/>
            <a:ext cx="7613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虚拟机栈</a:t>
            </a:r>
            <a:r>
              <a:rPr lang="zh-CN" altLang="en-US" sz="1600" dirty="0" smtClean="0"/>
              <a:t>描述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方法执行的内存模型</a:t>
            </a:r>
            <a:r>
              <a:rPr lang="zh-CN" altLang="en-US" sz="1600" dirty="0"/>
              <a:t>：每个方法被</a:t>
            </a:r>
            <a:r>
              <a:rPr lang="zh-CN" altLang="en-US" sz="1600" dirty="0" smtClean="0"/>
              <a:t>执行</a:t>
            </a:r>
            <a:r>
              <a:rPr lang="zh-CN" altLang="en-US" sz="1600" dirty="0"/>
              <a:t>的时候都会同时创建一个栈</a:t>
            </a:r>
            <a:r>
              <a:rPr lang="zh-CN" altLang="en-US" sz="1600" dirty="0" smtClean="0"/>
              <a:t>帧用于</a:t>
            </a:r>
            <a:r>
              <a:rPr lang="zh-CN" altLang="en-US" sz="1600" dirty="0"/>
              <a:t>存储局部变量表、操作栈、</a:t>
            </a:r>
            <a:r>
              <a:rPr lang="zh-CN" altLang="en-US" sz="1600" dirty="0" smtClean="0"/>
              <a:t>动态链接</a:t>
            </a:r>
            <a:r>
              <a:rPr lang="zh-CN" altLang="en-US" sz="1600" dirty="0"/>
              <a:t>、方法出口等信息。每一个方法被调用直至执行完成的过程，就对应着一个栈帧</a:t>
            </a:r>
            <a:r>
              <a:rPr lang="zh-CN" altLang="en-US" sz="1600" dirty="0" smtClean="0"/>
              <a:t>在虚拟机</a:t>
            </a:r>
            <a:r>
              <a:rPr lang="zh-CN" altLang="en-US" sz="1600" dirty="0"/>
              <a:t>栈中从入栈到出栈的过程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10" name="五边形 9"/>
          <p:cNvSpPr/>
          <p:nvPr/>
        </p:nvSpPr>
        <p:spPr bwMode="auto">
          <a:xfrm>
            <a:off x="592672" y="3363803"/>
            <a:ext cx="1911587" cy="642795"/>
          </a:xfrm>
          <a:prstGeom prst="homePlate">
            <a:avLst/>
          </a:pr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本地方法栈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68440" y="3363803"/>
            <a:ext cx="761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区别：</a:t>
            </a:r>
            <a:r>
              <a:rPr lang="zh-CN" altLang="en-US" sz="1600" dirty="0" smtClean="0"/>
              <a:t>虚拟机</a:t>
            </a:r>
            <a:r>
              <a:rPr lang="zh-CN" altLang="en-US" sz="1600" dirty="0"/>
              <a:t>栈为虚拟机执行</a:t>
            </a:r>
            <a:r>
              <a:rPr lang="en-US" altLang="zh-CN" sz="1600" dirty="0"/>
              <a:t>Java </a:t>
            </a:r>
            <a:r>
              <a:rPr lang="zh-CN" altLang="en-US" sz="1600" dirty="0"/>
              <a:t>方法（也就是字节码）服务，而本地方法栈</a:t>
            </a:r>
            <a:r>
              <a:rPr lang="zh-CN" altLang="en-US" sz="1600" dirty="0" smtClean="0"/>
              <a:t>则是</a:t>
            </a:r>
            <a:r>
              <a:rPr lang="zh-CN" altLang="en-US" sz="1600" dirty="0"/>
              <a:t>为虚拟机使用到的</a:t>
            </a:r>
            <a:r>
              <a:rPr lang="en-US" altLang="zh-CN" sz="1600" dirty="0"/>
              <a:t>Native </a:t>
            </a:r>
            <a:r>
              <a:rPr lang="zh-CN" altLang="en-US" sz="1600" dirty="0"/>
              <a:t>方法服务。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592672" y="4635445"/>
            <a:ext cx="1911587" cy="642795"/>
          </a:xfrm>
          <a:prstGeom prst="homePlate">
            <a:avLst/>
          </a:pr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>
                <a:solidFill>
                  <a:schemeClr val="bg1"/>
                </a:solidFill>
              </a:rPr>
              <a:t>运行时常量池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48413" y="4418233"/>
            <a:ext cx="7613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运行时常量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池是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方法区的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一部分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文件</a:t>
            </a:r>
            <a:r>
              <a:rPr lang="zh-CN" altLang="en-US" sz="1600" dirty="0"/>
              <a:t>中除了</a:t>
            </a:r>
            <a:r>
              <a:rPr lang="zh-CN" altLang="en-US" sz="1600" dirty="0" smtClean="0"/>
              <a:t>有类</a:t>
            </a:r>
            <a:r>
              <a:rPr lang="zh-CN" altLang="en-US" sz="1600" dirty="0"/>
              <a:t>的版本、字段、方法、接口等描述等信息外，还有一项信息是常量</a:t>
            </a:r>
            <a:r>
              <a:rPr lang="zh-CN" altLang="en-US" sz="1600" dirty="0" smtClean="0"/>
              <a:t>池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用于</a:t>
            </a:r>
            <a:r>
              <a:rPr lang="zh-CN" altLang="en-US" sz="1600" dirty="0"/>
              <a:t>存放编译期生成的各种字面量和符号引用，这部分内容将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在类加载后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存放到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方法区的运行时常量池中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47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2" y="237339"/>
            <a:ext cx="9525552" cy="506114"/>
          </a:xfrm>
        </p:spPr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内存区间说明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 bwMode="auto">
          <a:xfrm>
            <a:off x="592672" y="1290119"/>
            <a:ext cx="1911587" cy="642795"/>
          </a:xfrm>
          <a:prstGeom prst="homePlate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en-US" altLang="zh-CN" sz="1600" dirty="0">
                <a:solidFill>
                  <a:schemeClr val="bg1"/>
                </a:solidFill>
              </a:rPr>
              <a:t>Java </a:t>
            </a:r>
            <a:r>
              <a:rPr kumimoji="1" lang="zh-CN" altLang="en-US" sz="1600" dirty="0">
                <a:solidFill>
                  <a:schemeClr val="bg1"/>
                </a:solidFill>
              </a:rPr>
              <a:t>堆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48413" y="1180629"/>
            <a:ext cx="7613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所有线程共享的一块内存区域，在虚拟机启动时</a:t>
            </a:r>
            <a:r>
              <a:rPr lang="zh-CN" altLang="en-US" sz="1600" dirty="0" smtClean="0"/>
              <a:t>创建；</a:t>
            </a:r>
            <a:endParaRPr lang="en-US" altLang="zh-CN" sz="1600" dirty="0" smtClean="0"/>
          </a:p>
          <a:p>
            <a:r>
              <a:rPr lang="en-US" altLang="zh-CN" sz="1600" dirty="0"/>
              <a:t>Java </a:t>
            </a:r>
            <a:r>
              <a:rPr lang="zh-CN" altLang="en-US" sz="1600" dirty="0"/>
              <a:t>堆是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垃圾收集器管理的主要区域</a:t>
            </a:r>
            <a:r>
              <a:rPr lang="zh-CN" altLang="en-US" sz="1600" dirty="0"/>
              <a:t>，因此很多时候也被称做“</a:t>
            </a:r>
            <a:r>
              <a:rPr lang="en-US" altLang="zh-CN" sz="1600" dirty="0"/>
              <a:t>GC </a:t>
            </a:r>
            <a:r>
              <a:rPr lang="zh-CN" altLang="en-US" sz="1600" dirty="0"/>
              <a:t>堆</a:t>
            </a:r>
            <a:r>
              <a:rPr lang="zh-CN" altLang="en-US" sz="1600" dirty="0" smtClean="0"/>
              <a:t>”；</a:t>
            </a:r>
            <a:endParaRPr lang="en-US" altLang="zh-CN" sz="1600" dirty="0" smtClean="0"/>
          </a:p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唯一目的就是存放对象实例，几乎所有的对象实例都在这里分配内存</a:t>
            </a:r>
          </a:p>
        </p:txBody>
      </p:sp>
      <p:sp>
        <p:nvSpPr>
          <p:cNvPr id="7" name="五边形 6"/>
          <p:cNvSpPr/>
          <p:nvPr/>
        </p:nvSpPr>
        <p:spPr bwMode="auto">
          <a:xfrm>
            <a:off x="592672" y="2870019"/>
            <a:ext cx="1911587" cy="642795"/>
          </a:xfrm>
          <a:prstGeom prst="homePlate">
            <a:avLst/>
          </a:pr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>
                <a:solidFill>
                  <a:schemeClr val="bg1"/>
                </a:solidFill>
              </a:rPr>
              <a:t>方法区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8413" y="2760529"/>
            <a:ext cx="7613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所有线程共享的一块内存</a:t>
            </a:r>
            <a:r>
              <a:rPr lang="zh-CN" altLang="en-US" sz="1600" dirty="0" smtClean="0"/>
              <a:t>区域；</a:t>
            </a:r>
            <a:endParaRPr lang="en-US" altLang="zh-CN" sz="1600" dirty="0" smtClean="0"/>
          </a:p>
          <a:p>
            <a:r>
              <a:rPr lang="zh-CN" altLang="en-US" sz="1600" dirty="0" smtClean="0"/>
              <a:t>存储</a:t>
            </a:r>
            <a:r>
              <a:rPr lang="zh-CN" altLang="en-US" sz="1600" dirty="0"/>
              <a:t>已被虚拟机加载的类信息、常量、静态变量、即时编译器编译后的代码等</a:t>
            </a:r>
            <a:r>
              <a:rPr lang="zh-CN" altLang="en-US" sz="1600" dirty="0" smtClean="0"/>
              <a:t>数据；</a:t>
            </a:r>
            <a:endParaRPr lang="en-US" altLang="zh-CN" sz="1600" dirty="0" smtClean="0"/>
          </a:p>
          <a:p>
            <a:r>
              <a:rPr lang="zh-CN" altLang="en-US" sz="1600" dirty="0" smtClean="0"/>
              <a:t>通常放入永久带</a:t>
            </a:r>
            <a:endParaRPr lang="zh-CN" altLang="en-US" sz="1600" dirty="0"/>
          </a:p>
        </p:txBody>
      </p:sp>
      <p:sp>
        <p:nvSpPr>
          <p:cNvPr id="9" name="五边形 8"/>
          <p:cNvSpPr/>
          <p:nvPr/>
        </p:nvSpPr>
        <p:spPr bwMode="auto">
          <a:xfrm>
            <a:off x="592672" y="4449919"/>
            <a:ext cx="1911587" cy="642795"/>
          </a:xfrm>
          <a:prstGeom prst="homePlate">
            <a:avLst/>
          </a:pr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直接内存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8413" y="4355817"/>
            <a:ext cx="7613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不是虚拟机运行时数据区的</a:t>
            </a:r>
            <a:r>
              <a:rPr lang="zh-CN" altLang="en-US" sz="1600" dirty="0" smtClean="0"/>
              <a:t>一部分；</a:t>
            </a:r>
            <a:endParaRPr lang="en-US" altLang="zh-CN" sz="1600" dirty="0" smtClean="0"/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JDK 1.4 </a:t>
            </a:r>
            <a:r>
              <a:rPr lang="zh-CN" altLang="en-US" sz="1600" dirty="0" smtClean="0"/>
              <a:t>中加入</a:t>
            </a:r>
            <a:r>
              <a:rPr lang="zh-CN" altLang="en-US" sz="1600" dirty="0"/>
              <a:t>了</a:t>
            </a:r>
            <a:r>
              <a:rPr lang="en-US" altLang="zh-CN" sz="1600" dirty="0" smtClean="0"/>
              <a:t>NIO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引入了一种基于通道（</a:t>
            </a:r>
            <a:r>
              <a:rPr lang="en-US" altLang="zh-CN" sz="1600" dirty="0"/>
              <a:t>Channel</a:t>
            </a:r>
            <a:r>
              <a:rPr lang="zh-CN" altLang="en-US" sz="1600" dirty="0" smtClean="0"/>
              <a:t>）与</a:t>
            </a:r>
            <a:r>
              <a:rPr lang="zh-CN" altLang="en-US" sz="1600" dirty="0"/>
              <a:t>缓冲区（</a:t>
            </a:r>
            <a:r>
              <a:rPr lang="en-US" altLang="zh-CN" sz="1600" dirty="0"/>
              <a:t>Buffer</a:t>
            </a:r>
            <a:r>
              <a:rPr lang="zh-CN" altLang="en-US" sz="1600" dirty="0"/>
              <a:t>）的</a:t>
            </a:r>
            <a:r>
              <a:rPr lang="en-US" altLang="zh-CN" sz="1600" dirty="0"/>
              <a:t>I/O </a:t>
            </a:r>
            <a:r>
              <a:rPr lang="zh-CN" altLang="en-US" sz="1600" dirty="0"/>
              <a:t>方式，它可以使用</a:t>
            </a:r>
            <a:r>
              <a:rPr lang="en-US" altLang="zh-CN" sz="1600" dirty="0"/>
              <a:t>Native </a:t>
            </a:r>
            <a:r>
              <a:rPr lang="zh-CN" altLang="en-US" sz="1600" dirty="0"/>
              <a:t>函数库直接分配堆外内存，</a:t>
            </a:r>
            <a:r>
              <a:rPr lang="zh-CN" altLang="en-US" sz="1600" dirty="0" smtClean="0"/>
              <a:t>然后</a:t>
            </a:r>
            <a:r>
              <a:rPr lang="zh-CN" altLang="en-US" sz="1600" dirty="0"/>
              <a:t>通过一个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存储在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堆里面的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DirectByteBuffer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600" dirty="0"/>
              <a:t>对象作为这块内存的引用</a:t>
            </a:r>
            <a:r>
              <a:rPr lang="zh-CN" altLang="en-US" sz="1600" dirty="0" smtClean="0"/>
              <a:t>进行操作</a:t>
            </a:r>
            <a:r>
              <a:rPr lang="zh-CN" altLang="en-US" sz="1600" dirty="0"/>
              <a:t>；</a:t>
            </a:r>
            <a:endParaRPr lang="en-US" altLang="zh-CN" sz="1600" dirty="0" smtClean="0"/>
          </a:p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FULL_GC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时伴随收集。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3" y="444500"/>
            <a:ext cx="9525552" cy="469900"/>
          </a:xfrm>
        </p:spPr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  宝藏 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“垃圾”？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4378" y="1343106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引用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计数器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算法：</a:t>
            </a:r>
            <a:r>
              <a:rPr lang="zh-CN" altLang="en-US" dirty="0"/>
              <a:t>在</a:t>
            </a:r>
            <a:r>
              <a:rPr lang="en-US" altLang="zh-CN" dirty="0">
                <a:latin typeface="Calibri" panose="020F0502020204030204" pitchFamily="34" charset="0"/>
              </a:rPr>
              <a:t>JDK1.2</a:t>
            </a:r>
            <a:r>
              <a:rPr lang="zh-CN" altLang="en-US" dirty="0"/>
              <a:t>之前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914" y="914400"/>
            <a:ext cx="3196311" cy="127216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4744015" y="1128753"/>
            <a:ext cx="1928389" cy="843457"/>
          </a:xfrm>
          <a:prstGeom prst="rightArrow">
            <a:avLst/>
          </a:prstGeom>
          <a:solidFill>
            <a:srgbClr val="CC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无解</a:t>
            </a:r>
          </a:p>
        </p:txBody>
      </p:sp>
      <p:sp>
        <p:nvSpPr>
          <p:cNvPr id="7" name="矩形 6"/>
          <p:cNvSpPr/>
          <p:nvPr/>
        </p:nvSpPr>
        <p:spPr>
          <a:xfrm>
            <a:off x="1037612" y="380058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根搜索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算法：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90" y="3704590"/>
            <a:ext cx="3766242" cy="19649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21502" y="4169913"/>
            <a:ext cx="4231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    虚拟机栈中引用的对象（本地变量表）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    方法区中静态属性引用的对象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    方法区中常量引用的对象</a:t>
            </a:r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    本地方法栈中引用的对象（</a:t>
            </a:r>
            <a:r>
              <a:rPr lang="en-US" altLang="zh-CN" sz="1600" dirty="0"/>
              <a:t>Native</a:t>
            </a:r>
            <a:r>
              <a:rPr lang="zh-CN" altLang="en-US" sz="1600" dirty="0"/>
              <a:t>对象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9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Object 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8" name="流程图: 终止 7"/>
          <p:cNvSpPr/>
          <p:nvPr/>
        </p:nvSpPr>
        <p:spPr bwMode="auto">
          <a:xfrm>
            <a:off x="968720" y="1358020"/>
            <a:ext cx="2815628" cy="941560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强引用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marL="46038" indent="-92075" algn="ctr" latinLnBrk="1">
              <a:spcBef>
                <a:spcPct val="0"/>
              </a:spcBef>
              <a:buClrTx/>
            </a:pPr>
            <a:r>
              <a:rPr lang="en-US" altLang="zh-CN" sz="1600" dirty="0"/>
              <a:t>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= new Object();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" name="流程图: 终止 8"/>
          <p:cNvSpPr/>
          <p:nvPr/>
        </p:nvSpPr>
        <p:spPr bwMode="auto">
          <a:xfrm>
            <a:off x="4588597" y="1321806"/>
            <a:ext cx="2808083" cy="1013988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软引用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marL="46038" indent="-92075" algn="ctr" latinLnBrk="1">
              <a:spcBef>
                <a:spcPct val="0"/>
              </a:spcBef>
              <a:buClrTx/>
            </a:pPr>
            <a:r>
              <a:rPr lang="zh-CN" altLang="en-US" sz="1600" dirty="0" smtClean="0"/>
              <a:t>实现</a:t>
            </a:r>
            <a:r>
              <a:rPr lang="zh-CN" altLang="en-US" sz="1600" dirty="0"/>
              <a:t>类似缓存的功能</a:t>
            </a:r>
            <a:endParaRPr kumimoji="1"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0" name="流程图: 终止 9"/>
          <p:cNvSpPr/>
          <p:nvPr/>
        </p:nvSpPr>
        <p:spPr bwMode="auto">
          <a:xfrm>
            <a:off x="968720" y="3247178"/>
            <a:ext cx="2851842" cy="915908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弱引用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marL="46038" indent="-92075" algn="ctr" latinLnBrk="1">
              <a:spcBef>
                <a:spcPct val="0"/>
              </a:spcBef>
              <a:buClrTx/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第二次垃圾回收时回收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1" name="流程图: 终止 10"/>
          <p:cNvSpPr/>
          <p:nvPr/>
        </p:nvSpPr>
        <p:spPr bwMode="auto">
          <a:xfrm>
            <a:off x="4532123" y="3401644"/>
            <a:ext cx="2760553" cy="952122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 anchor="ctr">
            <a:flatTx/>
          </a:bodyPr>
          <a:lstStyle/>
          <a:p>
            <a:pPr marL="46038" indent="-92075" algn="ctr" latinLnBrk="1">
              <a:spcBef>
                <a:spcPct val="0"/>
              </a:spcBef>
              <a:buClrTx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虚引用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marL="46038" indent="-92075" algn="ctr" latinLnBrk="1">
              <a:spcBef>
                <a:spcPct val="0"/>
              </a:spcBef>
              <a:buClrTx/>
            </a:pPr>
            <a:r>
              <a:rPr lang="zh-CN" altLang="en-US" sz="1600" dirty="0" smtClean="0"/>
              <a:t>检测</a:t>
            </a:r>
            <a:r>
              <a:rPr lang="zh-CN" altLang="en-US" sz="1600" dirty="0"/>
              <a:t>对象是否已经从内存中删除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2126808" y="3165473"/>
            <a:ext cx="499449" cy="2494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75693" y="1079500"/>
            <a:ext cx="3355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= new Object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err="1" smtClean="0"/>
              <a:t>SoftReference</a:t>
            </a:r>
            <a:r>
              <a:rPr lang="en-US" altLang="zh-CN" sz="1600" dirty="0" smtClean="0"/>
              <a:t>&lt;Object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sf</a:t>
            </a:r>
            <a:r>
              <a:rPr lang="en-US" altLang="zh-CN" sz="1600" dirty="0"/>
              <a:t> = </a:t>
            </a:r>
            <a:endParaRPr lang="en-US" altLang="zh-CN" sz="1600" dirty="0" smtClean="0"/>
          </a:p>
          <a:p>
            <a:r>
              <a:rPr lang="en-US" altLang="zh-CN" sz="1600" dirty="0" smtClean="0"/>
              <a:t>new  </a:t>
            </a:r>
            <a:r>
              <a:rPr lang="en-US" altLang="zh-CN" sz="1600" dirty="0" err="1" smtClean="0"/>
              <a:t>SoftReference</a:t>
            </a:r>
            <a:r>
              <a:rPr lang="en-US" altLang="zh-CN" sz="1600" dirty="0" smtClean="0"/>
              <a:t>&lt;Object</a:t>
            </a:r>
            <a:r>
              <a:rPr lang="en-US" altLang="zh-CN" sz="1600" dirty="0"/>
              <a:t>&gt;(</a:t>
            </a:r>
            <a:r>
              <a:rPr lang="en-US" altLang="zh-CN" sz="1600" dirty="0" err="1"/>
              <a:t>obj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null;</a:t>
            </a:r>
          </a:p>
          <a:p>
            <a:r>
              <a:rPr lang="en-US" altLang="zh-CN" sz="1600" dirty="0" err="1"/>
              <a:t>sf.get</a:t>
            </a:r>
            <a:r>
              <a:rPr lang="en-US" altLang="zh-CN" sz="1600" dirty="0"/>
              <a:t>();//</a:t>
            </a:r>
            <a:r>
              <a:rPr lang="zh-CN" altLang="en-US" sz="1600" dirty="0"/>
              <a:t>有时候会返回</a:t>
            </a:r>
            <a:r>
              <a:rPr lang="en-US" altLang="zh-CN" sz="1600" dirty="0"/>
              <a:t>null</a:t>
            </a:r>
          </a:p>
          <a:p>
            <a:endParaRPr lang="zh-CN" altLang="en-US" sz="1600" dirty="0" smtClean="0"/>
          </a:p>
        </p:txBody>
      </p:sp>
      <p:sp>
        <p:nvSpPr>
          <p:cNvPr id="14" name="左大括号 13"/>
          <p:cNvSpPr/>
          <p:nvPr/>
        </p:nvSpPr>
        <p:spPr>
          <a:xfrm>
            <a:off x="7440438" y="1137278"/>
            <a:ext cx="760491" cy="1383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29195" y="4662535"/>
            <a:ext cx="3355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= new Object();</a:t>
            </a:r>
          </a:p>
          <a:p>
            <a:r>
              <a:rPr lang="en-US" altLang="zh-CN" sz="1600" dirty="0" err="1"/>
              <a:t>WeakReference</a:t>
            </a:r>
            <a:r>
              <a:rPr lang="en-US" altLang="zh-CN" sz="1600" dirty="0"/>
              <a:t>&lt;Object&gt; </a:t>
            </a:r>
            <a:r>
              <a:rPr lang="en-US" altLang="zh-CN" sz="1600" dirty="0" err="1"/>
              <a:t>wf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WeakReference</a:t>
            </a:r>
            <a:r>
              <a:rPr lang="en-US" altLang="zh-CN" sz="1600" dirty="0"/>
              <a:t>&lt;Object&gt;(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 err="1"/>
              <a:t>obj</a:t>
            </a:r>
            <a:r>
              <a:rPr lang="en-US" altLang="zh-CN" sz="1600" dirty="0"/>
              <a:t> = null;</a:t>
            </a:r>
          </a:p>
          <a:p>
            <a:r>
              <a:rPr lang="en-US" altLang="zh-CN" sz="1600" dirty="0" err="1"/>
              <a:t>wf.get</a:t>
            </a:r>
            <a:r>
              <a:rPr lang="en-US" altLang="zh-CN" sz="1600" dirty="0"/>
              <a:t>();//</a:t>
            </a:r>
            <a:r>
              <a:rPr lang="zh-CN" altLang="en-US" sz="1600" dirty="0"/>
              <a:t>有时候会返回</a:t>
            </a:r>
            <a:r>
              <a:rPr lang="en-US" altLang="zh-CN" sz="1600" dirty="0"/>
              <a:t>null</a:t>
            </a:r>
          </a:p>
          <a:p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wf.isEnQueued</a:t>
            </a:r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();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00929" y="3092875"/>
            <a:ext cx="33552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 = new Object();</a:t>
            </a:r>
          </a:p>
          <a:p>
            <a:r>
              <a:rPr lang="en-US" altLang="zh-CN" sz="1600" dirty="0" err="1"/>
              <a:t>PhantomReference</a:t>
            </a:r>
            <a:r>
              <a:rPr lang="en-US" altLang="zh-CN" sz="1600" dirty="0"/>
              <a:t>&lt;Object&gt; </a:t>
            </a:r>
            <a:r>
              <a:rPr lang="en-US" altLang="zh-CN" sz="1600" dirty="0" err="1"/>
              <a:t>pf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PhantomReference</a:t>
            </a:r>
            <a:r>
              <a:rPr lang="en-US" altLang="zh-CN" sz="1600" dirty="0"/>
              <a:t>&lt;Object&gt;(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 err="1"/>
              <a:t>obj</a:t>
            </a:r>
            <a:r>
              <a:rPr lang="en-US" altLang="zh-CN" sz="1600" dirty="0"/>
              <a:t>=null;</a:t>
            </a:r>
          </a:p>
          <a:p>
            <a:r>
              <a:rPr lang="en-US" altLang="zh-CN" sz="1600" dirty="0" err="1"/>
              <a:t>pf.get</a:t>
            </a:r>
            <a:r>
              <a:rPr lang="en-US" altLang="zh-CN" sz="1600" dirty="0"/>
              <a:t>();//</a:t>
            </a:r>
            <a:r>
              <a:rPr lang="zh-CN" altLang="en-US" sz="1600" dirty="0"/>
              <a:t>永远返回</a:t>
            </a:r>
            <a:r>
              <a:rPr lang="en-US" altLang="zh-CN" sz="1600" dirty="0"/>
              <a:t>null</a:t>
            </a:r>
          </a:p>
          <a:p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pf.isEnQueued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();//</a:t>
            </a:r>
            <a:r>
              <a:rPr lang="zh-CN" altLang="en-US" sz="1600" dirty="0"/>
              <a:t>返回从内存中已经删除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7396680" y="3186182"/>
            <a:ext cx="760491" cy="19687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垃圾回收算法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清除算法</a:t>
            </a:r>
            <a:r>
              <a:rPr lang="en-US" altLang="zh-CN" dirty="0"/>
              <a:t>(Mark-Sweep)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9899" y="5447985"/>
            <a:ext cx="10523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标记</a:t>
            </a:r>
            <a:r>
              <a:rPr lang="en-US" altLang="zh-CN" dirty="0"/>
              <a:t>—</a:t>
            </a:r>
            <a:r>
              <a:rPr lang="zh-CN" altLang="en-US" dirty="0"/>
              <a:t>清除算法是基础的收集算法，标记和清除阶段的效率不高，而且清除后回产生大量的不连续空间，这样当程序需要分配大内存对象时，可能无法找到足够的连续空间。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16" y="1079500"/>
            <a:ext cx="7722466" cy="40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2673" y="444500"/>
            <a:ext cx="9525552" cy="635000"/>
          </a:xfrm>
        </p:spPr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垃圾回收算法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复制</a:t>
            </a:r>
            <a:r>
              <a:rPr lang="zh-CN" altLang="en-US" dirty="0"/>
              <a:t>算法（</a:t>
            </a:r>
            <a:r>
              <a:rPr lang="en-US" altLang="zh-CN" dirty="0"/>
              <a:t>Copying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8" y="1079500"/>
            <a:ext cx="7324725" cy="4048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9899" y="5447985"/>
            <a:ext cx="10523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复制算法是把内存分成大小相等的两块，每次使用其中一块，当垃圾回收的时候，把存活的对象复制到另一块上，然后把这块内存整个清理掉。</a:t>
            </a:r>
          </a:p>
        </p:txBody>
      </p:sp>
    </p:spTree>
    <p:extLst>
      <p:ext uri="{BB962C8B-B14F-4D97-AF65-F5344CB8AC3E}">
        <p14:creationId xmlns:p14="http://schemas.microsoft.com/office/powerpoint/2010/main" val="30399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ihaodian Offical PPT Template_Nov 2012">
  <a:themeElements>
    <a:clrScheme name="Yihaodian Colors">
      <a:dk1>
        <a:srgbClr val="474747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474747"/>
      </a:accent2>
      <a:accent3>
        <a:srgbClr val="808080"/>
      </a:accent3>
      <a:accent4>
        <a:srgbClr val="387489"/>
      </a:accent4>
      <a:accent5>
        <a:srgbClr val="006600"/>
      </a:accent5>
      <a:accent6>
        <a:srgbClr val="660066"/>
      </a:accent6>
      <a:hlink>
        <a:srgbClr val="C00000"/>
      </a:hlink>
      <a:folHlink>
        <a:srgbClr val="4D9AB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0000"/>
        </a:solidFill>
        <a:ln w="9525" algn="ctr">
          <a:noFill/>
          <a:miter lim="800000"/>
          <a:headEnd/>
          <a:tailEnd/>
        </a:ln>
        <a:effectLst/>
      </a:spPr>
      <a:bodyPr wrap="square" rtlCol="0" anchor="ctr">
        <a:flatTx/>
      </a:bodyPr>
      <a:lstStyle>
        <a:defPPr marL="46038" indent="-92075" algn="ctr" latinLnBrk="1">
          <a:spcBef>
            <a:spcPct val="0"/>
          </a:spcBef>
          <a:buClrTx/>
          <a:defRPr kumimoji="1" sz="16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如何写好PPT.potx" id="{35610BAF-C11F-423C-8B2D-77F071FBE9E9}" vid="{12B433EB-CE67-41C6-A873-BD32B4B5A4E7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如何写好PPT.potx" id="{35610BAF-C11F-423C-8B2D-77F071FBE9E9}" vid="{FD833DBE-5CDE-40B7-9E80-EB7CE6F5E059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6060</TotalTime>
  <Words>1575</Words>
  <Application>Microsoft Office PowerPoint</Application>
  <PresentationFormat>宽屏</PresentationFormat>
  <Paragraphs>207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Times New Roman</vt:lpstr>
      <vt:lpstr>Yihaodian Offical PPT Template_Nov 2012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Guo Xin1(上海_技术部_买家线_交易平台部_郭鑫)</cp:lastModifiedBy>
  <cp:revision>152</cp:revision>
  <dcterms:created xsi:type="dcterms:W3CDTF">2015-11-09T02:42:53Z</dcterms:created>
  <dcterms:modified xsi:type="dcterms:W3CDTF">2016-04-29T10:00:18Z</dcterms:modified>
</cp:coreProperties>
</file>