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63" r:id="rId3"/>
    <p:sldId id="265" r:id="rId4"/>
    <p:sldId id="264" r:id="rId5"/>
    <p:sldId id="266" r:id="rId6"/>
    <p:sldId id="257" r:id="rId7"/>
    <p:sldId id="268" r:id="rId8"/>
    <p:sldId id="277" r:id="rId9"/>
    <p:sldId id="278" r:id="rId10"/>
    <p:sldId id="279" r:id="rId11"/>
    <p:sldId id="269" r:id="rId12"/>
    <p:sldId id="270" r:id="rId13"/>
    <p:sldId id="271" r:id="rId14"/>
    <p:sldId id="272" r:id="rId15"/>
    <p:sldId id="273" r:id="rId16"/>
    <p:sldId id="276" r:id="rId17"/>
    <p:sldId id="275" r:id="rId18"/>
    <p:sldId id="274" r:id="rId19"/>
    <p:sldId id="26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293822-AE7C-4D40-95E3-242EE493194E}">
  <a:tblStyle styleId="{4C293822-AE7C-4D40-95E3-242EE49319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931" y="4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bc4578fc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bc4578fc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8d6a19ea9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8d6a19ea9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1054289"/>
            <a:ext cx="6858000" cy="15783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3000"/>
              <a:buFont typeface="Arial"/>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 name="Google Shape;15;p2"/>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a:lnSpc>
                <a:spcPct val="150000"/>
              </a:lnSpc>
              <a:spcBef>
                <a:spcPts val="800"/>
              </a:spcBef>
              <a:spcAft>
                <a:spcPts val="0"/>
              </a:spcAft>
              <a:buSzPts val="2700"/>
              <a:buNone/>
              <a:defRPr sz="2700"/>
            </a:lvl1pPr>
            <a:lvl2pPr lvl="1" algn="ctr">
              <a:lnSpc>
                <a:spcPct val="150000"/>
              </a:lnSpc>
              <a:spcBef>
                <a:spcPts val="400"/>
              </a:spcBef>
              <a:spcAft>
                <a:spcPts val="0"/>
              </a:spcAft>
              <a:buSzPts val="1500"/>
              <a:buNone/>
              <a:defRPr sz="1500"/>
            </a:lvl2pPr>
            <a:lvl3pPr lvl="2" algn="ctr">
              <a:lnSpc>
                <a:spcPct val="150000"/>
              </a:lnSpc>
              <a:spcBef>
                <a:spcPts val="400"/>
              </a:spcBef>
              <a:spcAft>
                <a:spcPts val="0"/>
              </a:spcAft>
              <a:buSzPts val="1400"/>
              <a:buNone/>
              <a:defRPr sz="1400"/>
            </a:lvl3pPr>
            <a:lvl4pPr lvl="3" algn="ctr">
              <a:lnSpc>
                <a:spcPct val="150000"/>
              </a:lnSpc>
              <a:spcBef>
                <a:spcPts val="400"/>
              </a:spcBef>
              <a:spcAft>
                <a:spcPts val="0"/>
              </a:spcAft>
              <a:buClr>
                <a:schemeClr val="dk1"/>
              </a:buClr>
              <a:buSzPts val="1200"/>
              <a:buNone/>
              <a:defRPr sz="1200"/>
            </a:lvl4pPr>
            <a:lvl5pPr lvl="4" algn="ctr">
              <a:lnSpc>
                <a:spcPct val="15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6" name="Google Shape;16;p2"/>
          <p:cNvSpPr txBox="1">
            <a:spLocks noGrp="1"/>
          </p:cNvSpPr>
          <p:nvPr>
            <p:ph type="ftr" idx="11"/>
          </p:nvPr>
        </p:nvSpPr>
        <p:spPr>
          <a:xfrm>
            <a:off x="762000" y="4767263"/>
            <a:ext cx="4019700" cy="273900"/>
          </a:xfrm>
          <a:prstGeom prst="rect">
            <a:avLst/>
          </a:prstGeom>
          <a:solidFill>
            <a:schemeClr val="dk1"/>
          </a:solid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 name="Google Shape;17;p2"/>
          <p:cNvSpPr txBox="1">
            <a:spLocks noGrp="1"/>
          </p:cNvSpPr>
          <p:nvPr>
            <p:ph type="sldNum" idx="12"/>
          </p:nvPr>
        </p:nvSpPr>
        <p:spPr>
          <a:xfrm>
            <a:off x="4781550" y="4767263"/>
            <a:ext cx="3733800" cy="273900"/>
          </a:xfrm>
          <a:prstGeom prst="rect">
            <a:avLst/>
          </a:prstGeom>
          <a:solidFill>
            <a:srgbClr val="0070C0"/>
          </a:solid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r>
              <a:rPr lang="en-GB"/>
              <a:t>TE 101: Introduction to telecommunications</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317500" algn="l">
              <a:lnSpc>
                <a:spcPct val="150000"/>
              </a:lnSpc>
              <a:spcBef>
                <a:spcPts val="400"/>
              </a:spcBef>
              <a:spcAft>
                <a:spcPts val="0"/>
              </a:spcAft>
              <a:buSzPts val="1400"/>
              <a:buChar char="−"/>
              <a:defRPr/>
            </a:lvl2pPr>
            <a:lvl3pPr marL="1371600" lvl="2" indent="-317500" algn="l">
              <a:lnSpc>
                <a:spcPct val="150000"/>
              </a:lnSpc>
              <a:spcBef>
                <a:spcPts val="400"/>
              </a:spcBef>
              <a:spcAft>
                <a:spcPts val="0"/>
              </a:spcAft>
              <a:buSzPts val="1400"/>
              <a:buChar char="→"/>
              <a:defRPr/>
            </a:lvl3pPr>
            <a:lvl4pPr marL="1828800" lvl="3" indent="-317500" algn="l">
              <a:lnSpc>
                <a:spcPct val="150000"/>
              </a:lnSpc>
              <a:spcBef>
                <a:spcPts val="400"/>
              </a:spcBef>
              <a:spcAft>
                <a:spcPts val="0"/>
              </a:spcAft>
              <a:buClr>
                <a:schemeClr val="dk1"/>
              </a:buClr>
              <a:buSzPts val="1400"/>
              <a:buChar char="•"/>
              <a:defRPr/>
            </a:lvl4pPr>
            <a:lvl5pPr marL="2286000" lvl="4" indent="-317500" algn="l">
              <a:lnSpc>
                <a:spcPct val="15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9" name="Google Shape;69;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2"/>
          <p:cNvSpPr txBox="1">
            <a:spLocks noGrp="1"/>
          </p:cNvSpPr>
          <p:nvPr>
            <p:ph type="ftr" idx="11"/>
          </p:nvPr>
        </p:nvSpPr>
        <p:spPr>
          <a:xfrm>
            <a:off x="3028950" y="4767263"/>
            <a:ext cx="3086100" cy="273900"/>
          </a:xfrm>
          <a:prstGeom prst="rect">
            <a:avLst/>
          </a:prstGeom>
          <a:solidFill>
            <a:schemeClr val="dk1"/>
          </a:solid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2"/>
          <p:cNvSpPr txBox="1">
            <a:spLocks noGrp="1"/>
          </p:cNvSpPr>
          <p:nvPr>
            <p:ph type="sldNum" idx="12"/>
          </p:nvPr>
        </p:nvSpPr>
        <p:spPr>
          <a:xfrm>
            <a:off x="6457950" y="4767263"/>
            <a:ext cx="2057400" cy="273900"/>
          </a:xfrm>
          <a:prstGeom prst="rect">
            <a:avLst/>
          </a:prstGeom>
          <a:solidFill>
            <a:srgbClr val="0070C0"/>
          </a:solid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cxnSp>
        <p:nvCxnSpPr>
          <p:cNvPr id="73" name="Google Shape;73;p13"/>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74" name="Google Shape;74;p13"/>
          <p:cNvSpPr txBox="1">
            <a:spLocks noGrp="1"/>
          </p:cNvSpPr>
          <p:nvPr>
            <p:ph type="title"/>
          </p:nvPr>
        </p:nvSpPr>
        <p:spPr>
          <a:xfrm>
            <a:off x="387900" y="458025"/>
            <a:ext cx="8368200" cy="686100"/>
          </a:xfrm>
          <a:prstGeom prst="rect">
            <a:avLst/>
          </a:prstGeom>
        </p:spPr>
        <p:txBody>
          <a:bodyPr spcFirstLastPara="1" wrap="square" lIns="68575" tIns="34275" rIns="68575" bIns="34275" anchor="ctr" anchorCtr="0">
            <a:normAutofit/>
          </a:bodyPr>
          <a:lstStyle>
            <a:lvl1pPr lvl="0" rtl="0">
              <a:spcBef>
                <a:spcPts val="0"/>
              </a:spcBef>
              <a:spcAft>
                <a:spcPts val="0"/>
              </a:spcAft>
              <a:buSzPts val="30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5" name="Google Shape;75;p13"/>
          <p:cNvSpPr txBox="1">
            <a:spLocks noGrp="1"/>
          </p:cNvSpPr>
          <p:nvPr>
            <p:ph type="body" idx="1"/>
          </p:nvPr>
        </p:nvSpPr>
        <p:spPr>
          <a:xfrm>
            <a:off x="387900" y="1489824"/>
            <a:ext cx="8368200" cy="3078900"/>
          </a:xfrm>
          <a:prstGeom prst="rect">
            <a:avLst/>
          </a:prstGeom>
        </p:spPr>
        <p:txBody>
          <a:bodyPr spcFirstLastPara="1" wrap="square" lIns="68575" tIns="34275" rIns="68575" bIns="34275" anchor="t" anchorCtr="0">
            <a:normAutofit/>
          </a:bodyPr>
          <a:lstStyle>
            <a:lvl1pPr marL="457200" lvl="0" indent="-361950" rtl="0">
              <a:spcBef>
                <a:spcPts val="800"/>
              </a:spcBef>
              <a:spcAft>
                <a:spcPts val="0"/>
              </a:spcAft>
              <a:buSzPts val="2100"/>
              <a:buChar char="▪"/>
              <a:defRPr/>
            </a:lvl1pPr>
            <a:lvl2pPr marL="914400" lvl="1" indent="-355600" rtl="0">
              <a:spcBef>
                <a:spcPts val="400"/>
              </a:spcBef>
              <a:spcAft>
                <a:spcPts val="0"/>
              </a:spcAft>
              <a:buSzPts val="2000"/>
              <a:buChar char="−"/>
              <a:defRPr/>
            </a:lvl2pPr>
            <a:lvl3pPr marL="1371600" lvl="2" indent="-342900" rtl="0">
              <a:spcBef>
                <a:spcPts val="400"/>
              </a:spcBef>
              <a:spcAft>
                <a:spcPts val="0"/>
              </a:spcAft>
              <a:buSzPts val="18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76" name="Google Shape;76;p13"/>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04850" y="1051235"/>
            <a:ext cx="7734300" cy="520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 name="Google Shape;20;p3"/>
          <p:cNvSpPr txBox="1">
            <a:spLocks noGrp="1"/>
          </p:cNvSpPr>
          <p:nvPr>
            <p:ph type="body" idx="1"/>
          </p:nvPr>
        </p:nvSpPr>
        <p:spPr>
          <a:xfrm>
            <a:off x="704850" y="1657351"/>
            <a:ext cx="7734300" cy="29241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355600" algn="l">
              <a:lnSpc>
                <a:spcPct val="150000"/>
              </a:lnSpc>
              <a:spcBef>
                <a:spcPts val="400"/>
              </a:spcBef>
              <a:spcAft>
                <a:spcPts val="0"/>
              </a:spcAft>
              <a:buSzPts val="2000"/>
              <a:buChar char="−"/>
              <a:defRPr sz="2000"/>
            </a:lvl2pPr>
            <a:lvl3pPr marL="1371600" lvl="2" indent="-317500" algn="l">
              <a:lnSpc>
                <a:spcPct val="150000"/>
              </a:lnSpc>
              <a:spcBef>
                <a:spcPts val="400"/>
              </a:spcBef>
              <a:spcAft>
                <a:spcPts val="0"/>
              </a:spcAft>
              <a:buSzPts val="1400"/>
              <a:buChar char="→"/>
              <a:defRPr/>
            </a:lvl3pPr>
            <a:lvl4pPr marL="1828800" lvl="3" indent="-317500" algn="l">
              <a:lnSpc>
                <a:spcPct val="150000"/>
              </a:lnSpc>
              <a:spcBef>
                <a:spcPts val="400"/>
              </a:spcBef>
              <a:spcAft>
                <a:spcPts val="0"/>
              </a:spcAft>
              <a:buClr>
                <a:schemeClr val="dk1"/>
              </a:buClr>
              <a:buSzPts val="1400"/>
              <a:buChar char="•"/>
              <a:defRPr/>
            </a:lvl4pPr>
            <a:lvl5pPr marL="2286000" lvl="4" indent="-317500" algn="l">
              <a:lnSpc>
                <a:spcPct val="15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 name="Google Shape;21;p3"/>
          <p:cNvSpPr txBox="1">
            <a:spLocks noGrp="1"/>
          </p:cNvSpPr>
          <p:nvPr>
            <p:ph type="ftr" idx="11"/>
          </p:nvPr>
        </p:nvSpPr>
        <p:spPr>
          <a:xfrm>
            <a:off x="676274" y="4719638"/>
            <a:ext cx="3953100" cy="273900"/>
          </a:xfrm>
          <a:prstGeom prst="rect">
            <a:avLst/>
          </a:prstGeom>
          <a:solidFill>
            <a:schemeClr val="dk1"/>
          </a:solidFill>
          <a:ln>
            <a:noFill/>
          </a:ln>
        </p:spPr>
        <p:txBody>
          <a:bodyPr spcFirstLastPara="1" wrap="square" lIns="68575" tIns="34275" rIns="68575" bIns="34275" anchor="t" anchorCtr="0">
            <a:noAutofit/>
          </a:bodyPr>
          <a:lstStyle>
            <a:lvl1pPr lvl="0" algn="l">
              <a:spcBef>
                <a:spcPts val="0"/>
              </a:spcBef>
              <a:spcAft>
                <a:spcPts val="0"/>
              </a:spcAft>
              <a:buSzPts val="1100"/>
              <a:buNone/>
              <a:defRPr sz="12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 name="Google Shape;22;p3"/>
          <p:cNvSpPr txBox="1">
            <a:spLocks noGrp="1"/>
          </p:cNvSpPr>
          <p:nvPr>
            <p:ph type="sldNum" idx="12"/>
          </p:nvPr>
        </p:nvSpPr>
        <p:spPr>
          <a:xfrm>
            <a:off x="4619625" y="4719638"/>
            <a:ext cx="3819600" cy="273900"/>
          </a:xfrm>
          <a:prstGeom prst="rect">
            <a:avLst/>
          </a:prstGeom>
          <a:solidFill>
            <a:srgbClr val="0070C0"/>
          </a:solid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r>
              <a:rPr lang="en-GB"/>
              <a:t>TE 101: Introduction to Telecommunications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3000"/>
              <a:buFont typeface="Arial"/>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 name="Google Shape;25;p4"/>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150000"/>
              </a:lnSpc>
              <a:spcBef>
                <a:spcPts val="800"/>
              </a:spcBef>
              <a:spcAft>
                <a:spcPts val="0"/>
              </a:spcAft>
              <a:buSzPts val="2100"/>
              <a:buNone/>
              <a:defRPr sz="2100">
                <a:solidFill>
                  <a:srgbClr val="888888"/>
                </a:solidFill>
              </a:defRPr>
            </a:lvl1pPr>
            <a:lvl2pPr marL="914400" lvl="1" indent="-228600" algn="l">
              <a:lnSpc>
                <a:spcPct val="150000"/>
              </a:lnSpc>
              <a:spcBef>
                <a:spcPts val="400"/>
              </a:spcBef>
              <a:spcAft>
                <a:spcPts val="0"/>
              </a:spcAft>
              <a:buSzPts val="1500"/>
              <a:buNone/>
              <a:defRPr sz="1500">
                <a:solidFill>
                  <a:srgbClr val="888888"/>
                </a:solidFill>
              </a:defRPr>
            </a:lvl2pPr>
            <a:lvl3pPr marL="1371600" lvl="2" indent="-228600" algn="l">
              <a:lnSpc>
                <a:spcPct val="150000"/>
              </a:lnSpc>
              <a:spcBef>
                <a:spcPts val="400"/>
              </a:spcBef>
              <a:spcAft>
                <a:spcPts val="0"/>
              </a:spcAft>
              <a:buSzPts val="1400"/>
              <a:buNone/>
              <a:defRPr sz="1400">
                <a:solidFill>
                  <a:srgbClr val="888888"/>
                </a:solidFill>
              </a:defRPr>
            </a:lvl3pPr>
            <a:lvl4pPr marL="1828800" lvl="3" indent="-228600" algn="l">
              <a:lnSpc>
                <a:spcPct val="150000"/>
              </a:lnSpc>
              <a:spcBef>
                <a:spcPts val="400"/>
              </a:spcBef>
              <a:spcAft>
                <a:spcPts val="0"/>
              </a:spcAft>
              <a:buClr>
                <a:srgbClr val="888888"/>
              </a:buClr>
              <a:buSzPts val="1200"/>
              <a:buNone/>
              <a:defRPr sz="1200">
                <a:solidFill>
                  <a:srgbClr val="888888"/>
                </a:solidFill>
              </a:defRPr>
            </a:lvl4pPr>
            <a:lvl5pPr marL="2286000" lvl="4" indent="-228600" algn="l">
              <a:lnSpc>
                <a:spcPct val="15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6" name="Google Shape;26;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3028950" y="4767263"/>
            <a:ext cx="3086100" cy="273900"/>
          </a:xfrm>
          <a:prstGeom prst="rect">
            <a:avLst/>
          </a:prstGeom>
          <a:solidFill>
            <a:schemeClr val="dk1"/>
          </a:solid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 name="Google Shape;28;p4"/>
          <p:cNvSpPr txBox="1">
            <a:spLocks noGrp="1"/>
          </p:cNvSpPr>
          <p:nvPr>
            <p:ph type="sldNum" idx="12"/>
          </p:nvPr>
        </p:nvSpPr>
        <p:spPr>
          <a:xfrm>
            <a:off x="6457950" y="4767263"/>
            <a:ext cx="2057400" cy="273900"/>
          </a:xfrm>
          <a:prstGeom prst="rect">
            <a:avLst/>
          </a:prstGeom>
          <a:solidFill>
            <a:srgbClr val="0070C0"/>
          </a:solid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638175" y="1657351"/>
            <a:ext cx="3643500" cy="3015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355600" algn="l">
              <a:lnSpc>
                <a:spcPct val="150000"/>
              </a:lnSpc>
              <a:spcBef>
                <a:spcPts val="400"/>
              </a:spcBef>
              <a:spcAft>
                <a:spcPts val="0"/>
              </a:spcAft>
              <a:buSzPts val="2000"/>
              <a:buChar char="−"/>
              <a:defRPr sz="2000"/>
            </a:lvl2pPr>
            <a:lvl3pPr marL="1371600" lvl="2" indent="-342900" algn="l">
              <a:lnSpc>
                <a:spcPct val="150000"/>
              </a:lnSpc>
              <a:spcBef>
                <a:spcPts val="400"/>
              </a:spcBef>
              <a:spcAft>
                <a:spcPts val="0"/>
              </a:spcAft>
              <a:buClr>
                <a:srgbClr val="7030A0"/>
              </a:buClr>
              <a:buSzPts val="1800"/>
              <a:buFont typeface="Arial"/>
              <a:buChar char="→"/>
              <a:defRPr sz="1800"/>
            </a:lvl3pPr>
            <a:lvl4pPr marL="1828800" lvl="3" indent="-317500" algn="l">
              <a:lnSpc>
                <a:spcPct val="150000"/>
              </a:lnSpc>
              <a:spcBef>
                <a:spcPts val="400"/>
              </a:spcBef>
              <a:spcAft>
                <a:spcPts val="0"/>
              </a:spcAft>
              <a:buClr>
                <a:schemeClr val="dk1"/>
              </a:buClr>
              <a:buSzPts val="1400"/>
              <a:buChar char="•"/>
              <a:defRPr/>
            </a:lvl4pPr>
            <a:lvl5pPr marL="2286000" lvl="4" indent="-317500" algn="l">
              <a:lnSpc>
                <a:spcPct val="15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1" name="Google Shape;31;p5"/>
          <p:cNvSpPr txBox="1">
            <a:spLocks noGrp="1"/>
          </p:cNvSpPr>
          <p:nvPr>
            <p:ph type="body" idx="2"/>
          </p:nvPr>
        </p:nvSpPr>
        <p:spPr>
          <a:xfrm>
            <a:off x="4572000" y="1657350"/>
            <a:ext cx="3810000" cy="3015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355600" algn="l">
              <a:lnSpc>
                <a:spcPct val="150000"/>
              </a:lnSpc>
              <a:spcBef>
                <a:spcPts val="400"/>
              </a:spcBef>
              <a:spcAft>
                <a:spcPts val="0"/>
              </a:spcAft>
              <a:buSzPts val="2000"/>
              <a:buChar char="−"/>
              <a:defRPr sz="2000"/>
            </a:lvl2pPr>
            <a:lvl3pPr marL="1371600" lvl="2" indent="-342900" algn="l">
              <a:lnSpc>
                <a:spcPct val="150000"/>
              </a:lnSpc>
              <a:spcBef>
                <a:spcPts val="400"/>
              </a:spcBef>
              <a:spcAft>
                <a:spcPts val="0"/>
              </a:spcAft>
              <a:buSzPts val="1800"/>
              <a:buChar char="→"/>
              <a:defRPr sz="1800">
                <a:solidFill>
                  <a:schemeClr val="dk1"/>
                </a:solidFill>
                <a:latin typeface="Arial"/>
                <a:ea typeface="Arial"/>
                <a:cs typeface="Arial"/>
                <a:sym typeface="Arial"/>
              </a:defRPr>
            </a:lvl3pPr>
            <a:lvl4pPr marL="1828800" lvl="3" indent="-317500" algn="l">
              <a:lnSpc>
                <a:spcPct val="150000"/>
              </a:lnSpc>
              <a:spcBef>
                <a:spcPts val="400"/>
              </a:spcBef>
              <a:spcAft>
                <a:spcPts val="0"/>
              </a:spcAft>
              <a:buClr>
                <a:schemeClr val="dk1"/>
              </a:buClr>
              <a:buSzPts val="1400"/>
              <a:buChar char="•"/>
              <a:defRPr/>
            </a:lvl4pPr>
            <a:lvl5pPr marL="2286000" lvl="4" indent="-317500" algn="l">
              <a:lnSpc>
                <a:spcPct val="15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 name="Google Shape;32;p5"/>
          <p:cNvSpPr txBox="1">
            <a:spLocks noGrp="1"/>
          </p:cNvSpPr>
          <p:nvPr>
            <p:ph type="title"/>
          </p:nvPr>
        </p:nvSpPr>
        <p:spPr>
          <a:xfrm>
            <a:off x="638176" y="1038225"/>
            <a:ext cx="7743900" cy="4857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33" name="Google Shape;33;p5"/>
          <p:cNvPicPr preferRelativeResize="0"/>
          <p:nvPr/>
        </p:nvPicPr>
        <p:blipFill rotWithShape="1">
          <a:blip r:embed="rId2">
            <a:alphaModFix/>
          </a:blip>
          <a:srcRect/>
          <a:stretch/>
        </p:blipFill>
        <p:spPr>
          <a:xfrm>
            <a:off x="638175" y="4740003"/>
            <a:ext cx="7822648" cy="40694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629841" y="1038225"/>
            <a:ext cx="7886700" cy="4857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 name="Google Shape;36;p6"/>
          <p:cNvSpPr txBox="1">
            <a:spLocks noGrp="1"/>
          </p:cNvSpPr>
          <p:nvPr>
            <p:ph type="body" idx="1"/>
          </p:nvPr>
        </p:nvSpPr>
        <p:spPr>
          <a:xfrm>
            <a:off x="629841" y="1638299"/>
            <a:ext cx="3868200" cy="455400"/>
          </a:xfrm>
          <a:prstGeom prst="rect">
            <a:avLst/>
          </a:prstGeom>
          <a:noFill/>
          <a:ln>
            <a:noFill/>
          </a:ln>
        </p:spPr>
        <p:txBody>
          <a:bodyPr spcFirstLastPara="1" wrap="square" lIns="68575" tIns="34275" rIns="68575" bIns="34275" anchor="b" anchorCtr="0">
            <a:normAutofit/>
          </a:bodyPr>
          <a:lstStyle>
            <a:lvl1pPr marL="457200" lvl="0" indent="-228600" algn="l">
              <a:lnSpc>
                <a:spcPct val="150000"/>
              </a:lnSpc>
              <a:spcBef>
                <a:spcPts val="800"/>
              </a:spcBef>
              <a:spcAft>
                <a:spcPts val="0"/>
              </a:spcAft>
              <a:buSzPts val="1800"/>
              <a:buNone/>
              <a:defRPr sz="1800" b="1"/>
            </a:lvl1pPr>
            <a:lvl2pPr marL="914400" lvl="1" indent="-228600" algn="l">
              <a:lnSpc>
                <a:spcPct val="150000"/>
              </a:lnSpc>
              <a:spcBef>
                <a:spcPts val="400"/>
              </a:spcBef>
              <a:spcAft>
                <a:spcPts val="0"/>
              </a:spcAft>
              <a:buSzPts val="1500"/>
              <a:buNone/>
              <a:defRPr sz="1500" b="1"/>
            </a:lvl2pPr>
            <a:lvl3pPr marL="1371600" lvl="2" indent="-228600" algn="l">
              <a:lnSpc>
                <a:spcPct val="150000"/>
              </a:lnSpc>
              <a:spcBef>
                <a:spcPts val="400"/>
              </a:spcBef>
              <a:spcAft>
                <a:spcPts val="0"/>
              </a:spcAft>
              <a:buSzPts val="1400"/>
              <a:buNone/>
              <a:defRPr sz="1400" b="1"/>
            </a:lvl3pPr>
            <a:lvl4pPr marL="1828800" lvl="3" indent="-228600" algn="l">
              <a:lnSpc>
                <a:spcPct val="150000"/>
              </a:lnSpc>
              <a:spcBef>
                <a:spcPts val="400"/>
              </a:spcBef>
              <a:spcAft>
                <a:spcPts val="0"/>
              </a:spcAft>
              <a:buClr>
                <a:schemeClr val="dk1"/>
              </a:buClr>
              <a:buSzPts val="1200"/>
              <a:buNone/>
              <a:defRPr sz="1200" b="1"/>
            </a:lvl4pPr>
            <a:lvl5pPr marL="2286000" lvl="4" indent="-228600" algn="l">
              <a:lnSpc>
                <a:spcPct val="15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7" name="Google Shape;37;p6"/>
          <p:cNvSpPr txBox="1">
            <a:spLocks noGrp="1"/>
          </p:cNvSpPr>
          <p:nvPr>
            <p:ph type="body" idx="2"/>
          </p:nvPr>
        </p:nvSpPr>
        <p:spPr>
          <a:xfrm>
            <a:off x="629841" y="2135982"/>
            <a:ext cx="3868200" cy="25314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317500" algn="l">
              <a:lnSpc>
                <a:spcPct val="150000"/>
              </a:lnSpc>
              <a:spcBef>
                <a:spcPts val="400"/>
              </a:spcBef>
              <a:spcAft>
                <a:spcPts val="0"/>
              </a:spcAft>
              <a:buSzPts val="1400"/>
              <a:buChar char="−"/>
              <a:defRPr/>
            </a:lvl2pPr>
            <a:lvl3pPr marL="1371600" lvl="2" indent="-317500" algn="l">
              <a:lnSpc>
                <a:spcPct val="150000"/>
              </a:lnSpc>
              <a:spcBef>
                <a:spcPts val="400"/>
              </a:spcBef>
              <a:spcAft>
                <a:spcPts val="0"/>
              </a:spcAft>
              <a:buSzPts val="1400"/>
              <a:buChar char="→"/>
              <a:defRPr/>
            </a:lvl3pPr>
            <a:lvl4pPr marL="1828800" lvl="3" indent="-317500" algn="l">
              <a:lnSpc>
                <a:spcPct val="150000"/>
              </a:lnSpc>
              <a:spcBef>
                <a:spcPts val="400"/>
              </a:spcBef>
              <a:spcAft>
                <a:spcPts val="0"/>
              </a:spcAft>
              <a:buClr>
                <a:schemeClr val="dk1"/>
              </a:buClr>
              <a:buSzPts val="1400"/>
              <a:buChar char="•"/>
              <a:defRPr/>
            </a:lvl4pPr>
            <a:lvl5pPr marL="2286000" lvl="4" indent="-317500" algn="l">
              <a:lnSpc>
                <a:spcPct val="15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8" name="Google Shape;38;p6"/>
          <p:cNvSpPr txBox="1">
            <a:spLocks noGrp="1"/>
          </p:cNvSpPr>
          <p:nvPr>
            <p:ph type="body" idx="3"/>
          </p:nvPr>
        </p:nvSpPr>
        <p:spPr>
          <a:xfrm>
            <a:off x="4629150" y="1638299"/>
            <a:ext cx="3887400" cy="455400"/>
          </a:xfrm>
          <a:prstGeom prst="rect">
            <a:avLst/>
          </a:prstGeom>
          <a:noFill/>
          <a:ln>
            <a:noFill/>
          </a:ln>
        </p:spPr>
        <p:txBody>
          <a:bodyPr spcFirstLastPara="1" wrap="square" lIns="68575" tIns="34275" rIns="68575" bIns="34275" anchor="b" anchorCtr="0">
            <a:normAutofit/>
          </a:bodyPr>
          <a:lstStyle>
            <a:lvl1pPr marL="457200" lvl="0" indent="-228600" algn="l">
              <a:lnSpc>
                <a:spcPct val="150000"/>
              </a:lnSpc>
              <a:spcBef>
                <a:spcPts val="800"/>
              </a:spcBef>
              <a:spcAft>
                <a:spcPts val="0"/>
              </a:spcAft>
              <a:buSzPts val="1800"/>
              <a:buNone/>
              <a:defRPr sz="1800" b="1"/>
            </a:lvl1pPr>
            <a:lvl2pPr marL="914400" lvl="1" indent="-228600" algn="l">
              <a:lnSpc>
                <a:spcPct val="150000"/>
              </a:lnSpc>
              <a:spcBef>
                <a:spcPts val="400"/>
              </a:spcBef>
              <a:spcAft>
                <a:spcPts val="0"/>
              </a:spcAft>
              <a:buSzPts val="1500"/>
              <a:buNone/>
              <a:defRPr sz="1500" b="1"/>
            </a:lvl2pPr>
            <a:lvl3pPr marL="1371600" lvl="2" indent="-228600" algn="l">
              <a:lnSpc>
                <a:spcPct val="150000"/>
              </a:lnSpc>
              <a:spcBef>
                <a:spcPts val="400"/>
              </a:spcBef>
              <a:spcAft>
                <a:spcPts val="0"/>
              </a:spcAft>
              <a:buSzPts val="1400"/>
              <a:buNone/>
              <a:defRPr sz="1400" b="1"/>
            </a:lvl3pPr>
            <a:lvl4pPr marL="1828800" lvl="3" indent="-228600" algn="l">
              <a:lnSpc>
                <a:spcPct val="150000"/>
              </a:lnSpc>
              <a:spcBef>
                <a:spcPts val="400"/>
              </a:spcBef>
              <a:spcAft>
                <a:spcPts val="0"/>
              </a:spcAft>
              <a:buClr>
                <a:schemeClr val="dk1"/>
              </a:buClr>
              <a:buSzPts val="1200"/>
              <a:buNone/>
              <a:defRPr sz="1200" b="1"/>
            </a:lvl4pPr>
            <a:lvl5pPr marL="2286000" lvl="4" indent="-228600" algn="l">
              <a:lnSpc>
                <a:spcPct val="15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9" name="Google Shape;39;p6"/>
          <p:cNvSpPr txBox="1">
            <a:spLocks noGrp="1"/>
          </p:cNvSpPr>
          <p:nvPr>
            <p:ph type="body" idx="4"/>
          </p:nvPr>
        </p:nvSpPr>
        <p:spPr>
          <a:xfrm>
            <a:off x="4629150" y="2135982"/>
            <a:ext cx="3887400" cy="25314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317500" algn="l">
              <a:lnSpc>
                <a:spcPct val="150000"/>
              </a:lnSpc>
              <a:spcBef>
                <a:spcPts val="400"/>
              </a:spcBef>
              <a:spcAft>
                <a:spcPts val="0"/>
              </a:spcAft>
              <a:buSzPts val="1400"/>
              <a:buChar char="−"/>
              <a:defRPr/>
            </a:lvl2pPr>
            <a:lvl3pPr marL="1371600" lvl="2" indent="-317500" algn="l">
              <a:lnSpc>
                <a:spcPct val="150000"/>
              </a:lnSpc>
              <a:spcBef>
                <a:spcPts val="400"/>
              </a:spcBef>
              <a:spcAft>
                <a:spcPts val="0"/>
              </a:spcAft>
              <a:buSzPts val="1400"/>
              <a:buChar char="→"/>
              <a:defRPr/>
            </a:lvl3pPr>
            <a:lvl4pPr marL="1828800" lvl="3" indent="-317500" algn="l">
              <a:lnSpc>
                <a:spcPct val="150000"/>
              </a:lnSpc>
              <a:spcBef>
                <a:spcPts val="400"/>
              </a:spcBef>
              <a:spcAft>
                <a:spcPts val="0"/>
              </a:spcAft>
              <a:buClr>
                <a:schemeClr val="dk1"/>
              </a:buClr>
              <a:buSzPts val="1400"/>
              <a:buChar char="•"/>
              <a:defRPr/>
            </a:lvl4pPr>
            <a:lvl5pPr marL="2286000" lvl="4" indent="-317500" algn="l">
              <a:lnSpc>
                <a:spcPct val="15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6"/>
          <p:cNvSpPr txBox="1">
            <a:spLocks noGrp="1"/>
          </p:cNvSpPr>
          <p:nvPr>
            <p:ph type="ftr" idx="11"/>
          </p:nvPr>
        </p:nvSpPr>
        <p:spPr>
          <a:xfrm>
            <a:off x="628650" y="4795838"/>
            <a:ext cx="3943200" cy="273900"/>
          </a:xfrm>
          <a:prstGeom prst="rect">
            <a:avLst/>
          </a:prstGeom>
          <a:solidFill>
            <a:schemeClr val="dk1"/>
          </a:solidFill>
          <a:ln>
            <a:noFill/>
          </a:ln>
        </p:spPr>
        <p:txBody>
          <a:bodyPr spcFirstLastPara="1" wrap="square" lIns="68575" tIns="34275" rIns="68575" bIns="34275" anchor="t" anchorCtr="0">
            <a:noAutofit/>
          </a:bodyPr>
          <a:lstStyle>
            <a:lvl1pPr lvl="0" algn="l">
              <a:spcBef>
                <a:spcPts val="0"/>
              </a:spcBef>
              <a:spcAft>
                <a:spcPts val="0"/>
              </a:spcAft>
              <a:buSzPts val="1100"/>
              <a:buNone/>
              <a:defRPr sz="12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 name="Google Shape;41;p6"/>
          <p:cNvSpPr txBox="1">
            <a:spLocks noGrp="1"/>
          </p:cNvSpPr>
          <p:nvPr>
            <p:ph type="sldNum" idx="12"/>
          </p:nvPr>
        </p:nvSpPr>
        <p:spPr>
          <a:xfrm>
            <a:off x="4572001" y="4795838"/>
            <a:ext cx="3810000" cy="273900"/>
          </a:xfrm>
          <a:prstGeom prst="rect">
            <a:avLst/>
          </a:prstGeom>
          <a:solidFill>
            <a:srgbClr val="0070C0"/>
          </a:solid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r>
              <a:rPr lang="en-GB"/>
              <a:t>TE 101: Introduction to Telecommunications</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628650" y="1051235"/>
            <a:ext cx="7886700" cy="520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4" name="Google Shape;44;p7"/>
          <p:cNvSpPr txBox="1">
            <a:spLocks noGrp="1"/>
          </p:cNvSpPr>
          <p:nvPr>
            <p:ph type="ftr" idx="11"/>
          </p:nvPr>
        </p:nvSpPr>
        <p:spPr>
          <a:xfrm>
            <a:off x="628650" y="4795838"/>
            <a:ext cx="3943200" cy="273900"/>
          </a:xfrm>
          <a:prstGeom prst="rect">
            <a:avLst/>
          </a:prstGeom>
          <a:solidFill>
            <a:schemeClr val="dk1"/>
          </a:solidFill>
          <a:ln>
            <a:noFill/>
          </a:ln>
        </p:spPr>
        <p:txBody>
          <a:bodyPr spcFirstLastPara="1" wrap="square" lIns="68575" tIns="34275" rIns="68575" bIns="34275" anchor="t" anchorCtr="0">
            <a:noAutofit/>
          </a:bodyPr>
          <a:lstStyle>
            <a:lvl1pPr lvl="0" algn="l">
              <a:spcBef>
                <a:spcPts val="0"/>
              </a:spcBef>
              <a:spcAft>
                <a:spcPts val="0"/>
              </a:spcAft>
              <a:buSzPts val="1100"/>
              <a:buNone/>
              <a:defRPr sz="12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 name="Google Shape;45;p7"/>
          <p:cNvSpPr txBox="1">
            <a:spLocks noGrp="1"/>
          </p:cNvSpPr>
          <p:nvPr>
            <p:ph type="sldNum" idx="12"/>
          </p:nvPr>
        </p:nvSpPr>
        <p:spPr>
          <a:xfrm>
            <a:off x="4572001" y="4795838"/>
            <a:ext cx="3810000" cy="273900"/>
          </a:xfrm>
          <a:prstGeom prst="rect">
            <a:avLst/>
          </a:prstGeom>
          <a:solidFill>
            <a:srgbClr val="0070C0"/>
          </a:solid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r>
              <a:rPr lang="en-GB"/>
              <a:t>TE 101: Introduction to Telecommunications</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323850" y="1209675"/>
            <a:ext cx="3436500" cy="8859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1" name="Google Shape;51;p9"/>
          <p:cNvSpPr txBox="1">
            <a:spLocks noGrp="1"/>
          </p:cNvSpPr>
          <p:nvPr>
            <p:ph type="body" idx="1"/>
          </p:nvPr>
        </p:nvSpPr>
        <p:spPr>
          <a:xfrm>
            <a:off x="3943350" y="1209676"/>
            <a:ext cx="4857600" cy="3738600"/>
          </a:xfrm>
          <a:prstGeom prst="rect">
            <a:avLst/>
          </a:prstGeom>
          <a:noFill/>
          <a:ln>
            <a:noFill/>
          </a:ln>
        </p:spPr>
        <p:txBody>
          <a:bodyPr spcFirstLastPara="1" wrap="square" lIns="68575" tIns="34275" rIns="68575" bIns="34275" anchor="t" anchorCtr="0">
            <a:normAutofit/>
          </a:bodyPr>
          <a:lstStyle>
            <a:lvl1pPr marL="457200" lvl="0" indent="-381000" algn="l">
              <a:lnSpc>
                <a:spcPct val="150000"/>
              </a:lnSpc>
              <a:spcBef>
                <a:spcPts val="800"/>
              </a:spcBef>
              <a:spcAft>
                <a:spcPts val="0"/>
              </a:spcAft>
              <a:buSzPts val="2400"/>
              <a:buChar char="▪"/>
              <a:defRPr sz="2400"/>
            </a:lvl1pPr>
            <a:lvl2pPr marL="914400" lvl="1" indent="-361950" algn="l">
              <a:lnSpc>
                <a:spcPct val="150000"/>
              </a:lnSpc>
              <a:spcBef>
                <a:spcPts val="400"/>
              </a:spcBef>
              <a:spcAft>
                <a:spcPts val="0"/>
              </a:spcAft>
              <a:buSzPts val="2100"/>
              <a:buChar char="−"/>
              <a:defRPr sz="2100"/>
            </a:lvl2pPr>
            <a:lvl3pPr marL="1371600" lvl="2" indent="-342900" algn="l">
              <a:lnSpc>
                <a:spcPct val="150000"/>
              </a:lnSpc>
              <a:spcBef>
                <a:spcPts val="400"/>
              </a:spcBef>
              <a:spcAft>
                <a:spcPts val="0"/>
              </a:spcAft>
              <a:buSzPts val="1800"/>
              <a:buChar char="→"/>
              <a:defRPr sz="1800"/>
            </a:lvl3pPr>
            <a:lvl4pPr marL="1828800" lvl="3" indent="-323850" algn="l">
              <a:lnSpc>
                <a:spcPct val="150000"/>
              </a:lnSpc>
              <a:spcBef>
                <a:spcPts val="400"/>
              </a:spcBef>
              <a:spcAft>
                <a:spcPts val="0"/>
              </a:spcAft>
              <a:buClr>
                <a:schemeClr val="dk1"/>
              </a:buClr>
              <a:buSzPts val="1500"/>
              <a:buChar char="•"/>
              <a:defRPr sz="1500"/>
            </a:lvl4pPr>
            <a:lvl5pPr marL="2286000" lvl="4" indent="-323850" algn="l">
              <a:lnSpc>
                <a:spcPct val="15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2" name="Google Shape;52;p9"/>
          <p:cNvSpPr txBox="1">
            <a:spLocks noGrp="1"/>
          </p:cNvSpPr>
          <p:nvPr>
            <p:ph type="body" idx="2"/>
          </p:nvPr>
        </p:nvSpPr>
        <p:spPr>
          <a:xfrm>
            <a:off x="323850" y="2095500"/>
            <a:ext cx="34365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150000"/>
              </a:lnSpc>
              <a:spcBef>
                <a:spcPts val="800"/>
              </a:spcBef>
              <a:spcAft>
                <a:spcPts val="0"/>
              </a:spcAft>
              <a:buSzPts val="1800"/>
              <a:buNone/>
              <a:defRPr sz="1800"/>
            </a:lvl1pPr>
            <a:lvl2pPr marL="914400" lvl="1" indent="-228600" algn="l">
              <a:lnSpc>
                <a:spcPct val="150000"/>
              </a:lnSpc>
              <a:spcBef>
                <a:spcPts val="400"/>
              </a:spcBef>
              <a:spcAft>
                <a:spcPts val="0"/>
              </a:spcAft>
              <a:buSzPts val="1100"/>
              <a:buNone/>
              <a:defRPr sz="1100"/>
            </a:lvl2pPr>
            <a:lvl3pPr marL="1371600" lvl="2" indent="-228600" algn="l">
              <a:lnSpc>
                <a:spcPct val="150000"/>
              </a:lnSpc>
              <a:spcBef>
                <a:spcPts val="400"/>
              </a:spcBef>
              <a:spcAft>
                <a:spcPts val="0"/>
              </a:spcAft>
              <a:buSzPts val="900"/>
              <a:buNone/>
              <a:defRPr sz="900"/>
            </a:lvl3pPr>
            <a:lvl4pPr marL="1828800" lvl="3" indent="-228600" algn="l">
              <a:lnSpc>
                <a:spcPct val="150000"/>
              </a:lnSpc>
              <a:spcBef>
                <a:spcPts val="400"/>
              </a:spcBef>
              <a:spcAft>
                <a:spcPts val="0"/>
              </a:spcAft>
              <a:buClr>
                <a:schemeClr val="dk1"/>
              </a:buClr>
              <a:buSzPts val="800"/>
              <a:buNone/>
              <a:defRPr sz="800"/>
            </a:lvl4pPr>
            <a:lvl5pPr marL="2286000" lvl="4" indent="-228600" algn="l">
              <a:lnSpc>
                <a:spcPct val="15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5" name="Google Shape;55;p10"/>
          <p:cNvSpPr>
            <a:spLocks noGrp="1"/>
          </p:cNvSpPr>
          <p:nvPr>
            <p:ph type="pic" idx="2"/>
          </p:nvPr>
        </p:nvSpPr>
        <p:spPr>
          <a:xfrm>
            <a:off x="3887391" y="740569"/>
            <a:ext cx="4629300" cy="3655200"/>
          </a:xfrm>
          <a:prstGeom prst="rect">
            <a:avLst/>
          </a:prstGeom>
          <a:noFill/>
          <a:ln>
            <a:noFill/>
          </a:ln>
        </p:spPr>
      </p:sp>
      <p:sp>
        <p:nvSpPr>
          <p:cNvPr id="56" name="Google Shape;56;p10"/>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150000"/>
              </a:lnSpc>
              <a:spcBef>
                <a:spcPts val="800"/>
              </a:spcBef>
              <a:spcAft>
                <a:spcPts val="0"/>
              </a:spcAft>
              <a:buSzPts val="1200"/>
              <a:buNone/>
              <a:defRPr sz="1200"/>
            </a:lvl1pPr>
            <a:lvl2pPr marL="914400" lvl="1" indent="-228600" algn="l">
              <a:lnSpc>
                <a:spcPct val="150000"/>
              </a:lnSpc>
              <a:spcBef>
                <a:spcPts val="400"/>
              </a:spcBef>
              <a:spcAft>
                <a:spcPts val="0"/>
              </a:spcAft>
              <a:buSzPts val="1100"/>
              <a:buNone/>
              <a:defRPr sz="1100"/>
            </a:lvl2pPr>
            <a:lvl3pPr marL="1371600" lvl="2" indent="-228600" algn="l">
              <a:lnSpc>
                <a:spcPct val="150000"/>
              </a:lnSpc>
              <a:spcBef>
                <a:spcPts val="400"/>
              </a:spcBef>
              <a:spcAft>
                <a:spcPts val="0"/>
              </a:spcAft>
              <a:buSzPts val="900"/>
              <a:buNone/>
              <a:defRPr sz="900"/>
            </a:lvl3pPr>
            <a:lvl4pPr marL="1828800" lvl="3" indent="-228600" algn="l">
              <a:lnSpc>
                <a:spcPct val="150000"/>
              </a:lnSpc>
              <a:spcBef>
                <a:spcPts val="400"/>
              </a:spcBef>
              <a:spcAft>
                <a:spcPts val="0"/>
              </a:spcAft>
              <a:buClr>
                <a:schemeClr val="dk1"/>
              </a:buClr>
              <a:buSzPts val="800"/>
              <a:buNone/>
              <a:defRPr sz="800"/>
            </a:lvl4pPr>
            <a:lvl5pPr marL="2286000" lvl="4" indent="-228600" algn="l">
              <a:lnSpc>
                <a:spcPct val="15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7" name="Google Shape;57;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0"/>
          <p:cNvSpPr txBox="1">
            <a:spLocks noGrp="1"/>
          </p:cNvSpPr>
          <p:nvPr>
            <p:ph type="ftr" idx="11"/>
          </p:nvPr>
        </p:nvSpPr>
        <p:spPr>
          <a:xfrm>
            <a:off x="3028950" y="4767263"/>
            <a:ext cx="3086100" cy="273900"/>
          </a:xfrm>
          <a:prstGeom prst="rect">
            <a:avLst/>
          </a:prstGeom>
          <a:solidFill>
            <a:schemeClr val="dk1"/>
          </a:solid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0"/>
          <p:cNvSpPr txBox="1">
            <a:spLocks noGrp="1"/>
          </p:cNvSpPr>
          <p:nvPr>
            <p:ph type="sldNum" idx="12"/>
          </p:nvPr>
        </p:nvSpPr>
        <p:spPr>
          <a:xfrm>
            <a:off x="6457950" y="4767263"/>
            <a:ext cx="2057400" cy="273900"/>
          </a:xfrm>
          <a:prstGeom prst="rect">
            <a:avLst/>
          </a:prstGeom>
          <a:solidFill>
            <a:srgbClr val="0070C0"/>
          </a:solid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628650" y="1051235"/>
            <a:ext cx="7753500" cy="615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2" name="Google Shape;62;p11"/>
          <p:cNvSpPr txBox="1">
            <a:spLocks noGrp="1"/>
          </p:cNvSpPr>
          <p:nvPr>
            <p:ph type="body" idx="1"/>
          </p:nvPr>
        </p:nvSpPr>
        <p:spPr>
          <a:xfrm rot="5400000">
            <a:off x="3066900" y="-619124"/>
            <a:ext cx="2876700" cy="77535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317500" algn="l">
              <a:lnSpc>
                <a:spcPct val="150000"/>
              </a:lnSpc>
              <a:spcBef>
                <a:spcPts val="400"/>
              </a:spcBef>
              <a:spcAft>
                <a:spcPts val="0"/>
              </a:spcAft>
              <a:buSzPts val="1400"/>
              <a:buChar char="−"/>
              <a:defRPr/>
            </a:lvl2pPr>
            <a:lvl3pPr marL="1371600" lvl="2" indent="-317500" algn="l">
              <a:lnSpc>
                <a:spcPct val="150000"/>
              </a:lnSpc>
              <a:spcBef>
                <a:spcPts val="400"/>
              </a:spcBef>
              <a:spcAft>
                <a:spcPts val="0"/>
              </a:spcAft>
              <a:buSzPts val="1400"/>
              <a:buChar char="→"/>
              <a:defRPr/>
            </a:lvl3pPr>
            <a:lvl4pPr marL="1828800" lvl="3" indent="-317500" algn="l">
              <a:lnSpc>
                <a:spcPct val="150000"/>
              </a:lnSpc>
              <a:spcBef>
                <a:spcPts val="400"/>
              </a:spcBef>
              <a:spcAft>
                <a:spcPts val="0"/>
              </a:spcAft>
              <a:buClr>
                <a:schemeClr val="dk1"/>
              </a:buClr>
              <a:buSzPts val="1400"/>
              <a:buChar char="•"/>
              <a:defRPr/>
            </a:lvl4pPr>
            <a:lvl5pPr marL="2286000" lvl="4" indent="-317500" algn="l">
              <a:lnSpc>
                <a:spcPct val="15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ftr" idx="11"/>
          </p:nvPr>
        </p:nvSpPr>
        <p:spPr>
          <a:xfrm>
            <a:off x="3028950" y="4767263"/>
            <a:ext cx="3086100" cy="273900"/>
          </a:xfrm>
          <a:prstGeom prst="rect">
            <a:avLst/>
          </a:prstGeom>
          <a:solidFill>
            <a:schemeClr val="dk1"/>
          </a:solid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1"/>
          <p:cNvSpPr txBox="1">
            <a:spLocks noGrp="1"/>
          </p:cNvSpPr>
          <p:nvPr>
            <p:ph type="sldNum" idx="12"/>
          </p:nvPr>
        </p:nvSpPr>
        <p:spPr>
          <a:xfrm>
            <a:off x="6457950" y="4767263"/>
            <a:ext cx="2057400" cy="273900"/>
          </a:xfrm>
          <a:prstGeom prst="rect">
            <a:avLst/>
          </a:prstGeom>
          <a:solidFill>
            <a:srgbClr val="0070C0"/>
          </a:solid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1051235"/>
            <a:ext cx="7753500" cy="6156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819276"/>
            <a:ext cx="7753500" cy="28767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150000"/>
              </a:lnSpc>
              <a:spcBef>
                <a:spcPts val="800"/>
              </a:spcBef>
              <a:spcAft>
                <a:spcPts val="0"/>
              </a:spcAft>
              <a:buClr>
                <a:srgbClr val="0070C0"/>
              </a:buClr>
              <a:buSzPts val="2100"/>
              <a:buFont typeface="Noto Sans Symbols"/>
              <a:buChar char="▪"/>
              <a:defRPr sz="2100" b="0" i="0" u="none" strike="noStrike" cap="none">
                <a:solidFill>
                  <a:schemeClr val="dk1"/>
                </a:solidFill>
                <a:latin typeface="Arial"/>
                <a:ea typeface="Arial"/>
                <a:cs typeface="Arial"/>
                <a:sym typeface="Arial"/>
              </a:defRPr>
            </a:lvl1pPr>
            <a:lvl2pPr marL="914400" marR="0" lvl="1" indent="-355600" algn="l" rtl="0">
              <a:lnSpc>
                <a:spcPct val="150000"/>
              </a:lnSpc>
              <a:spcBef>
                <a:spcPts val="400"/>
              </a:spcBef>
              <a:spcAft>
                <a:spcPts val="0"/>
              </a:spcAft>
              <a:buClr>
                <a:srgbClr val="FF0000"/>
              </a:buClr>
              <a:buSzPts val="2000"/>
              <a:buFont typeface="Calibri"/>
              <a:buChar char="−"/>
              <a:defRPr sz="2000" b="0" i="0" u="none" strike="noStrike" cap="none">
                <a:solidFill>
                  <a:schemeClr val="dk1"/>
                </a:solidFill>
                <a:latin typeface="Arial"/>
                <a:ea typeface="Arial"/>
                <a:cs typeface="Arial"/>
                <a:sym typeface="Arial"/>
              </a:defRPr>
            </a:lvl2pPr>
            <a:lvl3pPr marL="1371600" marR="0" lvl="2" indent="-342900" algn="l" rtl="0">
              <a:lnSpc>
                <a:spcPct val="150000"/>
              </a:lnSpc>
              <a:spcBef>
                <a:spcPts val="400"/>
              </a:spcBef>
              <a:spcAft>
                <a:spcPts val="0"/>
              </a:spcAft>
              <a:buClr>
                <a:srgbClr val="7030A0"/>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17500" algn="l" rtl="0">
              <a:lnSpc>
                <a:spcPct val="15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5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0" y="-4891"/>
            <a:ext cx="9144000" cy="1008300"/>
          </a:xfrm>
          <a:prstGeom prst="rect">
            <a:avLst/>
          </a:prstGeom>
          <a:solidFill>
            <a:srgbClr val="0070C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9" name="Google Shape;9;p1"/>
          <p:cNvSpPr txBox="1"/>
          <p:nvPr/>
        </p:nvSpPr>
        <p:spPr>
          <a:xfrm>
            <a:off x="1647382" y="153042"/>
            <a:ext cx="6282900" cy="623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FFFF"/>
              </a:buClr>
              <a:buSzPts val="3600"/>
              <a:buFont typeface="Arial"/>
              <a:buNone/>
            </a:pPr>
            <a:r>
              <a:rPr lang="en-GB" sz="3600" b="0" i="0" u="none" strike="noStrike" cap="none">
                <a:solidFill>
                  <a:srgbClr val="FFFFFF"/>
                </a:solidFill>
                <a:latin typeface="Arial"/>
                <a:ea typeface="Arial"/>
                <a:cs typeface="Arial"/>
                <a:sym typeface="Arial"/>
              </a:rPr>
              <a:t>University of Dar es Salaam</a:t>
            </a:r>
            <a:endParaRPr sz="1100"/>
          </a:p>
        </p:txBody>
      </p:sp>
      <p:pic>
        <p:nvPicPr>
          <p:cNvPr id="10" name="Google Shape;10;p1"/>
          <p:cNvPicPr preferRelativeResize="0"/>
          <p:nvPr/>
        </p:nvPicPr>
        <p:blipFill rotWithShape="1">
          <a:blip r:embed="rId13">
            <a:alphaModFix/>
          </a:blip>
          <a:srcRect l="4286" t="5714" r="15078" b="10052"/>
          <a:stretch/>
        </p:blipFill>
        <p:spPr>
          <a:xfrm>
            <a:off x="628650" y="14730"/>
            <a:ext cx="927727" cy="969121"/>
          </a:xfrm>
          <a:prstGeom prst="rect">
            <a:avLst/>
          </a:prstGeom>
          <a:noFill/>
          <a:ln>
            <a:noFill/>
          </a:ln>
        </p:spPr>
      </p:pic>
      <p:sp>
        <p:nvSpPr>
          <p:cNvPr id="11" name="Google Shape;11;p1"/>
          <p:cNvSpPr txBox="1">
            <a:spLocks noGrp="1"/>
          </p:cNvSpPr>
          <p:nvPr>
            <p:ph type="ftr" idx="11"/>
          </p:nvPr>
        </p:nvSpPr>
        <p:spPr>
          <a:xfrm>
            <a:off x="628650" y="4795838"/>
            <a:ext cx="3943200" cy="273900"/>
          </a:xfrm>
          <a:prstGeom prst="rect">
            <a:avLst/>
          </a:prstGeom>
          <a:solidFill>
            <a:schemeClr val="dk1"/>
          </a:solid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4572001" y="4795838"/>
            <a:ext cx="3810000" cy="273900"/>
          </a:xfrm>
          <a:prstGeom prst="rect">
            <a:avLst/>
          </a:prstGeom>
          <a:solidFill>
            <a:srgbClr val="0070C0"/>
          </a:solid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1pPr>
            <a:lvl2pPr marL="0" marR="0" lvl="1" indent="0" algn="l" rtl="0">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2pPr>
            <a:lvl3pPr marL="0" marR="0" lvl="2" indent="0" algn="l" rtl="0">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3pPr>
            <a:lvl4pPr marL="0" marR="0" lvl="3" indent="0" algn="l" rtl="0">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4pPr>
            <a:lvl5pPr marL="0" marR="0" lvl="4" indent="0" algn="l" rtl="0">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5pPr>
            <a:lvl6pPr marL="0" marR="0" lvl="5" indent="0" algn="l" rtl="0">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6pPr>
            <a:lvl7pPr marL="0" marR="0" lvl="6" indent="0" algn="l" rtl="0">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7pPr>
            <a:lvl8pPr marL="0" marR="0" lvl="7" indent="0" algn="l" rtl="0">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8pPr>
            <a:lvl9pPr marL="0" marR="0" lvl="8" indent="0" algn="l" rtl="0">
              <a:lnSpc>
                <a:spcPct val="100000"/>
              </a:lnSpc>
              <a:spcBef>
                <a:spcPts val="0"/>
              </a:spcBef>
              <a:spcAft>
                <a:spcPts val="0"/>
              </a:spcAft>
              <a:buClr>
                <a:srgbClr val="FFFFFF"/>
              </a:buClr>
              <a:buSzPts val="1500"/>
              <a:buFont typeface="Calibri"/>
              <a:buNone/>
              <a:defRPr sz="15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r>
              <a:rPr lang="en-GB"/>
              <a:t>TE 101: Introduction to Telecommunications</a:t>
            </a:r>
            <a:endParaRPr sz="11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1054299"/>
            <a:ext cx="9144000" cy="1763041"/>
          </a:xfrm>
          <a:prstGeom prst="rect">
            <a:avLst/>
          </a:prstGeom>
        </p:spPr>
        <p:txBody>
          <a:bodyPr spcFirstLastPara="1" wrap="square" lIns="68575" tIns="34275" rIns="68575" bIns="34275" anchor="b" anchorCtr="0">
            <a:normAutofit fontScale="90000"/>
          </a:bodyPr>
          <a:lstStyle/>
          <a:p>
            <a:pPr marL="0" lvl="0" indent="0" algn="ctr" rtl="0">
              <a:spcBef>
                <a:spcPts val="0"/>
              </a:spcBef>
              <a:spcAft>
                <a:spcPts val="0"/>
              </a:spcAft>
              <a:buNone/>
            </a:pPr>
            <a:br>
              <a:rPr lang="en-US" sz="2800" b="1" dirty="0">
                <a:solidFill>
                  <a:srgbClr val="000000"/>
                </a:solidFill>
                <a:effectLst/>
                <a:latin typeface="Times New Roman" panose="02020603050405020304" pitchFamily="18" charset="0"/>
                <a:ea typeface="Times New Roman" panose="02020603050405020304" pitchFamily="18" charset="0"/>
              </a:rPr>
            </a:br>
            <a:r>
              <a:rPr lang="en-US" sz="2800" b="1" dirty="0">
                <a:solidFill>
                  <a:srgbClr val="000000"/>
                </a:solidFill>
                <a:effectLst/>
                <a:latin typeface="Times New Roman" panose="02020603050405020304" pitchFamily="18" charset="0"/>
                <a:ea typeface="Times New Roman" panose="02020603050405020304" pitchFamily="18" charset="0"/>
              </a:rPr>
              <a:t>Research Title:</a:t>
            </a:r>
            <a:br>
              <a:rPr lang="en-US" sz="2800" b="1" dirty="0">
                <a:solidFill>
                  <a:srgbClr val="000000"/>
                </a:solidFill>
                <a:effectLst/>
                <a:latin typeface="Times New Roman" panose="02020603050405020304" pitchFamily="18" charset="0"/>
                <a:ea typeface="Times New Roman" panose="02020603050405020304" pitchFamily="18" charset="0"/>
              </a:rPr>
            </a:br>
            <a:r>
              <a:rPr lang="en-US" sz="2800" dirty="0">
                <a:solidFill>
                  <a:srgbClr val="000000"/>
                </a:solidFill>
                <a:effectLst/>
                <a:latin typeface="Times New Roman" panose="02020603050405020304" pitchFamily="18" charset="0"/>
                <a:ea typeface="Times New Roman" panose="02020603050405020304" pitchFamily="18" charset="0"/>
              </a:rPr>
              <a:t>ENHANCING CREDIT RISK MANAGEMENT IN TANZANIA BANKING SECTOR USING MACHINE LEARNING TECHNIQUES</a:t>
            </a:r>
            <a:endParaRPr lang="en-US" sz="4000" dirty="0"/>
          </a:p>
        </p:txBody>
      </p:sp>
      <p:sp>
        <p:nvSpPr>
          <p:cNvPr id="82" name="Google Shape;82;p14"/>
          <p:cNvSpPr txBox="1">
            <a:spLocks noGrp="1"/>
          </p:cNvSpPr>
          <p:nvPr>
            <p:ph type="subTitle" idx="1"/>
          </p:nvPr>
        </p:nvSpPr>
        <p:spPr>
          <a:xfrm>
            <a:off x="0" y="3061994"/>
            <a:ext cx="8787300" cy="2054411"/>
          </a:xfrm>
          <a:prstGeom prst="rect">
            <a:avLst/>
          </a:prstGeom>
        </p:spPr>
        <p:txBody>
          <a:bodyPr spcFirstLastPara="1" wrap="square" lIns="68575" tIns="34275" rIns="68575" bIns="34275" anchor="t" anchorCtr="0">
            <a:normAutofit/>
          </a:bodyPr>
          <a:lstStyle/>
          <a:p>
            <a:pPr indent="0" algn="l">
              <a:lnSpc>
                <a:spcPct val="115000"/>
              </a:lnSpc>
            </a:pPr>
            <a:r>
              <a:rPr lang="en-US" sz="2400" b="1" kern="100" dirty="0">
                <a:effectLst/>
                <a:latin typeface="Times New Roman" panose="02020603050405020304" pitchFamily="18" charset="0"/>
                <a:cs typeface="Times New Roman" panose="02020603050405020304" pitchFamily="18" charset="0"/>
              </a:rPr>
              <a:t>Name of Candidate: </a:t>
            </a:r>
            <a:r>
              <a:rPr lang="en-US" sz="2400" kern="100" dirty="0">
                <a:effectLst/>
                <a:latin typeface="Times New Roman" panose="02020603050405020304" pitchFamily="18" charset="0"/>
                <a:cs typeface="Times New Roman" panose="02020603050405020304" pitchFamily="18" charset="0"/>
              </a:rPr>
              <a:t>Mntambo, Stephen W </a:t>
            </a:r>
            <a:endParaRPr lang="en-US" sz="2400" kern="100" dirty="0">
              <a:latin typeface="Times New Roman" panose="02020603050405020304" pitchFamily="18" charset="0"/>
              <a:cs typeface="Times New Roman" panose="02020603050405020304" pitchFamily="18" charset="0"/>
            </a:endParaRPr>
          </a:p>
          <a:p>
            <a:pPr indent="0" algn="l">
              <a:lnSpc>
                <a:spcPct val="115000"/>
              </a:lnSpc>
            </a:pPr>
            <a:r>
              <a:rPr lang="en-US" sz="2400" b="1" kern="100" dirty="0">
                <a:effectLst/>
                <a:latin typeface="Times New Roman" panose="02020603050405020304" pitchFamily="18" charset="0"/>
                <a:cs typeface="Times New Roman" panose="02020603050405020304" pitchFamily="18" charset="0"/>
              </a:rPr>
              <a:t>Reg. Number: </a:t>
            </a:r>
            <a:r>
              <a:rPr lang="en-US" sz="2400" kern="100" dirty="0">
                <a:effectLst/>
                <a:latin typeface="Times New Roman" panose="02020603050405020304" pitchFamily="18" charset="0"/>
                <a:cs typeface="Times New Roman" panose="02020603050405020304" pitchFamily="18" charset="0"/>
              </a:rPr>
              <a:t>2022-06-01734</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l">
              <a:lnSpc>
                <a:spcPct val="115000"/>
              </a:lnSpc>
            </a:pPr>
            <a:r>
              <a:rPr lang="en-US" sz="2400" b="1" kern="100" dirty="0">
                <a:effectLst/>
                <a:latin typeface="Times New Roman" panose="02020603050405020304" pitchFamily="18" charset="0"/>
                <a:cs typeface="Times New Roman" panose="02020603050405020304" pitchFamily="18" charset="0"/>
              </a:rPr>
              <a:t>Proposed Degree:</a:t>
            </a:r>
            <a:r>
              <a:rPr lang="en-US" sz="2400" kern="100" dirty="0">
                <a:effectLst/>
                <a:latin typeface="Times New Roman" panose="02020603050405020304" pitchFamily="18" charset="0"/>
                <a:cs typeface="Times New Roman" panose="02020603050405020304" pitchFamily="18" charset="0"/>
              </a:rPr>
              <a:t> Master of Science in Data Science</a:t>
            </a:r>
          </a:p>
          <a:p>
            <a:pPr indent="0" algn="l">
              <a:lnSpc>
                <a:spcPct val="115000"/>
              </a:lnSpc>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0" algn="l" rtl="0">
              <a:lnSpc>
                <a:spcPct val="115000"/>
              </a:lnSpc>
              <a:spcBef>
                <a:spcPts val="800"/>
              </a:spcBef>
              <a:spcAft>
                <a:spcPts val="0"/>
              </a:spcAft>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9670C6-C47A-0A14-C7DF-E8F08573ACAC}"/>
              </a:ext>
            </a:extLst>
          </p:cNvPr>
          <p:cNvSpPr>
            <a:spLocks noGrp="1"/>
          </p:cNvSpPr>
          <p:nvPr>
            <p:ph type="body" idx="1"/>
          </p:nvPr>
        </p:nvSpPr>
        <p:spPr>
          <a:xfrm>
            <a:off x="172995" y="1050324"/>
            <a:ext cx="8773297" cy="3892379"/>
          </a:xfrm>
        </p:spPr>
        <p:txBody>
          <a:bodyPr>
            <a:normAutofit/>
          </a:bodyPr>
          <a:lstStyle/>
          <a:p>
            <a:pPr>
              <a:lnSpc>
                <a:spcPct val="110000"/>
              </a:lnSpc>
              <a:buFont typeface="Wingdings" panose="05000000000000000000" pitchFamily="2" charset="2"/>
              <a:buChar char="q"/>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external economic environment also impacts loan performance. Factors such as unemployment rates and house prices can influence borrowers' ability to repay loans. Hence, this research investigates the integration of detailed economic information into credit scoring models, aiming to improve their accuracy and interpretability by considering the broader economic context.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332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C2E4-5F55-D9AD-579C-4E7F05901996}"/>
              </a:ext>
            </a:extLst>
          </p:cNvPr>
          <p:cNvSpPr>
            <a:spLocks noGrp="1"/>
          </p:cNvSpPr>
          <p:nvPr>
            <p:ph type="title"/>
          </p:nvPr>
        </p:nvSpPr>
        <p:spPr/>
        <p:txBody>
          <a:bodyPr>
            <a:normAutofit fontScale="90000"/>
          </a:bodyPr>
          <a:lstStyle/>
          <a:p>
            <a:pPr algn="ctr"/>
            <a:r>
              <a:rPr lang="en-US" sz="3600" b="1" dirty="0">
                <a:effectLst/>
                <a:latin typeface="Times New Roman" panose="02020603050405020304" pitchFamily="18" charset="0"/>
                <a:ea typeface="Times New Roman" panose="02020603050405020304" pitchFamily="18" charset="0"/>
              </a:rPr>
              <a:t>Research Methodology</a:t>
            </a:r>
            <a:endParaRPr lang="en-US" sz="4400" dirty="0"/>
          </a:p>
        </p:txBody>
      </p:sp>
      <p:sp>
        <p:nvSpPr>
          <p:cNvPr id="3" name="Text Placeholder 2">
            <a:extLst>
              <a:ext uri="{FF2B5EF4-FFF2-40B4-BE49-F238E27FC236}">
                <a16:creationId xmlns:a16="http://schemas.microsoft.com/office/drawing/2014/main" id="{3F46CB6F-FC6B-A91B-AACB-30BC5CC14894}"/>
              </a:ext>
            </a:extLst>
          </p:cNvPr>
          <p:cNvSpPr>
            <a:spLocks noGrp="1"/>
          </p:cNvSpPr>
          <p:nvPr>
            <p:ph type="body" idx="1"/>
          </p:nvPr>
        </p:nvSpPr>
        <p:spPr>
          <a:xfrm>
            <a:off x="197708" y="1334530"/>
            <a:ext cx="8946292" cy="3808971"/>
          </a:xfrm>
        </p:spPr>
        <p:txBody>
          <a:bodyPr>
            <a:noAutofit/>
          </a:bodyPr>
          <a:lstStyle/>
          <a:p>
            <a:pPr marL="0" marR="0" indent="0" algn="ctr">
              <a:lnSpc>
                <a:spcPct val="150000"/>
              </a:lnSpc>
              <a:spcBef>
                <a:spcPts val="420"/>
              </a:spcBef>
              <a:spcAft>
                <a:spcPts val="0"/>
              </a:spcAft>
              <a:buNone/>
            </a:pPr>
            <a:r>
              <a:rPr lang="en-US" sz="2000" b="1" u="sng" kern="100" dirty="0">
                <a:effectLst/>
                <a:latin typeface="Times New Roman" panose="02020603050405020304" pitchFamily="18" charset="0"/>
                <a:ea typeface="Calibri" panose="020F0502020204030204" pitchFamily="34" charset="0"/>
                <a:cs typeface="Times New Roman" panose="02020603050405020304" pitchFamily="18" charset="0"/>
              </a:rPr>
              <a:t>Research Approach and Design</a:t>
            </a:r>
            <a:endParaRPr lang="en-US" sz="20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50000"/>
              </a:lnSpc>
              <a:spcBef>
                <a:spcPts val="420"/>
              </a:spcBef>
              <a:spcAft>
                <a:spcPts val="0"/>
              </a:spcAft>
              <a:buFont typeface="Wingdings" panose="05000000000000000000" pitchFamily="2" charset="2"/>
              <a:buChar char="q"/>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research approach for this study will be quantitative.</a:t>
            </a:r>
          </a:p>
          <a:p>
            <a:pPr marL="342900" marR="0" indent="-342900">
              <a:lnSpc>
                <a:spcPct val="150000"/>
              </a:lnSpc>
              <a:spcBef>
                <a:spcPts val="420"/>
              </a:spcBef>
              <a:spcAft>
                <a:spcPts val="0"/>
              </a:spcAft>
              <a:buFont typeface="Wingdings" panose="05000000000000000000" pitchFamily="2" charset="2"/>
              <a:buChar char="q"/>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 longitudinal design will be employed to track credit risk over a specific time period, with a focus on assessing the impact of machine learning on risk assessment. </a:t>
            </a:r>
          </a:p>
          <a:p>
            <a:pPr marL="342900" marR="0" indent="-342900">
              <a:lnSpc>
                <a:spcPct val="150000"/>
              </a:lnSpc>
              <a:spcBef>
                <a:spcPts val="420"/>
              </a:spcBef>
              <a:spcAft>
                <a:spcPts val="0"/>
              </a:spcAft>
              <a:buFont typeface="Wingdings" panose="05000000000000000000" pitchFamily="2" charset="2"/>
              <a:buChar char="q"/>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Additionally, a comparative design will be used to evaluate the effectiveness of machine learning-based models in comparison to traditional credit risk assessment methods.</a:t>
            </a:r>
          </a:p>
        </p:txBody>
      </p:sp>
    </p:spTree>
    <p:extLst>
      <p:ext uri="{BB962C8B-B14F-4D97-AF65-F5344CB8AC3E}">
        <p14:creationId xmlns:p14="http://schemas.microsoft.com/office/powerpoint/2010/main" val="1588452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0A35DB-ECFC-1BE1-1B6D-72B04257F906}"/>
              </a:ext>
            </a:extLst>
          </p:cNvPr>
          <p:cNvSpPr>
            <a:spLocks noGrp="1"/>
          </p:cNvSpPr>
          <p:nvPr>
            <p:ph type="body" idx="1"/>
          </p:nvPr>
        </p:nvSpPr>
        <p:spPr>
          <a:xfrm>
            <a:off x="420130" y="1099750"/>
            <a:ext cx="8723870" cy="3929449"/>
          </a:xfrm>
        </p:spPr>
        <p:txBody>
          <a:bodyPr>
            <a:normAutofit/>
          </a:bodyPr>
          <a:lstStyle/>
          <a:p>
            <a:pPr marL="0" marR="0" indent="0" algn="ctr">
              <a:lnSpc>
                <a:spcPct val="150000"/>
              </a:lnSpc>
              <a:spcBef>
                <a:spcPts val="420"/>
              </a:spcBef>
              <a:spcAft>
                <a:spcPts val="0"/>
              </a:spcAft>
              <a:buNone/>
            </a:pPr>
            <a:r>
              <a:rPr lang="en-US" sz="2000" b="1" u="sng" kern="100" dirty="0">
                <a:effectLst/>
                <a:latin typeface="Times New Roman" panose="02020603050405020304" pitchFamily="18" charset="0"/>
                <a:ea typeface="Calibri" panose="020F0502020204030204" pitchFamily="34" charset="0"/>
                <a:cs typeface="Times New Roman" panose="02020603050405020304" pitchFamily="18" charset="0"/>
              </a:rPr>
              <a:t>Research Methods</a:t>
            </a:r>
            <a:endParaRPr lang="en-US" sz="20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50000"/>
              </a:lnSpc>
              <a:spcBef>
                <a:spcPts val="420"/>
              </a:spcBef>
              <a:spcAft>
                <a:spcPts val="0"/>
              </a:spcAft>
              <a:buFont typeface="Wingdings" panose="05000000000000000000" pitchFamily="2" charset="2"/>
              <a:buChar char="q"/>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primary research methods will include data collection, data preprocessing, algorithm selection and implementation, model training, model validation, and performance evaluation.</a:t>
            </a:r>
          </a:p>
          <a:p>
            <a:pPr marL="342900" marR="0" indent="-342900">
              <a:lnSpc>
                <a:spcPct val="150000"/>
              </a:lnSpc>
              <a:spcBef>
                <a:spcPts val="420"/>
              </a:spcBef>
              <a:spcAft>
                <a:spcPts val="0"/>
              </a:spcAft>
              <a:buFont typeface="Wingdings" panose="05000000000000000000" pitchFamily="2" charset="2"/>
              <a:buChar char="q"/>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algorithms such as logistic regression, decision trees, random forests, and neural networks will be employed to develop predictive credit risk models. </a:t>
            </a:r>
          </a:p>
        </p:txBody>
      </p:sp>
    </p:spTree>
    <p:extLst>
      <p:ext uri="{BB962C8B-B14F-4D97-AF65-F5344CB8AC3E}">
        <p14:creationId xmlns:p14="http://schemas.microsoft.com/office/powerpoint/2010/main" val="5479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9B7381-A693-9FE4-986E-01C0A346C9BB}"/>
              </a:ext>
            </a:extLst>
          </p:cNvPr>
          <p:cNvSpPr>
            <a:spLocks noGrp="1"/>
          </p:cNvSpPr>
          <p:nvPr>
            <p:ph type="body" idx="1"/>
          </p:nvPr>
        </p:nvSpPr>
        <p:spPr>
          <a:xfrm>
            <a:off x="370703" y="1037968"/>
            <a:ext cx="8476735" cy="4003589"/>
          </a:xfrm>
        </p:spPr>
        <p:txBody>
          <a:bodyPr>
            <a:noAutofit/>
          </a:bodyPr>
          <a:lstStyle/>
          <a:p>
            <a:pPr marL="0" marR="0" indent="0" algn="ctr">
              <a:lnSpc>
                <a:spcPct val="100000"/>
              </a:lnSpc>
              <a:spcBef>
                <a:spcPts val="420"/>
              </a:spcBef>
              <a:spcAft>
                <a:spcPts val="0"/>
              </a:spcAft>
              <a:buNone/>
            </a:pPr>
            <a:r>
              <a:rPr lang="en-US" sz="2200" b="1" u="sng" kern="100" dirty="0">
                <a:effectLst/>
                <a:latin typeface="Times New Roman" panose="02020603050405020304" pitchFamily="18" charset="0"/>
                <a:ea typeface="Calibri" panose="020F0502020204030204" pitchFamily="34" charset="0"/>
                <a:cs typeface="Times New Roman" panose="02020603050405020304" pitchFamily="18" charset="0"/>
              </a:rPr>
              <a:t>Study Area</a:t>
            </a:r>
            <a:endParaRPr lang="en-US" sz="22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00000"/>
              </a:lnSpc>
              <a:spcBef>
                <a:spcPts val="420"/>
              </a:spcBef>
              <a:spcAft>
                <a:spcPts val="0"/>
              </a:spcAft>
              <a:buFont typeface="Wingdings" panose="05000000000000000000" pitchFamily="2" charset="2"/>
              <a:buChar char="q"/>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The study will focus on the Tanzanian banking sector. Specifically, it will target a diverse set of banks within Tanzania to ensure a representative sample and comprehensive understanding of credit risk management practices in the country.</a:t>
            </a:r>
          </a:p>
          <a:p>
            <a:pPr marL="0" marR="0" indent="0">
              <a:lnSpc>
                <a:spcPct val="100000"/>
              </a:lnSpc>
              <a:spcBef>
                <a:spcPts val="420"/>
              </a:spcBef>
              <a:spcAft>
                <a:spcPts val="0"/>
              </a:spcAft>
              <a:buNone/>
            </a:pP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100000"/>
              </a:lnSpc>
              <a:spcBef>
                <a:spcPts val="420"/>
              </a:spcBef>
              <a:spcAft>
                <a:spcPts val="0"/>
              </a:spcAft>
              <a:buNone/>
            </a:pPr>
            <a:r>
              <a:rPr lang="en-US" sz="2200" b="1" u="sng" kern="100" dirty="0">
                <a:effectLst/>
                <a:latin typeface="Times New Roman" panose="02020603050405020304" pitchFamily="18" charset="0"/>
                <a:ea typeface="Calibri" panose="020F0502020204030204" pitchFamily="34" charset="0"/>
                <a:cs typeface="Times New Roman" panose="02020603050405020304" pitchFamily="18" charset="0"/>
              </a:rPr>
              <a:t>Sample Size</a:t>
            </a:r>
            <a:endParaRPr lang="en-US" sz="22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00000"/>
              </a:lnSpc>
              <a:spcBef>
                <a:spcPts val="420"/>
              </a:spcBef>
              <a:spcAft>
                <a:spcPts val="0"/>
              </a:spcAft>
              <a:buFont typeface="Wingdings" panose="05000000000000000000" pitchFamily="2" charset="2"/>
              <a:buChar char="q"/>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The sample size will be determined based on the availability of historical credit data from Tanzanian banks. The aim is to collect a sufficiently large and diverse dataset to ensure the robustness of the developed machine learning models. </a:t>
            </a:r>
          </a:p>
          <a:p>
            <a:pPr>
              <a:lnSpc>
                <a:spcPct val="10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70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DAADBB-F38A-8C4F-D759-7FA494D07728}"/>
              </a:ext>
            </a:extLst>
          </p:cNvPr>
          <p:cNvSpPr>
            <a:spLocks noGrp="1"/>
          </p:cNvSpPr>
          <p:nvPr>
            <p:ph type="body" idx="1"/>
          </p:nvPr>
        </p:nvSpPr>
        <p:spPr>
          <a:xfrm>
            <a:off x="271849" y="1000897"/>
            <a:ext cx="8872151" cy="4142603"/>
          </a:xfrm>
        </p:spPr>
        <p:txBody>
          <a:bodyPr>
            <a:normAutofit/>
          </a:bodyPr>
          <a:lstStyle/>
          <a:p>
            <a:pPr marL="0" marR="0" indent="0" algn="ctr">
              <a:lnSpc>
                <a:spcPct val="150000"/>
              </a:lnSpc>
              <a:spcBef>
                <a:spcPts val="420"/>
              </a:spcBef>
              <a:spcAft>
                <a:spcPts val="0"/>
              </a:spcAft>
              <a:buNone/>
            </a:pPr>
            <a:r>
              <a:rPr lang="en-US" sz="2200" b="1" u="sng" kern="100" dirty="0">
                <a:effectLst/>
                <a:latin typeface="Times New Roman" panose="02020603050405020304" pitchFamily="18" charset="0"/>
                <a:ea typeface="Calibri" panose="020F0502020204030204" pitchFamily="34" charset="0"/>
                <a:cs typeface="Times New Roman" panose="02020603050405020304" pitchFamily="18" charset="0"/>
              </a:rPr>
              <a:t>Materials</a:t>
            </a:r>
          </a:p>
          <a:p>
            <a:pPr marL="342900" marR="0" indent="-342900">
              <a:lnSpc>
                <a:spcPct val="150000"/>
              </a:lnSpc>
              <a:spcBef>
                <a:spcPts val="420"/>
              </a:spcBef>
              <a:spcAft>
                <a:spcPts val="0"/>
              </a:spcAft>
              <a:buFont typeface="Wingdings" panose="05000000000000000000" pitchFamily="2" charset="2"/>
              <a:buChar char="q"/>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The primary materials for this study will include historical credit data from Tanzanian banks, economic indicators (such as unemployment rates, inflation, GDP growth), alternative data sources (potentially social media data), machine learning software/tools for model development (Python, R, or relevant libraries), and computing resources for model training and analysis.</a:t>
            </a:r>
          </a:p>
        </p:txBody>
      </p:sp>
    </p:spTree>
    <p:extLst>
      <p:ext uri="{BB962C8B-B14F-4D97-AF65-F5344CB8AC3E}">
        <p14:creationId xmlns:p14="http://schemas.microsoft.com/office/powerpoint/2010/main" val="240884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D55AA6-91C3-AD77-0D51-0EB660D638BE}"/>
              </a:ext>
            </a:extLst>
          </p:cNvPr>
          <p:cNvSpPr>
            <a:spLocks noGrp="1"/>
          </p:cNvSpPr>
          <p:nvPr>
            <p:ph type="body" idx="1"/>
          </p:nvPr>
        </p:nvSpPr>
        <p:spPr>
          <a:xfrm>
            <a:off x="284205" y="1087395"/>
            <a:ext cx="8748584" cy="3855308"/>
          </a:xfrm>
        </p:spPr>
        <p:txBody>
          <a:bodyPr>
            <a:normAutofit fontScale="92500"/>
          </a:bodyPr>
          <a:lstStyle/>
          <a:p>
            <a:pPr marL="0" marR="0" indent="0" algn="ctr">
              <a:lnSpc>
                <a:spcPct val="150000"/>
              </a:lnSpc>
              <a:spcBef>
                <a:spcPts val="420"/>
              </a:spcBef>
              <a:spcAft>
                <a:spcPts val="0"/>
              </a:spcAft>
              <a:buNone/>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Data Analysis</a:t>
            </a:r>
            <a:endParaRPr lang="en-US" sz="24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420"/>
              </a:spcBef>
              <a:spcAft>
                <a:spcPts val="0"/>
              </a:spcAft>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Data analysis will involve various steps, including exploratory data analysis (EDA) to understand the characteristics of the credit data, feature engineering to extract relevant features for the models, model training and validation, and statistical analysis to evaluate the performance of the machine learning models. Advanced techniques such as cross-validation and AUC-ROC analysis will be used for model evaluation.</a:t>
            </a:r>
            <a:endParaRPr lang="en-US" dirty="0"/>
          </a:p>
        </p:txBody>
      </p:sp>
    </p:spTree>
    <p:extLst>
      <p:ext uri="{BB962C8B-B14F-4D97-AF65-F5344CB8AC3E}">
        <p14:creationId xmlns:p14="http://schemas.microsoft.com/office/powerpoint/2010/main" val="3228618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1693C4-FF8C-8D76-1A01-643AD38ECDCB}"/>
              </a:ext>
            </a:extLst>
          </p:cNvPr>
          <p:cNvSpPr>
            <a:spLocks noGrp="1"/>
          </p:cNvSpPr>
          <p:nvPr>
            <p:ph type="body" idx="1"/>
          </p:nvPr>
        </p:nvSpPr>
        <p:spPr>
          <a:xfrm>
            <a:off x="370702" y="1013254"/>
            <a:ext cx="8773297" cy="4040659"/>
          </a:xfrm>
        </p:spPr>
        <p:txBody>
          <a:bodyPr>
            <a:normAutofit/>
          </a:bodyPr>
          <a:lstStyle/>
          <a:p>
            <a:pPr marL="0" marR="0" indent="0" algn="ctr">
              <a:lnSpc>
                <a:spcPct val="150000"/>
              </a:lnSpc>
              <a:spcBef>
                <a:spcPts val="420"/>
              </a:spcBef>
              <a:spcAft>
                <a:spcPts val="0"/>
              </a:spcAft>
              <a:buNone/>
            </a:pPr>
            <a:r>
              <a:rPr lang="en-US" sz="2200" b="1" u="sng" kern="100" dirty="0">
                <a:effectLst/>
                <a:latin typeface="Times New Roman" panose="02020603050405020304" pitchFamily="18" charset="0"/>
                <a:ea typeface="Calibri" panose="020F0502020204030204" pitchFamily="34" charset="0"/>
                <a:cs typeface="Times New Roman" panose="02020603050405020304" pitchFamily="18" charset="0"/>
              </a:rPr>
              <a:t>Ethical Practices/Procedures</a:t>
            </a:r>
            <a:endParaRPr lang="en-US" sz="22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50000"/>
              </a:lnSpc>
              <a:spcBef>
                <a:spcPts val="420"/>
              </a:spcBef>
              <a:spcAft>
                <a:spcPts val="0"/>
              </a:spcAft>
              <a:buFont typeface="Wingdings" panose="05000000000000000000" pitchFamily="2" charset="2"/>
              <a:buChar char="q"/>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The study will adhere to ethical guidelines for data privacy and security, ensuring that all sensitive information is anonymized and protected. Additionally, the research will be conducted in accordance with relevant regulatory standards and research clearance letter will be obtained from UDSM and provided to the banks. </a:t>
            </a:r>
          </a:p>
        </p:txBody>
      </p:sp>
    </p:spTree>
    <p:extLst>
      <p:ext uri="{BB962C8B-B14F-4D97-AF65-F5344CB8AC3E}">
        <p14:creationId xmlns:p14="http://schemas.microsoft.com/office/powerpoint/2010/main" val="1122131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BC73-60C4-F46B-CCA4-E2BE733D4411}"/>
              </a:ext>
            </a:extLst>
          </p:cNvPr>
          <p:cNvSpPr>
            <a:spLocks noGrp="1"/>
          </p:cNvSpPr>
          <p:nvPr>
            <p:ph type="title"/>
          </p:nvPr>
        </p:nvSpPr>
        <p:spPr/>
        <p:txBody>
          <a:bodyPr>
            <a:normAutofit/>
          </a:bodyPr>
          <a:lstStyle/>
          <a:p>
            <a:pPr algn="ct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Budget –</a:t>
            </a:r>
            <a:r>
              <a:rPr kumimoji="0" lang="en-US" altLang="en-US" sz="28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Self-funded</a:t>
            </a:r>
            <a:endParaRPr lang="en-US" sz="2800" dirty="0"/>
          </a:p>
        </p:txBody>
      </p:sp>
      <p:graphicFrame>
        <p:nvGraphicFramePr>
          <p:cNvPr id="6" name="Table 5">
            <a:extLst>
              <a:ext uri="{FF2B5EF4-FFF2-40B4-BE49-F238E27FC236}">
                <a16:creationId xmlns:a16="http://schemas.microsoft.com/office/drawing/2014/main" id="{1A8F3494-A59C-BE06-BE23-D19A4CD9FDAA}"/>
              </a:ext>
            </a:extLst>
          </p:cNvPr>
          <p:cNvGraphicFramePr>
            <a:graphicFrameLocks noGrp="1"/>
          </p:cNvGraphicFramePr>
          <p:nvPr>
            <p:extLst>
              <p:ext uri="{D42A27DB-BD31-4B8C-83A1-F6EECF244321}">
                <p14:modId xmlns:p14="http://schemas.microsoft.com/office/powerpoint/2010/main" val="227623417"/>
              </p:ext>
            </p:extLst>
          </p:nvPr>
        </p:nvGraphicFramePr>
        <p:xfrm>
          <a:off x="852615" y="1571735"/>
          <a:ext cx="6116596" cy="3486589"/>
        </p:xfrm>
        <a:graphic>
          <a:graphicData uri="http://schemas.openxmlformats.org/drawingml/2006/table">
            <a:tbl>
              <a:tblPr firstRow="1" firstCol="1" bandRow="1">
                <a:tableStyleId>{4C293822-AE7C-4D40-95E3-242EE493194E}</a:tableStyleId>
              </a:tblPr>
              <a:tblGrid>
                <a:gridCol w="3920454">
                  <a:extLst>
                    <a:ext uri="{9D8B030D-6E8A-4147-A177-3AD203B41FA5}">
                      <a16:colId xmlns:a16="http://schemas.microsoft.com/office/drawing/2014/main" val="236177566"/>
                    </a:ext>
                  </a:extLst>
                </a:gridCol>
                <a:gridCol w="2196142">
                  <a:extLst>
                    <a:ext uri="{9D8B030D-6E8A-4147-A177-3AD203B41FA5}">
                      <a16:colId xmlns:a16="http://schemas.microsoft.com/office/drawing/2014/main" val="1382378402"/>
                    </a:ext>
                  </a:extLst>
                </a:gridCol>
              </a:tblGrid>
              <a:tr h="404211">
                <a:tc>
                  <a:txBody>
                    <a:bodyPr/>
                    <a:lstStyle/>
                    <a:p>
                      <a:pPr marL="3175" marR="0">
                        <a:lnSpc>
                          <a:spcPct val="106000"/>
                        </a:lnSpc>
                        <a:spcBef>
                          <a:spcPts val="420"/>
                        </a:spcBef>
                        <a:spcAft>
                          <a:spcPts val="0"/>
                        </a:spcAft>
                      </a:pPr>
                      <a:r>
                        <a:rPr lang="en-US" sz="1800" b="1" kern="100" dirty="0">
                          <a:effectLst/>
                          <a:latin typeface="Times New Roman" panose="02020603050405020304" pitchFamily="18" charset="0"/>
                          <a:cs typeface="Times New Roman" panose="02020603050405020304" pitchFamily="18" charset="0"/>
                        </a:rPr>
                        <a:t>ITEM</a:t>
                      </a: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tc>
                <a:tc>
                  <a:txBody>
                    <a:bodyPr/>
                    <a:lstStyle/>
                    <a:p>
                      <a:pPr marL="3175" marR="0">
                        <a:lnSpc>
                          <a:spcPct val="106000"/>
                        </a:lnSpc>
                        <a:spcBef>
                          <a:spcPts val="420"/>
                        </a:spcBef>
                        <a:spcAft>
                          <a:spcPts val="0"/>
                        </a:spcAft>
                      </a:pPr>
                      <a:r>
                        <a:rPr lang="en-US" sz="1800" b="1" kern="100" dirty="0">
                          <a:effectLst/>
                          <a:latin typeface="Times New Roman" panose="02020603050405020304" pitchFamily="18" charset="0"/>
                          <a:cs typeface="Times New Roman" panose="02020603050405020304" pitchFamily="18" charset="0"/>
                        </a:rPr>
                        <a:t>COST(TSH)</a:t>
                      </a: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tc>
                <a:extLst>
                  <a:ext uri="{0D108BD9-81ED-4DB2-BD59-A6C34878D82A}">
                    <a16:rowId xmlns:a16="http://schemas.microsoft.com/office/drawing/2014/main" val="2440561017"/>
                  </a:ext>
                </a:extLst>
              </a:tr>
              <a:tr h="489677">
                <a:tc>
                  <a:txBody>
                    <a:bodyPr/>
                    <a:lstStyle/>
                    <a:p>
                      <a:pPr marL="3175" marR="0">
                        <a:lnSpc>
                          <a:spcPct val="106000"/>
                        </a:lnSpc>
                        <a:spcBef>
                          <a:spcPts val="420"/>
                        </a:spcBef>
                        <a:spcAft>
                          <a:spcPts val="0"/>
                        </a:spcAft>
                      </a:pPr>
                      <a:r>
                        <a:rPr lang="en-US" sz="1800" kern="100">
                          <a:effectLst/>
                          <a:latin typeface="Times New Roman" panose="02020603050405020304" pitchFamily="18" charset="0"/>
                          <a:cs typeface="Times New Roman" panose="02020603050405020304" pitchFamily="18" charset="0"/>
                        </a:rPr>
                        <a:t>Data Collection and Preparation </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tc>
                <a:tc>
                  <a:txBody>
                    <a:bodyPr/>
                    <a:lstStyle/>
                    <a:p>
                      <a:pPr marL="3175" marR="0">
                        <a:lnSpc>
                          <a:spcPct val="106000"/>
                        </a:lnSpc>
                        <a:spcBef>
                          <a:spcPts val="420"/>
                        </a:spcBef>
                        <a:spcAft>
                          <a:spcPts val="0"/>
                        </a:spcAft>
                      </a:pPr>
                      <a:r>
                        <a:rPr lang="en-US" sz="1800" kern="100">
                          <a:effectLst/>
                          <a:latin typeface="Times New Roman" panose="02020603050405020304" pitchFamily="18" charset="0"/>
                          <a:cs typeface="Times New Roman" panose="02020603050405020304" pitchFamily="18" charset="0"/>
                        </a:rPr>
                        <a:t>500,000/=</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tc>
                <a:extLst>
                  <a:ext uri="{0D108BD9-81ED-4DB2-BD59-A6C34878D82A}">
                    <a16:rowId xmlns:a16="http://schemas.microsoft.com/office/drawing/2014/main" val="1216426060"/>
                  </a:ext>
                </a:extLst>
              </a:tr>
              <a:tr h="503363">
                <a:tc>
                  <a:txBody>
                    <a:bodyPr/>
                    <a:lstStyle/>
                    <a:p>
                      <a:pPr marL="3175" marR="0">
                        <a:lnSpc>
                          <a:spcPct val="106000"/>
                        </a:lnSpc>
                        <a:spcBef>
                          <a:spcPts val="420"/>
                        </a:spcBef>
                        <a:spcAft>
                          <a:spcPts val="0"/>
                        </a:spcAft>
                      </a:pPr>
                      <a:r>
                        <a:rPr lang="en-US" sz="1800" kern="100" dirty="0">
                          <a:effectLst/>
                          <a:latin typeface="Times New Roman" panose="02020603050405020304" pitchFamily="18" charset="0"/>
                          <a:cs typeface="Times New Roman" panose="02020603050405020304" pitchFamily="18" charset="0"/>
                        </a:rPr>
                        <a:t>Software and tools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tc>
                <a:tc>
                  <a:txBody>
                    <a:bodyPr/>
                    <a:lstStyle/>
                    <a:p>
                      <a:pPr marL="3175" marR="0">
                        <a:lnSpc>
                          <a:spcPct val="106000"/>
                        </a:lnSpc>
                        <a:spcBef>
                          <a:spcPts val="420"/>
                        </a:spcBef>
                        <a:spcAft>
                          <a:spcPts val="0"/>
                        </a:spcAft>
                      </a:pPr>
                      <a:r>
                        <a:rPr lang="en-US" sz="1800" kern="100" dirty="0">
                          <a:effectLst/>
                          <a:latin typeface="Times New Roman" panose="02020603050405020304" pitchFamily="18" charset="0"/>
                          <a:cs typeface="Times New Roman" panose="02020603050405020304" pitchFamily="18" charset="0"/>
                        </a:rPr>
                        <a:t>300,000/=</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tc>
                <a:extLst>
                  <a:ext uri="{0D108BD9-81ED-4DB2-BD59-A6C34878D82A}">
                    <a16:rowId xmlns:a16="http://schemas.microsoft.com/office/drawing/2014/main" val="927729380"/>
                  </a:ext>
                </a:extLst>
              </a:tr>
              <a:tr h="404211">
                <a:tc>
                  <a:txBody>
                    <a:bodyPr/>
                    <a:lstStyle/>
                    <a:p>
                      <a:pPr marL="3175" marR="0">
                        <a:lnSpc>
                          <a:spcPct val="106000"/>
                        </a:lnSpc>
                        <a:spcBef>
                          <a:spcPts val="420"/>
                        </a:spcBef>
                        <a:spcAft>
                          <a:spcPts val="0"/>
                        </a:spcAft>
                      </a:pPr>
                      <a:r>
                        <a:rPr lang="en-US" sz="1800" kern="100">
                          <a:effectLst/>
                          <a:latin typeface="Times New Roman" panose="02020603050405020304" pitchFamily="18" charset="0"/>
                          <a:cs typeface="Times New Roman" panose="02020603050405020304" pitchFamily="18" charset="0"/>
                        </a:rPr>
                        <a:t>Research materials</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nchor="ctr"/>
                </a:tc>
                <a:tc>
                  <a:txBody>
                    <a:bodyPr/>
                    <a:lstStyle/>
                    <a:p>
                      <a:pPr marL="3175" marR="0">
                        <a:lnSpc>
                          <a:spcPct val="106000"/>
                        </a:lnSpc>
                        <a:spcBef>
                          <a:spcPts val="420"/>
                        </a:spcBef>
                        <a:spcAft>
                          <a:spcPts val="0"/>
                        </a:spcAft>
                      </a:pPr>
                      <a:r>
                        <a:rPr lang="en-US" sz="1800" kern="100">
                          <a:effectLst/>
                          <a:latin typeface="Times New Roman" panose="02020603050405020304" pitchFamily="18" charset="0"/>
                          <a:cs typeface="Times New Roman" panose="02020603050405020304" pitchFamily="18" charset="0"/>
                        </a:rPr>
                        <a:t>300,000/=</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nchor="ctr"/>
                </a:tc>
                <a:extLst>
                  <a:ext uri="{0D108BD9-81ED-4DB2-BD59-A6C34878D82A}">
                    <a16:rowId xmlns:a16="http://schemas.microsoft.com/office/drawing/2014/main" val="3695292111"/>
                  </a:ext>
                </a:extLst>
              </a:tr>
              <a:tr h="455461">
                <a:tc>
                  <a:txBody>
                    <a:bodyPr/>
                    <a:lstStyle/>
                    <a:p>
                      <a:pPr marL="3175" marR="0">
                        <a:lnSpc>
                          <a:spcPct val="106000"/>
                        </a:lnSpc>
                        <a:spcBef>
                          <a:spcPts val="420"/>
                        </a:spcBef>
                        <a:spcAft>
                          <a:spcPts val="0"/>
                        </a:spcAft>
                      </a:pPr>
                      <a:r>
                        <a:rPr lang="en-US" sz="1800" kern="100">
                          <a:effectLst/>
                          <a:latin typeface="Times New Roman" panose="02020603050405020304" pitchFamily="18" charset="0"/>
                          <a:cs typeface="Times New Roman" panose="02020603050405020304" pitchFamily="18" charset="0"/>
                        </a:rPr>
                        <a:t>Computing resources</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nchor="ctr"/>
                </a:tc>
                <a:tc>
                  <a:txBody>
                    <a:bodyPr/>
                    <a:lstStyle/>
                    <a:p>
                      <a:pPr marL="3175" marR="0">
                        <a:lnSpc>
                          <a:spcPct val="106000"/>
                        </a:lnSpc>
                        <a:spcBef>
                          <a:spcPts val="420"/>
                        </a:spcBef>
                        <a:spcAft>
                          <a:spcPts val="0"/>
                        </a:spcAft>
                      </a:pPr>
                      <a:r>
                        <a:rPr lang="en-US" sz="1800" kern="100">
                          <a:effectLst/>
                          <a:latin typeface="Times New Roman" panose="02020603050405020304" pitchFamily="18" charset="0"/>
                          <a:cs typeface="Times New Roman" panose="02020603050405020304" pitchFamily="18" charset="0"/>
                        </a:rPr>
                        <a:t>2,500,000/=</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nchor="ctr"/>
                </a:tc>
                <a:extLst>
                  <a:ext uri="{0D108BD9-81ED-4DB2-BD59-A6C34878D82A}">
                    <a16:rowId xmlns:a16="http://schemas.microsoft.com/office/drawing/2014/main" val="139695811"/>
                  </a:ext>
                </a:extLst>
              </a:tr>
              <a:tr h="421244">
                <a:tc>
                  <a:txBody>
                    <a:bodyPr/>
                    <a:lstStyle/>
                    <a:p>
                      <a:pPr marL="3175" marR="0">
                        <a:lnSpc>
                          <a:spcPct val="106000"/>
                        </a:lnSpc>
                        <a:spcBef>
                          <a:spcPts val="420"/>
                        </a:spcBef>
                        <a:spcAft>
                          <a:spcPts val="0"/>
                        </a:spcAft>
                      </a:pPr>
                      <a:r>
                        <a:rPr lang="en-US" sz="1800" kern="100" dirty="0">
                          <a:effectLst/>
                          <a:latin typeface="Times New Roman" panose="02020603050405020304" pitchFamily="18" charset="0"/>
                          <a:cs typeface="Times New Roman" panose="02020603050405020304" pitchFamily="18" charset="0"/>
                        </a:rPr>
                        <a:t>Travel</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tc>
                <a:tc>
                  <a:txBody>
                    <a:bodyPr/>
                    <a:lstStyle/>
                    <a:p>
                      <a:pPr marL="3175" marR="0">
                        <a:lnSpc>
                          <a:spcPct val="106000"/>
                        </a:lnSpc>
                        <a:spcBef>
                          <a:spcPts val="420"/>
                        </a:spcBef>
                        <a:spcAft>
                          <a:spcPts val="0"/>
                        </a:spcAft>
                      </a:pPr>
                      <a:r>
                        <a:rPr lang="en-US" sz="1800" kern="100">
                          <a:effectLst/>
                          <a:latin typeface="Times New Roman" panose="02020603050405020304" pitchFamily="18" charset="0"/>
                          <a:cs typeface="Times New Roman" panose="02020603050405020304" pitchFamily="18" charset="0"/>
                        </a:rPr>
                        <a:t>200,000/=</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tc>
                <a:extLst>
                  <a:ext uri="{0D108BD9-81ED-4DB2-BD59-A6C34878D82A}">
                    <a16:rowId xmlns:a16="http://schemas.microsoft.com/office/drawing/2014/main" val="3804695483"/>
                  </a:ext>
                </a:extLst>
              </a:tr>
              <a:tr h="404211">
                <a:tc>
                  <a:txBody>
                    <a:bodyPr/>
                    <a:lstStyle/>
                    <a:p>
                      <a:pPr marL="3175" marR="0">
                        <a:lnSpc>
                          <a:spcPct val="106000"/>
                        </a:lnSpc>
                        <a:spcBef>
                          <a:spcPts val="420"/>
                        </a:spcBef>
                        <a:spcAft>
                          <a:spcPts val="0"/>
                        </a:spcAft>
                      </a:pPr>
                      <a:r>
                        <a:rPr lang="en-US" sz="1800" kern="100" dirty="0">
                          <a:effectLst/>
                          <a:latin typeface="Times New Roman" panose="02020603050405020304" pitchFamily="18" charset="0"/>
                          <a:cs typeface="Times New Roman" panose="02020603050405020304" pitchFamily="18" charset="0"/>
                        </a:rPr>
                        <a:t>Miscellaneous expenses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nchor="ctr"/>
                </a:tc>
                <a:tc>
                  <a:txBody>
                    <a:bodyPr/>
                    <a:lstStyle/>
                    <a:p>
                      <a:pPr marL="3175" marR="0">
                        <a:lnSpc>
                          <a:spcPct val="106000"/>
                        </a:lnSpc>
                        <a:spcBef>
                          <a:spcPts val="420"/>
                        </a:spcBef>
                        <a:spcAft>
                          <a:spcPts val="0"/>
                        </a:spcAft>
                      </a:pPr>
                      <a:r>
                        <a:rPr lang="en-US" sz="1800" kern="100">
                          <a:effectLst/>
                          <a:latin typeface="Times New Roman" panose="02020603050405020304" pitchFamily="18" charset="0"/>
                          <a:cs typeface="Times New Roman" panose="02020603050405020304" pitchFamily="18" charset="0"/>
                        </a:rPr>
                        <a:t>500,000/=</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nchor="ctr"/>
                </a:tc>
                <a:extLst>
                  <a:ext uri="{0D108BD9-81ED-4DB2-BD59-A6C34878D82A}">
                    <a16:rowId xmlns:a16="http://schemas.microsoft.com/office/drawing/2014/main" val="1645955855"/>
                  </a:ext>
                </a:extLst>
              </a:tr>
              <a:tr h="404211">
                <a:tc>
                  <a:txBody>
                    <a:bodyPr/>
                    <a:lstStyle/>
                    <a:p>
                      <a:pPr marL="0" marR="0">
                        <a:lnSpc>
                          <a:spcPct val="106000"/>
                        </a:lnSpc>
                        <a:spcBef>
                          <a:spcPts val="420"/>
                        </a:spcBef>
                        <a:spcAft>
                          <a:spcPts val="800"/>
                        </a:spcAft>
                      </a:pPr>
                      <a:r>
                        <a:rPr lang="en-US" sz="1800" b="1" kern="100" dirty="0">
                          <a:effectLst/>
                          <a:latin typeface="Times New Roman" panose="02020603050405020304" pitchFamily="18" charset="0"/>
                          <a:cs typeface="Times New Roman" panose="02020603050405020304" pitchFamily="18" charset="0"/>
                        </a:rPr>
                        <a:t> TOTAL</a:t>
                      </a: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tc>
                <a:tc>
                  <a:txBody>
                    <a:bodyPr/>
                    <a:lstStyle/>
                    <a:p>
                      <a:pPr marL="3175" marR="0">
                        <a:lnSpc>
                          <a:spcPct val="106000"/>
                        </a:lnSpc>
                        <a:spcBef>
                          <a:spcPts val="420"/>
                        </a:spcBef>
                        <a:spcAft>
                          <a:spcPts val="0"/>
                        </a:spcAft>
                      </a:pPr>
                      <a:r>
                        <a:rPr lang="en-US" sz="1800" b="1" kern="100" dirty="0">
                          <a:effectLst/>
                          <a:latin typeface="Times New Roman" panose="02020603050405020304" pitchFamily="18" charset="0"/>
                          <a:cs typeface="Times New Roman" panose="02020603050405020304" pitchFamily="18" charset="0"/>
                        </a:rPr>
                        <a:t>4,300,000/=</a:t>
                      </a: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1120" marT="109855" marB="0" anchor="ctr"/>
                </a:tc>
                <a:extLst>
                  <a:ext uri="{0D108BD9-81ED-4DB2-BD59-A6C34878D82A}">
                    <a16:rowId xmlns:a16="http://schemas.microsoft.com/office/drawing/2014/main" val="4009069867"/>
                  </a:ext>
                </a:extLst>
              </a:tr>
            </a:tbl>
          </a:graphicData>
        </a:graphic>
      </p:graphicFrame>
    </p:spTree>
    <p:extLst>
      <p:ext uri="{BB962C8B-B14F-4D97-AF65-F5344CB8AC3E}">
        <p14:creationId xmlns:p14="http://schemas.microsoft.com/office/powerpoint/2010/main" val="374664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3F56-E312-4C36-D03A-6F497307F4E9}"/>
              </a:ext>
            </a:extLst>
          </p:cNvPr>
          <p:cNvSpPr>
            <a:spLocks noGrp="1"/>
          </p:cNvSpPr>
          <p:nvPr>
            <p:ph type="title"/>
          </p:nvPr>
        </p:nvSpPr>
        <p:spPr>
          <a:xfrm>
            <a:off x="420127" y="963827"/>
            <a:ext cx="7734300" cy="494270"/>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Duration of the study</a:t>
            </a:r>
          </a:p>
        </p:txBody>
      </p:sp>
      <p:graphicFrame>
        <p:nvGraphicFramePr>
          <p:cNvPr id="5" name="Table 4">
            <a:extLst>
              <a:ext uri="{FF2B5EF4-FFF2-40B4-BE49-F238E27FC236}">
                <a16:creationId xmlns:a16="http://schemas.microsoft.com/office/drawing/2014/main" id="{E48B6826-8014-29E3-2976-DEB54EC5A224}"/>
              </a:ext>
            </a:extLst>
          </p:cNvPr>
          <p:cNvGraphicFramePr>
            <a:graphicFrameLocks noGrp="1"/>
          </p:cNvGraphicFramePr>
          <p:nvPr>
            <p:extLst>
              <p:ext uri="{D42A27DB-BD31-4B8C-83A1-F6EECF244321}">
                <p14:modId xmlns:p14="http://schemas.microsoft.com/office/powerpoint/2010/main" val="2182194920"/>
              </p:ext>
            </p:extLst>
          </p:nvPr>
        </p:nvGraphicFramePr>
        <p:xfrm>
          <a:off x="395416" y="1458097"/>
          <a:ext cx="8328457" cy="3610667"/>
        </p:xfrm>
        <a:graphic>
          <a:graphicData uri="http://schemas.openxmlformats.org/drawingml/2006/table">
            <a:tbl>
              <a:tblPr firstRow="1" firstCol="1" bandRow="1"/>
              <a:tblGrid>
                <a:gridCol w="2203345">
                  <a:extLst>
                    <a:ext uri="{9D8B030D-6E8A-4147-A177-3AD203B41FA5}">
                      <a16:colId xmlns:a16="http://schemas.microsoft.com/office/drawing/2014/main" val="658139794"/>
                    </a:ext>
                  </a:extLst>
                </a:gridCol>
                <a:gridCol w="403931">
                  <a:extLst>
                    <a:ext uri="{9D8B030D-6E8A-4147-A177-3AD203B41FA5}">
                      <a16:colId xmlns:a16="http://schemas.microsoft.com/office/drawing/2014/main" val="3171181898"/>
                    </a:ext>
                  </a:extLst>
                </a:gridCol>
                <a:gridCol w="481913">
                  <a:extLst>
                    <a:ext uri="{9D8B030D-6E8A-4147-A177-3AD203B41FA5}">
                      <a16:colId xmlns:a16="http://schemas.microsoft.com/office/drawing/2014/main" val="3832292146"/>
                    </a:ext>
                  </a:extLst>
                </a:gridCol>
                <a:gridCol w="568411">
                  <a:extLst>
                    <a:ext uri="{9D8B030D-6E8A-4147-A177-3AD203B41FA5}">
                      <a16:colId xmlns:a16="http://schemas.microsoft.com/office/drawing/2014/main" val="1222822757"/>
                    </a:ext>
                  </a:extLst>
                </a:gridCol>
                <a:gridCol w="630195">
                  <a:extLst>
                    <a:ext uri="{9D8B030D-6E8A-4147-A177-3AD203B41FA5}">
                      <a16:colId xmlns:a16="http://schemas.microsoft.com/office/drawing/2014/main" val="2721546706"/>
                    </a:ext>
                  </a:extLst>
                </a:gridCol>
                <a:gridCol w="518984">
                  <a:extLst>
                    <a:ext uri="{9D8B030D-6E8A-4147-A177-3AD203B41FA5}">
                      <a16:colId xmlns:a16="http://schemas.microsoft.com/office/drawing/2014/main" val="3252513078"/>
                    </a:ext>
                  </a:extLst>
                </a:gridCol>
                <a:gridCol w="383059">
                  <a:extLst>
                    <a:ext uri="{9D8B030D-6E8A-4147-A177-3AD203B41FA5}">
                      <a16:colId xmlns:a16="http://schemas.microsoft.com/office/drawing/2014/main" val="1563176790"/>
                    </a:ext>
                  </a:extLst>
                </a:gridCol>
                <a:gridCol w="543697">
                  <a:extLst>
                    <a:ext uri="{9D8B030D-6E8A-4147-A177-3AD203B41FA5}">
                      <a16:colId xmlns:a16="http://schemas.microsoft.com/office/drawing/2014/main" val="1457191167"/>
                    </a:ext>
                  </a:extLst>
                </a:gridCol>
                <a:gridCol w="531341">
                  <a:extLst>
                    <a:ext uri="{9D8B030D-6E8A-4147-A177-3AD203B41FA5}">
                      <a16:colId xmlns:a16="http://schemas.microsoft.com/office/drawing/2014/main" val="2138728665"/>
                    </a:ext>
                  </a:extLst>
                </a:gridCol>
                <a:gridCol w="543697">
                  <a:extLst>
                    <a:ext uri="{9D8B030D-6E8A-4147-A177-3AD203B41FA5}">
                      <a16:colId xmlns:a16="http://schemas.microsoft.com/office/drawing/2014/main" val="2899062234"/>
                    </a:ext>
                  </a:extLst>
                </a:gridCol>
                <a:gridCol w="654908">
                  <a:extLst>
                    <a:ext uri="{9D8B030D-6E8A-4147-A177-3AD203B41FA5}">
                      <a16:colId xmlns:a16="http://schemas.microsoft.com/office/drawing/2014/main" val="1962262421"/>
                    </a:ext>
                  </a:extLst>
                </a:gridCol>
                <a:gridCol w="469557">
                  <a:extLst>
                    <a:ext uri="{9D8B030D-6E8A-4147-A177-3AD203B41FA5}">
                      <a16:colId xmlns:a16="http://schemas.microsoft.com/office/drawing/2014/main" val="2033332137"/>
                    </a:ext>
                  </a:extLst>
                </a:gridCol>
                <a:gridCol w="395419">
                  <a:extLst>
                    <a:ext uri="{9D8B030D-6E8A-4147-A177-3AD203B41FA5}">
                      <a16:colId xmlns:a16="http://schemas.microsoft.com/office/drawing/2014/main" val="2862882035"/>
                    </a:ext>
                  </a:extLst>
                </a:gridCol>
              </a:tblGrid>
              <a:tr h="180028">
                <a:tc rowSpan="2">
                  <a:txBody>
                    <a:bodyPr/>
                    <a:lstStyle/>
                    <a:p>
                      <a:pPr marL="3175" marR="0">
                        <a:lnSpc>
                          <a:spcPct val="107000"/>
                        </a:lnSpc>
                        <a:spcBef>
                          <a:spcPts val="420"/>
                        </a:spcBef>
                        <a:spcAft>
                          <a:spcPts val="0"/>
                        </a:spcAft>
                      </a:pPr>
                      <a:r>
                        <a:rPr lang="en-US" sz="1050" b="1" kern="100" dirty="0">
                          <a:effectLst/>
                          <a:latin typeface="Times New Roman" panose="02020603050405020304" pitchFamily="18" charset="0"/>
                          <a:ea typeface="Times New Roman" panose="02020603050405020304" pitchFamily="18" charset="0"/>
                          <a:cs typeface="Times New Roman" panose="02020603050405020304" pitchFamily="18" charset="0"/>
                        </a:rPr>
                        <a:t>Activity </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2023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07000"/>
                        </a:lnSpc>
                        <a:spcBef>
                          <a:spcPts val="420"/>
                        </a:spcBef>
                        <a:spcAft>
                          <a:spcPts val="800"/>
                        </a:spcAft>
                      </a:pPr>
                      <a:r>
                        <a:rPr lang="en-US" sz="105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marL="0" marR="0">
                        <a:lnSpc>
                          <a:spcPct val="107000"/>
                        </a:lnSpc>
                        <a:spcBef>
                          <a:spcPts val="420"/>
                        </a:spcBef>
                        <a:spcAft>
                          <a:spcPts val="80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44928243"/>
                  </a:ext>
                </a:extLst>
              </a:tr>
              <a:tr h="180028">
                <a:tc vMerge="1">
                  <a:txBody>
                    <a:bodyPr/>
                    <a:lstStyle/>
                    <a:p>
                      <a:endParaRPr lang="en-US"/>
                    </a:p>
                  </a:txBody>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Aug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Sept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dirty="0">
                          <a:effectLst/>
                          <a:latin typeface="Times New Roman" panose="02020603050405020304" pitchFamily="18" charset="0"/>
                          <a:ea typeface="Times New Roman" panose="02020603050405020304" pitchFamily="18" charset="0"/>
                          <a:cs typeface="Times New Roman" panose="02020603050405020304" pitchFamily="18" charset="0"/>
                        </a:rPr>
                        <a:t>Oct </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Nov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Dec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Jan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Feb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Mar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dirty="0">
                          <a:effectLst/>
                          <a:latin typeface="Times New Roman" panose="02020603050405020304" pitchFamily="18" charset="0"/>
                          <a:ea typeface="Times New Roman" panose="02020603050405020304" pitchFamily="18" charset="0"/>
                          <a:cs typeface="Times New Roman" panose="02020603050405020304" pitchFamily="18" charset="0"/>
                        </a:rPr>
                        <a:t>Apr </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May</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Jun</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Jul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847104"/>
                  </a:ext>
                </a:extLst>
              </a:tr>
              <a:tr h="192512">
                <a:tc>
                  <a:txBody>
                    <a:bodyPr/>
                    <a:lstStyle/>
                    <a:p>
                      <a:pPr marL="3175" marR="0">
                        <a:lnSpc>
                          <a:spcPct val="107000"/>
                        </a:lnSpc>
                        <a:spcBef>
                          <a:spcPts val="420"/>
                        </a:spcBef>
                        <a:spcAft>
                          <a:spcPts val="0"/>
                        </a:spcAft>
                      </a:pPr>
                      <a:r>
                        <a:rPr lang="en-US" sz="1050" kern="100">
                          <a:effectLst/>
                          <a:latin typeface="Times New Roman" panose="02020603050405020304" pitchFamily="18" charset="0"/>
                          <a:ea typeface="Times New Roman" panose="02020603050405020304" pitchFamily="18" charset="0"/>
                          <a:cs typeface="Times New Roman" panose="02020603050405020304" pitchFamily="18" charset="0"/>
                        </a:rPr>
                        <a:t>Literature Review and Refinement</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2540" marR="0">
                        <a:lnSpc>
                          <a:spcPct val="107000"/>
                        </a:lnSpc>
                        <a:spcBef>
                          <a:spcPts val="420"/>
                        </a:spcBef>
                        <a:spcAft>
                          <a:spcPts val="0"/>
                        </a:spcAft>
                      </a:pPr>
                      <a:r>
                        <a:rPr lang="en-US" sz="105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6251558"/>
                  </a:ext>
                </a:extLst>
              </a:tr>
              <a:tr h="192512">
                <a:tc>
                  <a:txBody>
                    <a:bodyPr/>
                    <a:lstStyle/>
                    <a:p>
                      <a:pPr marL="3175" marR="0">
                        <a:lnSpc>
                          <a:spcPct val="107000"/>
                        </a:lnSpc>
                        <a:spcBef>
                          <a:spcPts val="420"/>
                        </a:spcBef>
                        <a:spcAft>
                          <a:spcPts val="0"/>
                        </a:spcAft>
                      </a:pPr>
                      <a:r>
                        <a:rPr lang="en-US" sz="1050" kern="100">
                          <a:effectLst/>
                          <a:latin typeface="Times New Roman" panose="02020603050405020304" pitchFamily="18" charset="0"/>
                          <a:ea typeface="Times New Roman" panose="02020603050405020304" pitchFamily="18" charset="0"/>
                          <a:cs typeface="Times New Roman" panose="02020603050405020304" pitchFamily="18" charset="0"/>
                        </a:rPr>
                        <a:t>Data Collection and Preprocessing</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9229066"/>
                  </a:ext>
                </a:extLst>
              </a:tr>
              <a:tr h="385056">
                <a:tc>
                  <a:txBody>
                    <a:bodyPr/>
                    <a:lstStyle/>
                    <a:p>
                      <a:pPr marL="3175" marR="0">
                        <a:lnSpc>
                          <a:spcPct val="107000"/>
                        </a:lnSpc>
                        <a:spcBef>
                          <a:spcPts val="420"/>
                        </a:spcBef>
                        <a:spcAft>
                          <a:spcPts val="0"/>
                        </a:spcAft>
                      </a:pPr>
                      <a:r>
                        <a:rPr lang="en-US" sz="1050" kern="100">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and Algorithm Selection</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6674259"/>
                  </a:ext>
                </a:extLst>
              </a:tr>
              <a:tr h="390458">
                <a:tc>
                  <a:txBody>
                    <a:bodyPr/>
                    <a:lstStyle/>
                    <a:p>
                      <a:pPr marL="3175" marR="0">
                        <a:lnSpc>
                          <a:spcPct val="107000"/>
                        </a:lnSpc>
                        <a:spcBef>
                          <a:spcPts val="420"/>
                        </a:spcBef>
                        <a:spcAft>
                          <a:spcPts val="0"/>
                        </a:spcAft>
                      </a:pPr>
                      <a:r>
                        <a:rPr lang="en-US" sz="1050" kern="100">
                          <a:effectLst/>
                          <a:latin typeface="Times New Roman" panose="02020603050405020304" pitchFamily="18" charset="0"/>
                          <a:ea typeface="Times New Roman" panose="02020603050405020304" pitchFamily="18" charset="0"/>
                          <a:cs typeface="Times New Roman" panose="02020603050405020304" pitchFamily="18" charset="0"/>
                        </a:rPr>
                        <a:t>Model Development and Integration of Economic Factors</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1170632"/>
                  </a:ext>
                </a:extLst>
              </a:tr>
              <a:tr h="392021">
                <a:tc>
                  <a:txBody>
                    <a:bodyPr/>
                    <a:lstStyle/>
                    <a:p>
                      <a:pPr marL="3175" marR="0">
                        <a:lnSpc>
                          <a:spcPct val="107000"/>
                        </a:lnSpc>
                        <a:spcBef>
                          <a:spcPts val="420"/>
                        </a:spcBef>
                        <a:spcAft>
                          <a:spcPts val="0"/>
                        </a:spcAft>
                      </a:pPr>
                      <a:r>
                        <a:rPr lang="en-US" sz="1050" kern="100" dirty="0">
                          <a:effectLst/>
                          <a:latin typeface="Times New Roman" panose="02020603050405020304" pitchFamily="18" charset="0"/>
                          <a:ea typeface="Times New Roman" panose="02020603050405020304" pitchFamily="18" charset="0"/>
                          <a:cs typeface="Times New Roman" panose="02020603050405020304" pitchFamily="18" charset="0"/>
                        </a:rPr>
                        <a:t>Incorporation of Alternative Data Sources and Model Interpretability</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7622517"/>
                  </a:ext>
                </a:extLst>
              </a:tr>
              <a:tr h="288785">
                <a:tc>
                  <a:txBody>
                    <a:bodyPr/>
                    <a:lstStyle/>
                    <a:p>
                      <a:pPr marL="3175" marR="41275">
                        <a:lnSpc>
                          <a:spcPct val="107000"/>
                        </a:lnSpc>
                        <a:spcBef>
                          <a:spcPts val="420"/>
                        </a:spcBef>
                        <a:spcAft>
                          <a:spcPts val="0"/>
                        </a:spcAft>
                      </a:pPr>
                      <a:r>
                        <a:rPr lang="en-US" sz="1050" kern="100">
                          <a:effectLst/>
                          <a:latin typeface="Times New Roman" panose="02020603050405020304" pitchFamily="18" charset="0"/>
                          <a:ea typeface="Times New Roman" panose="02020603050405020304" pitchFamily="18" charset="0"/>
                          <a:cs typeface="Times New Roman" panose="02020603050405020304" pitchFamily="18" charset="0"/>
                        </a:rPr>
                        <a:t>Model Fine-Tuning and Optimization</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420"/>
                        </a:spcBef>
                        <a:spcAft>
                          <a:spcPts val="0"/>
                        </a:spcAft>
                      </a:pPr>
                      <a:r>
                        <a:rPr lang="en-US" sz="105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631420"/>
                  </a:ext>
                </a:extLst>
              </a:tr>
              <a:tr h="408263">
                <a:tc>
                  <a:txBody>
                    <a:bodyPr/>
                    <a:lstStyle/>
                    <a:p>
                      <a:pPr marL="3175" marR="41275">
                        <a:lnSpc>
                          <a:spcPct val="107000"/>
                        </a:lnSpc>
                        <a:spcBef>
                          <a:spcPts val="420"/>
                        </a:spcBef>
                        <a:spcAft>
                          <a:spcPts val="0"/>
                        </a:spcAft>
                      </a:pPr>
                      <a:r>
                        <a:rPr lang="en-US" sz="1050" kern="100">
                          <a:effectLst/>
                          <a:latin typeface="Times New Roman" panose="02020603050405020304" pitchFamily="18" charset="0"/>
                          <a:ea typeface="Times New Roman" panose="02020603050405020304" pitchFamily="18" charset="0"/>
                          <a:cs typeface="Times New Roman" panose="02020603050405020304" pitchFamily="18" charset="0"/>
                        </a:rPr>
                        <a:t>Ethical Considerations and Model Explainability</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04540"/>
                  </a:ext>
                </a:extLst>
              </a:tr>
              <a:tr h="220033">
                <a:tc>
                  <a:txBody>
                    <a:bodyPr/>
                    <a:lstStyle/>
                    <a:p>
                      <a:pPr marL="3175" marR="0">
                        <a:lnSpc>
                          <a:spcPct val="107000"/>
                        </a:lnSpc>
                        <a:spcBef>
                          <a:spcPts val="420"/>
                        </a:spcBef>
                        <a:spcAft>
                          <a:spcPts val="0"/>
                        </a:spcAft>
                      </a:pPr>
                      <a:r>
                        <a:rPr lang="en-US" sz="1050" kern="100">
                          <a:effectLst/>
                          <a:latin typeface="Times New Roman" panose="02020603050405020304" pitchFamily="18" charset="0"/>
                          <a:ea typeface="Times New Roman" panose="02020603050405020304" pitchFamily="18" charset="0"/>
                          <a:cs typeface="Times New Roman" panose="02020603050405020304" pitchFamily="18" charset="0"/>
                        </a:rPr>
                        <a:t>Model Validation and Results Analysis</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269765"/>
                  </a:ext>
                </a:extLst>
              </a:tr>
              <a:tr h="296562">
                <a:tc>
                  <a:txBody>
                    <a:bodyPr/>
                    <a:lstStyle/>
                    <a:p>
                      <a:pPr marL="3175" marR="0">
                        <a:lnSpc>
                          <a:spcPct val="107000"/>
                        </a:lnSpc>
                        <a:spcBef>
                          <a:spcPts val="420"/>
                        </a:spcBef>
                        <a:spcAft>
                          <a:spcPts val="0"/>
                        </a:spcAft>
                      </a:pPr>
                      <a:r>
                        <a:rPr lang="en-US" sz="1050" kern="100">
                          <a:effectLst/>
                          <a:latin typeface="Times New Roman" panose="02020603050405020304" pitchFamily="18" charset="0"/>
                          <a:ea typeface="Times New Roman" panose="02020603050405020304" pitchFamily="18" charset="0"/>
                          <a:cs typeface="Times New Roman" panose="02020603050405020304" pitchFamily="18" charset="0"/>
                        </a:rPr>
                        <a:t>Impact Assessment and Recommendations</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650363"/>
                  </a:ext>
                </a:extLst>
              </a:tr>
              <a:tr h="262388">
                <a:tc>
                  <a:txBody>
                    <a:bodyPr/>
                    <a:lstStyle/>
                    <a:p>
                      <a:pPr marL="3175" marR="0">
                        <a:lnSpc>
                          <a:spcPct val="107000"/>
                        </a:lnSpc>
                        <a:spcBef>
                          <a:spcPts val="420"/>
                        </a:spcBef>
                        <a:spcAft>
                          <a:spcPts val="0"/>
                        </a:spcAft>
                      </a:pPr>
                      <a:r>
                        <a:rPr lang="en-US" sz="1050" kern="100">
                          <a:effectLst/>
                          <a:latin typeface="Times New Roman" panose="02020603050405020304" pitchFamily="18" charset="0"/>
                          <a:ea typeface="Times New Roman" panose="02020603050405020304" pitchFamily="18" charset="0"/>
                          <a:cs typeface="Times New Roman" panose="02020603050405020304" pitchFamily="18" charset="0"/>
                        </a:rPr>
                        <a:t>Research Paper Finalization</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2761123"/>
                  </a:ext>
                </a:extLst>
              </a:tr>
              <a:tr h="180967">
                <a:tc>
                  <a:txBody>
                    <a:bodyPr/>
                    <a:lstStyle/>
                    <a:p>
                      <a:pPr marL="3175" marR="0">
                        <a:lnSpc>
                          <a:spcPct val="107000"/>
                        </a:lnSpc>
                        <a:spcBef>
                          <a:spcPts val="420"/>
                        </a:spcBef>
                        <a:spcAft>
                          <a:spcPts val="0"/>
                        </a:spcAft>
                      </a:pPr>
                      <a:r>
                        <a:rPr lang="en-US" sz="1050" kern="100" dirty="0">
                          <a:effectLst/>
                          <a:latin typeface="Times New Roman" panose="02020603050405020304" pitchFamily="18" charset="0"/>
                          <a:ea typeface="Times New Roman" panose="02020603050405020304" pitchFamily="18" charset="0"/>
                          <a:cs typeface="Times New Roman" panose="02020603050405020304" pitchFamily="18" charset="0"/>
                        </a:rPr>
                        <a:t>Submission and Presentation</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nSpc>
                          <a:spcPct val="107000"/>
                        </a:lnSpc>
                        <a:spcBef>
                          <a:spcPts val="420"/>
                        </a:spcBef>
                        <a:spcAft>
                          <a:spcPts val="0"/>
                        </a:spcAft>
                      </a:pPr>
                      <a:r>
                        <a:rPr lang="en-US" sz="1050" b="1" kern="1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5681" marR="11495" marT="3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1597700803"/>
                  </a:ext>
                </a:extLst>
              </a:tr>
            </a:tbl>
          </a:graphicData>
        </a:graphic>
      </p:graphicFrame>
    </p:spTree>
    <p:extLst>
      <p:ext uri="{BB962C8B-B14F-4D97-AF65-F5344CB8AC3E}">
        <p14:creationId xmlns:p14="http://schemas.microsoft.com/office/powerpoint/2010/main" val="1563210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1655805" y="1186249"/>
            <a:ext cx="6054811" cy="37440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45F6-EB7F-F604-48F4-E8333E63A41A}"/>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2270620-8B22-23EA-FA50-3943CA5C3994}"/>
              </a:ext>
            </a:extLst>
          </p:cNvPr>
          <p:cNvSpPr>
            <a:spLocks noGrp="1"/>
          </p:cNvSpPr>
          <p:nvPr>
            <p:ph type="body" idx="1"/>
          </p:nvPr>
        </p:nvSpPr>
        <p:spPr>
          <a:xfrm>
            <a:off x="0" y="1433384"/>
            <a:ext cx="9144000" cy="3710115"/>
          </a:xfrm>
        </p:spPr>
        <p:txBody>
          <a:bodyPr>
            <a:normAutofit fontScale="85000" lnSpcReduction="20000"/>
          </a:bodyPr>
          <a:lstStyle/>
          <a:p>
            <a:pPr>
              <a:lnSpc>
                <a:spcPct val="160000"/>
              </a:lnSpc>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rPr>
              <a:t>The banking sector's stability and profitability hinge upon effective credit risk management, a critical process in assessing and mitigating potential lending risks. </a:t>
            </a:r>
            <a:r>
              <a:rPr lang="en-US" sz="2400" dirty="0">
                <a:latin typeface="Times New Roman" panose="02020603050405020304" pitchFamily="18" charset="0"/>
                <a:ea typeface="Calibri" panose="020F0502020204030204" pitchFamily="34" charset="0"/>
              </a:rPr>
              <a:t>Innovative </a:t>
            </a:r>
            <a:r>
              <a:rPr lang="en-US" sz="2400" dirty="0">
                <a:effectLst/>
                <a:latin typeface="Times New Roman" panose="02020603050405020304" pitchFamily="18" charset="0"/>
                <a:ea typeface="Calibri" panose="020F0502020204030204" pitchFamily="34" charset="0"/>
              </a:rPr>
              <a:t>strategies are imperative to sustain secure lending practices </a:t>
            </a:r>
            <a:r>
              <a:rPr lang="en-US" sz="2400" dirty="0" err="1">
                <a:effectLst/>
                <a:latin typeface="Times New Roman" panose="02020603050405020304" pitchFamily="18" charset="0"/>
                <a:ea typeface="Calibri" panose="020F0502020204030204" pitchFamily="34" charset="0"/>
              </a:rPr>
              <a:t>inTanzania</a:t>
            </a:r>
            <a:r>
              <a:rPr lang="en-US" sz="2400" dirty="0">
                <a:effectLst/>
                <a:latin typeface="Times New Roman" panose="02020603050405020304" pitchFamily="18" charset="0"/>
                <a:ea typeface="Calibri" panose="020F0502020204030204" pitchFamily="34" charset="0"/>
              </a:rPr>
              <a:t> banking sector. Despite this, non-performing loan ratios persistently exceed the desired threshold set by regulatory authorities. Machine learning, a subset of artificial intelligence, offers a transformative approach to credit risk assessment. By harnessing predictive modeling techniques, it enables data-driven, accurate risk evaluations.</a:t>
            </a:r>
            <a:endParaRPr lang="en-US" sz="2800" dirty="0"/>
          </a:p>
        </p:txBody>
      </p:sp>
    </p:spTree>
    <p:extLst>
      <p:ext uri="{BB962C8B-B14F-4D97-AF65-F5344CB8AC3E}">
        <p14:creationId xmlns:p14="http://schemas.microsoft.com/office/powerpoint/2010/main" val="419661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AE7D-12AC-4E87-AB22-E623A80959F8}"/>
              </a:ext>
            </a:extLst>
          </p:cNvPr>
          <p:cNvSpPr>
            <a:spLocks noGrp="1"/>
          </p:cNvSpPr>
          <p:nvPr>
            <p:ph type="title"/>
          </p:nvPr>
        </p:nvSpPr>
        <p:spPr/>
        <p:txBody>
          <a:bodyPr>
            <a:normAutofit/>
          </a:bodyPr>
          <a:lstStyle/>
          <a:p>
            <a:pPr algn="ctr"/>
            <a:r>
              <a:rPr lang="en-US" sz="3100" b="1" u="none" strike="noStrike" dirty="0">
                <a:solidFill>
                  <a:srgbClr val="000000"/>
                </a:solidFill>
                <a:effectLst/>
                <a:latin typeface="Times New Roman" panose="02020603050405020304" pitchFamily="18" charset="0"/>
                <a:ea typeface="Times New Roman" panose="02020603050405020304" pitchFamily="18" charset="0"/>
              </a:rPr>
              <a:t>Statement of the problem</a:t>
            </a:r>
            <a:endParaRPr lang="en-US" dirty="0"/>
          </a:p>
        </p:txBody>
      </p:sp>
      <p:sp>
        <p:nvSpPr>
          <p:cNvPr id="3" name="Text Placeholder 2">
            <a:extLst>
              <a:ext uri="{FF2B5EF4-FFF2-40B4-BE49-F238E27FC236}">
                <a16:creationId xmlns:a16="http://schemas.microsoft.com/office/drawing/2014/main" id="{9BFF683D-82C7-B101-E23B-47EE3A461B64}"/>
              </a:ext>
            </a:extLst>
          </p:cNvPr>
          <p:cNvSpPr>
            <a:spLocks noGrp="1"/>
          </p:cNvSpPr>
          <p:nvPr>
            <p:ph type="body" idx="1"/>
          </p:nvPr>
        </p:nvSpPr>
        <p:spPr>
          <a:xfrm>
            <a:off x="0" y="1458098"/>
            <a:ext cx="9144000" cy="3685402"/>
          </a:xfrm>
        </p:spPr>
        <p:txBody>
          <a:bodyPr>
            <a:normAutofit/>
          </a:bodyPr>
          <a:lstStyle/>
          <a:p>
            <a:pPr>
              <a:buFont typeface="Wingdings" panose="05000000000000000000" pitchFamily="2" charset="2"/>
              <a:buChar char="q"/>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Recently the use of traditional credit risk management techniques often rely on manual processes and limited statistical models, which may not fully capture the complexity and dynamics of credit portfolios, hence many of Tanzanian banks experiencing a high Non-Performing Loan (NPL) ratio above the desired one, 5% </a:t>
            </a:r>
            <a:r>
              <a:rPr lang="en-US" sz="2200" kern="100">
                <a:effectLst/>
                <a:latin typeface="Times New Roman" panose="02020603050405020304" pitchFamily="18" charset="0"/>
                <a:ea typeface="Calibri" panose="020F0502020204030204" pitchFamily="34" charset="0"/>
                <a:cs typeface="Times New Roman" panose="02020603050405020304" pitchFamily="18" charset="0"/>
              </a:rPr>
              <a:t>by the Bank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of Tanzania.</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5476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07A401-2F93-3183-875F-0147AFB7D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912" y="1000897"/>
            <a:ext cx="6504176" cy="4142604"/>
          </a:xfrm>
          <a:prstGeom prst="rect">
            <a:avLst/>
          </a:prstGeom>
        </p:spPr>
      </p:pic>
    </p:spTree>
    <p:extLst>
      <p:ext uri="{BB962C8B-B14F-4D97-AF65-F5344CB8AC3E}">
        <p14:creationId xmlns:p14="http://schemas.microsoft.com/office/powerpoint/2010/main" val="978726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CABB68-0408-6273-276A-02C04FC29CB4}"/>
              </a:ext>
            </a:extLst>
          </p:cNvPr>
          <p:cNvSpPr>
            <a:spLocks noGrp="1"/>
          </p:cNvSpPr>
          <p:nvPr>
            <p:ph type="body" idx="1"/>
          </p:nvPr>
        </p:nvSpPr>
        <p:spPr>
          <a:xfrm>
            <a:off x="0" y="976184"/>
            <a:ext cx="9144000" cy="4167316"/>
          </a:xfrm>
        </p:spPr>
        <p:txBody>
          <a:bodyPr>
            <a:normAutofit fontScale="92500" lnSpcReduction="10000"/>
          </a:bodyPr>
          <a:lstStyle/>
          <a:p>
            <a:pPr>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rPr>
              <a:t>Therefore this research aims to address the limitations of credit scoring modeling by leveraging machine learning techniques. Identifying the key determinants of credit risk, including both traditional factors (e.g., credit history, income, and collateral) and non-traditional factors (e.g., social media data, transactional patterns, and macroeconomic indicators), integration of economic effects, and improvement of model </a:t>
            </a:r>
            <a:r>
              <a:rPr lang="en-US" sz="2400" dirty="0" err="1">
                <a:effectLst/>
                <a:latin typeface="Times New Roman" panose="02020603050405020304" pitchFamily="18" charset="0"/>
                <a:ea typeface="Calibri" panose="020F0502020204030204" pitchFamily="34" charset="0"/>
              </a:rPr>
              <a:t>explainability</a:t>
            </a:r>
            <a:r>
              <a:rPr lang="en-US" sz="2400" dirty="0">
                <a:effectLst/>
                <a:latin typeface="Times New Roman" panose="02020603050405020304" pitchFamily="18" charset="0"/>
                <a:ea typeface="Calibri" panose="020F0502020204030204" pitchFamily="34" charset="0"/>
              </a:rPr>
              <a:t> to develop more accurate, robust, and transparent credit risk assessment models.</a:t>
            </a:r>
            <a:endParaRPr lang="en-US" sz="2400" dirty="0"/>
          </a:p>
        </p:txBody>
      </p:sp>
    </p:spTree>
    <p:extLst>
      <p:ext uri="{BB962C8B-B14F-4D97-AF65-F5344CB8AC3E}">
        <p14:creationId xmlns:p14="http://schemas.microsoft.com/office/powerpoint/2010/main" val="337734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87900" y="1430750"/>
            <a:ext cx="8368200" cy="6861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GB" sz="3200" b="1" dirty="0">
                <a:latin typeface="Times New Roman" panose="02020603050405020304" pitchFamily="18" charset="0"/>
                <a:cs typeface="Times New Roman" panose="02020603050405020304" pitchFamily="18" charset="0"/>
              </a:rPr>
              <a:t>Objectives</a:t>
            </a:r>
          </a:p>
        </p:txBody>
      </p:sp>
      <p:sp>
        <p:nvSpPr>
          <p:cNvPr id="88" name="Google Shape;88;p15"/>
          <p:cNvSpPr txBox="1">
            <a:spLocks noGrp="1"/>
          </p:cNvSpPr>
          <p:nvPr>
            <p:ph type="body" idx="1"/>
          </p:nvPr>
        </p:nvSpPr>
        <p:spPr>
          <a:xfrm>
            <a:off x="387900" y="2116850"/>
            <a:ext cx="8368200" cy="2790925"/>
          </a:xfrm>
          <a:prstGeom prst="rect">
            <a:avLst/>
          </a:prstGeom>
        </p:spPr>
        <p:txBody>
          <a:bodyPr spcFirstLastPara="1" wrap="square" lIns="68575" tIns="34275" rIns="68575" bIns="34275" anchor="t" anchorCtr="0">
            <a:normAutofit/>
          </a:bodyPr>
          <a:lstStyle/>
          <a:p>
            <a:pPr marL="0" indent="0">
              <a:buNone/>
            </a:pPr>
            <a:r>
              <a:rPr lang="en-GB" sz="2400" b="1" dirty="0">
                <a:latin typeface="Times New Roman" panose="02020603050405020304" pitchFamily="18" charset="0"/>
                <a:cs typeface="Times New Roman" panose="02020603050405020304" pitchFamily="18" charset="0"/>
              </a:rPr>
              <a:t>Main Objective</a:t>
            </a:r>
            <a:r>
              <a:rPr lang="en-GB" sz="2400" dirty="0">
                <a:latin typeface="Times New Roman" panose="02020603050405020304" pitchFamily="18"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Leveraging predictive modeling to develop robust models that can accurately assess credit risk, predict credit default probabilities, and improve the overall credit risk management practices within Tanzanian banks. </a:t>
            </a:r>
          </a:p>
          <a:p>
            <a:pPr marL="0" lvl="0" indent="0" algn="l" rtl="0">
              <a:lnSpc>
                <a:spcPct val="100000"/>
              </a:lnSpc>
              <a:spcBef>
                <a:spcPts val="800"/>
              </a:spcBef>
              <a:spcAft>
                <a:spcPts val="0"/>
              </a:spcAft>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D860-D57A-6DAB-3888-2574C6A5E68F}"/>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Specific Objectives</a:t>
            </a:r>
          </a:p>
        </p:txBody>
      </p:sp>
      <p:sp>
        <p:nvSpPr>
          <p:cNvPr id="3" name="Text Placeholder 2">
            <a:extLst>
              <a:ext uri="{FF2B5EF4-FFF2-40B4-BE49-F238E27FC236}">
                <a16:creationId xmlns:a16="http://schemas.microsoft.com/office/drawing/2014/main" id="{84FC9169-4730-70DA-270E-DEEB1C4171A7}"/>
              </a:ext>
            </a:extLst>
          </p:cNvPr>
          <p:cNvSpPr>
            <a:spLocks noGrp="1"/>
          </p:cNvSpPr>
          <p:nvPr>
            <p:ph type="body" idx="1"/>
          </p:nvPr>
        </p:nvSpPr>
        <p:spPr>
          <a:xfrm>
            <a:off x="0" y="1571736"/>
            <a:ext cx="9144000" cy="3571764"/>
          </a:xfrm>
        </p:spPr>
        <p:txBody>
          <a:bodyPr>
            <a:noAutofit/>
          </a:bodyPr>
          <a:lstStyle/>
          <a:p>
            <a:pPr marR="0">
              <a:spcBef>
                <a:spcPts val="420"/>
              </a:spcBef>
              <a:spcAft>
                <a:spcPts val="0"/>
              </a:spcAft>
              <a:buFont typeface="Wingdings" panose="05000000000000000000" pitchFamily="2" charset="2"/>
              <a:buChar char="q"/>
            </a:pPr>
            <a:r>
              <a:rPr lang="en-US" sz="2200" dirty="0">
                <a:effectLst/>
                <a:latin typeface="Times New Roman" panose="02020603050405020304" pitchFamily="18" charset="0"/>
                <a:ea typeface="Calibri" panose="020F0502020204030204" pitchFamily="34" charset="0"/>
              </a:rPr>
              <a:t>To build a comprehensive dataset for model development by collecting historical credit data from Tanzanian banks, including loan performance, borrower information, and relevant financial indicators</a:t>
            </a:r>
            <a:r>
              <a:rPr lang="en-US" sz="2200" dirty="0">
                <a:latin typeface="Times New Roman" panose="02020603050405020304" pitchFamily="18" charset="0"/>
                <a:ea typeface="Calibri" panose="020F0502020204030204" pitchFamily="34" charset="0"/>
              </a:rPr>
              <a:t>.</a:t>
            </a:r>
            <a:endParaRPr lang="en-US" sz="2200" kern="100" dirty="0">
              <a:latin typeface="Times New Roman" panose="02020603050405020304" pitchFamily="18" charset="0"/>
              <a:ea typeface="Calibri" panose="020F0502020204030204" pitchFamily="34" charset="0"/>
              <a:cs typeface="Times New Roman" panose="02020603050405020304" pitchFamily="18" charset="0"/>
            </a:endParaRPr>
          </a:p>
          <a:p>
            <a:pPr marR="0">
              <a:spcBef>
                <a:spcPts val="420"/>
              </a:spcBef>
              <a:spcAft>
                <a:spcPts val="0"/>
              </a:spcAft>
              <a:buFont typeface="Wingdings" panose="05000000000000000000" pitchFamily="2" charset="2"/>
              <a:buChar char="q"/>
            </a:pPr>
            <a:r>
              <a:rPr lang="en-US" sz="2200" dirty="0">
                <a:effectLst/>
                <a:latin typeface="Times New Roman" panose="02020603050405020304" pitchFamily="18" charset="0"/>
                <a:ea typeface="Calibri" panose="020F0502020204030204" pitchFamily="34" charset="0"/>
              </a:rPr>
              <a:t>To develop predictive models for credit risk management using machine learning techniques.</a:t>
            </a:r>
            <a:endParaRPr lang="en-US" sz="2200" dirty="0">
              <a:latin typeface="Times New Roman" panose="02020603050405020304" pitchFamily="18" charset="0"/>
              <a:ea typeface="Calibri" panose="020F0502020204030204" pitchFamily="34" charset="0"/>
            </a:endParaRPr>
          </a:p>
          <a:p>
            <a:pPr marR="0">
              <a:spcBef>
                <a:spcPts val="420"/>
              </a:spcBef>
              <a:spcAft>
                <a:spcPts val="0"/>
              </a:spcAft>
              <a:buFont typeface="Wingdings" panose="05000000000000000000" pitchFamily="2" charset="2"/>
              <a:buChar char="q"/>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To evaluate the performance of the predictive models in terms of accuracy.</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358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7AFC-FB72-97C5-5D15-9BB9E8B61AD9}"/>
              </a:ext>
            </a:extLst>
          </p:cNvPr>
          <p:cNvSpPr>
            <a:spLocks noGrp="1"/>
          </p:cNvSpPr>
          <p:nvPr>
            <p:ph type="title"/>
          </p:nvPr>
        </p:nvSpPr>
        <p:spPr/>
        <p:txBody>
          <a:bodyPr>
            <a:normAutofit/>
          </a:bodyPr>
          <a:lstStyle/>
          <a:p>
            <a:pPr algn="ctr"/>
            <a:r>
              <a:rPr lang="en-US" sz="3200" b="1" dirty="0">
                <a:effectLst/>
                <a:latin typeface="Times New Roman" panose="02020603050405020304" pitchFamily="18" charset="0"/>
                <a:ea typeface="Calibri" panose="020F0502020204030204" pitchFamily="34" charset="0"/>
              </a:rPr>
              <a:t>Significance of the Study</a:t>
            </a:r>
            <a:endParaRPr lang="en-US" sz="4400" dirty="0"/>
          </a:p>
        </p:txBody>
      </p:sp>
      <p:sp>
        <p:nvSpPr>
          <p:cNvPr id="3" name="Text Placeholder 2">
            <a:extLst>
              <a:ext uri="{FF2B5EF4-FFF2-40B4-BE49-F238E27FC236}">
                <a16:creationId xmlns:a16="http://schemas.microsoft.com/office/drawing/2014/main" id="{D523333F-6809-305B-3459-448F02D445F9}"/>
              </a:ext>
            </a:extLst>
          </p:cNvPr>
          <p:cNvSpPr>
            <a:spLocks noGrp="1"/>
          </p:cNvSpPr>
          <p:nvPr>
            <p:ph type="body" idx="1"/>
          </p:nvPr>
        </p:nvSpPr>
        <p:spPr>
          <a:xfrm>
            <a:off x="123568" y="1571735"/>
            <a:ext cx="8921578" cy="3445108"/>
          </a:xfrm>
        </p:spPr>
        <p:txBody>
          <a:bodyPr>
            <a:noAutofit/>
          </a:bodyPr>
          <a:lstStyle/>
          <a:p>
            <a:pPr>
              <a:lnSpc>
                <a:spcPct val="100000"/>
              </a:lnSpc>
              <a:buFont typeface="Wingdings" panose="05000000000000000000" pitchFamily="2" charset="2"/>
              <a:buChar char="q"/>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Enabling Tanzanian banks to make more accurate and data-driven decisions regarding credit approvals, loan pricing, and credit risk mitigation.</a:t>
            </a:r>
          </a:p>
          <a:p>
            <a:pPr>
              <a:lnSpc>
                <a:spcPct val="100000"/>
              </a:lnSpc>
              <a:buFont typeface="Wingdings" panose="05000000000000000000" pitchFamily="2" charset="2"/>
              <a:buChar char="q"/>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study will contribute to improving the overall financial stability of Tanzanian banks by reducing non-performing loans, enhancing the quality of loan portfolios.</a:t>
            </a:r>
          </a:p>
          <a:p>
            <a:pPr>
              <a:lnSpc>
                <a:spcPct val="100000"/>
              </a:lnSpc>
              <a:buFont typeface="Wingdings" panose="05000000000000000000" pitchFamily="2" charset="2"/>
              <a:buChar char="q"/>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research will contribute to the development of accurate and reliable predictive models for credit risk assessment.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88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21C1-C7B1-57E9-7713-51EF575A4290}"/>
              </a:ext>
            </a:extLst>
          </p:cNvPr>
          <p:cNvSpPr>
            <a:spLocks noGrp="1"/>
          </p:cNvSpPr>
          <p:nvPr>
            <p:ph type="title"/>
          </p:nvPr>
        </p:nvSpPr>
        <p:spPr/>
        <p:txBody>
          <a:bodyPr>
            <a:noAutofit/>
          </a:bodyPr>
          <a:lstStyle/>
          <a:p>
            <a:pPr algn="ctr"/>
            <a:r>
              <a:rPr lang="en-US" sz="3200" b="1" dirty="0">
                <a:latin typeface="Times New Roman" panose="02020603050405020304" pitchFamily="18" charset="0"/>
                <a:cs typeface="Times New Roman" panose="02020603050405020304" pitchFamily="18" charset="0"/>
              </a:rPr>
              <a:t>Literature Review And </a:t>
            </a:r>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Research Gap</a:t>
            </a:r>
            <a:endParaRPr lang="en-US" sz="3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99AEDE3-7CBF-0910-89B0-A4FE2094E77D}"/>
              </a:ext>
            </a:extLst>
          </p:cNvPr>
          <p:cNvSpPr>
            <a:spLocks noGrp="1"/>
          </p:cNvSpPr>
          <p:nvPr>
            <p:ph type="body" idx="1"/>
          </p:nvPr>
        </p:nvSpPr>
        <p:spPr>
          <a:xfrm>
            <a:off x="98853" y="1433384"/>
            <a:ext cx="8859795" cy="3595815"/>
          </a:xfrm>
        </p:spPr>
        <p:txBody>
          <a:bodyPr>
            <a:normAutofit lnSpcReduction="10000"/>
          </a:bodyPr>
          <a:lstStyle/>
          <a:p>
            <a:pPr>
              <a:lnSpc>
                <a:spcPct val="100000"/>
              </a:lnSpc>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rPr>
              <a:t>One significant research gap is the exploration of alternative data sources and the integration of economic effects to improve the accuracy and interpretability of credit scoring models (Teng &amp; Lee, 2019)</a:t>
            </a:r>
          </a:p>
          <a:p>
            <a:pPr>
              <a:lnSpc>
                <a:spcPct val="100000"/>
              </a:lnSpc>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rPr>
              <a:t>Currently, the availability of sensitive and confidential data from financial institutions poses a challenge, leading to limited access for researchers </a:t>
            </a:r>
            <a:r>
              <a:rPr lang="en-US" sz="2400" kern="0" dirty="0">
                <a:effectLst/>
                <a:latin typeface="Times New Roman" panose="02020603050405020304" pitchFamily="18" charset="0"/>
                <a:ea typeface="Calibri" panose="020F0502020204030204" pitchFamily="34" charset="0"/>
              </a:rPr>
              <a:t>(</a:t>
            </a:r>
            <a:r>
              <a:rPr lang="en-US" sz="2400" kern="0" dirty="0" err="1">
                <a:effectLst/>
                <a:latin typeface="Times New Roman" panose="02020603050405020304" pitchFamily="18" charset="0"/>
                <a:ea typeface="Calibri" panose="020F0502020204030204" pitchFamily="34" charset="0"/>
              </a:rPr>
              <a:t>Simão</a:t>
            </a:r>
            <a:r>
              <a:rPr lang="en-US" sz="2400" kern="0" dirty="0">
                <a:effectLst/>
                <a:latin typeface="Times New Roman" panose="02020603050405020304" pitchFamily="18" charset="0"/>
                <a:ea typeface="Calibri" panose="020F0502020204030204" pitchFamily="34" charset="0"/>
              </a:rPr>
              <a:t>, n.d.)</a:t>
            </a:r>
            <a:r>
              <a:rPr lang="en-US" sz="2400" dirty="0">
                <a:effectLst/>
                <a:latin typeface="Times New Roman" panose="02020603050405020304" pitchFamily="18" charset="0"/>
                <a:ea typeface="Calibri" panose="020F0502020204030204" pitchFamily="34" charset="0"/>
              </a:rPr>
              <a:t>. Therefore, this research focus on identifying and utilizing new data sources, such as the vast amount of digital information recorded on social networks and mobile applications. </a:t>
            </a:r>
            <a:endParaRPr lang="en-US" sz="2800" dirty="0"/>
          </a:p>
        </p:txBody>
      </p:sp>
    </p:spTree>
    <p:extLst>
      <p:ext uri="{BB962C8B-B14F-4D97-AF65-F5344CB8AC3E}">
        <p14:creationId xmlns:p14="http://schemas.microsoft.com/office/powerpoint/2010/main" val="4186246386"/>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1230</Words>
  <Application>Microsoft Office PowerPoint</Application>
  <PresentationFormat>On-screen Show (16:9)</PresentationFormat>
  <Paragraphs>219</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Noto Sans Symbols</vt:lpstr>
      <vt:lpstr>Times New Roman</vt:lpstr>
      <vt:lpstr>Wingdings</vt:lpstr>
      <vt:lpstr>1_Office Theme</vt:lpstr>
      <vt:lpstr> Research Title: ENHANCING CREDIT RISK MANAGEMENT IN TANZANIA BANKING SECTOR USING MACHINE LEARNING TECHNIQUES</vt:lpstr>
      <vt:lpstr>Introduction</vt:lpstr>
      <vt:lpstr>Statement of the problem</vt:lpstr>
      <vt:lpstr>PowerPoint Presentation</vt:lpstr>
      <vt:lpstr>PowerPoint Presentation</vt:lpstr>
      <vt:lpstr>Objectives</vt:lpstr>
      <vt:lpstr>Specific Objectives</vt:lpstr>
      <vt:lpstr>Significance of the Study</vt:lpstr>
      <vt:lpstr>Literature Review And Research Gap</vt:lpstr>
      <vt:lpstr>PowerPoint Presentation</vt:lpstr>
      <vt:lpstr>Research Methodology</vt:lpstr>
      <vt:lpstr>PowerPoint Presentation</vt:lpstr>
      <vt:lpstr>PowerPoint Presentation</vt:lpstr>
      <vt:lpstr>PowerPoint Presentation</vt:lpstr>
      <vt:lpstr>PowerPoint Presentation</vt:lpstr>
      <vt:lpstr>PowerPoint Presentation</vt:lpstr>
      <vt:lpstr>Proposed Budget – Self-funded</vt:lpstr>
      <vt:lpstr>Duration of the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CREDIT RISK MANAGEMENT IN TANZANIA BANKING SECTOR USING MACHINE LEARNING TECHNIQUES</dc:title>
  <dc:creator>Stephen William</dc:creator>
  <cp:lastModifiedBy>Stephen William</cp:lastModifiedBy>
  <cp:revision>9</cp:revision>
  <dcterms:modified xsi:type="dcterms:W3CDTF">2023-10-07T09:43:51Z</dcterms:modified>
</cp:coreProperties>
</file>