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6E5C038-C196-4E58-A614-BD5209DDA547}"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9" name="PlaceHolder 2"/>
          <p:cNvSpPr>
            <a:spLocks noGrp="1"/>
          </p:cNvSpPr>
          <p:nvPr>
            <p:ph/>
          </p:nvPr>
        </p:nvSpPr>
        <p:spPr>
          <a:xfrm>
            <a:off x="388080" y="1489680"/>
            <a:ext cx="83678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3"/>
          <p:cNvSpPr>
            <a:spLocks noGrp="1"/>
          </p:cNvSpPr>
          <p:nvPr>
            <p:ph/>
          </p:nvPr>
        </p:nvSpPr>
        <p:spPr>
          <a:xfrm>
            <a:off x="388080" y="3098160"/>
            <a:ext cx="83678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59D518E-674B-40E0-9CE8-CEE713CFCD7A}"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2" name="PlaceHolder 2"/>
          <p:cNvSpPr>
            <a:spLocks noGrp="1"/>
          </p:cNvSpPr>
          <p:nvPr>
            <p:ph/>
          </p:nvPr>
        </p:nvSpPr>
        <p:spPr>
          <a:xfrm>
            <a:off x="38808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 name="PlaceHolder 3"/>
          <p:cNvSpPr>
            <a:spLocks noGrp="1"/>
          </p:cNvSpPr>
          <p:nvPr>
            <p:ph/>
          </p:nvPr>
        </p:nvSpPr>
        <p:spPr>
          <a:xfrm>
            <a:off x="467604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 name="PlaceHolder 4"/>
          <p:cNvSpPr>
            <a:spLocks noGrp="1"/>
          </p:cNvSpPr>
          <p:nvPr>
            <p:ph/>
          </p:nvPr>
        </p:nvSpPr>
        <p:spPr>
          <a:xfrm>
            <a:off x="388080" y="309816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5"/>
          <p:cNvSpPr>
            <a:spLocks noGrp="1"/>
          </p:cNvSpPr>
          <p:nvPr>
            <p:ph/>
          </p:nvPr>
        </p:nvSpPr>
        <p:spPr>
          <a:xfrm>
            <a:off x="4676040" y="309816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C886117-0BFF-4D23-A0B5-85055D93CE5C}"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7" name="PlaceHolder 2"/>
          <p:cNvSpPr>
            <a:spLocks noGrp="1"/>
          </p:cNvSpPr>
          <p:nvPr>
            <p:ph/>
          </p:nvPr>
        </p:nvSpPr>
        <p:spPr>
          <a:xfrm>
            <a:off x="388080" y="148968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3"/>
          <p:cNvSpPr>
            <a:spLocks noGrp="1"/>
          </p:cNvSpPr>
          <p:nvPr>
            <p:ph/>
          </p:nvPr>
        </p:nvSpPr>
        <p:spPr>
          <a:xfrm>
            <a:off x="3217320" y="148968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 name="PlaceHolder 4"/>
          <p:cNvSpPr>
            <a:spLocks noGrp="1"/>
          </p:cNvSpPr>
          <p:nvPr>
            <p:ph/>
          </p:nvPr>
        </p:nvSpPr>
        <p:spPr>
          <a:xfrm>
            <a:off x="6046920" y="148968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 name="PlaceHolder 5"/>
          <p:cNvSpPr>
            <a:spLocks noGrp="1"/>
          </p:cNvSpPr>
          <p:nvPr>
            <p:ph/>
          </p:nvPr>
        </p:nvSpPr>
        <p:spPr>
          <a:xfrm>
            <a:off x="388080" y="309816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1" name="PlaceHolder 6"/>
          <p:cNvSpPr>
            <a:spLocks noGrp="1"/>
          </p:cNvSpPr>
          <p:nvPr>
            <p:ph/>
          </p:nvPr>
        </p:nvSpPr>
        <p:spPr>
          <a:xfrm>
            <a:off x="3217320" y="309816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2" name="PlaceHolder 7"/>
          <p:cNvSpPr>
            <a:spLocks noGrp="1"/>
          </p:cNvSpPr>
          <p:nvPr>
            <p:ph/>
          </p:nvPr>
        </p:nvSpPr>
        <p:spPr>
          <a:xfrm>
            <a:off x="6046920" y="309816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8752CF4-F1C5-4227-B6A4-FD58E810831D}"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sldNum" idx="4"/>
          </p:nvPr>
        </p:nvSpPr>
        <p:spPr/>
        <p:txBody>
          <a:bodyPr/>
          <a:p>
            <a:fld id="{9EF3465D-223C-4348-8EF3-351D0E3AF3CE}"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1" name="PlaceHolder 2"/>
          <p:cNvSpPr>
            <a:spLocks noGrp="1"/>
          </p:cNvSpPr>
          <p:nvPr>
            <p:ph type="subTitle"/>
          </p:nvPr>
        </p:nvSpPr>
        <p:spPr>
          <a:xfrm>
            <a:off x="388080" y="1489680"/>
            <a:ext cx="8367840" cy="30787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CD952F15-8235-4633-8066-FDCF7CBAFCAE}"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3" name="PlaceHolder 2"/>
          <p:cNvSpPr>
            <a:spLocks noGrp="1"/>
          </p:cNvSpPr>
          <p:nvPr>
            <p:ph/>
          </p:nvPr>
        </p:nvSpPr>
        <p:spPr>
          <a:xfrm>
            <a:off x="388080" y="1489680"/>
            <a:ext cx="836784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CCDEB544-EF3F-4697-B4CF-4354410EEB7C}"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5" name="PlaceHolder 2"/>
          <p:cNvSpPr>
            <a:spLocks noGrp="1"/>
          </p:cNvSpPr>
          <p:nvPr>
            <p:ph/>
          </p:nvPr>
        </p:nvSpPr>
        <p:spPr>
          <a:xfrm>
            <a:off x="388080" y="1489680"/>
            <a:ext cx="408348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6" name="PlaceHolder 3"/>
          <p:cNvSpPr>
            <a:spLocks noGrp="1"/>
          </p:cNvSpPr>
          <p:nvPr>
            <p:ph/>
          </p:nvPr>
        </p:nvSpPr>
        <p:spPr>
          <a:xfrm>
            <a:off x="4676040" y="1489680"/>
            <a:ext cx="408348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CF923950-37FE-4BE1-B256-FB596DB838A5}"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6954E27B-FC14-4C46-AC94-DB9F19C3C390}"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388080" y="457920"/>
            <a:ext cx="8367840" cy="3180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37A5215A-5A6F-45E5-B41E-73F639335842}"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p:nvPr>
        </p:nvSpPr>
        <p:spPr>
          <a:xfrm>
            <a:off x="38808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 name="PlaceHolder 3"/>
          <p:cNvSpPr>
            <a:spLocks noGrp="1"/>
          </p:cNvSpPr>
          <p:nvPr>
            <p:ph/>
          </p:nvPr>
        </p:nvSpPr>
        <p:spPr>
          <a:xfrm>
            <a:off x="4676040" y="1489680"/>
            <a:ext cx="408348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 name="PlaceHolder 4"/>
          <p:cNvSpPr>
            <a:spLocks noGrp="1"/>
          </p:cNvSpPr>
          <p:nvPr>
            <p:ph/>
          </p:nvPr>
        </p:nvSpPr>
        <p:spPr>
          <a:xfrm>
            <a:off x="388080" y="309816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B7B2431D-EECA-4B9F-AEDA-7C7CF4AD8E07}"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subTitle"/>
          </p:nvPr>
        </p:nvSpPr>
        <p:spPr>
          <a:xfrm>
            <a:off x="388080" y="1489680"/>
            <a:ext cx="8367840" cy="30787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1D7EFC6-171A-4D73-BC56-3408C398E6E0}"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p:nvPr>
        </p:nvSpPr>
        <p:spPr>
          <a:xfrm>
            <a:off x="388080" y="1489680"/>
            <a:ext cx="408348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3"/>
          <p:cNvSpPr>
            <a:spLocks noGrp="1"/>
          </p:cNvSpPr>
          <p:nvPr>
            <p:ph/>
          </p:nvPr>
        </p:nvSpPr>
        <p:spPr>
          <a:xfrm>
            <a:off x="467604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6" name="PlaceHolder 4"/>
          <p:cNvSpPr>
            <a:spLocks noGrp="1"/>
          </p:cNvSpPr>
          <p:nvPr>
            <p:ph/>
          </p:nvPr>
        </p:nvSpPr>
        <p:spPr>
          <a:xfrm>
            <a:off x="4676040" y="309816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92528751-5634-4E84-8AC4-FCD90B3F2D62}"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8" name="PlaceHolder 2"/>
          <p:cNvSpPr>
            <a:spLocks noGrp="1"/>
          </p:cNvSpPr>
          <p:nvPr>
            <p:ph/>
          </p:nvPr>
        </p:nvSpPr>
        <p:spPr>
          <a:xfrm>
            <a:off x="38808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9" name="PlaceHolder 3"/>
          <p:cNvSpPr>
            <a:spLocks noGrp="1"/>
          </p:cNvSpPr>
          <p:nvPr>
            <p:ph/>
          </p:nvPr>
        </p:nvSpPr>
        <p:spPr>
          <a:xfrm>
            <a:off x="467604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 name="PlaceHolder 4"/>
          <p:cNvSpPr>
            <a:spLocks noGrp="1"/>
          </p:cNvSpPr>
          <p:nvPr>
            <p:ph/>
          </p:nvPr>
        </p:nvSpPr>
        <p:spPr>
          <a:xfrm>
            <a:off x="388080" y="3098160"/>
            <a:ext cx="83678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909FE3EE-D56E-41F0-B81A-EA8575294931}"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p:nvPr>
        </p:nvSpPr>
        <p:spPr>
          <a:xfrm>
            <a:off x="388080" y="1489680"/>
            <a:ext cx="83678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3"/>
          <p:cNvSpPr>
            <a:spLocks noGrp="1"/>
          </p:cNvSpPr>
          <p:nvPr>
            <p:ph/>
          </p:nvPr>
        </p:nvSpPr>
        <p:spPr>
          <a:xfrm>
            <a:off x="388080" y="3098160"/>
            <a:ext cx="83678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1C0C3174-937D-49B4-AC6B-60AAC2B60C7D}"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5" name="PlaceHolder 2"/>
          <p:cNvSpPr>
            <a:spLocks noGrp="1"/>
          </p:cNvSpPr>
          <p:nvPr>
            <p:ph/>
          </p:nvPr>
        </p:nvSpPr>
        <p:spPr>
          <a:xfrm>
            <a:off x="38808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 name="PlaceHolder 3"/>
          <p:cNvSpPr>
            <a:spLocks noGrp="1"/>
          </p:cNvSpPr>
          <p:nvPr>
            <p:ph/>
          </p:nvPr>
        </p:nvSpPr>
        <p:spPr>
          <a:xfrm>
            <a:off x="467604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4"/>
          <p:cNvSpPr>
            <a:spLocks noGrp="1"/>
          </p:cNvSpPr>
          <p:nvPr>
            <p:ph/>
          </p:nvPr>
        </p:nvSpPr>
        <p:spPr>
          <a:xfrm>
            <a:off x="388080" y="309816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 name="PlaceHolder 5"/>
          <p:cNvSpPr>
            <a:spLocks noGrp="1"/>
          </p:cNvSpPr>
          <p:nvPr>
            <p:ph/>
          </p:nvPr>
        </p:nvSpPr>
        <p:spPr>
          <a:xfrm>
            <a:off x="4676040" y="309816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ftr" idx="3"/>
          </p:nvPr>
        </p:nvSpPr>
        <p:spPr/>
        <p:txBody>
          <a:bodyPr/>
          <a:p>
            <a:r>
              <a:t>Footer</a:t>
            </a:r>
          </a:p>
        </p:txBody>
      </p:sp>
      <p:sp>
        <p:nvSpPr>
          <p:cNvPr id="8" name="PlaceHolder 7"/>
          <p:cNvSpPr>
            <a:spLocks noGrp="1"/>
          </p:cNvSpPr>
          <p:nvPr>
            <p:ph type="sldNum" idx="4"/>
          </p:nvPr>
        </p:nvSpPr>
        <p:spPr/>
        <p:txBody>
          <a:bodyPr/>
          <a:p>
            <a:fld id="{DB3AB35F-3DE7-408F-ACF7-712B0F8E6A6C}"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0" name="PlaceHolder 2"/>
          <p:cNvSpPr>
            <a:spLocks noGrp="1"/>
          </p:cNvSpPr>
          <p:nvPr>
            <p:ph/>
          </p:nvPr>
        </p:nvSpPr>
        <p:spPr>
          <a:xfrm>
            <a:off x="388080" y="148968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1" name="PlaceHolder 3"/>
          <p:cNvSpPr>
            <a:spLocks noGrp="1"/>
          </p:cNvSpPr>
          <p:nvPr>
            <p:ph/>
          </p:nvPr>
        </p:nvSpPr>
        <p:spPr>
          <a:xfrm>
            <a:off x="3217320" y="148968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 name="PlaceHolder 4"/>
          <p:cNvSpPr>
            <a:spLocks noGrp="1"/>
          </p:cNvSpPr>
          <p:nvPr>
            <p:ph/>
          </p:nvPr>
        </p:nvSpPr>
        <p:spPr>
          <a:xfrm>
            <a:off x="6046920" y="148968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3" name="PlaceHolder 5"/>
          <p:cNvSpPr>
            <a:spLocks noGrp="1"/>
          </p:cNvSpPr>
          <p:nvPr>
            <p:ph/>
          </p:nvPr>
        </p:nvSpPr>
        <p:spPr>
          <a:xfrm>
            <a:off x="388080" y="309816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4" name="PlaceHolder 6"/>
          <p:cNvSpPr>
            <a:spLocks noGrp="1"/>
          </p:cNvSpPr>
          <p:nvPr>
            <p:ph/>
          </p:nvPr>
        </p:nvSpPr>
        <p:spPr>
          <a:xfrm>
            <a:off x="3217320" y="309816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5" name="PlaceHolder 7"/>
          <p:cNvSpPr>
            <a:spLocks noGrp="1"/>
          </p:cNvSpPr>
          <p:nvPr>
            <p:ph/>
          </p:nvPr>
        </p:nvSpPr>
        <p:spPr>
          <a:xfrm>
            <a:off x="6046920" y="309816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ftr" idx="3"/>
          </p:nvPr>
        </p:nvSpPr>
        <p:spPr/>
        <p:txBody>
          <a:bodyPr/>
          <a:p>
            <a:r>
              <a:t>Footer</a:t>
            </a:r>
          </a:p>
        </p:txBody>
      </p:sp>
      <p:sp>
        <p:nvSpPr>
          <p:cNvPr id="10" name="PlaceHolder 9"/>
          <p:cNvSpPr>
            <a:spLocks noGrp="1"/>
          </p:cNvSpPr>
          <p:nvPr>
            <p:ph type="sldNum" idx="4"/>
          </p:nvPr>
        </p:nvSpPr>
        <p:spPr/>
        <p:txBody>
          <a:bodyPr/>
          <a:p>
            <a:fld id="{B2118A2A-EA1D-4EC5-AF3D-7F3802CA953B}"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90A62D85-0FFF-4E5E-8880-DDF393EE07A1}"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4" name="PlaceHolder 2"/>
          <p:cNvSpPr>
            <a:spLocks noGrp="1"/>
          </p:cNvSpPr>
          <p:nvPr>
            <p:ph type="subTitle"/>
          </p:nvPr>
        </p:nvSpPr>
        <p:spPr>
          <a:xfrm>
            <a:off x="388080" y="1489680"/>
            <a:ext cx="8367840" cy="30787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5"/>
          </p:nvPr>
        </p:nvSpPr>
        <p:spPr/>
        <p:txBody>
          <a:bodyPr/>
          <a:p>
            <a:fld id="{70A74548-5FFA-4098-9383-F759FF93AED5}"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6" name="PlaceHolder 2"/>
          <p:cNvSpPr>
            <a:spLocks noGrp="1"/>
          </p:cNvSpPr>
          <p:nvPr>
            <p:ph/>
          </p:nvPr>
        </p:nvSpPr>
        <p:spPr>
          <a:xfrm>
            <a:off x="388080" y="1489680"/>
            <a:ext cx="836784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5"/>
          </p:nvPr>
        </p:nvSpPr>
        <p:spPr/>
        <p:txBody>
          <a:bodyPr/>
          <a:p>
            <a:fld id="{DBAC54F4-CD8A-4E35-B24A-321B547A7B49}"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8" name="PlaceHolder 2"/>
          <p:cNvSpPr>
            <a:spLocks noGrp="1"/>
          </p:cNvSpPr>
          <p:nvPr>
            <p:ph/>
          </p:nvPr>
        </p:nvSpPr>
        <p:spPr>
          <a:xfrm>
            <a:off x="388080" y="1489680"/>
            <a:ext cx="408348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9" name="PlaceHolder 3"/>
          <p:cNvSpPr>
            <a:spLocks noGrp="1"/>
          </p:cNvSpPr>
          <p:nvPr>
            <p:ph/>
          </p:nvPr>
        </p:nvSpPr>
        <p:spPr>
          <a:xfrm>
            <a:off x="4676040" y="1489680"/>
            <a:ext cx="408348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5"/>
          </p:nvPr>
        </p:nvSpPr>
        <p:spPr/>
        <p:txBody>
          <a:bodyPr/>
          <a:p>
            <a:fld id="{FCD19D0C-86F6-48A5-83C8-3888FF5F896C}"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5"/>
          </p:nvPr>
        </p:nvSpPr>
        <p:spPr/>
        <p:txBody>
          <a:bodyPr/>
          <a:p>
            <a:fld id="{73D7BB58-CE9B-4CC5-9A50-BA0AE1D45F63}"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p:nvPr>
        </p:nvSpPr>
        <p:spPr>
          <a:xfrm>
            <a:off x="388080" y="1489680"/>
            <a:ext cx="836784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51C01EE-B530-49E9-BD5D-AE37BB595E05}"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388080" y="457920"/>
            <a:ext cx="8367840" cy="3180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5"/>
          </p:nvPr>
        </p:nvSpPr>
        <p:spPr/>
        <p:txBody>
          <a:bodyPr/>
          <a:p>
            <a:fld id="{D969104C-F697-40D4-826A-B9227633E3D0}"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3" name="PlaceHolder 2"/>
          <p:cNvSpPr>
            <a:spLocks noGrp="1"/>
          </p:cNvSpPr>
          <p:nvPr>
            <p:ph/>
          </p:nvPr>
        </p:nvSpPr>
        <p:spPr>
          <a:xfrm>
            <a:off x="38808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4" name="PlaceHolder 3"/>
          <p:cNvSpPr>
            <a:spLocks noGrp="1"/>
          </p:cNvSpPr>
          <p:nvPr>
            <p:ph/>
          </p:nvPr>
        </p:nvSpPr>
        <p:spPr>
          <a:xfrm>
            <a:off x="4676040" y="1489680"/>
            <a:ext cx="408348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5" name="PlaceHolder 4"/>
          <p:cNvSpPr>
            <a:spLocks noGrp="1"/>
          </p:cNvSpPr>
          <p:nvPr>
            <p:ph/>
          </p:nvPr>
        </p:nvSpPr>
        <p:spPr>
          <a:xfrm>
            <a:off x="388080" y="309816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1A452A2C-1888-4CE5-9CF8-FED6CCAAA114}"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7" name="PlaceHolder 2"/>
          <p:cNvSpPr>
            <a:spLocks noGrp="1"/>
          </p:cNvSpPr>
          <p:nvPr>
            <p:ph/>
          </p:nvPr>
        </p:nvSpPr>
        <p:spPr>
          <a:xfrm>
            <a:off x="388080" y="1489680"/>
            <a:ext cx="408348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8" name="PlaceHolder 3"/>
          <p:cNvSpPr>
            <a:spLocks noGrp="1"/>
          </p:cNvSpPr>
          <p:nvPr>
            <p:ph/>
          </p:nvPr>
        </p:nvSpPr>
        <p:spPr>
          <a:xfrm>
            <a:off x="467604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9" name="PlaceHolder 4"/>
          <p:cNvSpPr>
            <a:spLocks noGrp="1"/>
          </p:cNvSpPr>
          <p:nvPr>
            <p:ph/>
          </p:nvPr>
        </p:nvSpPr>
        <p:spPr>
          <a:xfrm>
            <a:off x="4676040" y="309816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2C529AEE-0690-4040-82EC-990BCA9C017F}"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1" name="PlaceHolder 2"/>
          <p:cNvSpPr>
            <a:spLocks noGrp="1"/>
          </p:cNvSpPr>
          <p:nvPr>
            <p:ph/>
          </p:nvPr>
        </p:nvSpPr>
        <p:spPr>
          <a:xfrm>
            <a:off x="38808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2" name="PlaceHolder 3"/>
          <p:cNvSpPr>
            <a:spLocks noGrp="1"/>
          </p:cNvSpPr>
          <p:nvPr>
            <p:ph/>
          </p:nvPr>
        </p:nvSpPr>
        <p:spPr>
          <a:xfrm>
            <a:off x="467604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3" name="PlaceHolder 4"/>
          <p:cNvSpPr>
            <a:spLocks noGrp="1"/>
          </p:cNvSpPr>
          <p:nvPr>
            <p:ph/>
          </p:nvPr>
        </p:nvSpPr>
        <p:spPr>
          <a:xfrm>
            <a:off x="388080" y="3098160"/>
            <a:ext cx="83678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4B9C0CBC-A1A4-489A-B2F1-2BE359EC7FE9}"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5" name="PlaceHolder 2"/>
          <p:cNvSpPr>
            <a:spLocks noGrp="1"/>
          </p:cNvSpPr>
          <p:nvPr>
            <p:ph/>
          </p:nvPr>
        </p:nvSpPr>
        <p:spPr>
          <a:xfrm>
            <a:off x="388080" y="1489680"/>
            <a:ext cx="83678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6" name="PlaceHolder 3"/>
          <p:cNvSpPr>
            <a:spLocks noGrp="1"/>
          </p:cNvSpPr>
          <p:nvPr>
            <p:ph/>
          </p:nvPr>
        </p:nvSpPr>
        <p:spPr>
          <a:xfrm>
            <a:off x="388080" y="3098160"/>
            <a:ext cx="83678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5"/>
          </p:nvPr>
        </p:nvSpPr>
        <p:spPr/>
        <p:txBody>
          <a:bodyPr/>
          <a:p>
            <a:fld id="{0C59DCDE-B251-4C89-A84A-D248E496698E}"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8" name="PlaceHolder 2"/>
          <p:cNvSpPr>
            <a:spLocks noGrp="1"/>
          </p:cNvSpPr>
          <p:nvPr>
            <p:ph/>
          </p:nvPr>
        </p:nvSpPr>
        <p:spPr>
          <a:xfrm>
            <a:off x="38808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9" name="PlaceHolder 3"/>
          <p:cNvSpPr>
            <a:spLocks noGrp="1"/>
          </p:cNvSpPr>
          <p:nvPr>
            <p:ph/>
          </p:nvPr>
        </p:nvSpPr>
        <p:spPr>
          <a:xfrm>
            <a:off x="467604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0" name="PlaceHolder 4"/>
          <p:cNvSpPr>
            <a:spLocks noGrp="1"/>
          </p:cNvSpPr>
          <p:nvPr>
            <p:ph/>
          </p:nvPr>
        </p:nvSpPr>
        <p:spPr>
          <a:xfrm>
            <a:off x="388080" y="309816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1" name="PlaceHolder 5"/>
          <p:cNvSpPr>
            <a:spLocks noGrp="1"/>
          </p:cNvSpPr>
          <p:nvPr>
            <p:ph/>
          </p:nvPr>
        </p:nvSpPr>
        <p:spPr>
          <a:xfrm>
            <a:off x="4676040" y="309816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5"/>
          </p:nvPr>
        </p:nvSpPr>
        <p:spPr/>
        <p:txBody>
          <a:bodyPr/>
          <a:p>
            <a:fld id="{28FEDD7F-347B-49EB-A141-8B069BB22FBA}"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3" name="PlaceHolder 2"/>
          <p:cNvSpPr>
            <a:spLocks noGrp="1"/>
          </p:cNvSpPr>
          <p:nvPr>
            <p:ph/>
          </p:nvPr>
        </p:nvSpPr>
        <p:spPr>
          <a:xfrm>
            <a:off x="388080" y="148968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4" name="PlaceHolder 3"/>
          <p:cNvSpPr>
            <a:spLocks noGrp="1"/>
          </p:cNvSpPr>
          <p:nvPr>
            <p:ph/>
          </p:nvPr>
        </p:nvSpPr>
        <p:spPr>
          <a:xfrm>
            <a:off x="3217320" y="148968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5" name="PlaceHolder 4"/>
          <p:cNvSpPr>
            <a:spLocks noGrp="1"/>
          </p:cNvSpPr>
          <p:nvPr>
            <p:ph/>
          </p:nvPr>
        </p:nvSpPr>
        <p:spPr>
          <a:xfrm>
            <a:off x="6046920" y="148968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6" name="PlaceHolder 5"/>
          <p:cNvSpPr>
            <a:spLocks noGrp="1"/>
          </p:cNvSpPr>
          <p:nvPr>
            <p:ph/>
          </p:nvPr>
        </p:nvSpPr>
        <p:spPr>
          <a:xfrm>
            <a:off x="388080" y="309816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7" name="PlaceHolder 6"/>
          <p:cNvSpPr>
            <a:spLocks noGrp="1"/>
          </p:cNvSpPr>
          <p:nvPr>
            <p:ph/>
          </p:nvPr>
        </p:nvSpPr>
        <p:spPr>
          <a:xfrm>
            <a:off x="3217320" y="309816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8" name="PlaceHolder 7"/>
          <p:cNvSpPr>
            <a:spLocks noGrp="1"/>
          </p:cNvSpPr>
          <p:nvPr>
            <p:ph/>
          </p:nvPr>
        </p:nvSpPr>
        <p:spPr>
          <a:xfrm>
            <a:off x="6046920" y="309816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5"/>
          </p:nvPr>
        </p:nvSpPr>
        <p:spPr/>
        <p:txBody>
          <a:bodyPr/>
          <a:p>
            <a:fld id="{485214EE-B471-44E3-A866-2498C996670D}"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p:nvPr>
        </p:nvSpPr>
        <p:spPr>
          <a:xfrm>
            <a:off x="388080" y="1489680"/>
            <a:ext cx="408348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 name="PlaceHolder 3"/>
          <p:cNvSpPr>
            <a:spLocks noGrp="1"/>
          </p:cNvSpPr>
          <p:nvPr>
            <p:ph/>
          </p:nvPr>
        </p:nvSpPr>
        <p:spPr>
          <a:xfrm>
            <a:off x="4676040" y="1489680"/>
            <a:ext cx="408348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6E22354-8157-4D8D-B0C4-39DE8C5E881F}"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0994E18-FA1D-48A6-A2E4-F5DE92E83ECF}"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388080" y="457920"/>
            <a:ext cx="8367840" cy="3180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87EE0A3-ADD2-4AEB-9C28-9DDB42064257}"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p:nvPr>
        </p:nvSpPr>
        <p:spPr>
          <a:xfrm>
            <a:off x="38808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 name="PlaceHolder 3"/>
          <p:cNvSpPr>
            <a:spLocks noGrp="1"/>
          </p:cNvSpPr>
          <p:nvPr>
            <p:ph/>
          </p:nvPr>
        </p:nvSpPr>
        <p:spPr>
          <a:xfrm>
            <a:off x="4676040" y="1489680"/>
            <a:ext cx="408348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 name="PlaceHolder 4"/>
          <p:cNvSpPr>
            <a:spLocks noGrp="1"/>
          </p:cNvSpPr>
          <p:nvPr>
            <p:ph/>
          </p:nvPr>
        </p:nvSpPr>
        <p:spPr>
          <a:xfrm>
            <a:off x="388080" y="309816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B9E8430-2A41-490B-B981-4ECE96ED375E}"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p:nvPr>
        </p:nvSpPr>
        <p:spPr>
          <a:xfrm>
            <a:off x="388080" y="1489680"/>
            <a:ext cx="408348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 name="PlaceHolder 3"/>
          <p:cNvSpPr>
            <a:spLocks noGrp="1"/>
          </p:cNvSpPr>
          <p:nvPr>
            <p:ph/>
          </p:nvPr>
        </p:nvSpPr>
        <p:spPr>
          <a:xfrm>
            <a:off x="467604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 name="PlaceHolder 4"/>
          <p:cNvSpPr>
            <a:spLocks noGrp="1"/>
          </p:cNvSpPr>
          <p:nvPr>
            <p:ph/>
          </p:nvPr>
        </p:nvSpPr>
        <p:spPr>
          <a:xfrm>
            <a:off x="4676040" y="309816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2122956-71A0-46E6-8850-707362FD36D3}"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p:nvPr>
        </p:nvSpPr>
        <p:spPr>
          <a:xfrm>
            <a:off x="38808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 name="PlaceHolder 3"/>
          <p:cNvSpPr>
            <a:spLocks noGrp="1"/>
          </p:cNvSpPr>
          <p:nvPr>
            <p:ph/>
          </p:nvPr>
        </p:nvSpPr>
        <p:spPr>
          <a:xfrm>
            <a:off x="467604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 name="PlaceHolder 4"/>
          <p:cNvSpPr>
            <a:spLocks noGrp="1"/>
          </p:cNvSpPr>
          <p:nvPr>
            <p:ph/>
          </p:nvPr>
        </p:nvSpPr>
        <p:spPr>
          <a:xfrm>
            <a:off x="388080" y="3098160"/>
            <a:ext cx="83678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DE8C5E5-3742-476A-9518-0F8886D4623E}"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8;p1"/>
          <p:cNvSpPr/>
          <p:nvPr/>
        </p:nvSpPr>
        <p:spPr>
          <a:xfrm>
            <a:off x="0" y="-5040"/>
            <a:ext cx="9143640" cy="1008000"/>
          </a:xfrm>
          <a:prstGeom prst="rect">
            <a:avLst/>
          </a:prstGeom>
          <a:solidFill>
            <a:srgbClr val="0070c0"/>
          </a:solidFill>
          <a:ln w="0">
            <a:noFill/>
          </a:ln>
        </p:spPr>
        <p:style>
          <a:lnRef idx="0"/>
          <a:fillRef idx="0"/>
          <a:effectRef idx="0"/>
          <a:fontRef idx="minor"/>
        </p:style>
      </p:sp>
      <p:sp>
        <p:nvSpPr>
          <p:cNvPr id="1" name="Google Shape;9;p1"/>
          <p:cNvSpPr/>
          <p:nvPr/>
        </p:nvSpPr>
        <p:spPr>
          <a:xfrm>
            <a:off x="1647360" y="153000"/>
            <a:ext cx="6282720" cy="616680"/>
          </a:xfrm>
          <a:prstGeom prst="rect">
            <a:avLst/>
          </a:prstGeom>
          <a:noFill/>
          <a:ln w="0">
            <a:noFill/>
          </a:ln>
        </p:spPr>
        <p:style>
          <a:lnRef idx="0"/>
          <a:fillRef idx="0"/>
          <a:effectRef idx="0"/>
          <a:fontRef idx="minor"/>
        </p:style>
        <p:txBody>
          <a:bodyPr lIns="68400" rIns="68400" tIns="34200" bIns="34200" anchor="t">
            <a:spAutoFit/>
          </a:bodyPr>
          <a:p>
            <a:pPr>
              <a:lnSpc>
                <a:spcPct val="100000"/>
              </a:lnSpc>
              <a:buNone/>
              <a:tabLst>
                <a:tab algn="l" pos="0"/>
              </a:tabLst>
            </a:pPr>
            <a:r>
              <a:rPr b="0" lang="en-GB" sz="3600" spc="-1" strike="noStrike">
                <a:solidFill>
                  <a:srgbClr val="ffffff"/>
                </a:solidFill>
                <a:latin typeface="Arial"/>
                <a:ea typeface="Arial"/>
              </a:rPr>
              <a:t>University of Dar es Salaam</a:t>
            </a:r>
            <a:endParaRPr b="0" lang="en-US" sz="3600" spc="-1" strike="noStrike">
              <a:latin typeface="Arial"/>
            </a:endParaRPr>
          </a:p>
        </p:txBody>
      </p:sp>
      <p:pic>
        <p:nvPicPr>
          <p:cNvPr id="2" name="Google Shape;10;p1" descr=""/>
          <p:cNvPicPr/>
          <p:nvPr/>
        </p:nvPicPr>
        <p:blipFill>
          <a:blip r:embed="rId2"/>
          <a:srcRect l="4296" t="5704" r="15070" b="10047"/>
          <a:stretch/>
        </p:blipFill>
        <p:spPr>
          <a:xfrm>
            <a:off x="628560" y="14760"/>
            <a:ext cx="927360" cy="968760"/>
          </a:xfrm>
          <a:prstGeom prst="rect">
            <a:avLst/>
          </a:prstGeom>
          <a:ln w="0">
            <a:noFill/>
          </a:ln>
        </p:spPr>
      </p:pic>
      <p:sp>
        <p:nvSpPr>
          <p:cNvPr id="3" name="PlaceHolder 1"/>
          <p:cNvSpPr>
            <a:spLocks noGrp="1"/>
          </p:cNvSpPr>
          <p:nvPr>
            <p:ph type="title"/>
          </p:nvPr>
        </p:nvSpPr>
        <p:spPr>
          <a:xfrm>
            <a:off x="1143000" y="1054440"/>
            <a:ext cx="6857640" cy="1577880"/>
          </a:xfrm>
          <a:prstGeom prst="rect">
            <a:avLst/>
          </a:prstGeom>
          <a:noFill/>
          <a:ln w="0">
            <a:noFill/>
          </a:ln>
        </p:spPr>
        <p:txBody>
          <a:bodyPr lIns="68400" rIns="68400" tIns="34200" bIns="34200" anchor="b">
            <a:norm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4" name="PlaceHolder 2"/>
          <p:cNvSpPr>
            <a:spLocks noGrp="1"/>
          </p:cNvSpPr>
          <p:nvPr>
            <p:ph type="ftr" idx="1"/>
          </p:nvPr>
        </p:nvSpPr>
        <p:spPr>
          <a:xfrm>
            <a:off x="762120" y="4767120"/>
            <a:ext cx="4019400" cy="273600"/>
          </a:xfrm>
          <a:prstGeom prst="rect">
            <a:avLst/>
          </a:prstGeom>
          <a:solidFill>
            <a:srgbClr val="000000"/>
          </a:solidFill>
          <a:ln w="0">
            <a:noFill/>
          </a:ln>
        </p:spPr>
        <p:txBody>
          <a:bodyPr lIns="68400" rIns="68400" tIns="34200" bIns="3420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5" name="PlaceHolder 3"/>
          <p:cNvSpPr>
            <a:spLocks noGrp="1"/>
          </p:cNvSpPr>
          <p:nvPr>
            <p:ph type="sldNum" idx="2"/>
          </p:nvPr>
        </p:nvSpPr>
        <p:spPr>
          <a:xfrm>
            <a:off x="4781520" y="4767120"/>
            <a:ext cx="3733560" cy="273600"/>
          </a:xfrm>
          <a:prstGeom prst="rect">
            <a:avLst/>
          </a:prstGeom>
          <a:solidFill>
            <a:srgbClr val="0070c0"/>
          </a:solidFill>
          <a:ln w="0">
            <a:noFill/>
          </a:ln>
        </p:spPr>
        <p:txBody>
          <a:bodyPr lIns="68400" rIns="68400" tIns="34200" bIns="34200" anchor="t">
            <a:noAutofit/>
          </a:bodyPr>
          <a:lstStyle>
            <a:lvl1pPr>
              <a:lnSpc>
                <a:spcPct val="100000"/>
              </a:lnSpc>
              <a:buNone/>
              <a:tabLst>
                <a:tab algn="l" pos="0"/>
              </a:tabLst>
              <a:defRPr b="0" lang="en-GB" sz="1500" spc="-1" strike="noStrike">
                <a:solidFill>
                  <a:srgbClr val="ffffff"/>
                </a:solidFill>
                <a:latin typeface="Calibri"/>
                <a:ea typeface="Calibri"/>
              </a:defRPr>
            </a:lvl1pPr>
          </a:lstStyle>
          <a:p>
            <a:pPr>
              <a:lnSpc>
                <a:spcPct val="100000"/>
              </a:lnSpc>
              <a:buNone/>
              <a:tabLst>
                <a:tab algn="l" pos="0"/>
              </a:tabLst>
            </a:pPr>
            <a:r>
              <a:rPr b="0" lang="en-GB" sz="1500" spc="-1" strike="noStrike">
                <a:solidFill>
                  <a:srgbClr val="ffffff"/>
                </a:solidFill>
                <a:latin typeface="Calibri"/>
                <a:ea typeface="Calibri"/>
              </a:rPr>
              <a:t>TE 101: Introduction to telecommunications</a:t>
            </a:r>
            <a:endParaRPr b="0" lang="en-US" sz="1500" spc="-1" strike="noStrike">
              <a:latin typeface="Times New Roman"/>
            </a:endParaRPr>
          </a:p>
        </p:txBody>
      </p:sp>
      <p:sp>
        <p:nvSpPr>
          <p:cNvPr id="6" name="PlaceHolder 4"/>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Google Shape;8;p1"/>
          <p:cNvSpPr/>
          <p:nvPr/>
        </p:nvSpPr>
        <p:spPr>
          <a:xfrm>
            <a:off x="0" y="-5040"/>
            <a:ext cx="9143640" cy="1008000"/>
          </a:xfrm>
          <a:prstGeom prst="rect">
            <a:avLst/>
          </a:prstGeom>
          <a:solidFill>
            <a:srgbClr val="0070c0"/>
          </a:solidFill>
          <a:ln w="0">
            <a:noFill/>
          </a:ln>
        </p:spPr>
        <p:style>
          <a:lnRef idx="0"/>
          <a:fillRef idx="0"/>
          <a:effectRef idx="0"/>
          <a:fontRef idx="minor"/>
        </p:style>
      </p:sp>
      <p:sp>
        <p:nvSpPr>
          <p:cNvPr id="44" name="Google Shape;9;p1"/>
          <p:cNvSpPr/>
          <p:nvPr/>
        </p:nvSpPr>
        <p:spPr>
          <a:xfrm>
            <a:off x="1647360" y="153000"/>
            <a:ext cx="6282720" cy="616680"/>
          </a:xfrm>
          <a:prstGeom prst="rect">
            <a:avLst/>
          </a:prstGeom>
          <a:noFill/>
          <a:ln w="0">
            <a:noFill/>
          </a:ln>
        </p:spPr>
        <p:style>
          <a:lnRef idx="0"/>
          <a:fillRef idx="0"/>
          <a:effectRef idx="0"/>
          <a:fontRef idx="minor"/>
        </p:style>
        <p:txBody>
          <a:bodyPr lIns="68400" rIns="68400" tIns="34200" bIns="34200" anchor="t">
            <a:spAutoFit/>
          </a:bodyPr>
          <a:p>
            <a:pPr>
              <a:lnSpc>
                <a:spcPct val="100000"/>
              </a:lnSpc>
              <a:buNone/>
              <a:tabLst>
                <a:tab algn="l" pos="0"/>
              </a:tabLst>
            </a:pPr>
            <a:r>
              <a:rPr b="0" lang="en-GB" sz="3600" spc="-1" strike="noStrike">
                <a:solidFill>
                  <a:srgbClr val="ffffff"/>
                </a:solidFill>
                <a:latin typeface="Arial"/>
                <a:ea typeface="Arial"/>
              </a:rPr>
              <a:t>University of Dar es Salaam</a:t>
            </a:r>
            <a:endParaRPr b="0" lang="en-US" sz="3600" spc="-1" strike="noStrike">
              <a:latin typeface="Arial"/>
            </a:endParaRPr>
          </a:p>
        </p:txBody>
      </p:sp>
      <p:pic>
        <p:nvPicPr>
          <p:cNvPr id="45" name="Google Shape;10;p1" descr=""/>
          <p:cNvPicPr/>
          <p:nvPr/>
        </p:nvPicPr>
        <p:blipFill>
          <a:blip r:embed="rId2"/>
          <a:srcRect l="4296" t="5704" r="15070" b="10047"/>
          <a:stretch/>
        </p:blipFill>
        <p:spPr>
          <a:xfrm>
            <a:off x="628560" y="14760"/>
            <a:ext cx="927360" cy="968760"/>
          </a:xfrm>
          <a:prstGeom prst="rect">
            <a:avLst/>
          </a:prstGeom>
          <a:ln w="0">
            <a:noFill/>
          </a:ln>
        </p:spPr>
      </p:pic>
      <p:sp>
        <p:nvSpPr>
          <p:cNvPr id="46" name="PlaceHolder 1"/>
          <p:cNvSpPr>
            <a:spLocks noGrp="1"/>
          </p:cNvSpPr>
          <p:nvPr>
            <p:ph type="title"/>
          </p:nvPr>
        </p:nvSpPr>
        <p:spPr>
          <a:xfrm>
            <a:off x="704880" y="1051200"/>
            <a:ext cx="7733880" cy="520200"/>
          </a:xfrm>
          <a:prstGeom prst="rect">
            <a:avLst/>
          </a:prstGeom>
          <a:noFill/>
          <a:ln w="0">
            <a:noFill/>
          </a:ln>
        </p:spPr>
        <p:txBody>
          <a:bodyPr lIns="68400" rIns="68400" tIns="34200" bIns="34200" anchor="ctr">
            <a:normAutofit fontScale="99000"/>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47" name="PlaceHolder 2"/>
          <p:cNvSpPr>
            <a:spLocks noGrp="1"/>
          </p:cNvSpPr>
          <p:nvPr>
            <p:ph type="body"/>
          </p:nvPr>
        </p:nvSpPr>
        <p:spPr>
          <a:xfrm>
            <a:off x="704880" y="1657440"/>
            <a:ext cx="7733880" cy="2923920"/>
          </a:xfrm>
          <a:prstGeom prst="rect">
            <a:avLst/>
          </a:prstGeom>
          <a:noFill/>
          <a:ln w="0">
            <a:noFill/>
          </a:ln>
        </p:spPr>
        <p:txBody>
          <a:bodyPr lIns="68400" rIns="68400" tIns="34200" bIns="34200" anchor="t">
            <a:normAutofit/>
          </a:bodyPr>
          <a:p>
            <a:pPr marL="432000" indent="-324000">
              <a:spcBef>
                <a:spcPts val="1417"/>
              </a:spcBef>
              <a:buClr>
                <a:srgbClr val="000000"/>
              </a:buClr>
              <a:buSzPct val="45000"/>
              <a:buFont typeface="Wingdings" charset="2"/>
              <a:buChar char=""/>
            </a:pPr>
            <a:r>
              <a:rPr b="0" lang="en-US" sz="2100" spc="-1" strike="noStrike">
                <a:solidFill>
                  <a:srgbClr val="000000"/>
                </a:solidFill>
                <a:latin typeface="Arial"/>
              </a:rPr>
              <a:t>Click to edit the outline text format</a:t>
            </a:r>
            <a:endParaRPr b="0" lang="en-US" sz="2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100" spc="-1" strike="noStrike">
                <a:solidFill>
                  <a:srgbClr val="000000"/>
                </a:solidFill>
                <a:latin typeface="Arial"/>
              </a:rPr>
              <a:t>Second Outline Level</a:t>
            </a:r>
            <a:endParaRPr b="0" lang="en-US" sz="2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100" spc="-1" strike="noStrike">
                <a:solidFill>
                  <a:srgbClr val="000000"/>
                </a:solidFill>
                <a:latin typeface="Arial"/>
              </a:rPr>
              <a:t>Third Outline Level</a:t>
            </a:r>
            <a:endParaRPr b="0" lang="en-US" sz="2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100" spc="-1" strike="noStrike">
                <a:solidFill>
                  <a:srgbClr val="000000"/>
                </a:solidFill>
                <a:latin typeface="Arial"/>
              </a:rPr>
              <a:t>Fourth Outline Level</a:t>
            </a:r>
            <a:endParaRPr b="0" lang="en-US" sz="2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100" spc="-1" strike="noStrike">
                <a:solidFill>
                  <a:srgbClr val="000000"/>
                </a:solidFill>
                <a:latin typeface="Arial"/>
              </a:rPr>
              <a:t>Fifth Outline Level</a:t>
            </a:r>
            <a:endParaRPr b="0" lang="en-US" sz="2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100" spc="-1" strike="noStrike">
                <a:solidFill>
                  <a:srgbClr val="000000"/>
                </a:solidFill>
                <a:latin typeface="Arial"/>
              </a:rPr>
              <a:t>Sixth Outline Level</a:t>
            </a:r>
            <a:endParaRPr b="0" lang="en-US" sz="2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100" spc="-1" strike="noStrike">
                <a:solidFill>
                  <a:srgbClr val="000000"/>
                </a:solidFill>
                <a:latin typeface="Arial"/>
              </a:rPr>
              <a:t>Seventh Outline Level</a:t>
            </a:r>
            <a:endParaRPr b="0" lang="en-US" sz="2100" spc="-1" strike="noStrike">
              <a:solidFill>
                <a:srgbClr val="000000"/>
              </a:solidFill>
              <a:latin typeface="Arial"/>
            </a:endParaRPr>
          </a:p>
        </p:txBody>
      </p:sp>
      <p:sp>
        <p:nvSpPr>
          <p:cNvPr id="48" name="PlaceHolder 3"/>
          <p:cNvSpPr>
            <a:spLocks noGrp="1"/>
          </p:cNvSpPr>
          <p:nvPr>
            <p:ph type="ftr" idx="3"/>
          </p:nvPr>
        </p:nvSpPr>
        <p:spPr>
          <a:xfrm>
            <a:off x="676440" y="4719600"/>
            <a:ext cx="3952800" cy="273600"/>
          </a:xfrm>
          <a:prstGeom prst="rect">
            <a:avLst/>
          </a:prstGeom>
          <a:solidFill>
            <a:srgbClr val="000000"/>
          </a:solidFill>
          <a:ln w="0">
            <a:noFill/>
          </a:ln>
        </p:spPr>
        <p:txBody>
          <a:bodyPr lIns="68400" rIns="68400" tIns="34200" bIns="3420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9" name="PlaceHolder 4"/>
          <p:cNvSpPr>
            <a:spLocks noGrp="1"/>
          </p:cNvSpPr>
          <p:nvPr>
            <p:ph type="sldNum" idx="4"/>
          </p:nvPr>
        </p:nvSpPr>
        <p:spPr>
          <a:xfrm>
            <a:off x="4619520" y="4719600"/>
            <a:ext cx="3819240" cy="273600"/>
          </a:xfrm>
          <a:prstGeom prst="rect">
            <a:avLst/>
          </a:prstGeom>
          <a:solidFill>
            <a:srgbClr val="0070c0"/>
          </a:solidFill>
          <a:ln w="0">
            <a:noFill/>
          </a:ln>
        </p:spPr>
        <p:txBody>
          <a:bodyPr lIns="68400" rIns="68400" tIns="34200" bIns="34200" anchor="t">
            <a:noAutofit/>
          </a:bodyPr>
          <a:lstStyle>
            <a:lvl1pPr>
              <a:lnSpc>
                <a:spcPct val="100000"/>
              </a:lnSpc>
              <a:buNone/>
              <a:tabLst>
                <a:tab algn="l" pos="0"/>
              </a:tabLst>
              <a:defRPr b="0" lang="en-GB" sz="1500" spc="-1" strike="noStrike">
                <a:solidFill>
                  <a:srgbClr val="ffffff"/>
                </a:solidFill>
                <a:latin typeface="Calibri"/>
                <a:ea typeface="Calibri"/>
              </a:defRPr>
            </a:lvl1pPr>
          </a:lstStyle>
          <a:p>
            <a:pPr>
              <a:lnSpc>
                <a:spcPct val="100000"/>
              </a:lnSpc>
              <a:buNone/>
              <a:tabLst>
                <a:tab algn="l" pos="0"/>
              </a:tabLst>
            </a:pPr>
            <a:r>
              <a:rPr b="0" lang="en-GB" sz="1500" spc="-1" strike="noStrike">
                <a:solidFill>
                  <a:srgbClr val="ffffff"/>
                </a:solidFill>
                <a:latin typeface="Calibri"/>
                <a:ea typeface="Calibri"/>
              </a:rPr>
              <a:t>TE 101: Introduction to Telecommunications</a:t>
            </a:r>
            <a:endParaRPr b="0" lang="en-US" sz="15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Google Shape;8;p1"/>
          <p:cNvSpPr/>
          <p:nvPr/>
        </p:nvSpPr>
        <p:spPr>
          <a:xfrm>
            <a:off x="0" y="-5040"/>
            <a:ext cx="9143640" cy="1008000"/>
          </a:xfrm>
          <a:prstGeom prst="rect">
            <a:avLst/>
          </a:prstGeom>
          <a:solidFill>
            <a:srgbClr val="0070c0"/>
          </a:solidFill>
          <a:ln w="0">
            <a:noFill/>
          </a:ln>
        </p:spPr>
        <p:style>
          <a:lnRef idx="0"/>
          <a:fillRef idx="0"/>
          <a:effectRef idx="0"/>
          <a:fontRef idx="minor"/>
        </p:style>
      </p:sp>
      <p:sp>
        <p:nvSpPr>
          <p:cNvPr id="87" name="Google Shape;9;p1"/>
          <p:cNvSpPr/>
          <p:nvPr/>
        </p:nvSpPr>
        <p:spPr>
          <a:xfrm>
            <a:off x="1647360" y="153000"/>
            <a:ext cx="6282720" cy="616680"/>
          </a:xfrm>
          <a:prstGeom prst="rect">
            <a:avLst/>
          </a:prstGeom>
          <a:noFill/>
          <a:ln w="0">
            <a:noFill/>
          </a:ln>
        </p:spPr>
        <p:style>
          <a:lnRef idx="0"/>
          <a:fillRef idx="0"/>
          <a:effectRef idx="0"/>
          <a:fontRef idx="minor"/>
        </p:style>
        <p:txBody>
          <a:bodyPr lIns="68400" rIns="68400" tIns="34200" bIns="34200" anchor="t">
            <a:spAutoFit/>
          </a:bodyPr>
          <a:p>
            <a:pPr>
              <a:lnSpc>
                <a:spcPct val="100000"/>
              </a:lnSpc>
              <a:buNone/>
              <a:tabLst>
                <a:tab algn="l" pos="0"/>
              </a:tabLst>
            </a:pPr>
            <a:r>
              <a:rPr b="0" lang="en-GB" sz="3600" spc="-1" strike="noStrike">
                <a:solidFill>
                  <a:srgbClr val="ffffff"/>
                </a:solidFill>
                <a:latin typeface="Arial"/>
                <a:ea typeface="Arial"/>
              </a:rPr>
              <a:t>University of Dar es Salaam</a:t>
            </a:r>
            <a:endParaRPr b="0" lang="en-US" sz="3600" spc="-1" strike="noStrike">
              <a:latin typeface="Arial"/>
            </a:endParaRPr>
          </a:p>
        </p:txBody>
      </p:sp>
      <p:pic>
        <p:nvPicPr>
          <p:cNvPr id="88" name="Google Shape;10;p1" descr=""/>
          <p:cNvPicPr/>
          <p:nvPr/>
        </p:nvPicPr>
        <p:blipFill>
          <a:blip r:embed="rId2"/>
          <a:srcRect l="4296" t="5704" r="15070" b="10047"/>
          <a:stretch/>
        </p:blipFill>
        <p:spPr>
          <a:xfrm>
            <a:off x="628560" y="14760"/>
            <a:ext cx="927360" cy="968760"/>
          </a:xfrm>
          <a:prstGeom prst="rect">
            <a:avLst/>
          </a:prstGeom>
          <a:ln w="0">
            <a:noFill/>
          </a:ln>
        </p:spPr>
      </p:pic>
      <p:sp>
        <p:nvSpPr>
          <p:cNvPr id="89" name="Google Shape;73;p13"/>
          <p:cNvSpPr/>
          <p:nvPr/>
        </p:nvSpPr>
        <p:spPr>
          <a:xfrm>
            <a:off x="492480" y="1260360"/>
            <a:ext cx="424440" cy="360"/>
          </a:xfrm>
          <a:custGeom>
            <a:avLst/>
            <a:gdLst/>
            <a:ahLst/>
            <a:rect l="l" t="t" r="r" b="b"/>
            <a:pathLst>
              <a:path w="21600" h="21600">
                <a:moveTo>
                  <a:pt x="0" y="0"/>
                </a:moveTo>
                <a:lnTo>
                  <a:pt x="21600" y="21600"/>
                </a:lnTo>
              </a:path>
            </a:pathLst>
          </a:custGeom>
          <a:noFill/>
          <a:ln w="38100">
            <a:solidFill>
              <a:srgbClr val="ffc000"/>
            </a:solidFill>
            <a:round/>
          </a:ln>
        </p:spPr>
        <p:style>
          <a:lnRef idx="0"/>
          <a:fillRef idx="0"/>
          <a:effectRef idx="0"/>
          <a:fontRef idx="minor"/>
        </p:style>
      </p:sp>
      <p:sp>
        <p:nvSpPr>
          <p:cNvPr id="90" name="PlaceHolder 1"/>
          <p:cNvSpPr>
            <a:spLocks noGrp="1"/>
          </p:cNvSpPr>
          <p:nvPr>
            <p:ph type="title"/>
          </p:nvPr>
        </p:nvSpPr>
        <p:spPr>
          <a:xfrm>
            <a:off x="388080" y="457920"/>
            <a:ext cx="8367840" cy="685800"/>
          </a:xfrm>
          <a:prstGeom prst="rect">
            <a:avLst/>
          </a:prstGeom>
          <a:noFill/>
          <a:ln w="0">
            <a:noFill/>
          </a:ln>
        </p:spPr>
        <p:txBody>
          <a:bodyPr lIns="68400" rIns="68400" tIns="34200" bIns="34200" anchor="ctr">
            <a:norm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91" name="PlaceHolder 2"/>
          <p:cNvSpPr>
            <a:spLocks noGrp="1"/>
          </p:cNvSpPr>
          <p:nvPr>
            <p:ph type="body"/>
          </p:nvPr>
        </p:nvSpPr>
        <p:spPr>
          <a:xfrm>
            <a:off x="388080" y="1489680"/>
            <a:ext cx="8367840" cy="3078720"/>
          </a:xfrm>
          <a:prstGeom prst="rect">
            <a:avLst/>
          </a:prstGeom>
          <a:noFill/>
          <a:ln w="0">
            <a:noFill/>
          </a:ln>
        </p:spPr>
        <p:txBody>
          <a:bodyPr lIns="68400" rIns="68400" tIns="34200" bIns="34200" anchor="t">
            <a:normAutofit/>
          </a:bodyPr>
          <a:p>
            <a:pPr marL="432000" indent="-324000">
              <a:spcBef>
                <a:spcPts val="1417"/>
              </a:spcBef>
              <a:buClr>
                <a:srgbClr val="000000"/>
              </a:buClr>
              <a:buSzPct val="45000"/>
              <a:buFont typeface="Wingdings" charset="2"/>
              <a:buChar char=""/>
            </a:pPr>
            <a:r>
              <a:rPr b="0" lang="en-US" sz="2100" spc="-1" strike="noStrike">
                <a:solidFill>
                  <a:srgbClr val="000000"/>
                </a:solidFill>
                <a:latin typeface="Arial"/>
              </a:rPr>
              <a:t>Click to edit the outline text format</a:t>
            </a:r>
            <a:endParaRPr b="0" lang="en-US" sz="2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100" spc="-1" strike="noStrike">
                <a:solidFill>
                  <a:srgbClr val="000000"/>
                </a:solidFill>
                <a:latin typeface="Arial"/>
              </a:rPr>
              <a:t>Second Outline Level</a:t>
            </a:r>
            <a:endParaRPr b="0" lang="en-US" sz="2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100" spc="-1" strike="noStrike">
                <a:solidFill>
                  <a:srgbClr val="000000"/>
                </a:solidFill>
                <a:latin typeface="Arial"/>
              </a:rPr>
              <a:t>Third Outline Level</a:t>
            </a:r>
            <a:endParaRPr b="0" lang="en-US" sz="2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100" spc="-1" strike="noStrike">
                <a:solidFill>
                  <a:srgbClr val="000000"/>
                </a:solidFill>
                <a:latin typeface="Arial"/>
              </a:rPr>
              <a:t>Fourth Outline Level</a:t>
            </a:r>
            <a:endParaRPr b="0" lang="en-US" sz="2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100" spc="-1" strike="noStrike">
                <a:solidFill>
                  <a:srgbClr val="000000"/>
                </a:solidFill>
                <a:latin typeface="Arial"/>
              </a:rPr>
              <a:t>Fifth Outline Level</a:t>
            </a:r>
            <a:endParaRPr b="0" lang="en-US" sz="2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100" spc="-1" strike="noStrike">
                <a:solidFill>
                  <a:srgbClr val="000000"/>
                </a:solidFill>
                <a:latin typeface="Arial"/>
              </a:rPr>
              <a:t>Sixth Outline Level</a:t>
            </a:r>
            <a:endParaRPr b="0" lang="en-US" sz="2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100" spc="-1" strike="noStrike">
                <a:solidFill>
                  <a:srgbClr val="000000"/>
                </a:solidFill>
                <a:latin typeface="Arial"/>
              </a:rPr>
              <a:t>Seventh Outline Level</a:t>
            </a:r>
            <a:endParaRPr b="0" lang="en-US" sz="2100" spc="-1" strike="noStrike">
              <a:solidFill>
                <a:srgbClr val="000000"/>
              </a:solidFill>
              <a:latin typeface="Arial"/>
            </a:endParaRPr>
          </a:p>
        </p:txBody>
      </p:sp>
      <p:sp>
        <p:nvSpPr>
          <p:cNvPr id="92" name="PlaceHolder 3"/>
          <p:cNvSpPr>
            <a:spLocks noGrp="1"/>
          </p:cNvSpPr>
          <p:nvPr>
            <p:ph type="sldNum" idx="5"/>
          </p:nvPr>
        </p:nvSpPr>
        <p:spPr>
          <a:xfrm>
            <a:off x="8472600" y="4663080"/>
            <a:ext cx="548280" cy="393120"/>
          </a:xfrm>
          <a:prstGeom prst="rect">
            <a:avLst/>
          </a:prstGeom>
          <a:solidFill>
            <a:srgbClr val="0070c0"/>
          </a:solidFill>
          <a:ln w="0">
            <a:noFill/>
          </a:ln>
        </p:spPr>
        <p:txBody>
          <a:bodyPr lIns="68400" rIns="68400" tIns="34200" bIns="34200" anchor="t">
            <a:noAutofit/>
          </a:bodyPr>
          <a:lstStyle>
            <a:lvl1pPr>
              <a:lnSpc>
                <a:spcPct val="100000"/>
              </a:lnSpc>
              <a:buNone/>
              <a:tabLst>
                <a:tab algn="l" pos="0"/>
              </a:tabLst>
              <a:defRPr b="0" lang="en-GB" sz="1500" spc="-1" strike="noStrike">
                <a:solidFill>
                  <a:srgbClr val="ffffff"/>
                </a:solidFill>
                <a:latin typeface="Calibri"/>
                <a:ea typeface="Calibri"/>
              </a:defRPr>
            </a:lvl1pPr>
          </a:lstStyle>
          <a:p>
            <a:pPr>
              <a:lnSpc>
                <a:spcPct val="100000"/>
              </a:lnSpc>
              <a:buNone/>
              <a:tabLst>
                <a:tab algn="l" pos="0"/>
              </a:tabLst>
            </a:pPr>
            <a:fld id="{57D46E8C-71A3-44A8-83C1-EB98E2D81948}" type="slidenum">
              <a:rPr b="0" lang="en-GB" sz="1500" spc="-1" strike="noStrike">
                <a:solidFill>
                  <a:srgbClr val="ffffff"/>
                </a:solidFill>
                <a:latin typeface="Calibri"/>
                <a:ea typeface="Calibri"/>
              </a:rPr>
              <a:t>&lt;number&gt;</a:t>
            </a:fld>
            <a:endParaRPr b="0" lang="en-US" sz="15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0" y="1054440"/>
            <a:ext cx="9143640" cy="1762560"/>
          </a:xfrm>
          <a:prstGeom prst="rect">
            <a:avLst/>
          </a:prstGeom>
          <a:noFill/>
          <a:ln w="0">
            <a:noFill/>
          </a:ln>
        </p:spPr>
        <p:txBody>
          <a:bodyPr lIns="68400" rIns="68400" tIns="34200" bIns="34200" anchor="b">
            <a:normAutofit fontScale="88000"/>
          </a:bodyPr>
          <a:p>
            <a:pPr algn="ctr">
              <a:lnSpc>
                <a:spcPct val="90000"/>
              </a:lnSpc>
              <a:buNone/>
              <a:tabLst>
                <a:tab algn="l" pos="0"/>
              </a:tabLst>
            </a:pPr>
            <a:br>
              <a:rPr sz="2800"/>
            </a:br>
            <a:r>
              <a:rPr b="1" lang="en-US" sz="2800" spc="-1" strike="noStrike">
                <a:solidFill>
                  <a:srgbClr val="000000"/>
                </a:solidFill>
                <a:latin typeface="Times New Roman"/>
                <a:ea typeface="Times New Roman"/>
              </a:rPr>
              <a:t>Research Title:</a:t>
            </a:r>
            <a:br>
              <a:rPr sz="2800"/>
            </a:br>
            <a:r>
              <a:rPr b="0" lang="en-US" sz="2800" spc="-1" strike="noStrike">
                <a:solidFill>
                  <a:srgbClr val="000000"/>
                </a:solidFill>
                <a:latin typeface="Times New Roman"/>
                <a:ea typeface="Times New Roman"/>
              </a:rPr>
              <a:t>ENHANCING CREDIT RISK MANAGEMENT IN TANZANIA BANKING SECTOR USING PREDICTIVE MODELING TECHNIQUES</a:t>
            </a:r>
            <a:endParaRPr b="0" lang="en-US" sz="2800" spc="-1" strike="noStrike">
              <a:solidFill>
                <a:srgbClr val="000000"/>
              </a:solidFill>
              <a:latin typeface="Arial"/>
            </a:endParaRPr>
          </a:p>
        </p:txBody>
      </p:sp>
      <p:sp>
        <p:nvSpPr>
          <p:cNvPr id="130" name="PlaceHolder 2"/>
          <p:cNvSpPr>
            <a:spLocks noGrp="1"/>
          </p:cNvSpPr>
          <p:nvPr>
            <p:ph type="subTitle"/>
          </p:nvPr>
        </p:nvSpPr>
        <p:spPr>
          <a:xfrm>
            <a:off x="0" y="3062160"/>
            <a:ext cx="8786880" cy="2054160"/>
          </a:xfrm>
          <a:prstGeom prst="rect">
            <a:avLst/>
          </a:prstGeom>
          <a:noFill/>
          <a:ln w="0">
            <a:noFill/>
          </a:ln>
        </p:spPr>
        <p:txBody>
          <a:bodyPr lIns="68400" rIns="68400" tIns="34200" bIns="34200" anchor="t">
            <a:normAutofit/>
          </a:bodyPr>
          <a:p>
            <a:pPr marL="457200">
              <a:lnSpc>
                <a:spcPct val="115000"/>
              </a:lnSpc>
              <a:spcBef>
                <a:spcPts val="799"/>
              </a:spcBef>
              <a:buNone/>
              <a:tabLst>
                <a:tab algn="l" pos="0"/>
              </a:tabLst>
            </a:pPr>
            <a:r>
              <a:rPr b="1" lang="en-US" sz="2400" spc="-1" strike="noStrike">
                <a:solidFill>
                  <a:srgbClr val="000000"/>
                </a:solidFill>
                <a:latin typeface="Times New Roman"/>
                <a:ea typeface="Arial"/>
              </a:rPr>
              <a:t>Name of Candidate: </a:t>
            </a:r>
            <a:r>
              <a:rPr b="0" lang="en-US" sz="2400" spc="-1" strike="noStrike">
                <a:solidFill>
                  <a:srgbClr val="000000"/>
                </a:solidFill>
                <a:latin typeface="Times New Roman"/>
                <a:ea typeface="Arial"/>
              </a:rPr>
              <a:t>Mntambo, Stephen W </a:t>
            </a:r>
            <a:endParaRPr b="0" lang="en-US" sz="2400" spc="-1" strike="noStrike">
              <a:latin typeface="Arial"/>
            </a:endParaRPr>
          </a:p>
          <a:p>
            <a:pPr marL="457200">
              <a:lnSpc>
                <a:spcPct val="115000"/>
              </a:lnSpc>
              <a:spcBef>
                <a:spcPts val="799"/>
              </a:spcBef>
              <a:buNone/>
              <a:tabLst>
                <a:tab algn="l" pos="0"/>
              </a:tabLst>
            </a:pPr>
            <a:r>
              <a:rPr b="1" lang="en-US" sz="2400" spc="-1" strike="noStrike">
                <a:solidFill>
                  <a:srgbClr val="000000"/>
                </a:solidFill>
                <a:latin typeface="Times New Roman"/>
                <a:ea typeface="Arial"/>
              </a:rPr>
              <a:t>Reg. Number: </a:t>
            </a:r>
            <a:r>
              <a:rPr b="0" lang="en-US" sz="2400" spc="-1" strike="noStrike">
                <a:solidFill>
                  <a:srgbClr val="000000"/>
                </a:solidFill>
                <a:latin typeface="Times New Roman"/>
                <a:ea typeface="Arial"/>
              </a:rPr>
              <a:t>2022-06-01734</a:t>
            </a:r>
            <a:endParaRPr b="0" lang="en-US" sz="2400" spc="-1" strike="noStrike">
              <a:latin typeface="Arial"/>
            </a:endParaRPr>
          </a:p>
          <a:p>
            <a:pPr marL="457200">
              <a:lnSpc>
                <a:spcPct val="115000"/>
              </a:lnSpc>
              <a:spcBef>
                <a:spcPts val="799"/>
              </a:spcBef>
              <a:buNone/>
              <a:tabLst>
                <a:tab algn="l" pos="0"/>
              </a:tabLst>
            </a:pPr>
            <a:r>
              <a:rPr b="1" lang="en-US" sz="2400" spc="-1" strike="noStrike">
                <a:solidFill>
                  <a:srgbClr val="000000"/>
                </a:solidFill>
                <a:latin typeface="Times New Roman"/>
                <a:ea typeface="Arial"/>
              </a:rPr>
              <a:t>Proposed Degree:</a:t>
            </a:r>
            <a:r>
              <a:rPr b="0" lang="en-US" sz="2400" spc="-1" strike="noStrike">
                <a:solidFill>
                  <a:srgbClr val="000000"/>
                </a:solidFill>
                <a:latin typeface="Times New Roman"/>
                <a:ea typeface="Arial"/>
              </a:rPr>
              <a:t> Master of Science in Data Science</a:t>
            </a:r>
            <a:endParaRPr b="0" lang="en-US" sz="2400" spc="-1" strike="noStrike">
              <a:latin typeface="Arial"/>
            </a:endParaRPr>
          </a:p>
          <a:p>
            <a:pPr marL="457200">
              <a:lnSpc>
                <a:spcPct val="115000"/>
              </a:lnSpc>
              <a:spcBef>
                <a:spcPts val="799"/>
              </a:spcBef>
              <a:buNone/>
              <a:tabLst>
                <a:tab algn="l" pos="0"/>
              </a:tabLst>
            </a:pPr>
            <a:endParaRPr b="0" lang="en-US" sz="2000" spc="-1" strike="noStrike">
              <a:latin typeface="Arial"/>
            </a:endParaRPr>
          </a:p>
          <a:p>
            <a:pPr marL="457200">
              <a:lnSpc>
                <a:spcPct val="115000"/>
              </a:lnSpc>
              <a:spcBef>
                <a:spcPts val="799"/>
              </a:spcBef>
              <a:buNone/>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p:nvPr>
        </p:nvSpPr>
        <p:spPr>
          <a:xfrm>
            <a:off x="173160" y="1050480"/>
            <a:ext cx="8772840" cy="3891960"/>
          </a:xfrm>
          <a:prstGeom prst="rect">
            <a:avLst/>
          </a:prstGeom>
          <a:noFill/>
          <a:ln w="0">
            <a:noFill/>
          </a:ln>
        </p:spPr>
        <p:txBody>
          <a:bodyPr lIns="68400" rIns="68400" tIns="34200" bIns="34200" anchor="t">
            <a:normAutofit/>
          </a:bodyPr>
          <a:p>
            <a:pPr marL="457200" indent="-317520">
              <a:lnSpc>
                <a:spcPct val="110000"/>
              </a:lnSpc>
              <a:spcBef>
                <a:spcPts val="799"/>
              </a:spcBef>
              <a:buClr>
                <a:srgbClr val="0070c0"/>
              </a:buClr>
              <a:buFont typeface="Wingdings" charset="2"/>
              <a:buChar char=""/>
            </a:pPr>
            <a:r>
              <a:rPr b="0" lang="en-US" sz="2400" spc="-1" strike="noStrike">
                <a:solidFill>
                  <a:srgbClr val="000000"/>
                </a:solidFill>
                <a:latin typeface="Times New Roman"/>
                <a:ea typeface="Calibri"/>
              </a:rPr>
              <a:t>The external economic environment also impacts loan performance. Factors such as unemployment rates and house prices can influence borrowers' ability to repay loans. Hence, this research investigates the integration of detailed economic information into credit scoring models, aiming to improve their accuracy and interpretability by considering the broader economic context.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704880" y="1051200"/>
            <a:ext cx="7733880" cy="520200"/>
          </a:xfrm>
          <a:prstGeom prst="rect">
            <a:avLst/>
          </a:prstGeom>
          <a:noFill/>
          <a:ln w="0">
            <a:noFill/>
          </a:ln>
        </p:spPr>
        <p:txBody>
          <a:bodyPr lIns="68400" rIns="68400" tIns="34200" bIns="34200" anchor="ctr">
            <a:normAutofit fontScale="91000"/>
          </a:bodyPr>
          <a:p>
            <a:pPr algn="ctr">
              <a:lnSpc>
                <a:spcPct val="90000"/>
              </a:lnSpc>
              <a:buNone/>
            </a:pPr>
            <a:r>
              <a:rPr b="1" lang="en-US" sz="3600" spc="-1" strike="noStrike">
                <a:solidFill>
                  <a:srgbClr val="000000"/>
                </a:solidFill>
                <a:latin typeface="Times New Roman"/>
                <a:ea typeface="Times New Roman"/>
              </a:rPr>
              <a:t>Research Methodology</a:t>
            </a:r>
            <a:endParaRPr b="0" lang="en-US" sz="3600" spc="-1" strike="noStrike">
              <a:solidFill>
                <a:srgbClr val="000000"/>
              </a:solidFill>
              <a:latin typeface="Arial"/>
            </a:endParaRPr>
          </a:p>
        </p:txBody>
      </p:sp>
      <p:sp>
        <p:nvSpPr>
          <p:cNvPr id="147" name="PlaceHolder 2"/>
          <p:cNvSpPr>
            <a:spLocks noGrp="1"/>
          </p:cNvSpPr>
          <p:nvPr>
            <p:ph/>
          </p:nvPr>
        </p:nvSpPr>
        <p:spPr>
          <a:xfrm>
            <a:off x="197640" y="1334520"/>
            <a:ext cx="8946000" cy="3808440"/>
          </a:xfrm>
          <a:prstGeom prst="rect">
            <a:avLst/>
          </a:prstGeom>
          <a:noFill/>
          <a:ln w="0">
            <a:noFill/>
          </a:ln>
        </p:spPr>
        <p:txBody>
          <a:bodyPr lIns="68400" rIns="68400" tIns="34200" bIns="34200" anchor="t">
            <a:noAutofit/>
          </a:bodyPr>
          <a:p>
            <a:pPr algn="ctr">
              <a:lnSpc>
                <a:spcPct val="150000"/>
              </a:lnSpc>
              <a:spcBef>
                <a:spcPts val="420"/>
              </a:spcBef>
              <a:buNone/>
              <a:tabLst>
                <a:tab algn="l" pos="0"/>
              </a:tabLst>
            </a:pPr>
            <a:r>
              <a:rPr b="1" lang="en-US" sz="2000" spc="-1" strike="noStrike" u="sng">
                <a:solidFill>
                  <a:srgbClr val="000000"/>
                </a:solidFill>
                <a:uFillTx/>
                <a:latin typeface="Times New Roman"/>
                <a:ea typeface="Calibri"/>
              </a:rPr>
              <a:t>Research Approach and Design</a:t>
            </a:r>
            <a:endParaRPr b="0" lang="en-US" sz="2000" spc="-1" strike="noStrike">
              <a:solidFill>
                <a:srgbClr val="000000"/>
              </a:solidFill>
              <a:latin typeface="Arial"/>
            </a:endParaRPr>
          </a:p>
          <a:p>
            <a:pPr marL="343080" indent="-343080">
              <a:lnSpc>
                <a:spcPct val="150000"/>
              </a:lnSpc>
              <a:spcBef>
                <a:spcPts val="420"/>
              </a:spcBef>
              <a:buClr>
                <a:srgbClr val="0070c0"/>
              </a:buClr>
              <a:buFont typeface="Wingdings" charset="2"/>
              <a:buChar char=""/>
              <a:tabLst>
                <a:tab algn="l" pos="0"/>
              </a:tabLst>
            </a:pPr>
            <a:r>
              <a:rPr b="0" lang="en-US" sz="2000" spc="-1" strike="noStrike">
                <a:solidFill>
                  <a:srgbClr val="000000"/>
                </a:solidFill>
                <a:latin typeface="Times New Roman"/>
                <a:ea typeface="Calibri"/>
              </a:rPr>
              <a:t>The research approach for this study will be quantitative.</a:t>
            </a:r>
            <a:endParaRPr b="0" lang="en-US" sz="2000" spc="-1" strike="noStrike">
              <a:solidFill>
                <a:srgbClr val="000000"/>
              </a:solidFill>
              <a:latin typeface="Arial"/>
            </a:endParaRPr>
          </a:p>
          <a:p>
            <a:pPr marL="343080" indent="-343080">
              <a:lnSpc>
                <a:spcPct val="150000"/>
              </a:lnSpc>
              <a:spcBef>
                <a:spcPts val="420"/>
              </a:spcBef>
              <a:buClr>
                <a:srgbClr val="0070c0"/>
              </a:buClr>
              <a:buFont typeface="Wingdings" charset="2"/>
              <a:buChar char=""/>
              <a:tabLst>
                <a:tab algn="l" pos="0"/>
              </a:tabLst>
            </a:pPr>
            <a:r>
              <a:rPr b="0" lang="en-US" sz="2000" spc="-1" strike="noStrike">
                <a:solidFill>
                  <a:srgbClr val="000000"/>
                </a:solidFill>
                <a:latin typeface="Times New Roman"/>
                <a:ea typeface="Calibri"/>
              </a:rPr>
              <a:t> </a:t>
            </a:r>
            <a:r>
              <a:rPr b="0" lang="en-US" sz="2000" spc="-1" strike="noStrike">
                <a:solidFill>
                  <a:srgbClr val="000000"/>
                </a:solidFill>
                <a:latin typeface="Times New Roman"/>
                <a:ea typeface="Calibri"/>
              </a:rPr>
              <a:t>A longitudinal design will be employed to track credit risk over a specific time period, with a focus on assessing the impact of machine learning on risk assessment. </a:t>
            </a:r>
            <a:endParaRPr b="0" lang="en-US" sz="2000" spc="-1" strike="noStrike">
              <a:solidFill>
                <a:srgbClr val="000000"/>
              </a:solidFill>
              <a:latin typeface="Arial"/>
            </a:endParaRPr>
          </a:p>
          <a:p>
            <a:pPr marL="343080" indent="-343080">
              <a:lnSpc>
                <a:spcPct val="150000"/>
              </a:lnSpc>
              <a:spcBef>
                <a:spcPts val="420"/>
              </a:spcBef>
              <a:buClr>
                <a:srgbClr val="0070c0"/>
              </a:buClr>
              <a:buFont typeface="Wingdings" charset="2"/>
              <a:buChar char=""/>
              <a:tabLst>
                <a:tab algn="l" pos="0"/>
              </a:tabLst>
            </a:pPr>
            <a:r>
              <a:rPr b="0" lang="en-US" sz="2000" spc="-1" strike="noStrike">
                <a:solidFill>
                  <a:srgbClr val="000000"/>
                </a:solidFill>
                <a:latin typeface="Times New Roman"/>
                <a:ea typeface="Calibri"/>
              </a:rPr>
              <a:t>Additionally, a comparative design will be used to evaluate the effectiveness of machine learning-based models in comparison to traditional credit risk assessment methods.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p:nvPr>
        </p:nvSpPr>
        <p:spPr>
          <a:xfrm>
            <a:off x="420120" y="1099800"/>
            <a:ext cx="8723520" cy="3929040"/>
          </a:xfrm>
          <a:prstGeom prst="rect">
            <a:avLst/>
          </a:prstGeom>
          <a:noFill/>
          <a:ln w="0">
            <a:noFill/>
          </a:ln>
        </p:spPr>
        <p:txBody>
          <a:bodyPr lIns="68400" rIns="68400" tIns="34200" bIns="34200" anchor="t">
            <a:normAutofit/>
          </a:bodyPr>
          <a:p>
            <a:pPr algn="ctr">
              <a:lnSpc>
                <a:spcPct val="150000"/>
              </a:lnSpc>
              <a:spcBef>
                <a:spcPts val="420"/>
              </a:spcBef>
              <a:buNone/>
              <a:tabLst>
                <a:tab algn="l" pos="0"/>
              </a:tabLst>
            </a:pPr>
            <a:r>
              <a:rPr b="1" lang="en-US" sz="2000" spc="-1" strike="noStrike" u="sng">
                <a:solidFill>
                  <a:srgbClr val="000000"/>
                </a:solidFill>
                <a:uFillTx/>
                <a:latin typeface="Times New Roman"/>
                <a:ea typeface="Calibri"/>
              </a:rPr>
              <a:t>Research Methods</a:t>
            </a:r>
            <a:endParaRPr b="0" lang="en-US" sz="2000" spc="-1" strike="noStrike">
              <a:solidFill>
                <a:srgbClr val="000000"/>
              </a:solidFill>
              <a:latin typeface="Arial"/>
            </a:endParaRPr>
          </a:p>
          <a:p>
            <a:pPr marL="343080" indent="-343080">
              <a:lnSpc>
                <a:spcPct val="150000"/>
              </a:lnSpc>
              <a:spcBef>
                <a:spcPts val="420"/>
              </a:spcBef>
              <a:buClr>
                <a:srgbClr val="0070c0"/>
              </a:buClr>
              <a:buFont typeface="Wingdings" charset="2"/>
              <a:buChar char=""/>
              <a:tabLst>
                <a:tab algn="l" pos="0"/>
              </a:tabLst>
            </a:pPr>
            <a:r>
              <a:rPr b="0" lang="en-US" sz="2000" spc="-1" strike="noStrike">
                <a:solidFill>
                  <a:srgbClr val="000000"/>
                </a:solidFill>
                <a:latin typeface="Times New Roman"/>
                <a:ea typeface="Calibri"/>
              </a:rPr>
              <a:t>The primary research methods will include data collection, data preprocessing, algorithm selection and implementation, model training, model validation, and performance evaluation.</a:t>
            </a:r>
            <a:endParaRPr b="0" lang="en-US" sz="2000" spc="-1" strike="noStrike">
              <a:solidFill>
                <a:srgbClr val="000000"/>
              </a:solidFill>
              <a:latin typeface="Arial"/>
            </a:endParaRPr>
          </a:p>
          <a:p>
            <a:pPr marL="343080" indent="-343080">
              <a:lnSpc>
                <a:spcPct val="150000"/>
              </a:lnSpc>
              <a:spcBef>
                <a:spcPts val="420"/>
              </a:spcBef>
              <a:buClr>
                <a:srgbClr val="0070c0"/>
              </a:buClr>
              <a:buFont typeface="Wingdings" charset="2"/>
              <a:buChar char=""/>
              <a:tabLst>
                <a:tab algn="l" pos="0"/>
              </a:tabLst>
            </a:pPr>
            <a:r>
              <a:rPr b="0" lang="en-US" sz="2000" spc="-1" strike="noStrike">
                <a:solidFill>
                  <a:srgbClr val="000000"/>
                </a:solidFill>
                <a:latin typeface="Times New Roman"/>
                <a:ea typeface="Calibri"/>
              </a:rPr>
              <a:t>Machine learning algorithms such as logistic regression, decision trees, random forests, and neural networks will be employed to develop predictive credit risk models.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p:nvPr>
        </p:nvSpPr>
        <p:spPr>
          <a:xfrm>
            <a:off x="370800" y="1037880"/>
            <a:ext cx="8476200" cy="4003200"/>
          </a:xfrm>
          <a:prstGeom prst="rect">
            <a:avLst/>
          </a:prstGeom>
          <a:noFill/>
          <a:ln w="0">
            <a:noFill/>
          </a:ln>
        </p:spPr>
        <p:txBody>
          <a:bodyPr lIns="68400" rIns="68400" tIns="34200" bIns="34200" anchor="t">
            <a:noAutofit/>
          </a:bodyPr>
          <a:p>
            <a:pPr algn="ctr">
              <a:lnSpc>
                <a:spcPct val="100000"/>
              </a:lnSpc>
              <a:spcBef>
                <a:spcPts val="420"/>
              </a:spcBef>
              <a:buNone/>
              <a:tabLst>
                <a:tab algn="l" pos="0"/>
              </a:tabLst>
            </a:pPr>
            <a:r>
              <a:rPr b="1" lang="en-US" sz="2200" spc="-1" strike="noStrike" u="sng">
                <a:solidFill>
                  <a:srgbClr val="000000"/>
                </a:solidFill>
                <a:uFillTx/>
                <a:latin typeface="Times New Roman"/>
                <a:ea typeface="Calibri"/>
              </a:rPr>
              <a:t>Study Area</a:t>
            </a:r>
            <a:endParaRPr b="0" lang="en-US" sz="2200" spc="-1" strike="noStrike">
              <a:solidFill>
                <a:srgbClr val="000000"/>
              </a:solidFill>
              <a:latin typeface="Arial"/>
            </a:endParaRPr>
          </a:p>
          <a:p>
            <a:pPr marL="343080" indent="-343080">
              <a:lnSpc>
                <a:spcPct val="100000"/>
              </a:lnSpc>
              <a:spcBef>
                <a:spcPts val="420"/>
              </a:spcBef>
              <a:buClr>
                <a:srgbClr val="0070c0"/>
              </a:buClr>
              <a:buFont typeface="Wingdings" charset="2"/>
              <a:buChar char=""/>
              <a:tabLst>
                <a:tab algn="l" pos="0"/>
              </a:tabLst>
            </a:pPr>
            <a:r>
              <a:rPr b="0" lang="en-US" sz="2200" spc="-1" strike="noStrike">
                <a:solidFill>
                  <a:srgbClr val="000000"/>
                </a:solidFill>
                <a:latin typeface="Times New Roman"/>
                <a:ea typeface="Calibri"/>
              </a:rPr>
              <a:t>The study will focus on the Tanzanian banking sector. Specifically, it will target a diverse set of banks within Tanzania to ensure a representative sample and comprehensive understanding of credit risk management practices in the country.</a:t>
            </a:r>
            <a:endParaRPr b="0" lang="en-US" sz="2200" spc="-1" strike="noStrike">
              <a:solidFill>
                <a:srgbClr val="000000"/>
              </a:solidFill>
              <a:latin typeface="Arial"/>
            </a:endParaRPr>
          </a:p>
          <a:p>
            <a:pPr>
              <a:lnSpc>
                <a:spcPct val="100000"/>
              </a:lnSpc>
              <a:spcBef>
                <a:spcPts val="420"/>
              </a:spcBef>
              <a:buNone/>
              <a:tabLst>
                <a:tab algn="l" pos="0"/>
              </a:tabLst>
            </a:pPr>
            <a:endParaRPr b="0" lang="en-US" sz="2200" spc="-1" strike="noStrike">
              <a:solidFill>
                <a:srgbClr val="000000"/>
              </a:solidFill>
              <a:latin typeface="Arial"/>
            </a:endParaRPr>
          </a:p>
          <a:p>
            <a:pPr algn="ctr">
              <a:lnSpc>
                <a:spcPct val="100000"/>
              </a:lnSpc>
              <a:spcBef>
                <a:spcPts val="420"/>
              </a:spcBef>
              <a:buNone/>
              <a:tabLst>
                <a:tab algn="l" pos="0"/>
              </a:tabLst>
            </a:pPr>
            <a:r>
              <a:rPr b="1" lang="en-US" sz="2200" spc="-1" strike="noStrike" u="sng">
                <a:solidFill>
                  <a:srgbClr val="000000"/>
                </a:solidFill>
                <a:uFillTx/>
                <a:latin typeface="Times New Roman"/>
                <a:ea typeface="Calibri"/>
              </a:rPr>
              <a:t>Sample Size</a:t>
            </a:r>
            <a:endParaRPr b="0" lang="en-US" sz="2200" spc="-1" strike="noStrike">
              <a:solidFill>
                <a:srgbClr val="000000"/>
              </a:solidFill>
              <a:latin typeface="Arial"/>
            </a:endParaRPr>
          </a:p>
          <a:p>
            <a:pPr marL="343080" indent="-343080">
              <a:lnSpc>
                <a:spcPct val="100000"/>
              </a:lnSpc>
              <a:spcBef>
                <a:spcPts val="420"/>
              </a:spcBef>
              <a:buClr>
                <a:srgbClr val="0070c0"/>
              </a:buClr>
              <a:buFont typeface="Wingdings" charset="2"/>
              <a:buChar char=""/>
              <a:tabLst>
                <a:tab algn="l" pos="0"/>
              </a:tabLst>
            </a:pPr>
            <a:r>
              <a:rPr b="0" lang="en-US" sz="2200" spc="-1" strike="noStrike">
                <a:solidFill>
                  <a:srgbClr val="000000"/>
                </a:solidFill>
                <a:latin typeface="Times New Roman"/>
                <a:ea typeface="Calibri"/>
              </a:rPr>
              <a:t>The sample size will be determined based on the availability of historical credit data from Tanzanian banks. The aim is to collect a sufficiently large and diverse dataset to ensure the robustness of the developed machine learning models. </a:t>
            </a:r>
            <a:endParaRPr b="0" lang="en-US" sz="2200" spc="-1" strike="noStrike">
              <a:solidFill>
                <a:srgbClr val="000000"/>
              </a:solidFill>
              <a:latin typeface="Arial"/>
            </a:endParaRPr>
          </a:p>
          <a:p>
            <a:pPr>
              <a:lnSpc>
                <a:spcPct val="100000"/>
              </a:lnSpc>
              <a:spcBef>
                <a:spcPts val="799"/>
              </a:spcBef>
              <a:buNone/>
              <a:tabLst>
                <a:tab algn="l" pos="0"/>
              </a:tabLst>
            </a:pP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p:nvPr>
        </p:nvSpPr>
        <p:spPr>
          <a:xfrm>
            <a:off x="271800" y="1000800"/>
            <a:ext cx="8871840" cy="4142160"/>
          </a:xfrm>
          <a:prstGeom prst="rect">
            <a:avLst/>
          </a:prstGeom>
          <a:noFill/>
          <a:ln w="0">
            <a:noFill/>
          </a:ln>
        </p:spPr>
        <p:txBody>
          <a:bodyPr lIns="68400" rIns="68400" tIns="34200" bIns="34200" anchor="t">
            <a:normAutofit/>
          </a:bodyPr>
          <a:p>
            <a:pPr algn="ctr">
              <a:lnSpc>
                <a:spcPct val="150000"/>
              </a:lnSpc>
              <a:spcBef>
                <a:spcPts val="420"/>
              </a:spcBef>
              <a:buNone/>
              <a:tabLst>
                <a:tab algn="l" pos="0"/>
              </a:tabLst>
            </a:pPr>
            <a:r>
              <a:rPr b="1" lang="en-US" sz="2200" spc="-1" strike="noStrike" u="sng">
                <a:solidFill>
                  <a:srgbClr val="000000"/>
                </a:solidFill>
                <a:uFillTx/>
                <a:latin typeface="Times New Roman"/>
                <a:ea typeface="Calibri"/>
              </a:rPr>
              <a:t>Materials</a:t>
            </a:r>
            <a:endParaRPr b="0" lang="en-US" sz="2200" spc="-1" strike="noStrike">
              <a:solidFill>
                <a:srgbClr val="000000"/>
              </a:solidFill>
              <a:latin typeface="Arial"/>
            </a:endParaRPr>
          </a:p>
          <a:p>
            <a:pPr marL="343080" indent="-343080">
              <a:lnSpc>
                <a:spcPct val="150000"/>
              </a:lnSpc>
              <a:spcBef>
                <a:spcPts val="420"/>
              </a:spcBef>
              <a:buClr>
                <a:srgbClr val="0070c0"/>
              </a:buClr>
              <a:buFont typeface="Wingdings" charset="2"/>
              <a:buChar char=""/>
              <a:tabLst>
                <a:tab algn="l" pos="0"/>
              </a:tabLst>
            </a:pPr>
            <a:r>
              <a:rPr b="0" lang="en-US" sz="2200" spc="-1" strike="noStrike">
                <a:solidFill>
                  <a:srgbClr val="000000"/>
                </a:solidFill>
                <a:latin typeface="Times New Roman"/>
                <a:ea typeface="Calibri"/>
              </a:rPr>
              <a:t>The primary materials for this study will include historical credit data from Tanzanian banks, economic indicators (such as unemployment rates, inflation, GDP growth), alternative data sources (potentially social media data), machine learning software/tools for model development (Python, R, or relevant libraries), and computing resources for model training and analysis.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p:nvPr>
        </p:nvSpPr>
        <p:spPr>
          <a:xfrm>
            <a:off x="284040" y="1087560"/>
            <a:ext cx="8748360" cy="3854880"/>
          </a:xfrm>
          <a:prstGeom prst="rect">
            <a:avLst/>
          </a:prstGeom>
          <a:noFill/>
          <a:ln w="0">
            <a:noFill/>
          </a:ln>
        </p:spPr>
        <p:txBody>
          <a:bodyPr lIns="68400" rIns="68400" tIns="34200" bIns="34200" anchor="t">
            <a:normAutofit fontScale="95000"/>
          </a:bodyPr>
          <a:p>
            <a:pPr algn="ctr">
              <a:lnSpc>
                <a:spcPct val="150000"/>
              </a:lnSpc>
              <a:spcBef>
                <a:spcPts val="420"/>
              </a:spcBef>
              <a:buNone/>
              <a:tabLst>
                <a:tab algn="l" pos="0"/>
              </a:tabLst>
            </a:pPr>
            <a:r>
              <a:rPr b="1" lang="en-US" sz="2400" spc="-1" strike="noStrike" u="sng">
                <a:solidFill>
                  <a:srgbClr val="000000"/>
                </a:solidFill>
                <a:uFillTx/>
                <a:latin typeface="Times New Roman"/>
                <a:ea typeface="Calibri"/>
              </a:rPr>
              <a:t>Data Analysis</a:t>
            </a:r>
            <a:endParaRPr b="0" lang="en-US" sz="2400" spc="-1" strike="noStrike">
              <a:solidFill>
                <a:srgbClr val="000000"/>
              </a:solidFill>
              <a:latin typeface="Arial"/>
            </a:endParaRPr>
          </a:p>
          <a:p>
            <a:pPr>
              <a:lnSpc>
                <a:spcPct val="150000"/>
              </a:lnSpc>
              <a:spcBef>
                <a:spcPts val="420"/>
              </a:spcBef>
              <a:buNone/>
              <a:tabLst>
                <a:tab algn="l" pos="0"/>
              </a:tabLst>
            </a:pPr>
            <a:r>
              <a:rPr b="0" lang="en-US" sz="2400" spc="-1" strike="noStrike">
                <a:solidFill>
                  <a:srgbClr val="000000"/>
                </a:solidFill>
                <a:latin typeface="Times New Roman"/>
                <a:ea typeface="Calibri"/>
              </a:rPr>
              <a:t>Data analysis will involve various steps, including exploratory data analysis (EDA) to understand the characteristics of the credit data, feature engineering to extract relevant features for the models, model training and validation, and statistical analysis to evaluate the performance of the machine learning models. Advanced techniques such as cross-validation and AUC-ROC analysis will be used for model evaluation.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p:nvPr>
        </p:nvSpPr>
        <p:spPr>
          <a:xfrm>
            <a:off x="370800" y="1013400"/>
            <a:ext cx="8772840" cy="4040280"/>
          </a:xfrm>
          <a:prstGeom prst="rect">
            <a:avLst/>
          </a:prstGeom>
          <a:noFill/>
          <a:ln w="0">
            <a:noFill/>
          </a:ln>
        </p:spPr>
        <p:txBody>
          <a:bodyPr lIns="68400" rIns="68400" tIns="34200" bIns="34200" anchor="t">
            <a:normAutofit/>
          </a:bodyPr>
          <a:p>
            <a:pPr algn="ctr">
              <a:lnSpc>
                <a:spcPct val="150000"/>
              </a:lnSpc>
              <a:spcBef>
                <a:spcPts val="420"/>
              </a:spcBef>
              <a:buNone/>
              <a:tabLst>
                <a:tab algn="l" pos="0"/>
              </a:tabLst>
            </a:pPr>
            <a:r>
              <a:rPr b="1" lang="en-US" sz="2200" spc="-1" strike="noStrike" u="sng">
                <a:solidFill>
                  <a:srgbClr val="000000"/>
                </a:solidFill>
                <a:uFillTx/>
                <a:latin typeface="Times New Roman"/>
                <a:ea typeface="Calibri"/>
              </a:rPr>
              <a:t>Ethical Practices/Procedures</a:t>
            </a:r>
            <a:endParaRPr b="0" lang="en-US" sz="2200" spc="-1" strike="noStrike">
              <a:solidFill>
                <a:srgbClr val="000000"/>
              </a:solidFill>
              <a:latin typeface="Arial"/>
            </a:endParaRPr>
          </a:p>
          <a:p>
            <a:pPr marL="343080" indent="-343080">
              <a:lnSpc>
                <a:spcPct val="150000"/>
              </a:lnSpc>
              <a:spcBef>
                <a:spcPts val="420"/>
              </a:spcBef>
              <a:buClr>
                <a:srgbClr val="0070c0"/>
              </a:buClr>
              <a:buFont typeface="Wingdings" charset="2"/>
              <a:buChar char=""/>
              <a:tabLst>
                <a:tab algn="l" pos="0"/>
              </a:tabLst>
            </a:pPr>
            <a:r>
              <a:rPr b="0" lang="en-US" sz="2200" spc="-1" strike="noStrike">
                <a:solidFill>
                  <a:srgbClr val="000000"/>
                </a:solidFill>
                <a:latin typeface="Times New Roman"/>
                <a:ea typeface="Calibri"/>
              </a:rPr>
              <a:t>The study will adhere to ethical guidelines for data privacy and security, ensuring that all sensitive information is anonymized and protected. Additionally, the research will be conducted in accordance with relevant regulatory standards and research clearance letter will be obtained from UDSM and provided to the banks.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704880" y="1051200"/>
            <a:ext cx="7733880" cy="520200"/>
          </a:xfrm>
          <a:prstGeom prst="rect">
            <a:avLst/>
          </a:prstGeom>
          <a:noFill/>
          <a:ln w="0">
            <a:noFill/>
          </a:ln>
        </p:spPr>
        <p:txBody>
          <a:bodyPr lIns="68400" rIns="68400" tIns="34200" bIns="34200" anchor="ctr">
            <a:normAutofit/>
          </a:bodyPr>
          <a:p>
            <a:pPr algn="ctr">
              <a:lnSpc>
                <a:spcPct val="90000"/>
              </a:lnSpc>
              <a:buNone/>
            </a:pPr>
            <a:r>
              <a:rPr b="1" lang="en-US" sz="2800" spc="-1" strike="noStrike">
                <a:solidFill>
                  <a:srgbClr val="000000"/>
                </a:solidFill>
                <a:latin typeface="Times New Roman"/>
                <a:ea typeface="Calibri"/>
              </a:rPr>
              <a:t>Proposed Budget –</a:t>
            </a:r>
            <a:r>
              <a:rPr b="0" lang="en-US" sz="2800" spc="-1" strike="noStrike">
                <a:solidFill>
                  <a:srgbClr val="000000"/>
                </a:solidFill>
                <a:latin typeface="Times New Roman"/>
                <a:ea typeface="Calibri"/>
              </a:rPr>
              <a:t> Self-funded</a:t>
            </a:r>
            <a:endParaRPr b="0" lang="en-US" sz="2800" spc="-1" strike="noStrike">
              <a:solidFill>
                <a:srgbClr val="000000"/>
              </a:solidFill>
              <a:latin typeface="Arial"/>
            </a:endParaRPr>
          </a:p>
        </p:txBody>
      </p:sp>
      <p:graphicFrame>
        <p:nvGraphicFramePr>
          <p:cNvPr id="154" name="Table 5"/>
          <p:cNvGraphicFramePr/>
          <p:nvPr/>
        </p:nvGraphicFramePr>
        <p:xfrm>
          <a:off x="852480" y="1571760"/>
          <a:ext cx="6116400" cy="3486240"/>
        </p:xfrm>
        <a:graphic>
          <a:graphicData uri="http://schemas.openxmlformats.org/drawingml/2006/table">
            <a:tbl>
              <a:tblPr/>
              <a:tblGrid>
                <a:gridCol w="3920400"/>
                <a:gridCol w="2196000"/>
              </a:tblGrid>
              <a:tr h="403920">
                <a:tc>
                  <a:txBody>
                    <a:bodyPr lIns="64080" rIns="70920" tIns="109800" bIns="0" anchor="t">
                      <a:noAutofit/>
                    </a:bodyPr>
                    <a:p>
                      <a:pPr marL="3240">
                        <a:lnSpc>
                          <a:spcPct val="106000"/>
                        </a:lnSpc>
                        <a:spcBef>
                          <a:spcPts val="420"/>
                        </a:spcBef>
                        <a:buNone/>
                      </a:pPr>
                      <a:r>
                        <a:rPr b="1" lang="en-US" sz="1800" spc="-1" strike="noStrike">
                          <a:solidFill>
                            <a:srgbClr val="000000"/>
                          </a:solidFill>
                          <a:latin typeface="Times New Roman"/>
                          <a:ea typeface="Arial"/>
                        </a:rPr>
                        <a:t>ITEM</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c>
                  <a:txBody>
                    <a:bodyPr lIns="64080" rIns="70920" tIns="109800" bIns="0" anchor="t">
                      <a:noAutofit/>
                    </a:bodyPr>
                    <a:p>
                      <a:pPr marL="3240">
                        <a:lnSpc>
                          <a:spcPct val="106000"/>
                        </a:lnSpc>
                        <a:spcBef>
                          <a:spcPts val="420"/>
                        </a:spcBef>
                        <a:buNone/>
                      </a:pPr>
                      <a:r>
                        <a:rPr b="1" lang="en-US" sz="1800" spc="-1" strike="noStrike">
                          <a:solidFill>
                            <a:srgbClr val="000000"/>
                          </a:solidFill>
                          <a:latin typeface="Times New Roman"/>
                          <a:ea typeface="Arial"/>
                        </a:rPr>
                        <a:t>COST(TSH)</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r>
              <a:tr h="489600">
                <a:tc>
                  <a:txBody>
                    <a:bodyPr lIns="64080" rIns="70920" tIns="109800" bIns="0" anchor="t">
                      <a:noAutofit/>
                    </a:bodyPr>
                    <a:p>
                      <a:pPr marL="3240">
                        <a:lnSpc>
                          <a:spcPct val="106000"/>
                        </a:lnSpc>
                        <a:spcBef>
                          <a:spcPts val="420"/>
                        </a:spcBef>
                        <a:buNone/>
                      </a:pPr>
                      <a:r>
                        <a:rPr b="0" lang="en-US" sz="1800" spc="-1" strike="noStrike">
                          <a:solidFill>
                            <a:srgbClr val="000000"/>
                          </a:solidFill>
                          <a:latin typeface="Times New Roman"/>
                          <a:ea typeface="Arial"/>
                        </a:rPr>
                        <a:t>Data Collection and Preparation </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c>
                  <a:txBody>
                    <a:bodyPr lIns="64080" rIns="70920" tIns="109800" bIns="0" anchor="t">
                      <a:noAutofit/>
                    </a:bodyPr>
                    <a:p>
                      <a:pPr marL="3240">
                        <a:lnSpc>
                          <a:spcPct val="106000"/>
                        </a:lnSpc>
                        <a:spcBef>
                          <a:spcPts val="420"/>
                        </a:spcBef>
                        <a:buNone/>
                      </a:pPr>
                      <a:r>
                        <a:rPr b="0" lang="en-US" sz="1800" spc="-1" strike="noStrike">
                          <a:solidFill>
                            <a:srgbClr val="000000"/>
                          </a:solidFill>
                          <a:latin typeface="Times New Roman"/>
                          <a:ea typeface="Arial"/>
                        </a:rPr>
                        <a:t>500,000/=</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r>
              <a:tr h="503280">
                <a:tc>
                  <a:txBody>
                    <a:bodyPr lIns="64080" rIns="70920" tIns="109800" bIns="0" anchor="t">
                      <a:noAutofit/>
                    </a:bodyPr>
                    <a:p>
                      <a:pPr marL="3240">
                        <a:lnSpc>
                          <a:spcPct val="106000"/>
                        </a:lnSpc>
                        <a:spcBef>
                          <a:spcPts val="420"/>
                        </a:spcBef>
                        <a:buNone/>
                      </a:pPr>
                      <a:r>
                        <a:rPr b="0" lang="en-US" sz="1800" spc="-1" strike="noStrike">
                          <a:solidFill>
                            <a:srgbClr val="000000"/>
                          </a:solidFill>
                          <a:latin typeface="Times New Roman"/>
                          <a:ea typeface="Arial"/>
                        </a:rPr>
                        <a:t>Software and tools</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c>
                  <a:txBody>
                    <a:bodyPr lIns="64080" rIns="70920" tIns="109800" bIns="0" anchor="t">
                      <a:noAutofit/>
                    </a:bodyPr>
                    <a:p>
                      <a:pPr marL="3240">
                        <a:lnSpc>
                          <a:spcPct val="106000"/>
                        </a:lnSpc>
                        <a:spcBef>
                          <a:spcPts val="420"/>
                        </a:spcBef>
                        <a:buNone/>
                      </a:pPr>
                      <a:r>
                        <a:rPr b="0" lang="en-US" sz="1800" spc="-1" strike="noStrike">
                          <a:solidFill>
                            <a:srgbClr val="000000"/>
                          </a:solidFill>
                          <a:latin typeface="Times New Roman"/>
                          <a:ea typeface="Arial"/>
                        </a:rPr>
                        <a:t>300,000/=</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r>
              <a:tr h="403920">
                <a:tc>
                  <a:txBody>
                    <a:bodyPr lIns="64080" rIns="70920" tIns="109800" bIns="0" anchor="ctr">
                      <a:noAutofit/>
                    </a:bodyPr>
                    <a:p>
                      <a:pPr marL="3240">
                        <a:lnSpc>
                          <a:spcPct val="106000"/>
                        </a:lnSpc>
                        <a:spcBef>
                          <a:spcPts val="420"/>
                        </a:spcBef>
                        <a:buNone/>
                      </a:pPr>
                      <a:r>
                        <a:rPr b="0" lang="en-US" sz="1800" spc="-1" strike="noStrike">
                          <a:solidFill>
                            <a:srgbClr val="000000"/>
                          </a:solidFill>
                          <a:latin typeface="Times New Roman"/>
                          <a:ea typeface="Arial"/>
                        </a:rPr>
                        <a:t>Research materials</a:t>
                      </a:r>
                      <a:endParaRPr b="0" lang="en-US" sz="1800" spc="-1" strike="noStrike">
                        <a:latin typeface="Arial"/>
                      </a:endParaRPr>
                    </a:p>
                  </a:txBody>
                  <a:tcPr anchor="ctr" marL="64080" marR="70920">
                    <a:lnL w="9360">
                      <a:solidFill>
                        <a:srgbClr val="9e9e9e"/>
                      </a:solidFill>
                    </a:lnL>
                    <a:lnR w="9360">
                      <a:solidFill>
                        <a:srgbClr val="9e9e9e"/>
                      </a:solidFill>
                    </a:lnR>
                    <a:lnT w="9360">
                      <a:solidFill>
                        <a:srgbClr val="9e9e9e"/>
                      </a:solidFill>
                    </a:lnT>
                    <a:lnB w="9360">
                      <a:solidFill>
                        <a:srgbClr val="9e9e9e"/>
                      </a:solidFill>
                    </a:lnB>
                    <a:noFill/>
                  </a:tcPr>
                </a:tc>
                <a:tc>
                  <a:txBody>
                    <a:bodyPr lIns="64080" rIns="70920" tIns="109800" bIns="0" anchor="ctr">
                      <a:noAutofit/>
                    </a:bodyPr>
                    <a:p>
                      <a:pPr marL="3240">
                        <a:lnSpc>
                          <a:spcPct val="106000"/>
                        </a:lnSpc>
                        <a:spcBef>
                          <a:spcPts val="420"/>
                        </a:spcBef>
                        <a:buNone/>
                      </a:pPr>
                      <a:r>
                        <a:rPr b="0" lang="en-US" sz="1800" spc="-1" strike="noStrike">
                          <a:solidFill>
                            <a:srgbClr val="000000"/>
                          </a:solidFill>
                          <a:latin typeface="Times New Roman"/>
                          <a:ea typeface="Arial"/>
                        </a:rPr>
                        <a:t>300,000/=</a:t>
                      </a:r>
                      <a:endParaRPr b="0" lang="en-US" sz="1800" spc="-1" strike="noStrike">
                        <a:latin typeface="Arial"/>
                      </a:endParaRPr>
                    </a:p>
                  </a:txBody>
                  <a:tcPr anchor="ctr" marL="64080" marR="70920">
                    <a:lnL w="9360">
                      <a:solidFill>
                        <a:srgbClr val="9e9e9e"/>
                      </a:solidFill>
                    </a:lnL>
                    <a:lnR w="9360">
                      <a:solidFill>
                        <a:srgbClr val="9e9e9e"/>
                      </a:solidFill>
                    </a:lnR>
                    <a:lnT w="9360">
                      <a:solidFill>
                        <a:srgbClr val="9e9e9e"/>
                      </a:solidFill>
                    </a:lnT>
                    <a:lnB w="9360">
                      <a:solidFill>
                        <a:srgbClr val="9e9e9e"/>
                      </a:solidFill>
                    </a:lnB>
                    <a:noFill/>
                  </a:tcPr>
                </a:tc>
              </a:tr>
              <a:tr h="455400">
                <a:tc>
                  <a:txBody>
                    <a:bodyPr lIns="64080" rIns="70920" tIns="109800" bIns="0" anchor="ctr">
                      <a:noAutofit/>
                    </a:bodyPr>
                    <a:p>
                      <a:pPr marL="3240">
                        <a:lnSpc>
                          <a:spcPct val="106000"/>
                        </a:lnSpc>
                        <a:spcBef>
                          <a:spcPts val="420"/>
                        </a:spcBef>
                        <a:buNone/>
                      </a:pPr>
                      <a:r>
                        <a:rPr b="0" lang="en-US" sz="1800" spc="-1" strike="noStrike">
                          <a:solidFill>
                            <a:srgbClr val="000000"/>
                          </a:solidFill>
                          <a:latin typeface="Times New Roman"/>
                          <a:ea typeface="Arial"/>
                        </a:rPr>
                        <a:t>Computing resources</a:t>
                      </a:r>
                      <a:endParaRPr b="0" lang="en-US" sz="1800" spc="-1" strike="noStrike">
                        <a:latin typeface="Arial"/>
                      </a:endParaRPr>
                    </a:p>
                  </a:txBody>
                  <a:tcPr anchor="ctr" marL="64080" marR="70920">
                    <a:lnL w="9360">
                      <a:solidFill>
                        <a:srgbClr val="9e9e9e"/>
                      </a:solidFill>
                    </a:lnL>
                    <a:lnR w="9360">
                      <a:solidFill>
                        <a:srgbClr val="9e9e9e"/>
                      </a:solidFill>
                    </a:lnR>
                    <a:lnT w="9360">
                      <a:solidFill>
                        <a:srgbClr val="9e9e9e"/>
                      </a:solidFill>
                    </a:lnT>
                    <a:lnB w="9360">
                      <a:solidFill>
                        <a:srgbClr val="9e9e9e"/>
                      </a:solidFill>
                    </a:lnB>
                    <a:noFill/>
                  </a:tcPr>
                </a:tc>
                <a:tc>
                  <a:txBody>
                    <a:bodyPr lIns="64080" rIns="70920" tIns="109800" bIns="0" anchor="ctr">
                      <a:noAutofit/>
                    </a:bodyPr>
                    <a:p>
                      <a:pPr marL="3240">
                        <a:lnSpc>
                          <a:spcPct val="106000"/>
                        </a:lnSpc>
                        <a:spcBef>
                          <a:spcPts val="420"/>
                        </a:spcBef>
                        <a:buNone/>
                      </a:pPr>
                      <a:r>
                        <a:rPr b="0" lang="en-US" sz="1800" spc="-1" strike="noStrike">
                          <a:solidFill>
                            <a:srgbClr val="000000"/>
                          </a:solidFill>
                          <a:latin typeface="Times New Roman"/>
                          <a:ea typeface="Arial"/>
                        </a:rPr>
                        <a:t>2,500,000/=</a:t>
                      </a:r>
                      <a:endParaRPr b="0" lang="en-US" sz="1800" spc="-1" strike="noStrike">
                        <a:latin typeface="Arial"/>
                      </a:endParaRPr>
                    </a:p>
                  </a:txBody>
                  <a:tcPr anchor="ctr" marL="64080" marR="70920">
                    <a:lnL w="9360">
                      <a:solidFill>
                        <a:srgbClr val="9e9e9e"/>
                      </a:solidFill>
                    </a:lnL>
                    <a:lnR w="9360">
                      <a:solidFill>
                        <a:srgbClr val="9e9e9e"/>
                      </a:solidFill>
                    </a:lnR>
                    <a:lnT w="9360">
                      <a:solidFill>
                        <a:srgbClr val="9e9e9e"/>
                      </a:solidFill>
                    </a:lnT>
                    <a:lnB w="9360">
                      <a:solidFill>
                        <a:srgbClr val="9e9e9e"/>
                      </a:solidFill>
                    </a:lnB>
                    <a:noFill/>
                  </a:tcPr>
                </a:tc>
              </a:tr>
              <a:tr h="421200">
                <a:tc>
                  <a:txBody>
                    <a:bodyPr lIns="64080" rIns="70920" tIns="109800" bIns="0" anchor="t">
                      <a:noAutofit/>
                    </a:bodyPr>
                    <a:p>
                      <a:pPr marL="3240">
                        <a:lnSpc>
                          <a:spcPct val="106000"/>
                        </a:lnSpc>
                        <a:spcBef>
                          <a:spcPts val="420"/>
                        </a:spcBef>
                        <a:buNone/>
                      </a:pPr>
                      <a:r>
                        <a:rPr b="0" lang="en-US" sz="1800" spc="-1" strike="noStrike">
                          <a:solidFill>
                            <a:srgbClr val="000000"/>
                          </a:solidFill>
                          <a:latin typeface="Times New Roman"/>
                          <a:ea typeface="Arial"/>
                        </a:rPr>
                        <a:t>Travel</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c>
                  <a:txBody>
                    <a:bodyPr lIns="64080" rIns="70920" tIns="109800" bIns="0" anchor="t">
                      <a:noAutofit/>
                    </a:bodyPr>
                    <a:p>
                      <a:pPr marL="3240">
                        <a:lnSpc>
                          <a:spcPct val="106000"/>
                        </a:lnSpc>
                        <a:spcBef>
                          <a:spcPts val="420"/>
                        </a:spcBef>
                        <a:buNone/>
                      </a:pPr>
                      <a:r>
                        <a:rPr b="0" lang="en-US" sz="1800" spc="-1" strike="noStrike">
                          <a:solidFill>
                            <a:srgbClr val="000000"/>
                          </a:solidFill>
                          <a:latin typeface="Times New Roman"/>
                          <a:ea typeface="Arial"/>
                        </a:rPr>
                        <a:t>200,000/=</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r>
              <a:tr h="403920">
                <a:tc>
                  <a:txBody>
                    <a:bodyPr lIns="64080" rIns="70920" tIns="109800" bIns="0" anchor="ctr">
                      <a:noAutofit/>
                    </a:bodyPr>
                    <a:p>
                      <a:pPr marL="3240">
                        <a:lnSpc>
                          <a:spcPct val="106000"/>
                        </a:lnSpc>
                        <a:spcBef>
                          <a:spcPts val="420"/>
                        </a:spcBef>
                        <a:buNone/>
                      </a:pPr>
                      <a:r>
                        <a:rPr b="0" lang="en-US" sz="1800" spc="-1" strike="noStrike">
                          <a:solidFill>
                            <a:srgbClr val="000000"/>
                          </a:solidFill>
                          <a:latin typeface="Times New Roman"/>
                          <a:ea typeface="Arial"/>
                        </a:rPr>
                        <a:t>Miscellaneous expenses </a:t>
                      </a:r>
                      <a:endParaRPr b="0" lang="en-US" sz="1800" spc="-1" strike="noStrike">
                        <a:latin typeface="Arial"/>
                      </a:endParaRPr>
                    </a:p>
                  </a:txBody>
                  <a:tcPr anchor="ctr" marL="64080" marR="70920">
                    <a:lnL w="9360">
                      <a:solidFill>
                        <a:srgbClr val="9e9e9e"/>
                      </a:solidFill>
                    </a:lnL>
                    <a:lnR w="9360">
                      <a:solidFill>
                        <a:srgbClr val="9e9e9e"/>
                      </a:solidFill>
                    </a:lnR>
                    <a:lnT w="9360">
                      <a:solidFill>
                        <a:srgbClr val="9e9e9e"/>
                      </a:solidFill>
                    </a:lnT>
                    <a:lnB w="9360">
                      <a:solidFill>
                        <a:srgbClr val="9e9e9e"/>
                      </a:solidFill>
                    </a:lnB>
                    <a:noFill/>
                  </a:tcPr>
                </a:tc>
                <a:tc>
                  <a:txBody>
                    <a:bodyPr lIns="64080" rIns="70920" tIns="109800" bIns="0" anchor="ctr">
                      <a:noAutofit/>
                    </a:bodyPr>
                    <a:p>
                      <a:pPr marL="3240">
                        <a:lnSpc>
                          <a:spcPct val="106000"/>
                        </a:lnSpc>
                        <a:spcBef>
                          <a:spcPts val="420"/>
                        </a:spcBef>
                        <a:buNone/>
                      </a:pPr>
                      <a:r>
                        <a:rPr b="0" lang="en-US" sz="1800" spc="-1" strike="noStrike">
                          <a:solidFill>
                            <a:srgbClr val="000000"/>
                          </a:solidFill>
                          <a:latin typeface="Times New Roman"/>
                          <a:ea typeface="Arial"/>
                        </a:rPr>
                        <a:t>500,000/=</a:t>
                      </a:r>
                      <a:endParaRPr b="0" lang="en-US" sz="1800" spc="-1" strike="noStrike">
                        <a:latin typeface="Arial"/>
                      </a:endParaRPr>
                    </a:p>
                  </a:txBody>
                  <a:tcPr anchor="ctr" marL="64080" marR="70920">
                    <a:lnL w="9360">
                      <a:solidFill>
                        <a:srgbClr val="9e9e9e"/>
                      </a:solidFill>
                    </a:lnL>
                    <a:lnR w="9360">
                      <a:solidFill>
                        <a:srgbClr val="9e9e9e"/>
                      </a:solidFill>
                    </a:lnR>
                    <a:lnT w="9360">
                      <a:solidFill>
                        <a:srgbClr val="9e9e9e"/>
                      </a:solidFill>
                    </a:lnT>
                    <a:lnB w="9360">
                      <a:solidFill>
                        <a:srgbClr val="9e9e9e"/>
                      </a:solidFill>
                    </a:lnB>
                    <a:noFill/>
                  </a:tcPr>
                </a:tc>
              </a:tr>
              <a:tr h="405000">
                <a:tc>
                  <a:txBody>
                    <a:bodyPr lIns="64080" rIns="70920" tIns="109800" bIns="0" anchor="t">
                      <a:noAutofit/>
                    </a:bodyPr>
                    <a:p>
                      <a:pPr>
                        <a:lnSpc>
                          <a:spcPct val="106000"/>
                        </a:lnSpc>
                        <a:spcBef>
                          <a:spcPts val="420"/>
                        </a:spcBef>
                        <a:spcAft>
                          <a:spcPts val="799"/>
                        </a:spcAft>
                        <a:buNone/>
                      </a:pPr>
                      <a:r>
                        <a:rPr b="1" lang="en-US" sz="1800" spc="-1" strike="noStrike">
                          <a:solidFill>
                            <a:srgbClr val="000000"/>
                          </a:solidFill>
                          <a:latin typeface="Times New Roman"/>
                          <a:ea typeface="Arial"/>
                        </a:rPr>
                        <a:t> </a:t>
                      </a:r>
                      <a:r>
                        <a:rPr b="1" lang="en-US" sz="1800" spc="-1" strike="noStrike">
                          <a:solidFill>
                            <a:srgbClr val="000000"/>
                          </a:solidFill>
                          <a:latin typeface="Times New Roman"/>
                          <a:ea typeface="Arial"/>
                        </a:rPr>
                        <a:t>TOTAL</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c>
                  <a:txBody>
                    <a:bodyPr lIns="64080" rIns="70920" tIns="109800" bIns="0" anchor="ctr">
                      <a:noAutofit/>
                    </a:bodyPr>
                    <a:p>
                      <a:pPr marL="3240">
                        <a:lnSpc>
                          <a:spcPct val="106000"/>
                        </a:lnSpc>
                        <a:spcBef>
                          <a:spcPts val="420"/>
                        </a:spcBef>
                        <a:buNone/>
                      </a:pPr>
                      <a:r>
                        <a:rPr b="1" lang="en-US" sz="1800" spc="-1" strike="noStrike">
                          <a:solidFill>
                            <a:srgbClr val="000000"/>
                          </a:solidFill>
                          <a:latin typeface="Times New Roman"/>
                          <a:ea typeface="Arial"/>
                        </a:rPr>
                        <a:t>4,300,000/=</a:t>
                      </a:r>
                      <a:endParaRPr b="0" lang="en-US" sz="1800" spc="-1" strike="noStrike">
                        <a:latin typeface="Arial"/>
                      </a:endParaRPr>
                    </a:p>
                  </a:txBody>
                  <a:tcPr anchor="ctr" marL="64080" marR="7092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420120" y="963720"/>
            <a:ext cx="7733880" cy="493920"/>
          </a:xfrm>
          <a:prstGeom prst="rect">
            <a:avLst/>
          </a:prstGeom>
          <a:noFill/>
          <a:ln w="0">
            <a:noFill/>
          </a:ln>
        </p:spPr>
        <p:txBody>
          <a:bodyPr lIns="68400" rIns="68400" tIns="34200" bIns="34200" anchor="ctr">
            <a:normAutofit fontScale="97000"/>
          </a:bodyPr>
          <a:p>
            <a:pPr algn="ctr">
              <a:lnSpc>
                <a:spcPct val="90000"/>
              </a:lnSpc>
              <a:buNone/>
            </a:pPr>
            <a:r>
              <a:rPr b="1" lang="en-US" sz="3200" spc="-1" strike="noStrike">
                <a:solidFill>
                  <a:srgbClr val="000000"/>
                </a:solidFill>
                <a:latin typeface="Times New Roman"/>
                <a:ea typeface="Arial"/>
              </a:rPr>
              <a:t>Duration of the study</a:t>
            </a:r>
            <a:endParaRPr b="0" lang="en-US" sz="3200" spc="-1" strike="noStrike">
              <a:solidFill>
                <a:srgbClr val="000000"/>
              </a:solidFill>
              <a:latin typeface="Arial"/>
            </a:endParaRPr>
          </a:p>
        </p:txBody>
      </p:sp>
      <p:graphicFrame>
        <p:nvGraphicFramePr>
          <p:cNvPr id="156" name="Table 4"/>
          <p:cNvGraphicFramePr/>
          <p:nvPr/>
        </p:nvGraphicFramePr>
        <p:xfrm>
          <a:off x="395280" y="1458000"/>
          <a:ext cx="8328240" cy="3569400"/>
        </p:xfrm>
        <a:graphic>
          <a:graphicData uri="http://schemas.openxmlformats.org/drawingml/2006/table">
            <a:tbl>
              <a:tblPr/>
              <a:tblGrid>
                <a:gridCol w="2203560"/>
                <a:gridCol w="403920"/>
                <a:gridCol w="481680"/>
                <a:gridCol w="568080"/>
                <a:gridCol w="630000"/>
                <a:gridCol w="518760"/>
                <a:gridCol w="383040"/>
                <a:gridCol w="543600"/>
                <a:gridCol w="531000"/>
                <a:gridCol w="543600"/>
                <a:gridCol w="654840"/>
                <a:gridCol w="469440"/>
                <a:gridCol w="396720"/>
              </a:tblGrid>
              <a:tr h="180000">
                <a:tc rowSpan="2">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Activity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gridSpan="4">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2023 </a:t>
                      </a:r>
                      <a:endParaRPr b="0" lang="en-US" sz="1050" spc="-1" strike="noStrike">
                        <a:latin typeface="Arial"/>
                      </a:endParaRPr>
                    </a:p>
                  </a:txBody>
                  <a:tcPr anchor="t" marL="25560" marR="11160">
                    <a:lnL w="12240">
                      <a:solidFill>
                        <a:srgbClr val="000000"/>
                      </a:solidFill>
                    </a:lnL>
                    <a:lnR w="12240">
                      <a:noFill/>
                    </a:lnR>
                    <a:lnT w="12240">
                      <a:solidFill>
                        <a:srgbClr val="000000"/>
                      </a:solidFill>
                    </a:lnT>
                    <a:lnB w="12240">
                      <a:solidFill>
                        <a:srgbClr val="000000"/>
                      </a:solidFill>
                    </a:lnB>
                    <a:no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a:txBody>
                    <a:bodyPr lIns="25560" rIns="11160" tIns="3600" bIns="0" anchor="t">
                      <a:noAutofit/>
                    </a:bodyPr>
                    <a:p>
                      <a:pPr>
                        <a:lnSpc>
                          <a:spcPct val="107000"/>
                        </a:lnSpc>
                        <a:spcBef>
                          <a:spcPts val="420"/>
                        </a:spcBef>
                        <a:spcAft>
                          <a:spcPts val="799"/>
                        </a:spcAft>
                        <a:buNone/>
                      </a:pPr>
                      <a:r>
                        <a:rPr b="0"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a:noFill/>
                    </a:lnL>
                    <a:lnR w="12240">
                      <a:solidFill>
                        <a:srgbClr val="000000"/>
                      </a:solidFill>
                    </a:lnR>
                    <a:lnT w="12240">
                      <a:solidFill>
                        <a:srgbClr val="000000"/>
                      </a:solidFill>
                    </a:lnT>
                    <a:lnB w="12240">
                      <a:solidFill>
                        <a:srgbClr val="000000"/>
                      </a:solidFill>
                    </a:lnB>
                    <a:noFill/>
                  </a:tcPr>
                </a:tc>
                <a:tc gridSpan="7">
                  <a:txBody>
                    <a:bodyPr lIns="25560" rIns="11160" tIns="3600" bIns="0" anchor="t">
                      <a:noAutofit/>
                    </a:bodyPr>
                    <a:p>
                      <a:pPr>
                        <a:lnSpc>
                          <a:spcPct val="107000"/>
                        </a:lnSpc>
                        <a:spcBef>
                          <a:spcPts val="420"/>
                        </a:spcBef>
                        <a:spcAft>
                          <a:spcPts val="799"/>
                        </a:spcAft>
                        <a:buNone/>
                      </a:pPr>
                      <a:r>
                        <a:rPr b="1" lang="en-US" sz="1050" spc="-1" strike="noStrike">
                          <a:solidFill>
                            <a:srgbClr val="000000"/>
                          </a:solidFill>
                          <a:latin typeface="Times New Roman"/>
                          <a:ea typeface="Times New Roman"/>
                        </a:rPr>
                        <a:t>2024</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r>
              <a:tr h="180000">
                <a:tc vMerge="1">
                  <a:tcPr anchor="t" marL="90000" marR="90000">
                    <a:lnL>
                      <a:noFill/>
                    </a:lnL>
                    <a:lnR>
                      <a:noFill/>
                    </a:lnR>
                    <a:lnT>
                      <a:noFill/>
                    </a:lnT>
                    <a:lnB>
                      <a:noFill/>
                    </a:lnB>
                    <a:solidFill>
                      <a:srgbClr val="729fcf"/>
                    </a:solid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Aug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Sept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Oct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Nov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Dec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Jan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a:lnSpc>
                          <a:spcPct val="107000"/>
                        </a:lnSpc>
                        <a:spcBef>
                          <a:spcPts val="420"/>
                        </a:spcBef>
                        <a:buNone/>
                      </a:pPr>
                      <a:r>
                        <a:rPr b="1" lang="en-US" sz="1050" spc="-1" strike="noStrike">
                          <a:solidFill>
                            <a:srgbClr val="000000"/>
                          </a:solidFill>
                          <a:latin typeface="Times New Roman"/>
                          <a:ea typeface="Times New Roman"/>
                        </a:rPr>
                        <a:t>Feb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Mar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Apr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May</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Jun</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Jul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192240">
                <a:tc>
                  <a:txBody>
                    <a:bodyPr lIns="25560" rIns="11160" tIns="3600" bIns="0" anchor="t">
                      <a:noAutofit/>
                    </a:bodyPr>
                    <a:p>
                      <a:pPr marL="3240">
                        <a:lnSpc>
                          <a:spcPct val="107000"/>
                        </a:lnSpc>
                        <a:spcBef>
                          <a:spcPts val="420"/>
                        </a:spcBef>
                        <a:buNone/>
                      </a:pPr>
                      <a:r>
                        <a:rPr b="0" lang="en-US" sz="1050" spc="-1" strike="noStrike">
                          <a:solidFill>
                            <a:srgbClr val="000000"/>
                          </a:solidFill>
                          <a:latin typeface="Times New Roman"/>
                          <a:ea typeface="Times New Roman"/>
                        </a:rPr>
                        <a:t>Literature Review and Refinement</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595959"/>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192240">
                <a:tc>
                  <a:txBody>
                    <a:bodyPr lIns="25560" rIns="11160" tIns="3600" bIns="0" anchor="t">
                      <a:noAutofit/>
                    </a:bodyPr>
                    <a:p>
                      <a:pPr marL="3240">
                        <a:lnSpc>
                          <a:spcPct val="107000"/>
                        </a:lnSpc>
                        <a:spcBef>
                          <a:spcPts val="420"/>
                        </a:spcBef>
                        <a:buNone/>
                      </a:pPr>
                      <a:r>
                        <a:rPr b="0" lang="en-US" sz="1050" spc="-1" strike="noStrike">
                          <a:solidFill>
                            <a:srgbClr val="000000"/>
                          </a:solidFill>
                          <a:latin typeface="Times New Roman"/>
                          <a:ea typeface="Times New Roman"/>
                        </a:rPr>
                        <a:t>Data Collection and Preprocessing</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384840">
                <a:tc>
                  <a:txBody>
                    <a:bodyPr lIns="25560" rIns="11160" tIns="3600" bIns="0" anchor="t">
                      <a:noAutofit/>
                    </a:bodyPr>
                    <a:p>
                      <a:pPr marL="3240">
                        <a:lnSpc>
                          <a:spcPct val="107000"/>
                        </a:lnSpc>
                        <a:spcBef>
                          <a:spcPts val="420"/>
                        </a:spcBef>
                        <a:buNone/>
                      </a:pPr>
                      <a:r>
                        <a:rPr b="0" lang="en-US" sz="1050" spc="-1" strike="noStrike">
                          <a:solidFill>
                            <a:srgbClr val="000000"/>
                          </a:solidFill>
                          <a:latin typeface="Times New Roman"/>
                          <a:ea typeface="Times New Roman"/>
                        </a:rPr>
                        <a:t>Exploratory Data Analysis and Algorithm Selection</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390240">
                <a:tc>
                  <a:txBody>
                    <a:bodyPr lIns="25560" rIns="11160" tIns="3600" bIns="0" anchor="t">
                      <a:noAutofit/>
                    </a:bodyPr>
                    <a:p>
                      <a:pPr marL="3240">
                        <a:lnSpc>
                          <a:spcPct val="107000"/>
                        </a:lnSpc>
                        <a:spcBef>
                          <a:spcPts val="420"/>
                        </a:spcBef>
                        <a:buNone/>
                      </a:pPr>
                      <a:r>
                        <a:rPr b="0" lang="en-US" sz="1050" spc="-1" strike="noStrike">
                          <a:solidFill>
                            <a:srgbClr val="000000"/>
                          </a:solidFill>
                          <a:latin typeface="Times New Roman"/>
                          <a:ea typeface="Times New Roman"/>
                        </a:rPr>
                        <a:t>Model Development and Integration of Economic Factors</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391680">
                <a:tc>
                  <a:txBody>
                    <a:bodyPr lIns="25560" rIns="11160" tIns="3600" bIns="0" anchor="t">
                      <a:noAutofit/>
                    </a:bodyPr>
                    <a:p>
                      <a:pPr marL="3240">
                        <a:lnSpc>
                          <a:spcPct val="107000"/>
                        </a:lnSpc>
                        <a:spcBef>
                          <a:spcPts val="420"/>
                        </a:spcBef>
                        <a:buNone/>
                      </a:pPr>
                      <a:r>
                        <a:rPr b="0" lang="en-US" sz="1050" spc="-1" strike="noStrike">
                          <a:solidFill>
                            <a:srgbClr val="000000"/>
                          </a:solidFill>
                          <a:latin typeface="Times New Roman"/>
                          <a:ea typeface="Times New Roman"/>
                        </a:rPr>
                        <a:t>Incorporation of Alternative Data Sources and Model Interpretability</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tIns="3600" bIns="0" anchor="t">
                      <a:noAutofit/>
                    </a:bodyPr>
                    <a:p>
                      <a:pPr>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288720">
                <a:tc>
                  <a:txBody>
                    <a:bodyPr lIns="25560" rIns="11160" tIns="3600" bIns="0" anchor="t">
                      <a:noAutofit/>
                    </a:bodyPr>
                    <a:p>
                      <a:pPr marL="3240">
                        <a:lnSpc>
                          <a:spcPct val="107000"/>
                        </a:lnSpc>
                        <a:spcBef>
                          <a:spcPts val="420"/>
                        </a:spcBef>
                        <a:buNone/>
                      </a:pPr>
                      <a:r>
                        <a:rPr b="0" lang="en-US" sz="1050" spc="-1" strike="noStrike">
                          <a:solidFill>
                            <a:srgbClr val="000000"/>
                          </a:solidFill>
                          <a:latin typeface="Times New Roman"/>
                          <a:ea typeface="Times New Roman"/>
                        </a:rPr>
                        <a:t>Model Fine-Tuning and Optimization</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408240">
                <a:tc>
                  <a:txBody>
                    <a:bodyPr lIns="25560" rIns="11160" tIns="3600" bIns="0" anchor="t">
                      <a:noAutofit/>
                    </a:bodyPr>
                    <a:p>
                      <a:pPr marL="3240">
                        <a:lnSpc>
                          <a:spcPct val="107000"/>
                        </a:lnSpc>
                        <a:spcBef>
                          <a:spcPts val="420"/>
                        </a:spcBef>
                        <a:buNone/>
                      </a:pPr>
                      <a:r>
                        <a:rPr b="0" lang="en-US" sz="1050" spc="-1" strike="noStrike">
                          <a:solidFill>
                            <a:srgbClr val="000000"/>
                          </a:solidFill>
                          <a:latin typeface="Times New Roman"/>
                          <a:ea typeface="Times New Roman"/>
                        </a:rPr>
                        <a:t>Ethical Considerations and Model Explainability</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219960">
                <a:tc>
                  <a:txBody>
                    <a:bodyPr lIns="25560" rIns="11160" tIns="3600" bIns="0" anchor="t">
                      <a:noAutofit/>
                    </a:bodyPr>
                    <a:p>
                      <a:pPr marL="3240">
                        <a:lnSpc>
                          <a:spcPct val="107000"/>
                        </a:lnSpc>
                        <a:spcBef>
                          <a:spcPts val="420"/>
                        </a:spcBef>
                        <a:buNone/>
                      </a:pPr>
                      <a:r>
                        <a:rPr b="0" lang="en-US" sz="1050" spc="-1" strike="noStrike">
                          <a:solidFill>
                            <a:srgbClr val="000000"/>
                          </a:solidFill>
                          <a:latin typeface="Times New Roman"/>
                          <a:ea typeface="Times New Roman"/>
                        </a:rPr>
                        <a:t>Model Validation and Results Analysis</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320040">
                <a:tc>
                  <a:txBody>
                    <a:bodyPr lIns="25560" rIns="11160" tIns="3600" bIns="0" anchor="t">
                      <a:noAutofit/>
                    </a:bodyPr>
                    <a:p>
                      <a:pPr marL="3240">
                        <a:lnSpc>
                          <a:spcPct val="107000"/>
                        </a:lnSpc>
                        <a:spcBef>
                          <a:spcPts val="420"/>
                        </a:spcBef>
                        <a:buNone/>
                      </a:pPr>
                      <a:r>
                        <a:rPr b="0" lang="en-US" sz="1050" spc="-1" strike="noStrike">
                          <a:solidFill>
                            <a:srgbClr val="000000"/>
                          </a:solidFill>
                          <a:latin typeface="Times New Roman"/>
                          <a:ea typeface="Times New Roman"/>
                        </a:rPr>
                        <a:t>Impact Assessment and Recommendations</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262080">
                <a:tc>
                  <a:txBody>
                    <a:bodyPr lIns="25560" rIns="11160" tIns="3600" bIns="0" anchor="t">
                      <a:noAutofit/>
                    </a:bodyPr>
                    <a:p>
                      <a:pPr marL="3240">
                        <a:lnSpc>
                          <a:spcPct val="107000"/>
                        </a:lnSpc>
                        <a:spcBef>
                          <a:spcPts val="420"/>
                        </a:spcBef>
                        <a:buNone/>
                      </a:pPr>
                      <a:r>
                        <a:rPr b="0" lang="en-US" sz="1050" spc="-1" strike="noStrike">
                          <a:solidFill>
                            <a:srgbClr val="000000"/>
                          </a:solidFill>
                          <a:latin typeface="Times New Roman"/>
                          <a:ea typeface="Times New Roman"/>
                        </a:rPr>
                        <a:t>Research Paper Finalization</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180720">
                <a:tc>
                  <a:txBody>
                    <a:bodyPr lIns="25560" rIns="11160" tIns="3600" bIns="0" anchor="t">
                      <a:noAutofit/>
                    </a:bodyPr>
                    <a:p>
                      <a:pPr marL="3240">
                        <a:lnSpc>
                          <a:spcPct val="107000"/>
                        </a:lnSpc>
                        <a:spcBef>
                          <a:spcPts val="420"/>
                        </a:spcBef>
                        <a:buNone/>
                      </a:pPr>
                      <a:r>
                        <a:rPr b="0" lang="en-US" sz="1050" spc="-1" strike="noStrike">
                          <a:solidFill>
                            <a:srgbClr val="000000"/>
                          </a:solidFill>
                          <a:latin typeface="Times New Roman"/>
                          <a:ea typeface="Times New Roman"/>
                        </a:rPr>
                        <a:t>Submission and Presentation</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7" name="Google Shape;118;p20" descr=""/>
          <p:cNvPicPr/>
          <p:nvPr/>
        </p:nvPicPr>
        <p:blipFill>
          <a:blip r:embed="rId1"/>
          <a:stretch/>
        </p:blipFill>
        <p:spPr>
          <a:xfrm>
            <a:off x="1655640" y="1186200"/>
            <a:ext cx="6054480" cy="37436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704880" y="1051200"/>
            <a:ext cx="7733880" cy="520200"/>
          </a:xfrm>
          <a:prstGeom prst="rect">
            <a:avLst/>
          </a:prstGeom>
          <a:noFill/>
          <a:ln w="0">
            <a:noFill/>
          </a:ln>
        </p:spPr>
        <p:txBody>
          <a:bodyPr lIns="68400" rIns="68400" tIns="34200" bIns="34200" anchor="ctr">
            <a:noAutofit/>
          </a:bodyPr>
          <a:p>
            <a:pPr algn="ctr">
              <a:lnSpc>
                <a:spcPct val="90000"/>
              </a:lnSpc>
              <a:buNone/>
            </a:pPr>
            <a:r>
              <a:rPr b="1" lang="en-US" sz="3200" spc="-1" strike="noStrike">
                <a:solidFill>
                  <a:srgbClr val="000000"/>
                </a:solidFill>
                <a:latin typeface="Times New Roman"/>
                <a:ea typeface="Arial"/>
              </a:rPr>
              <a:t>Introduction</a:t>
            </a:r>
            <a:endParaRPr b="0" lang="en-US" sz="3200" spc="-1" strike="noStrike">
              <a:solidFill>
                <a:srgbClr val="000000"/>
              </a:solidFill>
              <a:latin typeface="Arial"/>
            </a:endParaRPr>
          </a:p>
        </p:txBody>
      </p:sp>
      <p:sp>
        <p:nvSpPr>
          <p:cNvPr id="132" name="PlaceHolder 2"/>
          <p:cNvSpPr>
            <a:spLocks noGrp="1"/>
          </p:cNvSpPr>
          <p:nvPr>
            <p:ph/>
          </p:nvPr>
        </p:nvSpPr>
        <p:spPr>
          <a:xfrm>
            <a:off x="0" y="1433520"/>
            <a:ext cx="9143640" cy="3709800"/>
          </a:xfrm>
          <a:prstGeom prst="rect">
            <a:avLst/>
          </a:prstGeom>
          <a:noFill/>
          <a:ln w="0">
            <a:noFill/>
          </a:ln>
        </p:spPr>
        <p:txBody>
          <a:bodyPr lIns="68400" rIns="68400" tIns="34200" bIns="34200" anchor="t">
            <a:normAutofit fontScale="80000"/>
          </a:bodyPr>
          <a:p>
            <a:pPr marL="457200" indent="-317520">
              <a:lnSpc>
                <a:spcPct val="160000"/>
              </a:lnSpc>
              <a:spcBef>
                <a:spcPts val="799"/>
              </a:spcBef>
              <a:buClr>
                <a:srgbClr val="0070c0"/>
              </a:buClr>
              <a:buFont typeface="Wingdings" charset="2"/>
              <a:buChar char=""/>
            </a:pPr>
            <a:r>
              <a:rPr b="0" lang="en-US" sz="2400" spc="-1" strike="noStrike">
                <a:solidFill>
                  <a:srgbClr val="000000"/>
                </a:solidFill>
                <a:latin typeface="Times New Roman"/>
                <a:ea typeface="Calibri"/>
              </a:rPr>
              <a:t>The banking sector's stability and profitability hinge upon effective credit risk management, a critical process in assessing and mitigating potential lending risks. Innovative strategies are imperative to sustain secure lending practices inTanzania banking sector. Despite this, non-performing loan ratios persistently exceed the desired threshold set by regulatory authorities. Machine learning, a subset of artificial intelligence, offers a transformative approach to credit risk assessment. By harnessing predictive modeling techniques, it enables data-driven, accurate risk evaluations.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704880" y="1051200"/>
            <a:ext cx="7733880" cy="520200"/>
          </a:xfrm>
          <a:prstGeom prst="rect">
            <a:avLst/>
          </a:prstGeom>
          <a:noFill/>
          <a:ln w="0">
            <a:noFill/>
          </a:ln>
        </p:spPr>
        <p:txBody>
          <a:bodyPr lIns="68400" rIns="68400" tIns="34200" bIns="34200" anchor="ctr">
            <a:normAutofit/>
          </a:bodyPr>
          <a:p>
            <a:pPr algn="ctr">
              <a:lnSpc>
                <a:spcPct val="90000"/>
              </a:lnSpc>
              <a:buNone/>
            </a:pPr>
            <a:r>
              <a:rPr b="1" lang="en-US" sz="3100" spc="-1" strike="noStrike">
                <a:solidFill>
                  <a:srgbClr val="000000"/>
                </a:solidFill>
                <a:latin typeface="Times New Roman"/>
                <a:ea typeface="Times New Roman"/>
              </a:rPr>
              <a:t>Statement of the problem</a:t>
            </a:r>
            <a:endParaRPr b="0" lang="en-US" sz="3100" spc="-1" strike="noStrike">
              <a:solidFill>
                <a:srgbClr val="000000"/>
              </a:solidFill>
              <a:latin typeface="Arial"/>
            </a:endParaRPr>
          </a:p>
        </p:txBody>
      </p:sp>
      <p:sp>
        <p:nvSpPr>
          <p:cNvPr id="134" name="PlaceHolder 2"/>
          <p:cNvSpPr>
            <a:spLocks noGrp="1"/>
          </p:cNvSpPr>
          <p:nvPr>
            <p:ph/>
          </p:nvPr>
        </p:nvSpPr>
        <p:spPr>
          <a:xfrm>
            <a:off x="0" y="1458000"/>
            <a:ext cx="9143640" cy="3684960"/>
          </a:xfrm>
          <a:prstGeom prst="rect">
            <a:avLst/>
          </a:prstGeom>
          <a:noFill/>
          <a:ln w="0">
            <a:noFill/>
          </a:ln>
        </p:spPr>
        <p:txBody>
          <a:bodyPr lIns="68400" rIns="68400" tIns="34200" bIns="34200" anchor="t">
            <a:normAutofit/>
          </a:bodyPr>
          <a:p>
            <a:pPr marL="457200" indent="-317520">
              <a:lnSpc>
                <a:spcPct val="150000"/>
              </a:lnSpc>
              <a:spcBef>
                <a:spcPts val="799"/>
              </a:spcBef>
              <a:buClr>
                <a:srgbClr val="0070c0"/>
              </a:buClr>
              <a:buFont typeface="Wingdings" charset="2"/>
              <a:buChar char=""/>
            </a:pPr>
            <a:r>
              <a:rPr b="0" lang="en-US" sz="2200" spc="-1" strike="noStrike">
                <a:solidFill>
                  <a:srgbClr val="000000"/>
                </a:solidFill>
                <a:latin typeface="Times New Roman"/>
                <a:ea typeface="Calibri"/>
              </a:rPr>
              <a:t>Recently the use of traditional credit risk management techniques often rely on manual processes and limited statistical models, which may not fully capture the complexity and dynamics of credit portfolios, hence many of Tanzanian banks experiencing a high Non-Performing Loan (NPL) ratio above the desired one, 5% by the Bank of Tanzania.</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Picture 3" descr=""/>
          <p:cNvPicPr/>
          <p:nvPr/>
        </p:nvPicPr>
        <p:blipFill>
          <a:blip r:embed="rId1"/>
          <a:stretch/>
        </p:blipFill>
        <p:spPr>
          <a:xfrm>
            <a:off x="1319760" y="1000800"/>
            <a:ext cx="6503760" cy="41421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p:nvPr>
        </p:nvSpPr>
        <p:spPr>
          <a:xfrm>
            <a:off x="0" y="976320"/>
            <a:ext cx="9143640" cy="4167000"/>
          </a:xfrm>
          <a:prstGeom prst="rect">
            <a:avLst/>
          </a:prstGeom>
          <a:noFill/>
          <a:ln w="0">
            <a:noFill/>
          </a:ln>
        </p:spPr>
        <p:txBody>
          <a:bodyPr lIns="68400" rIns="68400" tIns="34200" bIns="34200" anchor="t">
            <a:normAutofit fontScale="93000"/>
          </a:bodyPr>
          <a:p>
            <a:pPr marL="457200" indent="-317520">
              <a:lnSpc>
                <a:spcPct val="150000"/>
              </a:lnSpc>
              <a:spcBef>
                <a:spcPts val="799"/>
              </a:spcBef>
              <a:buClr>
                <a:srgbClr val="0070c0"/>
              </a:buClr>
              <a:buFont typeface="Wingdings" charset="2"/>
              <a:buChar char=""/>
            </a:pPr>
            <a:r>
              <a:rPr b="0" lang="en-US" sz="2400" spc="-1" strike="noStrike">
                <a:solidFill>
                  <a:srgbClr val="000000"/>
                </a:solidFill>
                <a:latin typeface="Times New Roman"/>
                <a:ea typeface="Calibri"/>
              </a:rPr>
              <a:t>Therefore this research aims to address the limitations of credit scoring modeling by leveraging machine learning techniques. Identifying the key determinants of credit risk, including both traditional factors (e.g., credit history, income, and collateral) and non-traditional factors (e.g., social media data, transactional patterns, and macroeconomic indicators), integration of economic effects, and improvement of model explainability to develop more accurate, robust, and transparent credit risk assessment models.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88080" y="1430640"/>
            <a:ext cx="8367840" cy="685800"/>
          </a:xfrm>
          <a:prstGeom prst="rect">
            <a:avLst/>
          </a:prstGeom>
          <a:noFill/>
          <a:ln w="0">
            <a:noFill/>
          </a:ln>
        </p:spPr>
        <p:txBody>
          <a:bodyPr lIns="68400" rIns="68400" tIns="34200" bIns="34200" anchor="ctr">
            <a:normAutofit/>
          </a:bodyPr>
          <a:p>
            <a:pPr algn="ctr">
              <a:lnSpc>
                <a:spcPct val="90000"/>
              </a:lnSpc>
              <a:buNone/>
              <a:tabLst>
                <a:tab algn="l" pos="0"/>
              </a:tabLst>
            </a:pPr>
            <a:r>
              <a:rPr b="1" lang="en-GB" sz="3200" spc="-1" strike="noStrike">
                <a:solidFill>
                  <a:srgbClr val="000000"/>
                </a:solidFill>
                <a:latin typeface="Times New Roman"/>
                <a:ea typeface="Arial"/>
              </a:rPr>
              <a:t>Objectives</a:t>
            </a:r>
            <a:endParaRPr b="0" lang="en-US" sz="3200" spc="-1" strike="noStrike">
              <a:solidFill>
                <a:srgbClr val="000000"/>
              </a:solidFill>
              <a:latin typeface="Arial"/>
            </a:endParaRPr>
          </a:p>
        </p:txBody>
      </p:sp>
      <p:sp>
        <p:nvSpPr>
          <p:cNvPr id="138" name="PlaceHolder 2"/>
          <p:cNvSpPr>
            <a:spLocks noGrp="1"/>
          </p:cNvSpPr>
          <p:nvPr>
            <p:ph/>
          </p:nvPr>
        </p:nvSpPr>
        <p:spPr>
          <a:xfrm>
            <a:off x="388080" y="2116800"/>
            <a:ext cx="8367840" cy="2790720"/>
          </a:xfrm>
          <a:prstGeom prst="rect">
            <a:avLst/>
          </a:prstGeom>
          <a:noFill/>
          <a:ln w="0">
            <a:noFill/>
          </a:ln>
        </p:spPr>
        <p:txBody>
          <a:bodyPr lIns="68400" rIns="68400" tIns="34200" bIns="34200" anchor="t">
            <a:normAutofit/>
          </a:bodyPr>
          <a:p>
            <a:pPr>
              <a:lnSpc>
                <a:spcPct val="150000"/>
              </a:lnSpc>
              <a:spcBef>
                <a:spcPts val="799"/>
              </a:spcBef>
              <a:buNone/>
              <a:tabLst>
                <a:tab algn="l" pos="0"/>
              </a:tabLst>
            </a:pPr>
            <a:r>
              <a:rPr b="1" lang="en-GB" sz="2400" spc="-1" strike="noStrike">
                <a:solidFill>
                  <a:srgbClr val="000000"/>
                </a:solidFill>
                <a:latin typeface="Times New Roman"/>
                <a:ea typeface="Arial"/>
              </a:rPr>
              <a:t>Main Objective</a:t>
            </a:r>
            <a:r>
              <a:rPr b="0" lang="en-GB" sz="2400" spc="-1" strike="noStrike">
                <a:solidFill>
                  <a:srgbClr val="000000"/>
                </a:solidFill>
                <a:latin typeface="Times New Roman"/>
                <a:ea typeface="Arial"/>
              </a:rPr>
              <a:t>: </a:t>
            </a:r>
            <a:r>
              <a:rPr b="0" lang="en-US" sz="2400" spc="-1" strike="noStrike">
                <a:solidFill>
                  <a:srgbClr val="000000"/>
                </a:solidFill>
                <a:latin typeface="Times New Roman"/>
                <a:ea typeface="Calibri"/>
              </a:rPr>
              <a:t>Leveraging predictive modeling to develop robust models that can accurately assess credit risk, predict credit default probabilities, and improve the overall credit risk management practices within Tanzanian banks. </a:t>
            </a:r>
            <a:endParaRPr b="0" lang="en-US" sz="2400" spc="-1" strike="noStrike">
              <a:solidFill>
                <a:srgbClr val="000000"/>
              </a:solidFill>
              <a:latin typeface="Arial"/>
            </a:endParaRPr>
          </a:p>
          <a:p>
            <a:pPr>
              <a:lnSpc>
                <a:spcPct val="100000"/>
              </a:lnSpc>
              <a:spcBef>
                <a:spcPts val="799"/>
              </a:spcBef>
              <a:buNone/>
              <a:tabLst>
                <a:tab algn="l" pos="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704880" y="1051200"/>
            <a:ext cx="7733880" cy="520200"/>
          </a:xfrm>
          <a:prstGeom prst="rect">
            <a:avLst/>
          </a:prstGeom>
          <a:noFill/>
          <a:ln w="0">
            <a:noFill/>
          </a:ln>
        </p:spPr>
        <p:txBody>
          <a:bodyPr lIns="68400" rIns="68400" tIns="34200" bIns="34200" anchor="ctr">
            <a:normAutofit/>
          </a:bodyPr>
          <a:p>
            <a:pPr algn="ctr">
              <a:lnSpc>
                <a:spcPct val="90000"/>
              </a:lnSpc>
              <a:buNone/>
            </a:pPr>
            <a:r>
              <a:rPr b="1" lang="en-US" sz="3200" spc="-1" strike="noStrike">
                <a:solidFill>
                  <a:srgbClr val="000000"/>
                </a:solidFill>
                <a:latin typeface="Times New Roman"/>
                <a:ea typeface="Arial"/>
              </a:rPr>
              <a:t>Specific Objectives</a:t>
            </a:r>
            <a:endParaRPr b="0" lang="en-US" sz="3200" spc="-1" strike="noStrike">
              <a:solidFill>
                <a:srgbClr val="000000"/>
              </a:solidFill>
              <a:latin typeface="Arial"/>
            </a:endParaRPr>
          </a:p>
        </p:txBody>
      </p:sp>
      <p:sp>
        <p:nvSpPr>
          <p:cNvPr id="140" name="PlaceHolder 2"/>
          <p:cNvSpPr>
            <a:spLocks noGrp="1"/>
          </p:cNvSpPr>
          <p:nvPr>
            <p:ph/>
          </p:nvPr>
        </p:nvSpPr>
        <p:spPr>
          <a:xfrm>
            <a:off x="0" y="1571760"/>
            <a:ext cx="9143640" cy="3571560"/>
          </a:xfrm>
          <a:prstGeom prst="rect">
            <a:avLst/>
          </a:prstGeom>
          <a:noFill/>
          <a:ln w="0">
            <a:noFill/>
          </a:ln>
        </p:spPr>
        <p:txBody>
          <a:bodyPr lIns="68400" rIns="68400" tIns="34200" bIns="34200" anchor="t">
            <a:noAutofit/>
          </a:bodyPr>
          <a:p>
            <a:pPr marL="457200" indent="-317520">
              <a:lnSpc>
                <a:spcPct val="150000"/>
              </a:lnSpc>
              <a:spcBef>
                <a:spcPts val="420"/>
              </a:spcBef>
              <a:buClr>
                <a:srgbClr val="0070c0"/>
              </a:buClr>
              <a:buFont typeface="Wingdings" charset="2"/>
              <a:buChar char=""/>
            </a:pPr>
            <a:r>
              <a:rPr b="0" lang="en-US" sz="2200" spc="-1" strike="noStrike">
                <a:solidFill>
                  <a:srgbClr val="000000"/>
                </a:solidFill>
                <a:latin typeface="Times New Roman"/>
                <a:ea typeface="Calibri"/>
              </a:rPr>
              <a:t>To build a comprehensive dataset for model development by collecting historical credit data from Tanzanian banks, including loan performance, borrower information, and relevant financial indicators.</a:t>
            </a:r>
            <a:endParaRPr b="0" lang="en-US" sz="2200" spc="-1" strike="noStrike">
              <a:solidFill>
                <a:srgbClr val="000000"/>
              </a:solidFill>
              <a:latin typeface="Arial"/>
            </a:endParaRPr>
          </a:p>
          <a:p>
            <a:pPr marL="457200" indent="-317520">
              <a:lnSpc>
                <a:spcPct val="150000"/>
              </a:lnSpc>
              <a:spcBef>
                <a:spcPts val="420"/>
              </a:spcBef>
              <a:buClr>
                <a:srgbClr val="0070c0"/>
              </a:buClr>
              <a:buFont typeface="Wingdings" charset="2"/>
              <a:buChar char=""/>
            </a:pPr>
            <a:r>
              <a:rPr b="0" lang="en-US" sz="2200" spc="-1" strike="noStrike">
                <a:solidFill>
                  <a:srgbClr val="000000"/>
                </a:solidFill>
                <a:latin typeface="Times New Roman"/>
                <a:ea typeface="Calibri"/>
              </a:rPr>
              <a:t>To develop predictive models for credit risk management using machine learning techniques.</a:t>
            </a:r>
            <a:endParaRPr b="0" lang="en-US" sz="2200" spc="-1" strike="noStrike">
              <a:solidFill>
                <a:srgbClr val="000000"/>
              </a:solidFill>
              <a:latin typeface="Arial"/>
            </a:endParaRPr>
          </a:p>
          <a:p>
            <a:pPr marL="457200" indent="-317520">
              <a:lnSpc>
                <a:spcPct val="150000"/>
              </a:lnSpc>
              <a:spcBef>
                <a:spcPts val="420"/>
              </a:spcBef>
              <a:buClr>
                <a:srgbClr val="0070c0"/>
              </a:buClr>
              <a:buFont typeface="Wingdings" charset="2"/>
              <a:buChar char=""/>
            </a:pPr>
            <a:r>
              <a:rPr b="0" lang="en-US" sz="2200" spc="-1" strike="noStrike">
                <a:solidFill>
                  <a:srgbClr val="000000"/>
                </a:solidFill>
                <a:latin typeface="Times New Roman"/>
                <a:ea typeface="Calibri"/>
              </a:rPr>
              <a:t>To evaluate the performance of the predictive models in terms of accuracy.</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704880" y="1051200"/>
            <a:ext cx="7733880" cy="520200"/>
          </a:xfrm>
          <a:prstGeom prst="rect">
            <a:avLst/>
          </a:prstGeom>
          <a:noFill/>
          <a:ln w="0">
            <a:noFill/>
          </a:ln>
        </p:spPr>
        <p:txBody>
          <a:bodyPr lIns="68400" rIns="68400" tIns="34200" bIns="34200" anchor="ctr">
            <a:normAutofit/>
          </a:bodyPr>
          <a:p>
            <a:pPr algn="ctr">
              <a:lnSpc>
                <a:spcPct val="90000"/>
              </a:lnSpc>
              <a:buNone/>
            </a:pPr>
            <a:r>
              <a:rPr b="1" lang="en-US" sz="3200" spc="-1" strike="noStrike">
                <a:solidFill>
                  <a:srgbClr val="000000"/>
                </a:solidFill>
                <a:latin typeface="Times New Roman"/>
                <a:ea typeface="Calibri"/>
              </a:rPr>
              <a:t>Significance of the Study</a:t>
            </a:r>
            <a:endParaRPr b="0" lang="en-US" sz="3200" spc="-1" strike="noStrike">
              <a:solidFill>
                <a:srgbClr val="000000"/>
              </a:solidFill>
              <a:latin typeface="Arial"/>
            </a:endParaRPr>
          </a:p>
        </p:txBody>
      </p:sp>
      <p:sp>
        <p:nvSpPr>
          <p:cNvPr id="142" name="PlaceHolder 2"/>
          <p:cNvSpPr>
            <a:spLocks noGrp="1"/>
          </p:cNvSpPr>
          <p:nvPr>
            <p:ph/>
          </p:nvPr>
        </p:nvSpPr>
        <p:spPr>
          <a:xfrm>
            <a:off x="123480" y="1571760"/>
            <a:ext cx="8921160" cy="3444840"/>
          </a:xfrm>
          <a:prstGeom prst="rect">
            <a:avLst/>
          </a:prstGeom>
          <a:noFill/>
          <a:ln w="0">
            <a:noFill/>
          </a:ln>
        </p:spPr>
        <p:txBody>
          <a:bodyPr lIns="68400" rIns="68400" tIns="34200" bIns="34200" anchor="t">
            <a:noAutofit/>
          </a:bodyPr>
          <a:p>
            <a:pPr marL="457200" indent="-317520">
              <a:lnSpc>
                <a:spcPct val="100000"/>
              </a:lnSpc>
              <a:spcBef>
                <a:spcPts val="799"/>
              </a:spcBef>
              <a:buClr>
                <a:srgbClr val="0070c0"/>
              </a:buClr>
              <a:buFont typeface="Wingdings" charset="2"/>
              <a:buChar char=""/>
            </a:pPr>
            <a:r>
              <a:rPr b="0" lang="en-US" sz="2200" spc="-1" strike="noStrike">
                <a:solidFill>
                  <a:srgbClr val="000000"/>
                </a:solidFill>
                <a:latin typeface="Times New Roman"/>
                <a:ea typeface="Calibri"/>
              </a:rPr>
              <a:t>Enabling Tanzanian banks to make more accurate and data-driven decisions regarding credit approvals, loan pricing, and credit risk mitigation.</a:t>
            </a:r>
            <a:endParaRPr b="0" lang="en-US" sz="2200" spc="-1" strike="noStrike">
              <a:solidFill>
                <a:srgbClr val="000000"/>
              </a:solidFill>
              <a:latin typeface="Arial"/>
            </a:endParaRPr>
          </a:p>
          <a:p>
            <a:pPr marL="457200" indent="-317520">
              <a:lnSpc>
                <a:spcPct val="100000"/>
              </a:lnSpc>
              <a:spcBef>
                <a:spcPts val="799"/>
              </a:spcBef>
              <a:buClr>
                <a:srgbClr val="0070c0"/>
              </a:buClr>
              <a:buFont typeface="Wingdings" charset="2"/>
              <a:buChar char=""/>
            </a:pPr>
            <a:r>
              <a:rPr b="0" lang="en-US" sz="2200" spc="-1" strike="noStrike">
                <a:solidFill>
                  <a:srgbClr val="000000"/>
                </a:solidFill>
                <a:latin typeface="Times New Roman"/>
                <a:ea typeface="Calibri"/>
              </a:rPr>
              <a:t>The study will contribute to improving the overall financial stability of Tanzanian banks by reducing non-performing loans, enhancing the quality of loan portfolios.</a:t>
            </a:r>
            <a:endParaRPr b="0" lang="en-US" sz="2200" spc="-1" strike="noStrike">
              <a:solidFill>
                <a:srgbClr val="000000"/>
              </a:solidFill>
              <a:latin typeface="Arial"/>
            </a:endParaRPr>
          </a:p>
          <a:p>
            <a:pPr marL="457200" indent="-317520">
              <a:lnSpc>
                <a:spcPct val="100000"/>
              </a:lnSpc>
              <a:spcBef>
                <a:spcPts val="799"/>
              </a:spcBef>
              <a:buClr>
                <a:srgbClr val="0070c0"/>
              </a:buClr>
              <a:buFont typeface="Wingdings" charset="2"/>
              <a:buChar char=""/>
            </a:pPr>
            <a:r>
              <a:rPr b="0" lang="en-US" sz="2200" spc="-1" strike="noStrike">
                <a:solidFill>
                  <a:srgbClr val="000000"/>
                </a:solidFill>
                <a:latin typeface="Times New Roman"/>
                <a:ea typeface="Calibri"/>
              </a:rPr>
              <a:t>The research will contribute to the development of accurate and reliable predictive models for credit risk assessment.</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704880" y="1051200"/>
            <a:ext cx="7733880" cy="520200"/>
          </a:xfrm>
          <a:prstGeom prst="rect">
            <a:avLst/>
          </a:prstGeom>
          <a:noFill/>
          <a:ln w="0">
            <a:noFill/>
          </a:ln>
        </p:spPr>
        <p:txBody>
          <a:bodyPr lIns="68400" rIns="68400" tIns="34200" bIns="34200" anchor="ctr">
            <a:noAutofit/>
          </a:bodyPr>
          <a:p>
            <a:pPr algn="ctr">
              <a:lnSpc>
                <a:spcPct val="90000"/>
              </a:lnSpc>
              <a:buNone/>
            </a:pPr>
            <a:r>
              <a:rPr b="1" lang="en-US" sz="3200" spc="-1" strike="noStrike">
                <a:solidFill>
                  <a:srgbClr val="000000"/>
                </a:solidFill>
                <a:latin typeface="Times New Roman"/>
                <a:ea typeface="Arial"/>
              </a:rPr>
              <a:t>Literature Review And </a:t>
            </a:r>
            <a:r>
              <a:rPr b="1" lang="en-US" sz="3200" spc="-1" strike="noStrike">
                <a:solidFill>
                  <a:srgbClr val="000000"/>
                </a:solidFill>
                <a:latin typeface="Times New Roman"/>
                <a:ea typeface="Calibri"/>
              </a:rPr>
              <a:t>Research Gap</a:t>
            </a:r>
            <a:endParaRPr b="0" lang="en-US" sz="3200" spc="-1" strike="noStrike">
              <a:solidFill>
                <a:srgbClr val="000000"/>
              </a:solidFill>
              <a:latin typeface="Arial"/>
            </a:endParaRPr>
          </a:p>
        </p:txBody>
      </p:sp>
      <p:sp>
        <p:nvSpPr>
          <p:cNvPr id="144" name="PlaceHolder 2"/>
          <p:cNvSpPr>
            <a:spLocks noGrp="1"/>
          </p:cNvSpPr>
          <p:nvPr>
            <p:ph/>
          </p:nvPr>
        </p:nvSpPr>
        <p:spPr>
          <a:xfrm>
            <a:off x="99000" y="1433520"/>
            <a:ext cx="8859600" cy="3595320"/>
          </a:xfrm>
          <a:prstGeom prst="rect">
            <a:avLst/>
          </a:prstGeom>
          <a:noFill/>
          <a:ln w="0">
            <a:noFill/>
          </a:ln>
        </p:spPr>
        <p:txBody>
          <a:bodyPr lIns="68400" rIns="68400" tIns="34200" bIns="34200" anchor="t">
            <a:normAutofit fontScale="96000"/>
          </a:bodyPr>
          <a:p>
            <a:pPr marL="457200" indent="-317520">
              <a:lnSpc>
                <a:spcPct val="100000"/>
              </a:lnSpc>
              <a:spcBef>
                <a:spcPts val="799"/>
              </a:spcBef>
              <a:buClr>
                <a:srgbClr val="0070c0"/>
              </a:buClr>
              <a:buFont typeface="Wingdings" charset="2"/>
              <a:buChar char=""/>
            </a:pPr>
            <a:r>
              <a:rPr b="0" lang="en-US" sz="2400" spc="-1" strike="noStrike">
                <a:solidFill>
                  <a:srgbClr val="000000"/>
                </a:solidFill>
                <a:latin typeface="Times New Roman"/>
                <a:ea typeface="Calibri"/>
              </a:rPr>
              <a:t>One significant research gap is the exploration of alternative data sources and the integration of economic effects to improve the accuracy and interpretability of credit scoring models (Teng &amp; Lee, 2019)</a:t>
            </a:r>
            <a:endParaRPr b="0" lang="en-US" sz="2400" spc="-1" strike="noStrike">
              <a:solidFill>
                <a:srgbClr val="000000"/>
              </a:solidFill>
              <a:latin typeface="Arial"/>
            </a:endParaRPr>
          </a:p>
          <a:p>
            <a:pPr marL="457200" indent="-317520">
              <a:lnSpc>
                <a:spcPct val="100000"/>
              </a:lnSpc>
              <a:spcBef>
                <a:spcPts val="799"/>
              </a:spcBef>
              <a:buClr>
                <a:srgbClr val="0070c0"/>
              </a:buClr>
              <a:buFont typeface="Wingdings" charset="2"/>
              <a:buChar char=""/>
            </a:pPr>
            <a:r>
              <a:rPr b="0" lang="en-US" sz="2400" spc="-1" strike="noStrike">
                <a:solidFill>
                  <a:srgbClr val="000000"/>
                </a:solidFill>
                <a:latin typeface="Times New Roman"/>
                <a:ea typeface="Calibri"/>
              </a:rPr>
              <a:t>Currently, the availability of sensitive and confidential data from financial institutions poses a challenge, leading to limited access for researchers (Simão, n.d.). Therefore, this research focus on identifying and utilizing new data sources, such as the vast amount of digital information recorded on social networks and mobile applications.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250</TotalTime>
  <Application>LibreOffice/7.3.7.2$Linux_X86_64 LibreOffice_project/30$Build-2</Application>
  <AppVersion>15.0000</AppVersion>
  <Words>1230</Words>
  <Paragraphs>219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Stephen William</dc:creator>
  <dc:description/>
  <dc:language>en-US</dc:language>
  <cp:lastModifiedBy/>
  <dcterms:modified xsi:type="dcterms:W3CDTF">2023-12-22T02:26:29Z</dcterms:modified>
  <cp:revision>10</cp:revision>
  <dc:subject/>
  <dc:title>ENHANCING CREDIT RISK MANAGEMENT IN TANZANIA BANKING SECTOR USING MACHINE LEARNING TECHNIQUES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On-screen Show (16:9)</vt:lpwstr>
  </property>
  <property fmtid="{D5CDD505-2E9C-101B-9397-08002B2CF9AE}" pid="4" name="Slides">
    <vt:i4>19</vt:i4>
  </property>
</Properties>
</file>