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428" r:id="rId3"/>
    <p:sldId id="421" r:id="rId4"/>
    <p:sldId id="422" r:id="rId5"/>
    <p:sldId id="426" r:id="rId6"/>
    <p:sldId id="429" r:id="rId7"/>
    <p:sldId id="427" r:id="rId8"/>
  </p:sldIdLst>
  <p:sldSz cx="10160000" cy="7620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182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364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545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727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5909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090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272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453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 Kutscherauer" initials="nkutsch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77"/>
    <a:srgbClr val="000000"/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82" autoAdjust="0"/>
    <p:restoredTop sz="91776" autoAdjust="0"/>
  </p:normalViewPr>
  <p:slideViewPr>
    <p:cSldViewPr>
      <p:cViewPr varScale="1">
        <p:scale>
          <a:sx n="88" d="100"/>
          <a:sy n="88" d="100"/>
        </p:scale>
        <p:origin x="139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60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4002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D8A5B-AC4C-43B8-8900-F35950A2270E}" type="datetimeFigureOut">
              <a:rPr lang="de-DE" smtClean="0"/>
              <a:t>09.02.2017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5AEFD-9DC3-4E24-92C5-6E1333E0A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138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74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1710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2000" y="6942138"/>
            <a:ext cx="2117725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470275" y="6942138"/>
            <a:ext cx="3219450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280275" y="6942138"/>
            <a:ext cx="2119313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99E3B4A-C146-468B-8476-711B7977CDE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0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2000" y="6942138"/>
            <a:ext cx="2117725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470275" y="6942138"/>
            <a:ext cx="3219450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280275" y="6942138"/>
            <a:ext cx="2119313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7DC75A1-A503-4749-969B-02A4D18E92E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5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62000" y="437902"/>
            <a:ext cx="6550248" cy="635794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de-DE" sz="3600" kern="0" dirty="0">
                <a:solidFill>
                  <a:srgbClr val="000077"/>
                </a:solidFill>
                <a:latin typeface="TheSansOffice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 der Seite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2000" y="1361728"/>
            <a:ext cx="8636000" cy="54121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dirty="0" err="1" smtClean="0"/>
              <a:t>Textmasterformat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23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13576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37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07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762000" y="6942138"/>
            <a:ext cx="2117725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70275" y="6942138"/>
            <a:ext cx="3219450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7280275" y="6942138"/>
            <a:ext cx="2119313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F79816-CC44-4CCC-8893-D783E62DF0D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762000" y="6942138"/>
            <a:ext cx="2117725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470275" y="6942138"/>
            <a:ext cx="3219450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280275" y="6942138"/>
            <a:ext cx="2119313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BE6FB97-BA9C-42EF-A18E-5674C92D4D2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9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62000" y="6942138"/>
            <a:ext cx="2117725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470275" y="6942138"/>
            <a:ext cx="3219450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280275" y="6942138"/>
            <a:ext cx="2119313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8B1FD87-D8DD-4656-9DC9-BE4B4624D32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6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62000" y="6942138"/>
            <a:ext cx="2117725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470275" y="6942138"/>
            <a:ext cx="3219450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280275" y="6942138"/>
            <a:ext cx="2119313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F052359-8D05-4326-A0CA-C89B39D76CC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4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nico\Work\Java\net.sqf.website\ftp-connect\images\sqf-log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392" y="294355"/>
            <a:ext cx="1251370" cy="73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4819202" y="7143467"/>
            <a:ext cx="5040560" cy="19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lnSpc>
                <a:spcPct val="95000"/>
              </a:lnSpc>
            </a:pPr>
            <a:r>
              <a:rPr lang="en-US" sz="1300" b="1" i="1" dirty="0" err="1">
                <a:solidFill>
                  <a:srgbClr val="000077"/>
                </a:solidFill>
                <a:latin typeface="Arial" charset="0"/>
              </a:rPr>
              <a:t>Nico</a:t>
            </a:r>
            <a:r>
              <a:rPr lang="en-US" sz="1300" b="1" i="1" dirty="0">
                <a:solidFill>
                  <a:srgbClr val="000077"/>
                </a:solidFill>
                <a:latin typeface="Arial" charset="0"/>
              </a:rPr>
              <a:t> </a:t>
            </a:r>
            <a:r>
              <a:rPr lang="en-US" sz="1300" b="1" i="1" dirty="0" err="1" smtClean="0">
                <a:solidFill>
                  <a:srgbClr val="000077"/>
                </a:solidFill>
                <a:latin typeface="Arial" charset="0"/>
              </a:rPr>
              <a:t>Kutscherauer</a:t>
            </a:r>
            <a:endParaRPr lang="en-US" sz="1300" b="1" i="1" dirty="0">
              <a:solidFill>
                <a:srgbClr val="000077"/>
              </a:solidFill>
              <a:latin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759520" y="7143467"/>
            <a:ext cx="5040560" cy="19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300" b="1" i="1" kern="1200" dirty="0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www.schematron-quickfix.com</a:t>
            </a:r>
            <a:endParaRPr lang="en-US" sz="1300" b="1" i="1" kern="1200" dirty="0">
              <a:solidFill>
                <a:srgbClr val="000077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10054133" y="-10670"/>
            <a:ext cx="111451" cy="7630667"/>
          </a:xfrm>
          <a:prstGeom prst="rect">
            <a:avLst/>
          </a:prstGeom>
          <a:solidFill>
            <a:srgbClr val="00007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000077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xygenxml.com/doc/versions/18.1/ug-editor/topics/schematron-quick-fixes-x-editing2.html" TargetMode="External"/><Relationship Id="rId2" Type="http://schemas.openxmlformats.org/officeDocument/2006/relationships/hyperlink" Target="http://www.schematron-quickfix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cali.schematron-quickfix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00100" y="2513856"/>
            <a:ext cx="8559800" cy="1219200"/>
          </a:xfrm>
        </p:spPr>
        <p:txBody>
          <a:bodyPr lIns="0" tIns="0" rIns="0" bIns="0" anchor="t"/>
          <a:lstStyle/>
          <a:p>
            <a:r>
              <a:rPr lang="de-DE" sz="4800" b="1" dirty="0" err="1" smtClean="0">
                <a:latin typeface="TheSansOffice" pitchFamily="34" charset="0"/>
              </a:rPr>
              <a:t>Schematron</a:t>
            </a:r>
            <a:r>
              <a:rPr lang="de-DE" sz="4800" b="1" dirty="0" smtClean="0">
                <a:latin typeface="TheSansOffice" pitchFamily="34" charset="0"/>
              </a:rPr>
              <a:t> </a:t>
            </a:r>
            <a:r>
              <a:rPr lang="de-DE" sz="4800" b="1" dirty="0" err="1" smtClean="0">
                <a:latin typeface="TheSansOffice" pitchFamily="34" charset="0"/>
              </a:rPr>
              <a:t>QuickFix</a:t>
            </a:r>
            <a:r>
              <a:rPr lang="de-DE" sz="4800" b="1" dirty="0" smtClean="0">
                <a:latin typeface="TheSansOffice" pitchFamily="34" charset="0"/>
              </a:rPr>
              <a:t/>
            </a:r>
            <a:br>
              <a:rPr lang="de-DE" sz="4800" b="1" dirty="0" smtClean="0">
                <a:latin typeface="TheSansOffice" pitchFamily="34" charset="0"/>
              </a:rPr>
            </a:br>
            <a:r>
              <a:rPr lang="de-DE" sz="4800" b="1" dirty="0" smtClean="0">
                <a:latin typeface="TheSansOffice" pitchFamily="34" charset="0"/>
              </a:rPr>
              <a:t>(update)</a:t>
            </a:r>
            <a:r>
              <a:rPr lang="de-DE" sz="4800" b="1" dirty="0">
                <a:latin typeface="TheSansOffice" pitchFamily="34" charset="0"/>
              </a:rPr>
              <a:t/>
            </a:r>
            <a:br>
              <a:rPr lang="de-DE" sz="4800" b="1" dirty="0">
                <a:latin typeface="TheSansOffice" pitchFamily="34" charset="0"/>
              </a:rPr>
            </a:br>
            <a:endParaRPr lang="en-US" sz="4800" dirty="0">
              <a:solidFill>
                <a:srgbClr val="000000"/>
              </a:solidFill>
              <a:latin typeface="TheSansOffice" pitchFamily="34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09738" y="4568824"/>
            <a:ext cx="6731000" cy="1761456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de-DE" sz="2400" b="1" dirty="0" smtClean="0">
                <a:solidFill>
                  <a:srgbClr val="000077"/>
                </a:solidFill>
                <a:latin typeface="TheSansOffice" pitchFamily="34" charset="0"/>
              </a:rPr>
              <a:t>on XML </a:t>
            </a:r>
            <a:r>
              <a:rPr lang="de-DE" sz="2400" b="1" dirty="0" err="1" smtClean="0">
                <a:solidFill>
                  <a:srgbClr val="000077"/>
                </a:solidFill>
                <a:latin typeface="TheSansOffice" pitchFamily="34" charset="0"/>
              </a:rPr>
              <a:t>Prague</a:t>
            </a:r>
            <a:endParaRPr lang="de-DE" sz="2400" b="1" dirty="0">
              <a:solidFill>
                <a:srgbClr val="000077"/>
              </a:solidFill>
              <a:latin typeface="TheSansOffice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de-DE" sz="2400" b="1" i="1" dirty="0">
              <a:solidFill>
                <a:srgbClr val="000000"/>
              </a:solidFill>
              <a:latin typeface="TheSansOffice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GB" sz="2000" b="1" i="1" dirty="0" smtClean="0">
                <a:solidFill>
                  <a:srgbClr val="000000"/>
                </a:solidFill>
                <a:latin typeface="TheSansOffice" pitchFamily="34" charset="0"/>
              </a:rPr>
              <a:t>Thursday, 09 February 2017</a:t>
            </a:r>
            <a:endParaRPr lang="en-US" sz="2000" b="1" i="1" dirty="0">
              <a:solidFill>
                <a:srgbClr val="000000"/>
              </a:solidFill>
              <a:latin typeface="TheSansOffic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Extension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Schematron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Read </a:t>
            </a:r>
            <a:r>
              <a:rPr lang="de-DE" dirty="0" err="1" smtClean="0"/>
              <a:t>more</a:t>
            </a:r>
            <a:r>
              <a:rPr lang="de-DE" dirty="0" smtClean="0"/>
              <a:t> on </a:t>
            </a:r>
            <a:r>
              <a:rPr lang="de-DE" dirty="0" smtClean="0">
                <a:hlinkClick r:id="rId2"/>
              </a:rPr>
              <a:t>www.schematron-quickfix.com</a:t>
            </a:r>
            <a:endParaRPr lang="de-DE" dirty="0" smtClean="0"/>
          </a:p>
          <a:p>
            <a:r>
              <a:rPr lang="de-DE" dirty="0" err="1" smtClean="0"/>
              <a:t>Supported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smtClean="0">
                <a:hlinkClick r:id="rId3"/>
              </a:rPr>
              <a:t>Oxygen </a:t>
            </a:r>
            <a:r>
              <a:rPr lang="de-DE" dirty="0" err="1" smtClean="0">
                <a:hlinkClick r:id="rId3"/>
              </a:rPr>
              <a:t>since</a:t>
            </a:r>
            <a:r>
              <a:rPr lang="de-DE" dirty="0" smtClean="0">
                <a:hlinkClick r:id="rId3"/>
              </a:rPr>
              <a:t> </a:t>
            </a:r>
            <a:r>
              <a:rPr lang="de-DE" dirty="0" err="1" smtClean="0">
                <a:hlinkClick r:id="rId3"/>
              </a:rPr>
              <a:t>version</a:t>
            </a:r>
            <a:r>
              <a:rPr lang="de-DE" dirty="0" smtClean="0">
                <a:hlinkClick r:id="rId3"/>
              </a:rPr>
              <a:t> 17.0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14" y="2013967"/>
            <a:ext cx="6992937" cy="3222062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651" y="2013967"/>
            <a:ext cx="6497528" cy="322206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" y="437902"/>
            <a:ext cx="7054304" cy="635794"/>
          </a:xfrm>
        </p:spPr>
        <p:txBody>
          <a:bodyPr>
            <a:noAutofit/>
          </a:bodyPr>
          <a:lstStyle/>
          <a:p>
            <a:r>
              <a:rPr lang="de-DE" dirty="0" err="1" smtClean="0"/>
              <a:t>QuickFix</a:t>
            </a:r>
            <a:r>
              <a:rPr lang="de-DE" dirty="0" smtClean="0"/>
              <a:t> </a:t>
            </a:r>
            <a:r>
              <a:rPr lang="de-DE" dirty="0" err="1" smtClean="0"/>
              <a:t>Concept</a:t>
            </a:r>
            <a:r>
              <a:rPr lang="de-DE" dirty="0" smtClean="0"/>
              <a:t> Summary</a:t>
            </a:r>
            <a:endParaRPr lang="de-DE" dirty="0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4255195" y="2513856"/>
            <a:ext cx="1728192" cy="288032"/>
          </a:xfrm>
          <a:prstGeom prst="straightConnector1">
            <a:avLst/>
          </a:prstGeom>
          <a:ln w="50800">
            <a:solidFill>
              <a:srgbClr val="000077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 useBgFill="1">
        <p:nvSpPr>
          <p:cNvPr id="12" name="Rechteck 11"/>
          <p:cNvSpPr/>
          <p:nvPr/>
        </p:nvSpPr>
        <p:spPr>
          <a:xfrm>
            <a:off x="5418753" y="2677191"/>
            <a:ext cx="1016462" cy="468052"/>
          </a:xfrm>
          <a:prstGeom prst="rect">
            <a:avLst/>
          </a:prstGeom>
          <a:ln w="38100">
            <a:solidFill>
              <a:srgbClr val="0000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0077"/>
                </a:solidFill>
                <a:latin typeface="TheSansOffice"/>
              </a:rPr>
              <a:t>ID</a:t>
            </a:r>
            <a:endParaRPr lang="de-DE" dirty="0">
              <a:solidFill>
                <a:srgbClr val="000077"/>
              </a:solidFill>
              <a:latin typeface="TheSansOffice"/>
            </a:endParaRPr>
          </a:p>
        </p:txBody>
      </p:sp>
      <p:sp useBgFill="1">
        <p:nvSpPr>
          <p:cNvPr id="13" name="Rechteck 12"/>
          <p:cNvSpPr/>
          <p:nvPr/>
        </p:nvSpPr>
        <p:spPr>
          <a:xfrm>
            <a:off x="8347484" y="3449960"/>
            <a:ext cx="1016462" cy="468052"/>
          </a:xfrm>
          <a:prstGeom prst="rect">
            <a:avLst/>
          </a:prstGeom>
          <a:ln w="38100">
            <a:solidFill>
              <a:srgbClr val="0000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0077"/>
                </a:solidFill>
                <a:latin typeface="TheSansOffice"/>
              </a:rPr>
              <a:t>Title</a:t>
            </a:r>
            <a:endParaRPr lang="de-DE" dirty="0">
              <a:solidFill>
                <a:srgbClr val="000077"/>
              </a:solidFill>
              <a:latin typeface="TheSansOffice"/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7168232" y="3698369"/>
            <a:ext cx="1151827" cy="39623"/>
          </a:xfrm>
          <a:prstGeom prst="straightConnector1">
            <a:avLst/>
          </a:prstGeom>
          <a:ln w="50800">
            <a:solidFill>
              <a:srgbClr val="000077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 useBgFill="1">
        <p:nvSpPr>
          <p:cNvPr id="20" name="Rechteck 19"/>
          <p:cNvSpPr/>
          <p:nvPr/>
        </p:nvSpPr>
        <p:spPr>
          <a:xfrm>
            <a:off x="7816304" y="5289915"/>
            <a:ext cx="1656184" cy="533605"/>
          </a:xfrm>
          <a:prstGeom prst="rect">
            <a:avLst/>
          </a:prstGeom>
          <a:ln w="38100">
            <a:solidFill>
              <a:srgbClr val="0000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0077"/>
                </a:solidFill>
                <a:latin typeface="TheSansOffice"/>
              </a:rPr>
              <a:t>Action</a:t>
            </a:r>
            <a:endParaRPr lang="de-DE" dirty="0">
              <a:solidFill>
                <a:srgbClr val="000077"/>
              </a:solidFill>
              <a:latin typeface="TheSansOffice"/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6592318" y="4829375"/>
            <a:ext cx="1096937" cy="725697"/>
          </a:xfrm>
          <a:prstGeom prst="straightConnector1">
            <a:avLst/>
          </a:prstGeom>
          <a:ln w="50800">
            <a:solidFill>
              <a:srgbClr val="000077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07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" y="437902"/>
            <a:ext cx="7054304" cy="635794"/>
          </a:xfrm>
        </p:spPr>
        <p:txBody>
          <a:bodyPr>
            <a:noAutofit/>
          </a:bodyPr>
          <a:lstStyle/>
          <a:p>
            <a:r>
              <a:rPr lang="de-DE" dirty="0" smtClean="0"/>
              <a:t>Second </a:t>
            </a:r>
            <a:r>
              <a:rPr lang="de-DE" dirty="0" err="1" smtClean="0"/>
              <a:t>Draft</a:t>
            </a:r>
            <a:r>
              <a:rPr lang="de-DE" dirty="0" smtClean="0"/>
              <a:t> – News Summary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Complete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endParaRPr lang="de-DE" dirty="0" smtClean="0"/>
          </a:p>
          <a:p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 err="1" smtClean="0"/>
              <a:t>QuickFixes</a:t>
            </a:r>
            <a:r>
              <a:rPr lang="de-DE" dirty="0" smtClean="0"/>
              <a:t> (Attribute </a:t>
            </a:r>
            <a:r>
              <a:rPr lang="de-DE" dirty="0" err="1" smtClean="0"/>
              <a:t>use-for-each</a:t>
            </a:r>
            <a:r>
              <a:rPr lang="de-DE" dirty="0" smtClean="0"/>
              <a:t>)</a:t>
            </a:r>
          </a:p>
          <a:p>
            <a:r>
              <a:rPr lang="de-DE" dirty="0" smtClean="0"/>
              <a:t>New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sqf:fix</a:t>
            </a:r>
            <a:r>
              <a:rPr lang="de-DE" dirty="0" smtClean="0"/>
              <a:t> </a:t>
            </a:r>
            <a:r>
              <a:rPr lang="de-DE" dirty="0" err="1" smtClean="0"/>
              <a:t>element</a:t>
            </a:r>
            <a:endParaRPr lang="de-DE" dirty="0" smtClean="0"/>
          </a:p>
          <a:p>
            <a:r>
              <a:rPr lang="de-DE" dirty="0" smtClean="0"/>
              <a:t>Multiple </a:t>
            </a:r>
            <a:r>
              <a:rPr lang="de-DE" dirty="0" err="1" smtClean="0"/>
              <a:t>descriptions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different </a:t>
            </a:r>
            <a:r>
              <a:rPr lang="de-DE" dirty="0" err="1" smtClean="0"/>
              <a:t>languages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Plans, open </a:t>
            </a:r>
            <a:r>
              <a:rPr lang="de-DE" dirty="0" err="1" smtClean="0"/>
              <a:t>issues</a:t>
            </a:r>
            <a:r>
              <a:rPr lang="de-DE" dirty="0" smtClean="0"/>
              <a:t>, </a:t>
            </a:r>
            <a:r>
              <a:rPr lang="de-DE" dirty="0" err="1" smtClean="0"/>
              <a:t>ideas</a:t>
            </a:r>
            <a:endParaRPr lang="de-DE" dirty="0" smtClean="0"/>
          </a:p>
          <a:p>
            <a:pPr lvl="1"/>
            <a:r>
              <a:rPr lang="de-DE" dirty="0" smtClean="0"/>
              <a:t>RELAX NG </a:t>
            </a:r>
            <a:r>
              <a:rPr lang="de-DE" dirty="0" err="1" smtClean="0"/>
              <a:t>schema</a:t>
            </a:r>
            <a:endParaRPr lang="de-DE" dirty="0" smtClean="0"/>
          </a:p>
          <a:p>
            <a:pPr lvl="1"/>
            <a:r>
              <a:rPr lang="de-DE" dirty="0" err="1" smtClean="0"/>
              <a:t>unparsed-copy</a:t>
            </a:r>
            <a:r>
              <a:rPr lang="de-DE" dirty="0" smtClean="0"/>
              <a:t> </a:t>
            </a:r>
            <a:r>
              <a:rPr lang="de-DE" dirty="0" err="1" smtClean="0"/>
              <a:t>mode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resolving</a:t>
            </a:r>
            <a:r>
              <a:rPr lang="de-DE" dirty="0" smtClean="0"/>
              <a:t> </a:t>
            </a:r>
            <a:r>
              <a:rPr lang="de-DE" dirty="0" err="1" smtClean="0"/>
              <a:t>entities</a:t>
            </a:r>
            <a:r>
              <a:rPr lang="de-DE" dirty="0" smtClean="0"/>
              <a:t> / </a:t>
            </a:r>
            <a:r>
              <a:rPr lang="de-DE" dirty="0" err="1" smtClean="0"/>
              <a:t>default</a:t>
            </a:r>
            <a:r>
              <a:rPr lang="de-DE" dirty="0" smtClean="0"/>
              <a:t> </a:t>
            </a:r>
            <a:r>
              <a:rPr lang="de-DE" dirty="0" err="1" smtClean="0"/>
              <a:t>attribute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de-DE" dirty="0"/>
          </a:p>
          <a:p>
            <a:pPr lvl="1"/>
            <a:r>
              <a:rPr lang="de-DE" dirty="0" err="1" smtClean="0"/>
              <a:t>Localisation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extracting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human </a:t>
            </a:r>
            <a:r>
              <a:rPr lang="de-DE" dirty="0" err="1" smtClean="0"/>
              <a:t>readable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(open </a:t>
            </a:r>
            <a:r>
              <a:rPr lang="de-DE" dirty="0" err="1" smtClean="0"/>
              <a:t>discussion</a:t>
            </a:r>
            <a:r>
              <a:rPr lang="de-DE" dirty="0" smtClean="0"/>
              <a:t>).</a:t>
            </a:r>
          </a:p>
          <a:p>
            <a:pPr marL="457200" lvl="1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337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>
                <a:sym typeface="Wingdings" panose="05000000000000000000" pitchFamily="2" charset="2"/>
              </a:rPr>
              <a:t>QuickFix</a:t>
            </a:r>
            <a:r>
              <a:rPr lang="en-US" dirty="0" smtClean="0">
                <a:sym typeface="Wingdings" panose="05000000000000000000" pitchFamily="2" charset="2"/>
              </a:rPr>
              <a:t> Content Model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2000" y="1361728"/>
            <a:ext cx="8710488" cy="5412135"/>
          </a:xfrm>
        </p:spPr>
        <p:txBody>
          <a:bodyPr/>
          <a:lstStyle/>
          <a:p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old</a:t>
            </a:r>
            <a:r>
              <a:rPr lang="de-DE" dirty="0" smtClean="0"/>
              <a:t> Content Model,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sqf:call-fix</a:t>
            </a:r>
            <a:r>
              <a:rPr lang="de-DE" dirty="0" smtClean="0"/>
              <a:t> was </a:t>
            </a:r>
            <a:r>
              <a:rPr lang="de-DE" dirty="0" err="1" smtClean="0"/>
              <a:t>useless</a:t>
            </a:r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new</a:t>
            </a:r>
            <a:r>
              <a:rPr lang="de-DE" dirty="0" smtClean="0"/>
              <a:t> Content Model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very</a:t>
            </a:r>
            <a:r>
              <a:rPr lang="de-DE" dirty="0" smtClean="0"/>
              <a:t> lax:</a:t>
            </a:r>
            <a:endParaRPr lang="de-DE" dirty="0"/>
          </a:p>
          <a:p>
            <a:pPr marL="457200" lvl="1" indent="0" defTabSz="719138"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sqf:fix</a:t>
            </a:r>
            <a:endParaRPr lang="de-DE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 defTabSz="719138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sqf:param</a:t>
            </a: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*, </a:t>
            </a:r>
          </a:p>
          <a:p>
            <a:pPr marL="457200" lvl="1" indent="0" defTabSz="719138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(</a:t>
            </a:r>
          </a:p>
          <a:p>
            <a:pPr marL="457200" lvl="1" indent="0" defTabSz="719138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		</a:t>
            </a:r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sqf:description</a:t>
            </a: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+, ( </a:t>
            </a:r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sqf:call-fix</a:t>
            </a: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sqf:actionElements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)+</a:t>
            </a:r>
          </a:p>
          <a:p>
            <a:pPr marL="457200" lvl="1" indent="0" defTabSz="719138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) | (</a:t>
            </a:r>
          </a:p>
          <a:p>
            <a:pPr marL="457200" lvl="1" indent="0" defTabSz="719138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		</a:t>
            </a:r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sqf:call-fix</a:t>
            </a:r>
            <a:endParaRPr lang="de-DE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 defTabSz="719138">
              <a:spcBef>
                <a:spcPts val="0"/>
              </a:spcBef>
              <a:spcAft>
                <a:spcPts val="1200"/>
              </a:spcAft>
              <a:buNone/>
            </a:pP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)</a:t>
            </a:r>
            <a:endParaRPr lang="de-DE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dirty="0" smtClean="0"/>
              <a:t>Additional Rules:</a:t>
            </a:r>
          </a:p>
          <a:p>
            <a:pPr lvl="1">
              <a:buFontTx/>
              <a:buChar char="-"/>
            </a:pP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descriptions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language</a:t>
            </a:r>
            <a:endParaRPr lang="de-DE" dirty="0"/>
          </a:p>
          <a:p>
            <a:pPr lvl="1">
              <a:buFontTx/>
              <a:buChar char="-"/>
            </a:pPr>
            <a:r>
              <a:rPr lang="de-DE" dirty="0" smtClean="0"/>
              <a:t>A </a:t>
            </a:r>
            <a:r>
              <a:rPr lang="de-DE" dirty="0" err="1" smtClean="0"/>
              <a:t>call</a:t>
            </a:r>
            <a:r>
              <a:rPr lang="de-DE" dirty="0" smtClean="0"/>
              <a:t>-fix </a:t>
            </a:r>
            <a:r>
              <a:rPr lang="de-DE" dirty="0" err="1" smtClean="0"/>
              <a:t>inherits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descriptions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QF</a:t>
            </a:r>
          </a:p>
          <a:p>
            <a:pPr lvl="2">
              <a:buFontTx/>
              <a:buChar char="-"/>
            </a:pP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those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calling</a:t>
            </a:r>
            <a:r>
              <a:rPr lang="de-DE" dirty="0" smtClean="0"/>
              <a:t> QF</a:t>
            </a:r>
          </a:p>
          <a:p>
            <a:pPr lvl="2">
              <a:buFontTx/>
              <a:buChar char="-"/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sqf:call-fix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action</a:t>
            </a:r>
            <a:r>
              <a:rPr lang="de-DE" dirty="0" smtClean="0"/>
              <a:t> </a:t>
            </a:r>
            <a:r>
              <a:rPr lang="de-DE" dirty="0" err="1" smtClean="0"/>
              <a:t>element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same QF</a:t>
            </a:r>
          </a:p>
          <a:p>
            <a:pPr lvl="2">
              <a:buFontTx/>
              <a:buChar char="-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4921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439718"/>
              </p:ext>
            </p:extLst>
          </p:nvPr>
        </p:nvGraphicFramePr>
        <p:xfrm>
          <a:off x="903535" y="1211664"/>
          <a:ext cx="8650475" cy="549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Image" r:id="rId3" imgW="7174440" imgH="4558680" progId="Photoshop.Image.13">
                  <p:embed/>
                </p:oleObj>
              </mc:Choice>
              <mc:Fallback>
                <p:oleObj name="Image" r:id="rId3" imgW="7174440" imgH="4558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3535" y="1211664"/>
                        <a:ext cx="8650475" cy="549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09265"/>
              </p:ext>
            </p:extLst>
          </p:nvPr>
        </p:nvGraphicFramePr>
        <p:xfrm>
          <a:off x="903536" y="1217712"/>
          <a:ext cx="8640960" cy="5491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Image" r:id="rId5" imgW="7174440" imgH="4558680" progId="Photoshop.Image.13">
                  <p:embed/>
                </p:oleObj>
              </mc:Choice>
              <mc:Fallback>
                <p:oleObj name="Image" r:id="rId5" imgW="7174440" imgH="4558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3536" y="1217712"/>
                        <a:ext cx="8640960" cy="5491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373853"/>
              </p:ext>
            </p:extLst>
          </p:nvPr>
        </p:nvGraphicFramePr>
        <p:xfrm>
          <a:off x="903536" y="1217712"/>
          <a:ext cx="8640960" cy="5491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Image" r:id="rId7" imgW="7174440" imgH="4558680" progId="Photoshop.Image.13">
                  <p:embed/>
                </p:oleObj>
              </mc:Choice>
              <mc:Fallback>
                <p:oleObj name="Image" r:id="rId7" imgW="7174440" imgH="4558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3536" y="1217712"/>
                        <a:ext cx="8640960" cy="5491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235925"/>
              </p:ext>
            </p:extLst>
          </p:nvPr>
        </p:nvGraphicFramePr>
        <p:xfrm>
          <a:off x="903536" y="1217712"/>
          <a:ext cx="8640960" cy="5491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Image" r:id="rId9" imgW="7174440" imgH="4558680" progId="Photoshop.Image.13">
                  <p:embed/>
                </p:oleObj>
              </mc:Choice>
              <mc:Fallback>
                <p:oleObj name="Image" r:id="rId9" imgW="7174440" imgH="4558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3536" y="1217712"/>
                        <a:ext cx="8640960" cy="5491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63902"/>
              </p:ext>
            </p:extLst>
          </p:nvPr>
        </p:nvGraphicFramePr>
        <p:xfrm>
          <a:off x="903536" y="1217712"/>
          <a:ext cx="8640960" cy="5491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Image" r:id="rId11" imgW="7174440" imgH="4558680" progId="Photoshop.Image.13">
                  <p:embed/>
                </p:oleObj>
              </mc:Choice>
              <mc:Fallback>
                <p:oleObj name="Image" r:id="rId11" imgW="7174440" imgH="4558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03536" y="1217712"/>
                        <a:ext cx="8640960" cy="5491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Use Cases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2036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Use Cases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Specify</a:t>
            </a:r>
            <a:r>
              <a:rPr lang="de-DE" dirty="0"/>
              <a:t> an </a:t>
            </a:r>
            <a:r>
              <a:rPr lang="de-DE" dirty="0" err="1"/>
              <a:t>abstract</a:t>
            </a:r>
            <a:r>
              <a:rPr lang="de-DE" dirty="0"/>
              <a:t> QF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, </a:t>
            </a:r>
            <a:r>
              <a:rPr lang="de-DE" dirty="0" err="1"/>
              <a:t>use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description</a:t>
            </a:r>
            <a:endParaRPr lang="de-DE" dirty="0"/>
          </a:p>
          <a:p>
            <a:pPr lvl="1"/>
            <a:r>
              <a:rPr lang="de-DE" dirty="0"/>
              <a:t>QF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sqf:description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sqf:call-fix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.</a:t>
            </a:r>
          </a:p>
          <a:p>
            <a:r>
              <a:rPr lang="de-DE" dirty="0" err="1" smtClean="0"/>
              <a:t>Specify</a:t>
            </a:r>
            <a:r>
              <a:rPr lang="de-DE" dirty="0" smtClean="0"/>
              <a:t> an </a:t>
            </a:r>
            <a:r>
              <a:rPr lang="de-DE" dirty="0" err="1" smtClean="0"/>
              <a:t>abstract</a:t>
            </a:r>
            <a:r>
              <a:rPr lang="de-DE" dirty="0" smtClean="0"/>
              <a:t> QF </a:t>
            </a:r>
            <a:r>
              <a:rPr lang="de-DE" i="1" dirty="0" err="1" smtClean="0"/>
              <a:t>and</a:t>
            </a:r>
            <a:r>
              <a:rPr lang="de-DE" i="1" dirty="0" smtClean="0"/>
              <a:t> </a:t>
            </a:r>
            <a:r>
              <a:rPr lang="de-DE" i="1" dirty="0" err="1" smtClean="0"/>
              <a:t>description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 smtClean="0"/>
          </a:p>
          <a:p>
            <a:pPr lvl="1"/>
            <a:r>
              <a:rPr lang="de-DE" dirty="0" smtClean="0"/>
              <a:t>QF </a:t>
            </a:r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 smtClean="0"/>
              <a:t>exactly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sqf:call-fix</a:t>
            </a:r>
            <a:r>
              <a:rPr lang="de-DE" dirty="0" smtClean="0"/>
              <a:t> </a:t>
            </a:r>
            <a:r>
              <a:rPr lang="de-DE" dirty="0" err="1" smtClean="0"/>
              <a:t>element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 err="1" smtClean="0"/>
              <a:t>Extend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abstract</a:t>
            </a:r>
            <a:r>
              <a:rPr lang="de-DE" dirty="0" smtClean="0"/>
              <a:t> QF </a:t>
            </a:r>
            <a:r>
              <a:rPr lang="de-DE" dirty="0" err="1" smtClean="0"/>
              <a:t>by</a:t>
            </a:r>
            <a:r>
              <a:rPr lang="de-DE" dirty="0" smtClean="0"/>
              <a:t> additional </a:t>
            </a:r>
            <a:r>
              <a:rPr lang="de-DE" dirty="0" err="1" smtClean="0"/>
              <a:t>actions</a:t>
            </a:r>
            <a:endParaRPr lang="de-DE" dirty="0" smtClean="0"/>
          </a:p>
          <a:p>
            <a:pPr lvl="1"/>
            <a:r>
              <a:rPr lang="de-DE" dirty="0" smtClean="0"/>
              <a:t>Combine </a:t>
            </a:r>
            <a:r>
              <a:rPr lang="de-DE" dirty="0" err="1" smtClean="0"/>
              <a:t>sqf:call-fix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action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a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r>
              <a:rPr lang="de-DE" dirty="0" smtClean="0"/>
              <a:t>.</a:t>
            </a:r>
          </a:p>
          <a:p>
            <a:r>
              <a:rPr lang="de-DE" dirty="0" smtClean="0"/>
              <a:t>Combine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multiple QFs</a:t>
            </a:r>
          </a:p>
          <a:p>
            <a:pPr lvl="1"/>
            <a:r>
              <a:rPr lang="de-DE" dirty="0" smtClean="0"/>
              <a:t>Combine multiple </a:t>
            </a:r>
            <a:r>
              <a:rPr lang="de-DE" dirty="0" err="1" smtClean="0"/>
              <a:t>sqf:call-fix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.</a:t>
            </a:r>
            <a:endParaRPr lang="de-DE" dirty="0"/>
          </a:p>
          <a:p>
            <a:pPr lvl="1"/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 smtClean="0"/>
              <a:t>description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 smtClean="0"/>
              <a:t>Add a </a:t>
            </a:r>
            <a:r>
              <a:rPr lang="de-DE" dirty="0" err="1" smtClean="0"/>
              <a:t>description</a:t>
            </a:r>
            <a:r>
              <a:rPr lang="de-DE" dirty="0" smtClean="0"/>
              <a:t> in a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an </a:t>
            </a:r>
            <a:r>
              <a:rPr lang="de-DE" dirty="0" err="1" smtClean="0"/>
              <a:t>existing</a:t>
            </a:r>
            <a:r>
              <a:rPr lang="de-DE" dirty="0" smtClean="0"/>
              <a:t> QF</a:t>
            </a:r>
          </a:p>
          <a:p>
            <a:pPr lvl="1"/>
            <a:r>
              <a:rPr lang="de-DE" dirty="0" smtClean="0"/>
              <a:t>Combine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multiple </a:t>
            </a:r>
            <a:r>
              <a:rPr lang="de-DE" dirty="0" err="1" smtClean="0"/>
              <a:t>sqf:description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/>
              <a:t> </a:t>
            </a:r>
            <a:r>
              <a:rPr lang="de-DE" dirty="0" err="1" smtClean="0"/>
              <a:t>exactly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sqf:call-fix</a:t>
            </a:r>
            <a:r>
              <a:rPr lang="de-DE" dirty="0" smtClean="0"/>
              <a:t> </a:t>
            </a:r>
            <a:r>
              <a:rPr lang="de-DE" dirty="0" err="1" smtClean="0"/>
              <a:t>element</a:t>
            </a:r>
            <a:r>
              <a:rPr lang="de-DE" dirty="0" smtClean="0"/>
              <a:t>.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0524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Escali Web Implementation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>
                <a:solidFill>
                  <a:srgbClr val="000077"/>
                </a:solidFill>
              </a:rPr>
              <a:t>	</a:t>
            </a:r>
            <a:r>
              <a:rPr lang="de-DE" dirty="0" smtClean="0">
                <a:solidFill>
                  <a:srgbClr val="000077"/>
                </a:solidFill>
                <a:hlinkClick r:id="rId2"/>
              </a:rPr>
              <a:t>http://www.escali.schematron-quickfix.com</a:t>
            </a:r>
            <a:endParaRPr lang="de-DE" dirty="0" smtClean="0">
              <a:solidFill>
                <a:srgbClr val="0000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16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223</Words>
  <Application>Microsoft Office PowerPoint</Application>
  <PresentationFormat>Benutzerdefiniert</PresentationFormat>
  <Paragraphs>68</Paragraphs>
  <Slides>7</Slides>
  <Notes>1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Arial</vt:lpstr>
      <vt:lpstr>Calibri</vt:lpstr>
      <vt:lpstr>Consolas</vt:lpstr>
      <vt:lpstr>TheSansOffice</vt:lpstr>
      <vt:lpstr>Times New Roman</vt:lpstr>
      <vt:lpstr>Wingdings</vt:lpstr>
      <vt:lpstr>Default Design</vt:lpstr>
      <vt:lpstr>Image</vt:lpstr>
      <vt:lpstr>Schematron QuickFix (update) </vt:lpstr>
      <vt:lpstr>QuickFix Concept Summary</vt:lpstr>
      <vt:lpstr>Second Draft – News Summary</vt:lpstr>
      <vt:lpstr>QuickFix Content Model</vt:lpstr>
      <vt:lpstr>Use Cases</vt:lpstr>
      <vt:lpstr>Use Cases</vt:lpstr>
      <vt:lpstr>Escali Web Implementation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Nico Kutscherauer</cp:lastModifiedBy>
  <cp:revision>331</cp:revision>
  <cp:lastPrinted>2012-11-16T21:53:43Z</cp:lastPrinted>
  <dcterms:created xsi:type="dcterms:W3CDTF">2004-05-06T09:28:21Z</dcterms:created>
  <dcterms:modified xsi:type="dcterms:W3CDTF">2017-02-09T09:57:36Z</dcterms:modified>
</cp:coreProperties>
</file>