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28" r:id="rId3"/>
    <p:sldId id="421" r:id="rId4"/>
    <p:sldId id="422" r:id="rId5"/>
    <p:sldId id="430" r:id="rId6"/>
    <p:sldId id="426" r:id="rId7"/>
    <p:sldId id="431" r:id="rId8"/>
    <p:sldId id="432" r:id="rId9"/>
    <p:sldId id="433" r:id="rId10"/>
    <p:sldId id="429" r:id="rId11"/>
    <p:sldId id="427" r:id="rId12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2" autoAdjust="0"/>
    <p:restoredTop sz="91776" autoAdjust="0"/>
  </p:normalViewPr>
  <p:slideViewPr>
    <p:cSldViewPr>
      <p:cViewPr varScale="1">
        <p:scale>
          <a:sx n="89" d="100"/>
          <a:sy n="89" d="100"/>
        </p:scale>
        <p:origin x="3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0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437902"/>
            <a:ext cx="6550248" cy="635794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DE" sz="3600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der Seite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61728"/>
            <a:ext cx="8636000" cy="54121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55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www.schematron-quickfix.com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3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cali.schematron-quickfix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ygenxml.com/doc/versions/18.1/ug-editor/topics/schematron-quick-fixes-x-editing2.html" TargetMode="External"/><Relationship Id="rId2" Type="http://schemas.openxmlformats.org/officeDocument/2006/relationships/hyperlink" Target="http://www.schematron-quickfi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0" y="2513856"/>
            <a:ext cx="8559800" cy="1219200"/>
          </a:xfrm>
        </p:spPr>
        <p:txBody>
          <a:bodyPr lIns="0" tIns="0" rIns="0" bIns="0" anchor="t"/>
          <a:lstStyle/>
          <a:p>
            <a:r>
              <a:rPr lang="de-DE" sz="4800" b="1" dirty="0" err="1" smtClean="0">
                <a:latin typeface="TheSansOffice" pitchFamily="34" charset="0"/>
              </a:rPr>
              <a:t>Schematron</a:t>
            </a:r>
            <a:r>
              <a:rPr lang="de-DE" sz="4800" b="1" dirty="0" smtClean="0">
                <a:latin typeface="TheSansOffice" pitchFamily="34" charset="0"/>
              </a:rPr>
              <a:t> </a:t>
            </a:r>
            <a:r>
              <a:rPr lang="de-DE" sz="4800" b="1" dirty="0" err="1" smtClean="0">
                <a:latin typeface="TheSansOffice" pitchFamily="34" charset="0"/>
              </a:rPr>
              <a:t>QuickFix</a:t>
            </a:r>
            <a:r>
              <a:rPr lang="de-DE" sz="4800" b="1" dirty="0" smtClean="0">
                <a:latin typeface="TheSansOffice" pitchFamily="34" charset="0"/>
              </a:rPr>
              <a:t/>
            </a:r>
            <a:br>
              <a:rPr lang="de-DE" sz="4800" b="1" dirty="0" smtClean="0">
                <a:latin typeface="TheSansOffice" pitchFamily="34" charset="0"/>
              </a:rPr>
            </a:br>
            <a:r>
              <a:rPr lang="de-DE" sz="4800" b="1" dirty="0" smtClean="0">
                <a:latin typeface="TheSansOffice" pitchFamily="34" charset="0"/>
              </a:rPr>
              <a:t>(update)</a:t>
            </a:r>
            <a:r>
              <a:rPr lang="de-DE" sz="4800" b="1" dirty="0">
                <a:latin typeface="TheSansOffice" pitchFamily="34" charset="0"/>
              </a:rPr>
              <a:t/>
            </a:r>
            <a:br>
              <a:rPr lang="de-DE" sz="4800" b="1" dirty="0">
                <a:latin typeface="TheSansOffice" pitchFamily="34" charset="0"/>
              </a:rPr>
            </a:br>
            <a:endParaRPr lang="en-US" sz="480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 sz="2400" b="1" dirty="0" smtClean="0">
                <a:solidFill>
                  <a:srgbClr val="000077"/>
                </a:solidFill>
                <a:latin typeface="TheSansOffice" pitchFamily="34" charset="0"/>
              </a:rPr>
              <a:t>on XML </a:t>
            </a:r>
            <a:r>
              <a:rPr lang="de-DE" sz="2400" b="1" dirty="0" err="1" smtClean="0">
                <a:solidFill>
                  <a:srgbClr val="000077"/>
                </a:solidFill>
                <a:latin typeface="TheSansOffice" pitchFamily="34" charset="0"/>
              </a:rPr>
              <a:t>Prague</a:t>
            </a:r>
            <a:endParaRPr lang="de-DE" sz="2400" b="1" dirty="0">
              <a:solidFill>
                <a:srgbClr val="000077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dirty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GB" sz="2000" b="1" i="1" dirty="0" smtClean="0">
                <a:solidFill>
                  <a:srgbClr val="000000"/>
                </a:solidFill>
                <a:latin typeface="TheSansOffice" pitchFamily="34" charset="0"/>
              </a:rPr>
              <a:t>Thursday, 09 February 2017</a:t>
            </a:r>
            <a:endParaRPr lang="en-US" sz="2000" b="1" i="1" dirty="0">
              <a:solidFill>
                <a:srgbClr val="000000"/>
              </a:solidFill>
              <a:latin typeface="TheSansOffic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 Cases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Specify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QF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,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  <a:p>
            <a:pPr lvl="1"/>
            <a:r>
              <a:rPr lang="de-DE" dirty="0"/>
              <a:t>QF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sqf:description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sqf:call-fix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.</a:t>
            </a:r>
          </a:p>
          <a:p>
            <a:r>
              <a:rPr lang="de-DE" dirty="0" err="1" smtClean="0"/>
              <a:t>Specify</a:t>
            </a:r>
            <a:r>
              <a:rPr lang="de-DE" dirty="0" smtClean="0"/>
              <a:t> an </a:t>
            </a:r>
            <a:r>
              <a:rPr lang="de-DE" dirty="0" err="1" smtClean="0"/>
              <a:t>abstract</a:t>
            </a:r>
            <a:r>
              <a:rPr lang="de-DE" dirty="0" smtClean="0"/>
              <a:t> QF </a:t>
            </a:r>
            <a:r>
              <a:rPr lang="de-DE" i="1" dirty="0" err="1" smtClean="0"/>
              <a:t>and</a:t>
            </a:r>
            <a:r>
              <a:rPr lang="de-DE" i="1" dirty="0" smtClean="0"/>
              <a:t> </a:t>
            </a:r>
            <a:r>
              <a:rPr lang="de-DE" i="1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1"/>
            <a:r>
              <a:rPr lang="de-DE" dirty="0" smtClean="0"/>
              <a:t>QF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abstract</a:t>
            </a:r>
            <a:r>
              <a:rPr lang="de-DE" dirty="0" smtClean="0"/>
              <a:t> QF </a:t>
            </a:r>
            <a:r>
              <a:rPr lang="de-DE" dirty="0" err="1" smtClean="0"/>
              <a:t>by</a:t>
            </a:r>
            <a:r>
              <a:rPr lang="de-DE" dirty="0" smtClean="0"/>
              <a:t> additional </a:t>
            </a:r>
            <a:r>
              <a:rPr lang="de-DE" dirty="0" err="1" smtClean="0"/>
              <a:t>actions</a:t>
            </a:r>
            <a:endParaRPr lang="de-DE" dirty="0" smtClean="0"/>
          </a:p>
          <a:p>
            <a:pPr lvl="1"/>
            <a:r>
              <a:rPr lang="de-DE" dirty="0" smtClean="0"/>
              <a:t>Combine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Combine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QFs</a:t>
            </a:r>
          </a:p>
          <a:p>
            <a:pPr lvl="1"/>
            <a:r>
              <a:rPr lang="de-DE" dirty="0" smtClean="0"/>
              <a:t>Combine multiple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.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Add a </a:t>
            </a:r>
            <a:r>
              <a:rPr lang="de-DE" dirty="0" err="1" smtClean="0"/>
              <a:t>description</a:t>
            </a:r>
            <a:r>
              <a:rPr lang="de-DE" dirty="0" smtClean="0"/>
              <a:t> in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existing</a:t>
            </a:r>
            <a:r>
              <a:rPr lang="de-DE" dirty="0" smtClean="0"/>
              <a:t> QF</a:t>
            </a:r>
          </a:p>
          <a:p>
            <a:pPr lvl="1"/>
            <a:r>
              <a:rPr lang="de-DE" dirty="0" smtClean="0"/>
              <a:t>Combine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multiple </a:t>
            </a:r>
            <a:r>
              <a:rPr lang="de-DE" dirty="0" err="1" smtClean="0"/>
              <a:t>sqf:description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.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052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Escali Web Implementation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>
                <a:solidFill>
                  <a:srgbClr val="000077"/>
                </a:solidFill>
              </a:rPr>
              <a:t>	</a:t>
            </a:r>
            <a:r>
              <a:rPr lang="de-DE" dirty="0" smtClean="0">
                <a:solidFill>
                  <a:srgbClr val="000077"/>
                </a:solidFill>
                <a:hlinkClick r:id="rId2"/>
              </a:rPr>
              <a:t>http://www.escali.schematron-quickfix.com</a:t>
            </a:r>
            <a:endParaRPr lang="de-DE" dirty="0" smtClean="0">
              <a:solidFill>
                <a:srgbClr val="0000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Extension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Schematron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more</a:t>
            </a:r>
            <a:r>
              <a:rPr lang="de-DE" dirty="0" smtClean="0"/>
              <a:t> on </a:t>
            </a:r>
            <a:r>
              <a:rPr lang="de-DE" dirty="0" smtClean="0">
                <a:hlinkClick r:id="rId2"/>
              </a:rPr>
              <a:t>www.schematron-quickfix.com</a:t>
            </a:r>
            <a:endParaRPr lang="de-DE" dirty="0" smtClean="0"/>
          </a:p>
          <a:p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Oxygen </a:t>
            </a:r>
            <a:r>
              <a:rPr lang="de-DE" dirty="0" err="1" smtClean="0">
                <a:hlinkClick r:id="rId3"/>
              </a:rPr>
              <a:t>since</a:t>
            </a:r>
            <a:r>
              <a:rPr lang="de-DE" dirty="0" smtClean="0">
                <a:hlinkClick r:id="rId3"/>
              </a:rPr>
              <a:t> </a:t>
            </a:r>
            <a:r>
              <a:rPr lang="de-DE" dirty="0" err="1" smtClean="0">
                <a:hlinkClick r:id="rId3"/>
              </a:rPr>
              <a:t>version</a:t>
            </a:r>
            <a:r>
              <a:rPr lang="de-DE" dirty="0" smtClean="0">
                <a:hlinkClick r:id="rId3"/>
              </a:rPr>
              <a:t> 17.0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4" y="2013967"/>
            <a:ext cx="6992937" cy="3222062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51" y="2013967"/>
            <a:ext cx="6497528" cy="322206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437902"/>
            <a:ext cx="7054304" cy="635794"/>
          </a:xfrm>
        </p:spPr>
        <p:txBody>
          <a:bodyPr>
            <a:noAutofit/>
          </a:bodyPr>
          <a:lstStyle/>
          <a:p>
            <a:r>
              <a:rPr lang="de-DE" dirty="0" err="1" smtClean="0"/>
              <a:t>QuickFix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Summary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255195" y="2513856"/>
            <a:ext cx="1728192" cy="288032"/>
          </a:xfrm>
          <a:prstGeom prst="straightConnector1">
            <a:avLst/>
          </a:prstGeom>
          <a:ln w="50800">
            <a:solidFill>
              <a:srgbClr val="00007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 useBgFill="1">
        <p:nvSpPr>
          <p:cNvPr id="12" name="Rechteck 11"/>
          <p:cNvSpPr/>
          <p:nvPr/>
        </p:nvSpPr>
        <p:spPr>
          <a:xfrm>
            <a:off x="5418753" y="2677191"/>
            <a:ext cx="1016462" cy="468052"/>
          </a:xfrm>
          <a:prstGeom prst="rect">
            <a:avLst/>
          </a:prstGeom>
          <a:ln w="3810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77"/>
                </a:solidFill>
                <a:latin typeface="TheSansOffice"/>
              </a:rPr>
              <a:t>ID</a:t>
            </a:r>
            <a:endParaRPr lang="de-DE" dirty="0">
              <a:solidFill>
                <a:srgbClr val="000077"/>
              </a:solidFill>
              <a:latin typeface="TheSansOffice"/>
            </a:endParaRPr>
          </a:p>
        </p:txBody>
      </p:sp>
      <p:sp useBgFill="1">
        <p:nvSpPr>
          <p:cNvPr id="13" name="Rechteck 12"/>
          <p:cNvSpPr/>
          <p:nvPr/>
        </p:nvSpPr>
        <p:spPr>
          <a:xfrm>
            <a:off x="8347484" y="3449960"/>
            <a:ext cx="1016462" cy="468052"/>
          </a:xfrm>
          <a:prstGeom prst="rect">
            <a:avLst/>
          </a:prstGeom>
          <a:ln w="3810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77"/>
                </a:solidFill>
                <a:latin typeface="TheSansOffice"/>
              </a:rPr>
              <a:t>Title</a:t>
            </a:r>
            <a:endParaRPr lang="de-DE" dirty="0">
              <a:solidFill>
                <a:srgbClr val="000077"/>
              </a:solidFill>
              <a:latin typeface="TheSansOffice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7168232" y="3698369"/>
            <a:ext cx="1151827" cy="39623"/>
          </a:xfrm>
          <a:prstGeom prst="straightConnector1">
            <a:avLst/>
          </a:prstGeom>
          <a:ln w="50800">
            <a:solidFill>
              <a:srgbClr val="00007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 useBgFill="1">
        <p:nvSpPr>
          <p:cNvPr id="20" name="Rechteck 19"/>
          <p:cNvSpPr/>
          <p:nvPr/>
        </p:nvSpPr>
        <p:spPr>
          <a:xfrm>
            <a:off x="7816304" y="5289915"/>
            <a:ext cx="1656184" cy="533605"/>
          </a:xfrm>
          <a:prstGeom prst="rect">
            <a:avLst/>
          </a:prstGeom>
          <a:ln w="3810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77"/>
                </a:solidFill>
                <a:latin typeface="TheSansOffice"/>
              </a:rPr>
              <a:t>Action</a:t>
            </a:r>
            <a:endParaRPr lang="de-DE" dirty="0">
              <a:solidFill>
                <a:srgbClr val="000077"/>
              </a:solidFill>
              <a:latin typeface="TheSansOffice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6592318" y="4829375"/>
            <a:ext cx="1096937" cy="725697"/>
          </a:xfrm>
          <a:prstGeom prst="straightConnector1">
            <a:avLst/>
          </a:prstGeom>
          <a:ln w="50800">
            <a:solidFill>
              <a:srgbClr val="00007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7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437902"/>
            <a:ext cx="7054304" cy="635794"/>
          </a:xfrm>
        </p:spPr>
        <p:txBody>
          <a:bodyPr>
            <a:noAutofit/>
          </a:bodyPr>
          <a:lstStyle/>
          <a:p>
            <a:r>
              <a:rPr lang="de-DE" dirty="0" smtClean="0"/>
              <a:t>Second </a:t>
            </a:r>
            <a:r>
              <a:rPr lang="de-DE" dirty="0" err="1" smtClean="0"/>
              <a:t>Draft</a:t>
            </a:r>
            <a:r>
              <a:rPr lang="de-DE" dirty="0" smtClean="0"/>
              <a:t> – News 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QuickFixes</a:t>
            </a:r>
            <a:r>
              <a:rPr lang="de-DE" dirty="0" smtClean="0"/>
              <a:t> (Attribute </a:t>
            </a:r>
            <a:r>
              <a:rPr lang="de-DE" dirty="0" err="1" smtClean="0"/>
              <a:t>use-for-each</a:t>
            </a:r>
            <a:r>
              <a:rPr lang="de-DE" dirty="0" smtClean="0"/>
              <a:t>)</a:t>
            </a:r>
          </a:p>
          <a:p>
            <a:r>
              <a:rPr lang="de-DE" dirty="0" smtClean="0"/>
              <a:t>New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sqf:fix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languages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Plans, open </a:t>
            </a:r>
            <a:r>
              <a:rPr lang="de-DE" dirty="0" err="1" smtClean="0"/>
              <a:t>issues</a:t>
            </a:r>
            <a:r>
              <a:rPr lang="de-DE" dirty="0" smtClean="0"/>
              <a:t>, </a:t>
            </a:r>
            <a:r>
              <a:rPr lang="de-DE" dirty="0" err="1" smtClean="0"/>
              <a:t>ideas</a:t>
            </a:r>
            <a:endParaRPr lang="de-DE" dirty="0" smtClean="0"/>
          </a:p>
          <a:p>
            <a:pPr lvl="1"/>
            <a:r>
              <a:rPr lang="de-DE" dirty="0" smtClean="0"/>
              <a:t>RELAX NG </a:t>
            </a:r>
            <a:r>
              <a:rPr lang="de-DE" dirty="0" err="1" smtClean="0"/>
              <a:t>schema</a:t>
            </a:r>
            <a:endParaRPr lang="de-DE" dirty="0" smtClean="0"/>
          </a:p>
          <a:p>
            <a:pPr lvl="1"/>
            <a:r>
              <a:rPr lang="de-DE" dirty="0" err="1" smtClean="0"/>
              <a:t>unparsed-copy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resolving</a:t>
            </a:r>
            <a:r>
              <a:rPr lang="de-DE" dirty="0" smtClean="0"/>
              <a:t> </a:t>
            </a:r>
            <a:r>
              <a:rPr lang="de-DE" dirty="0" err="1" smtClean="0"/>
              <a:t>entities</a:t>
            </a:r>
            <a:r>
              <a:rPr lang="de-DE" dirty="0" smtClean="0"/>
              <a:t> /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/>
          </a:p>
          <a:p>
            <a:pPr lvl="1"/>
            <a:r>
              <a:rPr lang="de-DE" dirty="0" err="1" smtClean="0"/>
              <a:t>Localisation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extracting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human </a:t>
            </a:r>
            <a:r>
              <a:rPr lang="de-DE" dirty="0" err="1" smtClean="0"/>
              <a:t>readable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(open </a:t>
            </a:r>
            <a:r>
              <a:rPr lang="de-DE" dirty="0" err="1" smtClean="0"/>
              <a:t>discussion</a:t>
            </a:r>
            <a:r>
              <a:rPr lang="de-DE" dirty="0" smtClean="0"/>
              <a:t>).</a:t>
            </a:r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3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QuickFix</a:t>
            </a:r>
            <a:r>
              <a:rPr lang="en-US" dirty="0" smtClean="0">
                <a:sym typeface="Wingdings" panose="05000000000000000000" pitchFamily="2" charset="2"/>
              </a:rPr>
              <a:t> Content Model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61728"/>
            <a:ext cx="8710488" cy="5412135"/>
          </a:xfrm>
        </p:spPr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Content Model,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was </a:t>
            </a:r>
            <a:r>
              <a:rPr lang="de-DE" dirty="0" err="1" smtClean="0"/>
              <a:t>useless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new</a:t>
            </a:r>
            <a:r>
              <a:rPr lang="de-DE" dirty="0" smtClean="0"/>
              <a:t> Content Model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lax:</a:t>
            </a:r>
            <a:endParaRPr lang="de-DE" dirty="0"/>
          </a:p>
          <a:p>
            <a:pPr marL="457200" lvl="1" indent="0" defTabSz="719138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sqf:fix</a:t>
            </a:r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sqf:param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*, 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(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		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sqf:description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+, (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sqf:call-fix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sqf:actionElements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) | (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		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sqf:call-fix</a:t>
            </a:r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defTabSz="719138"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)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dirty="0" smtClean="0"/>
              <a:t>Additional Rules:</a:t>
            </a:r>
          </a:p>
          <a:p>
            <a:pPr lvl="1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language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 smtClean="0"/>
              <a:t>A </a:t>
            </a:r>
            <a:r>
              <a:rPr lang="de-DE" dirty="0" err="1" smtClean="0"/>
              <a:t>call</a:t>
            </a:r>
            <a:r>
              <a:rPr lang="de-DE" dirty="0" smtClean="0"/>
              <a:t>-fix </a:t>
            </a:r>
            <a:r>
              <a:rPr lang="de-DE" dirty="0" err="1" smtClean="0"/>
              <a:t>inherits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QF</a:t>
            </a:r>
          </a:p>
          <a:p>
            <a:pPr lvl="2">
              <a:buFontTx/>
              <a:buChar char="-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calling</a:t>
            </a:r>
            <a:r>
              <a:rPr lang="de-DE" dirty="0" smtClean="0"/>
              <a:t> QF</a:t>
            </a:r>
          </a:p>
          <a:p>
            <a:pPr lvl="2">
              <a:buFontTx/>
              <a:buChar char="-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QF</a:t>
            </a:r>
          </a:p>
          <a:p>
            <a:pPr lvl="2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4921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439718"/>
              </p:ext>
            </p:extLst>
          </p:nvPr>
        </p:nvGraphicFramePr>
        <p:xfrm>
          <a:off x="903535" y="1211664"/>
          <a:ext cx="8650475" cy="5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3" imgW="7174440" imgH="4558680" progId="Photoshop.Image.13">
                  <p:embed/>
                </p:oleObj>
              </mc:Choice>
              <mc:Fallback>
                <p:oleObj name="Image" r:id="rId3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535" y="1211664"/>
                        <a:ext cx="8650475" cy="5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 Cases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4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439718"/>
              </p:ext>
            </p:extLst>
          </p:nvPr>
        </p:nvGraphicFramePr>
        <p:xfrm>
          <a:off x="903535" y="1211664"/>
          <a:ext cx="8650475" cy="5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Image" r:id="rId3" imgW="7174440" imgH="4558680" progId="Photoshop.Image.13">
                  <p:embed/>
                </p:oleObj>
              </mc:Choice>
              <mc:Fallback>
                <p:oleObj name="Image" r:id="rId3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535" y="1211664"/>
                        <a:ext cx="8650475" cy="5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9265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Image" r:id="rId5" imgW="7174440" imgH="4558680" progId="Photoshop.Image.13">
                  <p:embed/>
                </p:oleObj>
              </mc:Choice>
              <mc:Fallback>
                <p:oleObj name="Image" r:id="rId5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 Cases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03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439718"/>
              </p:ext>
            </p:extLst>
          </p:nvPr>
        </p:nvGraphicFramePr>
        <p:xfrm>
          <a:off x="903535" y="1211664"/>
          <a:ext cx="8650475" cy="5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" r:id="rId3" imgW="7174440" imgH="4558680" progId="Photoshop.Image.13">
                  <p:embed/>
                </p:oleObj>
              </mc:Choice>
              <mc:Fallback>
                <p:oleObj name="Image" r:id="rId3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535" y="1211664"/>
                        <a:ext cx="8650475" cy="5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9265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5" imgW="7174440" imgH="4558680" progId="Photoshop.Image.13">
                  <p:embed/>
                </p:oleObj>
              </mc:Choice>
              <mc:Fallback>
                <p:oleObj name="Image" r:id="rId5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373853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" r:id="rId7" imgW="7174440" imgH="4558680" progId="Photoshop.Image.13">
                  <p:embed/>
                </p:oleObj>
              </mc:Choice>
              <mc:Fallback>
                <p:oleObj name="Image" r:id="rId7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 Cases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17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439718"/>
              </p:ext>
            </p:extLst>
          </p:nvPr>
        </p:nvGraphicFramePr>
        <p:xfrm>
          <a:off x="903535" y="1211664"/>
          <a:ext cx="8650475" cy="5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Image" r:id="rId3" imgW="7174440" imgH="4558680" progId="Photoshop.Image.13">
                  <p:embed/>
                </p:oleObj>
              </mc:Choice>
              <mc:Fallback>
                <p:oleObj name="Image" r:id="rId3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535" y="1211664"/>
                        <a:ext cx="8650475" cy="5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9265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Image" r:id="rId5" imgW="7174440" imgH="4558680" progId="Photoshop.Image.13">
                  <p:embed/>
                </p:oleObj>
              </mc:Choice>
              <mc:Fallback>
                <p:oleObj name="Image" r:id="rId5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373853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" r:id="rId7" imgW="7174440" imgH="4558680" progId="Photoshop.Image.13">
                  <p:embed/>
                </p:oleObj>
              </mc:Choice>
              <mc:Fallback>
                <p:oleObj name="Image" r:id="rId7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35925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Image" r:id="rId9" imgW="7174440" imgH="4558680" progId="Photoshop.Image.13">
                  <p:embed/>
                </p:oleObj>
              </mc:Choice>
              <mc:Fallback>
                <p:oleObj name="Image" r:id="rId9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 Cases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13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439718"/>
              </p:ext>
            </p:extLst>
          </p:nvPr>
        </p:nvGraphicFramePr>
        <p:xfrm>
          <a:off x="903535" y="1211664"/>
          <a:ext cx="8650475" cy="5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Image" r:id="rId3" imgW="7174440" imgH="4558680" progId="Photoshop.Image.13">
                  <p:embed/>
                </p:oleObj>
              </mc:Choice>
              <mc:Fallback>
                <p:oleObj name="Image" r:id="rId3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535" y="1211664"/>
                        <a:ext cx="8650475" cy="5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9265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Image" r:id="rId5" imgW="7174440" imgH="4558680" progId="Photoshop.Image.13">
                  <p:embed/>
                </p:oleObj>
              </mc:Choice>
              <mc:Fallback>
                <p:oleObj name="Image" r:id="rId5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373853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Image" r:id="rId7" imgW="7174440" imgH="4558680" progId="Photoshop.Image.13">
                  <p:embed/>
                </p:oleObj>
              </mc:Choice>
              <mc:Fallback>
                <p:oleObj name="Image" r:id="rId7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35925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Image" r:id="rId9" imgW="7174440" imgH="4558680" progId="Photoshop.Image.13">
                  <p:embed/>
                </p:oleObj>
              </mc:Choice>
              <mc:Fallback>
                <p:oleObj name="Image" r:id="rId9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63902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Image" r:id="rId11" imgW="7174440" imgH="4558680" progId="Photoshop.Image.13">
                  <p:embed/>
                </p:oleObj>
              </mc:Choice>
              <mc:Fallback>
                <p:oleObj name="Image" r:id="rId11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 Cases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14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Benutzerdefiniert</PresentationFormat>
  <Paragraphs>72</Paragraphs>
  <Slides>11</Slides>
  <Notes>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TheSansOffice</vt:lpstr>
      <vt:lpstr>Times New Roman</vt:lpstr>
      <vt:lpstr>Wingdings</vt:lpstr>
      <vt:lpstr>Default Design</vt:lpstr>
      <vt:lpstr>Image</vt:lpstr>
      <vt:lpstr>Schematron QuickFix (update) </vt:lpstr>
      <vt:lpstr>QuickFix Concept Summary</vt:lpstr>
      <vt:lpstr>Second Draft – News Summary</vt:lpstr>
      <vt:lpstr>QuickFix Content Model</vt:lpstr>
      <vt:lpstr>Use Cases</vt:lpstr>
      <vt:lpstr>Use Cases</vt:lpstr>
      <vt:lpstr>Use Cases</vt:lpstr>
      <vt:lpstr>Use Cases</vt:lpstr>
      <vt:lpstr>Use Cases</vt:lpstr>
      <vt:lpstr>Use Cases</vt:lpstr>
      <vt:lpstr>Escali Web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332</cp:revision>
  <cp:lastPrinted>2012-11-16T21:53:43Z</cp:lastPrinted>
  <dcterms:created xsi:type="dcterms:W3CDTF">2004-05-06T09:28:21Z</dcterms:created>
  <dcterms:modified xsi:type="dcterms:W3CDTF">2017-02-11T15:24:03Z</dcterms:modified>
</cp:coreProperties>
</file>