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420" r:id="rId3"/>
    <p:sldId id="411" r:id="rId4"/>
    <p:sldId id="437" r:id="rId5"/>
    <p:sldId id="438" r:id="rId6"/>
    <p:sldId id="441" r:id="rId7"/>
    <p:sldId id="432" r:id="rId8"/>
    <p:sldId id="433" r:id="rId9"/>
    <p:sldId id="454" r:id="rId10"/>
    <p:sldId id="434" r:id="rId11"/>
    <p:sldId id="435" r:id="rId12"/>
    <p:sldId id="455" r:id="rId13"/>
    <p:sldId id="456" r:id="rId14"/>
    <p:sldId id="436" r:id="rId15"/>
    <p:sldId id="458" r:id="rId16"/>
    <p:sldId id="459" r:id="rId17"/>
    <p:sldId id="446" r:id="rId18"/>
    <p:sldId id="416" r:id="rId19"/>
    <p:sldId id="447" r:id="rId20"/>
    <p:sldId id="457" r:id="rId21"/>
    <p:sldId id="440" r:id="rId22"/>
    <p:sldId id="429" r:id="rId23"/>
    <p:sldId id="430" r:id="rId24"/>
    <p:sldId id="450" r:id="rId25"/>
    <p:sldId id="449" r:id="rId26"/>
    <p:sldId id="442" r:id="rId27"/>
    <p:sldId id="443" r:id="rId28"/>
    <p:sldId id="444" r:id="rId29"/>
    <p:sldId id="421" r:id="rId30"/>
    <p:sldId id="448" r:id="rId31"/>
    <p:sldId id="445" r:id="rId32"/>
    <p:sldId id="422" r:id="rId33"/>
    <p:sldId id="423" r:id="rId34"/>
    <p:sldId id="424" r:id="rId35"/>
    <p:sldId id="425" r:id="rId36"/>
    <p:sldId id="426" r:id="rId37"/>
    <p:sldId id="452" r:id="rId38"/>
    <p:sldId id="451" r:id="rId39"/>
    <p:sldId id="439" r:id="rId40"/>
    <p:sldId id="453" r:id="rId41"/>
    <p:sldId id="427" r:id="rId42"/>
    <p:sldId id="431" r:id="rId43"/>
    <p:sldId id="419" r:id="rId44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909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90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72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53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 Kutscherauer" initials="nkutsc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7"/>
    <a:srgbClr val="00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47" autoAdjust="0"/>
    <p:restoredTop sz="91779" autoAdjust="0"/>
  </p:normalViewPr>
  <p:slideViewPr>
    <p:cSldViewPr>
      <p:cViewPr varScale="1">
        <p:scale>
          <a:sx n="87" d="100"/>
          <a:sy n="87" d="100"/>
        </p:scale>
        <p:origin x="14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4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8A5B-AC4C-43B8-8900-F35950A2270E}" type="datetimeFigureOut">
              <a:rPr lang="de-DE" smtClean="0"/>
              <a:t>04.03.2018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AEFD-9DC3-4E24-92C5-6E1333E0A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3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 hat schon mal was von </a:t>
            </a:r>
            <a:r>
              <a:rPr lang="de-DE" dirty="0" err="1" smtClean="0"/>
              <a:t>Schematron</a:t>
            </a:r>
            <a:r>
              <a:rPr lang="de-DE" dirty="0" smtClean="0"/>
              <a:t> gehört?</a:t>
            </a:r>
          </a:p>
          <a:p>
            <a:r>
              <a:rPr lang="de-DE" dirty="0" smtClean="0"/>
              <a:t>Wer hat </a:t>
            </a:r>
            <a:r>
              <a:rPr lang="de-DE" dirty="0" err="1" smtClean="0"/>
              <a:t>Schematron</a:t>
            </a:r>
            <a:r>
              <a:rPr lang="de-DE" baseline="0" dirty="0" smtClean="0"/>
              <a:t> schon mal eingesetzt?</a:t>
            </a:r>
          </a:p>
          <a:p>
            <a:r>
              <a:rPr lang="de-DE" baseline="0" dirty="0" smtClean="0"/>
              <a:t>Wer hat schon mal was von </a:t>
            </a:r>
            <a:r>
              <a:rPr lang="de-DE" baseline="0" dirty="0" err="1" smtClean="0"/>
              <a:t>Schematron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QuickFix</a:t>
            </a:r>
            <a:r>
              <a:rPr lang="de-DE" baseline="0" dirty="0" smtClean="0"/>
              <a:t> gehört?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4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869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932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70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33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349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016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091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196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765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37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338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229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850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179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57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95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62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20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91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10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2" y="2366971"/>
            <a:ext cx="8636000" cy="16335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2" y="4318008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8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2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BCC0D-77E6-4CBA-8716-6798CE5317B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E3B4A-C146-468B-8476-711B7977CD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C75A1-A503-4749-969B-02A4D18E92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0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2C0E1-8B69-45AD-9BB8-97144012F68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6" y="4895858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3276" y="3228978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21F6-2E43-45E6-9A9D-A08FBD23967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98990-822A-4EF8-9B2E-3D1486F3899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" y="241618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60964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60964" y="2416183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E409B-F440-4923-BCC8-5B5436BDC51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79816-CC44-4CCC-8893-D783E62DF0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6FB97-BA9C-42EF-A18E-5674C92D4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2" y="303221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1926" y="303221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8002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1FD87-D8DD-4656-9DC9-BE4B4624D3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52359-8D05-4326-A0CA-C89B39D76C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nico\Work\Java\net.sqf.website\ftp-connect\images\sqf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92" y="294363"/>
            <a:ext cx="1251370" cy="7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2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2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4" y="6942146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46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46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B73956-2B59-4E83-AA06-EA996E39DD0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819202" y="7143468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300" b="1" i="1" dirty="0" err="1">
                <a:solidFill>
                  <a:srgbClr val="000077"/>
                </a:solidFill>
                <a:latin typeface="Arial" charset="0"/>
              </a:rPr>
              <a:t>Nico</a:t>
            </a:r>
            <a:r>
              <a:rPr lang="en-US" sz="1300" b="1" i="1" dirty="0">
                <a:solidFill>
                  <a:srgbClr val="000077"/>
                </a:solidFill>
                <a:latin typeface="Arial" charset="0"/>
              </a:rPr>
              <a:t> </a:t>
            </a:r>
            <a:r>
              <a:rPr lang="en-US" sz="1300" b="1" i="1" dirty="0" err="1" smtClean="0">
                <a:solidFill>
                  <a:srgbClr val="000077"/>
                </a:solidFill>
                <a:latin typeface="Arial" charset="0"/>
              </a:rPr>
              <a:t>Kutscherauer</a:t>
            </a:r>
            <a:endParaRPr lang="en-US" sz="1300" b="1" i="1" dirty="0">
              <a:solidFill>
                <a:srgbClr val="000077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759520" y="7143468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SQF –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Schematron</a:t>
            </a: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QuickFix</a:t>
            </a:r>
            <a:endParaRPr lang="en-US" sz="1300" b="1" i="1" kern="1200" dirty="0">
              <a:solidFill>
                <a:srgbClr val="000077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10054134" y="-10670"/>
            <a:ext cx="111451" cy="7630667"/>
          </a:xfrm>
          <a:prstGeom prst="rect">
            <a:avLst/>
          </a:prstGeom>
          <a:solidFill>
            <a:srgbClr val="0000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77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37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892" indent="-342892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72" indent="-228594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60" indent="-228594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48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5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ematron-quickfix/escali-package/tree/master/escaliOxygen" TargetMode="External"/><Relationship Id="rId2" Type="http://schemas.openxmlformats.org/officeDocument/2006/relationships/hyperlink" Target="http://escali.schematron-quickfix.com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chematron-quickfix/escali-package/master/escaliOxygen/build/extensions.x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8.png"/><Relationship Id="rId4" Type="http://schemas.openxmlformats.org/officeDocument/2006/relationships/image" Target="../media/image13.wmf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quickfix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xygenxml/di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iki.tei-c.org/index.php/Unicode_normalization" TargetMode="External"/><Relationship Id="rId4" Type="http://schemas.openxmlformats.org/officeDocument/2006/relationships/hyperlink" Target="https://github.com/AntennaHouse/focheck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xygenxml.com/doc/versions/19.1/ug-editor/topics/schematron-quick-fixes.html" TargetMode="External"/><Relationship Id="rId3" Type="http://schemas.openxmlformats.org/officeDocument/2006/relationships/hyperlink" Target="http://www.schematron-quickfix.com/" TargetMode="External"/><Relationship Id="rId7" Type="http://schemas.openxmlformats.org/officeDocument/2006/relationships/hyperlink" Target="https://www.w3.org/community/quickfix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chematron-quickfix/" TargetMode="External"/><Relationship Id="rId5" Type="http://schemas.openxmlformats.org/officeDocument/2006/relationships/hyperlink" Target="https://github.com/nkutsche/SchematronQuickFix-2017-11-17" TargetMode="External"/><Relationship Id="rId4" Type="http://schemas.openxmlformats.org/officeDocument/2006/relationships/hyperlink" Target="http://www.schematron-quickfix.com/escali/escali-ext_en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scali.schematron-quickfix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0101" y="2297833"/>
            <a:ext cx="8559800" cy="12192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de-DE" sz="4800" b="1" dirty="0" err="1">
                <a:latin typeface="TheSansOffice" pitchFamily="34" charset="0"/>
              </a:rPr>
              <a:t>Schematron</a:t>
            </a:r>
            <a:r>
              <a:rPr lang="de-DE" sz="4800" b="1" dirty="0">
                <a:latin typeface="TheSansOffice" pitchFamily="34" charset="0"/>
              </a:rPr>
              <a:t> </a:t>
            </a:r>
            <a:r>
              <a:rPr lang="de-DE" sz="4800" b="1" dirty="0" err="1">
                <a:latin typeface="TheSansOffice" pitchFamily="34" charset="0"/>
              </a:rPr>
              <a:t>QuickFix</a:t>
            </a:r>
            <a:r>
              <a:rPr lang="de-DE" sz="4800" b="1" dirty="0">
                <a:latin typeface="TheSansOffice" pitchFamily="34" charset="0"/>
              </a:rPr>
              <a:t> im Oxygen XML Editor</a:t>
            </a:r>
            <a:br>
              <a:rPr lang="de-DE" sz="4800" b="1" dirty="0">
                <a:latin typeface="TheSansOffice" pitchFamily="34" charset="0"/>
              </a:rPr>
            </a:br>
            <a:endParaRPr lang="de-DE" sz="480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09738" y="4568824"/>
            <a:ext cx="6731000" cy="176145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dirty="0"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i="1" dirty="0">
              <a:solidFill>
                <a:srgbClr val="000000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fld id="{AD636EAC-042D-4873-BD90-DB191963ECAC}" type="datetime2">
              <a:rPr lang="de-DE" sz="2000" b="1" i="1">
                <a:solidFill>
                  <a:srgbClr val="000000"/>
                </a:solidFill>
                <a:latin typeface="TheSansOffice" pitchFamily="34" charset="0"/>
              </a:rPr>
              <a:t>Sonntag, 4. März 2018</a:t>
            </a:fld>
            <a:endParaRPr lang="de-DE" sz="2000" b="1" i="1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31528" y="419949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Vergleich zwei verschiedener Implementierungen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40060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Act – Aktionen ausführen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8751879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Verfügbare Aktionen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Löschen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sqf:delete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Ersetzen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sqf:replace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Hinzufügen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sqf:add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Text ersetzen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sqf:stringReplace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Ausgehend von einem „Anchor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“ mit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endParaRPr lang="de-DE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Spezifizierende Attribute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sqf:add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sqf:stringReplace</a:t>
            </a:r>
            <a:r>
              <a:rPr lang="de-DE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878" indent="-342878" algn="l">
              <a:spcBef>
                <a:spcPts val="60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Bis auf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sqf:delete</a:t>
            </a:r>
            <a:r>
              <a:rPr lang="de-DE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beinhaltet eine Aktion das erzeugen neuer Knoten</a:t>
            </a:r>
          </a:p>
        </p:txBody>
      </p:sp>
    </p:spTree>
    <p:extLst>
      <p:ext uri="{BB962C8B-B14F-4D97-AF65-F5344CB8AC3E}">
        <p14:creationId xmlns:p14="http://schemas.microsoft.com/office/powerpoint/2010/main" val="66132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Create – Erzeuge neue Knoten</a:t>
            </a:r>
            <a:br>
              <a:rPr lang="de-DE" sz="3600" dirty="0">
                <a:latin typeface="TheSansOffice" pitchFamily="34" charset="0"/>
              </a:rPr>
            </a:br>
            <a:endParaRPr lang="de-DE" sz="3600" dirty="0">
              <a:latin typeface="TheSansOffice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46" y="2773413"/>
            <a:ext cx="5116015" cy="170533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62" y="2600356"/>
            <a:ext cx="4493438" cy="1977113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68" y="2566133"/>
            <a:ext cx="4493438" cy="202294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6"/>
          <a:srcRect r="2418"/>
          <a:stretch/>
        </p:blipFill>
        <p:spPr>
          <a:xfrm>
            <a:off x="4608825" y="2775035"/>
            <a:ext cx="5151701" cy="2004572"/>
          </a:xfrm>
          <a:prstGeom prst="rect">
            <a:avLst/>
          </a:prstGeom>
        </p:spPr>
      </p:pic>
      <p:sp>
        <p:nvSpPr>
          <p:cNvPr id="29" name="Nach unten gekrümmter Pfeil 28"/>
          <p:cNvSpPr/>
          <p:nvPr/>
        </p:nvSpPr>
        <p:spPr>
          <a:xfrm>
            <a:off x="2488294" y="2098625"/>
            <a:ext cx="3558227" cy="6703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 nach rechts 29"/>
          <p:cNvSpPr/>
          <p:nvPr/>
        </p:nvSpPr>
        <p:spPr>
          <a:xfrm>
            <a:off x="3330649" y="3118900"/>
            <a:ext cx="1903428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Nach oben gekrümmter Pfeil 30"/>
          <p:cNvSpPr/>
          <p:nvPr/>
        </p:nvSpPr>
        <p:spPr>
          <a:xfrm rot="444698">
            <a:off x="2898925" y="4052904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Nach oben gekrümmter Pfeil 31"/>
          <p:cNvSpPr/>
          <p:nvPr/>
        </p:nvSpPr>
        <p:spPr>
          <a:xfrm rot="21386902">
            <a:off x="3054250" y="4102191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1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Create – Erzeuge neue Knoten</a:t>
            </a:r>
            <a:br>
              <a:rPr lang="de-DE" sz="3600" dirty="0">
                <a:latin typeface="TheSansOffice" pitchFamily="34" charset="0"/>
              </a:rPr>
            </a:br>
            <a:endParaRPr lang="de-DE" sz="3600" dirty="0">
              <a:latin typeface="TheSansOffice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46" y="2773413"/>
            <a:ext cx="5116015" cy="170533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62" y="2600356"/>
            <a:ext cx="4493438" cy="1977113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68" y="2566133"/>
            <a:ext cx="4493438" cy="202294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6"/>
          <a:srcRect r="2418"/>
          <a:stretch/>
        </p:blipFill>
        <p:spPr>
          <a:xfrm>
            <a:off x="4608825" y="2775035"/>
            <a:ext cx="5151701" cy="2004572"/>
          </a:xfrm>
          <a:prstGeom prst="rect">
            <a:avLst/>
          </a:prstGeom>
        </p:spPr>
      </p:pic>
      <p:sp>
        <p:nvSpPr>
          <p:cNvPr id="29" name="Nach unten gekrümmter Pfeil 28"/>
          <p:cNvSpPr/>
          <p:nvPr/>
        </p:nvSpPr>
        <p:spPr>
          <a:xfrm>
            <a:off x="2488294" y="2098625"/>
            <a:ext cx="3558227" cy="6703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 nach rechts 29"/>
          <p:cNvSpPr/>
          <p:nvPr/>
        </p:nvSpPr>
        <p:spPr>
          <a:xfrm>
            <a:off x="3330649" y="3118900"/>
            <a:ext cx="1903428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Nach oben gekrümmter Pfeil 30"/>
          <p:cNvSpPr/>
          <p:nvPr/>
        </p:nvSpPr>
        <p:spPr>
          <a:xfrm rot="444698">
            <a:off x="2898925" y="4052904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Create – Erzeuge neue Knoten</a:t>
            </a:r>
            <a:br>
              <a:rPr lang="de-DE" sz="3600" dirty="0">
                <a:latin typeface="TheSansOffice" pitchFamily="34" charset="0"/>
              </a:rPr>
            </a:br>
            <a:endParaRPr lang="de-DE" sz="3600" dirty="0">
              <a:latin typeface="TheSansOffice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346" y="2773413"/>
            <a:ext cx="5116015" cy="170533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62" y="2600356"/>
            <a:ext cx="4493438" cy="1977113"/>
          </a:xfrm>
          <a:prstGeom prst="rect">
            <a:avLst/>
          </a:prstGeom>
        </p:spPr>
      </p:pic>
      <p:sp>
        <p:nvSpPr>
          <p:cNvPr id="29" name="Nach unten gekrümmter Pfeil 28"/>
          <p:cNvSpPr/>
          <p:nvPr/>
        </p:nvSpPr>
        <p:spPr>
          <a:xfrm>
            <a:off x="2488294" y="2098625"/>
            <a:ext cx="3558227" cy="6703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 nach rechts 29"/>
          <p:cNvSpPr/>
          <p:nvPr/>
        </p:nvSpPr>
        <p:spPr>
          <a:xfrm>
            <a:off x="3330649" y="3118900"/>
            <a:ext cx="1903428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Nach oben gekrümmter Pfeil 31"/>
          <p:cNvSpPr/>
          <p:nvPr/>
        </p:nvSpPr>
        <p:spPr>
          <a:xfrm rot="21386902">
            <a:off x="3054250" y="4102191"/>
            <a:ext cx="4288542" cy="8634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7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912768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React</a:t>
            </a:r>
            <a:r>
              <a:rPr lang="de-DE" sz="3600" dirty="0">
                <a:latin typeface="TheSansOffice" pitchFamily="34" charset="0"/>
              </a:rPr>
              <a:t> – Fallunterscheidungen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8751879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UserEntry</a:t>
            </a: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Parameter, dessen Wert vom User beim Ausführen bestimmt werden kann</a:t>
            </a:r>
          </a:p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Wiederverwendung von QFs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sqf:call-fix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sqf:param</a:t>
            </a:r>
            <a:endParaRPr lang="de-DE" sz="20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 nur zu Verfügung stellen, wenn Konstellation passt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-Attribut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-Ausdruck muss 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zurück </a:t>
            </a:r>
            <a:r>
              <a:rPr lang="de-DE" sz="20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geben</a:t>
            </a:r>
            <a:endParaRPr lang="de-DE" sz="20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912768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Neuerungen im Second </a:t>
            </a:r>
            <a:r>
              <a:rPr lang="de-DE" sz="3600" dirty="0" err="1" smtClean="0">
                <a:latin typeface="TheSansOffice" pitchFamily="34" charset="0"/>
              </a:rPr>
              <a:t>Draft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8751879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Generische </a:t>
            </a:r>
            <a:r>
              <a:rPr lang="de-DE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QFs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-Attribute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-Ausdruck gibt eine Sequenz zurück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jedes Item wird ein QF </a:t>
            </a:r>
            <a:r>
              <a:rPr lang="de-DE" sz="20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erzeugt</a:t>
            </a:r>
          </a:p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Neues Inhaltsmodell von </a:t>
            </a:r>
            <a:r>
              <a:rPr lang="de-DE" sz="20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kern="1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sqf:fix</a:t>
            </a:r>
            <a:r>
              <a:rPr lang="de-DE" sz="20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400" kern="12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Bisher: </a:t>
            </a: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Entwede</a:t>
            </a: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QF-Aufruf oder Aktionen</a:t>
            </a: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Description konnte nicht vererbt werden bei QF-Aufrufen, da </a:t>
            </a:r>
            <a:r>
              <a:rPr lang="de-DE" sz="16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600" kern="1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sqf:description</a:t>
            </a:r>
            <a:r>
              <a:rPr lang="de-DE" sz="16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obligatorisch war</a:t>
            </a: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Neu:</a:t>
            </a: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Beliebige Kombinationen aus Aktionen und QF-Aufrufen</a:t>
            </a: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is</a:t>
            </a: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nur obligatorisch, wenn</a:t>
            </a:r>
          </a:p>
          <a:p>
            <a:pPr marL="1600166" lvl="3" indent="-228600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LcParenR"/>
            </a:pPr>
            <a:r>
              <a:rPr lang="de-DE" sz="1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 </a:t>
            </a:r>
            <a:r>
              <a:rPr lang="de-DE" sz="1400" kern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ActivityElement</a:t>
            </a:r>
            <a:r>
              <a:rPr lang="de-DE" sz="1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enthalten ist, oder</a:t>
            </a:r>
          </a:p>
          <a:p>
            <a:pPr marL="1600166" lvl="3" indent="-228600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lphaLcParenR"/>
            </a:pPr>
            <a:r>
              <a:rPr lang="de-DE" sz="1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Mehrere </a:t>
            </a:r>
            <a:r>
              <a:rPr lang="de-DE" sz="14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kern="1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sqf:call-fix</a:t>
            </a:r>
            <a:r>
              <a:rPr lang="de-DE" sz="14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-Elemente enthalten sind</a:t>
            </a:r>
            <a:endParaRPr lang="de-DE" sz="14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5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912768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Neuerungen im Second </a:t>
            </a:r>
            <a:r>
              <a:rPr lang="de-DE" sz="3600" dirty="0" err="1" smtClean="0">
                <a:latin typeface="TheSansOffice" pitchFamily="34" charset="0"/>
              </a:rPr>
              <a:t>Draft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8751879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594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Lokalisierungskonzept</a:t>
            </a:r>
            <a:endParaRPr lang="de-DE" sz="1400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783" lvl="1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sqf:title</a:t>
            </a:r>
            <a:r>
              <a:rPr lang="de-DE" sz="20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de-DE" sz="20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2000" kern="1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sqf:p</a:t>
            </a:r>
            <a:r>
              <a:rPr lang="de-DE" sz="20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erhalten ein </a:t>
            </a:r>
            <a:r>
              <a:rPr lang="de-DE" sz="2000" kern="1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sz="2000" kern="1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sz="20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</a:t>
            </a: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Referenz auf </a:t>
            </a:r>
            <a:r>
              <a:rPr lang="de-DE" sz="16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600" kern="1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sch:diagnostic</a:t>
            </a:r>
            <a:r>
              <a:rPr lang="de-DE" sz="1600" kern="1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2000" kern="1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Referenz auf Java-Property </a:t>
            </a:r>
            <a:r>
              <a:rPr lang="de-DE" sz="1600" kern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DE" sz="1600" kern="12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72" lvl="2" indent="-228594"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Referenz auf…?</a:t>
            </a:r>
          </a:p>
        </p:txBody>
      </p:sp>
    </p:spTree>
    <p:extLst>
      <p:ext uri="{BB962C8B-B14F-4D97-AF65-F5344CB8AC3E}">
        <p14:creationId xmlns:p14="http://schemas.microsoft.com/office/powerpoint/2010/main" val="145862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Die Oxygen-Implementierung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739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Oxygen </a:t>
            </a:r>
            <a:r>
              <a:rPr lang="de-DE" sz="3600" dirty="0" err="1">
                <a:latin typeface="TheSansOffice" pitchFamily="34" charset="0"/>
              </a:rPr>
              <a:t>Build</a:t>
            </a:r>
            <a:r>
              <a:rPr lang="de-DE" sz="3600" dirty="0">
                <a:latin typeface="TheSansOffice" pitchFamily="34" charset="0"/>
              </a:rPr>
              <a:t>-in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145704"/>
            <a:ext cx="7190581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XML Editor seit der Version 17.0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Bisher die einzige Editor-basierte Implementierung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Basiert auf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XQuery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Update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Mit der Version 18.1 werden die wichtigsten Features von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unterstützt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Features 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in 18.1+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Framework </a:t>
            </a:r>
            <a:r>
              <a:rPr lang="de-DE" sz="18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 Oxygen als SQF-Entwicklungsumgebung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XInclude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support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QFs in externen Dateien</a:t>
            </a:r>
          </a:p>
        </p:txBody>
      </p:sp>
    </p:spTree>
    <p:extLst>
      <p:ext uri="{BB962C8B-B14F-4D97-AF65-F5344CB8AC3E}">
        <p14:creationId xmlns:p14="http://schemas.microsoft.com/office/powerpoint/2010/main" val="7854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63386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Image" r:id="rId3" imgW="6628320" imgH="1180800" progId="Photoshop.Image.13">
                  <p:embed/>
                </p:oleObj>
              </mc:Choice>
              <mc:Fallback>
                <p:oleObj name="Image" r:id="rId3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67337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Image" r:id="rId5" imgW="6628320" imgH="1180800" progId="Photoshop.Image.13">
                  <p:embed/>
                </p:oleObj>
              </mc:Choice>
              <mc:Fallback>
                <p:oleObj name="Image" r:id="rId5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Oxygen </a:t>
            </a:r>
            <a:r>
              <a:rPr lang="de-DE" sz="3600" dirty="0" err="1">
                <a:latin typeface="TheSansOffice" pitchFamily="34" charset="0"/>
              </a:rPr>
              <a:t>Build</a:t>
            </a:r>
            <a:r>
              <a:rPr lang="de-DE" sz="3600" dirty="0">
                <a:latin typeface="TheSansOffice" pitchFamily="34" charset="0"/>
              </a:rPr>
              <a:t>-in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145704"/>
            <a:ext cx="7190581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Eingebettet in die normale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-Validierung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Alternativ: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Tastenkürzel „Alt+1“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Als Tool-Tipp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Oxygen stellt so auch andere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Refactoring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-Quick-fixes zur Verfügung, die nicht auf SQF basieren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462067"/>
              </p:ext>
            </p:extLst>
          </p:nvPr>
        </p:nvGraphicFramePr>
        <p:xfrm>
          <a:off x="4504410" y="4315625"/>
          <a:ext cx="5280656" cy="2446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Image" r:id="rId7" imgW="3809520" imgH="1764720" progId="Photoshop.Image.13">
                  <p:embed/>
                </p:oleObj>
              </mc:Choice>
              <mc:Fallback>
                <p:oleObj name="Image" r:id="rId7" imgW="3809520" imgH="1764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4410" y="4315625"/>
                        <a:ext cx="5280656" cy="2446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75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Agenda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Idee und Entstehung von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Konzepte der Sprache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Build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-In-Implementierung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des Oxygen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-Projekt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Vergleich der beiden Implementierungen anhand von Beispielen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SQF in der Praxis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Ausblick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63386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Image" r:id="rId3" imgW="6628320" imgH="1180800" progId="Photoshop.Image.13">
                  <p:embed/>
                </p:oleObj>
              </mc:Choice>
              <mc:Fallback>
                <p:oleObj name="Image" r:id="rId3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67337"/>
              </p:ext>
            </p:extLst>
          </p:nvPr>
        </p:nvGraphicFramePr>
        <p:xfrm>
          <a:off x="831529" y="2199891"/>
          <a:ext cx="8856984" cy="1578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Image" r:id="rId5" imgW="6628320" imgH="1180800" progId="Photoshop.Image.13">
                  <p:embed/>
                </p:oleObj>
              </mc:Choice>
              <mc:Fallback>
                <p:oleObj name="Image" r:id="rId5" imgW="662832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529" y="2199891"/>
                        <a:ext cx="8856984" cy="1578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Oxygen </a:t>
            </a:r>
            <a:r>
              <a:rPr lang="de-DE" sz="3600" dirty="0" err="1">
                <a:latin typeface="TheSansOffice" pitchFamily="34" charset="0"/>
              </a:rPr>
              <a:t>Build</a:t>
            </a:r>
            <a:r>
              <a:rPr lang="de-DE" sz="3600" dirty="0">
                <a:latin typeface="TheSansOffice" pitchFamily="34" charset="0"/>
              </a:rPr>
              <a:t>-in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145704"/>
            <a:ext cx="7190581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Eingebettet in die normale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-Validierung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Alternativ: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Tastenkürzel „Alt+1“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Als Tool-Tipp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</a:rPr>
              <a:t>Oxygen stellt so auch andere </a:t>
            </a:r>
            <a:r>
              <a:rPr lang="de-DE" sz="2200" dirty="0" err="1">
                <a:solidFill>
                  <a:srgbClr val="000000"/>
                </a:solidFill>
                <a:latin typeface="Arial" charset="0"/>
              </a:rPr>
              <a:t>Refactoring</a:t>
            </a:r>
            <a:r>
              <a:rPr lang="de-DE" sz="2200" dirty="0">
                <a:solidFill>
                  <a:srgbClr val="000000"/>
                </a:solidFill>
                <a:latin typeface="Arial" charset="0"/>
              </a:rPr>
              <a:t>-Quick-fixes zur Verfügung, die nicht auf SQF basieren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8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Der </a:t>
            </a:r>
            <a:r>
              <a:rPr lang="de-DE" sz="3600" b="1" dirty="0" err="1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Escali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52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-Projekt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145704"/>
            <a:ext cx="7815775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Referenz-Implementierung, „Sandkasten“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Commandline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-Implementierung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basierend auf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XProc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/ Java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Für Unit-Tests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Im Browser: </a:t>
            </a:r>
            <a:r>
              <a:rPr lang="de-DE" sz="2400" dirty="0">
                <a:solidFill>
                  <a:srgbClr val="000000"/>
                </a:solidFill>
                <a:latin typeface="Arial" charset="0"/>
                <a:hlinkClick r:id="rId2"/>
              </a:rPr>
              <a:t>escali.schematron-quickfix.com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Erste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OpenSource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-Implementierung mit Editor-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Character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basierend auf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Saxon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-CE </a:t>
            </a:r>
            <a:r>
              <a:rPr lang="de-DE" sz="20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große Performance-Probleme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400" b="1" dirty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400" b="1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Arial" charset="0"/>
                <a:hlinkClick r:id="rId3"/>
              </a:rPr>
              <a:t>https://github</a:t>
            </a:r>
            <a:r>
              <a:rPr lang="de-DE" sz="2000" dirty="0">
                <a:solidFill>
                  <a:srgbClr val="000000"/>
                </a:solidFill>
                <a:latin typeface="Arial" charset="0"/>
                <a:hlinkClick r:id="rId3"/>
              </a:rPr>
              <a:t>.com/schematron-quickfix/escali-package/tree/master/escaliOxygen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976664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 Module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" y="1937792"/>
            <a:ext cx="98477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Der </a:t>
            </a:r>
            <a:r>
              <a:rPr lang="de-DE" sz="3600" b="1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Escali</a:t>
            </a: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 Oxygen </a:t>
            </a:r>
            <a:r>
              <a:rPr lang="de-DE" sz="3600" b="1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Plugin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15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976664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Vergleich </a:t>
            </a: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 / Oxygen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505744"/>
            <a:ext cx="7190581" cy="511256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Warum 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eine „neue” 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Implementierung im Oxygen?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Oxygen ist momentan de-facto-Standard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Evaluation, für welche Features tatsächlich auch Bedarf existiert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Die folgenden Beispiele sollen aufzeigen, dass die Sprache noch mehr Potential bietet, als der Oxygen momentan unterstützt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.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Alternativen zum Oxygen </a:t>
            </a: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4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Eigener Editor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Andere </a:t>
            </a:r>
            <a:r>
              <a:rPr lang="de-DE" sz="18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-Schnittstellen nutzen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XMLSpy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(C#!),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Eclipse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4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Web-Editor (Server basiert, JS)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Setup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145704"/>
            <a:ext cx="7815775" cy="547260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Oxygen Add-on-Funktion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Hilfe </a:t>
            </a:r>
            <a:r>
              <a:rPr lang="de-DE" sz="20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 Neue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Addons</a:t>
            </a:r>
            <a:r>
              <a:rPr lang="de-DE" sz="20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 installieren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Add-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Ons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anzeigen von: </a:t>
            </a:r>
            <a:r>
              <a:rPr lang="de-DE" sz="2000" dirty="0">
                <a:solidFill>
                  <a:srgbClr val="000000"/>
                </a:solidFill>
                <a:latin typeface="Arial" charset="0"/>
                <a:hlinkClick r:id="rId2"/>
              </a:rPr>
              <a:t>https://raw.githubusercontent.com/schematron-quickfix/escali-package/master/escaliOxygen/build/extensions.xml</a:t>
            </a:r>
            <a:endParaRPr lang="de-DE" sz="22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Version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0.1.3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installieren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Installationsanweisungen folgen und Oxygen neustarten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Überblick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577752"/>
            <a:ext cx="8751879" cy="504056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3 neue Views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View (Main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view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Konfiguration des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Alternative Fehlerview, nur für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-Fehlermeldungen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Globale QF-Aktionen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View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Zeigt für eine ausgewählte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-Fehlermeldung die verfügbaren QFs an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Ausführen einzelner QFs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UserEntry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View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Zeigt für selektierte QFs die verfügbaren UEs an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6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50405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Konfiguration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577752"/>
            <a:ext cx="8751879" cy="504056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Aktivieren / Deaktivieren des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Auswahl der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Saxon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-Version (HE/PE/EE)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Sprach-Einstellungen für Lokalisierungen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Assoziations-Regeln für Schemata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-PI Erkennung aktivieren / deaktivieren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Assoziations-Tabelle</a:t>
            </a:r>
          </a:p>
        </p:txBody>
      </p:sp>
    </p:spTree>
    <p:extLst>
      <p:ext uri="{BB962C8B-B14F-4D97-AF65-F5344CB8AC3E}">
        <p14:creationId xmlns:p14="http://schemas.microsoft.com/office/powerpoint/2010/main" val="411385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093656"/>
              </p:ext>
            </p:extLst>
          </p:nvPr>
        </p:nvGraphicFramePr>
        <p:xfrm>
          <a:off x="327473" y="4988712"/>
          <a:ext cx="5765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Image" r:id="rId3" imgW="5765040" imgH="1180800" progId="Photoshop.Image.13">
                  <p:embed/>
                </p:oleObj>
              </mc:Choice>
              <mc:Fallback>
                <p:oleObj name="Image" r:id="rId3" imgW="576504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473" y="4988712"/>
                        <a:ext cx="57658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624751"/>
              </p:ext>
            </p:extLst>
          </p:nvPr>
        </p:nvGraphicFramePr>
        <p:xfrm>
          <a:off x="327473" y="4994658"/>
          <a:ext cx="5765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Image" r:id="rId5" imgW="5765040" imgH="1180800" progId="Photoshop.Image.13">
                  <p:embed/>
                </p:oleObj>
              </mc:Choice>
              <mc:Fallback>
                <p:oleObj name="Image" r:id="rId5" imgW="5765040" imgH="1180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473" y="4994658"/>
                        <a:ext cx="57658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72" y="2123178"/>
            <a:ext cx="9433048" cy="211887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472" y="2123179"/>
            <a:ext cx="9433048" cy="20599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472" y="2102803"/>
            <a:ext cx="9433048" cy="2088310"/>
          </a:xfrm>
          <a:prstGeom prst="rect">
            <a:avLst/>
          </a:prstGeom>
        </p:spPr>
      </p:pic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6247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Ausführen von QFs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7473" y="1433737"/>
            <a:ext cx="7799742" cy="61813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Über die Views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475361" y="3140815"/>
            <a:ext cx="216024" cy="21602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 rot="20285412">
            <a:off x="4692474" y="2945884"/>
            <a:ext cx="473214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20285412">
            <a:off x="7076147" y="2567174"/>
            <a:ext cx="234915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696107" y="2746553"/>
            <a:ext cx="216024" cy="21602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8079" y="5151827"/>
            <a:ext cx="2371725" cy="866775"/>
          </a:xfrm>
          <a:prstGeom prst="rect">
            <a:avLst/>
          </a:prstGeom>
        </p:spPr>
      </p:pic>
      <p:sp>
        <p:nvSpPr>
          <p:cNvPr id="15" name="Pfeil nach rechts 14"/>
          <p:cNvSpPr/>
          <p:nvPr/>
        </p:nvSpPr>
        <p:spPr>
          <a:xfrm>
            <a:off x="4754163" y="5694822"/>
            <a:ext cx="2270059" cy="303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27478" y="4376528"/>
            <a:ext cx="9073007" cy="618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de-DE" sz="2000" kern="0" dirty="0">
                <a:solidFill>
                  <a:srgbClr val="000000"/>
                </a:solidFill>
                <a:latin typeface="Arial" charset="0"/>
              </a:rPr>
              <a:t>Inline-Alternative mit Tastaturkürzel „Alt+1“ oder Strg + Rechte Maustaste</a:t>
            </a:r>
            <a:r>
              <a:rPr lang="de-DE" sz="2400" kern="0" dirty="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8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5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Schematron</a:t>
            </a:r>
            <a:r>
              <a:rPr lang="de-DE" sz="3600" dirty="0">
                <a:latin typeface="TheSansOffice" pitchFamily="34" charset="0"/>
              </a:rPr>
              <a:t> </a:t>
            </a:r>
            <a:r>
              <a:rPr lang="de-DE" sz="3600" dirty="0" err="1">
                <a:latin typeface="TheSansOffice" pitchFamily="34" charset="0"/>
              </a:rPr>
              <a:t>QuickFix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„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Quick fix“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eine automatische Behebung eines spezifischen Fehlers.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Korrekturvorschläge wie bei der Rechtschreibprüfung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Erweiterungssprache für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Definiert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-Fehler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Standardisiert mit einer W3C-Note:</a:t>
            </a: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  <a:hlinkClick r:id="rId3"/>
              </a:rPr>
              <a:t>https://www.w3.org/community/quickfix/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Beispiele: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Ersetze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eine 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fehlerhafte ID durch eine aus dem Kontext heraus kalkulierte ID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Ersetze fehlerhafte Zeichen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Konvertiere fehlerhaftes Datumsformat in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Der Vergleich</a:t>
            </a:r>
          </a:p>
        </p:txBody>
      </p:sp>
    </p:spTree>
    <p:extLst>
      <p:ext uri="{BB962C8B-B14F-4D97-AF65-F5344CB8AC3E}">
        <p14:creationId xmlns:p14="http://schemas.microsoft.com/office/powerpoint/2010/main" val="5599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6247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Mehrere </a:t>
            </a:r>
            <a:r>
              <a:rPr lang="de-DE" sz="3600" dirty="0" err="1">
                <a:latin typeface="TheSansOffice" pitchFamily="34" charset="0"/>
              </a:rPr>
              <a:t>QuickFixes</a:t>
            </a:r>
            <a:r>
              <a:rPr lang="de-DE" sz="3600" dirty="0">
                <a:latin typeface="TheSansOffice" pitchFamily="34" charset="0"/>
              </a:rPr>
              <a:t> auf einmal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649761"/>
            <a:ext cx="7190581" cy="511256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Oxygen kann nur einen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auf einmal ausführen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Zwei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könnten sich in die Quere kommen.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Mehrere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könnten ein Dokument invalide machen.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bietet die Möglichkeit, mehrere QFs zu selektieren und auszuführen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Es kann sehr praktisch sein.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Anwendung: 100 gleiche Fehler, 99 müssen auf die gleiche Weise gelöst werden.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 QF gibt nie die Garantie, dass das Dokument danach valide ist.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UserEntries</a:t>
            </a:r>
            <a:r>
              <a:rPr lang="de-DE" sz="3600" dirty="0">
                <a:latin typeface="TheSansOffice" pitchFamily="34" charset="0"/>
              </a:rPr>
              <a:t> – Datentypen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59975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Was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ist ein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UserEntry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Spezieller Parameter für den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Wird vom User gesetzt, beim Ausführen des QFs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Use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Case: Ein Wert ist invalide. Ein QF will den Wert neu setzen. Dazu erhält er einen UE, mit dem der Nutzer den neuen Wert setzen kann. 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Einem UE kann ein Typ zugewiesen werden.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Oxygen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Basis-Unterstützung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Keine Unterstützung von Datentypen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Unterstützt die Typen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xs:string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xs:integer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xs:double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xs:time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xs:boolean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Bietet abhängig vom Typ unterschiedliche Eingabemasken an</a:t>
            </a:r>
          </a:p>
        </p:txBody>
      </p:sp>
    </p:spTree>
    <p:extLst>
      <p:ext uri="{BB962C8B-B14F-4D97-AF65-F5344CB8AC3E}">
        <p14:creationId xmlns:p14="http://schemas.microsoft.com/office/powerpoint/2010/main" val="29139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UserEntries</a:t>
            </a:r>
            <a:r>
              <a:rPr lang="de-DE" sz="3600" dirty="0">
                <a:latin typeface="TheSansOffice" pitchFamily="34" charset="0"/>
              </a:rPr>
              <a:t> – </a:t>
            </a:r>
            <a:r>
              <a:rPr lang="de-DE" sz="3600" dirty="0" err="1">
                <a:latin typeface="TheSansOffice" pitchFamily="34" charset="0"/>
              </a:rPr>
              <a:t>Enumerations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Häufig reicht ein generischer Typ nicht aus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 vielen Fällen sind nur bestimmte Werte erlaubt.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Wünschenswert wäre eine Drop-Down-Liste mit allen erlaubten Werten („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“).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Die Sprache enthält noch keine vollständige Struktur dafür.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Feature des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bedient sich hier eines Tricks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UEs können einen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haben, der per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bestimmt wird.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Eine Eingabemaske kann dann diesen Wert als Default verwenden.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erzeugt eine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wenn ein UE eine Sequenz an Werten als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hat.</a:t>
            </a:r>
          </a:p>
        </p:txBody>
      </p:sp>
    </p:spTree>
    <p:extLst>
      <p:ext uri="{BB962C8B-B14F-4D97-AF65-F5344CB8AC3E}">
        <p14:creationId xmlns:p14="http://schemas.microsoft.com/office/powerpoint/2010/main" val="8365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Umgang mit </a:t>
            </a:r>
            <a:r>
              <a:rPr lang="de-DE" sz="3600" dirty="0" err="1">
                <a:latin typeface="TheSansOffice" pitchFamily="34" charset="0"/>
              </a:rPr>
              <a:t>Entities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Generelles Problem bei der XML-Verarbeitung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Erster Schritt beim XML-Parsen: Auflösen der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Kein Zugriff auf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mit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/XSLT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Herausforderung bei SQF: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Erhalt aller unbeteiligten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beim Ausführen der QFs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Oxygen und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unterstützen das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Probleme gibt es dennoch: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Kopieren oder Verschieben von Knoten löst die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auf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Hierzu wird in der nächsten Version des Standards das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sqf:copy-of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-Element eingeführt mit einem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unparsed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-Attribut.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Ist der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unparsed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aktiv, sollten die Knoten kopiert werden, ohne dass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aufgelöst werden.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Oxygen: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Hat bereits angekündigt, diesen Mode wohl vorläufig nicht zu unterstützen.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enthält einen ersten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Draft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für eine Unterstützung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Mikrotypographie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-Probleme in der Mikrotypographie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kennt nur Knoten-basierte Fehler-Locations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Wenn einzelne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(einzelne Zeichen, Abkürzungen, Mengenangaben) die Fehlerursache sind, gibt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maximal pro Textknoten, eher pro Absatz eine Fehlermeldung aus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Das tatsächliche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muss manuell gefunden werden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Mehrere Vorkommen des gleichen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in einem Textknoten / Absatz werden als ein Fehler zusammengefasst. 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SQF kann deshalb auch nur ein QF pro Fehler anbieten, der dann alle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auf einmal korrigieren muss.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-Erweiterung für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Erlaubt Textknoten per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aufzusplitten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Jeder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-Treffer wäre dann ein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, der mit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-Mitteln geprüft werden kann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Die Fehlermeldung wird für den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angezeigt.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QFs können den betroffenen Text-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einzeln behandeln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5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Nachteile des </a:t>
            </a:r>
            <a:r>
              <a:rPr lang="de-DE" sz="3600" dirty="0" err="1">
                <a:latin typeface="TheSansOffice" pitchFamily="34" charset="0"/>
              </a:rPr>
              <a:t>Escali</a:t>
            </a:r>
            <a:r>
              <a:rPr lang="de-DE" sz="3600" dirty="0">
                <a:latin typeface="TheSansOffice" pitchFamily="34" charset="0"/>
              </a:rPr>
              <a:t> </a:t>
            </a:r>
            <a:r>
              <a:rPr lang="de-DE" sz="3600" dirty="0" err="1">
                <a:latin typeface="TheSansOffice" pitchFamily="34" charset="0"/>
              </a:rPr>
              <a:t>Plugins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361735"/>
            <a:ext cx="8607863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Es ist ein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Masterfiles-Validierung wird (noch) nicht unterstützt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Die Oxygen-API liefert dazu zu wenige Informationen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Schema-Assoziierung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Im Oxygen gibt es viele Möglichkeiten, ein XML-Dokument mit einem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-Schema zu verknüpfen (u.a. Framework, Validierungsszenario,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-PI)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Die Oxygen-API bietet keine Informationen, welches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-Schema mit dem XML-Dokument verknüpft ist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Escali-Plugin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kann deshalb nur auf die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-PI zurückgreifen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Zusätzlich gibt es eine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Table, ähnlich der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Rules eines Frameworks.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Doppelte Validierung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kann nur nachträglich die Validierung des Oxygens manipulieren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Kennt der Oxygen 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auch, findet eine doppelte Validierung statt.</a:t>
            </a:r>
          </a:p>
        </p:txBody>
      </p:sp>
    </p:spTree>
    <p:extLst>
      <p:ext uri="{BB962C8B-B14F-4D97-AF65-F5344CB8AC3E}">
        <p14:creationId xmlns:p14="http://schemas.microsoft.com/office/powerpoint/2010/main" val="9359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In der Praxis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51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smtClean="0">
                <a:latin typeface="TheSansOffice" pitchFamily="34" charset="0"/>
              </a:rPr>
              <a:t>SQF im Praxis-Einsatz</a:t>
            </a:r>
            <a:endParaRPr lang="de-DE" sz="360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361735"/>
            <a:ext cx="8607863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ParsX-Schematron</a:t>
            </a: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 von Pagina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srgbClr val="000000"/>
                </a:solidFill>
                <a:latin typeface="Arial" charset="0"/>
              </a:rPr>
              <a:t>Thieme Verlag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 smtClean="0">
                <a:solidFill>
                  <a:srgbClr val="000000"/>
                </a:solidFill>
                <a:latin typeface="Arial" charset="0"/>
              </a:rPr>
              <a:t>OpenSource</a:t>
            </a:r>
            <a:endParaRPr lang="de-DE" sz="2400" dirty="0" smtClean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Dynamic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Information Model (DIM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) für DITA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  <a:hlinkClick r:id="rId3"/>
              </a:rPr>
              <a:t>https://github.com/oxygenxml/dim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FO-Check von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Antenna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House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  <a:hlinkClick r:id="rId4"/>
              </a:rPr>
              <a:t>https://github.com/AntennaHouse/focheck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TEI-C Wiki</a:t>
            </a: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  <a:hlinkClick r:id="rId5"/>
              </a:rPr>
              <a:t>https://wiki.tei-c.org/index.php/Unicode_normalization</a:t>
            </a:r>
            <a:endParaRPr lang="de-DE" sz="1800" dirty="0" smtClean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4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6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Blick über den Tellerrand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361735"/>
            <a:ext cx="8607863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XSLT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Styleguide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Mehrköpfiges XSLT-Entwickler-Team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Projekt </a:t>
            </a:r>
            <a:r>
              <a:rPr lang="de-DE" sz="1800" dirty="0" smtClean="0">
                <a:solidFill>
                  <a:srgbClr val="000000"/>
                </a:solidFill>
                <a:latin typeface="Arial" charset="0"/>
              </a:rPr>
              <a:t>über 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9 Jahre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&gt; 1000 Stylesheets zu pflegen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Einheitliche Schreibweise mit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prüfen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anbieten zum schnelleren beheben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sqf.sch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zum Überprüfen von SQF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zur Hilfe bei der Entwicklung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Teil des Oxygen SQF-Frameworks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Weiterführender Gedanke: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als interaktiver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Entwicklungsguide</a:t>
            </a:r>
            <a:r>
              <a:rPr lang="de-DE" sz="1800" dirty="0">
                <a:solidFill>
                  <a:srgbClr val="000000"/>
                </a:solidFill>
                <a:latin typeface="Arial" charset="0"/>
              </a:rPr>
              <a:t> verwenden</a:t>
            </a:r>
          </a:p>
        </p:txBody>
      </p:sp>
    </p:spTree>
    <p:extLst>
      <p:ext uri="{BB962C8B-B14F-4D97-AF65-F5344CB8AC3E}">
        <p14:creationId xmlns:p14="http://schemas.microsoft.com/office/powerpoint/2010/main" val="95092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Entstehungsgeschichte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719058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2009-2011: Buchprojekt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2012: Erste Prototypen (Vorgänger vom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2013: George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Bina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stellt eine ähnliche Idee auf dem Oxygen User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Meetup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in München in Aussicht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2014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Treffen auf der XML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Prague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, Beschluss einer Kooperation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Gründung einer w3c-Gruppe zum Thema Quick-fixes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Schematron-quickfix.com geht online inklusive einer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Commandline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Implementierung von SQF.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Vorstellung von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auf dem Markupforum inklusive eines Prototypen des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0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Ausblick</a:t>
            </a:r>
            <a:endParaRPr lang="de-DE" sz="3600" b="1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98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Nächste Ziele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361735"/>
            <a:ext cx="7190581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Lokalisierung von SQF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Den W3C-Note-Standard vollenden und veröffentlichen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Umsetzung im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Support von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2016</a:t>
            </a:r>
          </a:p>
          <a:p>
            <a:pPr marL="342878" indent="-342878" algn="l"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Masterfiles-Validierung</a:t>
            </a:r>
          </a:p>
          <a:p>
            <a:pPr marL="342878" indent="-342878" algn="l"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Plugins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in anderen 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Editoren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Eclipse-Plugin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ist so aufgesetzt, dass es relativ leicht in andere Editoren portiert werden kann (keine komplette Neuentwicklung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Java-basiert</a:t>
            </a:r>
          </a:p>
        </p:txBody>
      </p:sp>
    </p:spTree>
    <p:extLst>
      <p:ext uri="{BB962C8B-B14F-4D97-AF65-F5344CB8AC3E}">
        <p14:creationId xmlns:p14="http://schemas.microsoft.com/office/powerpoint/2010/main" val="16761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684076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Weitere Links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361735"/>
            <a:ext cx="7190581" cy="594689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SQF Website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3"/>
              </a:rPr>
              <a:t>www.schematron-quickfix.com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-Erweiterungen: </a:t>
            </a:r>
            <a:br>
              <a:rPr lang="de-DE" sz="1600" dirty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>
                <a:solidFill>
                  <a:srgbClr val="000000"/>
                </a:solidFill>
                <a:latin typeface="Arial" charset="0"/>
                <a:hlinkClick r:id="rId4"/>
              </a:rPr>
              <a:t>http://www.schematron-quickfix.com/escali/escali-ext_en.html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Folien und Beispiele zu diesem Vortrag:</a:t>
            </a:r>
            <a:br>
              <a:rPr lang="de-DE" sz="1600" dirty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>
                <a:solidFill>
                  <a:srgbClr val="000000"/>
                </a:solidFill>
                <a:latin typeface="Arial" charset="0"/>
                <a:hlinkClick r:id="rId5"/>
              </a:rPr>
              <a:t>https://github.com/nkutsche/SchematronQuickFix-2017-11-17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Github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-Organisation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6"/>
              </a:rPr>
              <a:t>https://github.com/schematron-quickfix/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W3C-Gruppe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7"/>
              </a:rPr>
              <a:t>https://www.w3.org/community/quickfix/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-Dokumentation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8"/>
              </a:rPr>
              <a:t>https://www.oxygenxml.com/doc/versions/19.1/ug-editor/topics/schematron-quick-fixes.html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7693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Entstehungsgeschichte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1705991"/>
            <a:ext cx="8031792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2015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Präsentation beim Oxygen User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Meetup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am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PreConfDay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der 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XML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Prague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zusammen mit Octavian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Nadolu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Veröffentlichung eines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FirstDrafts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einer w3c-Note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Oxygen 17.0 enthält erste Implementierung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2016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Vorstellung des Projektes auf der XML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Prague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(Hauptkonferenz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) mit Octavian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2017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WebImpl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geht auf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3"/>
              </a:rPr>
              <a:t>escali.schematron-quickfix.com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online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Vorstellung auf 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dem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UserMeetup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am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PreConfDay</a:t>
            </a:r>
            <a:r>
              <a:rPr lang="de-DE" sz="1400" dirty="0">
                <a:solidFill>
                  <a:srgbClr val="000000"/>
                </a:solidFill>
                <a:latin typeface="Arial" charset="0"/>
              </a:rPr>
              <a:t> der XML </a:t>
            </a:r>
            <a:r>
              <a:rPr lang="de-DE" sz="1400" dirty="0" err="1">
                <a:solidFill>
                  <a:srgbClr val="000000"/>
                </a:solidFill>
                <a:latin typeface="Arial" charset="0"/>
              </a:rPr>
              <a:t>Prague</a:t>
            </a:r>
            <a:endParaRPr lang="de-DE" sz="14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Veröffentlichung des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1600" dirty="0">
              <a:solidFill>
                <a:srgbClr val="000000"/>
              </a:solidFill>
              <a:latin typeface="Arial" charset="0"/>
            </a:endParaRPr>
          </a:p>
          <a:p>
            <a:pPr marL="1257256" lvl="2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 charset="0"/>
              </a:rPr>
              <a:t>Vorstellung auf dem </a:t>
            </a:r>
            <a:r>
              <a:rPr lang="de-DE" sz="1400" dirty="0" smtClean="0">
                <a:solidFill>
                  <a:srgbClr val="000000"/>
                </a:solidFill>
                <a:latin typeface="Arial" charset="0"/>
              </a:rPr>
              <a:t>Markupforum 2018</a:t>
            </a:r>
            <a:endParaRPr lang="de-DE" sz="1200" dirty="0">
              <a:solidFill>
                <a:srgbClr val="000000"/>
              </a:solidFill>
              <a:latin typeface="Arial" charset="0"/>
            </a:endParaRP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2018 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Second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Draft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des Standards ist online</a:t>
            </a:r>
            <a:endParaRPr lang="de-DE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8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40" y="497638"/>
            <a:ext cx="7190581" cy="6810995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Die Sprache</a:t>
            </a:r>
          </a:p>
        </p:txBody>
      </p:sp>
    </p:spTree>
    <p:extLst>
      <p:ext uri="{BB962C8B-B14F-4D97-AF65-F5344CB8AC3E}">
        <p14:creationId xmlns:p14="http://schemas.microsoft.com/office/powerpoint/2010/main" val="6156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4824536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>
                <a:latin typeface="TheSansOffice" pitchFamily="34" charset="0"/>
              </a:rPr>
              <a:t>Grundkonzepte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9" y="1705991"/>
            <a:ext cx="7959791" cy="560263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erweitern, über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foreign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-Struktur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Eigener Namespace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Arial" charset="0"/>
              </a:rPr>
              <a:t>Von </a:t>
            </a:r>
            <a:r>
              <a:rPr lang="de-DE" sz="20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unabhängig</a:t>
            </a:r>
          </a:p>
          <a:p>
            <a:pPr marL="342878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rial" charset="0"/>
              </a:rPr>
              <a:t>Übernahme vom 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-Konzept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Einbettung von </a:t>
            </a:r>
            <a:r>
              <a:rPr lang="de-DE" sz="1800" dirty="0" err="1">
                <a:solidFill>
                  <a:srgbClr val="000000"/>
                </a:solidFill>
                <a:latin typeface="Arial" charset="0"/>
              </a:rPr>
              <a:t>XPath</a:t>
            </a:r>
            <a:endParaRPr lang="de-DE" sz="1800" dirty="0">
              <a:solidFill>
                <a:srgbClr val="000000"/>
              </a:solidFill>
              <a:latin typeface="Arial" charset="0"/>
            </a:endParaRP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einfache Fälle mit SQF-Elementen umsetzbar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mit XSLT erweiterbar, für komplizierte Fälle</a:t>
            </a:r>
          </a:p>
          <a:p>
            <a:pPr marL="800067" lvl="1" indent="-342878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latin typeface="Arial" charset="0"/>
              </a:rPr>
              <a:t>XSLT-Abstraktionen, daher sollten Implementierungen auf XSLT basieren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D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eclare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 – </a:t>
            </a:r>
            <a:r>
              <a:rPr lang="de-DE" sz="2400" b="1" dirty="0">
                <a:solidFill>
                  <a:srgbClr val="000000"/>
                </a:solidFill>
                <a:latin typeface="Arial" charset="0"/>
              </a:rPr>
              <a:t>A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ct – </a:t>
            </a:r>
            <a:r>
              <a:rPr lang="de-DE" sz="2400" b="1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de-DE" sz="2400" dirty="0">
                <a:solidFill>
                  <a:srgbClr val="000000"/>
                </a:solidFill>
                <a:latin typeface="Arial" charset="0"/>
              </a:rPr>
              <a:t>reate – </a:t>
            </a:r>
            <a:r>
              <a:rPr lang="de-DE" sz="2400" b="1" dirty="0" err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de-DE" sz="2400" dirty="0" err="1">
                <a:solidFill>
                  <a:srgbClr val="000000"/>
                </a:solidFill>
                <a:latin typeface="Arial" charset="0"/>
              </a:rPr>
              <a:t>eact</a:t>
            </a:r>
            <a:endParaRPr lang="de-DE" sz="2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1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1" y="1865784"/>
            <a:ext cx="7228583" cy="4173840"/>
          </a:xfrm>
          <a:prstGeom prst="rect">
            <a:avLst/>
          </a:prstGeom>
        </p:spPr>
      </p:pic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Declare</a:t>
            </a:r>
            <a:r>
              <a:rPr lang="de-DE" sz="3600" dirty="0">
                <a:latin typeface="TheSansOffice" pitchFamily="34" charset="0"/>
              </a:rPr>
              <a:t> – </a:t>
            </a:r>
            <a:r>
              <a:rPr lang="de-DE" sz="3600" dirty="0" err="1">
                <a:latin typeface="TheSansOffice" pitchFamily="34" charset="0"/>
              </a:rPr>
              <a:t>QuickFixes</a:t>
            </a:r>
            <a:r>
              <a:rPr lang="de-DE" sz="3600" dirty="0">
                <a:latin typeface="TheSansOffice" pitchFamily="34" charset="0"/>
              </a:rPr>
              <a:t> anlegen</a:t>
            </a:r>
          </a:p>
        </p:txBody>
      </p:sp>
      <p:sp>
        <p:nvSpPr>
          <p:cNvPr id="17" name="Rechteck 16"/>
          <p:cNvSpPr/>
          <p:nvPr/>
        </p:nvSpPr>
        <p:spPr>
          <a:xfrm>
            <a:off x="921678" y="2818835"/>
            <a:ext cx="6611819" cy="285581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739521" y="1867168"/>
            <a:ext cx="3902377" cy="4230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14958" y="2974626"/>
            <a:ext cx="5974009" cy="830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414958" y="4498579"/>
            <a:ext cx="6424707" cy="830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Pfeil nach rechts 20"/>
          <p:cNvSpPr/>
          <p:nvPr/>
        </p:nvSpPr>
        <p:spPr>
          <a:xfrm rot="8564843">
            <a:off x="2817337" y="3091687"/>
            <a:ext cx="3620119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Pfeil nach rechts 21"/>
          <p:cNvSpPr/>
          <p:nvPr/>
        </p:nvSpPr>
        <p:spPr>
          <a:xfrm rot="9591943">
            <a:off x="2688233" y="2339408"/>
            <a:ext cx="1990466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293268" y="3057576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293268" y="4632560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5" name="Pfeil nach rechts 24"/>
          <p:cNvSpPr/>
          <p:nvPr/>
        </p:nvSpPr>
        <p:spPr>
          <a:xfrm>
            <a:off x="7839658" y="3173650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7839658" y="4748634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967" y="3728033"/>
            <a:ext cx="3120052" cy="24000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698" y="5290286"/>
            <a:ext cx="4271625" cy="188281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7769687" y="59331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Aktion(en)</a:t>
            </a:r>
          </a:p>
        </p:txBody>
      </p:sp>
      <p:sp>
        <p:nvSpPr>
          <p:cNvPr id="31" name="Pfeil nach rechts 30"/>
          <p:cNvSpPr/>
          <p:nvPr/>
        </p:nvSpPr>
        <p:spPr>
          <a:xfrm rot="1967714">
            <a:off x="4325686" y="4855289"/>
            <a:ext cx="3654913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Pfeil nach rechts 31"/>
          <p:cNvSpPr/>
          <p:nvPr/>
        </p:nvSpPr>
        <p:spPr>
          <a:xfrm rot="820645">
            <a:off x="4893395" y="5780384"/>
            <a:ext cx="2779926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98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/>
      <p:bldP spid="24" grpId="1"/>
      <p:bldP spid="25" grpId="0" animBg="1"/>
      <p:bldP spid="25" grpId="1" animBg="1"/>
      <p:bldP spid="26" grpId="0" animBg="1"/>
      <p:bldP spid="26" grpId="1" animBg="1"/>
      <p:bldP spid="30" grpId="0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1" y="1865784"/>
            <a:ext cx="7228583" cy="4173840"/>
          </a:xfrm>
          <a:prstGeom prst="rect">
            <a:avLst/>
          </a:prstGeom>
        </p:spPr>
      </p:pic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6"/>
            <a:ext cx="7008130" cy="76165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</a:pPr>
            <a:r>
              <a:rPr lang="de-DE" sz="3600" dirty="0" err="1">
                <a:latin typeface="TheSansOffice" pitchFamily="34" charset="0"/>
              </a:rPr>
              <a:t>Declare</a:t>
            </a:r>
            <a:r>
              <a:rPr lang="de-DE" sz="3600" dirty="0">
                <a:latin typeface="TheSansOffice" pitchFamily="34" charset="0"/>
              </a:rPr>
              <a:t> – </a:t>
            </a:r>
            <a:r>
              <a:rPr lang="de-DE" sz="3600" dirty="0" err="1">
                <a:latin typeface="TheSansOffice" pitchFamily="34" charset="0"/>
              </a:rPr>
              <a:t>QuickFixes</a:t>
            </a:r>
            <a:r>
              <a:rPr lang="de-DE" sz="3600" dirty="0">
                <a:latin typeface="TheSansOffice" pitchFamily="34" charset="0"/>
              </a:rPr>
              <a:t> anlegen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8293268" y="3057576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293268" y="4632560"/>
            <a:ext cx="171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Titel und weiterführende Beschreibung</a:t>
            </a:r>
          </a:p>
        </p:txBody>
      </p:sp>
      <p:sp>
        <p:nvSpPr>
          <p:cNvPr id="25" name="Pfeil nach rechts 24"/>
          <p:cNvSpPr/>
          <p:nvPr/>
        </p:nvSpPr>
        <p:spPr>
          <a:xfrm>
            <a:off x="7839658" y="3173650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7839658" y="4748634"/>
            <a:ext cx="427388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967" y="3728033"/>
            <a:ext cx="3120052" cy="24000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698" y="5290286"/>
            <a:ext cx="4271625" cy="188281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7769687" y="59331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 panose="020F0502020204030204"/>
              </a:rPr>
              <a:t>Aktion(en)</a:t>
            </a:r>
          </a:p>
        </p:txBody>
      </p:sp>
      <p:sp>
        <p:nvSpPr>
          <p:cNvPr id="31" name="Pfeil nach rechts 30"/>
          <p:cNvSpPr/>
          <p:nvPr/>
        </p:nvSpPr>
        <p:spPr>
          <a:xfrm rot="1967714">
            <a:off x="4325686" y="4855289"/>
            <a:ext cx="3654913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Pfeil nach rechts 31"/>
          <p:cNvSpPr/>
          <p:nvPr/>
        </p:nvSpPr>
        <p:spPr>
          <a:xfrm rot="820645">
            <a:off x="4893395" y="5780384"/>
            <a:ext cx="2779926" cy="330743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 fontAlgn="auto">
              <a:spcBef>
                <a:spcPts val="0"/>
              </a:spcBef>
              <a:spcAft>
                <a:spcPts val="0"/>
              </a:spcAft>
            </a:pPr>
            <a:endParaRPr lang="de-DE" sz="1800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176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5" grpId="0" animBg="1"/>
      <p:bldP spid="25" grpId="1" animBg="1"/>
      <p:bldP spid="26" grpId="0" animBg="1"/>
      <p:bldP spid="26" grpId="1" animBg="1"/>
      <p:bldP spid="30" grpId="0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1717</Words>
  <Application>Microsoft Office PowerPoint</Application>
  <PresentationFormat>Benutzerdefiniert</PresentationFormat>
  <Paragraphs>360</Paragraphs>
  <Slides>43</Slides>
  <Notes>24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1" baseType="lpstr">
      <vt:lpstr>Arial</vt:lpstr>
      <vt:lpstr>Calibri</vt:lpstr>
      <vt:lpstr>Consolas</vt:lpstr>
      <vt:lpstr>TheSansOffice</vt:lpstr>
      <vt:lpstr>Times New Roman</vt:lpstr>
      <vt:lpstr>Wingdings</vt:lpstr>
      <vt:lpstr>Default Design</vt:lpstr>
      <vt:lpstr>Image</vt:lpstr>
      <vt:lpstr>Schematron QuickFix im Oxygen XML Editor </vt:lpstr>
      <vt:lpstr>Agenda</vt:lpstr>
      <vt:lpstr>Schematron QuickFix</vt:lpstr>
      <vt:lpstr>Entstehungsgeschichte</vt:lpstr>
      <vt:lpstr>Entstehungsgeschichte</vt:lpstr>
      <vt:lpstr>PowerPoint-Präsentation</vt:lpstr>
      <vt:lpstr>Grundkonzepte</vt:lpstr>
      <vt:lpstr>Declare – QuickFixes anlegen</vt:lpstr>
      <vt:lpstr>Declare – QuickFixes anlegen</vt:lpstr>
      <vt:lpstr>Act – Aktionen ausführen</vt:lpstr>
      <vt:lpstr>Create – Erzeuge neue Knoten </vt:lpstr>
      <vt:lpstr>Create – Erzeuge neue Knoten </vt:lpstr>
      <vt:lpstr>Create – Erzeuge neue Knoten </vt:lpstr>
      <vt:lpstr>React – Fallunterscheidungen</vt:lpstr>
      <vt:lpstr>Neuerungen im Second Draft</vt:lpstr>
      <vt:lpstr>Neuerungen im Second Draft</vt:lpstr>
      <vt:lpstr>PowerPoint-Präsentation</vt:lpstr>
      <vt:lpstr>Oxygen Build-in</vt:lpstr>
      <vt:lpstr>Oxygen Build-in</vt:lpstr>
      <vt:lpstr>Oxygen Build-in</vt:lpstr>
      <vt:lpstr>PowerPoint-Präsentation</vt:lpstr>
      <vt:lpstr>Escali-Projekt</vt:lpstr>
      <vt:lpstr>Escali Module</vt:lpstr>
      <vt:lpstr>PowerPoint-Präsentation</vt:lpstr>
      <vt:lpstr>Vergleich Escali / Oxygen</vt:lpstr>
      <vt:lpstr>Setup</vt:lpstr>
      <vt:lpstr>Überblick</vt:lpstr>
      <vt:lpstr>Konfiguration</vt:lpstr>
      <vt:lpstr>Ausführen von QFs</vt:lpstr>
      <vt:lpstr>PowerPoint-Präsentation</vt:lpstr>
      <vt:lpstr>Mehrere QuickFixes auf einmal</vt:lpstr>
      <vt:lpstr>UserEntries – Datentypen</vt:lpstr>
      <vt:lpstr>UserEntries – Enumerations</vt:lpstr>
      <vt:lpstr>Umgang mit Entities</vt:lpstr>
      <vt:lpstr>Mikrotypographie</vt:lpstr>
      <vt:lpstr>Nachteile des Escali Plugins</vt:lpstr>
      <vt:lpstr>PowerPoint-Präsentation</vt:lpstr>
      <vt:lpstr>SQF im Praxis-Einsatz</vt:lpstr>
      <vt:lpstr>Blick über den Tellerrand</vt:lpstr>
      <vt:lpstr>PowerPoint-Präsentation</vt:lpstr>
      <vt:lpstr>Nächste Ziele</vt:lpstr>
      <vt:lpstr>Weitere Links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Nico Kutscherauer</cp:lastModifiedBy>
  <cp:revision>371</cp:revision>
  <cp:lastPrinted>2012-11-16T21:53:43Z</cp:lastPrinted>
  <dcterms:created xsi:type="dcterms:W3CDTF">2004-05-06T09:28:21Z</dcterms:created>
  <dcterms:modified xsi:type="dcterms:W3CDTF">2018-03-05T16:55:51Z</dcterms:modified>
</cp:coreProperties>
</file>