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420" r:id="rId3"/>
    <p:sldId id="432" r:id="rId4"/>
    <p:sldId id="433" r:id="rId5"/>
    <p:sldId id="419" r:id="rId6"/>
  </p:sldIdLst>
  <p:sldSz cx="10160000" cy="7620000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182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364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545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727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5909" algn="l" defTabSz="914364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090" algn="l" defTabSz="914364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272" algn="l" defTabSz="914364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453" algn="l" defTabSz="914364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ico Kutscherauer" initials="nkutsch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77"/>
    <a:srgbClr val="000000"/>
    <a:srgbClr val="00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547" autoAdjust="0"/>
    <p:restoredTop sz="91779" autoAdjust="0"/>
  </p:normalViewPr>
  <p:slideViewPr>
    <p:cSldViewPr>
      <p:cViewPr varScale="1">
        <p:scale>
          <a:sx n="87" d="100"/>
          <a:sy n="87" d="100"/>
        </p:scale>
        <p:origin x="145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4002" y="-10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7D8A5B-AC4C-43B8-8900-F35950A2270E}" type="datetimeFigureOut">
              <a:rPr lang="de-DE" smtClean="0"/>
              <a:t>06.02.2018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95AEFD-9DC3-4E24-92C5-6E1333E0A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0138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Wer hat schon mal was von </a:t>
            </a:r>
            <a:r>
              <a:rPr lang="de-DE" dirty="0" err="1" smtClean="0"/>
              <a:t>Schematron</a:t>
            </a:r>
            <a:r>
              <a:rPr lang="de-DE" dirty="0" smtClean="0"/>
              <a:t> gehört?</a:t>
            </a:r>
          </a:p>
          <a:p>
            <a:r>
              <a:rPr lang="de-DE" dirty="0" smtClean="0"/>
              <a:t>Wer hat </a:t>
            </a:r>
            <a:r>
              <a:rPr lang="de-DE" dirty="0" err="1" smtClean="0"/>
              <a:t>Schematron</a:t>
            </a:r>
            <a:r>
              <a:rPr lang="de-DE" baseline="0" dirty="0" smtClean="0"/>
              <a:t> schon mal eingesetzt?</a:t>
            </a:r>
          </a:p>
          <a:p>
            <a:r>
              <a:rPr lang="de-DE" baseline="0" dirty="0" smtClean="0"/>
              <a:t>Wer hat schon mal was von </a:t>
            </a:r>
            <a:r>
              <a:rPr lang="de-DE" baseline="0" dirty="0" err="1" smtClean="0"/>
              <a:t>Schematron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QuickFix</a:t>
            </a:r>
            <a:r>
              <a:rPr lang="de-DE" baseline="0" dirty="0" smtClean="0"/>
              <a:t> gehört?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4742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Zur Einordnung der</a:t>
            </a:r>
            <a:r>
              <a:rPr lang="de-DE" baseline="0" dirty="0" smtClean="0"/>
              <a:t> Sprache </a:t>
            </a:r>
            <a:r>
              <a:rPr lang="de-DE" baseline="0" dirty="0" err="1" smtClean="0"/>
              <a:t>Schematron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1765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Zur Einordnung der</a:t>
            </a:r>
            <a:r>
              <a:rPr lang="de-DE" baseline="0" dirty="0" smtClean="0"/>
              <a:t> Sprache </a:t>
            </a:r>
            <a:r>
              <a:rPr lang="de-DE" baseline="0" dirty="0" err="1" smtClean="0"/>
              <a:t>Schematron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5642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Zur Einordnung der</a:t>
            </a:r>
            <a:r>
              <a:rPr lang="de-DE" baseline="0" dirty="0" smtClean="0"/>
              <a:t> Sprache </a:t>
            </a:r>
            <a:r>
              <a:rPr lang="de-DE" baseline="0" dirty="0" err="1" smtClean="0"/>
              <a:t>Schematron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AEFD-9DC3-4E24-92C5-6E1333E0A67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6513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3BCC0D-77E6-4CBA-8716-6798CE5317B9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10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9E3B4A-C146-468B-8476-711B7977CDE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03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239000" y="676275"/>
            <a:ext cx="2159000" cy="609758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62000" y="676275"/>
            <a:ext cx="6324600" cy="609758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DC75A1-A503-4749-969B-02A4D18E92E7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50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52C0E1-8B69-45AD-9BB8-97144012F680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38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AF21F6-2E43-45E6-9A9D-A08FBD239672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76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62000" y="2200275"/>
            <a:ext cx="4241800" cy="4573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56200" y="2200275"/>
            <a:ext cx="4241800" cy="4573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398990-822A-4EF8-9B2E-3D1486F3899D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70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BE409B-F440-4923-BCC8-5B5436BDC518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76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F79816-CC44-4CCC-8893-D783E62DF0D8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0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E6FB97-BA9C-42EF-A18E-5674C92D4D22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94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B1FD87-D8DD-4656-9DC9-BE4B4624D322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64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052359-8D05-4326-A0CA-C89B39D76CC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4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:\nico\Work\Java\net.sqf.website\ftp-connect\images\sqf-log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8392" y="294355"/>
            <a:ext cx="1251370" cy="736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76275"/>
            <a:ext cx="8636000" cy="127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2200275"/>
            <a:ext cx="8636000" cy="457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942138"/>
            <a:ext cx="2117725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70275" y="6942138"/>
            <a:ext cx="3219450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80275" y="6942138"/>
            <a:ext cx="2119313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4B73956-2B59-4E83-AA06-EA996E39DD0A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Text Box 5"/>
          <p:cNvSpPr txBox="1">
            <a:spLocks noChangeArrowheads="1"/>
          </p:cNvSpPr>
          <p:nvPr userDrawn="1"/>
        </p:nvSpPr>
        <p:spPr bwMode="auto">
          <a:xfrm>
            <a:off x="4819202" y="7143467"/>
            <a:ext cx="5040560" cy="190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lnSpc>
                <a:spcPct val="95000"/>
              </a:lnSpc>
            </a:pPr>
            <a:r>
              <a:rPr lang="en-US" sz="1300" b="1" i="1" dirty="0" err="1">
                <a:solidFill>
                  <a:srgbClr val="000077"/>
                </a:solidFill>
                <a:latin typeface="Arial" charset="0"/>
              </a:rPr>
              <a:t>Nico</a:t>
            </a:r>
            <a:r>
              <a:rPr lang="en-US" sz="1300" b="1" i="1" dirty="0">
                <a:solidFill>
                  <a:srgbClr val="000077"/>
                </a:solidFill>
                <a:latin typeface="Arial" charset="0"/>
              </a:rPr>
              <a:t> </a:t>
            </a:r>
            <a:r>
              <a:rPr lang="en-US" sz="1300" b="1" i="1" dirty="0" err="1" smtClean="0">
                <a:solidFill>
                  <a:srgbClr val="000077"/>
                </a:solidFill>
                <a:latin typeface="Arial" charset="0"/>
              </a:rPr>
              <a:t>Kutscherauer</a:t>
            </a:r>
            <a:endParaRPr lang="en-US" sz="1300" b="1" i="1" dirty="0">
              <a:solidFill>
                <a:srgbClr val="000077"/>
              </a:solidFill>
              <a:latin typeface="Arial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 userDrawn="1"/>
        </p:nvSpPr>
        <p:spPr bwMode="auto">
          <a:xfrm>
            <a:off x="759520" y="7143467"/>
            <a:ext cx="5040560" cy="190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300" b="1" i="1" kern="1200" dirty="0" smtClean="0">
                <a:solidFill>
                  <a:srgbClr val="000077"/>
                </a:solidFill>
                <a:latin typeface="Arial" charset="0"/>
                <a:ea typeface="+mn-ea"/>
                <a:cs typeface="+mn-cs"/>
              </a:rPr>
              <a:t>SQF – </a:t>
            </a:r>
            <a:r>
              <a:rPr lang="de-DE" sz="1300" b="1" i="1" kern="1200" dirty="0" err="1" smtClean="0">
                <a:solidFill>
                  <a:srgbClr val="000077"/>
                </a:solidFill>
                <a:latin typeface="Arial" charset="0"/>
                <a:ea typeface="+mn-ea"/>
                <a:cs typeface="+mn-cs"/>
              </a:rPr>
              <a:t>Schematron</a:t>
            </a:r>
            <a:r>
              <a:rPr lang="de-DE" sz="1300" b="1" i="1" kern="1200" dirty="0" smtClean="0">
                <a:solidFill>
                  <a:srgbClr val="000077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de-DE" sz="1300" b="1" i="1" kern="1200" dirty="0" err="1" smtClean="0">
                <a:solidFill>
                  <a:srgbClr val="000077"/>
                </a:solidFill>
                <a:latin typeface="Arial" charset="0"/>
                <a:ea typeface="+mn-ea"/>
                <a:cs typeface="+mn-cs"/>
              </a:rPr>
              <a:t>QuickFix</a:t>
            </a:r>
            <a:endParaRPr lang="en-US" sz="1300" b="1" i="1" kern="1200" dirty="0">
              <a:solidFill>
                <a:srgbClr val="000077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hteck 4"/>
          <p:cNvSpPr/>
          <p:nvPr userDrawn="1"/>
        </p:nvSpPr>
        <p:spPr>
          <a:xfrm>
            <a:off x="10054133" y="-10670"/>
            <a:ext cx="111451" cy="7630667"/>
          </a:xfrm>
          <a:prstGeom prst="rect">
            <a:avLst/>
          </a:prstGeom>
          <a:solidFill>
            <a:srgbClr val="00007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rgbClr val="000077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hematron-quickfix/escali-packag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raw.githubusercontent.com/schematron-quickfix/escali-package/master/escaliOxygen/build/extensions.xml" TargetMode="External"/><Relationship Id="rId4" Type="http://schemas.openxmlformats.org/officeDocument/2006/relationships/hyperlink" Target="http://escali.schematron-quickfix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.schematron-quickfix.com/escali/escali-ext_en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kutsche/presentations-EscaliOxygenPlugi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00100" y="2297832"/>
            <a:ext cx="8559800" cy="1219200"/>
          </a:xfrm>
        </p:spPr>
        <p:txBody>
          <a:bodyPr lIns="0" tIns="0" rIns="0" bIns="0" anchor="t"/>
          <a:lstStyle/>
          <a:p>
            <a:pPr>
              <a:spcBef>
                <a:spcPts val="1200"/>
              </a:spcBef>
            </a:pPr>
            <a:r>
              <a:rPr lang="de-DE" sz="4800" b="1" noProof="0" dirty="0" err="1" smtClean="0">
                <a:latin typeface="TheSansOffice" pitchFamily="34" charset="0"/>
              </a:rPr>
              <a:t>Escali</a:t>
            </a:r>
            <a:r>
              <a:rPr lang="de-DE" sz="4800" b="1" noProof="0" dirty="0" smtClean="0">
                <a:latin typeface="TheSansOffice" pitchFamily="34" charset="0"/>
              </a:rPr>
              <a:t> </a:t>
            </a:r>
            <a:r>
              <a:rPr lang="de-DE" sz="4800" b="1" noProof="0" dirty="0" err="1" smtClean="0">
                <a:latin typeface="TheSansOffice" pitchFamily="34" charset="0"/>
              </a:rPr>
              <a:t>plugin</a:t>
            </a:r>
            <a:r>
              <a:rPr lang="de-DE" sz="4800" b="1" noProof="0" dirty="0" smtClean="0">
                <a:latin typeface="TheSansOffice" pitchFamily="34" charset="0"/>
              </a:rPr>
              <a:t> </a:t>
            </a:r>
            <a:r>
              <a:rPr lang="de-DE" sz="4800" b="1" noProof="0" dirty="0" err="1" smtClean="0">
                <a:latin typeface="TheSansOffice" pitchFamily="34" charset="0"/>
              </a:rPr>
              <a:t>for</a:t>
            </a:r>
            <a:r>
              <a:rPr lang="de-DE" sz="4800" b="1" noProof="0" dirty="0" smtClean="0">
                <a:latin typeface="TheSansOffice" pitchFamily="34" charset="0"/>
              </a:rPr>
              <a:t> </a:t>
            </a:r>
            <a:br>
              <a:rPr lang="de-DE" sz="4800" b="1" noProof="0" dirty="0" smtClean="0">
                <a:latin typeface="TheSansOffice" pitchFamily="34" charset="0"/>
              </a:rPr>
            </a:br>
            <a:r>
              <a:rPr lang="de-DE" sz="4800" b="1" noProof="0" dirty="0" smtClean="0">
                <a:latin typeface="TheSansOffice" pitchFamily="34" charset="0"/>
              </a:rPr>
              <a:t>Oxygen XML Editor</a:t>
            </a:r>
            <a:br>
              <a:rPr lang="de-DE" sz="4800" b="1" noProof="0" dirty="0" smtClean="0">
                <a:latin typeface="TheSansOffice" pitchFamily="34" charset="0"/>
              </a:rPr>
            </a:br>
            <a:endParaRPr lang="de-DE" sz="4800" noProof="0" dirty="0">
              <a:solidFill>
                <a:srgbClr val="000000"/>
              </a:solidFill>
              <a:latin typeface="TheSansOffice" pitchFamily="34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709738" y="4568824"/>
            <a:ext cx="6731000" cy="1761456"/>
          </a:xfrm>
        </p:spPr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endParaRPr lang="de-DE" sz="2400" b="1" noProof="0" dirty="0" smtClean="0">
              <a:latin typeface="TheSansOffice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de-DE" sz="2400" b="1" i="1" noProof="0" dirty="0" smtClean="0">
              <a:solidFill>
                <a:srgbClr val="000000"/>
              </a:solidFill>
              <a:latin typeface="TheSansOffice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fld id="{AD636EAC-042D-4873-BD90-DB191963ECAC}" type="datetime2">
              <a:rPr lang="de-DE" sz="2000" b="1" i="1" noProof="0" smtClean="0">
                <a:solidFill>
                  <a:srgbClr val="000000"/>
                </a:solidFill>
                <a:latin typeface="TheSansOffice" pitchFamily="34" charset="0"/>
              </a:rPr>
              <a:t>Dienstag, 6. Februar 2018</a:t>
            </a:fld>
            <a:endParaRPr lang="de-DE" sz="2000" b="1" i="1" noProof="0" dirty="0">
              <a:solidFill>
                <a:srgbClr val="000000"/>
              </a:solidFill>
              <a:latin typeface="TheSansOffice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831528" y="4199492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00" b="1" kern="0" dirty="0" smtClean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Alternative </a:t>
            </a:r>
            <a:r>
              <a:rPr lang="de-DE" sz="1800" b="1" kern="0" dirty="0" err="1" smtClean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Schematron</a:t>
            </a:r>
            <a:r>
              <a:rPr lang="de-DE" sz="1800" b="1" kern="0" dirty="0" smtClean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 </a:t>
            </a:r>
            <a:r>
              <a:rPr lang="de-DE" sz="1800" b="1" kern="0" dirty="0" err="1" smtClean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QuickFix</a:t>
            </a:r>
            <a:r>
              <a:rPr lang="de-DE" sz="1800" b="1" kern="0" dirty="0" smtClean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 Support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0"/>
            <a:ext cx="4824536" cy="761653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de-DE" sz="3600" noProof="0" dirty="0" err="1" smtClean="0">
                <a:latin typeface="TheSansOffice" pitchFamily="34" charset="0"/>
              </a:rPr>
              <a:t>What‘s</a:t>
            </a:r>
            <a:r>
              <a:rPr lang="de-DE" sz="3600" noProof="0" dirty="0" smtClean="0">
                <a:latin typeface="TheSansOffice" pitchFamily="34" charset="0"/>
              </a:rPr>
              <a:t> </a:t>
            </a:r>
            <a:r>
              <a:rPr lang="de-DE" sz="3600" noProof="0" dirty="0" err="1" smtClean="0">
                <a:latin typeface="TheSansOffice" pitchFamily="34" charset="0"/>
              </a:rPr>
              <a:t>the</a:t>
            </a:r>
            <a:r>
              <a:rPr lang="de-DE" sz="3600" noProof="0" dirty="0" smtClean="0">
                <a:latin typeface="TheSansOffice" pitchFamily="34" charset="0"/>
              </a:rPr>
              <a:t> </a:t>
            </a:r>
            <a:r>
              <a:rPr lang="de-DE" sz="3600" noProof="0" dirty="0" err="1" smtClean="0">
                <a:latin typeface="TheSansOffice" pitchFamily="34" charset="0"/>
              </a:rPr>
              <a:t>Escali</a:t>
            </a:r>
            <a:r>
              <a:rPr lang="de-DE" sz="3600" noProof="0" dirty="0" smtClean="0">
                <a:latin typeface="TheSansOffice" pitchFamily="34" charset="0"/>
              </a:rPr>
              <a:t>?</a:t>
            </a:r>
            <a:endParaRPr lang="de-DE" sz="3600" noProof="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3" y="1705991"/>
            <a:ext cx="7190581" cy="5602636"/>
          </a:xfrm>
        </p:spPr>
        <p:txBody>
          <a:bodyPr lIns="0" tIns="0" rIns="0" bIns="0"/>
          <a:lstStyle/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400" noProof="0" dirty="0" smtClean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400" noProof="0" dirty="0" smtClean="0">
                <a:solidFill>
                  <a:srgbClr val="000000"/>
                </a:solidFill>
                <a:latin typeface="Arial" charset="0"/>
              </a:rPr>
              <a:t>Reference </a:t>
            </a:r>
            <a:r>
              <a:rPr lang="de-DE" sz="2400" noProof="0" dirty="0" err="1" smtClean="0">
                <a:solidFill>
                  <a:srgbClr val="000000"/>
                </a:solidFill>
                <a:latin typeface="Arial" charset="0"/>
              </a:rPr>
              <a:t>implementation</a:t>
            </a:r>
            <a:r>
              <a:rPr lang="de-DE" sz="2400" noProof="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2400" noProof="0" dirty="0" err="1" smtClean="0">
                <a:solidFill>
                  <a:srgbClr val="000000"/>
                </a:solidFill>
                <a:latin typeface="Arial" charset="0"/>
              </a:rPr>
              <a:t>for</a:t>
            </a:r>
            <a:r>
              <a:rPr lang="de-DE" sz="2400" noProof="0" dirty="0" smtClean="0">
                <a:solidFill>
                  <a:srgbClr val="000000"/>
                </a:solidFill>
                <a:latin typeface="Arial" charset="0"/>
              </a:rPr>
              <a:t> SQF</a:t>
            </a: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 err="1" smtClean="0">
                <a:solidFill>
                  <a:srgbClr val="000000"/>
                </a:solidFill>
                <a:latin typeface="Arial" charset="0"/>
              </a:rPr>
              <a:t>Published</a:t>
            </a: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 on </a:t>
            </a:r>
            <a:r>
              <a:rPr lang="de-DE" sz="2000" dirty="0" err="1" smtClean="0">
                <a:solidFill>
                  <a:srgbClr val="000000"/>
                </a:solidFill>
                <a:latin typeface="Arial" charset="0"/>
              </a:rPr>
              <a:t>GitHub</a:t>
            </a:r>
            <a:endParaRPr lang="de-DE" sz="2000" dirty="0" smtClean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 smtClean="0">
                <a:solidFill>
                  <a:srgbClr val="000000"/>
                </a:solidFill>
                <a:latin typeface="Arial" charset="0"/>
                <a:hlinkClick r:id="rId3"/>
              </a:rPr>
              <a:t>https</a:t>
            </a:r>
            <a:r>
              <a:rPr lang="de-DE" sz="1600" dirty="0">
                <a:solidFill>
                  <a:srgbClr val="000000"/>
                </a:solidFill>
                <a:latin typeface="Arial" charset="0"/>
                <a:hlinkClick r:id="rId3"/>
              </a:rPr>
              <a:t>://</a:t>
            </a:r>
            <a:r>
              <a:rPr lang="de-DE" sz="1600" dirty="0" smtClean="0">
                <a:solidFill>
                  <a:srgbClr val="000000"/>
                </a:solidFill>
                <a:latin typeface="Arial" charset="0"/>
                <a:hlinkClick r:id="rId3"/>
              </a:rPr>
              <a:t>github.com/schematron-quickfix/escali-package</a:t>
            </a:r>
            <a:endParaRPr lang="de-DE" sz="1600" dirty="0" smtClean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err="1" smtClean="0">
                <a:solidFill>
                  <a:srgbClr val="000000"/>
                </a:solidFill>
                <a:latin typeface="Arial" charset="0"/>
              </a:rPr>
              <a:t>Contains</a:t>
            </a: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 multiple </a:t>
            </a:r>
            <a:r>
              <a:rPr lang="de-DE" sz="2000" noProof="0" dirty="0" err="1" smtClean="0">
                <a:solidFill>
                  <a:srgbClr val="000000"/>
                </a:solidFill>
                <a:latin typeface="Arial" charset="0"/>
              </a:rPr>
              <a:t>modules</a:t>
            </a:r>
            <a:endParaRPr lang="de-DE" sz="2000" dirty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 Core –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basic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 XSLT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scripts</a:t>
            </a:r>
            <a:endParaRPr lang="de-DE" sz="1600" noProof="0" dirty="0" smtClean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 err="1" smtClean="0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600" dirty="0" smtClean="0">
                <a:solidFill>
                  <a:srgbClr val="000000"/>
                </a:solidFill>
                <a:latin typeface="Arial" charset="0"/>
              </a:rPr>
              <a:t>Web, </a:t>
            </a:r>
            <a:r>
              <a:rPr lang="de-DE" sz="1600" dirty="0" err="1" smtClean="0">
                <a:solidFill>
                  <a:srgbClr val="000000"/>
                </a:solidFill>
                <a:latin typeface="Arial" charset="0"/>
              </a:rPr>
              <a:t>based</a:t>
            </a:r>
            <a:r>
              <a:rPr lang="de-DE" sz="1600" dirty="0" smtClean="0">
                <a:solidFill>
                  <a:srgbClr val="000000"/>
                </a:solidFill>
                <a:latin typeface="Arial" charset="0"/>
              </a:rPr>
              <a:t> on </a:t>
            </a:r>
            <a:r>
              <a:rPr lang="de-DE" sz="1600" dirty="0" err="1" smtClean="0">
                <a:solidFill>
                  <a:srgbClr val="000000"/>
                </a:solidFill>
                <a:latin typeface="Arial" charset="0"/>
              </a:rPr>
              <a:t>Schematron</a:t>
            </a:r>
            <a:r>
              <a:rPr lang="de-DE" sz="1600" dirty="0" smtClean="0">
                <a:solidFill>
                  <a:srgbClr val="000000"/>
                </a:solidFill>
                <a:latin typeface="Arial" charset="0"/>
              </a:rPr>
              <a:t>: </a:t>
            </a:r>
            <a:r>
              <a:rPr lang="de-DE" sz="1600" dirty="0" smtClean="0">
                <a:solidFill>
                  <a:srgbClr val="000000"/>
                </a:solidFill>
                <a:latin typeface="Arial" charset="0"/>
              </a:rPr>
              <a:t/>
            </a:r>
            <a:br>
              <a:rPr lang="de-DE" sz="1600" dirty="0" smtClean="0">
                <a:solidFill>
                  <a:srgbClr val="000000"/>
                </a:solidFill>
                <a:latin typeface="Arial" charset="0"/>
              </a:rPr>
            </a:br>
            <a:r>
              <a:rPr lang="de-DE" sz="1600" dirty="0" smtClean="0">
                <a:solidFill>
                  <a:srgbClr val="000000"/>
                </a:solidFill>
                <a:latin typeface="Arial" charset="0"/>
                <a:hlinkClick r:id="rId4"/>
              </a:rPr>
              <a:t>http</a:t>
            </a:r>
            <a:r>
              <a:rPr lang="de-DE" sz="1600" dirty="0">
                <a:solidFill>
                  <a:srgbClr val="000000"/>
                </a:solidFill>
                <a:latin typeface="Arial" charset="0"/>
                <a:hlinkClick r:id="rId4"/>
              </a:rPr>
              <a:t>://escali.schematron-quickfix.com</a:t>
            </a:r>
            <a:r>
              <a:rPr lang="de-DE" sz="1600" dirty="0" smtClean="0">
                <a:solidFill>
                  <a:srgbClr val="000000"/>
                </a:solidFill>
                <a:latin typeface="Arial" charset="0"/>
                <a:hlinkClick r:id="rId4"/>
              </a:rPr>
              <a:t>/</a:t>
            </a:r>
            <a:endParaRPr lang="de-DE" sz="1600" dirty="0" smtClean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 Oxygen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Plugin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/>
            </a:r>
            <a:br>
              <a:rPr lang="de-DE" sz="1600" dirty="0">
                <a:solidFill>
                  <a:srgbClr val="000000"/>
                </a:solidFill>
                <a:latin typeface="Arial" charset="0"/>
              </a:rPr>
            </a:br>
            <a:r>
              <a:rPr lang="de-DE" sz="1600" dirty="0" smtClean="0">
                <a:solidFill>
                  <a:srgbClr val="000000"/>
                </a:solidFill>
                <a:latin typeface="Arial" charset="0"/>
              </a:rPr>
              <a:t>Update </a:t>
            </a:r>
            <a:r>
              <a:rPr lang="de-DE" sz="1600" dirty="0" err="1" smtClean="0">
                <a:solidFill>
                  <a:srgbClr val="000000"/>
                </a:solidFill>
                <a:latin typeface="Arial" charset="0"/>
              </a:rPr>
              <a:t>site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: </a:t>
            </a:r>
            <a:r>
              <a:rPr lang="de-DE" sz="1600" dirty="0">
                <a:solidFill>
                  <a:srgbClr val="000000"/>
                </a:solidFill>
                <a:latin typeface="Arial" charset="0"/>
                <a:hlinkClick r:id="rId5"/>
              </a:rPr>
              <a:t>https://</a:t>
            </a:r>
            <a:r>
              <a:rPr lang="de-DE" sz="1600" dirty="0" smtClean="0">
                <a:solidFill>
                  <a:srgbClr val="000000"/>
                </a:solidFill>
                <a:latin typeface="Arial" charset="0"/>
                <a:hlinkClick r:id="rId5"/>
              </a:rPr>
              <a:t>raw.githubusercontent.com/schematron-quickfix/escali-package/master/escaliOxygen/build/extensions.xml</a:t>
            </a:r>
            <a:endParaRPr lang="de-DE" sz="1600" dirty="0" smtClean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2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70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0"/>
            <a:ext cx="4824536" cy="761653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de-DE" sz="3600" noProof="0" dirty="0" smtClean="0">
                <a:latin typeface="TheSansOffice" pitchFamily="34" charset="0"/>
              </a:rPr>
              <a:t>Features</a:t>
            </a:r>
            <a:endParaRPr lang="de-DE" sz="3600" noProof="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3" y="1705991"/>
            <a:ext cx="7190581" cy="5602636"/>
          </a:xfrm>
        </p:spPr>
        <p:txBody>
          <a:bodyPr lIns="0" tIns="0" rIns="0" bIns="0"/>
          <a:lstStyle/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400" noProof="0" dirty="0" smtClean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Call multiple </a:t>
            </a:r>
            <a:r>
              <a:rPr lang="de-DE" sz="2000" noProof="0" dirty="0" err="1" smtClean="0">
                <a:solidFill>
                  <a:srgbClr val="000000"/>
                </a:solidFill>
                <a:latin typeface="Arial" charset="0"/>
              </a:rPr>
              <a:t>QuickFix</a:t>
            </a: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es at </a:t>
            </a:r>
            <a:r>
              <a:rPr lang="de-DE" sz="2000" dirty="0" err="1" smtClean="0">
                <a:solidFill>
                  <a:srgbClr val="000000"/>
                </a:solidFill>
                <a:latin typeface="Arial" charset="0"/>
              </a:rPr>
              <a:t>once</a:t>
            </a:r>
            <a:endParaRPr lang="de-DE" sz="2000" dirty="0" smtClean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Data </a:t>
            </a:r>
            <a:r>
              <a:rPr lang="de-DE" sz="2000" noProof="0" dirty="0" err="1" smtClean="0">
                <a:solidFill>
                  <a:srgbClr val="000000"/>
                </a:solidFill>
                <a:latin typeface="Arial" charset="0"/>
              </a:rPr>
              <a:t>types</a:t>
            </a: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2000" noProof="0" dirty="0" err="1" smtClean="0">
                <a:solidFill>
                  <a:srgbClr val="000000"/>
                </a:solidFill>
                <a:latin typeface="Arial" charset="0"/>
              </a:rPr>
              <a:t>for</a:t>
            </a: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2000" noProof="0" dirty="0" err="1" smtClean="0">
                <a:solidFill>
                  <a:srgbClr val="000000"/>
                </a:solidFill>
                <a:latin typeface="Arial" charset="0"/>
              </a:rPr>
              <a:t>UserEntries</a:t>
            </a:r>
            <a:endParaRPr lang="de-DE" sz="2000" noProof="0" dirty="0" smtClean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 smtClean="0">
                <a:solidFill>
                  <a:srgbClr val="000000"/>
                </a:solidFill>
                <a:latin typeface="Arial" charset="0"/>
              </a:rPr>
              <a:t>E.g. </a:t>
            </a:r>
            <a:r>
              <a:rPr lang="de-DE" sz="1600" dirty="0" err="1" smtClean="0">
                <a:solidFill>
                  <a:srgbClr val="000000"/>
                </a:solidFill>
                <a:latin typeface="Arial" charset="0"/>
              </a:rPr>
              <a:t>have</a:t>
            </a:r>
            <a:r>
              <a:rPr lang="de-DE" sz="1600" dirty="0" smtClean="0">
                <a:solidFill>
                  <a:srgbClr val="000000"/>
                </a:solidFill>
                <a:latin typeface="Arial" charset="0"/>
              </a:rPr>
              <a:t> a </a:t>
            </a:r>
            <a:r>
              <a:rPr lang="de-DE" sz="1600" dirty="0" err="1" smtClean="0">
                <a:solidFill>
                  <a:srgbClr val="000000"/>
                </a:solidFill>
                <a:latin typeface="Arial" charset="0"/>
              </a:rPr>
              <a:t>calender</a:t>
            </a:r>
            <a:r>
              <a:rPr lang="de-DE" sz="16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600" dirty="0" err="1" smtClean="0">
                <a:solidFill>
                  <a:srgbClr val="000000"/>
                </a:solidFill>
                <a:latin typeface="Arial" charset="0"/>
              </a:rPr>
              <a:t>for</a:t>
            </a:r>
            <a:r>
              <a:rPr lang="de-DE" sz="16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xs:date</a:t>
            </a:r>
            <a:endParaRPr lang="de-DE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Choose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 a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value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from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 an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enumeration</a:t>
            </a:r>
            <a:endParaRPr lang="de-DE" sz="1600" noProof="0" dirty="0" smtClean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err="1" smtClean="0">
                <a:solidFill>
                  <a:srgbClr val="000000"/>
                </a:solidFill>
                <a:latin typeface="Arial" charset="0"/>
              </a:rPr>
              <a:t>Copy</a:t>
            </a: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2000" noProof="0" dirty="0" err="1" smtClean="0">
                <a:solidFill>
                  <a:srgbClr val="000000"/>
                </a:solidFill>
                <a:latin typeface="Arial" charset="0"/>
              </a:rPr>
              <a:t>of</a:t>
            </a:r>
            <a:r>
              <a:rPr lang="de-DE" sz="20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  <a:latin typeface="Arial" charset="0"/>
              </a:rPr>
              <a:t>nodes</a:t>
            </a: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  <a:latin typeface="Arial" charset="0"/>
              </a:rPr>
              <a:t>without</a:t>
            </a: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  <a:latin typeface="Arial" charset="0"/>
              </a:rPr>
              <a:t>resolving</a:t>
            </a: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  <a:latin typeface="Arial" charset="0"/>
              </a:rPr>
              <a:t>entities</a:t>
            </a: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  <a:latin typeface="Arial" charset="0"/>
              </a:rPr>
              <a:t>or</a:t>
            </a: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  <a:latin typeface="Arial" charset="0"/>
              </a:rPr>
              <a:t>default</a:t>
            </a: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  <a:latin typeface="Arial" charset="0"/>
              </a:rPr>
              <a:t>attributes</a:t>
            </a:r>
            <a:endParaRPr lang="de-DE" sz="2000" dirty="0" smtClean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200" noProof="0" dirty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dirty="0" err="1" smtClean="0">
                <a:solidFill>
                  <a:srgbClr val="000000"/>
                </a:solidFill>
                <a:latin typeface="Arial" charset="0"/>
              </a:rPr>
              <a:t>Escali</a:t>
            </a:r>
            <a:r>
              <a:rPr lang="de-DE" sz="20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  <a:latin typeface="Arial" charset="0"/>
              </a:rPr>
              <a:t>extensions</a:t>
            </a:r>
            <a:endParaRPr lang="de-DE" sz="2000" dirty="0" smtClean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Ignoreable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errors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Arial" charset="0"/>
              </a:rPr>
              <a:t>(</a:t>
            </a:r>
            <a:r>
              <a:rPr 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es:ignorableId</a:t>
            </a:r>
            <a:r>
              <a:rPr lang="de-DE" sz="1600" dirty="0" smtClean="0">
                <a:solidFill>
                  <a:srgbClr val="000000"/>
                </a:solidFill>
                <a:latin typeface="Arial" charset="0"/>
              </a:rPr>
              <a:t>)</a:t>
            </a:r>
            <a:endParaRPr lang="de-DE" sz="1600" noProof="0" dirty="0" smtClean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Regex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600" noProof="0" dirty="0" err="1" smtClean="0">
                <a:solidFill>
                  <a:srgbClr val="000000"/>
                </a:solidFill>
                <a:latin typeface="Arial" charset="0"/>
              </a:rPr>
              <a:t>matching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 (</a:t>
            </a:r>
            <a:r>
              <a:rPr lang="de-DE" sz="1600" noProof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es:regex</a:t>
            </a:r>
            <a:r>
              <a:rPr lang="de-DE" sz="1600" noProof="0" dirty="0" smtClean="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 smtClean="0">
                <a:solidFill>
                  <a:srgbClr val="000000"/>
                </a:solidFill>
                <a:latin typeface="Arial" charset="0"/>
              </a:rPr>
              <a:t>Other </a:t>
            </a:r>
            <a:r>
              <a:rPr lang="de-DE" sz="1600" dirty="0" err="1" smtClean="0">
                <a:solidFill>
                  <a:srgbClr val="000000"/>
                </a:solidFill>
                <a:latin typeface="Arial" charset="0"/>
              </a:rPr>
              <a:t>described</a:t>
            </a:r>
            <a:r>
              <a:rPr lang="de-DE" sz="16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1600" dirty="0" err="1" smtClean="0">
                <a:solidFill>
                  <a:srgbClr val="000000"/>
                </a:solidFill>
                <a:latin typeface="Arial" charset="0"/>
              </a:rPr>
              <a:t>are</a:t>
            </a:r>
            <a:r>
              <a:rPr lang="de-DE" sz="1600" dirty="0" smtClean="0">
                <a:solidFill>
                  <a:srgbClr val="000000"/>
                </a:solidFill>
                <a:latin typeface="Arial" charset="0"/>
              </a:rPr>
              <a:t> on</a:t>
            </a:r>
            <a:br>
              <a:rPr lang="de-DE" sz="1600" dirty="0" smtClean="0">
                <a:solidFill>
                  <a:srgbClr val="000000"/>
                </a:solidFill>
                <a:latin typeface="Arial" charset="0"/>
              </a:rPr>
            </a:br>
            <a:r>
              <a:rPr lang="de-DE" sz="1600" dirty="0" smtClean="0">
                <a:solidFill>
                  <a:srgbClr val="000000"/>
                </a:solidFill>
                <a:latin typeface="Arial" charset="0"/>
                <a:hlinkClick r:id="rId3"/>
              </a:rPr>
              <a:t>http://ww.schematron-quickfix.com/escali/escali-ext_en.html</a:t>
            </a:r>
            <a:endParaRPr lang="de-DE" sz="1600" dirty="0" smtClean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600" noProof="0" dirty="0" smtClean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600" noProof="0" dirty="0" smtClean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800" noProof="0" dirty="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54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31528" y="495300"/>
            <a:ext cx="4824536" cy="761653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de-DE" sz="3600" noProof="0" dirty="0" err="1" smtClean="0">
                <a:latin typeface="TheSansOffice" pitchFamily="34" charset="0"/>
              </a:rPr>
              <a:t>Examples</a:t>
            </a:r>
            <a:endParaRPr lang="de-DE" sz="3600" noProof="0" dirty="0">
              <a:latin typeface="TheSansOffic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3" y="1705991"/>
            <a:ext cx="7190581" cy="5602636"/>
          </a:xfrm>
        </p:spPr>
        <p:txBody>
          <a:bodyPr lIns="0" tIns="0" rIns="0" bIns="0"/>
          <a:lstStyle/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400" noProof="0" dirty="0" smtClean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Find </a:t>
            </a:r>
            <a:r>
              <a:rPr lang="de-DE" sz="2000" noProof="0" dirty="0" err="1" smtClean="0">
                <a:solidFill>
                  <a:srgbClr val="000000"/>
                </a:solidFill>
                <a:latin typeface="Arial" charset="0"/>
              </a:rPr>
              <a:t>the</a:t>
            </a: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2000" noProof="0" dirty="0" err="1" smtClean="0">
                <a:solidFill>
                  <a:srgbClr val="000000"/>
                </a:solidFill>
                <a:latin typeface="Arial" charset="0"/>
              </a:rPr>
              <a:t>features</a:t>
            </a: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2000" noProof="0" dirty="0" err="1" smtClean="0">
                <a:solidFill>
                  <a:srgbClr val="000000"/>
                </a:solidFill>
                <a:latin typeface="Arial" charset="0"/>
              </a:rPr>
              <a:t>used</a:t>
            </a: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 in </a:t>
            </a:r>
            <a:r>
              <a:rPr lang="de-DE" sz="2000" noProof="0" dirty="0" err="1" smtClean="0">
                <a:solidFill>
                  <a:srgbClr val="000000"/>
                </a:solidFill>
                <a:latin typeface="Arial" charset="0"/>
              </a:rPr>
              <a:t>my</a:t>
            </a: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 sample </a:t>
            </a:r>
            <a:r>
              <a:rPr lang="de-DE" sz="2000" noProof="0" dirty="0" err="1" smtClean="0">
                <a:solidFill>
                  <a:srgbClr val="000000"/>
                </a:solidFill>
                <a:latin typeface="Arial" charset="0"/>
              </a:rPr>
              <a:t>file</a:t>
            </a: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DE" sz="2000" noProof="0" dirty="0" err="1" smtClean="0">
                <a:solidFill>
                  <a:srgbClr val="000000"/>
                </a:solidFill>
                <a:latin typeface="Arial" charset="0"/>
              </a:rPr>
              <a:t>suite</a:t>
            </a:r>
            <a:r>
              <a:rPr lang="de-DE" sz="2000" noProof="0" dirty="0" smtClean="0">
                <a:solidFill>
                  <a:srgbClr val="000000"/>
                </a:solidFill>
                <a:latin typeface="Arial" charset="0"/>
              </a:rPr>
              <a:t>:</a:t>
            </a: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Arial" charset="0"/>
                <a:hlinkClick r:id="rId3"/>
              </a:rPr>
              <a:t>https://</a:t>
            </a:r>
            <a:r>
              <a:rPr lang="de-DE" sz="1600" dirty="0" smtClean="0">
                <a:solidFill>
                  <a:srgbClr val="000000"/>
                </a:solidFill>
                <a:latin typeface="Arial" charset="0"/>
                <a:hlinkClick r:id="rId3"/>
              </a:rPr>
              <a:t>github.com/nkutsche/presentations-EscaliOxygenPlugin</a:t>
            </a:r>
            <a:endParaRPr lang="de-DE" sz="1600" dirty="0" smtClean="0">
              <a:solidFill>
                <a:srgbClr val="000000"/>
              </a:solidFill>
              <a:latin typeface="Arial" charset="0"/>
            </a:endParaRPr>
          </a:p>
          <a:p>
            <a:pPr lvl="1" algn="l">
              <a:lnSpc>
                <a:spcPct val="150000"/>
              </a:lnSpc>
              <a:spcBef>
                <a:spcPct val="0"/>
              </a:spcBef>
            </a:pPr>
            <a:endParaRPr lang="de-DE" sz="1600" noProof="0" dirty="0" smtClean="0">
              <a:solidFill>
                <a:srgbClr val="000000"/>
              </a:solidFill>
              <a:latin typeface="Arial" charset="0"/>
            </a:endParaRPr>
          </a:p>
          <a:p>
            <a:pPr marL="800087" lvl="1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600" noProof="0" dirty="0" smtClean="0">
              <a:solidFill>
                <a:srgbClr val="000000"/>
              </a:solidFill>
              <a:latin typeface="Arial" charset="0"/>
            </a:endParaRPr>
          </a:p>
          <a:p>
            <a:pPr marL="342887" indent="-342887" algn="l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de-DE" sz="1800" noProof="0" dirty="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4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36633" y="497632"/>
            <a:ext cx="7190581" cy="6810995"/>
          </a:xfrm>
        </p:spPr>
        <p:txBody>
          <a:bodyPr lIns="0" tIns="0" rIns="0" bIns="0" anchor="ctr"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de-DE" sz="3600" b="1" noProof="0" dirty="0" err="1" smtClean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Thanks</a:t>
            </a:r>
            <a:r>
              <a:rPr lang="de-DE" sz="3600" b="1" noProof="0" dirty="0" smtClean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!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de-DE" sz="3600" b="1" noProof="0" dirty="0" err="1" smtClean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Any</a:t>
            </a:r>
            <a:r>
              <a:rPr lang="de-DE" sz="3600" b="1" noProof="0" dirty="0" smtClean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 </a:t>
            </a:r>
            <a:r>
              <a:rPr lang="de-DE" sz="3600" b="1" noProof="0" dirty="0" err="1" smtClean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questions</a:t>
            </a:r>
            <a:r>
              <a:rPr lang="de-DE" sz="3600" b="1" noProof="0" dirty="0" smtClean="0">
                <a:solidFill>
                  <a:srgbClr val="000077"/>
                </a:solidFill>
                <a:latin typeface="TheSansOffice" pitchFamily="34" charset="0"/>
                <a:ea typeface="+mj-ea"/>
                <a:cs typeface="+mj-cs"/>
              </a:rPr>
              <a:t>?</a:t>
            </a:r>
            <a:endParaRPr lang="de-DE" sz="3600" b="1" noProof="0" dirty="0">
              <a:solidFill>
                <a:srgbClr val="000077"/>
              </a:solidFill>
              <a:latin typeface="TheSansOffice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6932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150</Words>
  <Application>Microsoft Office PowerPoint</Application>
  <PresentationFormat>Benutzerdefiniert</PresentationFormat>
  <Paragraphs>44</Paragraphs>
  <Slides>5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Calibri</vt:lpstr>
      <vt:lpstr>Consolas</vt:lpstr>
      <vt:lpstr>TheSansOffice</vt:lpstr>
      <vt:lpstr>Times New Roman</vt:lpstr>
      <vt:lpstr>Default Design</vt:lpstr>
      <vt:lpstr>Escali plugin for  Oxygen XML Editor </vt:lpstr>
      <vt:lpstr>What‘s the Escali?</vt:lpstr>
      <vt:lpstr>Features</vt:lpstr>
      <vt:lpstr>Examples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Nico Kutscherauer</cp:lastModifiedBy>
  <cp:revision>341</cp:revision>
  <cp:lastPrinted>2012-11-16T21:53:43Z</cp:lastPrinted>
  <dcterms:created xsi:type="dcterms:W3CDTF">2004-05-06T09:28:21Z</dcterms:created>
  <dcterms:modified xsi:type="dcterms:W3CDTF">2018-02-06T14:47:22Z</dcterms:modified>
</cp:coreProperties>
</file>