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snapToObjects="1">
      <p:cViewPr varScale="1">
        <p:scale>
          <a:sx n="142" d="100"/>
          <a:sy n="142" d="100"/>
        </p:scale>
        <p:origin x="7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8" y="1152475"/>
            <a:ext cx="3999903" cy="3416400"/>
          </a:xfrm>
          <a:prstGeom prst="rect">
            <a:avLst/>
          </a:prstGeom>
        </p:spPr>
        <p:txBody>
          <a:bodyPr/>
          <a:lstStyle/>
          <a:p>
            <a:endParaRPr/>
          </a:p>
        </p:txBody>
      </p:sp>
      <p:sp>
        <p:nvSpPr>
          <p:cNvPr id="11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169"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8" y="1152475"/>
            <a:ext cx="3999903" cy="3416400"/>
          </a:xfrm>
          <a:prstGeom prst="rect">
            <a:avLst/>
          </a:prstGeom>
        </p:spPr>
        <p:txBody>
          <a:bodyPr/>
          <a:lstStyle/>
          <a:p>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73"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8" y="445025"/>
            <a:ext cx="8520603" cy="57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Title Text</a:t>
            </a:r>
          </a:p>
        </p:txBody>
      </p:sp>
      <p:sp>
        <p:nvSpPr>
          <p:cNvPr id="3" name="Body Level One…"/>
          <p:cNvSpPr txBox="1">
            <a:spLocks noGrp="1"/>
          </p:cNvSpPr>
          <p:nvPr>
            <p:ph type="body" idx="1"/>
          </p:nvPr>
        </p:nvSpPr>
        <p:spPr>
          <a:xfrm>
            <a:off x="311698" y="1152475"/>
            <a:ext cx="8520603"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8" y="4700820"/>
            <a:ext cx="336812" cy="318394"/>
          </a:xfrm>
          <a:prstGeom prst="rect">
            <a:avLst/>
          </a:prstGeom>
          <a:ln w="12700">
            <a:miter lim="400000"/>
          </a:ln>
        </p:spPr>
        <p:txBody>
          <a:bodyPr wrap="none" lIns="91423" tIns="91423" rIns="91423" bIns="91423" anchor="ctr">
            <a:normAutofit/>
          </a:bodyPr>
          <a:lstStyle>
            <a:lvl1pPr algn="r">
              <a:defRPr sz="1000">
                <a:solidFill>
                  <a:srgbClr val="585858"/>
                </a:solid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1pPr>
      <a:lvl2pPr marL="1005114"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6pPr>
      <a:lvl7pPr marL="3291113"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7pPr>
      <a:lvl8pPr marL="37483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8pPr>
      <a:lvl9pPr marL="42055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8"/>
          </a:xfrm>
          <a:prstGeom prst="rect">
            <a:avLst/>
          </a:prstGeom>
        </p:spPr>
        <p:txBody>
          <a:bodyPr/>
          <a:lstStyle/>
          <a:p>
            <a:r>
              <a:rPr dirty="0"/>
              <a:t>CS 4476 Project 2</a:t>
            </a:r>
          </a:p>
        </p:txBody>
      </p:sp>
      <p:sp>
        <p:nvSpPr>
          <p:cNvPr id="206" name="Google Shape;100;p25"/>
          <p:cNvSpPr txBox="1">
            <a:spLocks noGrp="1"/>
          </p:cNvSpPr>
          <p:nvPr>
            <p:ph type="body" sz="half" idx="1"/>
          </p:nvPr>
        </p:nvSpPr>
        <p:spPr>
          <a:xfrm>
            <a:off x="311699" y="2320025"/>
            <a:ext cx="8520602" cy="1797302"/>
          </a:xfrm>
          <a:prstGeom prst="rect">
            <a:avLst/>
          </a:prstGeom>
        </p:spPr>
        <p:txBody>
          <a:bodyPr/>
          <a:lstStyle/>
          <a:p>
            <a:pPr marL="0" indent="0">
              <a:lnSpc>
                <a:spcPct val="90000"/>
              </a:lnSpc>
            </a:pPr>
            <a:r>
              <a:rPr lang="en-US" dirty="0"/>
              <a:t>Nakul </a:t>
            </a:r>
            <a:r>
              <a:rPr lang="en-US" dirty="0" err="1"/>
              <a:t>Kuttua</a:t>
            </a:r>
            <a:endParaRPr dirty="0"/>
          </a:p>
          <a:p>
            <a:pPr marL="0" indent="0">
              <a:lnSpc>
                <a:spcPct val="90000"/>
              </a:lnSpc>
            </a:pPr>
            <a:r>
              <a:rPr lang="en-US" dirty="0"/>
              <a:t>nkuttua3@gatech.edu</a:t>
            </a:r>
            <a:endParaRPr dirty="0"/>
          </a:p>
          <a:p>
            <a:pPr marL="0" indent="0">
              <a:lnSpc>
                <a:spcPct val="90000"/>
              </a:lnSpc>
            </a:pPr>
            <a:r>
              <a:rPr lang="en-US" dirty="0"/>
              <a:t>nkuttua3</a:t>
            </a:r>
            <a:endParaRPr dirty="0"/>
          </a:p>
          <a:p>
            <a:pPr marL="0" indent="0">
              <a:lnSpc>
                <a:spcPct val="90000"/>
              </a:lnSpc>
            </a:pPr>
            <a:r>
              <a:rPr lang="en-US" dirty="0"/>
              <a:t>903520821</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Google Shape;159;p34"/>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p:sp>
        <p:nvSpPr>
          <p:cNvPr id="239" name="Google Shape;160;p34"/>
          <p:cNvSpPr txBox="1">
            <a:spLocks noGrp="1"/>
          </p:cNvSpPr>
          <p:nvPr>
            <p:ph type="body" sz="half" idx="1"/>
          </p:nvPr>
        </p:nvSpPr>
        <p:spPr>
          <a:xfrm>
            <a:off x="311699" y="1152475"/>
            <a:ext cx="3999902" cy="3416400"/>
          </a:xfrm>
          <a:prstGeom prst="rect">
            <a:avLst/>
          </a:prstGeom>
        </p:spPr>
        <p:txBody>
          <a:bodyPr/>
          <a:lstStyle/>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matches: [</a:t>
            </a:r>
            <a:r>
              <a:rPr lang="en-US" dirty="0"/>
              <a:t>5</a:t>
            </a:r>
            <a:r>
              <a:rPr dirty="0"/>
              <a:t>]</a:t>
            </a:r>
          </a:p>
          <a:p>
            <a:pPr marL="0" indent="0">
              <a:buSzTx/>
              <a:buNone/>
            </a:pPr>
            <a:r>
              <a:rPr dirty="0"/>
              <a:t>Accuracy: [</a:t>
            </a:r>
            <a:r>
              <a:rPr lang="en-US" dirty="0"/>
              <a:t>0%</a:t>
            </a:r>
            <a:r>
              <a:rPr dirty="0"/>
              <a:t>]</a:t>
            </a:r>
          </a:p>
        </p:txBody>
      </p:sp>
      <p:sp>
        <p:nvSpPr>
          <p:cNvPr id="240" name="Google Shape;161;p34"/>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dirty="0"/>
              <a:t>[Describe your implementation of feature matching here]</a:t>
            </a:r>
            <a:endParaRPr lang="en-US" dirty="0"/>
          </a:p>
          <a:p>
            <a:pPr marL="0" indent="0">
              <a:buSzTx/>
              <a:buNone/>
              <a:defRPr sz="1400"/>
            </a:pPr>
            <a:r>
              <a:rPr lang="en-US" dirty="0"/>
              <a:t> </a:t>
            </a:r>
          </a:p>
          <a:p>
            <a:pPr marL="0" indent="0">
              <a:buSzTx/>
              <a:buNone/>
              <a:defRPr sz="1400"/>
            </a:pPr>
            <a:r>
              <a:rPr lang="en-US" dirty="0"/>
              <a:t>First, we get the distances between the two given feature sets. Also define a ratio threshold for comparing. Then, loop through the size of a feature set (doesn’t matter which since both are same size) and sorted the distances and keep track of the indices at that index. Calculate the ratio of the distances, and if it’s less than the ratio threshold we specified earlier, add it to the matches and confidences</a:t>
            </a:r>
            <a:endParaRPr dirty="0"/>
          </a:p>
        </p:txBody>
      </p:sp>
      <p:pic>
        <p:nvPicPr>
          <p:cNvPr id="2" name="Picture 1">
            <a:extLst>
              <a:ext uri="{FF2B5EF4-FFF2-40B4-BE49-F238E27FC236}">
                <a16:creationId xmlns:a16="http://schemas.microsoft.com/office/drawing/2014/main" id="{A860537F-8ACB-CD49-81AE-C06810E9B80C}"/>
              </a:ext>
            </a:extLst>
          </p:cNvPr>
          <p:cNvPicPr>
            <a:picLocks noChangeAspect="1"/>
          </p:cNvPicPr>
          <p:nvPr/>
        </p:nvPicPr>
        <p:blipFill>
          <a:blip r:embed="rId2"/>
          <a:stretch>
            <a:fillRect/>
          </a:stretch>
        </p:blipFill>
        <p:spPr>
          <a:xfrm>
            <a:off x="165350" y="1017727"/>
            <a:ext cx="4292600" cy="19558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166;p35"/>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44" name="Google Shape;168;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endParaRPr lang="en-US" dirty="0"/>
          </a:p>
          <a:p>
            <a:pPr marL="0" indent="0">
              <a:buSzTx/>
              <a:buNone/>
              <a:defRPr sz="1400"/>
            </a:pPr>
            <a:endParaRPr lang="en-US"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matches (out of 100): </a:t>
            </a:r>
            <a:r>
              <a:rPr lang="en-US" dirty="0"/>
              <a:t>124</a:t>
            </a:r>
            <a:endParaRPr dirty="0"/>
          </a:p>
          <a:p>
            <a:pPr marL="0" indent="0">
              <a:buSzTx/>
              <a:buNone/>
              <a:defRPr sz="1400"/>
            </a:pPr>
            <a:r>
              <a:rPr dirty="0"/>
              <a:t>Accuracy: </a:t>
            </a:r>
            <a:r>
              <a:rPr lang="en-US" dirty="0"/>
              <a:t>95.1613%</a:t>
            </a:r>
            <a:endParaRPr dirty="0"/>
          </a:p>
        </p:txBody>
      </p:sp>
      <p:pic>
        <p:nvPicPr>
          <p:cNvPr id="3" name="Picture 2">
            <a:extLst>
              <a:ext uri="{FF2B5EF4-FFF2-40B4-BE49-F238E27FC236}">
                <a16:creationId xmlns:a16="http://schemas.microsoft.com/office/drawing/2014/main" id="{57E2D400-C87E-6F40-B021-0D3B83E7A3F0}"/>
              </a:ext>
            </a:extLst>
          </p:cNvPr>
          <p:cNvPicPr>
            <a:picLocks noChangeAspect="1"/>
          </p:cNvPicPr>
          <p:nvPr/>
        </p:nvPicPr>
        <p:blipFill>
          <a:blip r:embed="rId2"/>
          <a:stretch>
            <a:fillRect/>
          </a:stretch>
        </p:blipFill>
        <p:spPr>
          <a:xfrm>
            <a:off x="311698" y="1152474"/>
            <a:ext cx="2682513" cy="3832161"/>
          </a:xfrm>
          <a:prstGeom prst="rect">
            <a:avLst/>
          </a:prstGeom>
        </p:spPr>
      </p:pic>
      <p:pic>
        <p:nvPicPr>
          <p:cNvPr id="4" name="Picture 3">
            <a:extLst>
              <a:ext uri="{FF2B5EF4-FFF2-40B4-BE49-F238E27FC236}">
                <a16:creationId xmlns:a16="http://schemas.microsoft.com/office/drawing/2014/main" id="{9A5B149D-1A9E-FC43-8209-A8ABB04F4E31}"/>
              </a:ext>
            </a:extLst>
          </p:cNvPr>
          <p:cNvPicPr>
            <a:picLocks noChangeAspect="1"/>
          </p:cNvPicPr>
          <p:nvPr/>
        </p:nvPicPr>
        <p:blipFill>
          <a:blip r:embed="rId3"/>
          <a:stretch>
            <a:fillRect/>
          </a:stretch>
        </p:blipFill>
        <p:spPr>
          <a:xfrm>
            <a:off x="4486091" y="1152474"/>
            <a:ext cx="3327400" cy="226060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73;p36"/>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47" name="Google Shape;174;p36"/>
          <p:cNvSpPr txBox="1">
            <a:spLocks noGrp="1"/>
          </p:cNvSpPr>
          <p:nvPr>
            <p:ph type="body" sz="half" idx="1"/>
          </p:nvPr>
        </p:nvSpPr>
        <p:spPr>
          <a:xfrm>
            <a:off x="311699" y="1152475"/>
            <a:ext cx="3999902" cy="3416400"/>
          </a:xfrm>
          <a:prstGeom prst="rect">
            <a:avLst/>
          </a:prstGeom>
        </p:spPr>
        <p:txBody>
          <a:bodyPr>
            <a:normAutofit/>
          </a:bodyPr>
          <a:lstStyle/>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lang="en-US" dirty="0"/>
          </a:p>
          <a:p>
            <a:pPr marL="0" indent="0">
              <a:buSzTx/>
              <a:buNone/>
            </a:pPr>
            <a:endParaRPr dirty="0"/>
          </a:p>
          <a:p>
            <a:pPr marL="0" indent="0">
              <a:buSzTx/>
              <a:buNone/>
            </a:pPr>
            <a:endParaRPr dirty="0"/>
          </a:p>
          <a:p>
            <a:pPr marL="0" indent="0">
              <a:buSzTx/>
              <a:buNone/>
            </a:pPr>
            <a:r>
              <a:rPr dirty="0"/>
              <a:t># matches: </a:t>
            </a:r>
            <a:r>
              <a:rPr lang="en-US" dirty="0"/>
              <a:t>113</a:t>
            </a:r>
            <a:endParaRPr dirty="0"/>
          </a:p>
          <a:p>
            <a:pPr marL="0" indent="0">
              <a:buSzTx/>
              <a:buNone/>
            </a:pPr>
            <a:r>
              <a:rPr dirty="0"/>
              <a:t>Accuracy: </a:t>
            </a:r>
            <a:r>
              <a:rPr lang="en-US" dirty="0"/>
              <a:t>96.4602%</a:t>
            </a:r>
            <a:endParaRPr dirty="0"/>
          </a:p>
        </p:txBody>
      </p:sp>
      <p:sp>
        <p:nvSpPr>
          <p:cNvPr id="248" name="Google Shape;175;p36"/>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t>[insert visualization of matches for Gaudiimage pair from proj2.ipynb here]</a:t>
            </a:r>
          </a:p>
          <a:p>
            <a:pPr marL="0" indent="0">
              <a:buSzTx/>
              <a:buNone/>
              <a:defRPr sz="1400"/>
            </a:pPr>
            <a:endParaRPr/>
          </a:p>
          <a:p>
            <a:pPr marL="0" indent="0">
              <a:buSzTx/>
              <a:buNone/>
              <a:defRPr sz="1400"/>
            </a:pPr>
            <a:endParaRPr/>
          </a:p>
          <a:p>
            <a:pPr marL="0" indent="0">
              <a:buSzTx/>
              <a:buNone/>
              <a:defRPr sz="1400"/>
            </a:pPr>
            <a:endParaRPr/>
          </a:p>
          <a:p>
            <a:pPr marL="0" indent="0">
              <a:buSzTx/>
              <a:buNone/>
              <a:defRPr sz="1400"/>
            </a:pPr>
            <a:endParaRPr/>
          </a:p>
          <a:p>
            <a:pPr marL="0" indent="0">
              <a:buSzTx/>
              <a:buNone/>
              <a:defRPr sz="1400"/>
            </a:pPr>
            <a:endParaRPr/>
          </a:p>
          <a:p>
            <a:pPr marL="0" indent="0">
              <a:buSzTx/>
              <a:buNone/>
              <a:defRPr sz="1400"/>
            </a:pPr>
            <a:endParaRPr/>
          </a:p>
          <a:p>
            <a:pPr marL="0" indent="0">
              <a:buSzTx/>
              <a:buNone/>
              <a:defRPr sz="1400"/>
            </a:pPr>
            <a:endParaRPr/>
          </a:p>
          <a:p>
            <a:pPr marL="0" indent="0">
              <a:buSzTx/>
              <a:buNone/>
              <a:defRPr sz="1400"/>
            </a:pPr>
            <a:endParaRPr/>
          </a:p>
          <a:p>
            <a:pPr marL="0" indent="0">
              <a:buSzTx/>
              <a:buNone/>
              <a:defRPr sz="1400"/>
            </a:pPr>
            <a:endParaRPr/>
          </a:p>
          <a:p>
            <a:pPr marL="0" indent="0">
              <a:buSzTx/>
              <a:buNone/>
              <a:defRPr sz="1400"/>
            </a:pPr>
            <a:r>
              <a:t># matches: [insert # matches here]</a:t>
            </a:r>
          </a:p>
          <a:p>
            <a:pPr marL="0" indent="0">
              <a:buSzTx/>
              <a:buNone/>
              <a:defRPr sz="1400"/>
            </a:pPr>
            <a:r>
              <a:t>Accuracy: [insert accuracy here]</a:t>
            </a:r>
          </a:p>
        </p:txBody>
      </p:sp>
      <p:pic>
        <p:nvPicPr>
          <p:cNvPr id="2" name="Picture 1">
            <a:extLst>
              <a:ext uri="{FF2B5EF4-FFF2-40B4-BE49-F238E27FC236}">
                <a16:creationId xmlns:a16="http://schemas.microsoft.com/office/drawing/2014/main" id="{B279F4EC-B47C-3C48-AA45-23B0FE50782E}"/>
              </a:ext>
            </a:extLst>
          </p:cNvPr>
          <p:cNvPicPr>
            <a:picLocks noChangeAspect="1"/>
          </p:cNvPicPr>
          <p:nvPr/>
        </p:nvPicPr>
        <p:blipFill>
          <a:blip r:embed="rId2"/>
          <a:stretch>
            <a:fillRect/>
          </a:stretch>
        </p:blipFill>
        <p:spPr>
          <a:xfrm>
            <a:off x="228600" y="1152475"/>
            <a:ext cx="4343400" cy="184150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51" name="Google Shape;181;p37"/>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[Describe your implementation of SIFT feature descriptors here]</a:t>
            </a:r>
            <a:endParaRPr lang="en-US" dirty="0"/>
          </a:p>
          <a:p>
            <a:pPr marL="0" indent="0">
              <a:buSzTx/>
              <a:buNone/>
            </a:pPr>
            <a:r>
              <a:rPr lang="en-US" dirty="0"/>
              <a:t>First define our </a:t>
            </a:r>
            <a:r>
              <a:rPr lang="en-US" dirty="0" err="1"/>
              <a:t>fvs</a:t>
            </a:r>
            <a:r>
              <a:rPr lang="en-US" dirty="0"/>
              <a:t> with the appropriate dimensions (k, 128). Then, compute the image gradients of the given black and white image, as well as the magnitudes and orientations. Then for each point in k, get the feature vector and ravel it so it can be stored into </a:t>
            </a:r>
            <a:r>
              <a:rPr lang="en-US" dirty="0" err="1"/>
              <a:t>fvs</a:t>
            </a:r>
            <a:r>
              <a:rPr lang="en-US" dirty="0"/>
              <a:t>.</a:t>
            </a:r>
            <a:endParaRPr dirty="0"/>
          </a:p>
        </p:txBody>
      </p:sp>
      <p:sp>
        <p:nvSpPr>
          <p:cNvPr id="252" name="Google Shape;182;p37"/>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[Why are SIFT features better descriptors than the normalized patches?]</a:t>
            </a:r>
            <a:endParaRPr lang="en-US" dirty="0"/>
          </a:p>
          <a:p>
            <a:endParaRPr lang="en-US" dirty="0"/>
          </a:p>
          <a:p>
            <a:r>
              <a:rPr lang="en-US" dirty="0"/>
              <a:t>The reason why they are better is simply because they use the image gradients as part of the calculations instead of the pixel values themselves.</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55" name="Google Shape;181;p37"/>
          <p:cNvSpPr txBox="1">
            <a:spLocks noGrp="1"/>
          </p:cNvSpPr>
          <p:nvPr>
            <p:ph type="body" idx="1"/>
          </p:nvPr>
        </p:nvSpPr>
        <p:spPr>
          <a:xfrm>
            <a:off x="311699" y="1152475"/>
            <a:ext cx="8520602" cy="3416400"/>
          </a:xfrm>
          <a:prstGeom prst="rect">
            <a:avLst/>
          </a:prstGeom>
        </p:spPr>
        <p:txBody>
          <a:bodyPr/>
          <a:lstStyle/>
          <a:p>
            <a:pPr marL="0" indent="0">
              <a:buSzTx/>
              <a:buNone/>
            </a:pPr>
            <a:r>
              <a:rPr dirty="0"/>
              <a:t>[Why does our SIFT implementation perform worse on the given Gaudi image pair than the Notre Dame image</a:t>
            </a:r>
            <a:r>
              <a:rPr lang="en-US" dirty="0"/>
              <a:t> and Mt. Rushmore </a:t>
            </a:r>
            <a:r>
              <a:rPr dirty="0"/>
              <a:t>pair</a:t>
            </a:r>
            <a:r>
              <a:rPr lang="en-US" dirty="0"/>
              <a:t>s?</a:t>
            </a:r>
            <a:r>
              <a:rPr dirty="0"/>
              <a:t>]</a:t>
            </a:r>
            <a:endParaRPr lang="en-US" dirty="0"/>
          </a:p>
          <a:p>
            <a:pPr marL="0" indent="0">
              <a:buSzTx/>
              <a:buNone/>
            </a:pPr>
            <a:endParaRPr lang="en-US" dirty="0"/>
          </a:p>
          <a:p>
            <a:pPr marL="0" indent="0">
              <a:buSzTx/>
              <a:buNone/>
            </a:pPr>
            <a:r>
              <a:rPr lang="en-US" dirty="0"/>
              <a:t>The reason why it performs worse is because the images are noticeably different in color, as opposed to the other two which are much more similar. The colors are starkly different, and the difference in angles at which the pictures are taken is just slightly greater than the first two images.</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58" name="Google Shape;181;p37"/>
          <p:cNvSpPr txBox="1">
            <a:spLocks noGrp="1"/>
          </p:cNvSpPr>
          <p:nvPr>
            <p:ph type="body" idx="1"/>
          </p:nvPr>
        </p:nvSpPr>
        <p:spPr>
          <a:xfrm>
            <a:off x="311698" y="1152475"/>
            <a:ext cx="8393106" cy="3416400"/>
          </a:xfrm>
          <a:prstGeom prst="rect">
            <a:avLst/>
          </a:prstGeom>
        </p:spPr>
        <p:txBody>
          <a:bodyPr/>
          <a:lstStyle>
            <a:lvl1pPr marL="0" indent="0">
              <a:buSzTx/>
              <a:buNone/>
            </a:lvl1pPr>
          </a:lstStyle>
          <a:p>
            <a:r>
              <a:t>Describe the effects of changing window size around features. Did different values have better performance?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81;p37"/>
          <p:cNvSpPr txBox="1"/>
          <p:nvPr/>
        </p:nvSpPr>
        <p:spPr>
          <a:xfrm>
            <a:off x="291046" y="1152475"/>
            <a:ext cx="8021056"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lvl1pPr>
              <a:lnSpc>
                <a:spcPct val="115000"/>
              </a:lnSpc>
              <a:defRPr>
                <a:solidFill>
                  <a:srgbClr val="585858"/>
                </a:solidFill>
                <a:latin typeface="+mn-lt"/>
                <a:ea typeface="+mn-ea"/>
                <a:cs typeface="+mn-cs"/>
                <a:sym typeface="Arial"/>
              </a:defRPr>
            </a:lvl1pPr>
          </a:lstStyle>
          <a:p>
            <a:r>
              <a:t>Describe the effects of changing the number of local cells in a window around a feature? Did different values have better performance?</a:t>
            </a:r>
          </a:p>
        </p:txBody>
      </p:sp>
      <p:sp>
        <p:nvSpPr>
          <p:cNvPr id="261"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64" name="Google Shape;181;p37"/>
          <p:cNvSpPr txBox="1">
            <a:spLocks noGrp="1"/>
          </p:cNvSpPr>
          <p:nvPr>
            <p:ph type="body" idx="1"/>
          </p:nvPr>
        </p:nvSpPr>
        <p:spPr>
          <a:xfrm>
            <a:off x="311698" y="1152475"/>
            <a:ext cx="8358497" cy="3416400"/>
          </a:xfrm>
          <a:prstGeom prst="rect">
            <a:avLst/>
          </a:prstGeom>
        </p:spPr>
        <p:txBody>
          <a:bodyPr/>
          <a:lstStyle>
            <a:lvl1pPr marL="0" indent="0">
              <a:buSzTx/>
              <a:buNone/>
            </a:lvl1pPr>
          </a:lstStyle>
          <a:p>
            <a:r>
              <a:t>Describe the effects of changing number of orientations (bins) per histogram. Did different values have better performance?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itle 1"/>
          <p:cNvSpPr txBox="1">
            <a:spLocks noGrp="1"/>
          </p:cNvSpPr>
          <p:nvPr>
            <p:ph type="title"/>
          </p:nvPr>
        </p:nvSpPr>
        <p:spPr>
          <a:xfrm>
            <a:off x="311699" y="445025"/>
            <a:ext cx="8520602" cy="572702"/>
          </a:xfrm>
          <a:prstGeom prst="rect">
            <a:avLst/>
          </a:prstGeom>
        </p:spPr>
        <p:txBody>
          <a:bodyPr/>
          <a:lstStyle>
            <a:lvl1pPr>
              <a:defRPr sz="2500"/>
            </a:lvl1pPr>
          </a:lstStyle>
          <a:p>
            <a:r>
              <a:t>Part 5: SIFT Descriptor Exploration</a:t>
            </a:r>
          </a:p>
        </p:txBody>
      </p:sp>
      <p:sp>
        <p:nvSpPr>
          <p:cNvPr id="267" name="Text Placeholder 2"/>
          <p:cNvSpPr txBox="1">
            <a:spLocks noGrp="1"/>
          </p:cNvSpPr>
          <p:nvPr>
            <p:ph type="body" idx="1"/>
          </p:nvPr>
        </p:nvSpPr>
        <p:spPr>
          <a:xfrm>
            <a:off x="311699" y="1152475"/>
            <a:ext cx="7605756" cy="3416400"/>
          </a:xfrm>
          <a:prstGeom prst="rect">
            <a:avLst/>
          </a:prstGeom>
        </p:spPr>
        <p:txBody>
          <a:bodyPr/>
          <a:lstStyle>
            <a:lvl1pPr marL="0" indent="139700">
              <a:buSzTx/>
              <a:buNone/>
            </a:lvl1pPr>
          </a:lstStyle>
          <a:p>
            <a:r>
              <a:t>[insert visualization of matches for your image pair from proj2.ipynb here]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Part 5: SIFT Descriptor Exploration</a:t>
            </a:r>
          </a:p>
        </p:txBody>
      </p:sp>
      <p:sp>
        <p:nvSpPr>
          <p:cNvPr id="270" name="Text Placeholder 2"/>
          <p:cNvSpPr txBox="1"/>
          <p:nvPr/>
        </p:nvSpPr>
        <p:spPr>
          <a:xfrm>
            <a:off x="123884" y="1152475"/>
            <a:ext cx="889623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lvl1pPr indent="139700">
              <a:lnSpc>
                <a:spcPct val="115000"/>
              </a:lnSpc>
              <a:defRPr>
                <a:solidFill>
                  <a:srgbClr val="585858"/>
                </a:solidFill>
                <a:latin typeface="+mn-lt"/>
                <a:ea typeface="+mn-ea"/>
                <a:cs typeface="+mn-cs"/>
                <a:sym typeface="Arial"/>
              </a:defRPr>
            </a:lvl1pPr>
          </a:lstStyle>
          <a:p>
            <a:r>
              <a:t>[Discuss why you think your SIFT pipeline worked well or poorly for the given building. Are there any characteristics that make it difficult to correctly match features]?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10" name="Google Shape;107;p26"/>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[Which areas have highest magnitude? Why?</a:t>
            </a:r>
            <a:endParaRPr lang="en-US" dirty="0"/>
          </a:p>
          <a:p>
            <a:endParaRPr lang="en-US" dirty="0"/>
          </a:p>
          <a:p>
            <a:r>
              <a:rPr lang="en-US" dirty="0"/>
              <a:t>The circular window in the center, the area right above it, and the row of statues below it. At those areas, the gradient is relatively higher and so the magnitude is higher as well.</a:t>
            </a:r>
            <a:endParaRPr dirty="0"/>
          </a:p>
        </p:txBody>
      </p:sp>
      <p:pic>
        <p:nvPicPr>
          <p:cNvPr id="2" name="Picture 1">
            <a:extLst>
              <a:ext uri="{FF2B5EF4-FFF2-40B4-BE49-F238E27FC236}">
                <a16:creationId xmlns:a16="http://schemas.microsoft.com/office/drawing/2014/main" id="{37F86EED-F833-9044-B2B7-D99E2E881A0B}"/>
              </a:ext>
            </a:extLst>
          </p:cNvPr>
          <p:cNvPicPr>
            <a:picLocks noChangeAspect="1"/>
          </p:cNvPicPr>
          <p:nvPr/>
        </p:nvPicPr>
        <p:blipFill>
          <a:blip r:embed="rId2"/>
          <a:stretch>
            <a:fillRect/>
          </a:stretch>
        </p:blipFill>
        <p:spPr>
          <a:xfrm>
            <a:off x="311699" y="1179373"/>
            <a:ext cx="4384503" cy="2621662"/>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Conclusion</a:t>
            </a:r>
          </a:p>
        </p:txBody>
      </p:sp>
      <p:sp>
        <p:nvSpPr>
          <p:cNvPr id="273" name="Google Shape;188;p38"/>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[Why aren't our version of SIFT features rotation- or scale-invariant? What would you have to do to make them so?]</a:t>
            </a:r>
            <a:endParaRPr lang="en-US" dirty="0"/>
          </a:p>
          <a:p>
            <a:endParaRPr lang="en-US" dirty="0"/>
          </a:p>
          <a:p>
            <a:r>
              <a:rPr lang="en-US" dirty="0"/>
              <a:t>The reason why is because that we do adjust for local maxima in the histograms for rotation invariancy and we did not use any Gauss applications to mark constant feature points as they get scaled. In order to make our SIFT features </a:t>
            </a:r>
            <a:r>
              <a:rPr lang="en-US" dirty="0" err="1"/>
              <a:t>rotaion</a:t>
            </a:r>
            <a:r>
              <a:rPr lang="en-US" dirty="0"/>
              <a:t> and scale invariant, we would have to add local maxima points into </a:t>
            </a:r>
            <a:r>
              <a:rPr lang="en-US"/>
              <a:t>our histograms </a:t>
            </a:r>
            <a:r>
              <a:rPr lang="en-US" dirty="0"/>
              <a:t>and use Gaussians to keep track of noticeable feature points as the image </a:t>
            </a:r>
            <a:r>
              <a:rPr lang="en-US"/>
              <a:t>is scaled.</a:t>
            </a: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pic>
        <p:nvPicPr>
          <p:cNvPr id="2" name="Picture 1">
            <a:extLst>
              <a:ext uri="{FF2B5EF4-FFF2-40B4-BE49-F238E27FC236}">
                <a16:creationId xmlns:a16="http://schemas.microsoft.com/office/drawing/2014/main" id="{26ED10CD-FE67-7344-81E7-84924AF9EF41}"/>
              </a:ext>
            </a:extLst>
          </p:cNvPr>
          <p:cNvPicPr>
            <a:picLocks noChangeAspect="1"/>
          </p:cNvPicPr>
          <p:nvPr/>
        </p:nvPicPr>
        <p:blipFill>
          <a:blip r:embed="rId2"/>
          <a:stretch>
            <a:fillRect/>
          </a:stretch>
        </p:blipFill>
        <p:spPr>
          <a:xfrm>
            <a:off x="311699" y="1017727"/>
            <a:ext cx="4819276" cy="3821141"/>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Google Shape;118;p28"/>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17" name="Google Shape;120;p28"/>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marL="0" indent="0">
              <a:buSzTx/>
              <a:buNone/>
              <a:defRPr sz="1400"/>
            </a:lvl1pPr>
          </a:lstStyle>
          <a:p>
            <a:r>
              <a:rPr dirty="0"/>
              <a:t>[Are gradient features invariant to both additive shifts (brightness) and multiplicative gain (contrast)? Why or why not? See </a:t>
            </a:r>
            <a:r>
              <a:rPr dirty="0" err="1"/>
              <a:t>Szeliski</a:t>
            </a:r>
            <a:r>
              <a:rPr dirty="0"/>
              <a:t> Figure 3.2]</a:t>
            </a:r>
            <a:endParaRPr lang="en-US" dirty="0"/>
          </a:p>
          <a:p>
            <a:endParaRPr lang="en-US" dirty="0"/>
          </a:p>
          <a:p>
            <a:r>
              <a:rPr lang="en-US" dirty="0"/>
              <a:t>Yes, gradient features are invariant to additive shifts (brightness) but they are not invariant to multiplicative gain (contrast). The reason why for additive shifts is that if we add an equivalent shift to ALL the intensities, it doesn’t change anything since gradients are based on pixel intensity differences. The reason why not for multiplicative gain is multiplying by a constant changes all the intensities.</a:t>
            </a:r>
          </a:p>
        </p:txBody>
      </p:sp>
      <p:pic>
        <p:nvPicPr>
          <p:cNvPr id="2" name="Picture 1">
            <a:extLst>
              <a:ext uri="{FF2B5EF4-FFF2-40B4-BE49-F238E27FC236}">
                <a16:creationId xmlns:a16="http://schemas.microsoft.com/office/drawing/2014/main" id="{3703175D-F9F0-2341-A647-54F7A0DE59CE}"/>
              </a:ext>
            </a:extLst>
          </p:cNvPr>
          <p:cNvPicPr>
            <a:picLocks noChangeAspect="1"/>
          </p:cNvPicPr>
          <p:nvPr/>
        </p:nvPicPr>
        <p:blipFill>
          <a:blip r:embed="rId2"/>
          <a:stretch>
            <a:fillRect/>
          </a:stretch>
        </p:blipFill>
        <p:spPr>
          <a:xfrm>
            <a:off x="311699" y="1152475"/>
            <a:ext cx="4063077" cy="235616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125;p29"/>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pic>
        <p:nvPicPr>
          <p:cNvPr id="4" name="Picture 3">
            <a:extLst>
              <a:ext uri="{FF2B5EF4-FFF2-40B4-BE49-F238E27FC236}">
                <a16:creationId xmlns:a16="http://schemas.microsoft.com/office/drawing/2014/main" id="{97863AB0-81CE-8240-B417-79EBA14256B0}"/>
              </a:ext>
            </a:extLst>
          </p:cNvPr>
          <p:cNvPicPr>
            <a:picLocks noChangeAspect="1"/>
          </p:cNvPicPr>
          <p:nvPr/>
        </p:nvPicPr>
        <p:blipFill>
          <a:blip r:embed="rId2"/>
          <a:stretch>
            <a:fillRect/>
          </a:stretch>
        </p:blipFill>
        <p:spPr>
          <a:xfrm>
            <a:off x="231017" y="1152475"/>
            <a:ext cx="3732099" cy="2087282"/>
          </a:xfrm>
          <a:prstGeom prst="rect">
            <a:avLst/>
          </a:prstGeom>
        </p:spPr>
      </p:pic>
      <p:pic>
        <p:nvPicPr>
          <p:cNvPr id="3" name="Picture 2">
            <a:extLst>
              <a:ext uri="{FF2B5EF4-FFF2-40B4-BE49-F238E27FC236}">
                <a16:creationId xmlns:a16="http://schemas.microsoft.com/office/drawing/2014/main" id="{D55AD287-F74E-AD4D-AAB9-1AA7464956DD}"/>
              </a:ext>
            </a:extLst>
          </p:cNvPr>
          <p:cNvPicPr>
            <a:picLocks noChangeAspect="1"/>
          </p:cNvPicPr>
          <p:nvPr/>
        </p:nvPicPr>
        <p:blipFill>
          <a:blip r:embed="rId3"/>
          <a:stretch>
            <a:fillRect/>
          </a:stretch>
        </p:blipFill>
        <p:spPr>
          <a:xfrm>
            <a:off x="4482353" y="1152475"/>
            <a:ext cx="4430630" cy="163399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oogle Shape;132;p30"/>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pic>
        <p:nvPicPr>
          <p:cNvPr id="2" name="Picture 1">
            <a:extLst>
              <a:ext uri="{FF2B5EF4-FFF2-40B4-BE49-F238E27FC236}">
                <a16:creationId xmlns:a16="http://schemas.microsoft.com/office/drawing/2014/main" id="{4DDF903A-EDFA-DF48-973F-739463B6D4B6}"/>
              </a:ext>
            </a:extLst>
          </p:cNvPr>
          <p:cNvPicPr>
            <a:picLocks noChangeAspect="1"/>
          </p:cNvPicPr>
          <p:nvPr/>
        </p:nvPicPr>
        <p:blipFill>
          <a:blip r:embed="rId2"/>
          <a:stretch>
            <a:fillRect/>
          </a:stretch>
        </p:blipFill>
        <p:spPr>
          <a:xfrm>
            <a:off x="72092" y="1017727"/>
            <a:ext cx="4239511" cy="1593648"/>
          </a:xfrm>
          <a:prstGeom prst="rect">
            <a:avLst/>
          </a:prstGeom>
        </p:spPr>
      </p:pic>
      <p:sp>
        <p:nvSpPr>
          <p:cNvPr id="225" name="Google Shape;134;p30"/>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marL="0" indent="0">
              <a:buSzTx/>
              <a:buNone/>
              <a:defRPr sz="1400"/>
            </a:lvl1pPr>
          </a:lstStyle>
          <a:p>
            <a:r>
              <a:rPr dirty="0"/>
              <a:t>[What are the advantages and disadvantages of using </a:t>
            </a:r>
            <a:r>
              <a:rPr dirty="0" err="1"/>
              <a:t>maxpooling</a:t>
            </a:r>
            <a:r>
              <a:rPr dirty="0"/>
              <a:t> for non-maximum suppression (NMS)?]</a:t>
            </a:r>
            <a:endParaRPr lang="en-US" dirty="0"/>
          </a:p>
          <a:p>
            <a:endParaRPr lang="en-US" dirty="0"/>
          </a:p>
          <a:p>
            <a:r>
              <a:rPr lang="en-US" dirty="0"/>
              <a:t>Advantages: It is very efficient and can calculate the local maxima quickly. It’s also relatively simple.</a:t>
            </a:r>
          </a:p>
          <a:p>
            <a:endParaRPr lang="en-US" dirty="0"/>
          </a:p>
          <a:p>
            <a:r>
              <a:rPr lang="en-US" dirty="0"/>
              <a:t>Disadvantages: Because we are using a limited window size, it doesn’t capture all the local maxima outside, potentially losing valuable maxima data. Also max pooling is not very fine tuned for specific control, so it’s not always easy to detect small objects.</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139;p31"/>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8" name="Google Shape;140;p31"/>
          <p:cNvSpPr txBox="1">
            <a:spLocks noGrp="1"/>
          </p:cNvSpPr>
          <p:nvPr>
            <p:ph type="body" idx="1"/>
          </p:nvPr>
        </p:nvSpPr>
        <p:spPr>
          <a:xfrm>
            <a:off x="311699" y="1152475"/>
            <a:ext cx="8520602" cy="3416400"/>
          </a:xfrm>
          <a:prstGeom prst="rect">
            <a:avLst/>
          </a:prstGeom>
        </p:spPr>
        <p:txBody>
          <a:bodyPr/>
          <a:lstStyle/>
          <a:p>
            <a:pPr marL="0" indent="0">
              <a:spcBef>
                <a:spcPts val="1600"/>
              </a:spcBef>
              <a:buSzTx/>
              <a:buNone/>
            </a:pPr>
            <a:r>
              <a:rPr dirty="0"/>
              <a:t>[What is your intuition behind what makes the Harris corner detector effective?]</a:t>
            </a:r>
            <a:endParaRPr lang="en-US" dirty="0"/>
          </a:p>
          <a:p>
            <a:pPr marL="0" indent="0">
              <a:spcBef>
                <a:spcPts val="1600"/>
              </a:spcBef>
              <a:buSzTx/>
              <a:buNone/>
            </a:pPr>
            <a:r>
              <a:rPr lang="en-US" dirty="0"/>
              <a:t>My intuition is that the Harris Corner Detector uses repeat image features to detect strong gradient points (namely corners). It does this by scanning for high gradients in an image and comparing those points to what’s around it to determine whether or not it’s a corner. </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145;p32"/>
          <p:cNvSpPr txBox="1">
            <a:spLocks noGrp="1"/>
          </p:cNvSpPr>
          <p:nvPr>
            <p:ph type="title"/>
          </p:nvPr>
        </p:nvSpPr>
        <p:spPr>
          <a:xfrm>
            <a:off x="311699" y="445025"/>
            <a:ext cx="8520602" cy="572702"/>
          </a:xfrm>
          <a:prstGeom prst="rect">
            <a:avLst/>
          </a:prstGeom>
        </p:spPr>
        <p:txBody>
          <a:bodyPr/>
          <a:lstStyle>
            <a:lvl1pPr defTabSz="877822">
              <a:defRPr sz="2300"/>
            </a:lvl1pPr>
          </a:lstStyle>
          <a:p>
            <a:r>
              <a:t>Part 2: Normalized patch feature descriptor</a:t>
            </a:r>
          </a:p>
        </p:txBody>
      </p:sp>
      <p:sp>
        <p:nvSpPr>
          <p:cNvPr id="232" name="Google Shape;147;p32"/>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[Why aren't normalized patches a very good descriptor?]</a:t>
            </a:r>
            <a:endParaRPr lang="en-US" dirty="0"/>
          </a:p>
          <a:p>
            <a:endParaRPr lang="en-US" dirty="0"/>
          </a:p>
          <a:p>
            <a:r>
              <a:rPr lang="en-US" dirty="0"/>
              <a:t>Normalized patches don’t really make a good descriptor because they contain normalized pixels rather than the magnitude and orientations of the image itself. It just wouldn’t give conclusive results since everything is too closely similar.</a:t>
            </a:r>
            <a:endParaRPr dirty="0"/>
          </a:p>
        </p:txBody>
      </p:sp>
      <p:pic>
        <p:nvPicPr>
          <p:cNvPr id="2" name="Picture 1">
            <a:extLst>
              <a:ext uri="{FF2B5EF4-FFF2-40B4-BE49-F238E27FC236}">
                <a16:creationId xmlns:a16="http://schemas.microsoft.com/office/drawing/2014/main" id="{912A81EA-7BA6-7046-884B-5691AF9AA98E}"/>
              </a:ext>
            </a:extLst>
          </p:cNvPr>
          <p:cNvPicPr>
            <a:picLocks noChangeAspect="1"/>
          </p:cNvPicPr>
          <p:nvPr/>
        </p:nvPicPr>
        <p:blipFill>
          <a:blip r:embed="rId2"/>
          <a:stretch>
            <a:fillRect/>
          </a:stretch>
        </p:blipFill>
        <p:spPr>
          <a:xfrm>
            <a:off x="228850" y="1152475"/>
            <a:ext cx="3070162" cy="3421038"/>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Google Shape;152;p33"/>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p:sp>
        <p:nvSpPr>
          <p:cNvPr id="235" name="Google Shape;153;p33"/>
          <p:cNvSpPr txBox="1">
            <a:spLocks noGrp="1"/>
          </p:cNvSpPr>
          <p:nvPr>
            <p:ph type="body" sz="half" idx="1"/>
          </p:nvPr>
        </p:nvSpPr>
        <p:spPr>
          <a:xfrm>
            <a:off x="311699" y="1152475"/>
            <a:ext cx="3999902" cy="3416400"/>
          </a:xfrm>
          <a:prstGeom prst="rect">
            <a:avLst/>
          </a:prstGeom>
        </p:spPr>
        <p:txBody>
          <a:bodyPr/>
          <a:lstStyle/>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lang="en-US" dirty="0"/>
          </a:p>
          <a:p>
            <a:pPr marL="0" indent="0">
              <a:buSzTx/>
              <a:buNone/>
            </a:pPr>
            <a:endParaRPr lang="en-US" dirty="0"/>
          </a:p>
          <a:p>
            <a:pPr marL="0" indent="0">
              <a:buSzTx/>
              <a:buNone/>
            </a:pPr>
            <a:r>
              <a:rPr dirty="0"/>
              <a:t># matches (out of 100): [</a:t>
            </a:r>
            <a:r>
              <a:rPr lang="en-US" dirty="0"/>
              <a:t>65</a:t>
            </a:r>
            <a:r>
              <a:rPr dirty="0"/>
              <a:t>]</a:t>
            </a:r>
          </a:p>
          <a:p>
            <a:pPr marL="0" indent="0">
              <a:buSzTx/>
              <a:buNone/>
            </a:pPr>
            <a:r>
              <a:rPr dirty="0"/>
              <a:t>Accuracy: [</a:t>
            </a:r>
            <a:r>
              <a:rPr lang="en-US" dirty="0"/>
              <a:t>54%</a:t>
            </a:r>
            <a:r>
              <a:rPr dirty="0"/>
              <a:t>]</a:t>
            </a:r>
          </a:p>
        </p:txBody>
      </p:sp>
      <p:sp>
        <p:nvSpPr>
          <p:cNvPr id="236" name="Google Shape;154;p33"/>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lang="en-US" dirty="0"/>
          </a:p>
          <a:p>
            <a:pPr marL="0" indent="0">
              <a:buSzTx/>
              <a:buNone/>
              <a:defRPr sz="1400"/>
            </a:pPr>
            <a:endParaRPr lang="en-US" dirty="0"/>
          </a:p>
          <a:p>
            <a:pPr marL="0" indent="0">
              <a:buSzTx/>
              <a:buNone/>
              <a:defRPr sz="1400"/>
            </a:pPr>
            <a:endParaRPr dirty="0"/>
          </a:p>
          <a:p>
            <a:pPr marL="0" indent="0">
              <a:buSzTx/>
              <a:buNone/>
              <a:defRPr sz="1400"/>
            </a:pPr>
            <a:endParaRPr dirty="0"/>
          </a:p>
          <a:p>
            <a:pPr marL="0" indent="0">
              <a:buSzTx/>
              <a:buNone/>
              <a:defRPr sz="1400"/>
            </a:pPr>
            <a:r>
              <a:rPr dirty="0"/>
              <a:t># matches: [</a:t>
            </a:r>
            <a:r>
              <a:rPr lang="en-US" dirty="0"/>
              <a:t>63</a:t>
            </a:r>
            <a:r>
              <a:rPr dirty="0"/>
              <a:t>]</a:t>
            </a:r>
          </a:p>
          <a:p>
            <a:pPr marL="0" indent="0">
              <a:buSzTx/>
              <a:buNone/>
              <a:defRPr sz="1400"/>
            </a:pPr>
            <a:r>
              <a:rPr dirty="0"/>
              <a:t>Accuracy: [</a:t>
            </a:r>
            <a:r>
              <a:rPr lang="en-US" dirty="0"/>
              <a:t>53%</a:t>
            </a:r>
            <a:r>
              <a:rPr dirty="0"/>
              <a:t>]</a:t>
            </a:r>
          </a:p>
        </p:txBody>
      </p:sp>
      <p:pic>
        <p:nvPicPr>
          <p:cNvPr id="2" name="Picture 1">
            <a:extLst>
              <a:ext uri="{FF2B5EF4-FFF2-40B4-BE49-F238E27FC236}">
                <a16:creationId xmlns:a16="http://schemas.microsoft.com/office/drawing/2014/main" id="{205672F8-912D-3B40-9E07-5AA2864D3D73}"/>
              </a:ext>
            </a:extLst>
          </p:cNvPr>
          <p:cNvPicPr>
            <a:picLocks noChangeAspect="1"/>
          </p:cNvPicPr>
          <p:nvPr/>
        </p:nvPicPr>
        <p:blipFill>
          <a:blip r:embed="rId2"/>
          <a:stretch>
            <a:fillRect/>
          </a:stretch>
        </p:blipFill>
        <p:spPr>
          <a:xfrm>
            <a:off x="188259" y="1017727"/>
            <a:ext cx="3327400" cy="2260600"/>
          </a:xfrm>
          <a:prstGeom prst="rect">
            <a:avLst/>
          </a:prstGeom>
        </p:spPr>
      </p:pic>
      <p:pic>
        <p:nvPicPr>
          <p:cNvPr id="3" name="Picture 2">
            <a:extLst>
              <a:ext uri="{FF2B5EF4-FFF2-40B4-BE49-F238E27FC236}">
                <a16:creationId xmlns:a16="http://schemas.microsoft.com/office/drawing/2014/main" id="{159D813E-7F37-1144-9ED0-8291C2C1FF01}"/>
              </a:ext>
            </a:extLst>
          </p:cNvPr>
          <p:cNvPicPr>
            <a:picLocks noChangeAspect="1"/>
          </p:cNvPicPr>
          <p:nvPr/>
        </p:nvPicPr>
        <p:blipFill>
          <a:blip r:embed="rId3"/>
          <a:stretch>
            <a:fillRect/>
          </a:stretch>
        </p:blipFill>
        <p:spPr>
          <a:xfrm>
            <a:off x="4435041" y="1019175"/>
            <a:ext cx="4343400" cy="1841500"/>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TotalTime>
  <Words>1035</Words>
  <Application>Microsoft Macintosh PowerPoint</Application>
  <PresentationFormat>On-screen Show (16:9)</PresentationFormat>
  <Paragraphs>131</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CS 4476 Project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Part 4: SIFT feature descriptor</vt:lpstr>
      <vt:lpstr>Part 5: SIFT Descriptor Exploration</vt:lpstr>
      <vt:lpstr>Part 5: SIFT Descriptor Exploration</vt:lpstr>
      <vt:lpstr>Part 5: SIFT Descriptor Exploration</vt:lpstr>
      <vt:lpstr>Part 5: SIFT Descriptor Exploration</vt:lpstr>
      <vt:lpstr>Part 5: SIFT Descriptor Exploration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Project 2</dc:title>
  <cp:lastModifiedBy>Kuttua, Nakul</cp:lastModifiedBy>
  <cp:revision>4</cp:revision>
  <dcterms:modified xsi:type="dcterms:W3CDTF">2023-09-27T23:00:37Z</dcterms:modified>
</cp:coreProperties>
</file>