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snapToObjects="1">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7A2B4090-7E4E-4E05-AA96-851DE988F98D}"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A14B1483-B786-4622-B1DB-CC995009519E}"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B5F47AE1-E305-4827-807C-7E6889309A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17227859-C12D-4110-844C-9E79D7CB1254}"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3D1D6410-E402-4BD2-8E55-940EC83A5DA9}"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2"/>
          </p:nvPr>
        </p:nvSpPr>
        <p:spPr/>
        <p:txBody>
          <a:bodyPr/>
          <a:lstStyle/>
          <a:p>
            <a:fld id="{60DC5104-1FA5-4B10-A320-9418F1CB6446}"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2"/>
          </p:nvPr>
        </p:nvSpPr>
        <p:spPr/>
        <p:txBody>
          <a:bodyPr/>
          <a:lstStyle/>
          <a:p>
            <a:fld id="{20DB376F-BC8C-4E4B-B634-DB3638AFDFB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AA755A1D-DC70-4AC0-9656-134A9ABDEE59}"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2"/>
          </p:nvPr>
        </p:nvSpPr>
        <p:spPr/>
        <p:txBody>
          <a:bodyPr/>
          <a:lstStyle/>
          <a:p>
            <a:fld id="{A6D6164C-C093-483B-AF9D-D4AC510FAA15}"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2"/>
          </p:nvPr>
        </p:nvSpPr>
        <p:spPr/>
        <p:txBody>
          <a:bodyPr/>
          <a:lstStyle/>
          <a:p>
            <a:fld id="{D5EA6D51-9500-479D-AA45-D13B1052B5CE}"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FFECAB0B-BF17-427E-997D-331041398F01}"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2" name="PlaceHolder 3"/>
          <p:cNvSpPr>
            <a:spLocks noGrp="1"/>
          </p:cNvSpPr>
          <p:nvPr>
            <p:ph type="sldNum" idx="1"/>
          </p:nvPr>
        </p:nvSpPr>
        <p:spPr/>
        <p:txBody>
          <a:bodyPr/>
          <a:lstStyle/>
          <a:p>
            <a:fld id="{C09AAB8A-12F3-43F8-AEF5-D377FC1FC25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ABEE7B05-F276-4793-ADA4-BE21640EDC93}"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DC4ED02D-B5A5-41BA-8C67-5A3B021E75B1}"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43377242-FC74-440C-8051-3F25C4546355}"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2"/>
          </p:nvPr>
        </p:nvSpPr>
        <p:spPr/>
        <p:txBody>
          <a:bodyPr/>
          <a:lstStyle/>
          <a:p>
            <a:fld id="{E014561D-B339-4FD1-837D-1B84BB09979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2"/>
          </p:nvPr>
        </p:nvSpPr>
        <p:spPr/>
        <p:txBody>
          <a:bodyPr/>
          <a:lstStyle/>
          <a:p>
            <a:fld id="{17FBC61D-ED7A-4E7C-BA3E-5E21F236018B}"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5124FFD5-BFDF-4CC5-A4E1-58C0B0237BF1}"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3"/>
          </p:nvPr>
        </p:nvSpPr>
        <p:spPr/>
        <p:txBody>
          <a:bodyPr/>
          <a:lstStyle/>
          <a:p>
            <a:fld id="{80C8790E-E4E0-475F-897F-D1A3EF4758B3}"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3"/>
          </p:nvPr>
        </p:nvSpPr>
        <p:spPr/>
        <p:txBody>
          <a:bodyPr/>
          <a:lstStyle/>
          <a:p>
            <a:fld id="{4E7942FF-4F9E-49AD-8FAC-612732672302}"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3"/>
          </p:nvPr>
        </p:nvSpPr>
        <p:spPr/>
        <p:txBody>
          <a:bodyPr/>
          <a:lstStyle/>
          <a:p>
            <a:fld id="{064DE0A7-5DC5-4416-8377-CB93788A37BC}"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3"/>
          </p:nvPr>
        </p:nvSpPr>
        <p:spPr/>
        <p:txBody>
          <a:bodyPr/>
          <a:lstStyle/>
          <a:p>
            <a:fld id="{63796D28-44C8-4F93-A296-AC839D51BEE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EC34140B-D72C-4E2E-8D68-7EA2CDEE890A}"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3"/>
          </p:nvPr>
        </p:nvSpPr>
        <p:spPr/>
        <p:txBody>
          <a:bodyPr/>
          <a:lstStyle/>
          <a:p>
            <a:fld id="{54B5A15D-6F89-498D-9FAE-0E9864962876}"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3"/>
          </p:nvPr>
        </p:nvSpPr>
        <p:spPr/>
        <p:txBody>
          <a:bodyPr/>
          <a:lstStyle/>
          <a:p>
            <a:fld id="{8794E984-941F-479C-89A1-C5A293593500}"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3"/>
          </p:nvPr>
        </p:nvSpPr>
        <p:spPr/>
        <p:txBody>
          <a:bodyPr/>
          <a:lstStyle/>
          <a:p>
            <a:fld id="{361E1E26-0B9B-4FD3-A5EA-A7D9E7FBBB1F}"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3"/>
          </p:nvPr>
        </p:nvSpPr>
        <p:spPr/>
        <p:txBody>
          <a:bodyPr/>
          <a:lstStyle/>
          <a:p>
            <a:fld id="{DF2AB19D-25AA-4CE9-AEEB-EC891897D447}"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3"/>
          </p:nvPr>
        </p:nvSpPr>
        <p:spPr/>
        <p:txBody>
          <a:bodyPr/>
          <a:lstStyle/>
          <a:p>
            <a:fld id="{CCA45246-90D0-43F0-A917-F016384B3EC0}"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3"/>
          </p:nvPr>
        </p:nvSpPr>
        <p:spPr/>
        <p:txBody>
          <a:bodyPr/>
          <a:lstStyle/>
          <a:p>
            <a:fld id="{E7719DDB-0159-46FC-A00D-3B2CB4E6702C}"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3"/>
          </p:nvPr>
        </p:nvSpPr>
        <p:spPr/>
        <p:txBody>
          <a:bodyPr/>
          <a:lstStyle/>
          <a:p>
            <a:fld id="{7F1A6A20-2850-4699-96BC-DBA32A51F7EE}"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D27746EF-1444-423D-96C5-6C4764104F4F}"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AC07A24-2E5E-4D0F-856E-C85CF7414EA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5DDB37D3-B3C1-4D7D-BCC5-A82EF5BA9A90}"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12C5899-4C08-4625-96B8-BFC1B648A110}"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24941A23-75FE-4A59-914F-A33E760F2909}"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3316D349-4FA0-4CA0-A3FC-BD49C8C3EF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7DAAF14A-0D2F-486A-A51C-CC46CA3ABCBC}"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4"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399960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1" name="PlaceHolder 3"/>
          <p:cNvSpPr>
            <a:spLocks noGrp="1"/>
          </p:cNvSpPr>
          <p:nvPr>
            <p:ph type="body"/>
          </p:nvPr>
        </p:nvSpPr>
        <p:spPr>
          <a:xfrm>
            <a:off x="4832280" y="1152360"/>
            <a:ext cx="399960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42" name="PlaceHolder 4"/>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DB09C887-0AF2-4FCB-A056-4D3F133C2FD3}"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F4DC55DC-D5B9-4D04-B6E6-D1F2B16EBFE0}"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58;p1"/>
          <p:cNvSpPr/>
          <p:nvPr/>
        </p:nvSpPr>
        <p:spPr>
          <a:xfrm>
            <a:off x="311760" y="230400"/>
            <a:ext cx="8519040" cy="20512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buNone/>
              <a:tabLst>
                <a:tab pos="0" algn="l"/>
              </a:tabLst>
            </a:pPr>
            <a:r>
              <a:rPr lang="en" sz="5200" b="0" strike="noStrike" spc="-1">
                <a:solidFill>
                  <a:srgbClr val="000000"/>
                </a:solidFill>
                <a:latin typeface="Arial"/>
                <a:ea typeface="Arial"/>
              </a:rPr>
              <a:t>CS 4476 Project 3</a:t>
            </a:r>
            <a:endParaRPr lang="en-US" sz="5200" b="0" strike="noStrike" spc="-1">
              <a:latin typeface="Arial"/>
            </a:endParaRPr>
          </a:p>
        </p:txBody>
      </p:sp>
      <p:sp>
        <p:nvSpPr>
          <p:cNvPr id="119" name="Google Shape;59;p1"/>
          <p:cNvSpPr/>
          <p:nvPr/>
        </p:nvSpPr>
        <p:spPr>
          <a:xfrm>
            <a:off x="311760" y="2320200"/>
            <a:ext cx="8519040" cy="1796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tabLst>
                <a:tab pos="0" algn="l"/>
              </a:tabLst>
            </a:pPr>
            <a:r>
              <a:rPr lang="en" sz="2800" b="0" strike="noStrike" spc="-1" dirty="0">
                <a:solidFill>
                  <a:srgbClr val="595959"/>
                </a:solidFill>
                <a:latin typeface="Arial"/>
                <a:ea typeface="Arial"/>
              </a:rPr>
              <a:t>Nakul </a:t>
            </a:r>
            <a:r>
              <a:rPr lang="en" sz="2800" b="0" strike="noStrike" spc="-1" dirty="0" err="1">
                <a:solidFill>
                  <a:srgbClr val="595959"/>
                </a:solidFill>
                <a:latin typeface="Arial"/>
                <a:ea typeface="Arial"/>
              </a:rPr>
              <a:t>Kuttua</a:t>
            </a:r>
            <a:endParaRPr lang="en-US" sz="2800" b="0" strike="noStrike" spc="-1" dirty="0">
              <a:latin typeface="Arial"/>
            </a:endParaRPr>
          </a:p>
          <a:p>
            <a:pPr algn="ctr">
              <a:lnSpc>
                <a:spcPct val="100000"/>
              </a:lnSpc>
              <a:buNone/>
              <a:tabLst>
                <a:tab pos="0" algn="l"/>
              </a:tabLst>
            </a:pPr>
            <a:r>
              <a:rPr lang="en" sz="2800" b="0" strike="noStrike" spc="-1" dirty="0">
                <a:solidFill>
                  <a:srgbClr val="595959"/>
                </a:solidFill>
                <a:latin typeface="Arial"/>
                <a:ea typeface="Arial"/>
              </a:rPr>
              <a:t>nkuttua3@gatech.edu</a:t>
            </a:r>
            <a:endParaRPr lang="en-US" sz="2800" b="0" strike="noStrike" spc="-1" dirty="0">
              <a:latin typeface="Arial"/>
            </a:endParaRPr>
          </a:p>
          <a:p>
            <a:pPr algn="ctr">
              <a:lnSpc>
                <a:spcPct val="100000"/>
              </a:lnSpc>
              <a:buNone/>
              <a:tabLst>
                <a:tab pos="0" algn="l"/>
              </a:tabLst>
            </a:pPr>
            <a:r>
              <a:rPr lang="en" sz="2800" b="0" strike="noStrike" spc="-1" dirty="0">
                <a:solidFill>
                  <a:srgbClr val="595959"/>
                </a:solidFill>
                <a:latin typeface="Arial"/>
                <a:ea typeface="Arial"/>
              </a:rPr>
              <a:t>nkuttua3</a:t>
            </a:r>
            <a:endParaRPr lang="en-US" sz="2800" b="0" strike="noStrike" spc="-1" dirty="0">
              <a:latin typeface="Arial"/>
            </a:endParaRPr>
          </a:p>
          <a:p>
            <a:pPr algn="ctr">
              <a:lnSpc>
                <a:spcPct val="100000"/>
              </a:lnSpc>
              <a:buNone/>
              <a:tabLst>
                <a:tab pos="0" algn="l"/>
              </a:tabLst>
            </a:pPr>
            <a:r>
              <a:rPr lang="en" sz="2800" b="0" strike="noStrike" spc="-1" dirty="0">
                <a:solidFill>
                  <a:srgbClr val="595959"/>
                </a:solidFill>
                <a:latin typeface="Arial"/>
                <a:ea typeface="Arial"/>
              </a:rPr>
              <a:t>903520821</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3: RANSAC</a:t>
            </a:r>
            <a:endParaRPr lang="en-US" sz="2800" b="0" strike="noStrike" spc="-1">
              <a:solidFill>
                <a:srgbClr val="000000"/>
              </a:solidFill>
              <a:latin typeface="Arial"/>
            </a:endParaRPr>
          </a:p>
        </p:txBody>
      </p:sp>
      <p:sp>
        <p:nvSpPr>
          <p:cNvPr id="142" name="PlaceHolder 2"/>
          <p:cNvSpPr>
            <a:spLocks noGrp="1"/>
          </p:cNvSpPr>
          <p:nvPr>
            <p:ph/>
          </p:nvPr>
        </p:nvSpPr>
        <p:spPr>
          <a:xfrm>
            <a:off x="311760" y="1152360"/>
            <a:ext cx="3999600" cy="3416040"/>
          </a:xfrm>
          <a:prstGeom prst="rect">
            <a:avLst/>
          </a:prstGeom>
          <a:noFill/>
          <a:ln w="0">
            <a:noFill/>
          </a:ln>
        </p:spPr>
        <p:txBody>
          <a:bodyPr tIns="91440" bIns="91440" anchor="t">
            <a:normAutofit fontScale="88500" lnSpcReduction="10000"/>
          </a:bodyPr>
          <a:lstStyle/>
          <a:p>
            <a:pPr>
              <a:lnSpc>
                <a:spcPct val="115000"/>
              </a:lnSpc>
              <a:buNone/>
              <a:tabLst>
                <a:tab pos="0" algn="l"/>
              </a:tabLst>
            </a:pPr>
            <a:r>
              <a:rPr lang="en" sz="1400" b="0" strike="noStrike" spc="-1" dirty="0">
                <a:solidFill>
                  <a:srgbClr val="595959"/>
                </a:solidFill>
                <a:latin typeface="Arial"/>
                <a:ea typeface="Arial"/>
              </a:rPr>
              <a:t>[How many RANSAC iterations would we need to find the fundamental matrix with 99.9% certainty from your Mt. Rushmore and Notre Dame SIFT results assuming that they had a 90% point correspondence accuracy if there are 9 points?]</a:t>
            </a:r>
            <a:endParaRPr lang="en-US" sz="1400" b="0" strike="noStrike" spc="-1" dirty="0">
              <a:solidFill>
                <a:srgbClr val="000000"/>
              </a:solidFill>
              <a:latin typeface="Arial"/>
            </a:endParaRPr>
          </a:p>
          <a:p>
            <a:pPr>
              <a:lnSpc>
                <a:spcPct val="115000"/>
              </a:lnSpc>
              <a:spcBef>
                <a:spcPts val="1199"/>
              </a:spcBef>
              <a:buNone/>
              <a:tabLst>
                <a:tab pos="0" algn="l"/>
              </a:tabLst>
            </a:pPr>
            <a:r>
              <a:rPr lang="en-US" sz="1400" b="0" strike="noStrike" spc="-1" dirty="0">
                <a:solidFill>
                  <a:srgbClr val="000000"/>
                </a:solidFill>
                <a:latin typeface="Arial"/>
              </a:rPr>
              <a:t>We would need 2593 for Mt Rushmore and 794 for Notre Dame</a:t>
            </a:r>
          </a:p>
          <a:p>
            <a:pPr>
              <a:lnSpc>
                <a:spcPct val="115000"/>
              </a:lnSpc>
              <a:spcBef>
                <a:spcPts val="1199"/>
              </a:spcBef>
              <a:spcAft>
                <a:spcPts val="1199"/>
              </a:spcAft>
              <a:buNone/>
              <a:tabLst>
                <a:tab pos="0" algn="l"/>
              </a:tabLst>
            </a:pPr>
            <a:r>
              <a:rPr lang="en" sz="1400" b="0" strike="noStrike" spc="-1" dirty="0">
                <a:solidFill>
                  <a:srgbClr val="595959"/>
                </a:solidFill>
                <a:latin typeface="Arial"/>
                <a:ea typeface="Arial"/>
              </a:rPr>
              <a:t>[One might imagine that if we had more than 9 point correspondences, it would be better to use more of them to solve for the fundamental matrix. Investigate this by finding the # of RANSAC iterations you would need to run with 18 points.]</a:t>
            </a:r>
          </a:p>
          <a:p>
            <a:pPr>
              <a:lnSpc>
                <a:spcPct val="115000"/>
              </a:lnSpc>
              <a:spcBef>
                <a:spcPts val="1199"/>
              </a:spcBef>
              <a:spcAft>
                <a:spcPts val="1199"/>
              </a:spcAft>
              <a:buNone/>
              <a:tabLst>
                <a:tab pos="0" algn="l"/>
              </a:tabLst>
            </a:pPr>
            <a:r>
              <a:rPr lang="en-US" sz="1400" b="0" strike="noStrike" spc="-1" dirty="0">
                <a:solidFill>
                  <a:srgbClr val="000000"/>
                </a:solidFill>
                <a:latin typeface="Arial"/>
              </a:rPr>
              <a:t>We would need 569 for the Notre Dame.</a:t>
            </a:r>
          </a:p>
        </p:txBody>
      </p:sp>
      <p:sp>
        <p:nvSpPr>
          <p:cNvPr id="143" name="PlaceHolder 3"/>
          <p:cNvSpPr>
            <a:spLocks noGrp="1"/>
          </p:cNvSpPr>
          <p:nvPr>
            <p:ph/>
          </p:nvPr>
        </p:nvSpPr>
        <p:spPr>
          <a:xfrm>
            <a:off x="483228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[If our dataset had a lower point correspondence accuracy, say 70%, what is the minimum # of iterations needed to find the fundamental matrix with 99.9% certainty?]</a:t>
            </a:r>
          </a:p>
          <a:p>
            <a:pPr>
              <a:lnSpc>
                <a:spcPct val="115000"/>
              </a:lnSpc>
              <a:spcAft>
                <a:spcPts val="1199"/>
              </a:spcAft>
              <a:buNone/>
              <a:tabLst>
                <a:tab pos="0" algn="l"/>
              </a:tabLst>
            </a:pPr>
            <a:r>
              <a:rPr lang="en" sz="1400" spc="-1" dirty="0">
                <a:solidFill>
                  <a:srgbClr val="595959"/>
                </a:solidFill>
                <a:latin typeface="Arial"/>
                <a:ea typeface="Arial"/>
              </a:rPr>
              <a:t>We would need 111 iterations.</a:t>
            </a:r>
            <a:endParaRPr lang="en" sz="1400" b="0" strike="noStrike" spc="-1" dirty="0">
              <a:solidFill>
                <a:srgbClr val="595959"/>
              </a:solidFill>
              <a:latin typeface="Arial"/>
              <a:ea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4: Performance comparison</a:t>
            </a:r>
            <a:endParaRPr lang="en-US" sz="2800" b="0" strike="noStrike" spc="-1">
              <a:solidFill>
                <a:srgbClr val="000000"/>
              </a:solidFill>
              <a:latin typeface="Arial"/>
            </a:endParaRPr>
          </a:p>
        </p:txBody>
      </p:sp>
      <p:pic>
        <p:nvPicPr>
          <p:cNvPr id="2" name="Content Placeholder 1">
            <a:extLst>
              <a:ext uri="{FF2B5EF4-FFF2-40B4-BE49-F238E27FC236}">
                <a16:creationId xmlns:a16="http://schemas.microsoft.com/office/drawing/2014/main" id="{0897A0CF-3271-A747-BB3A-51C7DAB93264}"/>
              </a:ext>
            </a:extLst>
          </p:cNvPr>
          <p:cNvPicPr>
            <a:picLocks noGrp="1" noChangeAspect="1"/>
          </p:cNvPicPr>
          <p:nvPr>
            <p:ph/>
          </p:nvPr>
        </p:nvPicPr>
        <p:blipFill>
          <a:blip r:embed="rId2"/>
          <a:stretch>
            <a:fillRect/>
          </a:stretch>
        </p:blipFill>
        <p:spPr>
          <a:xfrm>
            <a:off x="1681389" y="1159680"/>
            <a:ext cx="5781222" cy="1818200"/>
          </a:xfrm>
          <a:prstGeom prst="rect">
            <a:avLst/>
          </a:prstGeom>
        </p:spPr>
      </p:pic>
      <p:pic>
        <p:nvPicPr>
          <p:cNvPr id="4" name="Content Placeholder 3">
            <a:extLst>
              <a:ext uri="{FF2B5EF4-FFF2-40B4-BE49-F238E27FC236}">
                <a16:creationId xmlns:a16="http://schemas.microsoft.com/office/drawing/2014/main" id="{48FACC6B-9724-124C-B890-EAD6E5C2ABD0}"/>
              </a:ext>
            </a:extLst>
          </p:cNvPr>
          <p:cNvPicPr>
            <a:picLocks noGrp="1" noChangeAspect="1"/>
          </p:cNvPicPr>
          <p:nvPr>
            <p:ph/>
          </p:nvPr>
        </p:nvPicPr>
        <p:blipFill>
          <a:blip r:embed="rId3"/>
          <a:stretch>
            <a:fillRect/>
          </a:stretch>
        </p:blipFill>
        <p:spPr>
          <a:xfrm>
            <a:off x="1681206" y="3120200"/>
            <a:ext cx="5781227" cy="1818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4: Performance comparison</a:t>
            </a:r>
            <a:endParaRPr lang="en-US" sz="2800" b="0" strike="noStrike" spc="-1">
              <a:solidFill>
                <a:srgbClr val="000000"/>
              </a:solidFill>
              <a:latin typeface="Arial"/>
            </a:endParaRPr>
          </a:p>
        </p:txBody>
      </p:sp>
      <p:sp>
        <p:nvSpPr>
          <p:cNvPr id="148" name="PlaceHolder 2"/>
          <p:cNvSpPr>
            <a:spLocks noGrp="1"/>
          </p:cNvSpPr>
          <p:nvPr>
            <p:ph/>
          </p:nvPr>
        </p:nvSpPr>
        <p:spPr>
          <a:xfrm>
            <a:off x="311760" y="1152360"/>
            <a:ext cx="3999600" cy="3416040"/>
          </a:xfrm>
          <a:prstGeom prst="rect">
            <a:avLst/>
          </a:prstGeom>
          <a:noFill/>
          <a:ln w="0">
            <a:noFill/>
          </a:ln>
        </p:spPr>
        <p:txBody>
          <a:bodyPr tIns="91440" bIns="91440" anchor="t">
            <a:normAutofit fontScale="85000" lnSpcReduction="10000"/>
          </a:bodyPr>
          <a:lstStyle/>
          <a:p>
            <a:pPr>
              <a:lnSpc>
                <a:spcPct val="115000"/>
              </a:lnSpc>
              <a:buNone/>
              <a:tabLst>
                <a:tab pos="0" algn="l"/>
              </a:tabLst>
            </a:pPr>
            <a:r>
              <a:rPr lang="en" sz="1400" b="0" strike="noStrike" spc="-1" dirty="0">
                <a:solidFill>
                  <a:srgbClr val="595959"/>
                </a:solidFill>
                <a:latin typeface="Arial"/>
                <a:ea typeface="Arial"/>
              </a:rPr>
              <a:t>[Describe the different performance of the two methods.]</a:t>
            </a:r>
            <a:endParaRPr lang="en-US" sz="1400" b="0" strike="noStrike" spc="-1" dirty="0">
              <a:solidFill>
                <a:srgbClr val="000000"/>
              </a:solidFill>
              <a:latin typeface="Arial"/>
            </a:endParaRPr>
          </a:p>
          <a:p>
            <a:pPr>
              <a:lnSpc>
                <a:spcPct val="115000"/>
              </a:lnSpc>
              <a:spcBef>
                <a:spcPts val="1199"/>
              </a:spcBef>
              <a:buNone/>
              <a:tabLst>
                <a:tab pos="0" algn="l"/>
              </a:tabLst>
            </a:pPr>
            <a:r>
              <a:rPr lang="en-US" sz="1400" spc="-1" dirty="0">
                <a:solidFill>
                  <a:srgbClr val="000000"/>
                </a:solidFill>
                <a:latin typeface="Arial"/>
              </a:rPr>
              <a:t>Without RANSAC, the </a:t>
            </a:r>
            <a:r>
              <a:rPr lang="en-US" sz="1400" spc="-1" dirty="0" err="1">
                <a:solidFill>
                  <a:srgbClr val="000000"/>
                </a:solidFill>
                <a:latin typeface="Arial"/>
              </a:rPr>
              <a:t>epipoles</a:t>
            </a:r>
            <a:r>
              <a:rPr lang="en-US" sz="1400" spc="-1" dirty="0">
                <a:solidFill>
                  <a:srgbClr val="000000"/>
                </a:solidFill>
                <a:latin typeface="Arial"/>
              </a:rPr>
              <a:t> are dispersed throughout the images even on parallel planes. But this phenomenon does not happen when we use the RANSAC method.</a:t>
            </a:r>
            <a:endParaRPr lang="en-US" sz="1400" b="0" strike="noStrike" spc="-1" dirty="0">
              <a:solidFill>
                <a:srgbClr val="000000"/>
              </a:solidFill>
              <a:latin typeface="Arial"/>
            </a:endParaRPr>
          </a:p>
          <a:p>
            <a:pPr>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buNone/>
              <a:tabLst>
                <a:tab pos="0" algn="l"/>
              </a:tabLst>
            </a:pPr>
            <a:r>
              <a:rPr lang="en" sz="1400" b="0" strike="noStrike" spc="-1" dirty="0">
                <a:solidFill>
                  <a:srgbClr val="595959"/>
                </a:solidFill>
                <a:latin typeface="Arial"/>
                <a:ea typeface="Arial"/>
              </a:rPr>
              <a:t>[Why do these differences appear?]</a:t>
            </a:r>
          </a:p>
          <a:p>
            <a:pPr>
              <a:lnSpc>
                <a:spcPct val="115000"/>
              </a:lnSpc>
              <a:spcBef>
                <a:spcPts val="1199"/>
              </a:spcBef>
              <a:buNone/>
              <a:tabLst>
                <a:tab pos="0" algn="l"/>
              </a:tabLst>
            </a:pPr>
            <a:r>
              <a:rPr lang="en" sz="1400" spc="-1" dirty="0">
                <a:solidFill>
                  <a:srgbClr val="595959"/>
                </a:solidFill>
                <a:latin typeface="Arial"/>
              </a:rPr>
              <a:t>The reason why is because of the many outliers in the image which get considered without </a:t>
            </a:r>
            <a:r>
              <a:rPr lang="en-US" sz="1400" spc="-1" dirty="0" err="1">
                <a:solidFill>
                  <a:srgbClr val="595959"/>
                </a:solidFill>
                <a:latin typeface="Arial"/>
              </a:rPr>
              <a:t>th</a:t>
            </a:r>
            <a:r>
              <a:rPr lang="en" sz="1400" spc="-1" dirty="0">
                <a:solidFill>
                  <a:srgbClr val="595959"/>
                </a:solidFill>
                <a:latin typeface="Arial"/>
              </a:rPr>
              <a:t>e inclusion of RANSAC. But when we use RANSAC, these outliers are not considered and thus the </a:t>
            </a:r>
            <a:r>
              <a:rPr lang="en" sz="1400" spc="-1" dirty="0" err="1">
                <a:solidFill>
                  <a:srgbClr val="595959"/>
                </a:solidFill>
                <a:latin typeface="Arial"/>
              </a:rPr>
              <a:t>epipoles</a:t>
            </a:r>
            <a:r>
              <a:rPr lang="en" sz="1400" spc="-1" dirty="0">
                <a:solidFill>
                  <a:srgbClr val="595959"/>
                </a:solidFill>
                <a:latin typeface="Arial"/>
              </a:rPr>
              <a:t> are in more accurate places.</a:t>
            </a:r>
            <a:endParaRPr lang="en-US" sz="1400" b="0" strike="noStrike" spc="-1" dirty="0">
              <a:solidFill>
                <a:srgbClr val="000000"/>
              </a:solidFill>
              <a:latin typeface="Arial"/>
            </a:endParaRPr>
          </a:p>
          <a:p>
            <a:pPr>
              <a:lnSpc>
                <a:spcPct val="115000"/>
              </a:lnSpc>
              <a:spcBef>
                <a:spcPts val="1199"/>
              </a:spcBef>
              <a:spcAft>
                <a:spcPts val="1199"/>
              </a:spcAft>
              <a:buNone/>
              <a:tabLst>
                <a:tab pos="0" algn="l"/>
              </a:tabLst>
            </a:pPr>
            <a:endParaRPr lang="en-US" sz="1400" b="0" strike="noStrike" spc="-1" dirty="0">
              <a:solidFill>
                <a:srgbClr val="000000"/>
              </a:solidFill>
              <a:latin typeface="Arial"/>
            </a:endParaRPr>
          </a:p>
        </p:txBody>
      </p:sp>
      <p:sp>
        <p:nvSpPr>
          <p:cNvPr id="149" name="PlaceHolder 3"/>
          <p:cNvSpPr>
            <a:spLocks noGrp="1"/>
          </p:cNvSpPr>
          <p:nvPr>
            <p:ph/>
          </p:nvPr>
        </p:nvSpPr>
        <p:spPr>
          <a:xfrm>
            <a:off x="483228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[Which one should be more robust in real applications? Why?]</a:t>
            </a:r>
          </a:p>
          <a:p>
            <a:pPr>
              <a:lnSpc>
                <a:spcPct val="115000"/>
              </a:lnSpc>
              <a:spcAft>
                <a:spcPts val="1199"/>
              </a:spcAft>
              <a:buNone/>
              <a:tabLst>
                <a:tab pos="0" algn="l"/>
              </a:tabLst>
            </a:pPr>
            <a:r>
              <a:rPr lang="en" sz="1400" spc="-1" dirty="0">
                <a:solidFill>
                  <a:srgbClr val="595959"/>
                </a:solidFill>
                <a:latin typeface="Arial"/>
              </a:rPr>
              <a:t>In real applications, RANSAC of course should be more robust. It eliminates outliers in an image, and this can be very beneficial for images that may potentially many outliers.</a:t>
            </a:r>
          </a:p>
          <a:p>
            <a:pPr>
              <a:lnSpc>
                <a:spcPct val="115000"/>
              </a:lnSpc>
              <a:spcAft>
                <a:spcPts val="1199"/>
              </a:spcAft>
              <a:buNone/>
              <a:tabLst>
                <a:tab pos="0" algn="l"/>
              </a:tabLst>
            </a:pPr>
            <a:endParaRPr lang="en-US" sz="14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38;p13"/>
          <p:cNvSpPr/>
          <p:nvPr/>
        </p:nvSpPr>
        <p:spPr>
          <a:xfrm>
            <a:off x="311760" y="444960"/>
            <a:ext cx="8519040" cy="571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 sz="2800" b="0" strike="noStrike" spc="-1">
                <a:solidFill>
                  <a:srgbClr val="000000"/>
                </a:solidFill>
                <a:latin typeface="Arial"/>
                <a:ea typeface="Arial"/>
              </a:rPr>
              <a:t>Part 5: Visual odometry</a:t>
            </a:r>
            <a:endParaRPr lang="en-US" sz="2800" b="0" strike="noStrike" spc="-1">
              <a:latin typeface="Arial"/>
            </a:endParaRPr>
          </a:p>
          <a:p>
            <a:pPr>
              <a:lnSpc>
                <a:spcPct val="100000"/>
              </a:lnSpc>
              <a:buNone/>
              <a:tabLst>
                <a:tab pos="0" algn="l"/>
              </a:tabLst>
            </a:pPr>
            <a:endParaRPr lang="en-US" sz="2800" b="0" strike="noStrike" spc="-1">
              <a:latin typeface="Arial"/>
            </a:endParaRPr>
          </a:p>
        </p:txBody>
      </p:sp>
      <p:sp>
        <p:nvSpPr>
          <p:cNvPr id="151" name="Google Shape;139;p13"/>
          <p:cNvSpPr/>
          <p:nvPr/>
        </p:nvSpPr>
        <p:spPr>
          <a:xfrm>
            <a:off x="311760" y="1152360"/>
            <a:ext cx="8519040" cy="3414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buNone/>
              <a:tabLst>
                <a:tab pos="0" algn="l"/>
              </a:tabLst>
            </a:pPr>
            <a:r>
              <a:rPr lang="en" sz="1400" b="0" strike="noStrike" spc="-1" dirty="0">
                <a:solidFill>
                  <a:srgbClr val="595959"/>
                </a:solidFill>
                <a:latin typeface="Arial"/>
                <a:ea typeface="Arial"/>
              </a:rPr>
              <a:t>[How can we use our code from part 2 and part 3 to determine the “ego-motion” of a camera attached to a robot (i.e., motion of the robot)?]</a:t>
            </a:r>
            <a:endParaRPr lang="en-US" sz="1400" b="0" strike="noStrike" spc="-1" dirty="0">
              <a:latin typeface="Arial"/>
            </a:endParaRPr>
          </a:p>
          <a:p>
            <a:pPr>
              <a:lnSpc>
                <a:spcPct val="115000"/>
              </a:lnSpc>
              <a:spcBef>
                <a:spcPts val="1199"/>
              </a:spcBef>
              <a:buNone/>
              <a:tabLst>
                <a:tab pos="0" algn="l"/>
              </a:tabLst>
            </a:pPr>
            <a:r>
              <a:rPr lang="en-US" sz="1400" b="0" strike="noStrike" spc="-1" dirty="0">
                <a:latin typeface="Arial"/>
              </a:rPr>
              <a:t>We can use RANSAC and estimate the fundamental matrix. From the fundamental matrix, we can get the rotation and translation information to determin</a:t>
            </a:r>
            <a:r>
              <a:rPr lang="en-US" sz="1400" spc="-1" dirty="0">
                <a:latin typeface="Arial"/>
              </a:rPr>
              <a:t>e the ego-motion of the camera.</a:t>
            </a:r>
            <a:endParaRPr lang="en-US" sz="1400" b="0" strike="noStrike" spc="-1" dirty="0">
              <a:latin typeface="Arial"/>
            </a:endParaRPr>
          </a:p>
          <a:p>
            <a:pPr>
              <a:lnSpc>
                <a:spcPct val="115000"/>
              </a:lnSpc>
              <a:spcBef>
                <a:spcPts val="1199"/>
              </a:spcBef>
              <a:buNone/>
              <a:tabLst>
                <a:tab pos="0" algn="l"/>
              </a:tabLst>
            </a:pPr>
            <a:endParaRPr lang="en-US" sz="1400" b="0" strike="noStrike" spc="-1" dirty="0">
              <a:latin typeface="Arial"/>
            </a:endParaRPr>
          </a:p>
          <a:p>
            <a:pPr>
              <a:lnSpc>
                <a:spcPct val="115000"/>
              </a:lnSpc>
              <a:spcBef>
                <a:spcPts val="1199"/>
              </a:spcBef>
              <a:buNone/>
              <a:tabLst>
                <a:tab pos="0" algn="l"/>
              </a:tabLst>
            </a:pPr>
            <a:r>
              <a:rPr lang="en" sz="1400" b="0" strike="noStrike" spc="-1" dirty="0">
                <a:solidFill>
                  <a:srgbClr val="595959"/>
                </a:solidFill>
                <a:latin typeface="Arial"/>
                <a:ea typeface="Arial"/>
              </a:rPr>
              <a:t>[In addition to the fundamental matrix, what additional camera information is required to recover the ego-motion?]</a:t>
            </a:r>
            <a:endParaRPr lang="en-US" sz="1400" b="0" strike="noStrike" spc="-1" dirty="0">
              <a:latin typeface="Arial"/>
            </a:endParaRPr>
          </a:p>
          <a:p>
            <a:pPr>
              <a:lnSpc>
                <a:spcPct val="115000"/>
              </a:lnSpc>
              <a:spcBef>
                <a:spcPts val="1199"/>
              </a:spcBef>
              <a:buNone/>
              <a:tabLst>
                <a:tab pos="0" algn="l"/>
              </a:tabLst>
            </a:pPr>
            <a:r>
              <a:rPr lang="en-US" sz="1400" b="0" strike="noStrike" spc="-1" dirty="0">
                <a:latin typeface="Arial"/>
              </a:rPr>
              <a:t>We would need the focal length of the camera.</a:t>
            </a:r>
          </a:p>
          <a:p>
            <a:pPr>
              <a:lnSpc>
                <a:spcPct val="115000"/>
              </a:lnSpc>
              <a:spcBef>
                <a:spcPts val="1199"/>
              </a:spcBef>
              <a:buNone/>
              <a:tabLst>
                <a:tab pos="0" algn="l"/>
              </a:tabLst>
            </a:pPr>
            <a:endParaRPr lang="en-US" sz="1400" b="0" strike="noStrike" spc="-1" dirty="0">
              <a:latin typeface="Arial"/>
            </a:endParaRPr>
          </a:p>
          <a:p>
            <a:pPr>
              <a:lnSpc>
                <a:spcPct val="115000"/>
              </a:lnSpc>
              <a:spcBef>
                <a:spcPts val="1199"/>
              </a:spcBef>
              <a:buNone/>
              <a:tabLst>
                <a:tab pos="0" algn="l"/>
              </a:tabLst>
            </a:pPr>
            <a:endParaRPr lang="en-US" sz="1400" b="0" strike="noStrike" spc="-1" dirty="0">
              <a:latin typeface="Arial"/>
            </a:endParaRPr>
          </a:p>
          <a:p>
            <a:pPr>
              <a:lnSpc>
                <a:spcPct val="115000"/>
              </a:lnSpc>
              <a:spcBef>
                <a:spcPts val="1199"/>
              </a:spcBef>
              <a:spcAft>
                <a:spcPts val="1199"/>
              </a:spcAft>
              <a:buNone/>
              <a:tabLst>
                <a:tab pos="0" algn="l"/>
              </a:tabLst>
            </a:pPr>
            <a:endParaRPr lang="en-US"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144;p14"/>
          <p:cNvSpPr/>
          <p:nvPr/>
        </p:nvSpPr>
        <p:spPr>
          <a:xfrm>
            <a:off x="311760" y="444960"/>
            <a:ext cx="8519040" cy="571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 sz="2800" b="0" strike="noStrike" spc="-1" dirty="0">
                <a:solidFill>
                  <a:srgbClr val="000000"/>
                </a:solidFill>
                <a:latin typeface="Arial"/>
                <a:ea typeface="Arial"/>
              </a:rPr>
              <a:t>Part 5: Visual odometry</a:t>
            </a:r>
            <a:endParaRPr lang="en-US" sz="2800" b="0" strike="noStrike" spc="-1" dirty="0">
              <a:latin typeface="Arial"/>
            </a:endParaRPr>
          </a:p>
          <a:p>
            <a:pPr>
              <a:lnSpc>
                <a:spcPct val="100000"/>
              </a:lnSpc>
              <a:buNone/>
              <a:tabLst>
                <a:tab pos="0" algn="l"/>
              </a:tabLst>
            </a:pPr>
            <a:endParaRPr lang="en-US" sz="2800" b="0" strike="noStrike" spc="-1" dirty="0">
              <a:latin typeface="Arial"/>
            </a:endParaRPr>
          </a:p>
        </p:txBody>
      </p:sp>
      <p:pic>
        <p:nvPicPr>
          <p:cNvPr id="2" name="Picture 1">
            <a:extLst>
              <a:ext uri="{FF2B5EF4-FFF2-40B4-BE49-F238E27FC236}">
                <a16:creationId xmlns:a16="http://schemas.microsoft.com/office/drawing/2014/main" id="{EC78A420-6ED6-7643-B95A-0CE636AC51E1}"/>
              </a:ext>
            </a:extLst>
          </p:cNvPr>
          <p:cNvPicPr>
            <a:picLocks noChangeAspect="1"/>
          </p:cNvPicPr>
          <p:nvPr/>
        </p:nvPicPr>
        <p:blipFill>
          <a:blip r:embed="rId2"/>
          <a:stretch>
            <a:fillRect/>
          </a:stretch>
        </p:blipFill>
        <p:spPr>
          <a:xfrm>
            <a:off x="4334598" y="355600"/>
            <a:ext cx="3860800" cy="443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6: Panorama Stitching</a:t>
            </a:r>
            <a:endParaRPr lang="en-US" sz="2800" b="0" strike="noStrike" spc="-1">
              <a:solidFill>
                <a:srgbClr val="000000"/>
              </a:solidFill>
              <a:latin typeface="Arial"/>
            </a:endParaRPr>
          </a:p>
        </p:txBody>
      </p:sp>
      <p:sp>
        <p:nvSpPr>
          <p:cNvPr id="15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buNone/>
              <a:tabLst>
                <a:tab pos="0" algn="l"/>
              </a:tabLst>
            </a:pPr>
            <a:r>
              <a:rPr lang="en" sz="1800" b="0" strike="noStrike" spc="-1">
                <a:solidFill>
                  <a:srgbClr val="595959"/>
                </a:solidFill>
                <a:latin typeface="Arial"/>
                <a:ea typeface="Arial"/>
              </a:rPr>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lang="en-US" sz="18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6: Panorama Stitching</a:t>
            </a:r>
            <a:endParaRPr lang="en-US" sz="2800" b="0" strike="noStrike" spc="-1">
              <a:solidFill>
                <a:srgbClr val="000000"/>
              </a:solidFill>
              <a:latin typeface="Arial"/>
            </a:endParaRPr>
          </a:p>
        </p:txBody>
      </p:sp>
      <p:sp>
        <p:nvSpPr>
          <p:cNvPr id="157"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buNone/>
              <a:tabLst>
                <a:tab pos="0" algn="l"/>
              </a:tabLst>
            </a:pPr>
            <a:r>
              <a:rPr lang="en" sz="1800" b="0" strike="noStrike" spc="-1">
                <a:solidFill>
                  <a:srgbClr val="595959"/>
                </a:solidFill>
                <a:latin typeface="Arial"/>
                <a:ea typeface="Arial"/>
              </a:rPr>
              <a:t>[Insert visualizations of your stitched panorama here along with the 2 images you used to stitch this panorama (</a:t>
            </a:r>
            <a:r>
              <a:rPr lang="en" sz="1800" b="1" strike="noStrike" spc="-1">
                <a:solidFill>
                  <a:srgbClr val="595959"/>
                </a:solidFill>
                <a:latin typeface="Arial"/>
                <a:ea typeface="Arial"/>
              </a:rPr>
              <a:t>there should be 3 images in this slide</a:t>
            </a:r>
            <a:r>
              <a:rPr lang="en" sz="1800" b="0" strike="noStrike" spc="-1">
                <a:solidFill>
                  <a:srgbClr val="595959"/>
                </a:solidFill>
                <a:latin typeface="Arial"/>
                <a:ea typeface="Arial"/>
              </a:rPr>
              <a:t>)].</a:t>
            </a:r>
            <a:endParaRPr lang="en-US" sz="1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1: Projection matrix</a:t>
            </a:r>
            <a:endParaRPr lang="en-US" sz="2800" b="0" strike="noStrike" spc="-1">
              <a:solidFill>
                <a:srgbClr val="000000"/>
              </a:solidFill>
              <a:latin typeface="Arial"/>
            </a:endParaRPr>
          </a:p>
        </p:txBody>
      </p:sp>
      <p:pic>
        <p:nvPicPr>
          <p:cNvPr id="3" name="Content Placeholder 2">
            <a:extLst>
              <a:ext uri="{FF2B5EF4-FFF2-40B4-BE49-F238E27FC236}">
                <a16:creationId xmlns:a16="http://schemas.microsoft.com/office/drawing/2014/main" id="{462D14FE-95CB-A044-8F67-4F0AD574F5CF}"/>
              </a:ext>
            </a:extLst>
          </p:cNvPr>
          <p:cNvPicPr>
            <a:picLocks noGrp="1" noChangeAspect="1"/>
          </p:cNvPicPr>
          <p:nvPr>
            <p:ph/>
          </p:nvPr>
        </p:nvPicPr>
        <p:blipFill>
          <a:blip r:embed="rId2"/>
          <a:stretch>
            <a:fillRect/>
          </a:stretch>
        </p:blipFill>
        <p:spPr>
          <a:xfrm>
            <a:off x="4781370" y="1157060"/>
            <a:ext cx="3416300" cy="3416300"/>
          </a:xfrm>
          <a:prstGeom prst="rect">
            <a:avLst/>
          </a:prstGeom>
        </p:spPr>
      </p:pic>
      <p:pic>
        <p:nvPicPr>
          <p:cNvPr id="2" name="Picture 1">
            <a:extLst>
              <a:ext uri="{FF2B5EF4-FFF2-40B4-BE49-F238E27FC236}">
                <a16:creationId xmlns:a16="http://schemas.microsoft.com/office/drawing/2014/main" id="{07686222-F9EB-7145-976D-3786B98602E5}"/>
              </a:ext>
            </a:extLst>
          </p:cNvPr>
          <p:cNvPicPr>
            <a:picLocks noChangeAspect="1"/>
          </p:cNvPicPr>
          <p:nvPr/>
        </p:nvPicPr>
        <p:blipFill>
          <a:blip r:embed="rId3"/>
          <a:stretch>
            <a:fillRect/>
          </a:stretch>
        </p:blipFill>
        <p:spPr>
          <a:xfrm>
            <a:off x="311760" y="1017360"/>
            <a:ext cx="3835400" cy="3695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1: Projection matrix</a:t>
            </a:r>
            <a:endParaRPr lang="en-US" sz="2800" b="0" strike="noStrike" spc="-1">
              <a:solidFill>
                <a:srgbClr val="000000"/>
              </a:solidFill>
              <a:latin typeface="Arial"/>
            </a:endParaRPr>
          </a:p>
        </p:txBody>
      </p:sp>
      <p:pic>
        <p:nvPicPr>
          <p:cNvPr id="2" name="Content Placeholder 1">
            <a:extLst>
              <a:ext uri="{FF2B5EF4-FFF2-40B4-BE49-F238E27FC236}">
                <a16:creationId xmlns:a16="http://schemas.microsoft.com/office/drawing/2014/main" id="{C800843D-C9A5-7349-A4DF-D6F7899AFF67}"/>
              </a:ext>
            </a:extLst>
          </p:cNvPr>
          <p:cNvPicPr>
            <a:picLocks noGrp="1" noChangeAspect="1"/>
          </p:cNvPicPr>
          <p:nvPr>
            <p:ph/>
          </p:nvPr>
        </p:nvPicPr>
        <p:blipFill>
          <a:blip r:embed="rId2"/>
          <a:stretch>
            <a:fillRect/>
          </a:stretch>
        </p:blipFill>
        <p:spPr>
          <a:xfrm>
            <a:off x="491721" y="1152525"/>
            <a:ext cx="3639357" cy="3416300"/>
          </a:xfrm>
          <a:prstGeom prst="rect">
            <a:avLst/>
          </a:prstGeom>
        </p:spPr>
      </p:pic>
      <p:pic>
        <p:nvPicPr>
          <p:cNvPr id="3" name="Content Placeholder 2">
            <a:extLst>
              <a:ext uri="{FF2B5EF4-FFF2-40B4-BE49-F238E27FC236}">
                <a16:creationId xmlns:a16="http://schemas.microsoft.com/office/drawing/2014/main" id="{C6E84FB7-89DE-614D-88D0-21B5D8A41D4E}"/>
              </a:ext>
            </a:extLst>
          </p:cNvPr>
          <p:cNvPicPr>
            <a:picLocks noGrp="1" noChangeAspect="1"/>
          </p:cNvPicPr>
          <p:nvPr>
            <p:ph/>
          </p:nvPr>
        </p:nvPicPr>
        <p:blipFill>
          <a:blip r:embed="rId3"/>
          <a:stretch>
            <a:fillRect/>
          </a:stretch>
        </p:blipFill>
        <p:spPr>
          <a:xfrm>
            <a:off x="5123656" y="1152525"/>
            <a:ext cx="3416300" cy="3416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1: Projection matrix</a:t>
            </a:r>
            <a:endParaRPr lang="en-US" sz="2800" b="0" strike="noStrike" spc="-1">
              <a:solidFill>
                <a:srgbClr val="000000"/>
              </a:solidFill>
              <a:latin typeface="Arial"/>
            </a:endParaRPr>
          </a:p>
        </p:txBody>
      </p:sp>
      <p:sp>
        <p:nvSpPr>
          <p:cNvPr id="127" name="PlaceHolder 2"/>
          <p:cNvSpPr>
            <a:spLocks noGrp="1"/>
          </p:cNvSpPr>
          <p:nvPr>
            <p:ph/>
          </p:nvPr>
        </p:nvSpPr>
        <p:spPr>
          <a:xfrm>
            <a:off x="311760" y="1152360"/>
            <a:ext cx="3999600" cy="3416040"/>
          </a:xfrm>
          <a:prstGeom prst="rect">
            <a:avLst/>
          </a:prstGeom>
          <a:noFill/>
          <a:ln w="0">
            <a:noFill/>
          </a:ln>
        </p:spPr>
        <p:txBody>
          <a:bodyPr tIns="91440" bIns="91440" anchor="t">
            <a:normAutofit/>
          </a:bodyPr>
          <a:lstStyle/>
          <a:p>
            <a:pPr>
              <a:lnSpc>
                <a:spcPct val="115000"/>
              </a:lnSpc>
              <a:buNone/>
              <a:tabLst>
                <a:tab pos="0" algn="l"/>
              </a:tabLst>
            </a:pPr>
            <a:r>
              <a:rPr lang="en" sz="1400" b="0" strike="noStrike" spc="-1" dirty="0">
                <a:solidFill>
                  <a:srgbClr val="595959"/>
                </a:solidFill>
                <a:latin typeface="Arial"/>
                <a:ea typeface="Arial"/>
              </a:rPr>
              <a:t>[What two quantities does the camera matrix relate?]</a:t>
            </a:r>
            <a:endParaRPr lang="en-US" sz="1400" b="0" strike="noStrike" spc="-1" dirty="0">
              <a:solidFill>
                <a:srgbClr val="000000"/>
              </a:solidFill>
              <a:latin typeface="Arial"/>
            </a:endParaRPr>
          </a:p>
          <a:p>
            <a:pPr>
              <a:lnSpc>
                <a:spcPct val="115000"/>
              </a:lnSpc>
              <a:spcBef>
                <a:spcPts val="1199"/>
              </a:spcBef>
              <a:buNone/>
              <a:tabLst>
                <a:tab pos="0" algn="l"/>
              </a:tabLst>
            </a:pPr>
            <a:r>
              <a:rPr lang="en-US" sz="1400" b="0" strike="noStrike" spc="-1" dirty="0">
                <a:solidFill>
                  <a:srgbClr val="000000"/>
                </a:solidFill>
                <a:latin typeface="Arial"/>
              </a:rPr>
              <a:t>The camera matrix relates the 2d image coordinates and 3d world coordinates.</a:t>
            </a:r>
          </a:p>
          <a:p>
            <a:pPr>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spcAft>
                <a:spcPts val="1199"/>
              </a:spcAft>
              <a:buNone/>
              <a:tabLst>
                <a:tab pos="0" algn="l"/>
              </a:tabLst>
            </a:pPr>
            <a:r>
              <a:rPr lang="en" sz="1400" b="0" strike="noStrike" spc="-1" dirty="0">
                <a:solidFill>
                  <a:srgbClr val="595959"/>
                </a:solidFill>
                <a:latin typeface="Arial"/>
                <a:ea typeface="Arial"/>
              </a:rPr>
              <a:t>[What quantities can the camera matrix be decomposed into?]</a:t>
            </a:r>
          </a:p>
          <a:p>
            <a:pPr>
              <a:lnSpc>
                <a:spcPct val="115000"/>
              </a:lnSpc>
              <a:spcBef>
                <a:spcPts val="1199"/>
              </a:spcBef>
              <a:spcAft>
                <a:spcPts val="1199"/>
              </a:spcAft>
              <a:buNone/>
              <a:tabLst>
                <a:tab pos="0" algn="l"/>
              </a:tabLst>
            </a:pPr>
            <a:r>
              <a:rPr lang="en" sz="1400" spc="-1" dirty="0">
                <a:solidFill>
                  <a:srgbClr val="595959"/>
                </a:solidFill>
                <a:latin typeface="Arial"/>
              </a:rPr>
              <a:t>The quantities can be decomposed into the Intrinsic Matrix and Extrinsic Matrix for Rotating and Translating.</a:t>
            </a:r>
            <a:endParaRPr lang="en-US" sz="1400" b="0" strike="noStrike" spc="-1" dirty="0">
              <a:solidFill>
                <a:srgbClr val="000000"/>
              </a:solidFill>
              <a:latin typeface="Arial"/>
            </a:endParaRPr>
          </a:p>
        </p:txBody>
      </p:sp>
      <p:sp>
        <p:nvSpPr>
          <p:cNvPr id="128" name="PlaceHolder 3"/>
          <p:cNvSpPr>
            <a:spLocks noGrp="1"/>
          </p:cNvSpPr>
          <p:nvPr>
            <p:ph/>
          </p:nvPr>
        </p:nvSpPr>
        <p:spPr>
          <a:xfrm>
            <a:off x="483228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[List any 3 factors that affect the camera projection matrix.]</a:t>
            </a:r>
          </a:p>
          <a:p>
            <a:pPr>
              <a:lnSpc>
                <a:spcPct val="115000"/>
              </a:lnSpc>
              <a:spcAft>
                <a:spcPts val="1199"/>
              </a:spcAft>
              <a:buNone/>
              <a:tabLst>
                <a:tab pos="0" algn="l"/>
              </a:tabLst>
            </a:pPr>
            <a:r>
              <a:rPr lang="en" sz="1400" b="0" strike="noStrike" spc="-1" dirty="0">
                <a:solidFill>
                  <a:srgbClr val="595959"/>
                </a:solidFill>
                <a:latin typeface="Arial"/>
              </a:rPr>
              <a:t>3 </a:t>
            </a:r>
            <a:r>
              <a:rPr lang="en" sz="1400" spc="-1" dirty="0">
                <a:solidFill>
                  <a:srgbClr val="595959"/>
                </a:solidFill>
                <a:latin typeface="Arial"/>
              </a:rPr>
              <a:t>factors that affect the camera projection matrix are Rotation, Translation, and Focal Length.</a:t>
            </a:r>
            <a:endParaRPr lang="en-US" sz="1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2: Fundamental matrix</a:t>
            </a:r>
            <a:endParaRPr lang="en-US" sz="2800" b="0" strike="noStrike" spc="-1">
              <a:solidFill>
                <a:srgbClr val="000000"/>
              </a:solidFill>
              <a:latin typeface="Arial"/>
            </a:endParaRPr>
          </a:p>
        </p:txBody>
      </p:sp>
      <p:pic>
        <p:nvPicPr>
          <p:cNvPr id="2" name="Content Placeholder 1">
            <a:extLst>
              <a:ext uri="{FF2B5EF4-FFF2-40B4-BE49-F238E27FC236}">
                <a16:creationId xmlns:a16="http://schemas.microsoft.com/office/drawing/2014/main" id="{4364B4AC-5123-4643-8507-E17B58E94D04}"/>
              </a:ext>
            </a:extLst>
          </p:cNvPr>
          <p:cNvPicPr>
            <a:picLocks noGrp="1" noChangeAspect="1"/>
          </p:cNvPicPr>
          <p:nvPr>
            <p:ph/>
          </p:nvPr>
        </p:nvPicPr>
        <p:blipFill>
          <a:blip r:embed="rId2"/>
          <a:stretch>
            <a:fillRect/>
          </a:stretch>
        </p:blipFill>
        <p:spPr>
          <a:xfrm>
            <a:off x="311759" y="1199866"/>
            <a:ext cx="8534995" cy="2828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2: Fundamental matrix</a:t>
            </a:r>
            <a:endParaRPr lang="en-US" sz="2800" b="0" strike="noStrike" spc="-1">
              <a:solidFill>
                <a:srgbClr val="000000"/>
              </a:solidFill>
              <a:latin typeface="Arial"/>
            </a:endParaRPr>
          </a:p>
        </p:txBody>
      </p:sp>
      <p:sp>
        <p:nvSpPr>
          <p:cNvPr id="132" name="PlaceHolder 2"/>
          <p:cNvSpPr>
            <a:spLocks noGrp="1"/>
          </p:cNvSpPr>
          <p:nvPr>
            <p:ph/>
          </p:nvPr>
        </p:nvSpPr>
        <p:spPr>
          <a:xfrm>
            <a:off x="31176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[Why is it that points in one image are projected by the fundamental matrix onto </a:t>
            </a:r>
            <a:r>
              <a:rPr lang="en" sz="1400" b="0" strike="noStrike" spc="-1" dirty="0" err="1">
                <a:solidFill>
                  <a:srgbClr val="595959"/>
                </a:solidFill>
                <a:latin typeface="Arial"/>
                <a:ea typeface="Arial"/>
              </a:rPr>
              <a:t>epipolar</a:t>
            </a:r>
            <a:r>
              <a:rPr lang="en" sz="1400" b="0" strike="noStrike" spc="-1" dirty="0">
                <a:solidFill>
                  <a:srgbClr val="595959"/>
                </a:solidFill>
                <a:latin typeface="Arial"/>
                <a:ea typeface="Arial"/>
              </a:rPr>
              <a:t> lines in the other image?]</a:t>
            </a:r>
          </a:p>
          <a:p>
            <a:pPr>
              <a:lnSpc>
                <a:spcPct val="115000"/>
              </a:lnSpc>
              <a:spcAft>
                <a:spcPts val="1199"/>
              </a:spcAft>
              <a:buNone/>
              <a:tabLst>
                <a:tab pos="0" algn="l"/>
              </a:tabLst>
            </a:pPr>
            <a:r>
              <a:rPr lang="en" sz="1400" spc="-1" dirty="0">
                <a:solidFill>
                  <a:srgbClr val="595959"/>
                </a:solidFill>
                <a:latin typeface="Arial"/>
                <a:ea typeface="Arial"/>
              </a:rPr>
              <a:t>Every point in one image can be projected onto the respective </a:t>
            </a:r>
            <a:r>
              <a:rPr lang="en" sz="1400" spc="-1" dirty="0" err="1">
                <a:solidFill>
                  <a:srgbClr val="595959"/>
                </a:solidFill>
                <a:latin typeface="Arial"/>
                <a:ea typeface="Arial"/>
              </a:rPr>
              <a:t>epipolar</a:t>
            </a:r>
            <a:r>
              <a:rPr lang="en" sz="1400" spc="-1" dirty="0">
                <a:solidFill>
                  <a:srgbClr val="595959"/>
                </a:solidFill>
                <a:latin typeface="Arial"/>
                <a:ea typeface="Arial"/>
              </a:rPr>
              <a:t> line of the image because we are multiplying the transpose of the coordinates to the </a:t>
            </a:r>
            <a:r>
              <a:rPr lang="en" sz="1400" spc="-1" dirty="0" err="1">
                <a:solidFill>
                  <a:srgbClr val="595959"/>
                </a:solidFill>
                <a:latin typeface="Arial"/>
                <a:ea typeface="Arial"/>
              </a:rPr>
              <a:t>func</a:t>
            </a:r>
            <a:r>
              <a:rPr lang="en-US" sz="1400" spc="-1" dirty="0" err="1">
                <a:solidFill>
                  <a:srgbClr val="595959"/>
                </a:solidFill>
                <a:latin typeface="Arial"/>
                <a:ea typeface="Arial"/>
              </a:rPr>
              <a:t>ti</a:t>
            </a:r>
            <a:r>
              <a:rPr lang="en" sz="1400" spc="-1" dirty="0">
                <a:solidFill>
                  <a:srgbClr val="595959"/>
                </a:solidFill>
                <a:latin typeface="Arial"/>
                <a:ea typeface="Arial"/>
              </a:rPr>
              <a:t>o</a:t>
            </a:r>
            <a:r>
              <a:rPr lang="en-US" sz="1400" spc="-1" dirty="0">
                <a:solidFill>
                  <a:srgbClr val="595959"/>
                </a:solidFill>
                <a:latin typeface="Arial"/>
                <a:ea typeface="Arial"/>
              </a:rPr>
              <a:t>n, so it is</a:t>
            </a:r>
            <a:r>
              <a:rPr lang="en" sz="1400" spc="-1" dirty="0">
                <a:solidFill>
                  <a:srgbClr val="595959"/>
                </a:solidFill>
                <a:latin typeface="Arial"/>
                <a:ea typeface="Arial"/>
              </a:rPr>
              <a:t> (</a:t>
            </a:r>
            <a:r>
              <a:rPr lang="en" sz="1400" spc="-1" dirty="0" err="1">
                <a:solidFill>
                  <a:srgbClr val="595959"/>
                </a:solidFill>
                <a:latin typeface="Arial"/>
                <a:ea typeface="Arial"/>
              </a:rPr>
              <a:t>x^T</a:t>
            </a:r>
            <a:r>
              <a:rPr lang="en" sz="1400" spc="-1" dirty="0">
                <a:solidFill>
                  <a:srgbClr val="595959"/>
                </a:solidFill>
                <a:latin typeface="Arial"/>
                <a:ea typeface="Arial"/>
              </a:rPr>
              <a:t>)</a:t>
            </a:r>
            <a:r>
              <a:rPr lang="en" sz="1400" spc="-1" dirty="0" err="1">
                <a:solidFill>
                  <a:srgbClr val="595959"/>
                </a:solidFill>
                <a:latin typeface="Arial"/>
                <a:ea typeface="Arial"/>
              </a:rPr>
              <a:t>Fx</a:t>
            </a:r>
            <a:r>
              <a:rPr lang="en" sz="1400" spc="-1" dirty="0">
                <a:solidFill>
                  <a:srgbClr val="595959"/>
                </a:solidFill>
                <a:latin typeface="Arial"/>
                <a:ea typeface="Arial"/>
              </a:rPr>
              <a:t> = 0.</a:t>
            </a:r>
            <a:endParaRPr lang="en" sz="1400" b="0" strike="noStrike" spc="-1" dirty="0">
              <a:solidFill>
                <a:srgbClr val="595959"/>
              </a:solidFill>
              <a:latin typeface="Arial"/>
              <a:ea typeface="Arial"/>
            </a:endParaRPr>
          </a:p>
          <a:p>
            <a:pPr>
              <a:lnSpc>
                <a:spcPct val="115000"/>
              </a:lnSpc>
              <a:spcAft>
                <a:spcPts val="1199"/>
              </a:spcAft>
              <a:buNone/>
              <a:tabLst>
                <a:tab pos="0" algn="l"/>
              </a:tabLst>
            </a:pPr>
            <a:endParaRPr lang="en-US" sz="1400" b="0" strike="noStrike" spc="-1" dirty="0">
              <a:solidFill>
                <a:srgbClr val="000000"/>
              </a:solidFill>
              <a:latin typeface="Arial"/>
            </a:endParaRPr>
          </a:p>
        </p:txBody>
      </p:sp>
      <p:sp>
        <p:nvSpPr>
          <p:cNvPr id="133" name="PlaceHolder 3"/>
          <p:cNvSpPr>
            <a:spLocks noGrp="1"/>
          </p:cNvSpPr>
          <p:nvPr>
            <p:ph/>
          </p:nvPr>
        </p:nvSpPr>
        <p:spPr>
          <a:xfrm>
            <a:off x="483228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[What happens to the </a:t>
            </a:r>
            <a:r>
              <a:rPr lang="en" sz="1400" b="0" strike="noStrike" spc="-1" dirty="0" err="1">
                <a:solidFill>
                  <a:srgbClr val="595959"/>
                </a:solidFill>
                <a:latin typeface="Arial"/>
                <a:ea typeface="Arial"/>
              </a:rPr>
              <a:t>epipoles</a:t>
            </a:r>
            <a:r>
              <a:rPr lang="en" sz="1400" b="0" strike="noStrike" spc="-1" dirty="0">
                <a:solidFill>
                  <a:srgbClr val="595959"/>
                </a:solidFill>
                <a:latin typeface="Arial"/>
                <a:ea typeface="Arial"/>
              </a:rPr>
              <a:t> and </a:t>
            </a:r>
            <a:r>
              <a:rPr lang="en" sz="1400" b="0" strike="noStrike" spc="-1" dirty="0" err="1">
                <a:solidFill>
                  <a:srgbClr val="595959"/>
                </a:solidFill>
                <a:latin typeface="Arial"/>
                <a:ea typeface="Arial"/>
              </a:rPr>
              <a:t>epipolar</a:t>
            </a:r>
            <a:r>
              <a:rPr lang="en" sz="1400" b="0" strike="noStrike" spc="-1" dirty="0">
                <a:solidFill>
                  <a:srgbClr val="595959"/>
                </a:solidFill>
                <a:latin typeface="Arial"/>
                <a:ea typeface="Arial"/>
              </a:rPr>
              <a:t> lines when you take two images where the camera centers are within the images? Why?]</a:t>
            </a:r>
          </a:p>
          <a:p>
            <a:pPr>
              <a:lnSpc>
                <a:spcPct val="115000"/>
              </a:lnSpc>
              <a:spcAft>
                <a:spcPts val="1199"/>
              </a:spcAft>
              <a:buNone/>
              <a:tabLst>
                <a:tab pos="0" algn="l"/>
              </a:tabLst>
            </a:pPr>
            <a:r>
              <a:rPr lang="en-US" sz="1400" spc="-1" dirty="0">
                <a:solidFill>
                  <a:srgbClr val="000000"/>
                </a:solidFill>
                <a:latin typeface="Arial"/>
              </a:rPr>
              <a:t>If the cameras are centered within the images, then the </a:t>
            </a:r>
            <a:r>
              <a:rPr lang="en-US" sz="1400" spc="-1" dirty="0" err="1">
                <a:solidFill>
                  <a:srgbClr val="000000"/>
                </a:solidFill>
                <a:latin typeface="Arial"/>
              </a:rPr>
              <a:t>epipoles</a:t>
            </a:r>
            <a:r>
              <a:rPr lang="en-US" sz="1400" spc="-1" dirty="0">
                <a:solidFill>
                  <a:srgbClr val="000000"/>
                </a:solidFill>
                <a:latin typeface="Arial"/>
              </a:rPr>
              <a:t> should also be near the center, and the camera will catch edges in which certain points are similar. The lines themselves should also protrude out from the center.</a:t>
            </a:r>
            <a:endParaRPr lang="en" sz="1400" spc="-1" dirty="0">
              <a:solidFill>
                <a:srgbClr val="595959"/>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2: Fundamental matrix</a:t>
            </a:r>
            <a:endParaRPr lang="en-US" sz="2800" b="0" strike="noStrike" spc="-1">
              <a:solidFill>
                <a:srgbClr val="000000"/>
              </a:solidFill>
              <a:latin typeface="Arial"/>
            </a:endParaRPr>
          </a:p>
        </p:txBody>
      </p:sp>
      <p:sp>
        <p:nvSpPr>
          <p:cNvPr id="135" name="PlaceHolder 2"/>
          <p:cNvSpPr>
            <a:spLocks noGrp="1"/>
          </p:cNvSpPr>
          <p:nvPr>
            <p:ph/>
          </p:nvPr>
        </p:nvSpPr>
        <p:spPr>
          <a:xfrm>
            <a:off x="311760" y="1152360"/>
            <a:ext cx="3999600" cy="3416040"/>
          </a:xfrm>
          <a:prstGeom prst="rect">
            <a:avLst/>
          </a:prstGeom>
          <a:noFill/>
          <a:ln w="0">
            <a:noFill/>
          </a:ln>
        </p:spPr>
        <p:txBody>
          <a:bodyPr tIns="91440" bIns="91440" anchor="t">
            <a:normAutofit/>
          </a:bodyPr>
          <a:lstStyle/>
          <a:p>
            <a:pPr>
              <a:lnSpc>
                <a:spcPct val="115000"/>
              </a:lnSpc>
              <a:buNone/>
              <a:tabLst>
                <a:tab pos="0" algn="l"/>
              </a:tabLst>
            </a:pPr>
            <a:r>
              <a:rPr lang="en" sz="1400" b="0" strike="noStrike" spc="-1" dirty="0">
                <a:solidFill>
                  <a:srgbClr val="595959"/>
                </a:solidFill>
                <a:latin typeface="Arial"/>
                <a:ea typeface="Arial"/>
              </a:rPr>
              <a:t>[What does it mean when your </a:t>
            </a:r>
            <a:r>
              <a:rPr lang="en" sz="1400" b="0" strike="noStrike" spc="-1" dirty="0" err="1">
                <a:solidFill>
                  <a:srgbClr val="595959"/>
                </a:solidFill>
                <a:latin typeface="Arial"/>
                <a:ea typeface="Arial"/>
              </a:rPr>
              <a:t>epipolar</a:t>
            </a:r>
            <a:r>
              <a:rPr lang="en" sz="1400" b="0" strike="noStrike" spc="-1" dirty="0">
                <a:solidFill>
                  <a:srgbClr val="595959"/>
                </a:solidFill>
                <a:latin typeface="Arial"/>
                <a:ea typeface="Arial"/>
              </a:rPr>
              <a:t> lines are all horizontal across the two images?]</a:t>
            </a:r>
            <a:endParaRPr lang="en-US" sz="1400" b="0" strike="noStrike" spc="-1" dirty="0">
              <a:solidFill>
                <a:srgbClr val="000000"/>
              </a:solidFill>
              <a:latin typeface="Arial"/>
            </a:endParaRPr>
          </a:p>
          <a:p>
            <a:pPr>
              <a:lnSpc>
                <a:spcPct val="115000"/>
              </a:lnSpc>
              <a:spcBef>
                <a:spcPts val="1199"/>
              </a:spcBef>
              <a:buNone/>
              <a:tabLst>
                <a:tab pos="0" algn="l"/>
              </a:tabLst>
            </a:pPr>
            <a:r>
              <a:rPr lang="en-US" sz="1400" b="0" strike="noStrike" spc="-1" dirty="0">
                <a:solidFill>
                  <a:srgbClr val="000000"/>
                </a:solidFill>
                <a:latin typeface="Arial"/>
              </a:rPr>
              <a:t>If they are all horizontal, then that means the difference is only a translation and not a rotation.</a:t>
            </a:r>
          </a:p>
          <a:p>
            <a:pPr>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buNone/>
              <a:tabLst>
                <a:tab pos="0" algn="l"/>
              </a:tabLst>
            </a:pPr>
            <a:r>
              <a:rPr lang="en" sz="1400" b="0" strike="noStrike" spc="-1" dirty="0">
                <a:solidFill>
                  <a:srgbClr val="595959"/>
                </a:solidFill>
                <a:latin typeface="Arial"/>
                <a:ea typeface="Arial"/>
              </a:rPr>
              <a:t>[Why is the fundamental matrix defined up to a scale?]</a:t>
            </a:r>
          </a:p>
          <a:p>
            <a:pPr>
              <a:lnSpc>
                <a:spcPct val="115000"/>
              </a:lnSpc>
              <a:spcBef>
                <a:spcPts val="1199"/>
              </a:spcBef>
              <a:buNone/>
              <a:tabLst>
                <a:tab pos="0" algn="l"/>
              </a:tabLst>
            </a:pPr>
            <a:r>
              <a:rPr lang="en-US" sz="1400" b="0" strike="noStrike" spc="-1" dirty="0">
                <a:solidFill>
                  <a:srgbClr val="000000"/>
                </a:solidFill>
                <a:latin typeface="Arial"/>
              </a:rPr>
              <a:t>Because we can multiply any scalar to the equation (</a:t>
            </a:r>
            <a:r>
              <a:rPr lang="en-US" sz="1400" b="0" strike="noStrike" spc="-1" dirty="0" err="1">
                <a:solidFill>
                  <a:srgbClr val="000000"/>
                </a:solidFill>
                <a:latin typeface="Arial"/>
              </a:rPr>
              <a:t>x^T</a:t>
            </a:r>
            <a:r>
              <a:rPr lang="en-US" sz="1400" b="0" strike="noStrike" spc="-1" dirty="0">
                <a:solidFill>
                  <a:srgbClr val="000000"/>
                </a:solidFill>
                <a:latin typeface="Arial"/>
              </a:rPr>
              <a:t>)</a:t>
            </a:r>
            <a:r>
              <a:rPr lang="en-US" sz="1400" b="0" strike="noStrike" spc="-1" dirty="0" err="1">
                <a:solidFill>
                  <a:srgbClr val="000000"/>
                </a:solidFill>
                <a:latin typeface="Arial"/>
              </a:rPr>
              <a:t>Fx</a:t>
            </a:r>
            <a:r>
              <a:rPr lang="en-US" sz="1400" b="0" strike="noStrike" spc="-1" dirty="0">
                <a:solidFill>
                  <a:srgbClr val="000000"/>
                </a:solidFill>
                <a:latin typeface="Arial"/>
              </a:rPr>
              <a:t> = 0 which would then scale it.</a:t>
            </a:r>
          </a:p>
          <a:p>
            <a:pPr>
              <a:lnSpc>
                <a:spcPct val="115000"/>
              </a:lnSpc>
              <a:spcBef>
                <a:spcPts val="1199"/>
              </a:spcBef>
              <a:spcAft>
                <a:spcPts val="1199"/>
              </a:spcAft>
              <a:buNone/>
              <a:tabLst>
                <a:tab pos="0" algn="l"/>
              </a:tabLst>
            </a:pPr>
            <a:endParaRPr lang="en-US" sz="1400" b="0" strike="noStrike" spc="-1" dirty="0">
              <a:solidFill>
                <a:srgbClr val="000000"/>
              </a:solidFill>
              <a:latin typeface="Arial"/>
            </a:endParaRPr>
          </a:p>
        </p:txBody>
      </p:sp>
      <p:sp>
        <p:nvSpPr>
          <p:cNvPr id="136" name="PlaceHolder 3"/>
          <p:cNvSpPr>
            <a:spLocks noGrp="1"/>
          </p:cNvSpPr>
          <p:nvPr>
            <p:ph/>
          </p:nvPr>
        </p:nvSpPr>
        <p:spPr>
          <a:xfrm>
            <a:off x="4832280" y="1152360"/>
            <a:ext cx="3999600" cy="3416040"/>
          </a:xfrm>
          <a:prstGeom prst="rect">
            <a:avLst/>
          </a:prstGeom>
          <a:noFill/>
          <a:ln w="0">
            <a:noFill/>
          </a:ln>
        </p:spPr>
        <p:txBody>
          <a:bodyPr tIns="91440" bIns="91440" anchor="t">
            <a:normAutofit/>
          </a:bodyPr>
          <a:lstStyle/>
          <a:p>
            <a:pPr>
              <a:lnSpc>
                <a:spcPct val="115000"/>
              </a:lnSpc>
              <a:spcAft>
                <a:spcPts val="1199"/>
              </a:spcAft>
              <a:buNone/>
              <a:tabLst>
                <a:tab pos="0" algn="l"/>
              </a:tabLst>
            </a:pPr>
            <a:r>
              <a:rPr lang="en" sz="1400" b="0" strike="noStrike" spc="-1" dirty="0">
                <a:solidFill>
                  <a:srgbClr val="595959"/>
                </a:solidFill>
                <a:latin typeface="Arial"/>
                <a:ea typeface="Arial"/>
              </a:rPr>
              <a:t>[Why is the fundamental matrix rank 2?]</a:t>
            </a:r>
          </a:p>
          <a:p>
            <a:pPr>
              <a:lnSpc>
                <a:spcPct val="115000"/>
              </a:lnSpc>
              <a:spcAft>
                <a:spcPts val="1199"/>
              </a:spcAft>
              <a:buNone/>
              <a:tabLst>
                <a:tab pos="0" algn="l"/>
              </a:tabLst>
            </a:pPr>
            <a:r>
              <a:rPr lang="en" sz="1400" spc="-1" dirty="0">
                <a:solidFill>
                  <a:srgbClr val="595959"/>
                </a:solidFill>
                <a:latin typeface="Arial"/>
              </a:rPr>
              <a:t>The fundamental matrix comes from the essential matrix where the essential matrix itself is a rank 2 matrix.</a:t>
            </a:r>
            <a:endParaRPr lang="en-US" sz="14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3: RANSAC</a:t>
            </a:r>
            <a:endParaRPr lang="en-US" sz="2800" b="0" strike="noStrike" spc="-1">
              <a:solidFill>
                <a:srgbClr val="000000"/>
              </a:solidFill>
              <a:latin typeface="Arial"/>
            </a:endParaRPr>
          </a:p>
        </p:txBody>
      </p:sp>
      <p:pic>
        <p:nvPicPr>
          <p:cNvPr id="5" name="Picture 4">
            <a:extLst>
              <a:ext uri="{FF2B5EF4-FFF2-40B4-BE49-F238E27FC236}">
                <a16:creationId xmlns:a16="http://schemas.microsoft.com/office/drawing/2014/main" id="{6790DB6D-62CC-2648-B502-B13D6B7F285E}"/>
              </a:ext>
            </a:extLst>
          </p:cNvPr>
          <p:cNvPicPr>
            <a:picLocks noChangeAspect="1"/>
          </p:cNvPicPr>
          <p:nvPr/>
        </p:nvPicPr>
        <p:blipFill>
          <a:blip r:embed="rId2"/>
          <a:stretch>
            <a:fillRect/>
          </a:stretch>
        </p:blipFill>
        <p:spPr>
          <a:xfrm>
            <a:off x="1593975" y="1182985"/>
            <a:ext cx="5333256" cy="36062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buNone/>
              <a:tabLst>
                <a:tab pos="0" algn="l"/>
              </a:tabLst>
            </a:pPr>
            <a:r>
              <a:rPr lang="en" sz="2800" b="0" strike="noStrike" spc="-1">
                <a:solidFill>
                  <a:srgbClr val="000000"/>
                </a:solidFill>
                <a:latin typeface="Arial"/>
                <a:ea typeface="Arial"/>
              </a:rPr>
              <a:t>Part 3: RANSAC</a:t>
            </a:r>
            <a:endParaRPr lang="en-US" sz="2800" b="0" strike="noStrike" spc="-1">
              <a:solidFill>
                <a:srgbClr val="000000"/>
              </a:solidFill>
              <a:latin typeface="Arial"/>
            </a:endParaRPr>
          </a:p>
        </p:txBody>
      </p:sp>
      <p:pic>
        <p:nvPicPr>
          <p:cNvPr id="2" name="Content Placeholder 1">
            <a:extLst>
              <a:ext uri="{FF2B5EF4-FFF2-40B4-BE49-F238E27FC236}">
                <a16:creationId xmlns:a16="http://schemas.microsoft.com/office/drawing/2014/main" id="{6A85EEB5-264D-504F-AA68-62EF487E954D}"/>
              </a:ext>
            </a:extLst>
          </p:cNvPr>
          <p:cNvPicPr>
            <a:picLocks noGrp="1" noChangeAspect="1"/>
          </p:cNvPicPr>
          <p:nvPr>
            <p:ph/>
          </p:nvPr>
        </p:nvPicPr>
        <p:blipFill>
          <a:blip r:embed="rId2"/>
          <a:stretch>
            <a:fillRect/>
          </a:stretch>
        </p:blipFill>
        <p:spPr>
          <a:xfrm>
            <a:off x="1796858" y="1152525"/>
            <a:ext cx="5548696" cy="3416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869</Words>
  <Application>Microsoft Macintosh PowerPoint</Application>
  <PresentationFormat>On-screen Show (16:9)</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Symbol</vt:lpstr>
      <vt:lpstr>Times New Roman</vt:lpstr>
      <vt:lpstr>Wingdings</vt:lpstr>
      <vt:lpstr>Office Theme</vt:lpstr>
      <vt:lpstr>Office Theme</vt:lpstr>
      <vt:lpstr>Office Theme</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Kuttua, Nakul</cp:lastModifiedBy>
  <cp:revision>4</cp:revision>
  <dcterms:modified xsi:type="dcterms:W3CDTF">2023-10-25T20:16:19Z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On-screen Show (16:9)</vt:lpwstr>
  </property>
  <property fmtid="{D5CDD505-2E9C-101B-9397-08002B2CF9AE}" pid="4" name="Slides">
    <vt:i4>16</vt:i4>
  </property>
</Properties>
</file>