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 snapToGrid="0">
      <p:cViewPr varScale="1">
        <p:scale>
          <a:sx n="85" d="100"/>
          <a:sy n="85" d="100"/>
        </p:scale>
        <p:origin x="8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aadb563bfecab1d" providerId="LiveId" clId="{873FBF84-A050-49D1-B691-ABA3103CB2A5}"/>
    <pc:docChg chg="modSld">
      <pc:chgData name="" userId="faadb563bfecab1d" providerId="LiveId" clId="{873FBF84-A050-49D1-B691-ABA3103CB2A5}" dt="2021-06-03T02:45:32.579" v="3" actId="1076"/>
      <pc:docMkLst>
        <pc:docMk/>
      </pc:docMkLst>
      <pc:sldChg chg="addSp modSp">
        <pc:chgData name="" userId="faadb563bfecab1d" providerId="LiveId" clId="{873FBF84-A050-49D1-B691-ABA3103CB2A5}" dt="2021-06-03T02:45:32.579" v="3" actId="1076"/>
        <pc:sldMkLst>
          <pc:docMk/>
          <pc:sldMk cId="3715378532" sldId="279"/>
        </pc:sldMkLst>
        <pc:picChg chg="add mod">
          <ac:chgData name="" userId="faadb563bfecab1d" providerId="LiveId" clId="{873FBF84-A050-49D1-B691-ABA3103CB2A5}" dt="2021-06-03T02:45:32.579" v="3" actId="1076"/>
          <ac:picMkLst>
            <pc:docMk/>
            <pc:sldMk cId="3715378532" sldId="279"/>
            <ac:picMk id="2050" creationId="{C9CE88ED-68C1-44F2-AFF9-26879A3F35A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C920-5309-4742-A987-6C69EC92D03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8549-379A-4B0F-B0E8-31A4019A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8307-0B1D-440A-B77D-E27CDA010FB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20C2F-963D-453C-9CB1-EC89147EF6EF}"/>
              </a:ext>
            </a:extLst>
          </p:cNvPr>
          <p:cNvSpPr txBox="1"/>
          <p:nvPr/>
        </p:nvSpPr>
        <p:spPr>
          <a:xfrm>
            <a:off x="6083808" y="483620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30033"/>
                </a:solidFill>
                <a:latin typeface="Times New Roman"/>
                <a:ea typeface="宋体"/>
                <a:cs typeface="Times New Roman"/>
              </a:rPr>
              <a:t>周建宇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822BD-772E-49CF-B980-6D9B7267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66294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3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软件过程管理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F53612-E688-42A2-B549-86A344B9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097088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4000" b="1" i="1" kern="1200">
                <a:solidFill>
                  <a:srgbClr val="3366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6FD81D-48AC-410E-8FD3-CE2DEC53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249488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4000" b="1" i="1" kern="1200">
                <a:solidFill>
                  <a:srgbClr val="3366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-Ch.6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软件过程的项目管理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57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248369-DB9F-4E5D-9EBF-4769D252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项目估算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4C95FB-2B73-44E6-9981-56AB9843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令人烦恼的项目估算：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这个项目需要多长时间？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这个模块大概多久完成？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需要花费多少人力才能完成这个项目？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项目的总成本大概为多少？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Picture 4" descr="MCj02812060000[1]">
            <a:extLst>
              <a:ext uri="{FF2B5EF4-FFF2-40B4-BE49-F238E27FC236}">
                <a16:creationId xmlns:a16="http://schemas.microsoft.com/office/drawing/2014/main" id="{3A499FC2-5690-4C32-8BA6-AB36C682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508500"/>
            <a:ext cx="1358900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7691360-4C72-4DF8-A69F-7A65A4B23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项目规模估算的方法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C14096-96DF-4575-B1FB-1C95F0CF2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常用的规模估算方法：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代码行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方法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功能点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分析方法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面向对象软件的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对象点方法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其他估算方法：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德尔菲法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(Delphi technique)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COCOMO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模型、特征点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(feature point)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、对象点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(object point)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3-D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功能点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(3-D function points)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Bang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度量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(DeMarco's bang metric)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、模糊逻辑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(fuzzy logic)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、标准构件法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(standard component)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3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27BF6E4-9FA6-41BD-BB84-DCA6C9730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项目成本的组成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7A1BA67-3CB5-4925-80AC-FC90C38F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项目成本的组成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）直接成本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人力成本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硬件设备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软件费用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）间接成本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项目管理成本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一般管理成本</a:t>
            </a:r>
          </a:p>
        </p:txBody>
      </p:sp>
      <p:pic>
        <p:nvPicPr>
          <p:cNvPr id="4" name="Picture 8" descr="MCj02973990000[1]">
            <a:extLst>
              <a:ext uri="{FF2B5EF4-FFF2-40B4-BE49-F238E27FC236}">
                <a16:creationId xmlns:a16="http://schemas.microsoft.com/office/drawing/2014/main" id="{29827539-EA35-4152-94DF-1BD3E1B9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060575"/>
            <a:ext cx="235267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1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B5CF1E-536C-43F6-8E8A-DE803AEB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项目成本的估算方法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FA94093-C15A-449A-A576-70E9023A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）经验估算法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）比例法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）工作分解结构表</a:t>
            </a:r>
          </a:p>
          <a:p>
            <a:pPr marL="1352550" marR="0" lvl="2" indent="-4381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自上而下</a:t>
            </a:r>
          </a:p>
          <a:p>
            <a:pPr marL="1352550" marR="0" lvl="2" indent="-4381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自下而上</a:t>
            </a:r>
          </a:p>
        </p:txBody>
      </p:sp>
      <p:pic>
        <p:nvPicPr>
          <p:cNvPr id="4" name="Picture 7" descr="MCj02234320000[1]">
            <a:extLst>
              <a:ext uri="{FF2B5EF4-FFF2-40B4-BE49-F238E27FC236}">
                <a16:creationId xmlns:a16="http://schemas.microsoft.com/office/drawing/2014/main" id="{3A4F9A9C-575E-4364-BFE4-F0718919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13100"/>
            <a:ext cx="2795588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0E661F1-D81C-4EA4-92BD-3A04F85E1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项目人力资源管理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60B947-EF8C-43B3-B8E2-07DC3E63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确定项目角色</a:t>
            </a:r>
          </a:p>
        </p:txBody>
      </p:sp>
      <p:graphicFrame>
        <p:nvGraphicFramePr>
          <p:cNvPr id="4" name="Group 115">
            <a:extLst>
              <a:ext uri="{FF2B5EF4-FFF2-40B4-BE49-F238E27FC236}">
                <a16:creationId xmlns:a16="http://schemas.microsoft.com/office/drawing/2014/main" id="{C2BEF0EF-0A4B-4064-8AE1-973DE9643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358732"/>
              </p:ext>
            </p:extLst>
          </p:nvPr>
        </p:nvGraphicFramePr>
        <p:xfrm>
          <a:off x="969963" y="2327275"/>
          <a:ext cx="7705725" cy="3465833"/>
        </p:xfrm>
        <a:graphic>
          <a:graphicData uri="http://schemas.openxmlformats.org/drawingml/2006/table">
            <a:tbl>
              <a:tblPr/>
              <a:tblGrid>
                <a:gridCol w="1560512">
                  <a:extLst>
                    <a:ext uri="{9D8B030D-6E8A-4147-A177-3AD203B41FA5}">
                      <a16:colId xmlns:a16="http://schemas.microsoft.com/office/drawing/2014/main" val="2429286021"/>
                    </a:ext>
                  </a:extLst>
                </a:gridCol>
                <a:gridCol w="6145213">
                  <a:extLst>
                    <a:ext uri="{9D8B030D-6E8A-4147-A177-3AD203B41FA5}">
                      <a16:colId xmlns:a16="http://schemas.microsoft.com/office/drawing/2014/main" val="4054967238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角色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职能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95731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项目经理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项目的整体计划、组织和控制。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383754"/>
                  </a:ext>
                </a:extLst>
              </a:tr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8675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666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4465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在整个项目中负责获取、阐述以及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维护产品需求及书写文档。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948367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在整个项目中负责评价、选择、阐述以及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维护产品设计以及书写文档。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043589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根据设计完成代码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编写任务并修正代码中的错误。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83144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负责设计和编写测试用例，以及完成最后的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测试执行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73685"/>
                  </a:ext>
                </a:extLst>
              </a:tr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质量保证人员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8675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666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4465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负责对产品的验收、检查和测试的结果进行计划、引导并做出报告。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6017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环境维护人员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负责开发和测试环境的开发和维护。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71965"/>
                  </a:ext>
                </a:extLst>
              </a:tr>
              <a:tr h="3381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另外的角色，如文档规范人员、硬件工程师等。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9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2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EEA7830-6B0F-425A-AA76-E9DA458ED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项目人力资源管理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51BC8D-2781-4344-BB22-ADF8C2477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6128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团队建设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37E7CE6A-C01D-4BCA-9443-9C5B1C2A7296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2492375"/>
            <a:ext cx="6705600" cy="3355975"/>
            <a:chOff x="612" y="845"/>
            <a:chExt cx="4224" cy="2114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32E0D183-0633-42AF-AE18-69ABDD5BB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2" y="847"/>
              <a:ext cx="4224" cy="211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52">
              <a:extLst>
                <a:ext uri="{FF2B5EF4-FFF2-40B4-BE49-F238E27FC236}">
                  <a16:creationId xmlns:a16="http://schemas.microsoft.com/office/drawing/2014/main" id="{DBC310DC-58CC-44AD-8905-3EB1B7F6E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933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清晰的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目标</a:t>
              </a:r>
            </a:p>
          </p:txBody>
        </p:sp>
        <p:sp>
          <p:nvSpPr>
            <p:cNvPr id="7" name="Text Box 53">
              <a:extLst>
                <a:ext uri="{FF2B5EF4-FFF2-40B4-BE49-F238E27FC236}">
                  <a16:creationId xmlns:a16="http://schemas.microsoft.com/office/drawing/2014/main" id="{9804619E-445E-4E56-9888-FA0CAD5E2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605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恰当的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领导</a:t>
              </a:r>
            </a:p>
          </p:txBody>
        </p:sp>
        <p:sp>
          <p:nvSpPr>
            <p:cNvPr id="8" name="Text Box 54">
              <a:extLst>
                <a:ext uri="{FF2B5EF4-FFF2-40B4-BE49-F238E27FC236}">
                  <a16:creationId xmlns:a16="http://schemas.microsoft.com/office/drawing/2014/main" id="{C72509D7-5B03-4263-96FD-457C7343D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1759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内部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支持</a:t>
              </a:r>
            </a:p>
          </p:txBody>
        </p:sp>
        <p:sp>
          <p:nvSpPr>
            <p:cNvPr id="9" name="Text Box 55">
              <a:extLst>
                <a:ext uri="{FF2B5EF4-FFF2-40B4-BE49-F238E27FC236}">
                  <a16:creationId xmlns:a16="http://schemas.microsoft.com/office/drawing/2014/main" id="{EA55BD01-BFE3-4D9C-BFBC-E0C89E675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1615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应变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技能</a:t>
              </a:r>
            </a:p>
          </p:txBody>
        </p:sp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1EC010A8-5F5E-4108-917C-3C46370B8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135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的信任</a:t>
              </a:r>
            </a:p>
          </p:txBody>
        </p:sp>
        <p:sp>
          <p:nvSpPr>
            <p:cNvPr id="11" name="Text Box 57">
              <a:extLst>
                <a:ext uri="{FF2B5EF4-FFF2-40B4-BE49-F238E27FC236}">
                  <a16:creationId xmlns:a16="http://schemas.microsoft.com/office/drawing/2014/main" id="{75F71993-014A-409A-ACFF-DF7A8AB3D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" y="1087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相关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的技能</a:t>
              </a:r>
            </a:p>
          </p:txBody>
        </p:sp>
        <p:sp>
          <p:nvSpPr>
            <p:cNvPr id="12" name="Text Box 58">
              <a:extLst>
                <a:ext uri="{FF2B5EF4-FFF2-40B4-BE49-F238E27FC236}">
                  <a16:creationId xmlns:a16="http://schemas.microsoft.com/office/drawing/2014/main" id="{620CB4B5-5205-4C46-9743-D80B67269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" y="895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一致的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承诺</a:t>
              </a:r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286AAA1A-AF76-40F2-A15B-4A27A6F3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847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良好的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沟通</a:t>
              </a:r>
            </a:p>
          </p:txBody>
        </p:sp>
        <p:sp>
          <p:nvSpPr>
            <p:cNvPr id="14" name="Text Box 60">
              <a:extLst>
                <a:ext uri="{FF2B5EF4-FFF2-40B4-BE49-F238E27FC236}">
                  <a16:creationId xmlns:a16="http://schemas.microsoft.com/office/drawing/2014/main" id="{C2F077CE-E589-4804-8AB4-88BB34182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229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b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kumimoji="1" lang="zh-CN" altLang="en-US" sz="2000" b="1">
                  <a:solidFill>
                    <a:srgbClr val="3366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支持</a:t>
              </a: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D4DE3C7B-CC8B-4B4B-BCAE-7A4AFD5E2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845"/>
              <a:ext cx="72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C3187626-36CD-441B-98CB-C8262DAAB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0" y="845"/>
              <a:ext cx="1488" cy="13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FC1D809A-4171-42CC-825A-B12AA28C6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565"/>
              <a:ext cx="27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953C7BBA-AE9D-469C-B535-E4A52C08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2237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BC34BB48-7F65-4A37-8511-BD4A786A2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845"/>
              <a:ext cx="624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35BECA3-513F-49A9-98FC-16E5C7CAF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845"/>
              <a:ext cx="1392" cy="13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31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476F7C-4ED5-4B32-BB8A-8E9E5658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项目软硬件资源管理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8565A24-A3EB-4BAF-BEB4-B5F13460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软件资源管理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操作系统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编译器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应用软件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测试工具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硬件资源管理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服务器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PC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3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……</a:t>
            </a:r>
          </a:p>
        </p:txBody>
      </p:sp>
      <p:pic>
        <p:nvPicPr>
          <p:cNvPr id="4" name="Picture 6" descr="MCj02873490000[1]">
            <a:extLst>
              <a:ext uri="{FF2B5EF4-FFF2-40B4-BE49-F238E27FC236}">
                <a16:creationId xmlns:a16="http://schemas.microsoft.com/office/drawing/2014/main" id="{E5A3F45B-9C69-4CCF-948F-8B9B73C3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73463"/>
            <a:ext cx="27844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4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 descr="第六章">
            <a:extLst>
              <a:ext uri="{FF2B5EF4-FFF2-40B4-BE49-F238E27FC236}">
                <a16:creationId xmlns:a16="http://schemas.microsoft.com/office/drawing/2014/main" id="{E574888C-A218-4A1A-8271-BDF41E6B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89138"/>
            <a:ext cx="6696075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554191-BC06-4043-B126-6B50C37E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项目风险管理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D7E1B2-3501-4CD1-BA80-B78E1E4A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146425"/>
            <a:ext cx="669925" cy="193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algn="l" defTabSz="7874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3350" indent="-131763" algn="l" defTabSz="7874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1625" indent="-150813" algn="l" defTabSz="7874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9738" indent="-13652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03250" indent="-14287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604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176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748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20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触发器</a:t>
            </a:r>
          </a:p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风险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DEC5AB-BF60-4297-8231-504A8296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3146425"/>
            <a:ext cx="669925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algn="l" defTabSz="7874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3350" indent="-131763" algn="l" defTabSz="7874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1625" indent="-150813" algn="l" defTabSz="7874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9738" indent="-13652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03250" indent="-14287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604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176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748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20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风险次序清单</a:t>
            </a:r>
          </a:p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风险等级排序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0F4F6-D162-4CE3-BC63-FC2FFB58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3146425"/>
            <a:ext cx="6699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algn="l" defTabSz="7874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3350" indent="-131763" algn="l" defTabSz="7874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1625" indent="-150813" algn="l" defTabSz="7874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9738" indent="-13652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03250" indent="-14287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604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176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748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20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概率分析</a:t>
            </a:r>
          </a:p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量化的风险次序清单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5CC7621-45E7-45AA-9E30-F12382A4D58B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547813" y="2003425"/>
            <a:ext cx="1741487" cy="914400"/>
            <a:chOff x="1242" y="719"/>
            <a:chExt cx="865" cy="576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ADD3355B-C14C-40FC-8523-56833C418123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32C4B06D-4FC3-4F27-8E3A-E8C7C2A06DD6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8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1" i="1" u="none" strike="noStrike" kern="0" cap="none" spc="0" normalizeH="0" baseline="0" noProof="0" dirty="0">
                  <a:ln>
                    <a:noFill/>
                  </a:ln>
                  <a:solidFill>
                    <a:srgbClr val="FFFFE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风险识别</a:t>
              </a: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BF75A16E-7278-4A63-BC45-E434D4D3F7F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059113" y="2003425"/>
            <a:ext cx="1943100" cy="914400"/>
            <a:chOff x="2002" y="719"/>
            <a:chExt cx="866" cy="576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4E3E1217-A0F2-4E28-B31D-A2ED82A13E72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11CB6865-093D-423D-9AC0-9D40D897C81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8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1" i="1" u="none" strike="noStrike" kern="0" cap="none" spc="0" normalizeH="0" baseline="0" noProof="0">
                  <a:ln>
                    <a:noFill/>
                  </a:ln>
                  <a:solidFill>
                    <a:srgbClr val="FFFFE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定性分析</a:t>
              </a: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A01FDBCF-87CC-4BD5-AD9E-C26F80151AED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83138" y="2003425"/>
            <a:ext cx="1804987" cy="914400"/>
            <a:chOff x="2759" y="719"/>
            <a:chExt cx="865" cy="576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E7D7AB8-EC39-4AC5-9576-9F980719E5FC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5C9103A-7908-47A3-B155-76723CE7876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8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1" i="1" u="none" strike="noStrike" kern="0" cap="none" spc="0" normalizeH="0" baseline="0" noProof="0">
                  <a:ln>
                    <a:noFill/>
                  </a:ln>
                  <a:solidFill>
                    <a:srgbClr val="FFFFE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定量分析</a:t>
              </a:r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528CCF1A-64D8-4EFD-833F-D7916E513462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372225" y="2001838"/>
            <a:ext cx="1727200" cy="914400"/>
            <a:chOff x="4275" y="719"/>
            <a:chExt cx="864" cy="576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6C62A9D-A10A-44E7-82EB-22DF971A908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C7C1374-CDA0-4CE3-A0CF-CB60620B933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>
              <a:lvl1pPr marL="342900" indent="-342900" algn="l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defRPr sz="2800"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B2B2B2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200" b="1" i="1" u="none" strike="noStrike" kern="0" cap="none" spc="0" normalizeH="0" baseline="0" noProof="0">
                  <a:ln>
                    <a:noFill/>
                  </a:ln>
                  <a:solidFill>
                    <a:srgbClr val="FFFFE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风险监控</a:t>
              </a:r>
            </a:p>
          </p:txBody>
        </p:sp>
      </p:grpSp>
      <p:sp>
        <p:nvSpPr>
          <p:cNvPr id="19" name="Rectangle 26">
            <a:extLst>
              <a:ext uri="{FF2B5EF4-FFF2-40B4-BE49-F238E27FC236}">
                <a16:creationId xmlns:a16="http://schemas.microsoft.com/office/drawing/2014/main" id="{B00A8A2F-1202-4E68-99AC-EB00C7E8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3146425"/>
            <a:ext cx="10350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algn="l" defTabSz="7874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3350" indent="-131763" algn="l" defTabSz="7874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1625" indent="-150813" algn="l" defTabSz="7874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9738" indent="-13652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03250" indent="-142875" algn="l" defTabSz="7874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604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176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748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32050" indent="-142875" defTabSz="787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纠正措施</a:t>
            </a:r>
          </a:p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项目变更申请</a:t>
            </a:r>
          </a:p>
          <a:p>
            <a:pPr marL="0" marR="0" lvl="0" indent="0" algn="l" defTabSz="787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计划更新</a:t>
            </a:r>
          </a:p>
        </p:txBody>
      </p:sp>
    </p:spTree>
    <p:extLst>
      <p:ext uri="{BB962C8B-B14F-4D97-AF65-F5344CB8AC3E}">
        <p14:creationId xmlns:p14="http://schemas.microsoft.com/office/powerpoint/2010/main" val="38633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9" grpId="0"/>
      <p:bldP spid="1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FB05772-6AF7-42E8-A163-9C4E6304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常用的风险识别方法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53396A-FA8A-4E40-8566-9430FD5E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检查单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文件审核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头脑风暴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德尔菲法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访谈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SWOT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分析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图表分析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Picture 5" descr="MCj03030140000[1]">
            <a:extLst>
              <a:ext uri="{FF2B5EF4-FFF2-40B4-BE49-F238E27FC236}">
                <a16:creationId xmlns:a16="http://schemas.microsoft.com/office/drawing/2014/main" id="{BBAB00E5-5254-4CF1-A03B-0FECF757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310356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8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2F981E-C7E9-4606-8BD1-16ED06A38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10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种常见的风险</a:t>
            </a:r>
          </a:p>
        </p:txBody>
      </p:sp>
      <p:graphicFrame>
        <p:nvGraphicFramePr>
          <p:cNvPr id="3" name="Group 55">
            <a:extLst>
              <a:ext uri="{FF2B5EF4-FFF2-40B4-BE49-F238E27FC236}">
                <a16:creationId xmlns:a16="http://schemas.microsoft.com/office/drawing/2014/main" id="{B3A78E7D-D96D-406B-9C6A-93C918016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301271"/>
              </p:ext>
            </p:extLst>
          </p:nvPr>
        </p:nvGraphicFramePr>
        <p:xfrm>
          <a:off x="598026" y="1420813"/>
          <a:ext cx="8242300" cy="5215890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3816863315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1161186122"/>
                    </a:ext>
                  </a:extLst>
                </a:gridCol>
                <a:gridCol w="5272088">
                  <a:extLst>
                    <a:ext uri="{9D8B030D-6E8A-4147-A177-3AD203B41FA5}">
                      <a16:colId xmlns:a16="http://schemas.microsoft.com/office/drawing/2014/main" val="974716880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软件风险</a:t>
                      </a:r>
                      <a:endParaRPr kumimoji="0" lang="zh-CN" alt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相应对策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756432"/>
                  </a:ext>
                </a:extLst>
              </a:tr>
              <a:tr h="358775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人员不足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207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2871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08100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951038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082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654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3226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798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录用优秀人才；人员应适应岗位需要；全面考虑团队建设；骨干人员工作要协调；实施培训；预先安排关键人员的使用计划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1345"/>
                  </a:ext>
                </a:extLst>
              </a:tr>
              <a:tr h="439738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进度计划和预算不准确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207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2871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08100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951038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082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654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3226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798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详细评估多种资源成本和进度；依成本进行设计；采用渐增式开发；软件复用；纯净需求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62227"/>
                  </a:ext>
                </a:extLst>
              </a:tr>
              <a:tr h="461963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开发了错误的软件功能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20788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进行组织分析；实施任务分析；进行用户调查；开发原型；及早编制用户手册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329444"/>
                  </a:ext>
                </a:extLst>
              </a:tr>
              <a:tr h="360363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开发了不适用的用户接口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207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2871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08100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951038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082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654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3226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798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开发原型；制作脚本；作业分析；弄清了用户特征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功能性、风格、工作负荷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06106"/>
                  </a:ext>
                </a:extLst>
              </a:tr>
              <a:tr h="53340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20788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只追求表面效果，需求中含有一些不必要的功能（镀金）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207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2871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08100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951038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082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654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3226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798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纯净需求；开发原型；成本－效益分析；依成本进行设计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53"/>
                  </a:ext>
                </a:extLst>
              </a:tr>
              <a:tr h="319088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需求不断变更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重大变更设限；信息隐蔽；渐进式开发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34772"/>
                  </a:ext>
                </a:extLst>
              </a:tr>
              <a:tr h="30480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外供部件不足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制定基准点；检验；参考基准检查；兼容性分析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223002"/>
                  </a:ext>
                </a:extLst>
              </a:tr>
              <a:tr h="45720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外包任务问题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207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28713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08100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951038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4082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654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3226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79838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参考基准检查；发包前审核；未发包合同；竞标设计或开发原型；建立团队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45654"/>
                  </a:ext>
                </a:extLst>
              </a:tr>
              <a:tr h="22860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实时性能达不到要求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模拟；制定基准；建模；开发原型；安装测量装置；调准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48084"/>
                  </a:ext>
                </a:extLst>
              </a:tr>
              <a:tr h="260350"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误解计算机科学能力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8925" indent="-2889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82625" indent="-279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92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7113" indent="2349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89125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3463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8035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607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717925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8925" marR="0" lvl="0" indent="-288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技术分析；成本－效益分析；开发原型；参考基准检查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640AD0-5F38-4B06-B42C-967AB6C5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软件过程的项目管理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4A333E-ABC4-4994-8294-8B52C1BF8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有效的项目管理是在用来实现项目具体目标的规定时间内，对组织机构资源进行计划、引导和控制工作。 </a:t>
            </a:r>
          </a:p>
          <a:p>
            <a:pPr marL="0" marR="0" lvl="0" indent="719138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——《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项目管理知识指南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》</a:t>
            </a:r>
          </a:p>
        </p:txBody>
      </p:sp>
      <p:pic>
        <p:nvPicPr>
          <p:cNvPr id="4" name="Picture 6" descr="MCj02379520000[1]">
            <a:extLst>
              <a:ext uri="{FF2B5EF4-FFF2-40B4-BE49-F238E27FC236}">
                <a16:creationId xmlns:a16="http://schemas.microsoft.com/office/drawing/2014/main" id="{80AF149B-8A37-4BBC-B4D3-6A2F7872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365625"/>
            <a:ext cx="23590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5F97E0-737D-4187-B060-C23F3F0E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定量的风险分析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B01BE1-CEE8-4ACE-A041-12AFCF25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量化的风险分析通常需要对事实进行更详细的分析，较之主观的风险分析往往更为可靠。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主要的量化分析方法有：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比率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范围分析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概率分析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敏感性分析 </a:t>
            </a:r>
          </a:p>
        </p:txBody>
      </p:sp>
      <p:pic>
        <p:nvPicPr>
          <p:cNvPr id="4" name="Picture 4" descr="MCj03790010000[1]">
            <a:extLst>
              <a:ext uri="{FF2B5EF4-FFF2-40B4-BE49-F238E27FC236}">
                <a16:creationId xmlns:a16="http://schemas.microsoft.com/office/drawing/2014/main" id="{0A0F8303-CCA5-4C2A-8E08-26227142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357563"/>
            <a:ext cx="2212975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E27025-0215-4C2F-9BA2-02B4E493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WBS-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工作分解结构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43F13B-5C07-4A02-832C-436F544E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83431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  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项目范围规划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1.1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确定项目范围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1.2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获得项目所需资金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1.3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定义预备资源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1.4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获得核心资源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1.5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项目范围规划完成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  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分析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软件需求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2.1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行为需求分析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2.2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起草初步的软件规范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2.3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制定初步预算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2.4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工作组共同审阅软件规范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预算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2.5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根据反馈修改软件规范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2.6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确定交付期限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2.7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获得开展后续工作的批准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概念、期限和预算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2.8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获得所需资源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2.9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分析工作完成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  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设计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3.1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审阅初步的软件规范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3.2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制定功能规范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3.3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根据功能规范开发原型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3.4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审阅功能规范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3.5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根据反馈修改功能规范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3.6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获得开展后续工作的批准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3.7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设计工作完成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  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开发	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4.1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审阅功能规范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4.2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确定模块化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分层设计参数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4.3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分派任务给开发人员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4.4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编写代码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4.5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开发人员测试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初步调试</a:t>
            </a: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4.6	</a:t>
            </a:r>
            <a:r>
              <a:rPr kumimoji="0" lang="zh-CN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开发工作完毕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……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69C0895-0A52-4124-A54A-47CC453E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125215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89F8D88-C07C-4836-B9C7-B040DCB8D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700213"/>
          <a:ext cx="6591300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187135" imgH="4150766" progId="Visio.Drawing.11">
                  <p:embed/>
                </p:oleObj>
              </mc:Choice>
              <mc:Fallback>
                <p:oleObj name="Visio" r:id="rId3" imgW="6187135" imgH="4150766" progId="Visio.Drawing.11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389F8D88-C07C-4836-B9C7-B040DCB8D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00213"/>
                        <a:ext cx="6591300" cy="441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3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7FB2F8-3150-48EB-A698-18CF0566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创建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WBS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的基本法则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AD7F5A-ADA3-44DF-A3EA-1F1B819D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每个工作工作单元在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只能出现一次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概要任务是对其下所有任务的总结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的条目都有单独的人员负责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与实际要做的工作情形保持一致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时应让项目组员参予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每个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条目都应备案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WBS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既要灵活又要不失控制</a:t>
            </a:r>
          </a:p>
        </p:txBody>
      </p:sp>
    </p:spTree>
    <p:extLst>
      <p:ext uri="{BB962C8B-B14F-4D97-AF65-F5344CB8AC3E}">
        <p14:creationId xmlns:p14="http://schemas.microsoft.com/office/powerpoint/2010/main" val="2345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E6AC83D-6D3B-4F8F-B30B-C75FC6149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任务排序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6D77BD-5FD3-4F36-BCCC-64763B29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项目网络图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箭线图法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(ADM)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前导图法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(PDM)</a:t>
            </a:r>
          </a:p>
        </p:txBody>
      </p:sp>
      <p:pic>
        <p:nvPicPr>
          <p:cNvPr id="4" name="Picture 4" descr="MCj02380690000[1]">
            <a:extLst>
              <a:ext uri="{FF2B5EF4-FFF2-40B4-BE49-F238E27FC236}">
                <a16:creationId xmlns:a16="http://schemas.microsoft.com/office/drawing/2014/main" id="{185D2D7B-9209-4C90-BA6A-653664C1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429000"/>
            <a:ext cx="3557587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6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C797F-4390-4DED-BF99-AB5B3BA0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箭线图法（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ADM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）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2898F8B-EAF6-4741-B5DE-AE67DEFB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8101012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二维码">
            <a:extLst>
              <a:ext uri="{FF2B5EF4-FFF2-40B4-BE49-F238E27FC236}">
                <a16:creationId xmlns:a16="http://schemas.microsoft.com/office/drawing/2014/main" id="{C9CE88ED-68C1-44F2-AFF9-26879A3F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91" y="90455"/>
            <a:ext cx="2660715" cy="26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78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BBAA857-AA7F-4B8A-9AAC-3C880846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前导图法（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PDM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）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623BC28-24A7-4474-AF72-C1938CDC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1"/>
          <a:stretch>
            <a:fillRect/>
          </a:stretch>
        </p:blipFill>
        <p:spPr bwMode="auto">
          <a:xfrm>
            <a:off x="646113" y="1601788"/>
            <a:ext cx="83185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95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173604C-0057-424E-BC51-043C603D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时间安排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-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甘特图</a:t>
            </a:r>
          </a:p>
        </p:txBody>
      </p:sp>
      <p:pic>
        <p:nvPicPr>
          <p:cNvPr id="3" name="imgPreview" descr="这只是预览。单击“立即下载”可下载模板。">
            <a:extLst>
              <a:ext uri="{FF2B5EF4-FFF2-40B4-BE49-F238E27FC236}">
                <a16:creationId xmlns:a16="http://schemas.microsoft.com/office/drawing/2014/main" id="{FEE6F11F-4E43-4180-8D30-A0335AEC0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6534150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9">
            <a:extLst>
              <a:ext uri="{FF2B5EF4-FFF2-40B4-BE49-F238E27FC236}">
                <a16:creationId xmlns:a16="http://schemas.microsoft.com/office/drawing/2014/main" id="{1877F2FD-F34A-483E-9FE0-0CC85CA6B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1125538"/>
            <a:ext cx="287337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54598ECF-2057-4F7C-83CD-31B22782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708025"/>
            <a:ext cx="2636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摘要任务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由子任务组成并对这些子任务进行汇总的任务 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B44E8412-D1A4-4CA7-8A36-AC5F8DE51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2781300"/>
            <a:ext cx="504825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1010A429-C038-4DDD-98E8-1CD7364E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3141663"/>
            <a:ext cx="178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里程碑：实心菱形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A69A2759-7111-4B49-959E-7F01D1F02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2852738"/>
            <a:ext cx="72072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D253D95-33E0-47F4-ADB3-F146648D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65400"/>
            <a:ext cx="1943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箭头表示依赖关系</a:t>
            </a: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FC9392E9-E57F-46AC-8938-C28A25757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3213100"/>
            <a:ext cx="433388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196952B5-0068-494D-ABD7-C74531B9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3860800"/>
            <a:ext cx="830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子任务</a:t>
            </a:r>
          </a:p>
        </p:txBody>
      </p:sp>
    </p:spTree>
    <p:extLst>
      <p:ext uri="{BB962C8B-B14F-4D97-AF65-F5344CB8AC3E}">
        <p14:creationId xmlns:p14="http://schemas.microsoft.com/office/powerpoint/2010/main" val="10993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B02643-26B8-46EA-B03C-818C7A90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责任矩阵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18EE775-FA8E-44D1-8E32-8B56E2FD4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6128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用距阵的形式列出对某项任务负责的人或资源。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4" name="Group 364">
            <a:extLst>
              <a:ext uri="{FF2B5EF4-FFF2-40B4-BE49-F238E27FC236}">
                <a16:creationId xmlns:a16="http://schemas.microsoft.com/office/drawing/2014/main" id="{6563558F-1CC6-45E6-BB1C-3560D179EB15}"/>
              </a:ext>
            </a:extLst>
          </p:cNvPr>
          <p:cNvGraphicFramePr>
            <a:graphicFrameLocks/>
          </p:cNvGraphicFramePr>
          <p:nvPr/>
        </p:nvGraphicFramePr>
        <p:xfrm>
          <a:off x="900113" y="2060575"/>
          <a:ext cx="7488237" cy="4598988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1402545012"/>
                    </a:ext>
                  </a:extLst>
                </a:gridCol>
                <a:gridCol w="3478213">
                  <a:extLst>
                    <a:ext uri="{9D8B030D-6E8A-4147-A177-3AD203B41FA5}">
                      <a16:colId xmlns:a16="http://schemas.microsoft.com/office/drawing/2014/main" val="3809043790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13636484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70240768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83131852"/>
                    </a:ext>
                  </a:extLst>
                </a:gridCol>
              </a:tblGrid>
              <a:tr h="12858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管理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经理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6902"/>
                  </a:ext>
                </a:extLst>
              </a:tr>
              <a:tr h="16827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项目范围规划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1.1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确定项目范围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982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1.2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获得项目所需资金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4130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1.3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定义预备资源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2966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1.4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获得核心资源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003837"/>
                  </a:ext>
                </a:extLst>
              </a:tr>
              <a:tr h="331788"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软件需求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2.1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行为需求分析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77548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2.2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起草初步的软件规范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28259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2.3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制定初步预算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9289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2.4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工作组共同审阅软件规范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预算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433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2.5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根据反馈修改软件规范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90857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2.6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确定交付期限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1528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2.7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获得开展后续工作的批准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4835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2.8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获得所需资源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 b="1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i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03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5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0FD253C-EDA8-4F39-ABCC-40DECFA3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项目跟踪和控制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DF69E1-064E-4AFC-AF06-E8AFDA99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了解成员的工作情况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调整工作安排，合理利用资源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促进计划内容的完善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4.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促进项目经理对人员的认识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5.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促进对项目工作量的估计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6.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统计并了解项目总体进度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7.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有利于人员考核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1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595A0D-BBDC-4DA2-9408-82299F857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项目计划案例：建造地牢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A9C6D4-A9F9-4BEF-8F78-C0410C7D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说明：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None/>
              <a:tabLst/>
              <a:defRPr/>
            </a:pPr>
            <a:endParaRPr kumimoji="0" lang="zh-CN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你是路易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10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世的俘虏。他要给自己的城堡增加三个新地牢，让你做一个规划。干得好就释放，干不好就终生监禁。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小地牢很难设计，要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12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周，但容易建成，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周即可；中地牢设计要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5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周，施工要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6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周；大地牢设计只要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周，但建造要用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9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周。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你有一个设计师和一个建筑师，设计师不会建造而建筑师不会设计。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要建好这三个地牢，你规划的工期是几周？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5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BA2E0FF-21CF-40AC-BD86-97635479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软件配置管理概念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44C237-648A-4DB6-AF9C-FCD9A3B8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配置</a:t>
            </a:r>
          </a:p>
          <a:p>
            <a:pPr marL="36353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配置是在技术文档中明确说明最终组成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软件产品的功能或物理属性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配置项</a:t>
            </a:r>
          </a:p>
          <a:p>
            <a:pPr marL="36353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在软件生存周期内所产生的各种应纳入管理范围的系统构成成分。包括各种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管理文档和技术文档，源程序与目标代码，以及运行所需的各种数据等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（配置管理的资源对象）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基线</a:t>
            </a:r>
          </a:p>
          <a:p>
            <a:pPr marL="36353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基线是评审过的一个或多个软件配置项，每一个基线都是下一步开发的出发点和基础。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配置管理库</a:t>
            </a:r>
          </a:p>
          <a:p>
            <a:pPr marL="363538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配置管理库也称受控库，用于存储软件配置项以及相关配置管理信息。</a:t>
            </a:r>
          </a:p>
        </p:txBody>
      </p:sp>
    </p:spTree>
    <p:extLst>
      <p:ext uri="{BB962C8B-B14F-4D97-AF65-F5344CB8AC3E}">
        <p14:creationId xmlns:p14="http://schemas.microsoft.com/office/powerpoint/2010/main" val="4525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7363F3-9B3A-4530-B991-B692AE3C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" y="25010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不同的思路</a:t>
            </a:r>
          </a:p>
        </p:txBody>
      </p:sp>
      <p:grpSp>
        <p:nvGrpSpPr>
          <p:cNvPr id="7" name="Organization Chart 2">
            <a:extLst>
              <a:ext uri="{FF2B5EF4-FFF2-40B4-BE49-F238E27FC236}">
                <a16:creationId xmlns:a16="http://schemas.microsoft.com/office/drawing/2014/main" id="{6E10C361-8929-460D-A627-ADECA2F07E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9388" y="3970048"/>
            <a:ext cx="6686550" cy="1985963"/>
            <a:chOff x="983" y="1643"/>
            <a:chExt cx="5892" cy="1681"/>
          </a:xfrm>
        </p:grpSpPr>
        <p:cxnSp>
          <p:nvCxnSpPr>
            <p:cNvPr id="1028" name="_s1028">
              <a:extLst>
                <a:ext uri="{FF2B5EF4-FFF2-40B4-BE49-F238E27FC236}">
                  <a16:creationId xmlns:a16="http://schemas.microsoft.com/office/drawing/2014/main" id="{F78495A4-6C06-436B-9C74-04DD5F6FC101}"/>
                </a:ext>
              </a:extLst>
            </p:cNvPr>
            <p:cNvCxnSpPr>
              <a:cxnSpLocks noChangeShapeType="1"/>
              <a:stCxn id="16" idx="0"/>
              <a:endCxn id="10" idx="2"/>
            </p:cNvCxnSpPr>
            <p:nvPr/>
          </p:nvCxnSpPr>
          <p:spPr bwMode="auto">
            <a:xfrm rot="5400000" flipH="1">
              <a:off x="5870" y="2240"/>
              <a:ext cx="144" cy="1006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>
              <a:extLst>
                <a:ext uri="{FF2B5EF4-FFF2-40B4-BE49-F238E27FC236}">
                  <a16:creationId xmlns:a16="http://schemas.microsoft.com/office/drawing/2014/main" id="{61791E6A-E2F6-4798-BCB1-9717D2D8C795}"/>
                </a:ext>
              </a:extLst>
            </p:cNvPr>
            <p:cNvCxnSpPr>
              <a:cxnSpLocks noChangeShapeType="1"/>
              <a:stCxn id="15" idx="0"/>
              <a:endCxn id="10" idx="2"/>
            </p:cNvCxnSpPr>
            <p:nvPr/>
          </p:nvCxnSpPr>
          <p:spPr bwMode="auto">
            <a:xfrm rot="16200000">
              <a:off x="5368" y="2742"/>
              <a:ext cx="144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>
              <a:extLst>
                <a:ext uri="{FF2B5EF4-FFF2-40B4-BE49-F238E27FC236}">
                  <a16:creationId xmlns:a16="http://schemas.microsoft.com/office/drawing/2014/main" id="{D040B848-69EE-4AFF-AA1F-1991E6889A03}"/>
                </a:ext>
              </a:extLst>
            </p:cNvPr>
            <p:cNvCxnSpPr>
              <a:cxnSpLocks noChangeShapeType="1"/>
              <a:stCxn id="14" idx="0"/>
              <a:endCxn id="10" idx="2"/>
            </p:cNvCxnSpPr>
            <p:nvPr/>
          </p:nvCxnSpPr>
          <p:spPr bwMode="auto">
            <a:xfrm rot="16200000">
              <a:off x="4864" y="2240"/>
              <a:ext cx="144" cy="1006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>
              <a:extLst>
                <a:ext uri="{FF2B5EF4-FFF2-40B4-BE49-F238E27FC236}">
                  <a16:creationId xmlns:a16="http://schemas.microsoft.com/office/drawing/2014/main" id="{9694A33D-06D0-44CE-8587-BB06D47D64F2}"/>
                </a:ext>
              </a:extLst>
            </p:cNvPr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5400000" flipH="1">
              <a:off x="2852" y="2240"/>
              <a:ext cx="144" cy="1006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>
              <a:extLst>
                <a:ext uri="{FF2B5EF4-FFF2-40B4-BE49-F238E27FC236}">
                  <a16:creationId xmlns:a16="http://schemas.microsoft.com/office/drawing/2014/main" id="{6A68A2EB-2071-4C43-A8BD-361046E00BC0}"/>
                </a:ext>
              </a:extLst>
            </p:cNvPr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16200000">
              <a:off x="2350" y="2742"/>
              <a:ext cx="144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>
              <a:extLst>
                <a:ext uri="{FF2B5EF4-FFF2-40B4-BE49-F238E27FC236}">
                  <a16:creationId xmlns:a16="http://schemas.microsoft.com/office/drawing/2014/main" id="{27C48A49-33C1-453E-8464-746D83AF3102}"/>
                </a:ext>
              </a:extLst>
            </p:cNvPr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rot="16200000">
              <a:off x="1846" y="2240"/>
              <a:ext cx="144" cy="1006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>
              <a:extLst>
                <a:ext uri="{FF2B5EF4-FFF2-40B4-BE49-F238E27FC236}">
                  <a16:creationId xmlns:a16="http://schemas.microsoft.com/office/drawing/2014/main" id="{4E2172B0-822D-4A18-90F3-4BA603BA2A97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4612" y="1542"/>
              <a:ext cx="144" cy="1510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>
              <a:extLst>
                <a:ext uri="{FF2B5EF4-FFF2-40B4-BE49-F238E27FC236}">
                  <a16:creationId xmlns:a16="http://schemas.microsoft.com/office/drawing/2014/main" id="{7CD7B380-754A-4896-A90A-DDDAF6246DBC}"/>
                </a:ext>
              </a:extLst>
            </p:cNvPr>
            <p:cNvCxnSpPr>
              <a:cxnSpLocks noChangeShapeType="1"/>
              <a:stCxn id="9" idx="0"/>
              <a:endCxn id="8" idx="2"/>
            </p:cNvCxnSpPr>
            <p:nvPr/>
          </p:nvCxnSpPr>
          <p:spPr bwMode="auto">
            <a:xfrm rot="16200000">
              <a:off x="3103" y="1543"/>
              <a:ext cx="144" cy="1508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1036">
              <a:extLst>
                <a:ext uri="{FF2B5EF4-FFF2-40B4-BE49-F238E27FC236}">
                  <a16:creationId xmlns:a16="http://schemas.microsoft.com/office/drawing/2014/main" id="{E814EB08-B675-4012-A011-E41BE928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923"/>
              <a:ext cx="1324" cy="302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2261" tIns="21129" rIns="42261" bIns="2112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设计建造地牢</a:t>
              </a:r>
            </a:p>
          </p:txBody>
        </p:sp>
        <p:sp>
          <p:nvSpPr>
            <p:cNvPr id="9" name="_s1037">
              <a:extLst>
                <a:ext uri="{FF2B5EF4-FFF2-40B4-BE49-F238E27FC236}">
                  <a16:creationId xmlns:a16="http://schemas.microsoft.com/office/drawing/2014/main" id="{952DBCC0-72D7-4551-AC30-235214B8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2369"/>
              <a:ext cx="864" cy="302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2261" tIns="21129" rIns="42261" bIns="2112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10" name="_s1038">
              <a:extLst>
                <a:ext uri="{FF2B5EF4-FFF2-40B4-BE49-F238E27FC236}">
                  <a16:creationId xmlns:a16="http://schemas.microsoft.com/office/drawing/2014/main" id="{B1C4DF6D-B9D3-45D5-A77B-8DC9A08C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2369"/>
              <a:ext cx="864" cy="302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2261" tIns="21129" rIns="42261" bIns="21129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建造</a:t>
              </a:r>
            </a:p>
          </p:txBody>
        </p:sp>
        <p:sp>
          <p:nvSpPr>
            <p:cNvPr id="11" name="_s1039">
              <a:extLst>
                <a:ext uri="{FF2B5EF4-FFF2-40B4-BE49-F238E27FC236}">
                  <a16:creationId xmlns:a16="http://schemas.microsoft.com/office/drawing/2014/main" id="{BAB6E637-4B2C-4FD6-B007-FBB2659F5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9140" tIns="24570" rIns="49140" bIns="2457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小地牢</a:t>
              </a:r>
            </a:p>
          </p:txBody>
        </p:sp>
        <p:sp>
          <p:nvSpPr>
            <p:cNvPr id="12" name="_s1040">
              <a:extLst>
                <a:ext uri="{FF2B5EF4-FFF2-40B4-BE49-F238E27FC236}">
                  <a16:creationId xmlns:a16="http://schemas.microsoft.com/office/drawing/2014/main" id="{C5CAB940-1B61-4C60-9453-FC89610C9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9140" tIns="24570" rIns="49140" bIns="2457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中地牢</a:t>
              </a:r>
            </a:p>
          </p:txBody>
        </p:sp>
        <p:sp>
          <p:nvSpPr>
            <p:cNvPr id="13" name="_s1041">
              <a:extLst>
                <a:ext uri="{FF2B5EF4-FFF2-40B4-BE49-F238E27FC236}">
                  <a16:creationId xmlns:a16="http://schemas.microsoft.com/office/drawing/2014/main" id="{58FAE98C-E0AF-4151-AC9E-9EFE40FFA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9140" tIns="24570" rIns="49140" bIns="2457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大地牢</a:t>
              </a:r>
            </a:p>
          </p:txBody>
        </p:sp>
        <p:sp>
          <p:nvSpPr>
            <p:cNvPr id="14" name="_s1042">
              <a:extLst>
                <a:ext uri="{FF2B5EF4-FFF2-40B4-BE49-F238E27FC236}">
                  <a16:creationId xmlns:a16="http://schemas.microsoft.com/office/drawing/2014/main" id="{E145CF49-8217-4B1E-A3C7-8BF54A0A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9140" tIns="24570" rIns="49140" bIns="2457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小地牢</a:t>
              </a:r>
            </a:p>
          </p:txBody>
        </p:sp>
        <p:sp>
          <p:nvSpPr>
            <p:cNvPr id="15" name="_s1043">
              <a:extLst>
                <a:ext uri="{FF2B5EF4-FFF2-40B4-BE49-F238E27FC236}">
                  <a16:creationId xmlns:a16="http://schemas.microsoft.com/office/drawing/2014/main" id="{11DCB7B0-9785-4F2D-AAAF-A8E5491B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9140" tIns="24570" rIns="49140" bIns="2457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中地牢</a:t>
              </a:r>
            </a:p>
          </p:txBody>
        </p:sp>
        <p:sp>
          <p:nvSpPr>
            <p:cNvPr id="16" name="_s1044">
              <a:extLst>
                <a:ext uri="{FF2B5EF4-FFF2-40B4-BE49-F238E27FC236}">
                  <a16:creationId xmlns:a16="http://schemas.microsoft.com/office/drawing/2014/main" id="{25256B3D-495F-4D01-8496-186C6668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" y="2815"/>
              <a:ext cx="862" cy="309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50660" tIns="25330" rIns="50660" bIns="2533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大地牢</a:t>
              </a:r>
            </a:p>
          </p:txBody>
        </p:sp>
      </p:grpSp>
      <p:grpSp>
        <p:nvGrpSpPr>
          <p:cNvPr id="17" name="Organization Chart 21">
            <a:extLst>
              <a:ext uri="{FF2B5EF4-FFF2-40B4-BE49-F238E27FC236}">
                <a16:creationId xmlns:a16="http://schemas.microsoft.com/office/drawing/2014/main" id="{BCA60A5A-3D1A-4CD0-BB17-69598AE08D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7088" y="1628775"/>
            <a:ext cx="7559675" cy="2303463"/>
            <a:chOff x="983" y="1643"/>
            <a:chExt cx="5892" cy="1681"/>
          </a:xfrm>
        </p:grpSpPr>
        <p:cxnSp>
          <p:nvCxnSpPr>
            <p:cNvPr id="1047" name="_s1047">
              <a:extLst>
                <a:ext uri="{FF2B5EF4-FFF2-40B4-BE49-F238E27FC236}">
                  <a16:creationId xmlns:a16="http://schemas.microsoft.com/office/drawing/2014/main" id="{1D1F682D-C12B-4064-A729-6C0D9981F4BC}"/>
                </a:ext>
              </a:extLst>
            </p:cNvPr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>
              <a:off x="6120" y="2478"/>
              <a:ext cx="145" cy="503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_s1048">
              <a:extLst>
                <a:ext uri="{FF2B5EF4-FFF2-40B4-BE49-F238E27FC236}">
                  <a16:creationId xmlns:a16="http://schemas.microsoft.com/office/drawing/2014/main" id="{305D859D-7354-4171-9866-F6DD5680F87E}"/>
                </a:ext>
              </a:extLst>
            </p:cNvPr>
            <p:cNvCxnSpPr>
              <a:cxnSpLocks noChangeShapeType="1"/>
              <a:stCxn id="26" idx="0"/>
              <a:endCxn id="20" idx="2"/>
            </p:cNvCxnSpPr>
            <p:nvPr/>
          </p:nvCxnSpPr>
          <p:spPr bwMode="auto">
            <a:xfrm rot="5400000" flipH="1">
              <a:off x="4108" y="2478"/>
              <a:ext cx="145" cy="504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_s1049">
              <a:extLst>
                <a:ext uri="{FF2B5EF4-FFF2-40B4-BE49-F238E27FC236}">
                  <a16:creationId xmlns:a16="http://schemas.microsoft.com/office/drawing/2014/main" id="{D799F2F6-802B-4441-83E4-44D4D5676036}"/>
                </a:ext>
              </a:extLst>
            </p:cNvPr>
            <p:cNvCxnSpPr>
              <a:cxnSpLocks noChangeShapeType="1"/>
              <a:stCxn id="25" idx="0"/>
              <a:endCxn id="19" idx="2"/>
            </p:cNvCxnSpPr>
            <p:nvPr/>
          </p:nvCxnSpPr>
          <p:spPr bwMode="auto">
            <a:xfrm rot="5400000" flipH="1">
              <a:off x="2096" y="2478"/>
              <a:ext cx="145" cy="504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_s1050">
              <a:extLst>
                <a:ext uri="{FF2B5EF4-FFF2-40B4-BE49-F238E27FC236}">
                  <a16:creationId xmlns:a16="http://schemas.microsoft.com/office/drawing/2014/main" id="{0729DD0F-8F65-44E9-A7EA-0BD7C0066E0D}"/>
                </a:ext>
              </a:extLst>
            </p:cNvPr>
            <p:cNvCxnSpPr>
              <a:cxnSpLocks noChangeShapeType="1"/>
              <a:stCxn id="24" idx="0"/>
              <a:endCxn id="22" idx="2"/>
            </p:cNvCxnSpPr>
            <p:nvPr/>
          </p:nvCxnSpPr>
          <p:spPr bwMode="auto">
            <a:xfrm rot="16200000">
              <a:off x="5617" y="2479"/>
              <a:ext cx="145" cy="502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_s1051">
              <a:extLst>
                <a:ext uri="{FF2B5EF4-FFF2-40B4-BE49-F238E27FC236}">
                  <a16:creationId xmlns:a16="http://schemas.microsoft.com/office/drawing/2014/main" id="{4916A862-A898-4E79-B00A-540A79F388B3}"/>
                </a:ext>
              </a:extLst>
            </p:cNvPr>
            <p:cNvCxnSpPr>
              <a:cxnSpLocks noChangeShapeType="1"/>
              <a:stCxn id="23" idx="0"/>
              <a:endCxn id="20" idx="2"/>
            </p:cNvCxnSpPr>
            <p:nvPr/>
          </p:nvCxnSpPr>
          <p:spPr bwMode="auto">
            <a:xfrm rot="16200000">
              <a:off x="3605" y="2479"/>
              <a:ext cx="145" cy="502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_s1052">
              <a:extLst>
                <a:ext uri="{FF2B5EF4-FFF2-40B4-BE49-F238E27FC236}">
                  <a16:creationId xmlns:a16="http://schemas.microsoft.com/office/drawing/2014/main" id="{C04A48C3-9B68-486A-B9CD-1C3C7FEECC4A}"/>
                </a:ext>
              </a:extLst>
            </p:cNvPr>
            <p:cNvCxnSpPr>
              <a:cxnSpLocks noChangeShapeType="1"/>
              <a:stCxn id="22" idx="0"/>
              <a:endCxn id="18" idx="2"/>
            </p:cNvCxnSpPr>
            <p:nvPr/>
          </p:nvCxnSpPr>
          <p:spPr bwMode="auto">
            <a:xfrm rot="5400000" flipH="1">
              <a:off x="4863" y="1284"/>
              <a:ext cx="144" cy="2012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_s1053">
              <a:extLst>
                <a:ext uri="{FF2B5EF4-FFF2-40B4-BE49-F238E27FC236}">
                  <a16:creationId xmlns:a16="http://schemas.microsoft.com/office/drawing/2014/main" id="{358F927F-99F3-404E-BC73-DAF7DE68E139}"/>
                </a:ext>
              </a:extLst>
            </p:cNvPr>
            <p:cNvCxnSpPr>
              <a:cxnSpLocks noChangeShapeType="1"/>
              <a:stCxn id="21" idx="0"/>
              <a:endCxn id="19" idx="2"/>
            </p:cNvCxnSpPr>
            <p:nvPr/>
          </p:nvCxnSpPr>
          <p:spPr bwMode="auto">
            <a:xfrm rot="16200000">
              <a:off x="1593" y="2479"/>
              <a:ext cx="145" cy="502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_s1054">
              <a:extLst>
                <a:ext uri="{FF2B5EF4-FFF2-40B4-BE49-F238E27FC236}">
                  <a16:creationId xmlns:a16="http://schemas.microsoft.com/office/drawing/2014/main" id="{D2E3BC34-EA2D-4780-93A4-AB4454233CBC}"/>
                </a:ext>
              </a:extLst>
            </p:cNvPr>
            <p:cNvCxnSpPr>
              <a:cxnSpLocks noChangeShapeType="1"/>
              <a:stCxn id="20" idx="0"/>
              <a:endCxn id="18" idx="2"/>
            </p:cNvCxnSpPr>
            <p:nvPr/>
          </p:nvCxnSpPr>
          <p:spPr bwMode="auto">
            <a:xfrm rot="16200000">
              <a:off x="3858" y="2289"/>
              <a:ext cx="144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_s1055">
              <a:extLst>
                <a:ext uri="{FF2B5EF4-FFF2-40B4-BE49-F238E27FC236}">
                  <a16:creationId xmlns:a16="http://schemas.microsoft.com/office/drawing/2014/main" id="{1A8351F1-5EE9-417F-B904-4DEBDCA1EC7C}"/>
                </a:ext>
              </a:extLst>
            </p:cNvPr>
            <p:cNvCxnSpPr>
              <a:cxnSpLocks noChangeShapeType="1"/>
              <a:stCxn id="19" idx="0"/>
              <a:endCxn id="18" idx="2"/>
            </p:cNvCxnSpPr>
            <p:nvPr/>
          </p:nvCxnSpPr>
          <p:spPr bwMode="auto">
            <a:xfrm rot="16200000">
              <a:off x="2851" y="1284"/>
              <a:ext cx="144" cy="2012"/>
            </a:xfrm>
            <a:prstGeom prst="bentConnector3">
              <a:avLst>
                <a:gd name="adj1" fmla="val 49602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_s1056">
              <a:extLst>
                <a:ext uri="{FF2B5EF4-FFF2-40B4-BE49-F238E27FC236}">
                  <a16:creationId xmlns:a16="http://schemas.microsoft.com/office/drawing/2014/main" id="{173D622D-D7AD-41C7-AE1E-B70AB832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923"/>
              <a:ext cx="1306" cy="295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7294" tIns="23647" rIns="47294" bIns="236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设计建造地牢</a:t>
              </a:r>
            </a:p>
          </p:txBody>
        </p:sp>
        <p:sp>
          <p:nvSpPr>
            <p:cNvPr id="19" name="_s1057">
              <a:extLst>
                <a:ext uri="{FF2B5EF4-FFF2-40B4-BE49-F238E27FC236}">
                  <a16:creationId xmlns:a16="http://schemas.microsoft.com/office/drawing/2014/main" id="{7D34A154-8090-4357-BAD8-79216F91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362"/>
              <a:ext cx="1504" cy="295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7294" tIns="23647" rIns="47294" bIns="236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设计建造小地牢</a:t>
              </a:r>
            </a:p>
          </p:txBody>
        </p:sp>
        <p:sp>
          <p:nvSpPr>
            <p:cNvPr id="20" name="_s1058">
              <a:extLst>
                <a:ext uri="{FF2B5EF4-FFF2-40B4-BE49-F238E27FC236}">
                  <a16:creationId xmlns:a16="http://schemas.microsoft.com/office/drawing/2014/main" id="{ADF6BB56-F787-4EAD-BA2B-6D2ABCA74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362"/>
              <a:ext cx="1504" cy="295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47294" tIns="23647" rIns="47294" bIns="236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设计建造中地牢</a:t>
              </a:r>
            </a:p>
          </p:txBody>
        </p:sp>
        <p:sp>
          <p:nvSpPr>
            <p:cNvPr id="21" name="_s1059">
              <a:extLst>
                <a:ext uri="{FF2B5EF4-FFF2-40B4-BE49-F238E27FC236}">
                  <a16:creationId xmlns:a16="http://schemas.microsoft.com/office/drawing/2014/main" id="{999E5FF6-2F73-48E9-9087-91CCF15E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54994" tIns="27496" rIns="54994" bIns="27496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22" name="_s1060">
              <a:extLst>
                <a:ext uri="{FF2B5EF4-FFF2-40B4-BE49-F238E27FC236}">
                  <a16:creationId xmlns:a16="http://schemas.microsoft.com/office/drawing/2014/main" id="{6A90E84F-C00F-481A-8EEA-7C4C836FF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" y="2362"/>
              <a:ext cx="1504" cy="295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设计建造大地牢</a:t>
              </a:r>
            </a:p>
          </p:txBody>
        </p:sp>
        <p:sp>
          <p:nvSpPr>
            <p:cNvPr id="23" name="_s1061">
              <a:extLst>
                <a:ext uri="{FF2B5EF4-FFF2-40B4-BE49-F238E27FC236}">
                  <a16:creationId xmlns:a16="http://schemas.microsoft.com/office/drawing/2014/main" id="{49CCE819-D56A-4E80-A774-6DE37FC6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24" name="_s1062">
              <a:extLst>
                <a:ext uri="{FF2B5EF4-FFF2-40B4-BE49-F238E27FC236}">
                  <a16:creationId xmlns:a16="http://schemas.microsoft.com/office/drawing/2014/main" id="{181F9721-580A-4309-9361-8173FB3A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25" name="_s1063">
              <a:extLst>
                <a:ext uri="{FF2B5EF4-FFF2-40B4-BE49-F238E27FC236}">
                  <a16:creationId xmlns:a16="http://schemas.microsoft.com/office/drawing/2014/main" id="{5D321453-6B99-4794-8992-53857ADF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建造</a:t>
              </a:r>
            </a:p>
          </p:txBody>
        </p:sp>
        <p:sp>
          <p:nvSpPr>
            <p:cNvPr id="26" name="_s1064">
              <a:extLst>
                <a:ext uri="{FF2B5EF4-FFF2-40B4-BE49-F238E27FC236}">
                  <a16:creationId xmlns:a16="http://schemas.microsoft.com/office/drawing/2014/main" id="{576A5822-0511-4301-95F6-60ADCEE5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建造</a:t>
              </a:r>
            </a:p>
          </p:txBody>
        </p:sp>
        <p:sp>
          <p:nvSpPr>
            <p:cNvPr id="27" name="_s1065">
              <a:extLst>
                <a:ext uri="{FF2B5EF4-FFF2-40B4-BE49-F238E27FC236}">
                  <a16:creationId xmlns:a16="http://schemas.microsoft.com/office/drawing/2014/main" id="{02B1745E-56FB-4CA6-8EF5-9166C7843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" y="2801"/>
              <a:ext cx="862" cy="298"/>
            </a:xfrm>
            <a:prstGeom prst="roundRect">
              <a:avLst>
                <a:gd name="adj" fmla="val 16667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68306" tIns="34153" rIns="68306" bIns="3415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建造</a:t>
              </a:r>
            </a:p>
          </p:txBody>
        </p:sp>
      </p:grpSp>
      <p:sp>
        <p:nvSpPr>
          <p:cNvPr id="5" name="Text Box 43">
            <a:extLst>
              <a:ext uri="{FF2B5EF4-FFF2-40B4-BE49-F238E27FC236}">
                <a16:creationId xmlns:a16="http://schemas.microsoft.com/office/drawing/2014/main" id="{BDED203E-89CE-4719-A65B-840EEC2B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65" y="1628775"/>
            <a:ext cx="55399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一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0357057A-B361-41CF-8FC7-37AC325E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" y="4076700"/>
            <a:ext cx="55399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r>
              <a:rPr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3588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7B551E-FD72-4B67-A9F9-E39D1039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理性的选择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EF4EB5-1B30-4E5C-83FD-0C06D3CA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思路一的缺点：</a:t>
            </a:r>
          </a:p>
          <a:p>
            <a:pPr marL="449263" marR="0" lvl="1" indent="79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从一开始就关注单个产品这样的细节，容易造成只见树木，不见森林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思路二的关键：</a:t>
            </a:r>
          </a:p>
          <a:p>
            <a:pPr marL="449263" marR="0" lvl="1" indent="79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建造可以根据设计的整体安排进行调整，要取得最佳效果必须安排好工作的起点与排序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Picture 4" descr="MCj02150330000[1]">
            <a:extLst>
              <a:ext uri="{FF2B5EF4-FFF2-40B4-BE49-F238E27FC236}">
                <a16:creationId xmlns:a16="http://schemas.microsoft.com/office/drawing/2014/main" id="{B77ABBE5-D220-437A-B01D-49CAEC291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16688" y="4365625"/>
            <a:ext cx="1338262" cy="20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3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7D1454D-3F35-48D7-8941-B442ED872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可行方案甘特图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915FC474-2852-4E7C-A60D-226E1CB5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186363"/>
            <a:ext cx="7129463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F9E45467-F43B-436A-A137-E055461D3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1630363"/>
            <a:ext cx="0" cy="35560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83F7E69-D05C-4F35-A103-6794EF5D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72F5441-4BDE-4E6B-9F07-94423F47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EC6CA628-C96D-4461-9B59-3D535AEE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ED8D953-7728-4AAE-B3A4-3A4E3C6FD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0AE916F-B383-49EE-BB4E-DE2EE16F0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055FCF1-B28F-4CCA-BE00-CF5EBD8B9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8881943-1444-44F8-BB16-44A3AB7C8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DBF58F7-4584-4CD8-99CE-099F5D599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7C0F78CE-5B24-4A7E-807C-9BBE6B21F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EA092CC-D32A-40E8-B2ED-A2116597F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55D701B-D2CB-44C8-8D8E-E1151B063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F8E32C2F-61A1-481B-8C89-D3B648DE2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367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21A85407-EF0F-43C7-AD61-C36D14247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E240FCF-283D-4F90-AB12-686E89AAD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0880995-C32E-41F2-A395-F7E34D43B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FC209E-77DD-44AC-9C46-D8228AA15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B0DDD31-2184-4AC4-AB48-AFAD1B440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CF5B5E01-7F6A-404E-A400-2AD719BBB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47384ED6-67E6-4DE7-9D39-6D57BF355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20B9C041-1D2A-4C38-AD52-2AEB2E41C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87899320-5D8C-4960-AA5D-EBC6BF356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0195526-D93D-43FC-89A3-C1802FDC4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BF7AB516-9731-4BD6-AB26-4BC012C40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68A3D49-2CD2-4D4F-848F-311DC603C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F7DD9984-48A3-4955-B945-4F7D24523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A9CC1227-1007-490B-97DD-102F90639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31B2CBA9-291C-4EE5-94BD-7EB6895F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5122863"/>
            <a:ext cx="0" cy="635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1AFC7D68-6E13-495C-A63D-B5800F33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095875"/>
            <a:ext cx="712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66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1 2 3  4 5  6 7 8 9 10111213141516 1718192021222324            </a:t>
            </a:r>
            <a:r>
              <a:rPr lang="zh-CN" altLang="en-US" sz="2000" b="1">
                <a:solidFill>
                  <a:srgbClr val="0066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周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E223C09C-064D-4688-8BAD-EED2BA82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271713"/>
            <a:ext cx="215900" cy="130175"/>
          </a:xfrm>
          <a:prstGeom prst="rect">
            <a:avLst/>
          </a:prstGeom>
          <a:solidFill>
            <a:srgbClr val="CCCC99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9B94A395-2861-458A-9A83-5C03518D4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336800"/>
            <a:ext cx="0" cy="2849563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39D49A15-8AC4-4709-8681-A147534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25738"/>
            <a:ext cx="1081088" cy="128587"/>
          </a:xfrm>
          <a:prstGeom prst="rect">
            <a:avLst/>
          </a:prstGeom>
          <a:solidFill>
            <a:srgbClr val="CCCC99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BD1F3F22-F9E7-46C2-8C40-DD37E0061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2790825"/>
            <a:ext cx="0" cy="2395538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09ACC988-1846-4198-9CFA-F53B9C22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3179763"/>
            <a:ext cx="2951162" cy="128587"/>
          </a:xfrm>
          <a:prstGeom prst="rect">
            <a:avLst/>
          </a:prstGeom>
          <a:solidFill>
            <a:srgbClr val="CCCC99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BBBEA202-58A4-46E6-B959-24BC95419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179763"/>
            <a:ext cx="0" cy="1943100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36303361-573F-4035-8494-F464F27D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762375"/>
            <a:ext cx="2016125" cy="130175"/>
          </a:xfrm>
          <a:prstGeom prst="rect">
            <a:avLst/>
          </a:prstGeom>
          <a:solidFill>
            <a:srgbClr val="9900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E3EE134B-06FF-4195-9927-7C34BF0B4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827463"/>
            <a:ext cx="0" cy="1295400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5B86FEF3-4F44-46BB-A4DB-0B8928B6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14813"/>
            <a:ext cx="1512888" cy="130175"/>
          </a:xfrm>
          <a:prstGeom prst="rect">
            <a:avLst/>
          </a:prstGeom>
          <a:solidFill>
            <a:srgbClr val="9900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2ED1B59B-73EC-4114-B9F5-3AB15D663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088" y="4279900"/>
            <a:ext cx="0" cy="842963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D98E2F4C-FCCC-4D05-A1F7-23620D58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668838"/>
            <a:ext cx="288925" cy="130175"/>
          </a:xfrm>
          <a:prstGeom prst="rect">
            <a:avLst/>
          </a:prstGeom>
          <a:solidFill>
            <a:srgbClr val="9900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939B366E-F7BB-4F81-9E58-AD2623BEF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4733925"/>
            <a:ext cx="0" cy="388938"/>
          </a:xfrm>
          <a:prstGeom prst="line">
            <a:avLst/>
          </a:prstGeom>
          <a:noFill/>
          <a:ln w="190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5" name="Group 45">
            <a:extLst>
              <a:ext uri="{FF2B5EF4-FFF2-40B4-BE49-F238E27FC236}">
                <a16:creationId xmlns:a16="http://schemas.microsoft.com/office/drawing/2014/main" id="{B1412352-6A62-4DFE-B1DD-ADA470D99A62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1565275"/>
            <a:ext cx="1403350" cy="3335338"/>
            <a:chOff x="144" y="960"/>
            <a:chExt cx="884" cy="2101"/>
          </a:xfrm>
        </p:grpSpPr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B896EDAC-581A-4491-B45D-3D34A9B94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23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设计大地牢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7ADAEBC0-59E8-4807-9728-A46C159AC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646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设计中地牢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7E026407-5491-4BB6-AF64-DE745E53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31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设计小地牢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C230BFA-78E4-4403-906C-540C133A5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58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建造大地牢</a:t>
              </a:r>
            </a:p>
          </p:txBody>
        </p:sp>
        <p:sp>
          <p:nvSpPr>
            <p:cNvPr id="50" name="Text Box 50">
              <a:extLst>
                <a:ext uri="{FF2B5EF4-FFF2-40B4-BE49-F238E27FC236}">
                  <a16:creationId xmlns:a16="http://schemas.microsoft.com/office/drawing/2014/main" id="{6DBA68C6-798D-4BCE-9AC2-45A2EB064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544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建造中地牢</a:t>
              </a:r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5BF40B20-8507-40C5-AAF6-48FB37C26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29"/>
              <a:ext cx="88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建造小地牢</a:t>
              </a:r>
            </a:p>
          </p:txBody>
        </p:sp>
        <p:sp>
          <p:nvSpPr>
            <p:cNvPr id="52" name="Text Box 52">
              <a:extLst>
                <a:ext uri="{FF2B5EF4-FFF2-40B4-BE49-F238E27FC236}">
                  <a16:creationId xmlns:a16="http://schemas.microsoft.com/office/drawing/2014/main" id="{286AE7C5-B70A-42A2-9D4A-1CCA0D4DA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96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任务</a:t>
              </a:r>
            </a:p>
          </p:txBody>
        </p:sp>
      </p:grpSp>
      <p:sp>
        <p:nvSpPr>
          <p:cNvPr id="53" name="Text Box 53">
            <a:extLst>
              <a:ext uri="{FF2B5EF4-FFF2-40B4-BE49-F238E27FC236}">
                <a16:creationId xmlns:a16="http://schemas.microsoft.com/office/drawing/2014/main" id="{B38CDC69-3178-4FE1-B11E-3145626F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680075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rgbClr val="FF99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FF99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尽可能让某一地牢的建造在其它地牢设计的过程中进行，以达到节省时间的目的。</a:t>
            </a:r>
          </a:p>
        </p:txBody>
      </p:sp>
    </p:spTree>
    <p:extLst>
      <p:ext uri="{BB962C8B-B14F-4D97-AF65-F5344CB8AC3E}">
        <p14:creationId xmlns:p14="http://schemas.microsoft.com/office/powerpoint/2010/main" val="28773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431AD59-3C95-4115-88ED-390F3D92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软件配置管理流程</a:t>
            </a:r>
          </a:p>
        </p:txBody>
      </p:sp>
      <p:pic>
        <p:nvPicPr>
          <p:cNvPr id="3" name="Picture 4" descr="1">
            <a:extLst>
              <a:ext uri="{FF2B5EF4-FFF2-40B4-BE49-F238E27FC236}">
                <a16:creationId xmlns:a16="http://schemas.microsoft.com/office/drawing/2014/main" id="{FB383B1C-5910-457D-90CD-37384FD7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7185025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91894D-F47A-4D28-ABB5-B0097ACD3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基线控制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DC76D1-57BF-4EDB-945D-C503FBB86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计划基线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需求基线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设计基线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233935-AA00-4483-B269-C7F9857D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编码基线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测试基线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8E300-4BAF-497E-91A6-F777FB9E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7850187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4A20F81-6AD1-4E3F-821D-8C8F9858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版本控制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A9A270-6F08-4206-90DB-C9AAD751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版本的访问和同步控制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E3D30C-0301-442C-8AB5-FAA5CB4E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7416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62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B3E3E9-DA56-4F98-A8E0-6F83BC2B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版本控制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36EA3E-1E5A-4576-ADC2-EB79FE8E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版本的分支</a:t>
            </a:r>
          </a:p>
        </p:txBody>
      </p:sp>
      <p:pic>
        <p:nvPicPr>
          <p:cNvPr id="4" name="Picture 6" descr="image003">
            <a:extLst>
              <a:ext uri="{FF2B5EF4-FFF2-40B4-BE49-F238E27FC236}">
                <a16:creationId xmlns:a16="http://schemas.microsoft.com/office/drawing/2014/main" id="{5488DCE7-F52A-4E70-895B-BC8C8832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2375"/>
            <a:ext cx="56896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6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0CF8764-F24E-43AE-B2BB-3236858D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版本控制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E789F30-5A7D-4510-9A97-8B99F470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3152775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版本的合并</a:t>
            </a:r>
          </a:p>
          <a:p>
            <a:pPr marL="449263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449263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Picture 6" descr="200611284717">
            <a:extLst>
              <a:ext uri="{FF2B5EF4-FFF2-40B4-BE49-F238E27FC236}">
                <a16:creationId xmlns:a16="http://schemas.microsoft.com/office/drawing/2014/main" id="{017D2778-25AB-4BC1-BBA0-5D274A74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085975"/>
            <a:ext cx="48196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103759F6-34DA-4AE4-9C99-86F95994B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374900"/>
            <a:ext cx="244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将需要保护的分支锁定，打上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标签 。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57BCBFA-05C0-4FAC-9A01-4CAF124A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20938"/>
            <a:ext cx="1685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在以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标签为基线的分支上开发 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版本。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E2009677-430F-47AE-BE4D-6D12DDB21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5589588"/>
            <a:ext cx="27368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版本合并：</a:t>
            </a:r>
            <a:r>
              <a:rPr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版本开发完成，希望合并到基线版本中作为以后开发新版本的基础。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860C75B8-7292-49FE-BD81-09EFC7155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8113" y="2708275"/>
            <a:ext cx="935037" cy="50323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2A2EEF5-D1E7-468E-B89D-A0F94B83A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2924175"/>
            <a:ext cx="215900" cy="792163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1E82A3CE-AFA0-43A9-9413-C9F81B93BA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3425" y="4868863"/>
            <a:ext cx="144463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4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A2ECFB-2DEA-41C2-A20C-30B39C86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变更控制</a:t>
            </a:r>
          </a:p>
        </p:txBody>
      </p:sp>
      <p:pic>
        <p:nvPicPr>
          <p:cNvPr id="3" name="Picture 4" descr="第六章">
            <a:extLst>
              <a:ext uri="{FF2B5EF4-FFF2-40B4-BE49-F238E27FC236}">
                <a16:creationId xmlns:a16="http://schemas.microsoft.com/office/drawing/2014/main" id="{73EECF52-642D-467D-8CB8-EB614DFA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4013"/>
            <a:ext cx="6000750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297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2097</TotalTime>
  <Words>1785</Words>
  <Application>Microsoft Office PowerPoint</Application>
  <PresentationFormat>全屏显示(4:3)</PresentationFormat>
  <Paragraphs>314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等线</vt:lpstr>
      <vt:lpstr>等线 Light</vt:lpstr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Arrows-Thinkpad</dc:creator>
  <cp:lastModifiedBy>Arrows-Thinkpad</cp:lastModifiedBy>
  <cp:revision>56</cp:revision>
  <dcterms:created xsi:type="dcterms:W3CDTF">2021-04-21T07:06:02Z</dcterms:created>
  <dcterms:modified xsi:type="dcterms:W3CDTF">2021-06-03T02:52:50Z</dcterms:modified>
</cp:coreProperties>
</file>