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700" autoAdjust="0"/>
  </p:normalViewPr>
  <p:slideViewPr>
    <p:cSldViewPr snapToGrid="0">
      <p:cViewPr varScale="1">
        <p:scale>
          <a:sx n="108" d="100"/>
          <a:sy n="108" d="100"/>
        </p:scale>
        <p:origin x="1704"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aadb563bfecab1d" providerId="LiveId" clId="{E8A820C2-D21E-42DA-90EB-8AC80B45BDE5}"/>
    <pc:docChg chg="custSel addSld delSld modSld">
      <pc:chgData name="" userId="faadb563bfecab1d" providerId="LiveId" clId="{E8A820C2-D21E-42DA-90EB-8AC80B45BDE5}" dt="2021-05-13T01:57:34.704" v="1" actId="2696"/>
      <pc:docMkLst>
        <pc:docMk/>
      </pc:docMkLst>
      <pc:sldChg chg="add del">
        <pc:chgData name="" userId="faadb563bfecab1d" providerId="LiveId" clId="{E8A820C2-D21E-42DA-90EB-8AC80B45BDE5}" dt="2021-05-13T01:57:34.704" v="1" actId="2696"/>
        <pc:sldMkLst>
          <pc:docMk/>
          <pc:sldMk cId="2156453112" sldId="30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C920-5309-4742-A987-6C69EC92D034}" type="datetimeFigureOut">
              <a:rPr lang="zh-CN" altLang="en-US" smtClean="0"/>
              <a:t>2021/5/13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8549-379A-4B0F-B0E8-31A4019A420C}" type="slidenum">
              <a:rPr lang="zh-CN" altLang="en-US" smtClean="0"/>
              <a:t>‹#›</a:t>
            </a:fld>
            <a:endParaRPr lang="zh-CN" altLang="en-US"/>
          </a:p>
        </p:txBody>
      </p:sp>
    </p:spTree>
    <p:extLst>
      <p:ext uri="{BB962C8B-B14F-4D97-AF65-F5344CB8AC3E}">
        <p14:creationId xmlns:p14="http://schemas.microsoft.com/office/powerpoint/2010/main" val="20888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78549-379A-4B0F-B0E8-31A4019A420C}" type="slidenum">
              <a:rPr lang="zh-CN" altLang="en-US" smtClean="0"/>
              <a:t>11</a:t>
            </a:fld>
            <a:endParaRPr lang="zh-CN" altLang="en-US"/>
          </a:p>
        </p:txBody>
      </p:sp>
    </p:spTree>
    <p:extLst>
      <p:ext uri="{BB962C8B-B14F-4D97-AF65-F5344CB8AC3E}">
        <p14:creationId xmlns:p14="http://schemas.microsoft.com/office/powerpoint/2010/main" val="179900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78549-379A-4B0F-B0E8-31A4019A420C}" type="slidenum">
              <a:rPr lang="zh-CN" altLang="en-US" smtClean="0"/>
              <a:t>22</a:t>
            </a:fld>
            <a:endParaRPr lang="zh-CN" altLang="en-US"/>
          </a:p>
        </p:txBody>
      </p:sp>
    </p:spTree>
    <p:extLst>
      <p:ext uri="{BB962C8B-B14F-4D97-AF65-F5344CB8AC3E}">
        <p14:creationId xmlns:p14="http://schemas.microsoft.com/office/powerpoint/2010/main" val="352862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78549-379A-4B0F-B0E8-31A4019A420C}" type="slidenum">
              <a:rPr lang="zh-CN" altLang="en-US" smtClean="0"/>
              <a:t>34</a:t>
            </a:fld>
            <a:endParaRPr lang="zh-CN" altLang="en-US"/>
          </a:p>
        </p:txBody>
      </p:sp>
    </p:spTree>
    <p:extLst>
      <p:ext uri="{BB962C8B-B14F-4D97-AF65-F5344CB8AC3E}">
        <p14:creationId xmlns:p14="http://schemas.microsoft.com/office/powerpoint/2010/main" val="96891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91994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85288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6981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75142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20579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20412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162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30320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5291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417240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8280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E8307-0B1D-440A-B77D-E27CDA010FB9}" type="datetimeFigureOut">
              <a:rPr lang="zh-CN" altLang="en-US" smtClean="0"/>
              <a:t>2021/5/13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631037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478B10B-50A4-4FDD-BE69-B0475075E27E}"/>
              </a:ext>
            </a:extLst>
          </p:cNvPr>
          <p:cNvPicPr>
            <a:picLocks noChangeAspect="1"/>
          </p:cNvPicPr>
          <p:nvPr/>
        </p:nvPicPr>
        <p:blipFill>
          <a:blip r:embed="rId2"/>
          <a:stretch>
            <a:fillRect/>
          </a:stretch>
        </p:blipFill>
        <p:spPr>
          <a:xfrm>
            <a:off x="0" y="1219200"/>
            <a:ext cx="4314825" cy="5638800"/>
          </a:xfrm>
          <a:prstGeom prst="rect">
            <a:avLst/>
          </a:prstGeom>
        </p:spPr>
      </p:pic>
      <p:sp>
        <p:nvSpPr>
          <p:cNvPr id="9" name="Rectangle 2">
            <a:extLst>
              <a:ext uri="{FF2B5EF4-FFF2-40B4-BE49-F238E27FC236}">
                <a16:creationId xmlns:a16="http://schemas.microsoft.com/office/drawing/2014/main" id="{AA350F4A-4F02-43FB-A7CA-1AD038D86FDD}"/>
              </a:ext>
            </a:extLst>
          </p:cNvPr>
          <p:cNvSpPr txBox="1">
            <a:spLocks noChangeArrowheads="1"/>
          </p:cNvSpPr>
          <p:nvPr/>
        </p:nvSpPr>
        <p:spPr bwMode="auto">
          <a:xfrm>
            <a:off x="2057400" y="1143000"/>
            <a:ext cx="6629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800" b="1" i="1" kern="1200">
                <a:solidFill>
                  <a:schemeClr val="tx2"/>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srgbClr val="330033"/>
                </a:solidFill>
                <a:effectLst/>
                <a:uLnTx/>
                <a:uFillTx/>
                <a:latin typeface="Times New Roman"/>
                <a:ea typeface="宋体"/>
                <a:cs typeface="Times New Roman"/>
              </a:rPr>
              <a:t>软件过程管理</a:t>
            </a:r>
          </a:p>
        </p:txBody>
      </p:sp>
      <p:sp>
        <p:nvSpPr>
          <p:cNvPr id="10" name="Rectangle 3">
            <a:extLst>
              <a:ext uri="{FF2B5EF4-FFF2-40B4-BE49-F238E27FC236}">
                <a16:creationId xmlns:a16="http://schemas.microsoft.com/office/drawing/2014/main" id="{C50F78CB-ACFA-4D63-AAA1-C8ADABDC89C9}"/>
              </a:ext>
            </a:extLst>
          </p:cNvPr>
          <p:cNvSpPr txBox="1">
            <a:spLocks noChangeArrowheads="1"/>
          </p:cNvSpPr>
          <p:nvPr/>
        </p:nvSpPr>
        <p:spPr bwMode="auto">
          <a:xfrm>
            <a:off x="1835150" y="2097088"/>
            <a:ext cx="6858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eaLnBrk="0" fontAlgn="base" hangingPunct="0">
              <a:spcBef>
                <a:spcPct val="20000"/>
              </a:spcBef>
              <a:spcAft>
                <a:spcPct val="0"/>
              </a:spcAft>
              <a:buClr>
                <a:schemeClr val="folHlink"/>
              </a:buClr>
              <a:buSzPct val="90000"/>
              <a:buFont typeface="Wingdings" panose="05000000000000000000" pitchFamily="2" charset="2"/>
              <a:defRPr sz="4000" b="1" i="1" kern="1200">
                <a:solidFill>
                  <a:srgbClr val="3366FF"/>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-Ch.1 </a:t>
            </a:r>
            <a:r>
              <a:rPr kumimoji="0" lang="zh-CN" altLang="en-US"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软件过程规范 </a:t>
            </a:r>
          </a:p>
        </p:txBody>
      </p:sp>
      <p:sp>
        <p:nvSpPr>
          <p:cNvPr id="11" name="文本框 10">
            <a:extLst>
              <a:ext uri="{FF2B5EF4-FFF2-40B4-BE49-F238E27FC236}">
                <a16:creationId xmlns:a16="http://schemas.microsoft.com/office/drawing/2014/main" id="{9FD20C2F-963D-453C-9CB1-EC89147EF6EF}"/>
              </a:ext>
            </a:extLst>
          </p:cNvPr>
          <p:cNvSpPr txBox="1"/>
          <p:nvPr/>
        </p:nvSpPr>
        <p:spPr>
          <a:xfrm>
            <a:off x="6083808" y="4836205"/>
            <a:ext cx="2040943" cy="830997"/>
          </a:xfrm>
          <a:prstGeom prst="rect">
            <a:avLst/>
          </a:prstGeom>
          <a:noFill/>
        </p:spPr>
        <p:txBody>
          <a:bodyPr wrap="none" rtlCol="0">
            <a:spAutoFit/>
          </a:bodyPr>
          <a:lstStyle/>
          <a:p>
            <a:r>
              <a:rPr lang="zh-CN" altLang="en-US" sz="4800" b="1" dirty="0">
                <a:solidFill>
                  <a:srgbClr val="330033"/>
                </a:solidFill>
                <a:latin typeface="Times New Roman"/>
                <a:ea typeface="宋体"/>
                <a:cs typeface="Times New Roman"/>
              </a:rPr>
              <a:t>周建宇</a:t>
            </a:r>
          </a:p>
        </p:txBody>
      </p:sp>
    </p:spTree>
    <p:extLst>
      <p:ext uri="{BB962C8B-B14F-4D97-AF65-F5344CB8AC3E}">
        <p14:creationId xmlns:p14="http://schemas.microsoft.com/office/powerpoint/2010/main" val="333057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88FC6B-E953-42B8-9B8B-4BDAFABE5A01}"/>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过程的定义</a:t>
            </a:r>
          </a:p>
        </p:txBody>
      </p:sp>
      <p:sp>
        <p:nvSpPr>
          <p:cNvPr id="3" name="Rectangle 3">
            <a:extLst>
              <a:ext uri="{FF2B5EF4-FFF2-40B4-BE49-F238E27FC236}">
                <a16:creationId xmlns:a16="http://schemas.microsoft.com/office/drawing/2014/main" id="{3E419952-4DD7-4E5E-A5E9-F1B0D1C4B666}"/>
              </a:ext>
            </a:extLst>
          </p:cNvPr>
          <p:cNvSpPr txBox="1">
            <a:spLocks noChangeArrowheads="1"/>
          </p:cNvSpPr>
          <p:nvPr/>
        </p:nvSpPr>
        <p:spPr bwMode="auto">
          <a:xfrm>
            <a:off x="914400" y="1600200"/>
            <a:ext cx="777240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1.1.1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过程的定义</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1.1.2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软件过程的分类和组成</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1.1.3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软件过程定义的层次性</a:t>
            </a:r>
          </a:p>
        </p:txBody>
      </p:sp>
    </p:spTree>
    <p:extLst>
      <p:ext uri="{BB962C8B-B14F-4D97-AF65-F5344CB8AC3E}">
        <p14:creationId xmlns:p14="http://schemas.microsoft.com/office/powerpoint/2010/main" val="13618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E484E7D-38C3-4704-BF73-A902C34A554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过程的定义</a:t>
            </a:r>
          </a:p>
        </p:txBody>
      </p:sp>
      <p:sp>
        <p:nvSpPr>
          <p:cNvPr id="5" name="Rectangle 3">
            <a:extLst>
              <a:ext uri="{FF2B5EF4-FFF2-40B4-BE49-F238E27FC236}">
                <a16:creationId xmlns:a16="http://schemas.microsoft.com/office/drawing/2014/main" id="{E9F325B8-68B1-4A22-87E1-1510A8246A8A}"/>
              </a:ext>
            </a:extLst>
          </p:cNvPr>
          <p:cNvSpPr txBox="1">
            <a:spLocks noChangeArrowheads="1"/>
          </p:cNvSpPr>
          <p:nvPr/>
        </p:nvSpPr>
        <p:spPr bwMode="auto">
          <a:xfrm>
            <a:off x="914400" y="1600200"/>
            <a:ext cx="77724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FF"/>
              </a:buClr>
              <a:buSzPct val="80000"/>
              <a:buFont typeface="Wingdings" panose="05000000000000000000" pitchFamily="2" charset="2"/>
              <a:buChar char="p"/>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牛津简明词典</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中，“</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过程”被定义为活动与操作的集合，</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例如一系列的生产阶段或操作。</a:t>
            </a:r>
          </a:p>
          <a:p>
            <a:pPr marL="342900" marR="0" lvl="0" indent="-342900" algn="l" defTabSz="914400" rtl="0" eaLnBrk="1" fontAlgn="base" latinLnBrk="0" hangingPunct="1">
              <a:lnSpc>
                <a:spcPct val="100000"/>
              </a:lnSpc>
              <a:spcBef>
                <a:spcPct val="20000"/>
              </a:spcBef>
              <a:spcAft>
                <a:spcPct val="0"/>
              </a:spcAft>
              <a:buClr>
                <a:srgbClr val="0066FF"/>
              </a:buClr>
              <a:buSzPct val="80000"/>
              <a:buFont typeface="Wingdings" panose="05000000000000000000" pitchFamily="2" charset="2"/>
              <a:buChar char="p"/>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书氏大词典</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定义</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“过程”是用于产生某结果的一整套操作、一系列的活动、变化以及作为最终结果的功能。</a:t>
            </a:r>
          </a:p>
          <a:p>
            <a:pPr marL="342900" marR="0" lvl="0" indent="-342900" algn="l" defTabSz="914400" rtl="0" eaLnBrk="1" fontAlgn="base" latinLnBrk="0" hangingPunct="1">
              <a:lnSpc>
                <a:spcPct val="100000"/>
              </a:lnSpc>
              <a:spcBef>
                <a:spcPct val="20000"/>
              </a:spcBef>
              <a:spcAft>
                <a:spcPct val="0"/>
              </a:spcAft>
              <a:buClr>
                <a:srgbClr val="0066FF"/>
              </a:buClr>
              <a:buSzPct val="80000"/>
              <a:buFont typeface="Wingdings" panose="05000000000000000000" pitchFamily="2" charset="2"/>
              <a:buChar char="p"/>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IEEE-Std-610</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定义</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“过程”是为完成一个特定的目标而进行的一系列操作步骤，如软件开发过程。</a:t>
            </a:r>
          </a:p>
          <a:p>
            <a:pPr marL="342900" marR="0" lvl="0" indent="-342900" algn="l" defTabSz="914400" rtl="0" eaLnBrk="1" fontAlgn="base" latinLnBrk="0" hangingPunct="1">
              <a:lnSpc>
                <a:spcPct val="100000"/>
              </a:lnSpc>
              <a:spcBef>
                <a:spcPct val="20000"/>
              </a:spcBef>
              <a:spcAft>
                <a:spcPct val="0"/>
              </a:spcAft>
              <a:buClr>
                <a:srgbClr val="0066FF"/>
              </a:buClr>
              <a:buSzPct val="80000"/>
              <a:buFont typeface="Wingdings" panose="05000000000000000000" pitchFamily="2" charset="2"/>
              <a:buChar char="p"/>
              <a:tabLst/>
              <a:defRPr/>
            </a:pPr>
            <a:r>
              <a:rPr kumimoji="0" lang="en-US" altLang="zh-CN" sz="2400" b="0" i="0" u="none" strike="noStrike" kern="1200" cap="none" spc="0" normalizeH="0" baseline="0" noProof="0">
                <a:ln>
                  <a:noFill/>
                </a:ln>
                <a:solidFill>
                  <a:srgbClr val="000000"/>
                </a:solidFill>
                <a:effectLst/>
                <a:uLnTx/>
                <a:uFillTx/>
                <a:latin typeface="Arial"/>
                <a:ea typeface="宋体"/>
                <a:cs typeface="+mn-cs"/>
              </a:rPr>
              <a:t>SEI</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a:t>
            </a:r>
            <a:r>
              <a:rPr kumimoji="0" lang="en-US" altLang="zh-CN" sz="2400" b="0" i="0" u="none" strike="noStrike" kern="1200" cap="none" spc="0" normalizeH="0" baseline="0" noProof="0">
                <a:ln>
                  <a:noFill/>
                </a:ln>
                <a:solidFill>
                  <a:srgbClr val="000000"/>
                </a:solidFill>
                <a:effectLst/>
                <a:uLnTx/>
                <a:uFillTx/>
                <a:latin typeface="Arial"/>
                <a:ea typeface="宋体"/>
                <a:cs typeface="+mn-cs"/>
              </a:rPr>
              <a:t>CMM </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定义</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过程是用于软件开发及维护的一系列活动、方法及实践。 </a:t>
            </a:r>
          </a:p>
        </p:txBody>
      </p:sp>
    </p:spTree>
    <p:extLst>
      <p:ext uri="{BB962C8B-B14F-4D97-AF65-F5344CB8AC3E}">
        <p14:creationId xmlns:p14="http://schemas.microsoft.com/office/powerpoint/2010/main" val="2543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FC905ED-D516-4E36-8480-710C150502D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过程的简单描述</a:t>
            </a:r>
          </a:p>
        </p:txBody>
      </p:sp>
      <p:pic>
        <p:nvPicPr>
          <p:cNvPr id="3" name="Picture 8" descr="1-1">
            <a:extLst>
              <a:ext uri="{FF2B5EF4-FFF2-40B4-BE49-F238E27FC236}">
                <a16:creationId xmlns:a16="http://schemas.microsoft.com/office/drawing/2014/main" id="{8FCAF11B-D702-4EE8-A2DF-D2B84E665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133600"/>
            <a:ext cx="70580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9">
            <a:extLst>
              <a:ext uri="{FF2B5EF4-FFF2-40B4-BE49-F238E27FC236}">
                <a16:creationId xmlns:a16="http://schemas.microsoft.com/office/drawing/2014/main" id="{44FA0193-4C06-4FFC-AB71-82CDA2D1A797}"/>
              </a:ext>
            </a:extLst>
          </p:cNvPr>
          <p:cNvSpPr>
            <a:spLocks noChangeArrowheads="1"/>
          </p:cNvSpPr>
          <p:nvPr/>
        </p:nvSpPr>
        <p:spPr bwMode="auto">
          <a:xfrm>
            <a:off x="971550" y="2852738"/>
            <a:ext cx="936625" cy="720725"/>
          </a:xfrm>
          <a:prstGeom prst="ellipse">
            <a:avLst/>
          </a:prstGeom>
          <a:solidFill>
            <a:srgbClr val="CCCC99">
              <a:alpha val="50195"/>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Oval 10">
            <a:extLst>
              <a:ext uri="{FF2B5EF4-FFF2-40B4-BE49-F238E27FC236}">
                <a16:creationId xmlns:a16="http://schemas.microsoft.com/office/drawing/2014/main" id="{032A58BF-92EE-45A2-A490-53BA858C03D7}"/>
              </a:ext>
            </a:extLst>
          </p:cNvPr>
          <p:cNvSpPr>
            <a:spLocks noChangeArrowheads="1"/>
          </p:cNvSpPr>
          <p:nvPr/>
        </p:nvSpPr>
        <p:spPr bwMode="auto">
          <a:xfrm>
            <a:off x="4500563" y="2205038"/>
            <a:ext cx="1223962" cy="720725"/>
          </a:xfrm>
          <a:prstGeom prst="ellipse">
            <a:avLst/>
          </a:prstGeom>
          <a:solidFill>
            <a:srgbClr val="CCCC99">
              <a:alpha val="50195"/>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Oval 11">
            <a:extLst>
              <a:ext uri="{FF2B5EF4-FFF2-40B4-BE49-F238E27FC236}">
                <a16:creationId xmlns:a16="http://schemas.microsoft.com/office/drawing/2014/main" id="{A6A60293-E79C-4154-831F-EA2448E80B39}"/>
              </a:ext>
            </a:extLst>
          </p:cNvPr>
          <p:cNvSpPr>
            <a:spLocks noChangeArrowheads="1"/>
          </p:cNvSpPr>
          <p:nvPr/>
        </p:nvSpPr>
        <p:spPr bwMode="auto">
          <a:xfrm>
            <a:off x="3708400" y="4005263"/>
            <a:ext cx="1223963" cy="720725"/>
          </a:xfrm>
          <a:prstGeom prst="ellipse">
            <a:avLst/>
          </a:prstGeom>
          <a:solidFill>
            <a:srgbClr val="CCCC99">
              <a:alpha val="50195"/>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Oval 12">
            <a:extLst>
              <a:ext uri="{FF2B5EF4-FFF2-40B4-BE49-F238E27FC236}">
                <a16:creationId xmlns:a16="http://schemas.microsoft.com/office/drawing/2014/main" id="{608D5B35-2308-48FF-A0FA-4B596B37A783}"/>
              </a:ext>
            </a:extLst>
          </p:cNvPr>
          <p:cNvSpPr>
            <a:spLocks noChangeArrowheads="1"/>
          </p:cNvSpPr>
          <p:nvPr/>
        </p:nvSpPr>
        <p:spPr bwMode="auto">
          <a:xfrm>
            <a:off x="6877050" y="2924175"/>
            <a:ext cx="1223963" cy="720725"/>
          </a:xfrm>
          <a:prstGeom prst="ellipse">
            <a:avLst/>
          </a:prstGeom>
          <a:solidFill>
            <a:srgbClr val="CCCC99">
              <a:alpha val="50195"/>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3376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6F10FF-50B3-413A-B750-361D5847CFAA}"/>
              </a:ext>
            </a:extLst>
          </p:cNvPr>
          <p:cNvSpPr txBox="1">
            <a:spLocks noChangeArrowheads="1"/>
          </p:cNvSpPr>
          <p:nvPr/>
        </p:nvSpPr>
        <p:spPr bwMode="auto">
          <a:xfrm>
            <a:off x="684213"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实现、管理和支持过程之间的关系</a:t>
            </a:r>
          </a:p>
        </p:txBody>
      </p:sp>
      <p:pic>
        <p:nvPicPr>
          <p:cNvPr id="3" name="Picture 8" descr="1-2-1">
            <a:extLst>
              <a:ext uri="{FF2B5EF4-FFF2-40B4-BE49-F238E27FC236}">
                <a16:creationId xmlns:a16="http://schemas.microsoft.com/office/drawing/2014/main" id="{7321459F-E73E-4FCA-B311-D0B014E9A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76475"/>
            <a:ext cx="7848600"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00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5E5246-1694-482E-BDCA-43415CFA19BE}"/>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1.1.2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软件过程的分类和组成</a:t>
            </a:r>
          </a:p>
        </p:txBody>
      </p:sp>
      <p:sp>
        <p:nvSpPr>
          <p:cNvPr id="3" name="Rectangle 3">
            <a:extLst>
              <a:ext uri="{FF2B5EF4-FFF2-40B4-BE49-F238E27FC236}">
                <a16:creationId xmlns:a16="http://schemas.microsoft.com/office/drawing/2014/main" id="{16894D4E-C513-405B-8120-1074F193B9CD}"/>
              </a:ext>
            </a:extLst>
          </p:cNvPr>
          <p:cNvSpPr txBox="1">
            <a:spLocks noChangeArrowheads="1"/>
          </p:cNvSpPr>
          <p:nvPr/>
        </p:nvSpPr>
        <p:spPr bwMode="auto">
          <a:xfrm>
            <a:off x="684213" y="1773238"/>
            <a:ext cx="7978775"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defTabSz="914400" eaLnBrk="1" hangingPunct="1">
              <a:buClr>
                <a:srgbClr val="0066FF"/>
              </a:buClr>
              <a:buFont typeface="Wingdings" panose="05000000000000000000" pitchFamily="2" charset="2"/>
              <a:buChar char="p"/>
            </a:pPr>
            <a:r>
              <a:rPr lang="zh-CN" altLang="en-US" sz="2400" b="1" i="0" dirty="0">
                <a:ea typeface="楷体_GB2312" pitchFamily="49" charset="-122"/>
              </a:rPr>
              <a:t>软件基本过程：</a:t>
            </a:r>
            <a:r>
              <a:rPr lang="zh-CN" altLang="en-US" sz="2400" i="0" dirty="0">
                <a:ea typeface="楷体_GB2312" pitchFamily="49" charset="-122"/>
              </a:rPr>
              <a:t>软件获取、供应、开发、运行和维护的过程，包括</a:t>
            </a:r>
            <a:r>
              <a:rPr lang="zh-CN" altLang="en-US" sz="2400" i="0" dirty="0">
                <a:solidFill>
                  <a:srgbClr val="FF0000"/>
                </a:solidFill>
                <a:ea typeface="楷体_GB2312" pitchFamily="49" charset="-122"/>
              </a:rPr>
              <a:t>需求分析、软件设计、编码</a:t>
            </a:r>
            <a:r>
              <a:rPr lang="zh-CN" altLang="en-US" sz="2400" i="0" dirty="0">
                <a:ea typeface="楷体_GB2312" pitchFamily="49" charset="-122"/>
              </a:rPr>
              <a:t>等过程。</a:t>
            </a:r>
            <a:endParaRPr lang="en-US" altLang="zh-CN" sz="2400" i="0" dirty="0">
              <a:ea typeface="楷体_GB2312" pitchFamily="49" charset="-122"/>
            </a:endParaRPr>
          </a:p>
          <a:p>
            <a:pPr lvl="1" defTabSz="914400" eaLnBrk="1" hangingPunct="1">
              <a:buClr>
                <a:srgbClr val="0066FF"/>
              </a:buClr>
              <a:buFont typeface="Wingdings" panose="05000000000000000000" pitchFamily="2" charset="2"/>
              <a:buChar char="p"/>
            </a:pPr>
            <a:endParaRPr lang="zh-CN" altLang="en-US" sz="2400" i="0" dirty="0">
              <a:ea typeface="楷体_GB2312" pitchFamily="49" charset="-122"/>
            </a:endParaRPr>
          </a:p>
          <a:p>
            <a:pPr lvl="1" defTabSz="914400" eaLnBrk="1" hangingPunct="1">
              <a:buClr>
                <a:srgbClr val="0066FF"/>
              </a:buClr>
              <a:buFont typeface="Wingdings" panose="05000000000000000000" pitchFamily="2" charset="2"/>
              <a:buChar char="p"/>
            </a:pPr>
            <a:r>
              <a:rPr lang="zh-CN" altLang="en-US" sz="2400" b="1" i="0" dirty="0">
                <a:ea typeface="楷体_GB2312" pitchFamily="49" charset="-122"/>
              </a:rPr>
              <a:t>软件支持过程：</a:t>
            </a:r>
            <a:r>
              <a:rPr lang="zh-CN" altLang="en-US" sz="2400" i="0" dirty="0">
                <a:ea typeface="楷体_GB2312" pitchFamily="49" charset="-122"/>
              </a:rPr>
              <a:t>对软件主要过程提供支持的过程，包括</a:t>
            </a:r>
            <a:r>
              <a:rPr lang="zh-CN" altLang="en-US" sz="2400" i="0" dirty="0">
                <a:solidFill>
                  <a:srgbClr val="FF0000"/>
                </a:solidFill>
                <a:ea typeface="楷体_GB2312" pitchFamily="49" charset="-122"/>
              </a:rPr>
              <a:t>文档编制过程、配置管理过程、质量保证过程、验证和确认过程（测试过程）、评审过程</a:t>
            </a:r>
            <a:r>
              <a:rPr lang="zh-CN" altLang="en-US" sz="2400" i="0" dirty="0">
                <a:ea typeface="楷体_GB2312" pitchFamily="49" charset="-122"/>
              </a:rPr>
              <a:t>等。</a:t>
            </a:r>
            <a:endParaRPr lang="en-US" altLang="zh-CN" sz="2400" i="0" dirty="0">
              <a:ea typeface="楷体_GB2312" pitchFamily="49" charset="-122"/>
            </a:endParaRPr>
          </a:p>
          <a:p>
            <a:pPr lvl="1" defTabSz="914400" eaLnBrk="1" hangingPunct="1">
              <a:buClr>
                <a:srgbClr val="0066FF"/>
              </a:buClr>
              <a:buFont typeface="Wingdings" panose="05000000000000000000" pitchFamily="2" charset="2"/>
              <a:buChar char="p"/>
            </a:pPr>
            <a:endParaRPr lang="zh-CN" altLang="en-US" sz="2400" i="0" dirty="0">
              <a:ea typeface="楷体_GB2312" pitchFamily="49" charset="-122"/>
            </a:endParaRPr>
          </a:p>
          <a:p>
            <a:pPr lvl="1" defTabSz="914400" eaLnBrk="1" hangingPunct="1">
              <a:buClr>
                <a:srgbClr val="0066FF"/>
              </a:buClr>
              <a:buFont typeface="Wingdings" panose="05000000000000000000" pitchFamily="2" charset="2"/>
              <a:buChar char="p"/>
            </a:pPr>
            <a:r>
              <a:rPr lang="zh-CN" altLang="en-US" sz="2400" b="1" i="0" dirty="0">
                <a:ea typeface="楷体_GB2312" pitchFamily="49" charset="-122"/>
              </a:rPr>
              <a:t>软件组织过程：</a:t>
            </a:r>
            <a:r>
              <a:rPr lang="zh-CN" altLang="en-US" sz="2400" i="0" dirty="0">
                <a:ea typeface="楷体_GB2312" pitchFamily="49" charset="-122"/>
              </a:rPr>
              <a:t>对软件主要过程和支持过程的组织保证过程，包括</a:t>
            </a:r>
            <a:r>
              <a:rPr lang="zh-CN" altLang="en-US" sz="2400" i="0" dirty="0">
                <a:solidFill>
                  <a:srgbClr val="FF0000"/>
                </a:solidFill>
                <a:ea typeface="楷体_GB2312" pitchFamily="49" charset="-122"/>
              </a:rPr>
              <a:t>管理过程、基础设施过程、改进过程和培训过程</a:t>
            </a:r>
            <a:r>
              <a:rPr lang="zh-CN" altLang="en-US" sz="2400" i="0" dirty="0">
                <a:ea typeface="楷体_GB2312" pitchFamily="49" charset="-122"/>
              </a:rPr>
              <a:t>。</a:t>
            </a:r>
          </a:p>
        </p:txBody>
      </p:sp>
    </p:spTree>
    <p:extLst>
      <p:ext uri="{BB962C8B-B14F-4D97-AF65-F5344CB8AC3E}">
        <p14:creationId xmlns:p14="http://schemas.microsoft.com/office/powerpoint/2010/main" val="103002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0B849C-9274-4641-A9E2-444F1EE067DB}"/>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990033"/>
                </a:solidFill>
                <a:effectLst/>
                <a:uLnTx/>
                <a:uFillTx/>
                <a:latin typeface="Times New Roman"/>
                <a:ea typeface="宋体"/>
                <a:cs typeface="Times New Roman"/>
              </a:rPr>
              <a:t>IEC12207</a:t>
            </a: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软件生存周期过程</a:t>
            </a:r>
          </a:p>
        </p:txBody>
      </p:sp>
      <p:sp>
        <p:nvSpPr>
          <p:cNvPr id="6" name="Rectangle 9">
            <a:extLst>
              <a:ext uri="{FF2B5EF4-FFF2-40B4-BE49-F238E27FC236}">
                <a16:creationId xmlns:a16="http://schemas.microsoft.com/office/drawing/2014/main" id="{89BE9825-2D40-4018-9729-E6E8C0850EF7}"/>
              </a:ext>
            </a:extLst>
          </p:cNvPr>
          <p:cNvSpPr>
            <a:spLocks noChangeArrowheads="1"/>
          </p:cNvSpPr>
          <p:nvPr/>
        </p:nvSpPr>
        <p:spPr bwMode="auto">
          <a:xfrm>
            <a:off x="9143935" y="2195126"/>
            <a:ext cx="65" cy="276999"/>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7" name="Picture 8">
            <a:extLst>
              <a:ext uri="{FF2B5EF4-FFF2-40B4-BE49-F238E27FC236}">
                <a16:creationId xmlns:a16="http://schemas.microsoft.com/office/drawing/2014/main" id="{524C2CE0-BF52-45E7-830B-B1AE42A6C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9" y="1906819"/>
            <a:ext cx="8281987"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99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A0F7D6-EE39-4B32-86EA-C444DE52923A}"/>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软件过程的组成</a:t>
            </a:r>
          </a:p>
        </p:txBody>
      </p:sp>
      <p:pic>
        <p:nvPicPr>
          <p:cNvPr id="5" name="Picture 4" descr="1-3">
            <a:extLst>
              <a:ext uri="{FF2B5EF4-FFF2-40B4-BE49-F238E27FC236}">
                <a16:creationId xmlns:a16="http://schemas.microsoft.com/office/drawing/2014/main" id="{2582B8FE-9838-4FE1-B01A-0126497B5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133600"/>
            <a:ext cx="6624637"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26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C48C7DB-C08D-42E8-896D-B8A6000967E4}"/>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990033"/>
                </a:solidFill>
                <a:effectLst/>
                <a:uLnTx/>
                <a:uFillTx/>
                <a:latin typeface="Times New Roman"/>
                <a:ea typeface="宋体"/>
                <a:cs typeface="Times New Roman"/>
              </a:rPr>
              <a:t>ISO/IEC15504</a:t>
            </a: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软件生存周期过程</a:t>
            </a:r>
          </a:p>
        </p:txBody>
      </p:sp>
      <p:pic>
        <p:nvPicPr>
          <p:cNvPr id="3" name="Picture 3" descr="1-2">
            <a:extLst>
              <a:ext uri="{FF2B5EF4-FFF2-40B4-BE49-F238E27FC236}">
                <a16:creationId xmlns:a16="http://schemas.microsoft.com/office/drawing/2014/main" id="{FF1870CC-2DE1-49D1-9CD7-323CA916E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7" y="1917808"/>
            <a:ext cx="8532812"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5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B97F39-ECE4-4699-9132-32E03C40501A}"/>
              </a:ext>
            </a:extLst>
          </p:cNvPr>
          <p:cNvSpPr txBox="1">
            <a:spLocks noChangeArrowheads="1"/>
          </p:cNvSpPr>
          <p:nvPr/>
        </p:nvSpPr>
        <p:spPr bwMode="auto">
          <a:xfrm>
            <a:off x="611188"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1.1.3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软件过程定义的层次性</a:t>
            </a:r>
          </a:p>
        </p:txBody>
      </p:sp>
      <p:pic>
        <p:nvPicPr>
          <p:cNvPr id="3" name="Picture 5" descr="1-11">
            <a:extLst>
              <a:ext uri="{FF2B5EF4-FFF2-40B4-BE49-F238E27FC236}">
                <a16:creationId xmlns:a16="http://schemas.microsoft.com/office/drawing/2014/main" id="{6D740FE3-184C-401C-A547-6B6BF8F61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7345363"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52B3E33A-AC39-4DAB-ACF4-6049E02C9D64}"/>
              </a:ext>
            </a:extLst>
          </p:cNvPr>
          <p:cNvSpPr>
            <a:spLocks noChangeArrowheads="1"/>
          </p:cNvSpPr>
          <p:nvPr/>
        </p:nvSpPr>
        <p:spPr bwMode="auto">
          <a:xfrm>
            <a:off x="1258888" y="2133600"/>
            <a:ext cx="4949825" cy="2000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9408" tIns="76176"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50000"/>
              </a:lnSpc>
              <a:spcBef>
                <a:spcPct val="0"/>
              </a:spcBef>
              <a:spcAft>
                <a:spcPct val="0"/>
              </a:spcAft>
              <a:buClr>
                <a:srgbClr val="0066FF"/>
              </a:buClr>
              <a:buSzPct val="80000"/>
              <a:buFont typeface="Wingdings" panose="05000000000000000000" pitchFamily="2" charset="2"/>
              <a:buChar char="p"/>
              <a:tabLst/>
              <a:defRPr/>
            </a:pP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公共（通用）软件过程。</a:t>
            </a:r>
          </a:p>
          <a:p>
            <a:pPr marL="0" marR="0" lvl="0" indent="0" algn="l" defTabSz="914400" eaLnBrk="1" fontAlgn="base" latinLnBrk="0" hangingPunct="1">
              <a:lnSpc>
                <a:spcPct val="150000"/>
              </a:lnSpc>
              <a:spcBef>
                <a:spcPct val="0"/>
              </a:spcBef>
              <a:spcAft>
                <a:spcPct val="0"/>
              </a:spcAft>
              <a:buClr>
                <a:srgbClr val="0066FF"/>
              </a:buClr>
              <a:buSzPct val="8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组织标准软件过程。</a:t>
            </a:r>
          </a:p>
          <a:p>
            <a:pPr marL="0" marR="0" lvl="0" indent="0" algn="l" defTabSz="914400" eaLnBrk="1" fontAlgn="base" latinLnBrk="0" hangingPunct="1">
              <a:lnSpc>
                <a:spcPct val="150000"/>
              </a:lnSpc>
              <a:spcBef>
                <a:spcPct val="0"/>
              </a:spcBef>
              <a:spcAft>
                <a:spcPct val="0"/>
              </a:spcAft>
              <a:buClr>
                <a:srgbClr val="0066FF"/>
              </a:buClr>
              <a:buSzPct val="8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项目自定义的软件过程。</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274597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8BA2F6-6A97-4F5C-AF66-AE54948F383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过程规范</a:t>
            </a:r>
          </a:p>
        </p:txBody>
      </p:sp>
      <p:sp>
        <p:nvSpPr>
          <p:cNvPr id="3" name="Rectangle 3">
            <a:extLst>
              <a:ext uri="{FF2B5EF4-FFF2-40B4-BE49-F238E27FC236}">
                <a16:creationId xmlns:a16="http://schemas.microsoft.com/office/drawing/2014/main" id="{AF894FB0-A01B-4E89-8F05-1326228EC310}"/>
              </a:ext>
            </a:extLst>
          </p:cNvPr>
          <p:cNvSpPr txBox="1">
            <a:spLocks noChangeArrowheads="1"/>
          </p:cNvSpPr>
          <p:nvPr/>
        </p:nvSpPr>
        <p:spPr bwMode="auto">
          <a:xfrm>
            <a:off x="900113" y="2205038"/>
            <a:ext cx="7772400"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1.2.1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什么是过程规范</a:t>
            </a:r>
            <a:endParaRPr kumimoji="0" lang="en-US" altLang="zh-CN"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1.2.2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过程规范的内容和示例</a:t>
            </a:r>
            <a:endParaRPr kumimoji="0" lang="en-US" altLang="zh-CN"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lang="en-US" altLang="zh-CN" i="0" dirty="0">
                <a:solidFill>
                  <a:srgbClr val="000000"/>
                </a:solidFill>
                <a:latin typeface="Arial"/>
                <a:ea typeface="宋体"/>
              </a:rPr>
              <a:t>	</a:t>
            </a: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1.2.3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过程规范的影响和作用</a:t>
            </a:r>
          </a:p>
        </p:txBody>
      </p:sp>
    </p:spTree>
    <p:extLst>
      <p:ext uri="{BB962C8B-B14F-4D97-AF65-F5344CB8AC3E}">
        <p14:creationId xmlns:p14="http://schemas.microsoft.com/office/powerpoint/2010/main" val="211489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E981FB2-BF71-4541-B849-A56277BFB08E}"/>
              </a:ext>
            </a:extLst>
          </p:cNvPr>
          <p:cNvSpPr txBox="1">
            <a:spLocks noChangeArrowheads="1"/>
          </p:cNvSpPr>
          <p:nvPr/>
        </p:nvSpPr>
        <p:spPr bwMode="auto">
          <a:xfrm>
            <a:off x="755650" y="549275"/>
            <a:ext cx="446405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400" b="1" i="0" u="none" strike="noStrike" kern="1200" cap="none" spc="0" normalizeH="0" baseline="0" noProof="0">
                <a:ln>
                  <a:noFill/>
                </a:ln>
                <a:solidFill>
                  <a:srgbClr val="990033"/>
                </a:solidFill>
                <a:effectLst/>
                <a:uLnTx/>
                <a:uFillTx/>
                <a:latin typeface="Times New Roman"/>
                <a:ea typeface="宋体"/>
                <a:cs typeface="Times New Roman"/>
              </a:rPr>
              <a:t>内容概览</a:t>
            </a:r>
          </a:p>
        </p:txBody>
      </p:sp>
      <p:sp>
        <p:nvSpPr>
          <p:cNvPr id="5" name="Text Box 3">
            <a:extLst>
              <a:ext uri="{FF2B5EF4-FFF2-40B4-BE49-F238E27FC236}">
                <a16:creationId xmlns:a16="http://schemas.microsoft.com/office/drawing/2014/main" id="{1E1DA705-52B9-4F44-8F35-61987E71AC04}"/>
              </a:ext>
            </a:extLst>
          </p:cNvPr>
          <p:cNvSpPr txBox="1">
            <a:spLocks noChangeArrowheads="1"/>
          </p:cNvSpPr>
          <p:nvPr/>
        </p:nvSpPr>
        <p:spPr bwMode="auto">
          <a:xfrm>
            <a:off x="611188" y="1407605"/>
            <a:ext cx="5184775" cy="52445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6223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1258888" indent="-45720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895475" indent="-4572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2532063"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3168650"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36258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40830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45402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9974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全书共分为</a:t>
            </a:r>
            <a:r>
              <a:rPr lang="en-US" altLang="zh-CN" sz="2400" i="0" dirty="0">
                <a:solidFill>
                  <a:srgbClr val="000000"/>
                </a:solidFill>
                <a:latin typeface="楷体_GB2312" pitchFamily="49" charset="-122"/>
                <a:ea typeface="楷体_GB2312" pitchFamily="49" charset="-122"/>
              </a:rPr>
              <a:t>10</a:t>
            </a:r>
            <a:r>
              <a:rPr lang="zh-CN" altLang="en-US" sz="2400" i="0" dirty="0">
                <a:solidFill>
                  <a:srgbClr val="000000"/>
                </a:solidFill>
                <a:latin typeface="楷体_GB2312" pitchFamily="49" charset="-122"/>
                <a:ea typeface="楷体_GB2312" pitchFamily="49" charset="-122"/>
              </a:rPr>
              <a:t>章，以全面阐述软件过程管理的各个方面。</a:t>
            </a:r>
            <a:endParaRPr lang="en-US" altLang="zh-CN" sz="2400" i="0" dirty="0">
              <a:solidFill>
                <a:srgbClr val="000000"/>
              </a:solidFill>
              <a:latin typeface="楷体_GB2312" pitchFamily="49" charset="-122"/>
              <a:ea typeface="楷体_GB2312" pitchFamily="49" charset="-122"/>
            </a:endParaRPr>
          </a:p>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首先说明了</a:t>
            </a:r>
            <a:r>
              <a:rPr lang="zh-CN" altLang="en-US" sz="2400" i="0" dirty="0">
                <a:solidFill>
                  <a:srgbClr val="FF0000"/>
                </a:solidFill>
                <a:latin typeface="楷体_GB2312" pitchFamily="49" charset="-122"/>
                <a:ea typeface="楷体_GB2312" pitchFamily="49" charset="-122"/>
              </a:rPr>
              <a:t>软件过程规范</a:t>
            </a:r>
            <a:r>
              <a:rPr lang="zh-CN" altLang="en-US" sz="2400" i="0" dirty="0">
                <a:solidFill>
                  <a:srgbClr val="000000"/>
                </a:solidFill>
                <a:latin typeface="楷体_GB2312" pitchFamily="49" charset="-122"/>
                <a:ea typeface="楷体_GB2312" pitchFamily="49" charset="-122"/>
              </a:rPr>
              <a:t>、</a:t>
            </a:r>
            <a:r>
              <a:rPr lang="zh-CN" altLang="en-US" sz="2400" i="0" dirty="0">
                <a:solidFill>
                  <a:srgbClr val="FF0000"/>
                </a:solidFill>
                <a:latin typeface="楷体_GB2312" pitchFamily="49" charset="-122"/>
                <a:ea typeface="楷体_GB2312" pitchFamily="49" charset="-122"/>
              </a:rPr>
              <a:t>成熟度</a:t>
            </a:r>
            <a:r>
              <a:rPr lang="zh-CN" altLang="en-US" sz="2400" i="0" dirty="0">
                <a:solidFill>
                  <a:srgbClr val="000000"/>
                </a:solidFill>
                <a:latin typeface="楷体_GB2312" pitchFamily="49" charset="-122"/>
                <a:ea typeface="楷体_GB2312" pitchFamily="49" charset="-122"/>
              </a:rPr>
              <a:t>及其相关的概念和理论，包括软件过程标准体系。</a:t>
            </a:r>
            <a:endParaRPr lang="en-US" altLang="zh-CN" sz="2400" i="0" dirty="0">
              <a:solidFill>
                <a:srgbClr val="000000"/>
              </a:solidFill>
              <a:latin typeface="楷体_GB2312" pitchFamily="49" charset="-122"/>
              <a:ea typeface="楷体_GB2312" pitchFamily="49" charset="-122"/>
            </a:endParaRPr>
          </a:p>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然后在此基础上，深入讨论了软件过程的</a:t>
            </a:r>
            <a:r>
              <a:rPr lang="zh-CN" altLang="en-US" sz="2400" i="0" dirty="0">
                <a:solidFill>
                  <a:srgbClr val="FF0000"/>
                </a:solidFill>
                <a:latin typeface="楷体_GB2312" pitchFamily="49" charset="-122"/>
                <a:ea typeface="楷体_GB2312" pitchFamily="49" charset="-122"/>
              </a:rPr>
              <a:t>组织管理、需求管理、项目管理、质量管理、技术管理和集成管理</a:t>
            </a:r>
            <a:r>
              <a:rPr lang="zh-CN" altLang="en-US" sz="2400" i="0" dirty="0">
                <a:solidFill>
                  <a:srgbClr val="000000"/>
                </a:solidFill>
                <a:latin typeface="楷体_GB2312" pitchFamily="49" charset="-122"/>
                <a:ea typeface="楷体_GB2312" pitchFamily="49" charset="-122"/>
              </a:rPr>
              <a:t>等流程、方法和实践，并进一步探讨了软件过程评估和改进的框架、模型和实施细节。</a:t>
            </a:r>
            <a:endParaRPr lang="en-US" altLang="zh-CN" sz="2400" i="0" dirty="0">
              <a:solidFill>
                <a:srgbClr val="000000"/>
              </a:solidFill>
              <a:latin typeface="楷体_GB2312" pitchFamily="49" charset="-122"/>
              <a:ea typeface="楷体_GB2312" pitchFamily="49" charset="-122"/>
            </a:endParaRPr>
          </a:p>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最后通过具体的应用实践对软件过程管理做了全方位的阐释。</a:t>
            </a:r>
          </a:p>
        </p:txBody>
      </p:sp>
      <p:pic>
        <p:nvPicPr>
          <p:cNvPr id="6" name="Picture 6" descr="9272806_b">
            <a:extLst>
              <a:ext uri="{FF2B5EF4-FFF2-40B4-BE49-F238E27FC236}">
                <a16:creationId xmlns:a16="http://schemas.microsoft.com/office/drawing/2014/main" id="{544F6292-C113-4813-91E2-7AFDBE191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689" y="1485106"/>
            <a:ext cx="274637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0A00E94-76FF-46E8-AC0C-0A659650FE8D}"/>
              </a:ext>
            </a:extLst>
          </p:cNvPr>
          <p:cNvSpPr txBox="1"/>
          <p:nvPr/>
        </p:nvSpPr>
        <p:spPr>
          <a:xfrm>
            <a:off x="6736046" y="5596128"/>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朱少民、左智</a:t>
            </a:r>
          </a:p>
        </p:txBody>
      </p:sp>
    </p:spTree>
    <p:extLst>
      <p:ext uri="{BB962C8B-B14F-4D97-AF65-F5344CB8AC3E}">
        <p14:creationId xmlns:p14="http://schemas.microsoft.com/office/powerpoint/2010/main" val="59321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61D16E-FBFF-4B85-A94B-46636090A26B}"/>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1.2.1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什么是过程规范</a:t>
            </a:r>
          </a:p>
        </p:txBody>
      </p:sp>
      <p:sp>
        <p:nvSpPr>
          <p:cNvPr id="5" name="Rectangle 3">
            <a:extLst>
              <a:ext uri="{FF2B5EF4-FFF2-40B4-BE49-F238E27FC236}">
                <a16:creationId xmlns:a16="http://schemas.microsoft.com/office/drawing/2014/main" id="{5FE57465-3096-4400-ACA6-9F9E5DA9A9B4}"/>
              </a:ext>
            </a:extLst>
          </p:cNvPr>
          <p:cNvSpPr txBox="1">
            <a:spLocks noChangeArrowheads="1"/>
          </p:cNvSpPr>
          <p:nvPr/>
        </p:nvSpPr>
        <p:spPr bwMode="auto">
          <a:xfrm>
            <a:off x="755650" y="1628775"/>
            <a:ext cx="79930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23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tab pos="0" algn="l"/>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规范”</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一词被解释为“明文规定或约定俗成的标准”，或理解为“用来控制或治理一个团队的一系列准则与章程，以及团队成员必须遵守的相关的规章制度” </a:t>
            </a:r>
          </a:p>
          <a:p>
            <a:pPr marL="0" marR="0" lvl="0" indent="723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tab pos="0" algn="l"/>
              </a:tabLst>
              <a:defRPr/>
            </a:pPr>
            <a:endParaRPr kumimoji="0" lang="zh-CN" altLang="en-US" sz="2800" b="0" i="0" u="none" strike="noStrike" kern="1200" cap="none" spc="0" normalizeH="0" baseline="0" noProof="0" dirty="0">
              <a:ln>
                <a:noFill/>
              </a:ln>
              <a:solidFill>
                <a:srgbClr val="000000"/>
              </a:solidFill>
              <a:effectLst/>
              <a:uLnTx/>
              <a:uFillTx/>
              <a:latin typeface="Arial"/>
              <a:ea typeface="宋体"/>
              <a:cs typeface="+mn-cs"/>
            </a:endParaRPr>
          </a:p>
          <a:p>
            <a:pPr marL="0" marR="0" lvl="0" indent="723900" algn="l" defTabSz="914400" rtl="0" eaLnBrk="1" fontAlgn="base" latinLnBrk="0" hangingPunct="1">
              <a:spcBef>
                <a:spcPct val="20000"/>
              </a:spcBef>
              <a:spcAft>
                <a:spcPct val="0"/>
              </a:spcAft>
              <a:buClr>
                <a:srgbClr val="B2B2B2"/>
              </a:buClr>
              <a:buSzPct val="90000"/>
              <a:buFont typeface="Wingdings" panose="05000000000000000000" pitchFamily="2" charset="2"/>
              <a:buNone/>
              <a:tabLst>
                <a:tab pos="0" algn="l"/>
              </a:tabLst>
              <a:defRPr/>
            </a:pP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过程规范就是对</a:t>
            </a:r>
            <a:r>
              <a:rPr kumimoji="0" lang="zh-CN" altLang="en-US" sz="2800" i="0" u="none" strike="noStrike" kern="1200" cap="none" spc="0" normalizeH="0" baseline="0" noProof="0" dirty="0">
                <a:ln>
                  <a:noFill/>
                </a:ln>
                <a:solidFill>
                  <a:srgbClr val="FF0000"/>
                </a:solidFill>
                <a:effectLst/>
                <a:uLnTx/>
                <a:uFillTx/>
                <a:latin typeface="Arial"/>
                <a:ea typeface="宋体"/>
                <a:cs typeface="+mn-cs"/>
              </a:rPr>
              <a:t>输入</a:t>
            </a:r>
            <a:r>
              <a:rPr kumimoji="0" lang="en-US" altLang="zh-CN" sz="2800" i="0" u="none" strike="noStrike" kern="1200" cap="none" spc="0" normalizeH="0" baseline="0" noProof="0" dirty="0">
                <a:ln>
                  <a:noFill/>
                </a:ln>
                <a:solidFill>
                  <a:srgbClr val="FF0000"/>
                </a:solidFill>
                <a:effectLst/>
                <a:uLnTx/>
                <a:uFillTx/>
                <a:latin typeface="Arial"/>
                <a:ea typeface="宋体"/>
                <a:cs typeface="+mn-cs"/>
              </a:rPr>
              <a:t>/</a:t>
            </a:r>
            <a:r>
              <a:rPr kumimoji="0" lang="zh-CN" altLang="en-US" sz="2800" i="0" u="none" strike="noStrike" kern="1200" cap="none" spc="0" normalizeH="0" baseline="0" noProof="0" dirty="0">
                <a:ln>
                  <a:noFill/>
                </a:ln>
                <a:solidFill>
                  <a:srgbClr val="FF0000"/>
                </a:solidFill>
                <a:effectLst/>
                <a:uLnTx/>
                <a:uFillTx/>
                <a:latin typeface="Arial"/>
                <a:ea typeface="宋体"/>
                <a:cs typeface="+mn-cs"/>
              </a:rPr>
              <a:t>输出和活动所构成的过程进行明文规定或约定俗成的标准</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。软件过程规范是软件开发组织行动的准则与指南，可以依据上述各类过程的特点而建立相应的规范，如</a:t>
            </a:r>
            <a:r>
              <a:rPr kumimoji="0" lang="zh-CN" altLang="en-US" sz="2800" b="0" i="0" u="sng" strike="noStrike" kern="1200" cap="none" spc="0" normalizeH="0" baseline="0" noProof="0" dirty="0">
                <a:ln>
                  <a:noFill/>
                </a:ln>
                <a:solidFill>
                  <a:srgbClr val="000000"/>
                </a:solidFill>
                <a:effectLst/>
                <a:uLnTx/>
                <a:uFillTx/>
                <a:latin typeface="Arial"/>
                <a:ea typeface="宋体"/>
                <a:cs typeface="+mn-cs"/>
              </a:rPr>
              <a:t>软件基本过程规范、软件支持过程规范和软件组织过程规范</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0134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up)">
                                      <p:cBhvr>
                                        <p:cTn id="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31C4D6-5F4B-476E-9627-E5003A76F13B}"/>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软件过程规范的建立</a:t>
            </a:r>
          </a:p>
        </p:txBody>
      </p:sp>
      <p:sp>
        <p:nvSpPr>
          <p:cNvPr id="3" name="Rectangle 3">
            <a:extLst>
              <a:ext uri="{FF2B5EF4-FFF2-40B4-BE49-F238E27FC236}">
                <a16:creationId xmlns:a16="http://schemas.microsoft.com/office/drawing/2014/main" id="{454D424D-C48F-4684-974A-923824DA40F5}"/>
              </a:ext>
            </a:extLst>
          </p:cNvPr>
          <p:cNvSpPr txBox="1">
            <a:spLocks noChangeArrowheads="1"/>
          </p:cNvSpPr>
          <p:nvPr/>
        </p:nvSpPr>
        <p:spPr bwMode="auto">
          <a:xfrm>
            <a:off x="539750" y="1916113"/>
            <a:ext cx="7993063"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软件能力成熟度模型（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CMM/CMMI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个体软件过程（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PSP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团队软件过程（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TSP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IBM-</a:t>
            </a:r>
            <a:r>
              <a:rPr kumimoji="0" lang="en-US" altLang="zh-CN" sz="2800" b="1" i="0" u="none" strike="noStrike" kern="1200" cap="none" spc="0" normalizeH="0" baseline="0" noProof="0" dirty="0" err="1">
                <a:ln>
                  <a:noFill/>
                </a:ln>
                <a:solidFill>
                  <a:srgbClr val="000000"/>
                </a:solidFill>
                <a:effectLst/>
                <a:uLnTx/>
                <a:uFillTx/>
                <a:latin typeface="Arial"/>
                <a:ea typeface="宋体"/>
                <a:cs typeface="+mn-cs"/>
              </a:rPr>
              <a:t>Raional</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统一过程（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RUP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极限编程 （</a:t>
            </a:r>
            <a:r>
              <a:rPr kumimoji="0" lang="en-US" altLang="zh-CN" sz="2800" b="1" i="0" u="none" strike="noStrike" kern="1200" cap="none" spc="0" normalizeH="0" baseline="0" noProof="0" dirty="0" err="1">
                <a:ln>
                  <a:noFill/>
                </a:ln>
                <a:solidFill>
                  <a:srgbClr val="000000"/>
                </a:solidFill>
                <a:effectLst/>
                <a:uLnTx/>
                <a:uFillTx/>
                <a:latin typeface="Arial"/>
                <a:ea typeface="宋体"/>
                <a:cs typeface="+mn-cs"/>
              </a:rPr>
              <a:t>eXtreme</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 Programming</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XP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微软软件框架（</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MSF</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69189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5B804AC-54E0-422E-844A-2774DECCF121}"/>
              </a:ext>
            </a:extLst>
          </p:cNvPr>
          <p:cNvSpPr txBox="1">
            <a:spLocks noChangeArrowheads="1"/>
          </p:cNvSpPr>
          <p:nvPr/>
        </p:nvSpPr>
        <p:spPr bwMode="auto">
          <a:xfrm>
            <a:off x="684213"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1.2.2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过程规范的内容和示例</a:t>
            </a:r>
          </a:p>
        </p:txBody>
      </p:sp>
      <p:sp>
        <p:nvSpPr>
          <p:cNvPr id="3" name="Rectangle 3">
            <a:extLst>
              <a:ext uri="{FF2B5EF4-FFF2-40B4-BE49-F238E27FC236}">
                <a16:creationId xmlns:a16="http://schemas.microsoft.com/office/drawing/2014/main" id="{48B49BF8-FC31-4825-B61D-EFF201BA6877}"/>
              </a:ext>
            </a:extLst>
          </p:cNvPr>
          <p:cNvSpPr txBox="1">
            <a:spLocks noChangeArrowheads="1"/>
          </p:cNvSpPr>
          <p:nvPr/>
        </p:nvSpPr>
        <p:spPr bwMode="auto">
          <a:xfrm>
            <a:off x="827088" y="2060575"/>
            <a:ext cx="6985000"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任务规范：</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任务定义、安排、资源分配</a:t>
            </a:r>
            <a:endParaRPr kumimoji="0" lang="zh-CN" altLang="en-US" sz="2800" b="0"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日常规章制度：</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每周例会、工作日报</a:t>
            </a: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软件工具</a:t>
            </a:r>
            <a:r>
              <a:rPr kumimoji="0" lang="zh-CN" altLang="en-US" sz="28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如任务跟踪、版本控制</a:t>
            </a: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0" i="0" u="none" strike="noStrike" kern="1200" cap="none" spc="0" normalizeH="0" baseline="0" noProof="0" dirty="0">
                <a:ln>
                  <a:noFill/>
                </a:ln>
                <a:solidFill>
                  <a:srgbClr val="330033"/>
                </a:solidFill>
                <a:effectLst/>
                <a:uLnTx/>
                <a:uFillTx/>
                <a:latin typeface="Arial"/>
                <a:ea typeface="宋体"/>
                <a:cs typeface="+mn-cs"/>
              </a:rPr>
              <a:t>“责任人、参与人员、入口准则、出口准则、输入、输出和活动”等基本内容 </a:t>
            </a:r>
          </a:p>
        </p:txBody>
      </p:sp>
    </p:spTree>
    <p:extLst>
      <p:ext uri="{BB962C8B-B14F-4D97-AF65-F5344CB8AC3E}">
        <p14:creationId xmlns:p14="http://schemas.microsoft.com/office/powerpoint/2010/main" val="387278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9D991C5-1E75-4744-AA17-382EB428EE0E}"/>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1.2.3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过程规范的影响和作用</a:t>
            </a:r>
          </a:p>
        </p:txBody>
      </p:sp>
      <p:sp>
        <p:nvSpPr>
          <p:cNvPr id="3" name="Rectangle 3">
            <a:extLst>
              <a:ext uri="{FF2B5EF4-FFF2-40B4-BE49-F238E27FC236}">
                <a16:creationId xmlns:a16="http://schemas.microsoft.com/office/drawing/2014/main" id="{DB8BA724-EDAA-4081-B9F0-53B802E6F265}"/>
              </a:ext>
            </a:extLst>
          </p:cNvPr>
          <p:cNvSpPr txBox="1">
            <a:spLocks noChangeArrowheads="1"/>
          </p:cNvSpPr>
          <p:nvPr/>
        </p:nvSpPr>
        <p:spPr bwMode="auto">
          <a:xfrm>
            <a:off x="900113" y="1700213"/>
            <a:ext cx="7920037"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消极影响的存在和消除 </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      </a:t>
            </a: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Fred Brooks  “</a:t>
            </a:r>
            <a:r>
              <a:rPr kumimoji="0" lang="zh-CN" altLang="en-US" sz="2000" i="0" u="none" strike="noStrike" kern="1200" cap="none" spc="0" normalizeH="0" baseline="0" noProof="0" dirty="0">
                <a:ln>
                  <a:noFill/>
                </a:ln>
                <a:solidFill>
                  <a:srgbClr val="FF0000"/>
                </a:solidFill>
                <a:effectLst/>
                <a:uLnTx/>
                <a:uFillTx/>
                <a:latin typeface="Arial"/>
                <a:ea typeface="宋体"/>
                <a:cs typeface="+mn-cs"/>
              </a:rPr>
              <a:t>创造力来自个人，而不是组织结构或者过程</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 </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000" b="0" i="0" u="none" strike="noStrike" kern="1200" cap="none" spc="0" normalizeH="0" baseline="0" noProof="0" dirty="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AutoNum type="arabicPeriod" startAt="2"/>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规范存在的必要性 </a:t>
            </a:r>
            <a:endParaRPr kumimoji="0" lang="en-US" altLang="zh-CN" sz="2800" b="1" i="0" u="none" strike="noStrike" kern="1200" cap="none" spc="0" normalizeH="0" baseline="0" noProof="0" dirty="0">
              <a:ln>
                <a:noFill/>
              </a:ln>
              <a:solidFill>
                <a:srgbClr val="000000"/>
              </a:solidFill>
              <a:effectLst/>
              <a:uLnTx/>
              <a:uFillTx/>
              <a:latin typeface="Arial"/>
              <a:ea typeface="宋体"/>
              <a:cs typeface="+mn-cs"/>
            </a:endParaRPr>
          </a:p>
          <a:p>
            <a:pPr marL="933450" lvl="1" indent="-533400" defTabSz="914400" eaLnBrk="1" hangingPunct="1">
              <a:buClr>
                <a:srgbClr val="B2B2B2"/>
              </a:buClr>
              <a:buSzPct val="90000"/>
              <a:buFont typeface="Wingdings" panose="05000000000000000000" pitchFamily="2" charset="2"/>
              <a:buAutoNum type="arabicPeriod" startAt="2"/>
            </a:pPr>
            <a:endParaRPr kumimoji="0" lang="zh-CN" altLang="en-US" b="1" i="0" u="none" strike="noStrike" kern="1200" cap="none" spc="0" normalizeH="0" baseline="0" noProof="0" dirty="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AutoNum type="arabicPeriod" startAt="2"/>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过程规范的作用 </a:t>
            </a:r>
          </a:p>
          <a:p>
            <a:pPr marL="533400" marR="0" lvl="0" indent="-5334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330033"/>
                </a:solidFill>
                <a:effectLst/>
                <a:uLnTx/>
                <a:uFillTx/>
                <a:latin typeface="Arial"/>
                <a:ea typeface="宋体"/>
                <a:cs typeface="+mn-cs"/>
              </a:rPr>
              <a:t>帮助团队实现共同的目标</a:t>
            </a:r>
          </a:p>
          <a:p>
            <a:pPr marL="533400" marR="0" lvl="0" indent="-5334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330033"/>
                </a:solidFill>
                <a:effectLst/>
                <a:uLnTx/>
                <a:uFillTx/>
                <a:latin typeface="Arial"/>
                <a:ea typeface="宋体"/>
                <a:cs typeface="+mn-cs"/>
              </a:rPr>
              <a:t>一个规范的软件过程必将能带来稳定的、高水平的过程质量</a:t>
            </a:r>
          </a:p>
          <a:p>
            <a:pPr marL="533400" marR="0" lvl="0" indent="-5334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330033"/>
                </a:solidFill>
                <a:effectLst/>
                <a:uLnTx/>
                <a:uFillTx/>
                <a:latin typeface="Arial"/>
                <a:ea typeface="宋体"/>
                <a:cs typeface="+mn-cs"/>
              </a:rPr>
              <a:t>过程规范使软件组织的生产效率更高 </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000" b="0" i="0" u="none" strike="noStrike" kern="1200" cap="none" spc="0" normalizeH="0" baseline="0" noProof="0" dirty="0">
              <a:ln>
                <a:noFill/>
              </a:ln>
              <a:solidFill>
                <a:srgbClr val="330033"/>
              </a:solidFill>
              <a:effectLst/>
              <a:uLnTx/>
              <a:uFillTx/>
              <a:latin typeface="Arial"/>
              <a:ea typeface="宋体"/>
              <a:cs typeface="+mn-cs"/>
            </a:endParaRPr>
          </a:p>
        </p:txBody>
      </p:sp>
    </p:spTree>
    <p:extLst>
      <p:ext uri="{BB962C8B-B14F-4D97-AF65-F5344CB8AC3E}">
        <p14:creationId xmlns:p14="http://schemas.microsoft.com/office/powerpoint/2010/main" val="27222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DD7EF81-4CB5-417A-9C50-0718631D621E}"/>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软件生命周期的过程需求</a:t>
            </a:r>
          </a:p>
        </p:txBody>
      </p:sp>
      <p:sp>
        <p:nvSpPr>
          <p:cNvPr id="5" name="Rectangle 3">
            <a:extLst>
              <a:ext uri="{FF2B5EF4-FFF2-40B4-BE49-F238E27FC236}">
                <a16:creationId xmlns:a16="http://schemas.microsoft.com/office/drawing/2014/main" id="{64D42D76-20E7-44EE-993D-573A69DF6BC5}"/>
              </a:ext>
            </a:extLst>
          </p:cNvPr>
          <p:cNvSpPr txBox="1">
            <a:spLocks noChangeArrowheads="1"/>
          </p:cNvSpPr>
          <p:nvPr/>
        </p:nvSpPr>
        <p:spPr bwMode="auto">
          <a:xfrm>
            <a:off x="971550" y="2205038"/>
            <a:ext cx="77724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1.3.1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软件工程过程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1.3.2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软件支持过程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1.3.3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软件管理过程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1.3.4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软件组织过程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1.3.5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软件客户－供应商的过程</a:t>
            </a:r>
          </a:p>
        </p:txBody>
      </p:sp>
    </p:spTree>
    <p:extLst>
      <p:ext uri="{BB962C8B-B14F-4D97-AF65-F5344CB8AC3E}">
        <p14:creationId xmlns:p14="http://schemas.microsoft.com/office/powerpoint/2010/main" val="37963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606EABF-38CE-4468-865B-23FEFE8A0A18}"/>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软件工程过程</a:t>
            </a:r>
          </a:p>
        </p:txBody>
      </p:sp>
      <p:sp>
        <p:nvSpPr>
          <p:cNvPr id="5" name="Rectangle 3">
            <a:extLst>
              <a:ext uri="{FF2B5EF4-FFF2-40B4-BE49-F238E27FC236}">
                <a16:creationId xmlns:a16="http://schemas.microsoft.com/office/drawing/2014/main" id="{9C63DB6D-1D85-4FDD-85F0-C4A5CA2CB913}"/>
              </a:ext>
            </a:extLst>
          </p:cNvPr>
          <p:cNvSpPr txBox="1">
            <a:spLocks noChangeArrowheads="1"/>
          </p:cNvSpPr>
          <p:nvPr/>
        </p:nvSpPr>
        <p:spPr bwMode="auto">
          <a:xfrm>
            <a:off x="827088" y="1916113"/>
            <a:ext cx="77724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Arial"/>
                <a:ea typeface="楷体_GB2312" pitchFamily="49" charset="-122"/>
                <a:cs typeface="+mn-cs"/>
              </a:rPr>
              <a:t>工程过程是软件系统、产品的定义、设计、实现以及维护的过程。</a:t>
            </a:r>
            <a:endParaRPr kumimoji="0" lang="en-US" altLang="zh-CN" sz="2400" b="1" i="0" u="none" strike="noStrike" kern="1200" cap="none" spc="0" normalizeH="0" baseline="0" noProof="0" dirty="0">
              <a:ln>
                <a:noFill/>
              </a:ln>
              <a:solidFill>
                <a:srgbClr val="000000"/>
              </a:solidFill>
              <a:effectLst/>
              <a:uLnTx/>
              <a:uFillTx/>
              <a:latin typeface="Arial"/>
              <a:ea typeface="楷体_GB2312" pitchFamily="49" charset="-122"/>
              <a:cs typeface="+mn-cs"/>
            </a:endParaRPr>
          </a:p>
          <a:p>
            <a:pPr marL="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00"/>
              </a:solidFill>
              <a:effectLst/>
              <a:uLnTx/>
              <a:uFillTx/>
              <a:latin typeface="Arial"/>
              <a:ea typeface="楷体_GB2312" pitchFamily="49" charset="-122"/>
              <a:cs typeface="+mn-cs"/>
            </a:endParaRPr>
          </a:p>
          <a:p>
            <a:pPr marL="0" marR="0" lvl="0" indent="53340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p"/>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开发过程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：定义并开发软件产品的活动过程，包括</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需求分析、软件设计和编程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等。</a:t>
            </a:r>
            <a:endParaRPr kumimoji="0" lang="en-US" altLang="zh-CN" sz="2400" b="0" i="0" u="none" strike="noStrike" kern="1200" cap="none" spc="0" normalizeH="0" baseline="0" noProof="0" dirty="0">
              <a:ln>
                <a:noFill/>
              </a:ln>
              <a:solidFill>
                <a:srgbClr val="000000"/>
              </a:solidFill>
              <a:effectLst/>
              <a:uLnTx/>
              <a:uFillTx/>
              <a:latin typeface="Arial"/>
              <a:ea typeface="宋体"/>
              <a:cs typeface="+mn-cs"/>
            </a:endParaRPr>
          </a:p>
          <a:p>
            <a:pPr marL="400050" lvl="1" indent="533400" defTabSz="914400" eaLnBrk="1" hangingPunct="1">
              <a:buClr>
                <a:srgbClr val="0066FF"/>
              </a:buClr>
              <a:buSzPct val="70000"/>
              <a:buFont typeface="Wingdings" panose="05000000000000000000" pitchFamily="2" charset="2"/>
              <a:buChar char="p"/>
            </a:pPr>
            <a:endParaRPr kumimoji="0" lang="zh-CN" altLang="en-US" sz="1400" b="0" i="0" u="none" strike="noStrike" kern="1200" cap="none" spc="0" normalizeH="0" baseline="0" noProof="0" dirty="0">
              <a:ln>
                <a:noFill/>
              </a:ln>
              <a:solidFill>
                <a:srgbClr val="000000"/>
              </a:solidFill>
              <a:effectLst/>
              <a:uLnTx/>
              <a:uFillTx/>
              <a:latin typeface="Arial"/>
              <a:ea typeface="宋体"/>
              <a:cs typeface="+mn-cs"/>
            </a:endParaRPr>
          </a:p>
          <a:p>
            <a:pPr marL="0" marR="0" lvl="0" indent="53340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p"/>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运行过程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：在规定的环境中为其用户提供运行计算机系统服务的活动过程，包括</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软件部署</a:t>
            </a:r>
            <a:endParaRPr kumimoji="0" lang="en-US" altLang="zh-CN" sz="2400" b="0" i="0" u="none" strike="noStrike" kern="1200" cap="none" spc="0" normalizeH="0" baseline="0" noProof="0" dirty="0">
              <a:ln>
                <a:noFill/>
              </a:ln>
              <a:solidFill>
                <a:srgbClr val="FF0000"/>
              </a:solidFill>
              <a:effectLst/>
              <a:uLnTx/>
              <a:uFillTx/>
              <a:latin typeface="Arial"/>
              <a:ea typeface="宋体"/>
              <a:cs typeface="+mn-cs"/>
            </a:endParaRPr>
          </a:p>
          <a:p>
            <a:pPr marL="400050" lvl="1" indent="533400" defTabSz="914400" eaLnBrk="1" hangingPunct="1">
              <a:buClr>
                <a:srgbClr val="0066FF"/>
              </a:buClr>
              <a:buSzPct val="70000"/>
              <a:buFont typeface="Wingdings" panose="05000000000000000000" pitchFamily="2" charset="2"/>
              <a:buChar char="p"/>
            </a:pPr>
            <a:endParaRPr kumimoji="0" lang="zh-CN" altLang="en-US" sz="1400" b="0" i="0" u="none" strike="noStrike" kern="1200" cap="none" spc="0" normalizeH="0" baseline="0" noProof="0" dirty="0">
              <a:ln>
                <a:noFill/>
              </a:ln>
              <a:solidFill>
                <a:srgbClr val="000000"/>
              </a:solidFill>
              <a:effectLst/>
              <a:uLnTx/>
              <a:uFillTx/>
              <a:latin typeface="Arial"/>
              <a:ea typeface="宋体"/>
              <a:cs typeface="+mn-cs"/>
            </a:endParaRPr>
          </a:p>
          <a:p>
            <a:pPr marL="0" marR="0" lvl="0" indent="53340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p"/>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维护过程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：提供维护软件产品服务的活动过程，也就是通过软件的修改、变更，使软件系统保持合适的运行状态，这一过程包括</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软件产品的移植和退役</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61550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624582F-A956-4469-8009-322E68589173}"/>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软件支持过程</a:t>
            </a:r>
          </a:p>
        </p:txBody>
      </p:sp>
      <p:sp>
        <p:nvSpPr>
          <p:cNvPr id="3" name="Rectangle 3">
            <a:extLst>
              <a:ext uri="{FF2B5EF4-FFF2-40B4-BE49-F238E27FC236}">
                <a16:creationId xmlns:a16="http://schemas.microsoft.com/office/drawing/2014/main" id="{7BFB92CA-7972-42CB-8ACC-A308BB9BDCA1}"/>
              </a:ext>
            </a:extLst>
          </p:cNvPr>
          <p:cNvSpPr txBox="1">
            <a:spLocks noChangeArrowheads="1"/>
          </p:cNvSpPr>
          <p:nvPr/>
        </p:nvSpPr>
        <p:spPr bwMode="auto">
          <a:xfrm>
            <a:off x="900113" y="1628775"/>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p:txBody>
      </p:sp>
      <p:sp>
        <p:nvSpPr>
          <p:cNvPr id="4" name="Rectangle 4">
            <a:extLst>
              <a:ext uri="{FF2B5EF4-FFF2-40B4-BE49-F238E27FC236}">
                <a16:creationId xmlns:a16="http://schemas.microsoft.com/office/drawing/2014/main" id="{52A82AA8-018B-42F7-BF1C-FE95B76595C9}"/>
              </a:ext>
            </a:extLst>
          </p:cNvPr>
          <p:cNvSpPr>
            <a:spLocks noChangeArrowheads="1"/>
          </p:cNvSpPr>
          <p:nvPr/>
        </p:nvSpPr>
        <p:spPr bwMode="auto">
          <a:xfrm>
            <a:off x="1331913" y="1700213"/>
            <a:ext cx="1800225" cy="431641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文档编制</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配置管理</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质量保证</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验证</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确认</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联合评审</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审核</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问题解决</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5" name="AutoShape 5">
            <a:extLst>
              <a:ext uri="{FF2B5EF4-FFF2-40B4-BE49-F238E27FC236}">
                <a16:creationId xmlns:a16="http://schemas.microsoft.com/office/drawing/2014/main" id="{630A05D9-FB00-41EF-A87E-32D11531335F}"/>
              </a:ext>
            </a:extLst>
          </p:cNvPr>
          <p:cNvSpPr>
            <a:spLocks noChangeArrowheads="1"/>
          </p:cNvSpPr>
          <p:nvPr/>
        </p:nvSpPr>
        <p:spPr bwMode="auto">
          <a:xfrm>
            <a:off x="3779838" y="1916113"/>
            <a:ext cx="4537075" cy="2376487"/>
          </a:xfrm>
          <a:prstGeom prst="wedgeRoundRectCallout">
            <a:avLst>
              <a:gd name="adj1" fmla="val -65569"/>
              <a:gd name="adj2" fmla="val -51269"/>
              <a:gd name="adj3" fmla="val 16667"/>
            </a:avLst>
          </a:prstGeom>
          <a:solidFill>
            <a:srgbClr val="CCFFFF">
              <a:alpha val="50195"/>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2667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明确并定义文档开发中所采用的标准、软件过程中所需要的各类文档。</a:t>
            </a:r>
          </a:p>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详细说明所有文档的内容、目的及相关的输出产品。</a:t>
            </a:r>
          </a:p>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根据定义的标准与已确定的计划来编写、审查、修改和发布所有文档。</a:t>
            </a:r>
          </a:p>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按已定义的标准和具体的规则维护文档。 </a:t>
            </a:r>
          </a:p>
        </p:txBody>
      </p:sp>
      <p:sp>
        <p:nvSpPr>
          <p:cNvPr id="6" name="AutoShape 6">
            <a:extLst>
              <a:ext uri="{FF2B5EF4-FFF2-40B4-BE49-F238E27FC236}">
                <a16:creationId xmlns:a16="http://schemas.microsoft.com/office/drawing/2014/main" id="{5F138739-4ED3-4408-8229-EF539A674CAD}"/>
              </a:ext>
            </a:extLst>
          </p:cNvPr>
          <p:cNvSpPr>
            <a:spLocks noChangeArrowheads="1"/>
          </p:cNvSpPr>
          <p:nvPr/>
        </p:nvSpPr>
        <p:spPr bwMode="auto">
          <a:xfrm>
            <a:off x="3995738" y="2205038"/>
            <a:ext cx="4752975" cy="3168650"/>
          </a:xfrm>
          <a:prstGeom prst="wedgeRoundRectCallout">
            <a:avLst>
              <a:gd name="adj1" fmla="val -68972"/>
              <a:gd name="adj2" fmla="val -44190"/>
              <a:gd name="adj3" fmla="val 16667"/>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软件过程或项目中的配置项（如程序、文件和数据等有关内容）被标识、定义。</a:t>
            </a:r>
          </a:p>
          <a:p>
            <a:pPr marL="355600" marR="0" lvl="0" indent="-3556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根据已定义的配置项建立基线，以便对更改与发布进行有效的控制，并控制配置项的存储、处理与分发，确保配置项的完全性与一致性。</a:t>
            </a:r>
          </a:p>
          <a:p>
            <a:pPr marL="355600" marR="0" lvl="0" indent="-3556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记录并报告配置项的状态以及已发生变更的需求。 </a:t>
            </a:r>
          </a:p>
        </p:txBody>
      </p:sp>
      <p:sp>
        <p:nvSpPr>
          <p:cNvPr id="7" name="AutoShape 7">
            <a:extLst>
              <a:ext uri="{FF2B5EF4-FFF2-40B4-BE49-F238E27FC236}">
                <a16:creationId xmlns:a16="http://schemas.microsoft.com/office/drawing/2014/main" id="{43DD17DA-7E89-4859-8C20-452E6BE3A679}"/>
              </a:ext>
            </a:extLst>
          </p:cNvPr>
          <p:cNvSpPr>
            <a:spLocks noChangeArrowheads="1"/>
          </p:cNvSpPr>
          <p:nvPr/>
        </p:nvSpPr>
        <p:spPr bwMode="auto">
          <a:xfrm>
            <a:off x="3851275" y="2349500"/>
            <a:ext cx="4932363" cy="3671888"/>
          </a:xfrm>
          <a:prstGeom prst="wedgeRoundRectCallout">
            <a:avLst>
              <a:gd name="adj1" fmla="val -64421"/>
              <a:gd name="adj2" fmla="val -32880"/>
              <a:gd name="adj3" fmla="val 1666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针对过程或项目确定质量保证活动、制定出相应的计划与进度表。</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确定质量保证活动的有关标准、方法、规程与工具。</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确定进行质量保证活动所需的资源、组织及其组织成员的职责。</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有足够的能力确保必要的质量保证活动独立于管理者以及过程实际执行者之外进行开展和实施。</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在与各类相关的计划进度保持一致的前提下，实施所制定的质量保证活动 。 </a:t>
            </a:r>
          </a:p>
        </p:txBody>
      </p:sp>
      <p:sp>
        <p:nvSpPr>
          <p:cNvPr id="8" name="AutoShape 8">
            <a:extLst>
              <a:ext uri="{FF2B5EF4-FFF2-40B4-BE49-F238E27FC236}">
                <a16:creationId xmlns:a16="http://schemas.microsoft.com/office/drawing/2014/main" id="{93E1F195-8F6D-4BC2-8B13-F049115125CB}"/>
              </a:ext>
            </a:extLst>
          </p:cNvPr>
          <p:cNvSpPr>
            <a:spLocks noChangeArrowheads="1"/>
          </p:cNvSpPr>
          <p:nvPr/>
        </p:nvSpPr>
        <p:spPr bwMode="auto">
          <a:xfrm>
            <a:off x="3492500" y="3213100"/>
            <a:ext cx="5148263" cy="1871663"/>
          </a:xfrm>
          <a:prstGeom prst="wedgeRoundRectCallout">
            <a:avLst>
              <a:gd name="adj1" fmla="val -70907"/>
              <a:gd name="adj2" fmla="val -29306"/>
              <a:gd name="adj3" fmla="val 16667"/>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根据需要验证的工作产品所制定的规范（如产品规格说明书）实施必要的检验活动：</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有效地发现各类阶段性产品所存在的缺陷，并跟踪和消除缺陷。</a:t>
            </a:r>
          </a:p>
        </p:txBody>
      </p:sp>
      <p:sp>
        <p:nvSpPr>
          <p:cNvPr id="9" name="AutoShape 9">
            <a:extLst>
              <a:ext uri="{FF2B5EF4-FFF2-40B4-BE49-F238E27FC236}">
                <a16:creationId xmlns:a16="http://schemas.microsoft.com/office/drawing/2014/main" id="{B758F374-DD24-4D39-8C1C-263FD4EFAB2F}"/>
              </a:ext>
            </a:extLst>
          </p:cNvPr>
          <p:cNvSpPr>
            <a:spLocks noChangeArrowheads="1"/>
          </p:cNvSpPr>
          <p:nvPr/>
        </p:nvSpPr>
        <p:spPr bwMode="auto">
          <a:xfrm>
            <a:off x="3419475" y="3860800"/>
            <a:ext cx="5148263" cy="1871663"/>
          </a:xfrm>
          <a:prstGeom prst="wedgeRoundRectCallout">
            <a:avLst>
              <a:gd name="adj1" fmla="val -70227"/>
              <a:gd name="adj2" fmla="val -32019"/>
              <a:gd name="adj3" fmla="val 1666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根据客户实际需求，确认所有工作产品相应的质量准则，并实施必需的确认活动。</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提供有关证据，以证明开发出的工作产品满足或适合指定的需求。</a:t>
            </a:r>
          </a:p>
        </p:txBody>
      </p:sp>
      <p:sp>
        <p:nvSpPr>
          <p:cNvPr id="10" name="AutoShape 10">
            <a:extLst>
              <a:ext uri="{FF2B5EF4-FFF2-40B4-BE49-F238E27FC236}">
                <a16:creationId xmlns:a16="http://schemas.microsoft.com/office/drawing/2014/main" id="{683F9009-4DFA-4C1A-AF91-66084CA0FE93}"/>
              </a:ext>
            </a:extLst>
          </p:cNvPr>
          <p:cNvSpPr>
            <a:spLocks noChangeArrowheads="1"/>
          </p:cNvSpPr>
          <p:nvPr/>
        </p:nvSpPr>
        <p:spPr bwMode="auto">
          <a:xfrm>
            <a:off x="3995738" y="3213100"/>
            <a:ext cx="4824412" cy="1728788"/>
          </a:xfrm>
          <a:prstGeom prst="wedgeRoundRectCallout">
            <a:avLst>
              <a:gd name="adj1" fmla="val -68690"/>
              <a:gd name="adj2" fmla="val 36319"/>
              <a:gd name="adj3" fmla="val 166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与客户、供应商以及其他利益相关方（或独立的第三方）对开发的活动和产品进行评估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为联合评审的实施制定相应的计划与进度，跟踪评审活动，直至结束 。</a:t>
            </a:r>
          </a:p>
        </p:txBody>
      </p:sp>
      <p:sp>
        <p:nvSpPr>
          <p:cNvPr id="11" name="AutoShape 11">
            <a:extLst>
              <a:ext uri="{FF2B5EF4-FFF2-40B4-BE49-F238E27FC236}">
                <a16:creationId xmlns:a16="http://schemas.microsoft.com/office/drawing/2014/main" id="{D0152D27-5040-4CEB-818C-5C7BE89779F9}"/>
              </a:ext>
            </a:extLst>
          </p:cNvPr>
          <p:cNvSpPr>
            <a:spLocks noChangeArrowheads="1"/>
          </p:cNvSpPr>
          <p:nvPr/>
        </p:nvSpPr>
        <p:spPr bwMode="auto">
          <a:xfrm>
            <a:off x="3635375" y="4221163"/>
            <a:ext cx="4968875" cy="1944687"/>
          </a:xfrm>
          <a:prstGeom prst="wedgeRoundRectCallout">
            <a:avLst>
              <a:gd name="adj1" fmla="val -75208"/>
              <a:gd name="adj2" fmla="val 4287"/>
              <a:gd name="adj3" fmla="val 1666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判断是否与指定的需求、计划以及合同相一致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由合适的、独立的一方来安排对产品或过程的审核工作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以确定其是否符合特定需求 </a:t>
            </a:r>
          </a:p>
        </p:txBody>
      </p:sp>
      <p:sp>
        <p:nvSpPr>
          <p:cNvPr id="12" name="AutoShape 12">
            <a:extLst>
              <a:ext uri="{FF2B5EF4-FFF2-40B4-BE49-F238E27FC236}">
                <a16:creationId xmlns:a16="http://schemas.microsoft.com/office/drawing/2014/main" id="{04A90F49-055B-4F63-9BE9-1FEC1E5428EE}"/>
              </a:ext>
            </a:extLst>
          </p:cNvPr>
          <p:cNvSpPr>
            <a:spLocks noChangeArrowheads="1"/>
          </p:cNvSpPr>
          <p:nvPr/>
        </p:nvSpPr>
        <p:spPr bwMode="auto">
          <a:xfrm>
            <a:off x="3851275" y="4437063"/>
            <a:ext cx="4968875" cy="1944687"/>
          </a:xfrm>
          <a:prstGeom prst="wedgeRoundRectCallout">
            <a:avLst>
              <a:gd name="adj1" fmla="val -64472"/>
              <a:gd name="adj2" fmla="val 23222"/>
              <a:gd name="adj3" fmla="val 16667"/>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提供及时的、有明确职责的以及文档化的方式，以确保所有发现的问题都经过相应的分析并得到解决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提供一种相应的机制，以识别所发现的问题并根据相应的趋势采取行动 。</a:t>
            </a:r>
          </a:p>
        </p:txBody>
      </p:sp>
    </p:spTree>
    <p:extLst>
      <p:ext uri="{BB962C8B-B14F-4D97-AF65-F5344CB8AC3E}">
        <p14:creationId xmlns:p14="http://schemas.microsoft.com/office/powerpoint/2010/main" val="25509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1+ppt_w/2"/>
                                          </p:val>
                                        </p:tav>
                                      </p:tavLst>
                                    </p:anim>
                                    <p:anim calcmode="lin" valueType="num">
                                      <p:cBhvr additive="base">
                                        <p:cTn id="12" dur="500"/>
                                        <p:tgtEl>
                                          <p:spTgt spid="5"/>
                                        </p:tgtEl>
                                        <p:attrNameLst>
                                          <p:attrName>ppt_y</p:attrName>
                                        </p:attrNameLst>
                                      </p:cBhvr>
                                      <p:tavLst>
                                        <p:tav tm="0">
                                          <p:val>
                                            <p:strVal val="ppt_y"/>
                                          </p:val>
                                        </p:tav>
                                        <p:tav tm="100000">
                                          <p:val>
                                            <p:strVal val="ppt_y"/>
                                          </p:val>
                                        </p:tav>
                                      </p:tavLst>
                                    </p:anim>
                                    <p:set>
                                      <p:cBhvr>
                                        <p:cTn id="13" dur="1" fill="hold">
                                          <p:stCondLst>
                                            <p:cond delay="499"/>
                                          </p:stCondLst>
                                        </p:cTn>
                                        <p:tgtEl>
                                          <p:spTgt spid="5"/>
                                        </p:tgtEl>
                                        <p:attrNameLst>
                                          <p:attrName>style.visibility</p:attrName>
                                        </p:attrNameLst>
                                      </p:cBhvr>
                                      <p:to>
                                        <p:strVal val="hidden"/>
                                      </p:to>
                                    </p:se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1+ppt_w/2"/>
                                          </p:val>
                                        </p:tav>
                                      </p:tavLst>
                                    </p:anim>
                                    <p:anim calcmode="lin" valueType="num">
                                      <p:cBhvr additive="base">
                                        <p:cTn id="21" dur="500"/>
                                        <p:tgtEl>
                                          <p:spTgt spid="6"/>
                                        </p:tgtEl>
                                        <p:attrNameLst>
                                          <p:attrName>ppt_y</p:attrName>
                                        </p:attrNameLst>
                                      </p:cBhvr>
                                      <p:tavLst>
                                        <p:tav tm="0">
                                          <p:val>
                                            <p:strVal val="ppt_y"/>
                                          </p:val>
                                        </p:tav>
                                        <p:tav tm="100000">
                                          <p:val>
                                            <p:strVal val="ppt_y"/>
                                          </p:val>
                                        </p:tav>
                                      </p:tavLst>
                                    </p:anim>
                                    <p:set>
                                      <p:cBhvr>
                                        <p:cTn id="22" dur="1" fill="hold">
                                          <p:stCondLst>
                                            <p:cond delay="499"/>
                                          </p:stCondLst>
                                        </p:cTn>
                                        <p:tgtEl>
                                          <p:spTgt spid="6"/>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grpId="1" nodeType="clickEffect">
                                  <p:stCondLst>
                                    <p:cond delay="0"/>
                                  </p:stCondLst>
                                  <p:childTnLst>
                                    <p:anim calcmode="lin" valueType="num">
                                      <p:cBhvr additive="base">
                                        <p:cTn id="29" dur="500"/>
                                        <p:tgtEl>
                                          <p:spTgt spid="7"/>
                                        </p:tgtEl>
                                        <p:attrNameLst>
                                          <p:attrName>ppt_x</p:attrName>
                                        </p:attrNameLst>
                                      </p:cBhvr>
                                      <p:tavLst>
                                        <p:tav tm="0">
                                          <p:val>
                                            <p:strVal val="ppt_x"/>
                                          </p:val>
                                        </p:tav>
                                        <p:tav tm="100000">
                                          <p:val>
                                            <p:strVal val="1+ppt_w/2"/>
                                          </p:val>
                                        </p:tav>
                                      </p:tavLst>
                                    </p:anim>
                                    <p:anim calcmode="lin" valueType="num">
                                      <p:cBhvr additive="base">
                                        <p:cTn id="30" dur="500"/>
                                        <p:tgtEl>
                                          <p:spTgt spid="7"/>
                                        </p:tgtEl>
                                        <p:attrNameLst>
                                          <p:attrName>ppt_y</p:attrName>
                                        </p:attrNameLst>
                                      </p:cBhvr>
                                      <p:tavLst>
                                        <p:tav tm="0">
                                          <p:val>
                                            <p:strVal val="ppt_y"/>
                                          </p:val>
                                        </p:tav>
                                        <p:tav tm="100000">
                                          <p:val>
                                            <p:strVal val="ppt_y"/>
                                          </p:val>
                                        </p:tav>
                                      </p:tavLst>
                                    </p:anim>
                                    <p:set>
                                      <p:cBhvr>
                                        <p:cTn id="31" dur="1" fill="hold">
                                          <p:stCondLst>
                                            <p:cond delay="499"/>
                                          </p:stCondLst>
                                        </p:cTn>
                                        <p:tgtEl>
                                          <p:spTgt spid="7"/>
                                        </p:tgtEl>
                                        <p:attrNameLst>
                                          <p:attrName>style.visibility</p:attrName>
                                        </p:attrNameLst>
                                      </p:cBhvr>
                                      <p:to>
                                        <p:strVal val="hidden"/>
                                      </p:to>
                                    </p:se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1"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1+ppt_w/2"/>
                                          </p:val>
                                        </p:tav>
                                      </p:tavLst>
                                    </p:anim>
                                    <p:anim calcmode="lin" valueType="num">
                                      <p:cBhvr additive="base">
                                        <p:cTn id="39" dur="500"/>
                                        <p:tgtEl>
                                          <p:spTgt spid="8"/>
                                        </p:tgtEl>
                                        <p:attrNameLst>
                                          <p:attrName>ppt_y</p:attrName>
                                        </p:attrNameLst>
                                      </p:cBhvr>
                                      <p:tavLst>
                                        <p:tav tm="0">
                                          <p:val>
                                            <p:strVal val="ppt_y"/>
                                          </p:val>
                                        </p:tav>
                                        <p:tav tm="100000">
                                          <p:val>
                                            <p:strVal val="ppt_y"/>
                                          </p:val>
                                        </p:tav>
                                      </p:tavLst>
                                    </p:anim>
                                    <p:set>
                                      <p:cBhvr>
                                        <p:cTn id="40" dur="1" fill="hold">
                                          <p:stCondLst>
                                            <p:cond delay="499"/>
                                          </p:stCondLst>
                                        </p:cTn>
                                        <p:tgtEl>
                                          <p:spTgt spid="8"/>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2" fill="hold" grpId="1" nodeType="clickEffect">
                                  <p:stCondLst>
                                    <p:cond delay="0"/>
                                  </p:stCondLst>
                                  <p:childTnLst>
                                    <p:anim calcmode="lin" valueType="num">
                                      <p:cBhvr additive="base">
                                        <p:cTn id="47" dur="500"/>
                                        <p:tgtEl>
                                          <p:spTgt spid="9"/>
                                        </p:tgtEl>
                                        <p:attrNameLst>
                                          <p:attrName>ppt_x</p:attrName>
                                        </p:attrNameLst>
                                      </p:cBhvr>
                                      <p:tavLst>
                                        <p:tav tm="0">
                                          <p:val>
                                            <p:strVal val="ppt_x"/>
                                          </p:val>
                                        </p:tav>
                                        <p:tav tm="100000">
                                          <p:val>
                                            <p:strVal val="1+ppt_w/2"/>
                                          </p:val>
                                        </p:tav>
                                      </p:tavLst>
                                    </p:anim>
                                    <p:anim calcmode="lin" valueType="num">
                                      <p:cBhvr additive="base">
                                        <p:cTn id="48" dur="500"/>
                                        <p:tgtEl>
                                          <p:spTgt spid="9"/>
                                        </p:tgtEl>
                                        <p:attrNameLst>
                                          <p:attrName>ppt_y</p:attrName>
                                        </p:attrNameLst>
                                      </p:cBhvr>
                                      <p:tavLst>
                                        <p:tav tm="0">
                                          <p:val>
                                            <p:strVal val="ppt_y"/>
                                          </p:val>
                                        </p:tav>
                                        <p:tav tm="100000">
                                          <p:val>
                                            <p:strVal val="ppt_y"/>
                                          </p:val>
                                        </p:tav>
                                      </p:tavLst>
                                    </p:anim>
                                    <p:set>
                                      <p:cBhvr>
                                        <p:cTn id="49" dur="1" fill="hold">
                                          <p:stCondLst>
                                            <p:cond delay="499"/>
                                          </p:stCondLst>
                                        </p:cTn>
                                        <p:tgtEl>
                                          <p:spTgt spid="9"/>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2" fill="hold" grpId="1" nodeType="clickEffect">
                                  <p:stCondLst>
                                    <p:cond delay="0"/>
                                  </p:stCondLst>
                                  <p:childTnLst>
                                    <p:anim calcmode="lin" valueType="num">
                                      <p:cBhvr additive="base">
                                        <p:cTn id="56" dur="500"/>
                                        <p:tgtEl>
                                          <p:spTgt spid="10"/>
                                        </p:tgtEl>
                                        <p:attrNameLst>
                                          <p:attrName>ppt_x</p:attrName>
                                        </p:attrNameLst>
                                      </p:cBhvr>
                                      <p:tavLst>
                                        <p:tav tm="0">
                                          <p:val>
                                            <p:strVal val="ppt_x"/>
                                          </p:val>
                                        </p:tav>
                                        <p:tav tm="100000">
                                          <p:val>
                                            <p:strVal val="1+ppt_w/2"/>
                                          </p:val>
                                        </p:tav>
                                      </p:tavLst>
                                    </p:anim>
                                    <p:anim calcmode="lin" valueType="num">
                                      <p:cBhvr additive="base">
                                        <p:cTn id="57" dur="500"/>
                                        <p:tgtEl>
                                          <p:spTgt spid="10"/>
                                        </p:tgtEl>
                                        <p:attrNameLst>
                                          <p:attrName>ppt_y</p:attrName>
                                        </p:attrNameLst>
                                      </p:cBhvr>
                                      <p:tavLst>
                                        <p:tav tm="0">
                                          <p:val>
                                            <p:strVal val="ppt_y"/>
                                          </p:val>
                                        </p:tav>
                                        <p:tav tm="100000">
                                          <p:val>
                                            <p:strVal val="ppt_y"/>
                                          </p:val>
                                        </p:tav>
                                      </p:tavLst>
                                    </p:anim>
                                    <p:set>
                                      <p:cBhvr>
                                        <p:cTn id="58" dur="1" fill="hold">
                                          <p:stCondLst>
                                            <p:cond delay="499"/>
                                          </p:stCondLst>
                                        </p:cTn>
                                        <p:tgtEl>
                                          <p:spTgt spid="10"/>
                                        </p:tgtEl>
                                        <p:attrNameLst>
                                          <p:attrName>style.visibility</p:attrName>
                                        </p:attrNameLst>
                                      </p:cBhvr>
                                      <p:to>
                                        <p:strVal val="hidden"/>
                                      </p:to>
                                    </p:se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xit" presetSubtype="2" fill="hold" grpId="1" nodeType="clickEffect">
                                  <p:stCondLst>
                                    <p:cond delay="0"/>
                                  </p:stCondLst>
                                  <p:childTnLst>
                                    <p:anim calcmode="lin" valueType="num">
                                      <p:cBhvr additive="base">
                                        <p:cTn id="65" dur="500"/>
                                        <p:tgtEl>
                                          <p:spTgt spid="11"/>
                                        </p:tgtEl>
                                        <p:attrNameLst>
                                          <p:attrName>ppt_x</p:attrName>
                                        </p:attrNameLst>
                                      </p:cBhvr>
                                      <p:tavLst>
                                        <p:tav tm="0">
                                          <p:val>
                                            <p:strVal val="ppt_x"/>
                                          </p:val>
                                        </p:tav>
                                        <p:tav tm="100000">
                                          <p:val>
                                            <p:strVal val="1+ppt_w/2"/>
                                          </p:val>
                                        </p:tav>
                                      </p:tavLst>
                                    </p:anim>
                                    <p:anim calcmode="lin" valueType="num">
                                      <p:cBhvr additive="base">
                                        <p:cTn id="66" dur="500"/>
                                        <p:tgtEl>
                                          <p:spTgt spid="11"/>
                                        </p:tgtEl>
                                        <p:attrNameLst>
                                          <p:attrName>ppt_y</p:attrName>
                                        </p:attrNameLst>
                                      </p:cBhvr>
                                      <p:tavLst>
                                        <p:tav tm="0">
                                          <p:val>
                                            <p:strVal val="ppt_y"/>
                                          </p:val>
                                        </p:tav>
                                        <p:tav tm="100000">
                                          <p:val>
                                            <p:strVal val="ppt_y"/>
                                          </p:val>
                                        </p:tav>
                                      </p:tavLst>
                                    </p:anim>
                                    <p:set>
                                      <p:cBhvr>
                                        <p:cTn id="67" dur="1" fill="hold">
                                          <p:stCondLst>
                                            <p:cond delay="499"/>
                                          </p:stCondLst>
                                        </p:cTn>
                                        <p:tgtEl>
                                          <p:spTgt spid="11"/>
                                        </p:tgtEl>
                                        <p:attrNameLst>
                                          <p:attrName>style.visibility</p:attrName>
                                        </p:attrNameLst>
                                      </p:cBhvr>
                                      <p:to>
                                        <p:strVal val="hidden"/>
                                      </p:to>
                                    </p:set>
                                  </p:childTnLst>
                                </p:cTn>
                              </p:par>
                              <p:par>
                                <p:cTn id="68" presetID="22" presetClass="entr" presetSubtype="8"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349B80D-87DF-4A1C-9769-023E31519412}"/>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软件管理过程</a:t>
            </a:r>
          </a:p>
        </p:txBody>
      </p:sp>
      <p:sp>
        <p:nvSpPr>
          <p:cNvPr id="6" name="Rectangle 6">
            <a:extLst>
              <a:ext uri="{FF2B5EF4-FFF2-40B4-BE49-F238E27FC236}">
                <a16:creationId xmlns:a16="http://schemas.microsoft.com/office/drawing/2014/main" id="{0750D256-8256-4331-8DAD-81FE8BAD2F3D}"/>
              </a:ext>
            </a:extLst>
          </p:cNvPr>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7" name="Picture 5" descr="1-1">
            <a:extLst>
              <a:ext uri="{FF2B5EF4-FFF2-40B4-BE49-F238E27FC236}">
                <a16:creationId xmlns:a16="http://schemas.microsoft.com/office/drawing/2014/main" id="{139AD7AF-160C-47FF-A0AC-4714ECC69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7057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32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0EDEAF-58EE-46FA-9935-97970D9BCA18}"/>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软件的管理过程</a:t>
            </a:r>
          </a:p>
        </p:txBody>
      </p:sp>
      <p:sp>
        <p:nvSpPr>
          <p:cNvPr id="3" name="Rectangle 3">
            <a:extLst>
              <a:ext uri="{FF2B5EF4-FFF2-40B4-BE49-F238E27FC236}">
                <a16:creationId xmlns:a16="http://schemas.microsoft.com/office/drawing/2014/main" id="{54879611-9C32-4609-8B87-EDFCDAA5B32E}"/>
              </a:ext>
            </a:extLst>
          </p:cNvPr>
          <p:cNvSpPr txBox="1">
            <a:spLocks noChangeArrowheads="1"/>
          </p:cNvSpPr>
          <p:nvPr/>
        </p:nvSpPr>
        <p:spPr bwMode="auto">
          <a:xfrm>
            <a:off x="900113" y="1628775"/>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p:txBody>
      </p:sp>
      <p:sp>
        <p:nvSpPr>
          <p:cNvPr id="4" name="Rectangle 4">
            <a:extLst>
              <a:ext uri="{FF2B5EF4-FFF2-40B4-BE49-F238E27FC236}">
                <a16:creationId xmlns:a16="http://schemas.microsoft.com/office/drawing/2014/main" id="{90933FC0-56CD-464F-AB6A-2F57679E9F59}"/>
              </a:ext>
            </a:extLst>
          </p:cNvPr>
          <p:cNvSpPr>
            <a:spLocks noChangeArrowheads="1"/>
          </p:cNvSpPr>
          <p:nvPr/>
        </p:nvSpPr>
        <p:spPr bwMode="auto">
          <a:xfrm>
            <a:off x="755650" y="1495133"/>
            <a:ext cx="7848600" cy="475514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914400" fontAlgn="base">
              <a:spcBef>
                <a:spcPts val="1800"/>
              </a:spcBef>
              <a:spcAft>
                <a:spcPct val="0"/>
              </a:spcAft>
              <a:buClr>
                <a:srgbClr val="0066FF"/>
              </a:buClr>
              <a:buSzPct val="70000"/>
              <a:buFont typeface="Wingdings" panose="05000000000000000000" pitchFamily="2" charset="2"/>
              <a:buChar char="p"/>
            </a:pP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项目管理过程</a:t>
            </a:r>
            <a:r>
              <a:rPr lang="zh-CN" altLang="en-US" sz="2400" dirty="0">
                <a:solidFill>
                  <a:srgbClr val="000000"/>
                </a:solidFill>
                <a:latin typeface="楷体_GB2312" pitchFamily="49" charset="-122"/>
                <a:ea typeface="楷体_GB2312" pitchFamily="49" charset="-122"/>
              </a:rPr>
              <a:t>是计划、跟踪和协调项目执行及生产所需资源的管理过程。项目管理过程的活动，包括</a:t>
            </a:r>
            <a:r>
              <a:rPr lang="zh-CN" altLang="en-US" sz="2400" dirty="0">
                <a:solidFill>
                  <a:srgbClr val="FF0000"/>
                </a:solidFill>
                <a:latin typeface="楷体_GB2312" pitchFamily="49" charset="-122"/>
                <a:ea typeface="楷体_GB2312" pitchFamily="49" charset="-122"/>
              </a:rPr>
              <a:t>软件基本过程的范围确定、策划、执行和控制、评审和评价</a:t>
            </a:r>
            <a:r>
              <a:rPr lang="zh-CN" altLang="en-US" sz="2400" dirty="0">
                <a:solidFill>
                  <a:srgbClr val="000000"/>
                </a:solidFill>
                <a:latin typeface="楷体_GB2312" pitchFamily="49" charset="-122"/>
                <a:ea typeface="楷体_GB2312" pitchFamily="49" charset="-122"/>
              </a:rPr>
              <a:t>等。 </a:t>
            </a:r>
            <a:endParaRPr lang="zh-CN" altLang="en-US" sz="2400" b="1" dirty="0">
              <a:solidFill>
                <a:srgbClr val="000000"/>
              </a:solidFill>
              <a:latin typeface="楷体_GB2312" pitchFamily="49" charset="-122"/>
              <a:ea typeface="楷体_GB2312" pitchFamily="49" charset="-122"/>
            </a:endParaRPr>
          </a:p>
          <a:p>
            <a:pPr algn="l" defTabSz="914400" fontAlgn="base">
              <a:spcBef>
                <a:spcPts val="1800"/>
              </a:spcBef>
              <a:spcAft>
                <a:spcPct val="0"/>
              </a:spcAft>
              <a:buClr>
                <a:srgbClr val="0066FF"/>
              </a:buClr>
              <a:buSzPct val="70000"/>
              <a:buFont typeface="Wingdings" panose="05000000000000000000" pitchFamily="2" charset="2"/>
              <a:buChar char="p"/>
            </a:pPr>
            <a:r>
              <a:rPr lang="zh-CN" altLang="en-US" sz="2400" b="1" dirty="0">
                <a:solidFill>
                  <a:srgbClr val="000000"/>
                </a:solidFill>
                <a:latin typeface="楷体_GB2312" pitchFamily="49" charset="-122"/>
                <a:ea typeface="楷体_GB2312" pitchFamily="49" charset="-122"/>
              </a:rPr>
              <a:t> 质量管理过程</a:t>
            </a:r>
            <a:r>
              <a:rPr lang="zh-CN" altLang="en-US" sz="2400" dirty="0">
                <a:solidFill>
                  <a:srgbClr val="000000"/>
                </a:solidFill>
                <a:latin typeface="楷体_GB2312" pitchFamily="49" charset="-122"/>
                <a:ea typeface="楷体_GB2312" pitchFamily="49" charset="-122"/>
              </a:rPr>
              <a:t>是对项目产品和服务的质量加以管理，从而获得最大的客户满意度。此过程包括</a:t>
            </a:r>
            <a:r>
              <a:rPr lang="zh-CN" altLang="en-US" sz="2400" dirty="0">
                <a:solidFill>
                  <a:srgbClr val="FF0000"/>
                </a:solidFill>
                <a:latin typeface="楷体_GB2312" pitchFamily="49" charset="-122"/>
                <a:ea typeface="楷体_GB2312" pitchFamily="49" charset="-122"/>
              </a:rPr>
              <a:t>在项目以及组织层次上建立对产品和过程质量管理的关注 </a:t>
            </a:r>
            <a:endParaRPr lang="zh-CN" altLang="en-US" sz="2400" b="1" dirty="0">
              <a:solidFill>
                <a:srgbClr val="FF0000"/>
              </a:solidFill>
              <a:latin typeface="楷体_GB2312" pitchFamily="49" charset="-122"/>
              <a:ea typeface="楷体_GB2312" pitchFamily="49" charset="-122"/>
            </a:endParaRPr>
          </a:p>
          <a:p>
            <a:pPr algn="l" defTabSz="914400" fontAlgn="base">
              <a:spcBef>
                <a:spcPts val="1800"/>
              </a:spcBef>
              <a:spcAft>
                <a:spcPct val="0"/>
              </a:spcAft>
              <a:buClr>
                <a:srgbClr val="0066FF"/>
              </a:buClr>
              <a:buSzPct val="70000"/>
              <a:buFont typeface="Wingdings" panose="05000000000000000000" pitchFamily="2" charset="2"/>
              <a:buChar char="p"/>
            </a:pPr>
            <a:r>
              <a:rPr lang="zh-CN" altLang="en-US" sz="2400" b="1" dirty="0">
                <a:solidFill>
                  <a:srgbClr val="000000"/>
                </a:solidFill>
                <a:latin typeface="楷体_GB2312" pitchFamily="49" charset="-122"/>
                <a:ea typeface="楷体_GB2312" pitchFamily="49" charset="-122"/>
              </a:rPr>
              <a:t> 风险管理过程，</a:t>
            </a:r>
            <a:r>
              <a:rPr lang="zh-CN" altLang="en-US" sz="2400" dirty="0">
                <a:solidFill>
                  <a:srgbClr val="000000"/>
                </a:solidFill>
                <a:latin typeface="楷体_GB2312" pitchFamily="49" charset="-122"/>
                <a:ea typeface="楷体_GB2312" pitchFamily="49" charset="-122"/>
              </a:rPr>
              <a:t>在整个项目的生命周期中对</a:t>
            </a:r>
            <a:r>
              <a:rPr lang="zh-CN" altLang="en-US" sz="2400" dirty="0">
                <a:solidFill>
                  <a:srgbClr val="FF0000"/>
                </a:solidFill>
                <a:latin typeface="楷体_GB2312" pitchFamily="49" charset="-122"/>
                <a:ea typeface="楷体_GB2312" pitchFamily="49" charset="-122"/>
              </a:rPr>
              <a:t>风险不断的识别、诊断和分析，回避风险、降低风险或消除风险</a:t>
            </a:r>
            <a:r>
              <a:rPr lang="zh-CN" altLang="en-US" sz="2400" dirty="0">
                <a:solidFill>
                  <a:srgbClr val="000000"/>
                </a:solidFill>
                <a:latin typeface="楷体_GB2312" pitchFamily="49" charset="-122"/>
                <a:ea typeface="楷体_GB2312" pitchFamily="49" charset="-122"/>
              </a:rPr>
              <a:t>，并在项目以及组织层次上建立有效的风险管理机制 </a:t>
            </a:r>
          </a:p>
          <a:p>
            <a:pPr algn="l" defTabSz="914400" fontAlgn="base">
              <a:spcBef>
                <a:spcPts val="1800"/>
              </a:spcBef>
              <a:spcAft>
                <a:spcPct val="0"/>
              </a:spcAft>
              <a:buClr>
                <a:srgbClr val="0066FF"/>
              </a:buClr>
              <a:buSzPct val="70000"/>
              <a:buFont typeface="Wingdings" panose="05000000000000000000" pitchFamily="2" charset="2"/>
              <a:buChar char="p"/>
            </a:pPr>
            <a:r>
              <a:rPr lang="zh-CN" altLang="en-US" sz="2400" b="1" dirty="0">
                <a:solidFill>
                  <a:srgbClr val="000000"/>
                </a:solidFill>
                <a:latin typeface="楷体_GB2312" pitchFamily="49" charset="-122"/>
                <a:ea typeface="楷体_GB2312" pitchFamily="49" charset="-122"/>
              </a:rPr>
              <a:t> 子合同商管理过程，</a:t>
            </a:r>
            <a:r>
              <a:rPr lang="zh-CN" altLang="en-US" sz="2400" dirty="0">
                <a:solidFill>
                  <a:srgbClr val="000000"/>
                </a:solidFill>
                <a:latin typeface="楷体_GB2312" pitchFamily="49" charset="-122"/>
                <a:ea typeface="楷体_GB2312" pitchFamily="49" charset="-122"/>
              </a:rPr>
              <a:t>选择合格的</a:t>
            </a:r>
            <a:r>
              <a:rPr lang="zh-CN" altLang="en-US" sz="2400" dirty="0">
                <a:solidFill>
                  <a:srgbClr val="FF0000"/>
                </a:solidFill>
                <a:latin typeface="楷体_GB2312" pitchFamily="49" charset="-122"/>
                <a:ea typeface="楷体_GB2312" pitchFamily="49" charset="-122"/>
              </a:rPr>
              <a:t>子合同商并对其进行管理的过程 </a:t>
            </a:r>
          </a:p>
        </p:txBody>
      </p:sp>
    </p:spTree>
    <p:extLst>
      <p:ext uri="{BB962C8B-B14F-4D97-AF65-F5344CB8AC3E}">
        <p14:creationId xmlns:p14="http://schemas.microsoft.com/office/powerpoint/2010/main" val="19992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up)">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up)">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4CD241-D2DD-4EF5-B500-E82BBBF85822}"/>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软件组织过程</a:t>
            </a:r>
          </a:p>
        </p:txBody>
      </p:sp>
      <p:sp>
        <p:nvSpPr>
          <p:cNvPr id="5" name="Rectangle 3">
            <a:extLst>
              <a:ext uri="{FF2B5EF4-FFF2-40B4-BE49-F238E27FC236}">
                <a16:creationId xmlns:a16="http://schemas.microsoft.com/office/drawing/2014/main" id="{2A3E1D90-6D7A-4EC1-9788-B581FE174D88}"/>
              </a:ext>
            </a:extLst>
          </p:cNvPr>
          <p:cNvSpPr txBox="1">
            <a:spLocks noChangeArrowheads="1"/>
          </p:cNvSpPr>
          <p:nvPr/>
        </p:nvSpPr>
        <p:spPr bwMode="auto">
          <a:xfrm>
            <a:off x="438912" y="1628775"/>
            <a:ext cx="8233601"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业务规划过程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是为组织与项目成员提供对愿景的描述以及企业文化的介绍，从而</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使项目成员能更有效地工作</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定义过程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是建立一个可重复使用的过程定义库，从而对</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其它过程等提供指导、约束和支持</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改进过程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是为了满足业务变化的需要，提高过程的效率与有效性，而对</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软件过程进行持续的评估、度量、控制和改善</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的过程。</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人力资源和培训过程，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为项目或其它组织过程</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提供培训合格的人员所需的活动</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endPar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基础设施过程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是建立生存周期过程基础结构、</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为其他过程建立和维护所需基础设施</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的过程。</a:t>
            </a:r>
          </a:p>
        </p:txBody>
      </p:sp>
    </p:spTree>
    <p:extLst>
      <p:ext uri="{BB962C8B-B14F-4D97-AF65-F5344CB8AC3E}">
        <p14:creationId xmlns:p14="http://schemas.microsoft.com/office/powerpoint/2010/main" val="181655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177F581-AAA8-43F1-9EDE-868ABD35B8D6}"/>
              </a:ext>
            </a:extLst>
          </p:cNvPr>
          <p:cNvSpPr txBox="1">
            <a:spLocks noChangeArrowheads="1"/>
          </p:cNvSpPr>
          <p:nvPr/>
        </p:nvSpPr>
        <p:spPr bwMode="auto">
          <a:xfrm>
            <a:off x="1030288" y="649288"/>
            <a:ext cx="61341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课程目标</a:t>
            </a:r>
            <a:endParaRPr kumimoji="0" lang="zh-CN" altLang="en-US" sz="3600" b="1" i="1" u="none" strike="noStrike" kern="1200" cap="none" spc="0" normalizeH="0" baseline="0" noProof="0">
              <a:ln>
                <a:noFill/>
              </a:ln>
              <a:solidFill>
                <a:srgbClr val="FF5050"/>
              </a:solidFill>
              <a:effectLst/>
              <a:uLnTx/>
              <a:uFillTx/>
              <a:latin typeface="Times New Roman"/>
              <a:ea typeface="宋体"/>
              <a:cs typeface="Times New Roman"/>
            </a:endParaRPr>
          </a:p>
        </p:txBody>
      </p:sp>
      <p:sp>
        <p:nvSpPr>
          <p:cNvPr id="5" name="Rectangle 3">
            <a:extLst>
              <a:ext uri="{FF2B5EF4-FFF2-40B4-BE49-F238E27FC236}">
                <a16:creationId xmlns:a16="http://schemas.microsoft.com/office/drawing/2014/main" id="{4280BCA2-CF00-4CD0-AC26-9109E7840B66}"/>
              </a:ext>
            </a:extLst>
          </p:cNvPr>
          <p:cNvSpPr>
            <a:spLocks noChangeArrowheads="1"/>
          </p:cNvSpPr>
          <p:nvPr/>
        </p:nvSpPr>
        <p:spPr bwMode="auto">
          <a:xfrm>
            <a:off x="827088" y="1700213"/>
            <a:ext cx="7993062" cy="421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901700" indent="-45085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1801813" indent="-45720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2438400" indent="-4572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3074988"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3711575"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4168775"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4625975"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5083175"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5540375"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901700" marR="0" lvl="0" indent="-45085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通过本课程的学习，可以了解并掌握：</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过程规范</a:t>
            </a: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的内容、影响和作用 </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软件过程不成熟的特点、软件过程</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成熟的标准  </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过程的可视性和过程能力 </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过程文化、环境和过程框架 </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如何定义组织过程并对过程剪裁以获得项目过程 </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软件过程的</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需求管理 、项目管理和质量管理</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软件过程的</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技术管理和集成管理 </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如何实施软件过程的评估和改进</a:t>
            </a:r>
          </a:p>
          <a:p>
            <a:pPr marL="901700" marR="0" lvl="0" indent="-450850" defTabSz="914400" eaLnBrk="1" fontAlgn="base" latinLnBrk="0" hangingPunct="1">
              <a:lnSpc>
                <a:spcPct val="100000"/>
              </a:lnSpc>
              <a:spcBef>
                <a:spcPct val="50000"/>
              </a:spcBef>
              <a:spcAft>
                <a:spcPct val="0"/>
              </a:spcAft>
              <a:buClr>
                <a:srgbClr val="91AC4E"/>
              </a:buClr>
              <a:buSzPct val="70000"/>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196156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5094C06-0112-4FC8-A2AF-C0AB9265AB38}"/>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软件客户－供应商的过程</a:t>
            </a:r>
          </a:p>
        </p:txBody>
      </p:sp>
      <p:sp>
        <p:nvSpPr>
          <p:cNvPr id="3" name="Rectangle 3">
            <a:extLst>
              <a:ext uri="{FF2B5EF4-FFF2-40B4-BE49-F238E27FC236}">
                <a16:creationId xmlns:a16="http://schemas.microsoft.com/office/drawing/2014/main" id="{49AD23D5-2220-43D2-B83F-B62DA7855D1A}"/>
              </a:ext>
            </a:extLst>
          </p:cNvPr>
          <p:cNvSpPr txBox="1">
            <a:spLocks noChangeArrowheads="1"/>
          </p:cNvSpPr>
          <p:nvPr/>
        </p:nvSpPr>
        <p:spPr bwMode="auto">
          <a:xfrm>
            <a:off x="900113" y="1628775"/>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客户－供应商过程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是内部直接影响到客户、外部直接影响开发、向客户交付软件以及软件正确操作与使用的过程，包括</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软件获得、客户需求管理、提供软件、操作软件以及提供客户服务</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等</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5</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个子过程</a:t>
            </a:r>
          </a:p>
        </p:txBody>
      </p:sp>
      <p:sp>
        <p:nvSpPr>
          <p:cNvPr id="4" name="AutoShape 4">
            <a:extLst>
              <a:ext uri="{FF2B5EF4-FFF2-40B4-BE49-F238E27FC236}">
                <a16:creationId xmlns:a16="http://schemas.microsoft.com/office/drawing/2014/main" id="{77DA61C8-4FDE-4387-95F3-5E3CA9AD325E}"/>
              </a:ext>
            </a:extLst>
          </p:cNvPr>
          <p:cNvSpPr>
            <a:spLocks/>
          </p:cNvSpPr>
          <p:nvPr/>
        </p:nvSpPr>
        <p:spPr bwMode="auto">
          <a:xfrm>
            <a:off x="1709738" y="3500438"/>
            <a:ext cx="5310187" cy="2520950"/>
          </a:xfrm>
          <a:prstGeom prst="borderCallout2">
            <a:avLst>
              <a:gd name="adj1" fmla="val 4532"/>
              <a:gd name="adj2" fmla="val 35069"/>
              <a:gd name="adj3" fmla="val 4532"/>
              <a:gd name="adj4" fmla="val 35069"/>
              <a:gd name="adj5" fmla="val -30731"/>
              <a:gd name="adj6" fmla="val 35069"/>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获取过程从确定需要获取的软件系统、产品或服务开始，然后制定和发布标书、选择供方和管理获取过程，直到验收软件系统、产品或服务 。</a:t>
            </a:r>
          </a:p>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该过程的成功实施会导致最终生成一个明确的合同或条约，清楚地描述出客户与供应方的期望、职责与义务。 </a:t>
            </a:r>
          </a:p>
        </p:txBody>
      </p:sp>
      <p:sp>
        <p:nvSpPr>
          <p:cNvPr id="5" name="AutoShape 5">
            <a:extLst>
              <a:ext uri="{FF2B5EF4-FFF2-40B4-BE49-F238E27FC236}">
                <a16:creationId xmlns:a16="http://schemas.microsoft.com/office/drawing/2014/main" id="{281E2305-D352-40C6-AFB2-A4CCC82B0E2F}"/>
              </a:ext>
            </a:extLst>
          </p:cNvPr>
          <p:cNvSpPr>
            <a:spLocks/>
          </p:cNvSpPr>
          <p:nvPr/>
        </p:nvSpPr>
        <p:spPr bwMode="auto">
          <a:xfrm>
            <a:off x="1331913" y="4076700"/>
            <a:ext cx="3735387" cy="2160588"/>
          </a:xfrm>
          <a:prstGeom prst="borderCallout2">
            <a:avLst>
              <a:gd name="adj1" fmla="val 5292"/>
              <a:gd name="adj2" fmla="val 102042"/>
              <a:gd name="adj3" fmla="val 5292"/>
              <a:gd name="adj4" fmla="val 102931"/>
              <a:gd name="adj5" fmla="val -67894"/>
              <a:gd name="adj6" fmla="val 105056"/>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在整个软件生命周期中，针对不断变化的客户需求加以收集、处理和跟踪，并建立软件需求的基准线，以作为项目中软件开发活动过程和产品度量和变更管理的基础 </a:t>
            </a:r>
          </a:p>
        </p:txBody>
      </p:sp>
      <p:sp>
        <p:nvSpPr>
          <p:cNvPr id="6" name="AutoShape 6">
            <a:extLst>
              <a:ext uri="{FF2B5EF4-FFF2-40B4-BE49-F238E27FC236}">
                <a16:creationId xmlns:a16="http://schemas.microsoft.com/office/drawing/2014/main" id="{6458EF4F-F11D-4C6A-9791-E70D2431A576}"/>
              </a:ext>
            </a:extLst>
          </p:cNvPr>
          <p:cNvSpPr>
            <a:spLocks/>
          </p:cNvSpPr>
          <p:nvPr/>
        </p:nvSpPr>
        <p:spPr bwMode="auto">
          <a:xfrm>
            <a:off x="3276600" y="4149725"/>
            <a:ext cx="3735388" cy="2160588"/>
          </a:xfrm>
          <a:prstGeom prst="borderCallout2">
            <a:avLst>
              <a:gd name="adj1" fmla="val 5292"/>
              <a:gd name="adj2" fmla="val 102042"/>
              <a:gd name="adj3" fmla="val 5292"/>
              <a:gd name="adj4" fmla="val 102931"/>
              <a:gd name="adj5" fmla="val -64218"/>
              <a:gd name="adj6" fmla="val 105014"/>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按客户、事先规定的要求对软件进行包装、发布与安装的活动过程 </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确定包装、发布以及安装软件的有关要求。</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软件有效地被安装与使用。</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软件达到需求定义中所规定的质量水平。</a:t>
            </a:r>
          </a:p>
        </p:txBody>
      </p:sp>
      <p:sp>
        <p:nvSpPr>
          <p:cNvPr id="7" name="AutoShape 7">
            <a:extLst>
              <a:ext uri="{FF2B5EF4-FFF2-40B4-BE49-F238E27FC236}">
                <a16:creationId xmlns:a16="http://schemas.microsoft.com/office/drawing/2014/main" id="{642BAAC4-F241-473E-B43F-DFF9393824D6}"/>
              </a:ext>
            </a:extLst>
          </p:cNvPr>
          <p:cNvSpPr>
            <a:spLocks/>
          </p:cNvSpPr>
          <p:nvPr/>
        </p:nvSpPr>
        <p:spPr bwMode="auto">
          <a:xfrm>
            <a:off x="2771775" y="4292600"/>
            <a:ext cx="3735388" cy="2160588"/>
          </a:xfrm>
          <a:prstGeom prst="borderCallout2">
            <a:avLst>
              <a:gd name="adj1" fmla="val 5292"/>
              <a:gd name="adj2" fmla="val -2042"/>
              <a:gd name="adj3" fmla="val 5292"/>
              <a:gd name="adj4" fmla="val -7181"/>
              <a:gd name="adj5" fmla="val -54370"/>
              <a:gd name="adj6" fmla="val -19167"/>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确定和管理由于引人并发操作软件而带来的操作上的风险。</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按要求的步骤和在要求的操作环境中运行软件。</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提供操作上的技术支持，以便解决操作过程个出现的问题．</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确保软件（或主机系统）有足够的能力满足用户的需求。</a:t>
            </a:r>
          </a:p>
        </p:txBody>
      </p:sp>
      <p:sp>
        <p:nvSpPr>
          <p:cNvPr id="8" name="AutoShape 8">
            <a:extLst>
              <a:ext uri="{FF2B5EF4-FFF2-40B4-BE49-F238E27FC236}">
                <a16:creationId xmlns:a16="http://schemas.microsoft.com/office/drawing/2014/main" id="{81C16E99-A793-4583-8C6A-7C6C1458C761}"/>
              </a:ext>
            </a:extLst>
          </p:cNvPr>
          <p:cNvSpPr>
            <a:spLocks/>
          </p:cNvSpPr>
          <p:nvPr/>
        </p:nvSpPr>
        <p:spPr bwMode="auto">
          <a:xfrm>
            <a:off x="4787900" y="4076700"/>
            <a:ext cx="3735388" cy="2160588"/>
          </a:xfrm>
          <a:prstGeom prst="borderCallout2">
            <a:avLst>
              <a:gd name="adj1" fmla="val 5292"/>
              <a:gd name="adj2" fmla="val -2042"/>
              <a:gd name="adj3" fmla="val 5292"/>
              <a:gd name="adj4" fmla="val -6546"/>
              <a:gd name="adj5" fmla="val -49671"/>
              <a:gd name="adj6" fmla="val -17042"/>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基于实施情况，确定客户所需要的支持服务。</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通过提供适当的服务来满足客户的需求。</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针对客户对产品本身及其相应的支持服务的满意程度进行持续的评估</a:t>
            </a:r>
          </a:p>
        </p:txBody>
      </p:sp>
    </p:spTree>
    <p:extLst>
      <p:ext uri="{BB962C8B-B14F-4D97-AF65-F5344CB8AC3E}">
        <p14:creationId xmlns:p14="http://schemas.microsoft.com/office/powerpoint/2010/main" val="31648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grpId="1" nodeType="clickEffect">
                                  <p:stCondLst>
                                    <p:cond delay="0"/>
                                  </p:stCondLst>
                                  <p:childTnLst>
                                    <p:animEffect transition="out" filter="diamond(in)">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2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1" nodeType="clickEffect">
                                  <p:stCondLst>
                                    <p:cond delay="0"/>
                                  </p:stCondLst>
                                  <p:childTnLst>
                                    <p:animEffect transition="out" filter="diamond(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8" presetClass="exit" presetSubtype="16" fill="hold" grpId="1" nodeType="clickEffect">
                                  <p:stCondLst>
                                    <p:cond delay="0"/>
                                  </p:stCondLst>
                                  <p:childTnLst>
                                    <p:animEffect transition="out" filter="diamond(in)">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23" presetClass="entr" presetSubtype="16"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8" presetClass="exit" presetSubtype="16" fill="hold" grpId="1" nodeType="clickEffect">
                                  <p:stCondLst>
                                    <p:cond delay="0"/>
                                  </p:stCondLst>
                                  <p:childTnLst>
                                    <p:animEffect transition="out" filter="diamond(in)">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2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2A10FE-77DD-4F29-9511-3B740F0230E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软件生命周期标准</a:t>
            </a:r>
          </a:p>
        </p:txBody>
      </p:sp>
      <p:sp>
        <p:nvSpPr>
          <p:cNvPr id="3" name="Rectangle 3">
            <a:extLst>
              <a:ext uri="{FF2B5EF4-FFF2-40B4-BE49-F238E27FC236}">
                <a16:creationId xmlns:a16="http://schemas.microsoft.com/office/drawing/2014/main" id="{E605DF2D-4F98-410B-80CF-F4BA5F12164E}"/>
              </a:ext>
            </a:extLst>
          </p:cNvPr>
          <p:cNvSpPr txBox="1">
            <a:spLocks noChangeArrowheads="1"/>
          </p:cNvSpPr>
          <p:nvPr/>
        </p:nvSpPr>
        <p:spPr bwMode="auto">
          <a:xfrm>
            <a:off x="900113" y="1916113"/>
            <a:ext cx="66103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1.4.1 ISO/IEC</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标准体系</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1.4.2 IEEE</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标准体系</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1.4.3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标准体系全貌图</a:t>
            </a:r>
          </a:p>
        </p:txBody>
      </p:sp>
    </p:spTree>
    <p:extLst>
      <p:ext uri="{BB962C8B-B14F-4D97-AF65-F5344CB8AC3E}">
        <p14:creationId xmlns:p14="http://schemas.microsoft.com/office/powerpoint/2010/main" val="245593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704B81A-FEC4-4332-90E9-7F1CD795319D}"/>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1.4.1 ISO/IEC</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标准体系</a:t>
            </a:r>
          </a:p>
        </p:txBody>
      </p:sp>
      <p:sp>
        <p:nvSpPr>
          <p:cNvPr id="3" name="Rectangle 3">
            <a:extLst>
              <a:ext uri="{FF2B5EF4-FFF2-40B4-BE49-F238E27FC236}">
                <a16:creationId xmlns:a16="http://schemas.microsoft.com/office/drawing/2014/main" id="{466FE3B5-F0D1-42FC-9CA2-EF4F44A37C5E}"/>
              </a:ext>
            </a:extLst>
          </p:cNvPr>
          <p:cNvSpPr txBox="1">
            <a:spLocks noChangeArrowheads="1"/>
          </p:cNvSpPr>
          <p:nvPr/>
        </p:nvSpPr>
        <p:spPr bwMode="auto">
          <a:xfrm>
            <a:off x="365760" y="1773238"/>
            <a:ext cx="847344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ISO/IEC 12207:1995-</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软件生存周期过程</a:t>
            </a: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从多个角度说明了软件生命周期各个过程中的活动，对规范软件开发过程，协调各类人员之间的关系，都具有指导作用。</a:t>
            </a:r>
            <a:endParaRPr kumimoji="0" lang="en-US" altLang="zh-CN" sz="2400" b="0" i="0" u="none" strike="noStrike" kern="1200" cap="none" spc="0" normalizeH="0" baseline="0" noProof="0" dirty="0">
              <a:ln>
                <a:noFill/>
              </a:ln>
              <a:solidFill>
                <a:srgbClr val="000000"/>
              </a:solidFill>
              <a:effectLst/>
              <a:uLnTx/>
              <a:uFillTx/>
              <a:latin typeface="Arial"/>
              <a:ea typeface="宋体"/>
              <a:cs typeface="+mn-cs"/>
            </a:endParaRP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3200" b="1" i="0" u="none" strike="noStrike" kern="1200" cap="none" spc="0" normalizeH="0" baseline="0" noProof="0" dirty="0">
              <a:ln>
                <a:noFill/>
              </a:ln>
              <a:solidFill>
                <a:srgbClr val="000000"/>
              </a:solidFill>
              <a:effectLst/>
              <a:uLnTx/>
              <a:uFillTx/>
              <a:latin typeface="Arial"/>
              <a:ea typeface="宋体"/>
              <a:cs typeface="+mn-cs"/>
            </a:endParaRP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ISO/IEC15504</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软件过程评估标准</a:t>
            </a:r>
          </a:p>
          <a:p>
            <a:pPr marL="0" marR="0" lvl="0" indent="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Char char="n"/>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 能力确定模式</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，帮助评估并确定一个潜在软件供应商的能力。</a:t>
            </a:r>
          </a:p>
          <a:p>
            <a:pPr marL="0" marR="0" lvl="0" indent="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过程改进模式</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，帮助提高软件开发过程的水平。</a:t>
            </a:r>
          </a:p>
          <a:p>
            <a:pPr marL="0" marR="0" lvl="0" indent="0" algn="l" defTabSz="914400" rtl="0" eaLnBrk="1" fontAlgn="base" latinLnBrk="0" hangingPunct="1">
              <a:lnSpc>
                <a:spcPct val="100000"/>
              </a:lnSpc>
              <a:spcBef>
                <a:spcPts val="600"/>
              </a:spcBef>
              <a:spcAft>
                <a:spcPct val="0"/>
              </a:spcAft>
              <a:buClr>
                <a:srgbClr val="B2B2B2"/>
              </a:buClr>
              <a:buSzPct val="9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自我评估模式</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，帮助判断是否有能力承接新项目的开发</a:t>
            </a:r>
            <a:r>
              <a:rPr kumimoji="0" lang="zh-CN" altLang="en-US" sz="32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169733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8BAAB7-B461-41B9-9B5E-6D46F9B6A1F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ISO/IEC</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标准体系的构成</a:t>
            </a:r>
          </a:p>
        </p:txBody>
      </p:sp>
      <p:graphicFrame>
        <p:nvGraphicFramePr>
          <p:cNvPr id="3" name="Group 193">
            <a:extLst>
              <a:ext uri="{FF2B5EF4-FFF2-40B4-BE49-F238E27FC236}">
                <a16:creationId xmlns:a16="http://schemas.microsoft.com/office/drawing/2014/main" id="{F0AE6253-5C24-415E-BEA2-50D7D982AC4C}"/>
              </a:ext>
            </a:extLst>
          </p:cNvPr>
          <p:cNvGraphicFramePr>
            <a:graphicFrameLocks/>
          </p:cNvGraphicFramePr>
          <p:nvPr/>
        </p:nvGraphicFramePr>
        <p:xfrm>
          <a:off x="684213" y="2205038"/>
          <a:ext cx="8280400" cy="3098801"/>
        </p:xfrm>
        <a:graphic>
          <a:graphicData uri="http://schemas.openxmlformats.org/drawingml/2006/table">
            <a:tbl>
              <a:tblPr/>
              <a:tblGrid>
                <a:gridCol w="863600">
                  <a:extLst>
                    <a:ext uri="{9D8B030D-6E8A-4147-A177-3AD203B41FA5}">
                      <a16:colId xmlns:a16="http://schemas.microsoft.com/office/drawing/2014/main" val="2259419005"/>
                    </a:ext>
                  </a:extLst>
                </a:gridCol>
                <a:gridCol w="1147762">
                  <a:extLst>
                    <a:ext uri="{9D8B030D-6E8A-4147-A177-3AD203B41FA5}">
                      <a16:colId xmlns:a16="http://schemas.microsoft.com/office/drawing/2014/main" val="3091887246"/>
                    </a:ext>
                  </a:extLst>
                </a:gridCol>
                <a:gridCol w="1238250">
                  <a:extLst>
                    <a:ext uri="{9D8B030D-6E8A-4147-A177-3AD203B41FA5}">
                      <a16:colId xmlns:a16="http://schemas.microsoft.com/office/drawing/2014/main" val="4201528241"/>
                    </a:ext>
                  </a:extLst>
                </a:gridCol>
                <a:gridCol w="1085850">
                  <a:extLst>
                    <a:ext uri="{9D8B030D-6E8A-4147-A177-3AD203B41FA5}">
                      <a16:colId xmlns:a16="http://schemas.microsoft.com/office/drawing/2014/main" val="3594548153"/>
                    </a:ext>
                  </a:extLst>
                </a:gridCol>
                <a:gridCol w="800100">
                  <a:extLst>
                    <a:ext uri="{9D8B030D-6E8A-4147-A177-3AD203B41FA5}">
                      <a16:colId xmlns:a16="http://schemas.microsoft.com/office/drawing/2014/main" val="1795469539"/>
                    </a:ext>
                  </a:extLst>
                </a:gridCol>
                <a:gridCol w="963613">
                  <a:extLst>
                    <a:ext uri="{9D8B030D-6E8A-4147-A177-3AD203B41FA5}">
                      <a16:colId xmlns:a16="http://schemas.microsoft.com/office/drawing/2014/main" val="3303668783"/>
                    </a:ext>
                  </a:extLst>
                </a:gridCol>
                <a:gridCol w="906462">
                  <a:extLst>
                    <a:ext uri="{9D8B030D-6E8A-4147-A177-3AD203B41FA5}">
                      <a16:colId xmlns:a16="http://schemas.microsoft.com/office/drawing/2014/main" val="1451997343"/>
                    </a:ext>
                  </a:extLst>
                </a:gridCol>
                <a:gridCol w="1274763">
                  <a:extLst>
                    <a:ext uri="{9D8B030D-6E8A-4147-A177-3AD203B41FA5}">
                      <a16:colId xmlns:a16="http://schemas.microsoft.com/office/drawing/2014/main" val="3649246685"/>
                    </a:ext>
                  </a:extLst>
                </a:gridCol>
              </a:tblGrid>
              <a:tr h="5762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软件过程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系统过程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3449537"/>
                  </a:ext>
                </a:extLst>
              </a:tr>
              <a:tr h="523875">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原理</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12207/AMD1</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的过程结果</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15288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9805685"/>
                  </a:ext>
                </a:extLst>
              </a:tr>
              <a:tr h="104616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820738"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228725"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36713"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要素</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标准</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12207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/14764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TR15846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TR16326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15939</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14598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15910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820738"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228725"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36713"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15288</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标准部分</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6307367"/>
                  </a:ext>
                </a:extLst>
              </a:tr>
              <a:tr h="952500">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指南</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TR15271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ISO9000-3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TR9294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18019</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15288</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指南</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0639974"/>
                  </a:ext>
                </a:extLst>
              </a:tr>
            </a:tbl>
          </a:graphicData>
        </a:graphic>
      </p:graphicFrame>
    </p:spTree>
    <p:extLst>
      <p:ext uri="{BB962C8B-B14F-4D97-AF65-F5344CB8AC3E}">
        <p14:creationId xmlns:p14="http://schemas.microsoft.com/office/powerpoint/2010/main" val="348305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37E907-9F51-4400-A409-E8C66751A9D2}"/>
              </a:ext>
            </a:extLst>
          </p:cNvPr>
          <p:cNvSpPr>
            <a:spLocks noGrp="1" noChangeArrowheads="1"/>
          </p:cNvSpPr>
          <p:nvPr/>
        </p:nvSpPr>
        <p:spPr bwMode="auto">
          <a:xfrm>
            <a:off x="692944" y="95329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1.4.2 IEEE</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标准体系</a:t>
            </a:r>
          </a:p>
        </p:txBody>
      </p:sp>
      <p:sp>
        <p:nvSpPr>
          <p:cNvPr id="3" name="Rectangle 3">
            <a:extLst>
              <a:ext uri="{FF2B5EF4-FFF2-40B4-BE49-F238E27FC236}">
                <a16:creationId xmlns:a16="http://schemas.microsoft.com/office/drawing/2014/main" id="{89BFBF99-65F8-4060-B757-2326A7C90EA0}"/>
              </a:ext>
            </a:extLst>
          </p:cNvPr>
          <p:cNvSpPr>
            <a:spLocks noGrp="1" noChangeArrowheads="1"/>
          </p:cNvSpPr>
          <p:nvPr/>
        </p:nvSpPr>
        <p:spPr bwMode="auto">
          <a:xfrm>
            <a:off x="678657" y="2591594"/>
            <a:ext cx="734377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1074:1997 -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生命周期过程的标准。</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1540-01 -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软件风险管理。</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1517-99 -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软件复用过程。</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1219-1998 -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软件维护过程。</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Std 730-2001 -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软件质量保证计划。</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Std 1012 -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验证与确认。</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IEEE Std 1028 -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评审。</a:t>
            </a:r>
          </a:p>
        </p:txBody>
      </p:sp>
    </p:spTree>
    <p:extLst>
      <p:ext uri="{BB962C8B-B14F-4D97-AF65-F5344CB8AC3E}">
        <p14:creationId xmlns:p14="http://schemas.microsoft.com/office/powerpoint/2010/main" val="3783119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08E40AC-6001-451B-8521-3BDD8CD1592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1.4.3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标准体系全貌图</a:t>
            </a:r>
          </a:p>
        </p:txBody>
      </p:sp>
      <p:pic>
        <p:nvPicPr>
          <p:cNvPr id="3" name="Picture 5" descr="1-6">
            <a:extLst>
              <a:ext uri="{FF2B5EF4-FFF2-40B4-BE49-F238E27FC236}">
                <a16:creationId xmlns:a16="http://schemas.microsoft.com/office/drawing/2014/main" id="{91F7AAF6-AF08-4C65-B062-12C93D965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57338"/>
            <a:ext cx="82804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647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B14CA6-BCA4-4EFC-BB58-6978118A3BE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软件过程建模</a:t>
            </a:r>
          </a:p>
        </p:txBody>
      </p:sp>
      <p:sp>
        <p:nvSpPr>
          <p:cNvPr id="3" name="Rectangle 3">
            <a:extLst>
              <a:ext uri="{FF2B5EF4-FFF2-40B4-BE49-F238E27FC236}">
                <a16:creationId xmlns:a16="http://schemas.microsoft.com/office/drawing/2014/main" id="{6537B2FA-960F-4DB1-ABE4-E94E998FC304}"/>
              </a:ext>
            </a:extLst>
          </p:cNvPr>
          <p:cNvSpPr txBox="1">
            <a:spLocks noChangeArrowheads="1"/>
          </p:cNvSpPr>
          <p:nvPr/>
        </p:nvSpPr>
        <p:spPr bwMode="auto">
          <a:xfrm>
            <a:off x="900113" y="1844675"/>
            <a:ext cx="704215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1.5.1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软件过程建模型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1.5.2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UML</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的过程建模</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1.5.3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IDEF3</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的过程建模</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1.5.4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的自适应软件过程模型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1.5.5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SOA</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的软件过程模型</a:t>
            </a:r>
          </a:p>
        </p:txBody>
      </p:sp>
    </p:spTree>
    <p:extLst>
      <p:ext uri="{BB962C8B-B14F-4D97-AF65-F5344CB8AC3E}">
        <p14:creationId xmlns:p14="http://schemas.microsoft.com/office/powerpoint/2010/main" val="24302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F39FF59-79D8-48A5-865C-4A7EFEFD105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软件过程模型</a:t>
            </a:r>
          </a:p>
        </p:txBody>
      </p:sp>
      <p:sp>
        <p:nvSpPr>
          <p:cNvPr id="3" name="Rectangle 3">
            <a:extLst>
              <a:ext uri="{FF2B5EF4-FFF2-40B4-BE49-F238E27FC236}">
                <a16:creationId xmlns:a16="http://schemas.microsoft.com/office/drawing/2014/main" id="{DB378662-3EA4-426D-AC61-BBF130F85935}"/>
              </a:ext>
            </a:extLst>
          </p:cNvPr>
          <p:cNvSpPr txBox="1">
            <a:spLocks noChangeArrowheads="1"/>
          </p:cNvSpPr>
          <p:nvPr/>
        </p:nvSpPr>
        <p:spPr bwMode="auto">
          <a:xfrm>
            <a:off x="900113" y="1844675"/>
            <a:ext cx="704215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瀑布模型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螺旋模型、增量模型、迭代模型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V</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模型 </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并发过程模型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极限编程（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XP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IBM-Rational</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统一过程（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RUP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26074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54C84D-1DDF-4011-BD41-EC920F605B8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的过程建模</a:t>
            </a:r>
          </a:p>
        </p:txBody>
      </p:sp>
      <p:sp>
        <p:nvSpPr>
          <p:cNvPr id="3" name="Rectangle 3">
            <a:extLst>
              <a:ext uri="{FF2B5EF4-FFF2-40B4-BE49-F238E27FC236}">
                <a16:creationId xmlns:a16="http://schemas.microsoft.com/office/drawing/2014/main" id="{27876A75-59EC-4742-BE19-BC177E165EAA}"/>
              </a:ext>
            </a:extLst>
          </p:cNvPr>
          <p:cNvSpPr txBox="1">
            <a:spLocks noChangeArrowheads="1"/>
          </p:cNvSpPr>
          <p:nvPr/>
        </p:nvSpPr>
        <p:spPr bwMode="auto">
          <a:xfrm>
            <a:off x="678656" y="1420813"/>
            <a:ext cx="7786687"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用户模型视图，</a:t>
            </a:r>
            <a:r>
              <a:rPr lang="zh-CN" altLang="en-US" sz="2400" b="0" i="0" dirty="0">
                <a:latin typeface="楷体_GB2312" pitchFamily="49" charset="-122"/>
                <a:ea typeface="楷体_GB2312" pitchFamily="49" charset="-122"/>
              </a:rPr>
              <a:t>从用户的视角来表示系统。用例（</a:t>
            </a:r>
            <a:r>
              <a:rPr lang="en-US" altLang="zh-CN" sz="2400" b="0" i="0" dirty="0">
                <a:latin typeface="楷体_GB2312" pitchFamily="49" charset="-122"/>
                <a:ea typeface="楷体_GB2312" pitchFamily="49" charset="-122"/>
              </a:rPr>
              <a:t>Use-case</a:t>
            </a:r>
            <a:r>
              <a:rPr lang="zh-CN" altLang="en-US" sz="2400" b="0" i="0" dirty="0">
                <a:latin typeface="楷体_GB2312" pitchFamily="49" charset="-122"/>
                <a:ea typeface="楷体_GB2312" pitchFamily="49" charset="-122"/>
              </a:rPr>
              <a:t>）描述使用场景，可用于用户模型视图的建模方案。</a:t>
            </a:r>
            <a:r>
              <a:rPr lang="en-US" altLang="zh-CN" sz="2400" b="0" i="0" dirty="0">
                <a:latin typeface="楷体_GB2312" pitchFamily="49" charset="-122"/>
                <a:ea typeface="楷体_GB2312" pitchFamily="49" charset="-122"/>
              </a:rPr>
              <a:t>	</a:t>
            </a: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结构模型视图，</a:t>
            </a:r>
            <a:r>
              <a:rPr lang="zh-CN" altLang="en-US" sz="2400" b="0" i="0" dirty="0">
                <a:latin typeface="楷体_GB2312" pitchFamily="49" charset="-122"/>
                <a:ea typeface="楷体_GB2312" pitchFamily="49" charset="-122"/>
              </a:rPr>
              <a:t>从系统内部来分析数据和功能，属于静态结构建模。</a:t>
            </a:r>
            <a:endParaRPr lang="en-US" altLang="zh-CN" sz="2400" b="0" i="0" dirty="0">
              <a:latin typeface="楷体_GB2312" pitchFamily="49" charset="-122"/>
              <a:ea typeface="楷体_GB2312" pitchFamily="49" charset="-122"/>
            </a:endParaRP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行为模型视图，</a:t>
            </a:r>
            <a:r>
              <a:rPr lang="zh-CN" altLang="en-US" sz="2400" b="0" i="0" dirty="0">
                <a:latin typeface="楷体_GB2312" pitchFamily="49" charset="-122"/>
                <a:ea typeface="楷体_GB2312" pitchFamily="49" charset="-122"/>
              </a:rPr>
              <a:t>描述系统动态或行为方面的各种元素间交互或协作关系，属于动态结构建模。</a:t>
            </a:r>
            <a:endParaRPr lang="en-US" altLang="zh-CN" sz="2400" b="0" i="0" dirty="0">
              <a:latin typeface="楷体_GB2312" pitchFamily="49" charset="-122"/>
              <a:ea typeface="楷体_GB2312" pitchFamily="49" charset="-122"/>
            </a:endParaRP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实现模型视图，</a:t>
            </a:r>
            <a:r>
              <a:rPr lang="zh-CN" altLang="en-US" sz="2400" b="0" i="0" dirty="0">
                <a:latin typeface="楷体_GB2312" pitchFamily="49" charset="-122"/>
                <a:ea typeface="楷体_GB2312" pitchFamily="49" charset="-122"/>
              </a:rPr>
              <a:t>针对如何构建（实现）系统的结构和行为时的表示。</a:t>
            </a:r>
            <a:endParaRPr lang="en-US" altLang="zh-CN" sz="2400" b="0" i="0" dirty="0">
              <a:latin typeface="楷体_GB2312" pitchFamily="49" charset="-122"/>
              <a:ea typeface="楷体_GB2312" pitchFamily="49" charset="-122"/>
            </a:endParaRP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环境模型视图，</a:t>
            </a:r>
            <a:r>
              <a:rPr lang="zh-CN" altLang="en-US" sz="2400" b="0" i="0" dirty="0">
                <a:latin typeface="楷体_GB2312" pitchFamily="49" charset="-122"/>
                <a:ea typeface="楷体_GB2312" pitchFamily="49" charset="-122"/>
              </a:rPr>
              <a:t>表示待实现的系统环境的结构和行为。</a:t>
            </a:r>
          </a:p>
        </p:txBody>
      </p:sp>
    </p:spTree>
    <p:extLst>
      <p:ext uri="{BB962C8B-B14F-4D97-AF65-F5344CB8AC3E}">
        <p14:creationId xmlns:p14="http://schemas.microsoft.com/office/powerpoint/2010/main" val="3952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1C24E73-F01B-4342-AE0B-F3F6373FC7BF}"/>
              </a:ext>
            </a:extLst>
          </p:cNvPr>
          <p:cNvSpPr txBox="1">
            <a:spLocks noChangeArrowheads="1"/>
          </p:cNvSpPr>
          <p:nvPr/>
        </p:nvSpPr>
        <p:spPr bwMode="auto">
          <a:xfrm>
            <a:off x="819277" y="4119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图</a:t>
            </a:r>
          </a:p>
        </p:txBody>
      </p:sp>
      <p:sp>
        <p:nvSpPr>
          <p:cNvPr id="3" name="Rectangle 3">
            <a:extLst>
              <a:ext uri="{FF2B5EF4-FFF2-40B4-BE49-F238E27FC236}">
                <a16:creationId xmlns:a16="http://schemas.microsoft.com/office/drawing/2014/main" id="{35DEEFBF-51BC-4B8F-B70D-38537363D943}"/>
              </a:ext>
            </a:extLst>
          </p:cNvPr>
          <p:cNvSpPr txBox="1">
            <a:spLocks noChangeArrowheads="1"/>
          </p:cNvSpPr>
          <p:nvPr/>
        </p:nvSpPr>
        <p:spPr bwMode="auto">
          <a:xfrm>
            <a:off x="819277" y="1448593"/>
            <a:ext cx="7410323"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spcBef>
                <a:spcPts val="1800"/>
              </a:spcBef>
              <a:buFont typeface="Wingdings" panose="05000000000000000000" pitchFamily="2" charset="2"/>
              <a:buChar char="n"/>
            </a:pPr>
            <a:r>
              <a:rPr lang="zh-CN" altLang="en-US" sz="2400" i="0" dirty="0">
                <a:ea typeface="楷体_GB2312" pitchFamily="49" charset="-122"/>
              </a:rPr>
              <a:t>用例模型</a:t>
            </a:r>
            <a:r>
              <a:rPr lang="zh-CN" altLang="en-US" sz="2400" b="0" i="0" dirty="0">
                <a:ea typeface="楷体_GB2312" pitchFamily="49" charset="-122"/>
              </a:rPr>
              <a:t>：对应用例图、序列图、协作图、状态图和活动图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分析模型</a:t>
            </a:r>
            <a:r>
              <a:rPr lang="zh-CN" altLang="en-US" sz="2400" b="0" i="0" dirty="0">
                <a:ea typeface="楷体_GB2312" pitchFamily="49" charset="-122"/>
              </a:rPr>
              <a:t>：对应类图和对象图（包括子系统和包）、序列图、协作图、状态图和活动图。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设计模型</a:t>
            </a:r>
            <a:r>
              <a:rPr lang="zh-CN" altLang="en-US" sz="2400" b="0" i="0" dirty="0">
                <a:ea typeface="楷体_GB2312" pitchFamily="49" charset="-122"/>
              </a:rPr>
              <a:t>：对应类图和对象图（包括子系统和包）、序列图、协作图、状态图和活动图。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开发模型</a:t>
            </a:r>
            <a:r>
              <a:rPr lang="zh-CN" altLang="en-US" sz="2400" b="0" i="0" dirty="0">
                <a:ea typeface="楷体_GB2312" pitchFamily="49" charset="-122"/>
              </a:rPr>
              <a:t>：对应配置图（包括活动类和组件）、序列图、协作图。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实现模型</a:t>
            </a:r>
            <a:r>
              <a:rPr lang="zh-CN" altLang="en-US" sz="2400" b="0" i="0" dirty="0">
                <a:ea typeface="楷体_GB2312" pitchFamily="49" charset="-122"/>
              </a:rPr>
              <a:t>：对应组件图、序列图和协作图。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测试模型</a:t>
            </a:r>
            <a:r>
              <a:rPr lang="zh-CN" altLang="en-US" sz="2400" b="0" i="0" dirty="0">
                <a:ea typeface="楷体_GB2312" pitchFamily="49" charset="-122"/>
              </a:rPr>
              <a:t>：测试模型引用了所有其它模型，所以使用所对应的所有视图。</a:t>
            </a:r>
          </a:p>
        </p:txBody>
      </p:sp>
    </p:spTree>
    <p:extLst>
      <p:ext uri="{BB962C8B-B14F-4D97-AF65-F5344CB8AC3E}">
        <p14:creationId xmlns:p14="http://schemas.microsoft.com/office/powerpoint/2010/main" val="76706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9A50559-49C5-4C72-8F68-D047F34681B6}"/>
              </a:ext>
            </a:extLst>
          </p:cNvPr>
          <p:cNvSpPr txBox="1">
            <a:spLocks noChangeArrowheads="1"/>
          </p:cNvSpPr>
          <p:nvPr/>
        </p:nvSpPr>
        <p:spPr bwMode="auto">
          <a:xfrm>
            <a:off x="684213" y="549275"/>
            <a:ext cx="7707312"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课程服务于</a:t>
            </a:r>
          </a:p>
        </p:txBody>
      </p:sp>
      <p:sp>
        <p:nvSpPr>
          <p:cNvPr id="3" name="Text Box 3">
            <a:extLst>
              <a:ext uri="{FF2B5EF4-FFF2-40B4-BE49-F238E27FC236}">
                <a16:creationId xmlns:a16="http://schemas.microsoft.com/office/drawing/2014/main" id="{5B5BAF89-5F44-4B94-89AE-F93CAE477FC9}"/>
              </a:ext>
            </a:extLst>
          </p:cNvPr>
          <p:cNvSpPr txBox="1">
            <a:spLocks noChangeArrowheads="1"/>
          </p:cNvSpPr>
          <p:nvPr/>
        </p:nvSpPr>
        <p:spPr bwMode="auto">
          <a:xfrm>
            <a:off x="1042988" y="1557338"/>
            <a:ext cx="6408737" cy="4764087"/>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项目经理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Project manager</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程序经理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Program manager</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产品经理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Product manager</a:t>
            </a:r>
          </a:p>
          <a:p>
            <a:pPr marL="0" marR="0" lvl="0" indent="0" algn="l" defTabSz="914400" eaLnBrk="1" fontAlgn="base" latinLnBrk="0" hangingPunct="1">
              <a:lnSpc>
                <a:spcPct val="100000"/>
              </a:lnSpc>
              <a:spcBef>
                <a:spcPct val="4000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软件质量管理人员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The member of SQAG</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软件工程过程组成员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The member of SEPG</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软件配置管理人员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The member of SCMG</a:t>
            </a:r>
          </a:p>
          <a:p>
            <a:pPr marL="0" marR="0" lvl="0" indent="0" algn="l" defTabSz="914400" eaLnBrk="1" fontAlgn="base" latinLnBrk="0" hangingPunct="1">
              <a:lnSpc>
                <a:spcPct val="100000"/>
              </a:lnSpc>
              <a:spcBef>
                <a:spcPct val="40000"/>
              </a:spcBef>
              <a:spcAft>
                <a:spcPct val="0"/>
              </a:spcAft>
              <a:buClrTx/>
              <a:buSzTx/>
              <a:buFontTx/>
              <a:buNone/>
              <a:tabLst/>
              <a:defRPr/>
            </a:pPr>
            <a:r>
              <a:rPr kumimoji="0" lang="zh-CN" altLang="en-US" sz="2400" b="1" i="0" u="none" strike="noStrike" kern="0" cap="none" spc="0" normalizeH="0" baseline="0" noProof="0">
                <a:ln>
                  <a:noFill/>
                </a:ln>
                <a:solidFill>
                  <a:srgbClr val="3366FF"/>
                </a:solidFill>
                <a:effectLst/>
                <a:uLnTx/>
                <a:uFillTx/>
                <a:latin typeface="Arial" panose="020B0604020202020204" pitchFamily="34" charset="0"/>
                <a:ea typeface="宋体" panose="02010600030101010101" pitchFamily="2" charset="-122"/>
              </a:rPr>
              <a:t>还包括：</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软件企业高层管理人员</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软件工程师和测试工程师</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软件分析师  、软件咨询顾问</a:t>
            </a:r>
          </a:p>
        </p:txBody>
      </p:sp>
    </p:spTree>
    <p:extLst>
      <p:ext uri="{BB962C8B-B14F-4D97-AF65-F5344CB8AC3E}">
        <p14:creationId xmlns:p14="http://schemas.microsoft.com/office/powerpoint/2010/main" val="1439183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48F3C0B-8261-43E3-8863-FF74698FBAD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从迭代的角度理解</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建模 </a:t>
            </a:r>
          </a:p>
        </p:txBody>
      </p:sp>
      <p:pic>
        <p:nvPicPr>
          <p:cNvPr id="3" name="Picture 5" descr="1-9">
            <a:extLst>
              <a:ext uri="{FF2B5EF4-FFF2-40B4-BE49-F238E27FC236}">
                <a16:creationId xmlns:a16="http://schemas.microsoft.com/office/drawing/2014/main" id="{0711A1C5-17C2-489D-92C6-E4453911C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133600"/>
            <a:ext cx="76327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89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3BF533-E8DB-4798-A46F-82887BF8E52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从顺序角度理解</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建模 </a:t>
            </a:r>
          </a:p>
        </p:txBody>
      </p:sp>
      <p:pic>
        <p:nvPicPr>
          <p:cNvPr id="3" name="Picture 4" descr="1-10">
            <a:extLst>
              <a:ext uri="{FF2B5EF4-FFF2-40B4-BE49-F238E27FC236}">
                <a16:creationId xmlns:a16="http://schemas.microsoft.com/office/drawing/2014/main" id="{C4C64558-24BD-4D87-A0A2-091E5FC2F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78486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652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A32A7AB-571C-44F8-B4E4-4EC755EF72D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IDEF3</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的过程建模</a:t>
            </a:r>
          </a:p>
        </p:txBody>
      </p:sp>
      <p:sp>
        <p:nvSpPr>
          <p:cNvPr id="3" name="Rectangle 3">
            <a:extLst>
              <a:ext uri="{FF2B5EF4-FFF2-40B4-BE49-F238E27FC236}">
                <a16:creationId xmlns:a16="http://schemas.microsoft.com/office/drawing/2014/main" id="{36FF7AEB-9CCA-4DFF-ACA6-4F0AF4824E28}"/>
              </a:ext>
            </a:extLst>
          </p:cNvPr>
          <p:cNvSpPr txBox="1">
            <a:spLocks noChangeArrowheads="1"/>
          </p:cNvSpPr>
          <p:nvPr/>
        </p:nvSpPr>
        <p:spPr bwMode="auto">
          <a:xfrm>
            <a:off x="900113" y="1844675"/>
            <a:ext cx="76327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r>
              <a:rPr lang="zh-CN" altLang="en-US" sz="2400" i="0" dirty="0">
                <a:latin typeface="楷体_GB2312" pitchFamily="49" charset="-122"/>
                <a:ea typeface="楷体_GB2312" pitchFamily="49" charset="-122"/>
              </a:rPr>
              <a:t>美国空军集成计算机辅助制造（</a:t>
            </a:r>
            <a:r>
              <a:rPr lang="en-US" altLang="zh-CN" sz="2400" i="0" dirty="0">
                <a:latin typeface="楷体_GB2312" pitchFamily="49" charset="-122"/>
                <a:ea typeface="楷体_GB2312" pitchFamily="49" charset="-122"/>
              </a:rPr>
              <a:t>ICAM</a:t>
            </a:r>
            <a:r>
              <a:rPr lang="zh-CN" altLang="en-US" sz="2400" i="0" dirty="0">
                <a:latin typeface="楷体_GB2312" pitchFamily="49" charset="-122"/>
                <a:ea typeface="楷体_GB2312" pitchFamily="49" charset="-122"/>
              </a:rPr>
              <a:t>）</a:t>
            </a:r>
            <a:r>
              <a:rPr lang="zh-CN" altLang="en-US" sz="2400" b="0" i="0" dirty="0">
                <a:latin typeface="楷体_GB2312" pitchFamily="49" charset="-122"/>
                <a:ea typeface="楷体_GB2312" pitchFamily="49" charset="-122"/>
              </a:rPr>
              <a:t>项目基础上建立起来的，只包含</a:t>
            </a:r>
            <a:r>
              <a:rPr lang="en-US" altLang="zh-CN" sz="2400" b="0" i="0" dirty="0">
                <a:latin typeface="楷体_GB2312" pitchFamily="49" charset="-122"/>
                <a:ea typeface="楷体_GB2312" pitchFamily="49" charset="-122"/>
              </a:rPr>
              <a:t>3</a:t>
            </a:r>
            <a:r>
              <a:rPr lang="zh-CN" altLang="en-US" sz="2400" b="0" i="0" dirty="0">
                <a:latin typeface="楷体_GB2312" pitchFamily="49" charset="-122"/>
                <a:ea typeface="楷体_GB2312" pitchFamily="49" charset="-122"/>
              </a:rPr>
              <a:t>种方法</a:t>
            </a:r>
            <a:r>
              <a:rPr lang="en-US" altLang="zh-CN" sz="2400" b="0" i="0" dirty="0">
                <a:ea typeface="楷体_GB2312" pitchFamily="49" charset="-122"/>
              </a:rPr>
              <a:t>——</a:t>
            </a:r>
            <a:r>
              <a:rPr lang="zh-CN" altLang="en-US" sz="2400" b="0" i="0" dirty="0">
                <a:latin typeface="楷体_GB2312" pitchFamily="49" charset="-122"/>
                <a:ea typeface="楷体_GB2312" pitchFamily="49" charset="-122"/>
              </a:rPr>
              <a:t>功能建模（</a:t>
            </a:r>
            <a:r>
              <a:rPr lang="en-US" altLang="zh-CN" sz="2400" b="0" i="0" dirty="0">
                <a:latin typeface="楷体_GB2312" pitchFamily="49" charset="-122"/>
                <a:ea typeface="楷体_GB2312" pitchFamily="49" charset="-122"/>
              </a:rPr>
              <a:t>IDEF0</a:t>
            </a:r>
            <a:r>
              <a:rPr lang="zh-CN" altLang="en-US" sz="2400" b="0" i="0" dirty="0">
                <a:latin typeface="楷体_GB2312" pitchFamily="49" charset="-122"/>
                <a:ea typeface="楷体_GB2312" pitchFamily="49" charset="-122"/>
              </a:rPr>
              <a:t>）、信息建模（</a:t>
            </a:r>
            <a:r>
              <a:rPr lang="en-US" altLang="zh-CN" sz="2400" b="0" i="0" dirty="0">
                <a:latin typeface="楷体_GB2312" pitchFamily="49" charset="-122"/>
                <a:ea typeface="楷体_GB2312" pitchFamily="49" charset="-122"/>
              </a:rPr>
              <a:t>IDEF1</a:t>
            </a:r>
            <a:r>
              <a:rPr lang="zh-CN" altLang="en-US" sz="2400" b="0" i="0" dirty="0">
                <a:latin typeface="楷体_GB2312" pitchFamily="49" charset="-122"/>
                <a:ea typeface="楷体_GB2312" pitchFamily="49" charset="-122"/>
              </a:rPr>
              <a:t>）和动态建模（</a:t>
            </a:r>
            <a:r>
              <a:rPr lang="en-US" altLang="zh-CN" sz="2400" b="0" i="0" dirty="0">
                <a:latin typeface="楷体_GB2312" pitchFamily="49" charset="-122"/>
                <a:ea typeface="楷体_GB2312" pitchFamily="49" charset="-122"/>
              </a:rPr>
              <a:t>IDEF2</a:t>
            </a:r>
            <a:r>
              <a:rPr lang="zh-CN" altLang="en-US" sz="2400" b="0" i="0" dirty="0">
                <a:latin typeface="楷体_GB2312" pitchFamily="49" charset="-122"/>
                <a:ea typeface="楷体_GB2312" pitchFamily="49" charset="-122"/>
              </a:rPr>
              <a:t>）。</a:t>
            </a:r>
            <a:endParaRPr lang="en-US" altLang="zh-CN" sz="2400" b="0" i="0" dirty="0">
              <a:latin typeface="楷体_GB2312" pitchFamily="49" charset="-122"/>
              <a:ea typeface="楷体_GB2312" pitchFamily="49" charset="-122"/>
            </a:endParaRPr>
          </a:p>
          <a:p>
            <a:pPr defTabSz="914400" eaLnBrk="1" hangingPunct="1"/>
            <a:endParaRPr lang="zh-CN" altLang="en-US" sz="2400" b="0" i="0" dirty="0">
              <a:latin typeface="楷体_GB2312" pitchFamily="49" charset="-122"/>
              <a:ea typeface="楷体_GB2312" pitchFamily="49" charset="-122"/>
            </a:endParaRPr>
          </a:p>
          <a:p>
            <a:pPr defTabSz="914400" eaLnBrk="1" hangingPunct="1"/>
            <a:r>
              <a:rPr lang="zh-CN" altLang="en-US" sz="2400" i="0" dirty="0">
                <a:latin typeface="楷体_GB2312" pitchFamily="49" charset="-122"/>
                <a:ea typeface="楷体_GB2312" pitchFamily="49" charset="-122"/>
              </a:rPr>
              <a:t>随着信息系统的相继开发，后来又增加了不少</a:t>
            </a:r>
            <a:r>
              <a:rPr lang="en-US" altLang="zh-CN" sz="2400" i="0" dirty="0">
                <a:latin typeface="楷体_GB2312" pitchFamily="49" charset="-122"/>
                <a:ea typeface="楷体_GB2312" pitchFamily="49" charset="-122"/>
              </a:rPr>
              <a:t>IDEF</a:t>
            </a:r>
            <a:r>
              <a:rPr lang="zh-CN" altLang="en-US" sz="2400" i="0" dirty="0">
                <a:latin typeface="楷体_GB2312" pitchFamily="49" charset="-122"/>
                <a:ea typeface="楷体_GB2312" pitchFamily="49" charset="-122"/>
              </a:rPr>
              <a:t>方法，</a:t>
            </a:r>
            <a:r>
              <a:rPr lang="zh-CN" altLang="en-US" sz="2400" b="0" i="0" dirty="0">
                <a:latin typeface="楷体_GB2312" pitchFamily="49" charset="-122"/>
                <a:ea typeface="楷体_GB2312" pitchFamily="49" charset="-122"/>
              </a:rPr>
              <a:t>如数据建模扩展版本（</a:t>
            </a:r>
            <a:r>
              <a:rPr lang="en-US" altLang="zh-CN" sz="2400" b="0" i="0" dirty="0">
                <a:latin typeface="楷体_GB2312" pitchFamily="49" charset="-122"/>
                <a:ea typeface="楷体_GB2312" pitchFamily="49" charset="-122"/>
              </a:rPr>
              <a:t>IDEF1X</a:t>
            </a:r>
            <a:r>
              <a:rPr lang="zh-CN" altLang="en-US" sz="2400" b="0" i="0" dirty="0">
                <a:latin typeface="楷体_GB2312" pitchFamily="49" charset="-122"/>
                <a:ea typeface="楷体_GB2312" pitchFamily="49" charset="-122"/>
              </a:rPr>
              <a:t>）、过程描述获取方法（</a:t>
            </a:r>
            <a:r>
              <a:rPr lang="en-US" altLang="zh-CN" sz="2400" b="0" i="0" dirty="0">
                <a:latin typeface="楷体_GB2312" pitchFamily="49" charset="-122"/>
                <a:ea typeface="楷体_GB2312" pitchFamily="49" charset="-122"/>
              </a:rPr>
              <a:t>IDEF3</a:t>
            </a:r>
            <a:r>
              <a:rPr lang="zh-CN" altLang="en-US" sz="2400" b="0" i="0" dirty="0">
                <a:latin typeface="楷体_GB2312" pitchFamily="49" charset="-122"/>
                <a:ea typeface="楷体_GB2312" pitchFamily="49" charset="-122"/>
              </a:rPr>
              <a:t>）、面向对象的设计方法（</a:t>
            </a:r>
            <a:r>
              <a:rPr lang="en-US" altLang="zh-CN" sz="2400" b="0" i="0" dirty="0">
                <a:latin typeface="楷体_GB2312" pitchFamily="49" charset="-122"/>
                <a:ea typeface="楷体_GB2312" pitchFamily="49" charset="-122"/>
              </a:rPr>
              <a:t>IDEF4</a:t>
            </a:r>
            <a:r>
              <a:rPr lang="zh-CN" altLang="en-US" sz="2400" b="0" i="0" dirty="0">
                <a:latin typeface="楷体_GB2312" pitchFamily="49" charset="-122"/>
                <a:ea typeface="楷体_GB2312" pitchFamily="49" charset="-122"/>
              </a:rPr>
              <a:t>）、实体论（</a:t>
            </a:r>
            <a:r>
              <a:rPr lang="en-US" altLang="zh-CN" sz="2400" b="0" i="0" dirty="0">
                <a:latin typeface="楷体_GB2312" pitchFamily="49" charset="-122"/>
                <a:ea typeface="楷体_GB2312" pitchFamily="49" charset="-122"/>
              </a:rPr>
              <a:t>Ontology</a:t>
            </a:r>
            <a:r>
              <a:rPr lang="zh-CN" altLang="en-US" sz="2400" b="0" i="0" dirty="0">
                <a:latin typeface="楷体_GB2312" pitchFamily="49" charset="-122"/>
                <a:ea typeface="楷体_GB2312" pitchFamily="49" charset="-122"/>
              </a:rPr>
              <a:t>）描述获取方法（</a:t>
            </a:r>
            <a:r>
              <a:rPr lang="en-US" altLang="zh-CN" sz="2400" b="0" i="0" dirty="0">
                <a:latin typeface="楷体_GB2312" pitchFamily="49" charset="-122"/>
                <a:ea typeface="楷体_GB2312" pitchFamily="49" charset="-122"/>
              </a:rPr>
              <a:t>IDEF5</a:t>
            </a:r>
            <a:r>
              <a:rPr lang="zh-CN" altLang="en-US" sz="2400" b="0" i="0" dirty="0">
                <a:latin typeface="楷体_GB2312" pitchFamily="49" charset="-122"/>
                <a:ea typeface="楷体_GB2312" pitchFamily="49" charset="-122"/>
              </a:rPr>
              <a:t>）、设计理论（</a:t>
            </a:r>
            <a:r>
              <a:rPr lang="en-US" altLang="zh-CN" sz="2400" b="0" i="0" dirty="0">
                <a:latin typeface="楷体_GB2312" pitchFamily="49" charset="-122"/>
                <a:ea typeface="楷体_GB2312" pitchFamily="49" charset="-122"/>
              </a:rPr>
              <a:t>rationale</a:t>
            </a:r>
            <a:r>
              <a:rPr lang="zh-CN" altLang="en-US" sz="2400" b="0" i="0" dirty="0">
                <a:latin typeface="楷体_GB2312" pitchFamily="49" charset="-122"/>
                <a:ea typeface="楷体_GB2312" pitchFamily="49" charset="-122"/>
              </a:rPr>
              <a:t>）获取方法（</a:t>
            </a:r>
            <a:r>
              <a:rPr lang="en-US" altLang="zh-CN" sz="2400" b="0" i="0" dirty="0">
                <a:latin typeface="楷体_GB2312" pitchFamily="49" charset="-122"/>
                <a:ea typeface="楷体_GB2312" pitchFamily="49" charset="-122"/>
              </a:rPr>
              <a:t>IDEF6</a:t>
            </a:r>
            <a:r>
              <a:rPr lang="zh-CN" altLang="en-US" sz="2400" b="0" i="0" dirty="0">
                <a:latin typeface="楷体_GB2312" pitchFamily="49" charset="-122"/>
                <a:ea typeface="楷体_GB2312" pitchFamily="49" charset="-122"/>
              </a:rPr>
              <a:t>）、人机交互设计方法（</a:t>
            </a:r>
            <a:r>
              <a:rPr lang="en-US" altLang="zh-CN" sz="2400" b="0" i="0" dirty="0">
                <a:latin typeface="楷体_GB2312" pitchFamily="49" charset="-122"/>
                <a:ea typeface="楷体_GB2312" pitchFamily="49" charset="-122"/>
              </a:rPr>
              <a:t>IDEF8</a:t>
            </a:r>
            <a:r>
              <a:rPr lang="zh-CN" altLang="en-US" sz="2400" b="0" i="0" dirty="0">
                <a:latin typeface="楷体_GB2312" pitchFamily="49" charset="-122"/>
                <a:ea typeface="楷体_GB2312" pitchFamily="49" charset="-122"/>
              </a:rPr>
              <a:t>）、业务约束发现方法（</a:t>
            </a:r>
            <a:r>
              <a:rPr lang="en-US" altLang="zh-CN" sz="2400" b="0" i="0" dirty="0">
                <a:latin typeface="楷体_GB2312" pitchFamily="49" charset="-122"/>
                <a:ea typeface="楷体_GB2312" pitchFamily="49" charset="-122"/>
              </a:rPr>
              <a:t>IDEF9</a:t>
            </a:r>
            <a:r>
              <a:rPr lang="zh-CN" altLang="en-US" sz="2400" b="0" i="0" dirty="0">
                <a:latin typeface="楷体_GB2312" pitchFamily="49" charset="-122"/>
                <a:ea typeface="楷体_GB2312" pitchFamily="49" charset="-122"/>
              </a:rPr>
              <a:t>）、网络设计方法（</a:t>
            </a:r>
            <a:r>
              <a:rPr lang="en-US" altLang="zh-CN" sz="2400" b="0" i="0" dirty="0">
                <a:latin typeface="楷体_GB2312" pitchFamily="49" charset="-122"/>
                <a:ea typeface="楷体_GB2312" pitchFamily="49" charset="-122"/>
              </a:rPr>
              <a:t>IDEF14</a:t>
            </a:r>
            <a:r>
              <a:rPr lang="zh-CN" altLang="en-US" sz="2400" b="0" i="0" dirty="0">
                <a:latin typeface="楷体_GB2312" pitchFamily="49" charset="-122"/>
                <a:ea typeface="楷体_GB2312" pitchFamily="49" charset="-122"/>
              </a:rPr>
              <a:t>）等。 </a:t>
            </a:r>
          </a:p>
        </p:txBody>
      </p:sp>
    </p:spTree>
    <p:extLst>
      <p:ext uri="{BB962C8B-B14F-4D97-AF65-F5344CB8AC3E}">
        <p14:creationId xmlns:p14="http://schemas.microsoft.com/office/powerpoint/2010/main" val="355463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E451B58-BDC4-4355-BBC2-7F6B229433AE}"/>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IDEF3</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的过程描述方法</a:t>
            </a:r>
          </a:p>
        </p:txBody>
      </p:sp>
      <p:sp>
        <p:nvSpPr>
          <p:cNvPr id="3" name="Rectangle 3">
            <a:extLst>
              <a:ext uri="{FF2B5EF4-FFF2-40B4-BE49-F238E27FC236}">
                <a16:creationId xmlns:a16="http://schemas.microsoft.com/office/drawing/2014/main" id="{8F0C7500-CE78-4D23-96C8-73B88B11955B}"/>
              </a:ext>
            </a:extLst>
          </p:cNvPr>
          <p:cNvSpPr txBox="1">
            <a:spLocks noChangeArrowheads="1"/>
          </p:cNvSpPr>
          <p:nvPr/>
        </p:nvSpPr>
        <p:spPr bwMode="auto">
          <a:xfrm>
            <a:off x="900113" y="1844675"/>
            <a:ext cx="763270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lang="zh-CN" altLang="en-US" sz="2400" i="0" dirty="0">
                <a:solidFill>
                  <a:srgbClr val="000000"/>
                </a:solidFill>
                <a:latin typeface="Arial"/>
                <a:ea typeface="楷体_GB2312" pitchFamily="49" charset="-122"/>
              </a:rPr>
              <a:t>场景描述</a:t>
            </a:r>
            <a:r>
              <a:rPr lang="zh-CN" altLang="en-US" sz="2400" b="0" i="0" dirty="0">
                <a:solidFill>
                  <a:srgbClr val="000000"/>
                </a:solidFill>
                <a:latin typeface="Arial"/>
                <a:ea typeface="楷体_GB2312" pitchFamily="49" charset="-122"/>
              </a:rPr>
              <a:t>，通过文档记录由一个组织或系统阐明的一类典型问题的一组情况以及过程赖以发生的、重复出现的背景。场景描述的主要作用，就是要把过程描述的前后关系确定下来。</a:t>
            </a:r>
            <a:endParaRPr lang="en-US" altLang="zh-CN" sz="2400" b="0" i="0" dirty="0">
              <a:solidFill>
                <a:srgbClr val="000000"/>
              </a:solidFill>
              <a:latin typeface="Arial"/>
              <a:ea typeface="楷体_GB2312" pitchFamily="49" charset="-122"/>
            </a:endParaRPr>
          </a:p>
          <a:p>
            <a:pPr marL="457200" marR="0" lvl="0" indent="-4572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endParaRPr lang="zh-CN" altLang="en-US" sz="2400" b="0" i="0" dirty="0">
              <a:solidFill>
                <a:srgbClr val="000000"/>
              </a:solidFill>
              <a:latin typeface="Arial"/>
              <a:ea typeface="楷体_GB2312" pitchFamily="49" charset="-122"/>
            </a:endParaRPr>
          </a:p>
          <a:p>
            <a:pPr marL="457200" marR="0" lvl="0" indent="-4572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lang="zh-CN" altLang="en-US" sz="2400" i="0" dirty="0">
                <a:solidFill>
                  <a:srgbClr val="000000"/>
                </a:solidFill>
                <a:latin typeface="Arial"/>
                <a:ea typeface="楷体_GB2312" pitchFamily="49" charset="-122"/>
              </a:rPr>
              <a:t>对象</a:t>
            </a:r>
            <a:r>
              <a:rPr lang="zh-CN" altLang="en-US" sz="2400" b="0" i="0" dirty="0">
                <a:solidFill>
                  <a:srgbClr val="000000"/>
                </a:solidFill>
                <a:latin typeface="Arial"/>
                <a:ea typeface="楷体_GB2312" pitchFamily="49" charset="-122"/>
              </a:rPr>
              <a:t>，是那些发生在软件开发过程描述中的、任何具体的或概念的事物。对象的识别和特征抽取，有助于进行过程流描述和对象状态转换描述。</a:t>
            </a:r>
          </a:p>
        </p:txBody>
      </p:sp>
    </p:spTree>
    <p:extLst>
      <p:ext uri="{BB962C8B-B14F-4D97-AF65-F5344CB8AC3E}">
        <p14:creationId xmlns:p14="http://schemas.microsoft.com/office/powerpoint/2010/main" val="34624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DE40F2C-D075-4B3F-A78D-9E1FE6392113}"/>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IDEF3</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建模图形符号</a:t>
            </a:r>
          </a:p>
        </p:txBody>
      </p:sp>
      <p:sp>
        <p:nvSpPr>
          <p:cNvPr id="3" name="Rectangle 6">
            <a:extLst>
              <a:ext uri="{FF2B5EF4-FFF2-40B4-BE49-F238E27FC236}">
                <a16:creationId xmlns:a16="http://schemas.microsoft.com/office/drawing/2014/main" id="{9DED8631-98A1-4D03-8450-BBB37915F360}"/>
              </a:ext>
            </a:extLst>
          </p:cNvPr>
          <p:cNvSpPr>
            <a:spLocks noChangeArrowheads="1"/>
          </p:cNvSpPr>
          <p:nvPr/>
        </p:nvSpPr>
        <p:spPr bwMode="auto">
          <a:xfrm>
            <a:off x="0" y="12525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4" name="Object 5">
            <a:extLst>
              <a:ext uri="{FF2B5EF4-FFF2-40B4-BE49-F238E27FC236}">
                <a16:creationId xmlns:a16="http://schemas.microsoft.com/office/drawing/2014/main" id="{26F6F530-0DE4-4ECC-8B20-66E2CECA1A8B}"/>
              </a:ext>
            </a:extLst>
          </p:cNvPr>
          <p:cNvGraphicFramePr>
            <a:graphicFrameLocks noChangeAspect="1"/>
          </p:cNvGraphicFramePr>
          <p:nvPr/>
        </p:nvGraphicFramePr>
        <p:xfrm>
          <a:off x="1331913" y="1557338"/>
          <a:ext cx="5832475" cy="5175250"/>
        </p:xfrm>
        <a:graphic>
          <a:graphicData uri="http://schemas.openxmlformats.org/presentationml/2006/ole">
            <mc:AlternateContent xmlns:mc="http://schemas.openxmlformats.org/markup-compatibility/2006">
              <mc:Choice xmlns:v="urn:schemas-microsoft-com:vml" Requires="v">
                <p:oleObj spid="_x0000_s1026" name="Picture" r:id="rId3" imgW="4733544" imgH="4437888" progId="Word.Picture.8">
                  <p:embed/>
                </p:oleObj>
              </mc:Choice>
              <mc:Fallback>
                <p:oleObj name="Picture" r:id="rId3" imgW="4733544" imgH="4437888" progId="Word.Picture.8">
                  <p:embed/>
                  <p:pic>
                    <p:nvPicPr>
                      <p:cNvPr id="4" name="Object 5">
                        <a:extLst>
                          <a:ext uri="{FF2B5EF4-FFF2-40B4-BE49-F238E27FC236}">
                            <a16:creationId xmlns:a16="http://schemas.microsoft.com/office/drawing/2014/main" id="{26F6F530-0DE4-4ECC-8B20-66E2CECA1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557338"/>
                        <a:ext cx="5832475"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3516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6A0A22-3151-401B-A9BE-E0118153D462}"/>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990033"/>
                </a:solidFill>
                <a:effectLst/>
                <a:uLnTx/>
                <a:uFillTx/>
                <a:latin typeface="Times New Roman"/>
                <a:ea typeface="宋体"/>
                <a:cs typeface="Times New Roman"/>
              </a:rPr>
              <a:t>1.5.4 </a:t>
            </a:r>
            <a:r>
              <a:rPr kumimoji="0" lang="zh-CN" altLang="en-US" sz="32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200" b="1" i="0" u="none" strike="noStrike" kern="1200" cap="none" spc="0" normalizeH="0" baseline="0" noProof="0">
                <a:ln>
                  <a:noFill/>
                </a:ln>
                <a:solidFill>
                  <a:srgbClr val="990033"/>
                </a:solidFill>
                <a:effectLst/>
                <a:uLnTx/>
                <a:uFillTx/>
                <a:latin typeface="Times New Roman"/>
                <a:ea typeface="宋体"/>
                <a:cs typeface="Times New Roman"/>
              </a:rPr>
              <a:t>Agent</a:t>
            </a:r>
            <a:r>
              <a:rPr kumimoji="0" lang="zh-CN" altLang="en-US" sz="3200" b="1" i="0" u="none" strike="noStrike" kern="1200" cap="none" spc="0" normalizeH="0" baseline="0" noProof="0">
                <a:ln>
                  <a:noFill/>
                </a:ln>
                <a:solidFill>
                  <a:srgbClr val="990033"/>
                </a:solidFill>
                <a:effectLst/>
                <a:uLnTx/>
                <a:uFillTx/>
                <a:latin typeface="Times New Roman"/>
                <a:ea typeface="宋体"/>
                <a:cs typeface="Times New Roman"/>
              </a:rPr>
              <a:t>的自适应软件过程模型</a:t>
            </a:r>
          </a:p>
        </p:txBody>
      </p:sp>
      <p:sp>
        <p:nvSpPr>
          <p:cNvPr id="3" name="Rectangle 3">
            <a:extLst>
              <a:ext uri="{FF2B5EF4-FFF2-40B4-BE49-F238E27FC236}">
                <a16:creationId xmlns:a16="http://schemas.microsoft.com/office/drawing/2014/main" id="{D40C631E-2AAE-4CEA-BBD6-DD52AFF332A4}"/>
              </a:ext>
            </a:extLst>
          </p:cNvPr>
          <p:cNvSpPr txBox="1">
            <a:spLocks noChangeArrowheads="1"/>
          </p:cNvSpPr>
          <p:nvPr/>
        </p:nvSpPr>
        <p:spPr bwMode="auto">
          <a:xfrm>
            <a:off x="755650" y="2060575"/>
            <a:ext cx="7272338"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实现任务的动态分配和分布式协同。</a:t>
            </a:r>
          </a:p>
          <a:p>
            <a:pPr marL="342900" marR="0" lvl="0" indent="-342900" algn="l" defTabSz="914400" rtl="0" eaLnBrk="1" fontAlgn="base" latinLnBrk="0" hangingPunct="1">
              <a:lnSpc>
                <a:spcPct val="15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监控</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负责在本地监控任务的实施。</a:t>
            </a:r>
          </a:p>
          <a:p>
            <a:pPr marL="342900" marR="0" lvl="0" indent="-342900" algn="l" defTabSz="914400" rtl="0" eaLnBrk="1" fontAlgn="base" latinLnBrk="0" hangingPunct="1">
              <a:lnSpc>
                <a:spcPct val="15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服务</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封装了任务实现的方法。</a:t>
            </a:r>
          </a:p>
          <a:p>
            <a:pPr marL="342900" marR="0" lvl="0" indent="-342900" algn="l" defTabSz="914400" rtl="0" eaLnBrk="1" fontAlgn="base" latinLnBrk="0" hangingPunct="1">
              <a:lnSpc>
                <a:spcPct val="15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活动</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帮助实现过程活动的动态整合</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5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资源</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封装了活动实现的角色和方法</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217083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DC56DF-106E-43BA-98C3-45E105595099}"/>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软件过程模型的要素 </a:t>
            </a:r>
          </a:p>
        </p:txBody>
      </p:sp>
      <p:pic>
        <p:nvPicPr>
          <p:cNvPr id="3" name="Picture 4" descr="1-12">
            <a:extLst>
              <a:ext uri="{FF2B5EF4-FFF2-40B4-BE49-F238E27FC236}">
                <a16:creationId xmlns:a16="http://schemas.microsoft.com/office/drawing/2014/main" id="{B6C62564-F334-40E5-AD32-6AC4D265E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8208963"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089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6127CA5-D8EE-44AE-A5B8-61175253EB52}"/>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Agent</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的软件过程模型 </a:t>
            </a:r>
          </a:p>
        </p:txBody>
      </p:sp>
      <p:pic>
        <p:nvPicPr>
          <p:cNvPr id="3" name="Picture 5" descr="1-13">
            <a:extLst>
              <a:ext uri="{FF2B5EF4-FFF2-40B4-BE49-F238E27FC236}">
                <a16:creationId xmlns:a16="http://schemas.microsoft.com/office/drawing/2014/main" id="{39A1C27F-15A6-49E3-BC28-C124EBF95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16113"/>
            <a:ext cx="82962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58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FE63004-9432-4FEA-B1B8-EC73367FDB8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SOA</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的软件过程模型</a:t>
            </a:r>
          </a:p>
        </p:txBody>
      </p:sp>
      <p:sp>
        <p:nvSpPr>
          <p:cNvPr id="3" name="Rectangle 3">
            <a:extLst>
              <a:ext uri="{FF2B5EF4-FFF2-40B4-BE49-F238E27FC236}">
                <a16:creationId xmlns:a16="http://schemas.microsoft.com/office/drawing/2014/main" id="{14090E25-3BCC-417A-B815-7C6F38F88D99}"/>
              </a:ext>
            </a:extLst>
          </p:cNvPr>
          <p:cNvSpPr txBox="1">
            <a:spLocks noChangeArrowheads="1"/>
          </p:cNvSpPr>
          <p:nvPr/>
        </p:nvSpPr>
        <p:spPr bwMode="auto">
          <a:xfrm>
            <a:off x="755650" y="1628775"/>
            <a:ext cx="78486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面向服务架构</a:t>
            </a:r>
            <a:r>
              <a:rPr kumimoji="0" lang="zh-CN" altLang="en-US" sz="2400" b="1" i="0" u="none" strike="noStrike" kern="1200" cap="none" spc="0" normalizeH="0" baseline="0" noProof="0">
                <a:ln>
                  <a:noFill/>
                </a:ln>
                <a:solidFill>
                  <a:srgbClr val="000000"/>
                </a:solidFill>
                <a:effectLst/>
                <a:uLnTx/>
                <a:uFillTx/>
                <a:latin typeface="Arial"/>
                <a:ea typeface="宋体"/>
                <a:cs typeface="+mn-cs"/>
              </a:rPr>
              <a:t>（</a:t>
            </a:r>
            <a:r>
              <a:rPr kumimoji="0" lang="en-US" altLang="zh-CN" sz="2400" b="1" i="0" u="none" strike="noStrike" kern="1200" cap="none" spc="0" normalizeH="0" baseline="0" noProof="0">
                <a:ln>
                  <a:noFill/>
                </a:ln>
                <a:solidFill>
                  <a:srgbClr val="000000"/>
                </a:solidFill>
                <a:effectLst/>
                <a:uLnTx/>
                <a:uFillTx/>
                <a:latin typeface="Arial"/>
                <a:ea typeface="宋体"/>
                <a:cs typeface="+mn-cs"/>
              </a:rPr>
              <a:t>Service-Oriented Architecture</a:t>
            </a:r>
            <a:r>
              <a:rPr kumimoji="0" lang="zh-CN" altLang="en-US" sz="2400" b="1" i="0" u="none" strike="noStrike" kern="1200" cap="none" spc="0" normalizeH="0" baseline="0" noProof="0">
                <a:ln>
                  <a:noFill/>
                </a:ln>
                <a:solidFill>
                  <a:srgbClr val="000000"/>
                </a:solidFill>
                <a:effectLst/>
                <a:uLnTx/>
                <a:uFillTx/>
                <a:latin typeface="Arial"/>
                <a:ea typeface="宋体"/>
                <a:cs typeface="+mn-cs"/>
              </a:rPr>
              <a:t>，</a:t>
            </a:r>
            <a:r>
              <a:rPr kumimoji="0" lang="en-US" altLang="zh-CN" sz="2400" b="1" i="0" u="none" strike="noStrike" kern="1200" cap="none" spc="0" normalizeH="0" baseline="0" noProof="0">
                <a:ln>
                  <a:noFill/>
                </a:ln>
                <a:solidFill>
                  <a:srgbClr val="000000"/>
                </a:solidFill>
                <a:effectLst/>
                <a:uLnTx/>
                <a:uFillTx/>
                <a:latin typeface="Arial"/>
                <a:ea typeface="宋体"/>
                <a:cs typeface="+mn-cs"/>
              </a:rPr>
              <a:t>SOA</a:t>
            </a:r>
            <a:r>
              <a:rPr kumimoji="0" lang="zh-CN" altLang="en-US" sz="2400" b="1" i="0" u="none" strike="noStrike" kern="1200" cap="none" spc="0" normalizeH="0" baseline="0" noProof="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是企业级的、按需连接资源的新型架构，它描述了一系列模式和指导方针来创建松耦合、依赖业务的服务。 </a:t>
            </a:r>
          </a:p>
        </p:txBody>
      </p:sp>
      <p:pic>
        <p:nvPicPr>
          <p:cNvPr id="4" name="Picture 4" descr="1-7">
            <a:extLst>
              <a:ext uri="{FF2B5EF4-FFF2-40B4-BE49-F238E27FC236}">
                <a16:creationId xmlns:a16="http://schemas.microsoft.com/office/drawing/2014/main" id="{A7953000-DF70-4DD2-B1F4-EE01DDEC8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429000"/>
            <a:ext cx="61531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5">
            <a:extLst>
              <a:ext uri="{FF2B5EF4-FFF2-40B4-BE49-F238E27FC236}">
                <a16:creationId xmlns:a16="http://schemas.microsoft.com/office/drawing/2014/main" id="{E89E20AF-54C7-4FBB-9109-4BBB8C0A5611}"/>
              </a:ext>
            </a:extLst>
          </p:cNvPr>
          <p:cNvSpPr>
            <a:spLocks noChangeArrowheads="1"/>
          </p:cNvSpPr>
          <p:nvPr/>
        </p:nvSpPr>
        <p:spPr bwMode="auto">
          <a:xfrm>
            <a:off x="1258888" y="3357563"/>
            <a:ext cx="1728787" cy="935037"/>
          </a:xfrm>
          <a:prstGeom prst="ellipse">
            <a:avLst/>
          </a:prstGeom>
          <a:solidFill>
            <a:srgbClr val="FFFF99">
              <a:alpha val="50195"/>
            </a:srgbClr>
          </a:solidFill>
          <a:ln w="9525">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Oval 6">
            <a:extLst>
              <a:ext uri="{FF2B5EF4-FFF2-40B4-BE49-F238E27FC236}">
                <a16:creationId xmlns:a16="http://schemas.microsoft.com/office/drawing/2014/main" id="{CEEC7DB2-8EFC-4CA0-81B0-E560274AABF5}"/>
              </a:ext>
            </a:extLst>
          </p:cNvPr>
          <p:cNvSpPr>
            <a:spLocks noChangeArrowheads="1"/>
          </p:cNvSpPr>
          <p:nvPr/>
        </p:nvSpPr>
        <p:spPr bwMode="auto">
          <a:xfrm>
            <a:off x="6084888" y="3357563"/>
            <a:ext cx="1728787" cy="574675"/>
          </a:xfrm>
          <a:prstGeom prst="ellipse">
            <a:avLst/>
          </a:prstGeom>
          <a:solidFill>
            <a:srgbClr val="FFFF99">
              <a:alpha val="50195"/>
            </a:srgbClr>
          </a:solidFill>
          <a:ln w="9525">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Oval 7">
            <a:extLst>
              <a:ext uri="{FF2B5EF4-FFF2-40B4-BE49-F238E27FC236}">
                <a16:creationId xmlns:a16="http://schemas.microsoft.com/office/drawing/2014/main" id="{24E8CB52-5134-47F7-B9D2-0DCF0BFCBA8F}"/>
              </a:ext>
            </a:extLst>
          </p:cNvPr>
          <p:cNvSpPr>
            <a:spLocks noChangeArrowheads="1"/>
          </p:cNvSpPr>
          <p:nvPr/>
        </p:nvSpPr>
        <p:spPr bwMode="auto">
          <a:xfrm>
            <a:off x="3708400" y="4652963"/>
            <a:ext cx="1728788" cy="431800"/>
          </a:xfrm>
          <a:prstGeom prst="ellipse">
            <a:avLst/>
          </a:prstGeom>
          <a:solidFill>
            <a:srgbClr val="FFFF99">
              <a:alpha val="50195"/>
            </a:srgbClr>
          </a:solidFill>
          <a:ln w="9525">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7085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2000"/>
                                        <p:tgtEl>
                                          <p:spTgt spid="5"/>
                                        </p:tgtEl>
                                      </p:cBhvr>
                                    </p:animEffect>
                                  </p:childTnLst>
                                </p:cTn>
                              </p:par>
                              <p:par>
                                <p:cTn id="14" presetID="8"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2000"/>
                                        <p:tgtEl>
                                          <p:spTgt spid="7"/>
                                        </p:tgtEl>
                                      </p:cBhvr>
                                    </p:animEffect>
                                  </p:childTnLst>
                                </p:cTn>
                              </p:par>
                              <p:par>
                                <p:cTn id="17" presetID="8"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02087C4-8920-4827-8FC0-921EA6740D9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SOA</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的软件过程模型</a:t>
            </a:r>
          </a:p>
        </p:txBody>
      </p:sp>
      <p:sp>
        <p:nvSpPr>
          <p:cNvPr id="6" name="Rectangle 3">
            <a:extLst>
              <a:ext uri="{FF2B5EF4-FFF2-40B4-BE49-F238E27FC236}">
                <a16:creationId xmlns:a16="http://schemas.microsoft.com/office/drawing/2014/main" id="{56C60239-786E-45D2-BB98-DDC3939F9A02}"/>
              </a:ext>
            </a:extLst>
          </p:cNvPr>
          <p:cNvSpPr txBox="1">
            <a:spLocks noChangeArrowheads="1"/>
          </p:cNvSpPr>
          <p:nvPr/>
        </p:nvSpPr>
        <p:spPr bwMode="auto">
          <a:xfrm>
            <a:off x="1187450" y="2133600"/>
            <a:ext cx="3671888"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defTabSz="914400" eaLnBrk="1" hangingPunct="1">
              <a:buFont typeface="Wingdings" panose="05000000000000000000" pitchFamily="2" charset="2"/>
              <a:buAutoNum type="arabicPeriod"/>
            </a:pPr>
            <a:r>
              <a:rPr lang="zh-CN" altLang="en-US" i="0">
                <a:latin typeface="楷体_GB2312" pitchFamily="49" charset="-122"/>
                <a:ea typeface="楷体_GB2312" pitchFamily="49" charset="-122"/>
              </a:rPr>
              <a:t>服务的识别 </a:t>
            </a:r>
          </a:p>
          <a:p>
            <a:pPr marL="533400" indent="-533400" defTabSz="914400" eaLnBrk="1" hangingPunct="1">
              <a:buFont typeface="Wingdings" panose="05000000000000000000" pitchFamily="2" charset="2"/>
              <a:buAutoNum type="arabicPeriod"/>
            </a:pPr>
            <a:r>
              <a:rPr lang="zh-CN" altLang="en-US" i="0">
                <a:latin typeface="楷体_GB2312" pitchFamily="49" charset="-122"/>
                <a:ea typeface="楷体_GB2312" pitchFamily="49" charset="-122"/>
              </a:rPr>
              <a:t>服务的分级和分类 </a:t>
            </a:r>
          </a:p>
          <a:p>
            <a:pPr marL="533400" indent="-533400" defTabSz="914400" eaLnBrk="1" hangingPunct="1">
              <a:buFont typeface="Wingdings" panose="05000000000000000000" pitchFamily="2" charset="2"/>
              <a:buAutoNum type="arabicPeriod"/>
            </a:pPr>
            <a:r>
              <a:rPr lang="zh-CN" altLang="en-US" i="0">
                <a:latin typeface="楷体_GB2312" pitchFamily="49" charset="-122"/>
                <a:ea typeface="楷体_GB2312" pitchFamily="49" charset="-122"/>
              </a:rPr>
              <a:t>子系统分析 </a:t>
            </a:r>
          </a:p>
          <a:p>
            <a:pPr marL="533400" indent="-533400" defTabSz="914400" eaLnBrk="1" hangingPunct="1">
              <a:buFont typeface="Wingdings" panose="05000000000000000000" pitchFamily="2" charset="2"/>
              <a:buAutoNum type="arabicPeriod"/>
            </a:pPr>
            <a:r>
              <a:rPr lang="zh-CN" altLang="en-US" i="0">
                <a:latin typeface="楷体_GB2312" pitchFamily="49" charset="-122"/>
                <a:ea typeface="楷体_GB2312" pitchFamily="49" charset="-122"/>
              </a:rPr>
              <a:t>服务分配 </a:t>
            </a:r>
          </a:p>
          <a:p>
            <a:pPr marL="533400" indent="-533400" defTabSz="914400" eaLnBrk="1" hangingPunct="1">
              <a:buFont typeface="Wingdings" panose="05000000000000000000" pitchFamily="2" charset="2"/>
              <a:buAutoNum type="arabicPeriod"/>
            </a:pPr>
            <a:r>
              <a:rPr lang="zh-CN" altLang="en-US" i="0">
                <a:latin typeface="楷体_GB2312" pitchFamily="49" charset="-122"/>
                <a:ea typeface="楷体_GB2312" pitchFamily="49" charset="-122"/>
              </a:rPr>
              <a:t>服务实现</a:t>
            </a:r>
            <a:r>
              <a:rPr lang="zh-CN" altLang="en-US" sz="2400" i="0">
                <a:latin typeface="楷体_GB2312" pitchFamily="49" charset="-122"/>
                <a:ea typeface="楷体_GB2312" pitchFamily="49" charset="-122"/>
              </a:rPr>
              <a:t> </a:t>
            </a:r>
          </a:p>
        </p:txBody>
      </p:sp>
      <p:pic>
        <p:nvPicPr>
          <p:cNvPr id="7" name="Picture 8" descr="1-8">
            <a:extLst>
              <a:ext uri="{FF2B5EF4-FFF2-40B4-BE49-F238E27FC236}">
                <a16:creationId xmlns:a16="http://schemas.microsoft.com/office/drawing/2014/main" id="{CBD8A6AF-4670-4DEB-8E71-B63EB3D03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7561262"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8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0" nodeType="clickEffect">
                                  <p:stCondLst>
                                    <p:cond delay="0"/>
                                  </p:stCondLst>
                                  <p:childTnLst>
                                    <p:animEffect transition="out" filter="blinds(horizontal)">
                                      <p:cBhvr>
                                        <p:cTn id="24" dur="500"/>
                                        <p:tgtEl>
                                          <p:spTgt spid="6">
                                            <p:txEl>
                                              <p:pRg st="0" end="0"/>
                                            </p:txEl>
                                          </p:spTgt>
                                        </p:tgtEl>
                                      </p:cBhvr>
                                    </p:animEffect>
                                    <p:set>
                                      <p:cBhvr>
                                        <p:cTn id="25" dur="1" fill="hold">
                                          <p:stCondLst>
                                            <p:cond delay="499"/>
                                          </p:stCondLst>
                                        </p:cTn>
                                        <p:tgtEl>
                                          <p:spTgt spid="6">
                                            <p:txEl>
                                              <p:pRg st="0" end="0"/>
                                            </p:txEl>
                                          </p:spTgt>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6">
                                            <p:txEl>
                                              <p:pRg st="1" end="1"/>
                                            </p:txEl>
                                          </p:spTgt>
                                        </p:tgtEl>
                                      </p:cBhvr>
                                    </p:animEffect>
                                    <p:set>
                                      <p:cBhvr>
                                        <p:cTn id="28" dur="1" fill="hold">
                                          <p:stCondLst>
                                            <p:cond delay="499"/>
                                          </p:stCondLst>
                                        </p:cTn>
                                        <p:tgtEl>
                                          <p:spTgt spid="6">
                                            <p:txEl>
                                              <p:pRg st="1" end="1"/>
                                            </p:txEl>
                                          </p:spTgt>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6">
                                            <p:txEl>
                                              <p:pRg st="2" end="2"/>
                                            </p:txEl>
                                          </p:spTgt>
                                        </p:tgtEl>
                                      </p:cBhvr>
                                    </p:animEffect>
                                    <p:set>
                                      <p:cBhvr>
                                        <p:cTn id="31" dur="1" fill="hold">
                                          <p:stCondLst>
                                            <p:cond delay="499"/>
                                          </p:stCondLst>
                                        </p:cTn>
                                        <p:tgtEl>
                                          <p:spTgt spid="6">
                                            <p:txEl>
                                              <p:pRg st="2" end="2"/>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6">
                                            <p:txEl>
                                              <p:pRg st="3" end="3"/>
                                            </p:txEl>
                                          </p:spTgt>
                                        </p:tgtEl>
                                      </p:cBhvr>
                                    </p:animEffect>
                                    <p:set>
                                      <p:cBhvr>
                                        <p:cTn id="34" dur="1" fill="hold">
                                          <p:stCondLst>
                                            <p:cond delay="499"/>
                                          </p:stCondLst>
                                        </p:cTn>
                                        <p:tgtEl>
                                          <p:spTgt spid="6">
                                            <p:txEl>
                                              <p:pRg st="3" end="3"/>
                                            </p:txEl>
                                          </p:spTgt>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6">
                                            <p:txEl>
                                              <p:pRg st="4" end="4"/>
                                            </p:txEl>
                                          </p:spTgt>
                                        </p:tgtEl>
                                      </p:cBhvr>
                                    </p:animEffect>
                                    <p:set>
                                      <p:cBhvr>
                                        <p:cTn id="37" dur="1" fill="hold">
                                          <p:stCondLst>
                                            <p:cond delay="499"/>
                                          </p:stCondLst>
                                        </p:cTn>
                                        <p:tgtEl>
                                          <p:spTgt spid="6">
                                            <p:txEl>
                                              <p:pRg st="4" end="4"/>
                                            </p:txEl>
                                          </p:spTgt>
                                        </p:tgtEl>
                                        <p:attrNameLst>
                                          <p:attrName>style.visibility</p:attrName>
                                        </p:attrNameLst>
                                      </p:cBhvr>
                                      <p:to>
                                        <p:strVal val="hidden"/>
                                      </p:to>
                                    </p:set>
                                  </p:childTnLst>
                                </p:cTn>
                              </p:par>
                              <p:par>
                                <p:cTn id="38" presetID="23" presetClass="entr" presetSubtype="16"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D82013-3508-458D-88CE-077376BF118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课程安排</a:t>
            </a:r>
            <a:endParaRPr kumimoji="0" lang="zh-CN" altLang="en-US" sz="3600" b="1" i="1" u="none" strike="noStrike" kern="1200" cap="none" spc="0" normalizeH="0" baseline="0" noProof="0">
              <a:ln>
                <a:noFill/>
              </a:ln>
              <a:solidFill>
                <a:srgbClr val="FF5050"/>
              </a:solidFill>
              <a:effectLst/>
              <a:uLnTx/>
              <a:uFillTx/>
              <a:latin typeface="Times New Roman"/>
              <a:ea typeface="宋体"/>
              <a:cs typeface="Times New Roman"/>
            </a:endParaRPr>
          </a:p>
        </p:txBody>
      </p:sp>
      <p:graphicFrame>
        <p:nvGraphicFramePr>
          <p:cNvPr id="4" name="Group 69">
            <a:extLst>
              <a:ext uri="{FF2B5EF4-FFF2-40B4-BE49-F238E27FC236}">
                <a16:creationId xmlns:a16="http://schemas.microsoft.com/office/drawing/2014/main" id="{ACFF89DA-140C-4DBE-905A-CE61BEECD2FF}"/>
              </a:ext>
            </a:extLst>
          </p:cNvPr>
          <p:cNvGraphicFramePr>
            <a:graphicFrameLocks/>
          </p:cNvGraphicFramePr>
          <p:nvPr>
            <p:extLst>
              <p:ext uri="{D42A27DB-BD31-4B8C-83A1-F6EECF244321}">
                <p14:modId xmlns:p14="http://schemas.microsoft.com/office/powerpoint/2010/main" val="2927551457"/>
              </p:ext>
            </p:extLst>
          </p:nvPr>
        </p:nvGraphicFramePr>
        <p:xfrm>
          <a:off x="755650" y="1562545"/>
          <a:ext cx="7931150" cy="5153299"/>
        </p:xfrm>
        <a:graphic>
          <a:graphicData uri="http://schemas.openxmlformats.org/drawingml/2006/table">
            <a:tbl>
              <a:tblPr/>
              <a:tblGrid>
                <a:gridCol w="685797">
                  <a:extLst>
                    <a:ext uri="{9D8B030D-6E8A-4147-A177-3AD203B41FA5}">
                      <a16:colId xmlns:a16="http://schemas.microsoft.com/office/drawing/2014/main" val="1302154119"/>
                    </a:ext>
                  </a:extLst>
                </a:gridCol>
                <a:gridCol w="3130553">
                  <a:extLst>
                    <a:ext uri="{9D8B030D-6E8A-4147-A177-3AD203B41FA5}">
                      <a16:colId xmlns:a16="http://schemas.microsoft.com/office/drawing/2014/main" val="449367228"/>
                    </a:ext>
                  </a:extLst>
                </a:gridCol>
                <a:gridCol w="4114800">
                  <a:extLst>
                    <a:ext uri="{9D8B030D-6E8A-4147-A177-3AD203B41FA5}">
                      <a16:colId xmlns:a16="http://schemas.microsoft.com/office/drawing/2014/main" val="2565282421"/>
                    </a:ext>
                  </a:extLst>
                </a:gridCol>
              </a:tblGrid>
              <a:tr h="27432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周次</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教学章节</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教学内容</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9897006"/>
                  </a:ext>
                </a:extLst>
              </a:tr>
              <a:tr h="131059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第</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章 软件过程规范</a:t>
                      </a:r>
                      <a:r>
                        <a:rPr kumimoji="0" lang="zh-CN" altLang="en-US" sz="18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77800" algn="l" defTabSz="266700" rtl="0" eaLnBrk="1" latinLnBrk="0" hangingPunct="1">
                        <a:spcBef>
                          <a:spcPct val="20000"/>
                        </a:spcBef>
                        <a:buClr>
                          <a:schemeClr val="folHlink"/>
                        </a:buClr>
                        <a:buSzPct val="90000"/>
                        <a:buFont typeface="Wingdings" panose="05000000000000000000" pitchFamily="2" charset="2"/>
                        <a:tabLst>
                          <a:tab pos="177800" algn="l"/>
                          <a:tab pos="444500" algn="l"/>
                        </a:tabLst>
                        <a:defRPr sz="2400" b="1" i="1" kern="1200">
                          <a:solidFill>
                            <a:schemeClr val="tx1"/>
                          </a:solidFill>
                          <a:latin typeface="Arial" panose="020B0604020202020204" pitchFamily="34" charset="0"/>
                          <a:ea typeface="宋体" panose="02010600030101010101" pitchFamily="2" charset="-122"/>
                        </a:defRPr>
                      </a:lvl1pPr>
                      <a:lvl2pPr marL="1792288" algn="l" defTabSz="266700" rtl="0" eaLnBrk="1" latinLnBrk="0" hangingPunct="1">
                        <a:spcBef>
                          <a:spcPct val="20000"/>
                        </a:spcBef>
                        <a:buClr>
                          <a:schemeClr val="accent1"/>
                        </a:buClr>
                        <a:buSzPct val="75000"/>
                        <a:buFont typeface="Wingdings" panose="05000000000000000000" pitchFamily="2" charset="2"/>
                        <a:tabLst>
                          <a:tab pos="177800" algn="l"/>
                          <a:tab pos="444500" algn="l"/>
                        </a:tabLst>
                        <a:defRPr sz="1800" i="1" kern="1200">
                          <a:solidFill>
                            <a:schemeClr val="tx1"/>
                          </a:solidFill>
                          <a:latin typeface="Arial" panose="020B0604020202020204" pitchFamily="34" charset="0"/>
                          <a:ea typeface="宋体" panose="02010600030101010101" pitchFamily="2" charset="-122"/>
                        </a:defRPr>
                      </a:lvl2pPr>
                      <a:lvl3pPr marL="2200275" indent="-228600" algn="l" defTabSz="266700" rtl="0" eaLnBrk="1" latinLnBrk="0" hangingPunct="1">
                        <a:spcBef>
                          <a:spcPct val="20000"/>
                        </a:spcBef>
                        <a:buClr>
                          <a:schemeClr val="folHlink"/>
                        </a:buClr>
                        <a:buSzPct val="55000"/>
                        <a:buFont typeface="Wingdings" panose="05000000000000000000" pitchFamily="2" charset="2"/>
                        <a:tabLst>
                          <a:tab pos="177800" algn="l"/>
                          <a:tab pos="444500" algn="l"/>
                        </a:tabLst>
                        <a:defRPr sz="2100" kern="1200">
                          <a:solidFill>
                            <a:schemeClr val="tx1"/>
                          </a:solidFill>
                          <a:latin typeface="Arial" panose="020B0604020202020204" pitchFamily="34" charset="0"/>
                          <a:ea typeface="宋体" panose="02010600030101010101" pitchFamily="2" charset="-122"/>
                        </a:defRPr>
                      </a:lvl3pPr>
                      <a:lvl4pPr marL="2608263" indent="-228600" algn="l" defTabSz="266700" rtl="0" eaLnBrk="1" latinLnBrk="0" hangingPunct="1">
                        <a:spcBef>
                          <a:spcPct val="20000"/>
                        </a:spcBef>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4pPr>
                      <a:lvl5pPr marL="3016250" indent="-228600" algn="l" defTabSz="266700" rtl="0" eaLnBrk="1" latinLnBrk="0" hangingPunct="1">
                        <a:spcBef>
                          <a:spcPct val="20000"/>
                        </a:spcBef>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5pPr>
                      <a:lvl6pPr marL="34734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6pPr>
                      <a:lvl7pPr marL="39306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7pPr>
                      <a:lvl8pPr marL="43878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8pPr>
                      <a:lvl9pPr marL="48450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9pPr>
                    </a:lstStyle>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过程的定义</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过程规范</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软件生命周期的过程需求</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软件生命周期标准</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软件过程建模</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2055819"/>
                  </a:ext>
                </a:extLst>
              </a:tr>
              <a:tr h="1814681">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第</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章 软件过程成熟度</a:t>
                      </a:r>
                      <a:r>
                        <a:rPr kumimoji="0" lang="zh-CN" altLang="en-US" sz="18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过程成熟度标准</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能力成熟度模型概述</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过程成熟度级别</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软件过程的可视性</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过程能力和效能预测</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2.6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软件过程框架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9064746"/>
                  </a:ext>
                </a:extLst>
              </a:tr>
              <a:tr h="1753700">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章 </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软件过程的组织管理</a:t>
                      </a:r>
                      <a:r>
                        <a:rPr kumimoji="0" lang="zh-CN" altLang="en-US" sz="18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组织过程焦点</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组织过程定义</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3.3 PSP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过程框架和成熟度模型</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 PSP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设计与实践</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3.5 TSP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的结构和启动过程</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3.6 TSP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工作流程</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6679386"/>
                  </a:ext>
                </a:extLst>
              </a:tr>
            </a:tbl>
          </a:graphicData>
        </a:graphic>
      </p:graphicFrame>
    </p:spTree>
    <p:extLst>
      <p:ext uri="{BB962C8B-B14F-4D97-AF65-F5344CB8AC3E}">
        <p14:creationId xmlns:p14="http://schemas.microsoft.com/office/powerpoint/2010/main" val="405737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424F29-E735-4A41-A36F-C463BBBDB88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990033"/>
                </a:solidFill>
                <a:effectLst/>
                <a:uLnTx/>
                <a:uFillTx/>
                <a:latin typeface="Times New Roman"/>
                <a:ea typeface="宋体"/>
                <a:cs typeface="Times New Roman"/>
              </a:rPr>
              <a:t>课程安排 </a:t>
            </a:r>
            <a:r>
              <a:rPr kumimoji="0" lang="en-US" altLang="zh-CN" sz="4000" b="1" i="0" u="none" strike="noStrike" kern="1200" cap="none" spc="0" normalizeH="0" baseline="0" noProof="0">
                <a:ln>
                  <a:noFill/>
                </a:ln>
                <a:solidFill>
                  <a:srgbClr val="990033"/>
                </a:solidFill>
                <a:effectLst/>
                <a:uLnTx/>
                <a:uFillTx/>
                <a:latin typeface="Times New Roman"/>
                <a:ea typeface="宋体"/>
                <a:cs typeface="Times New Roman"/>
              </a:rPr>
              <a:t>- 2</a:t>
            </a:r>
            <a:endParaRPr kumimoji="0" lang="en-US" altLang="zh-CN" sz="2300" b="1" i="0" u="none" strike="noStrike" kern="1200" cap="none" spc="0" normalizeH="0" baseline="0" noProof="0">
              <a:ln>
                <a:noFill/>
              </a:ln>
              <a:solidFill>
                <a:srgbClr val="FF5050"/>
              </a:solidFill>
              <a:effectLst/>
              <a:uLnTx/>
              <a:uFillTx/>
              <a:latin typeface="Times New Roman"/>
              <a:ea typeface="宋体"/>
              <a:cs typeface="Times New Roman"/>
            </a:endParaRPr>
          </a:p>
        </p:txBody>
      </p:sp>
      <p:graphicFrame>
        <p:nvGraphicFramePr>
          <p:cNvPr id="5" name="Group 70">
            <a:extLst>
              <a:ext uri="{FF2B5EF4-FFF2-40B4-BE49-F238E27FC236}">
                <a16:creationId xmlns:a16="http://schemas.microsoft.com/office/drawing/2014/main" id="{7FA2136B-58FE-4117-BC4F-F27F96F50462}"/>
              </a:ext>
            </a:extLst>
          </p:cNvPr>
          <p:cNvGraphicFramePr>
            <a:graphicFrameLocks/>
          </p:cNvGraphicFramePr>
          <p:nvPr>
            <p:extLst>
              <p:ext uri="{D42A27DB-BD31-4B8C-83A1-F6EECF244321}">
                <p14:modId xmlns:p14="http://schemas.microsoft.com/office/powerpoint/2010/main" val="3673999310"/>
              </p:ext>
            </p:extLst>
          </p:nvPr>
        </p:nvGraphicFramePr>
        <p:xfrm>
          <a:off x="719138" y="1992821"/>
          <a:ext cx="7967662" cy="3995845"/>
        </p:xfrm>
        <a:graphic>
          <a:graphicData uri="http://schemas.openxmlformats.org/drawingml/2006/table">
            <a:tbl>
              <a:tblPr/>
              <a:tblGrid>
                <a:gridCol w="688940">
                  <a:extLst>
                    <a:ext uri="{9D8B030D-6E8A-4147-A177-3AD203B41FA5}">
                      <a16:colId xmlns:a16="http://schemas.microsoft.com/office/drawing/2014/main" val="1523040628"/>
                    </a:ext>
                  </a:extLst>
                </a:gridCol>
                <a:gridCol w="3432146">
                  <a:extLst>
                    <a:ext uri="{9D8B030D-6E8A-4147-A177-3AD203B41FA5}">
                      <a16:colId xmlns:a16="http://schemas.microsoft.com/office/drawing/2014/main" val="3679778585"/>
                    </a:ext>
                  </a:extLst>
                </a:gridCol>
                <a:gridCol w="3846576">
                  <a:extLst>
                    <a:ext uri="{9D8B030D-6E8A-4147-A177-3AD203B41FA5}">
                      <a16:colId xmlns:a16="http://schemas.microsoft.com/office/drawing/2014/main" val="1296055194"/>
                    </a:ext>
                  </a:extLst>
                </a:gridCol>
              </a:tblGrid>
              <a:tr h="27434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周次</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教学章节</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 charset="0"/>
                          <a:ea typeface="宋体" panose="02010600030101010101" pitchFamily="2" charset="-122"/>
                          <a:cs typeface="Times New Roman" panose="02020603050405020304" pitchFamily="18" charset="0"/>
                        </a:rPr>
                        <a:t>教学内容</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8049749"/>
                  </a:ext>
                </a:extLst>
              </a:tr>
              <a:tr h="857326">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软件过程的需求管理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541338" indent="-34290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1006475"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414463"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82245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230438"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6876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31448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6020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40592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541338" marR="0" lvl="0" indent="-3429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4.1 </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需求管理的模型和流程</a:t>
                      </a:r>
                    </a:p>
                    <a:p>
                      <a:pPr marL="541338" marR="0" lvl="0" indent="-3429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4.2 </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需求开发</a:t>
                      </a:r>
                    </a:p>
                    <a:p>
                      <a:pPr marL="541338" marR="0" lvl="0" indent="-3429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4.3 </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1258100"/>
                  </a:ext>
                </a:extLst>
              </a:tr>
              <a:tr h="141093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软件过程的技术管理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541338" indent="-35560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2174875"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2582863"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299085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3398838"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38560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43132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47704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52276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软件过程的技术架构</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软件过程的问题分析和决策方法</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软件过程的技术路线</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知识传递</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软件过程管理工具</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5578844"/>
                  </a:ext>
                </a:extLst>
              </a:tr>
              <a:tr h="1453242">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软件过程的项目管理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22300" indent="-436563"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1087438"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495425"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903413"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311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768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3225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683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4140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软件配置管理</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项目估算和资源管理</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项目风险评估</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制定项目计划</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项目跟踪和监督</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8920324"/>
                  </a:ext>
                </a:extLst>
              </a:tr>
            </a:tbl>
          </a:graphicData>
        </a:graphic>
      </p:graphicFrame>
    </p:spTree>
    <p:extLst>
      <p:ext uri="{BB962C8B-B14F-4D97-AF65-F5344CB8AC3E}">
        <p14:creationId xmlns:p14="http://schemas.microsoft.com/office/powerpoint/2010/main" val="248621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D43D3E-920C-466B-B509-80E636E9778C}"/>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990033"/>
                </a:solidFill>
                <a:effectLst/>
                <a:uLnTx/>
                <a:uFillTx/>
                <a:latin typeface="Times New Roman"/>
                <a:ea typeface="宋体"/>
                <a:cs typeface="Times New Roman"/>
              </a:rPr>
              <a:t>课程安排 </a:t>
            </a:r>
            <a:r>
              <a:rPr kumimoji="0" lang="en-US" altLang="zh-CN" sz="4000" b="1" i="0" u="none" strike="noStrike" kern="1200" cap="none" spc="0" normalizeH="0" baseline="0" noProof="0">
                <a:ln>
                  <a:noFill/>
                </a:ln>
                <a:solidFill>
                  <a:srgbClr val="990033"/>
                </a:solidFill>
                <a:effectLst/>
                <a:uLnTx/>
                <a:uFillTx/>
                <a:latin typeface="Times New Roman"/>
                <a:ea typeface="宋体"/>
                <a:cs typeface="Times New Roman"/>
              </a:rPr>
              <a:t>- 3</a:t>
            </a:r>
            <a:endParaRPr kumimoji="0" lang="en-US" altLang="zh-CN" sz="2300" b="1" i="0" u="none" strike="noStrike" kern="1200" cap="none" spc="0" normalizeH="0" baseline="0" noProof="0">
              <a:ln>
                <a:noFill/>
              </a:ln>
              <a:solidFill>
                <a:srgbClr val="FF5050"/>
              </a:solidFill>
              <a:effectLst/>
              <a:uLnTx/>
              <a:uFillTx/>
              <a:latin typeface="Times New Roman"/>
              <a:ea typeface="宋体"/>
              <a:cs typeface="Times New Roman"/>
            </a:endParaRPr>
          </a:p>
        </p:txBody>
      </p:sp>
      <p:graphicFrame>
        <p:nvGraphicFramePr>
          <p:cNvPr id="3" name="Group 65">
            <a:extLst>
              <a:ext uri="{FF2B5EF4-FFF2-40B4-BE49-F238E27FC236}">
                <a16:creationId xmlns:a16="http://schemas.microsoft.com/office/drawing/2014/main" id="{DA7673E0-5372-446E-92C4-DAF894114CDC}"/>
              </a:ext>
            </a:extLst>
          </p:cNvPr>
          <p:cNvGraphicFramePr>
            <a:graphicFrameLocks/>
          </p:cNvGraphicFramePr>
          <p:nvPr>
            <p:extLst>
              <p:ext uri="{D42A27DB-BD31-4B8C-83A1-F6EECF244321}">
                <p14:modId xmlns:p14="http://schemas.microsoft.com/office/powerpoint/2010/main" val="2827341737"/>
              </p:ext>
            </p:extLst>
          </p:nvPr>
        </p:nvGraphicFramePr>
        <p:xfrm>
          <a:off x="719138" y="2126933"/>
          <a:ext cx="7967662" cy="4226487"/>
        </p:xfrm>
        <a:graphic>
          <a:graphicData uri="http://schemas.openxmlformats.org/drawingml/2006/table">
            <a:tbl>
              <a:tblPr/>
              <a:tblGrid>
                <a:gridCol w="688940">
                  <a:extLst>
                    <a:ext uri="{9D8B030D-6E8A-4147-A177-3AD203B41FA5}">
                      <a16:colId xmlns:a16="http://schemas.microsoft.com/office/drawing/2014/main" val="3241423104"/>
                    </a:ext>
                  </a:extLst>
                </a:gridCol>
                <a:gridCol w="3163922">
                  <a:extLst>
                    <a:ext uri="{9D8B030D-6E8A-4147-A177-3AD203B41FA5}">
                      <a16:colId xmlns:a16="http://schemas.microsoft.com/office/drawing/2014/main" val="2765778381"/>
                    </a:ext>
                  </a:extLst>
                </a:gridCol>
                <a:gridCol w="4114800">
                  <a:extLst>
                    <a:ext uri="{9D8B030D-6E8A-4147-A177-3AD203B41FA5}">
                      <a16:colId xmlns:a16="http://schemas.microsoft.com/office/drawing/2014/main" val="2666212107"/>
                    </a:ext>
                  </a:extLst>
                </a:gridCol>
              </a:tblGrid>
              <a:tr h="285695">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周次</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 charset="0"/>
                          <a:ea typeface="宋体" panose="02010600030101010101" pitchFamily="2" charset="-122"/>
                          <a:cs typeface="Times New Roman" panose="02020603050405020304" pitchFamily="18" charset="0"/>
                        </a:rPr>
                        <a:t>教学章节</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教学内容</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8798810"/>
                  </a:ext>
                </a:extLst>
              </a:tr>
              <a:tr h="1952108">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软件过程的质量管理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质量管理概述	</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软件质量方针和计划	</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软件评审过程和方法	</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缺陷分析和预防</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质量度量</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7.6 PSP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过程质量管理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5727078"/>
                  </a:ext>
                </a:extLst>
              </a:tr>
              <a:tr h="198868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软件过程的集成管理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集成项目管理</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集成项目的合成计划</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产品集成的过程管理</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集成产品开发模式</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8.5 IPD</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方法应用和实践</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8645186"/>
                  </a:ext>
                </a:extLst>
              </a:tr>
            </a:tbl>
          </a:graphicData>
        </a:graphic>
      </p:graphicFrame>
    </p:spTree>
    <p:extLst>
      <p:ext uri="{BB962C8B-B14F-4D97-AF65-F5344CB8AC3E}">
        <p14:creationId xmlns:p14="http://schemas.microsoft.com/office/powerpoint/2010/main" val="310640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ACEE79-EB48-4263-8C0F-B10B0C0F810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软件过程规范 </a:t>
            </a:r>
          </a:p>
        </p:txBody>
      </p:sp>
      <p:sp>
        <p:nvSpPr>
          <p:cNvPr id="3" name="Rectangle 3">
            <a:extLst>
              <a:ext uri="{FF2B5EF4-FFF2-40B4-BE49-F238E27FC236}">
                <a16:creationId xmlns:a16="http://schemas.microsoft.com/office/drawing/2014/main" id="{577A4249-B051-4721-A7D1-D3D8B2A122D0}"/>
              </a:ext>
            </a:extLst>
          </p:cNvPr>
          <p:cNvSpPr txBox="1">
            <a:spLocks noChangeArrowheads="1"/>
          </p:cNvSpPr>
          <p:nvPr/>
        </p:nvSpPr>
        <p:spPr bwMode="auto">
          <a:xfrm>
            <a:off x="900113" y="1844675"/>
            <a:ext cx="777240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0" u="none" strike="noStrike" kern="1200" cap="none" spc="0" normalizeH="0" baseline="0" noProof="0" dirty="0">
              <a:ln>
                <a:noFill/>
              </a:ln>
              <a:solidFill>
                <a:srgbClr val="000000"/>
              </a:solidFill>
              <a:effectLst/>
              <a:uLnTx/>
              <a:uFillTx/>
              <a:latin typeface="Arial"/>
              <a:ea typeface="宋体"/>
              <a:cs typeface="+mn-cs"/>
            </a:endParaRP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66FF"/>
                </a:solidFill>
                <a:effectLst/>
                <a:uLnTx/>
                <a:uFillTx/>
                <a:latin typeface="Arial"/>
                <a:ea typeface="宋体"/>
                <a:cs typeface="+mn-cs"/>
              </a:rPr>
              <a:t>一旦人们将注意力转向过程，将发现一个全新的思维空间。</a:t>
            </a: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srgbClr val="0066FF"/>
              </a:solidFill>
              <a:effectLst/>
              <a:uLnTx/>
              <a:uFillTx/>
              <a:latin typeface="Arial"/>
              <a:ea typeface="宋体"/>
              <a:cs typeface="+mn-cs"/>
            </a:endParaRPr>
          </a:p>
          <a:p>
            <a:pPr marL="0" marR="0" lvl="0" indent="719138"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70C0"/>
                </a:solidFill>
                <a:effectLst/>
                <a:uLnTx/>
                <a:uFillTx/>
                <a:latin typeface="Arial"/>
                <a:ea typeface="宋体"/>
                <a:cs typeface="+mn-cs"/>
              </a:rPr>
              <a:t>——James Harrington </a:t>
            </a:r>
          </a:p>
        </p:txBody>
      </p:sp>
      <p:pic>
        <p:nvPicPr>
          <p:cNvPr id="4" name="Picture 4" descr="MCj01494780000[1]">
            <a:extLst>
              <a:ext uri="{FF2B5EF4-FFF2-40B4-BE49-F238E27FC236}">
                <a16:creationId xmlns:a16="http://schemas.microsoft.com/office/drawing/2014/main" id="{4DC8B30E-961D-4C8C-B20A-2F14E78E4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819525"/>
            <a:ext cx="2641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45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D2B0CC1-FC26-484E-8ED7-C6E77ED425B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本章提纲</a:t>
            </a:r>
          </a:p>
        </p:txBody>
      </p:sp>
      <p:sp>
        <p:nvSpPr>
          <p:cNvPr id="6" name="Rectangle 3">
            <a:extLst>
              <a:ext uri="{FF2B5EF4-FFF2-40B4-BE49-F238E27FC236}">
                <a16:creationId xmlns:a16="http://schemas.microsoft.com/office/drawing/2014/main" id="{E497B2C7-AC43-4E13-8628-1BA581995885}"/>
              </a:ext>
            </a:extLst>
          </p:cNvPr>
          <p:cNvSpPr txBox="1">
            <a:spLocks noChangeArrowheads="1"/>
          </p:cNvSpPr>
          <p:nvPr/>
        </p:nvSpPr>
        <p:spPr bwMode="auto">
          <a:xfrm>
            <a:off x="827088" y="1916113"/>
            <a:ext cx="5257800" cy="283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过程的定义</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过程规范</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软件生命周期的过程需求</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1.4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软件生命周期标准</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1.5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软件过程建模</a:t>
            </a: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p:txBody>
      </p:sp>
      <p:pic>
        <p:nvPicPr>
          <p:cNvPr id="7" name="Picture 5" descr="J0199036">
            <a:extLst>
              <a:ext uri="{FF2B5EF4-FFF2-40B4-BE49-F238E27FC236}">
                <a16:creationId xmlns:a16="http://schemas.microsoft.com/office/drawing/2014/main" id="{59487F28-FFB0-4E54-81E6-FC2149168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860800"/>
            <a:ext cx="22463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3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1416</TotalTime>
  <Words>3277</Words>
  <Application>Microsoft Office PowerPoint</Application>
  <PresentationFormat>全屏显示(4:3)</PresentationFormat>
  <Paragraphs>352</Paragraphs>
  <Slides>49</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0" baseType="lpstr">
      <vt:lpstr>等线</vt:lpstr>
      <vt:lpstr>等线 Light</vt:lpstr>
      <vt:lpstr>楷体_GB2312</vt:lpstr>
      <vt:lpstr>宋体</vt:lpstr>
      <vt:lpstr>Arial</vt:lpstr>
      <vt:lpstr>Calibri</vt:lpstr>
      <vt:lpstr>Calibri Light</vt:lpstr>
      <vt:lpstr>Times New Roman</vt:lpstr>
      <vt:lpstr>Wingdings</vt:lpstr>
      <vt:lpstr>Office 主题​​</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Arrows-Thinkpad</dc:creator>
  <cp:lastModifiedBy>Arrows-Thinkpad</cp:lastModifiedBy>
  <cp:revision>53</cp:revision>
  <dcterms:created xsi:type="dcterms:W3CDTF">2021-04-21T07:06:02Z</dcterms:created>
  <dcterms:modified xsi:type="dcterms:W3CDTF">2021-05-13T01:58:41Z</dcterms:modified>
</cp:coreProperties>
</file>