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1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8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9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10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11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12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13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19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9" r:id="rId3"/>
    <p:sldId id="276" r:id="rId4"/>
    <p:sldId id="258" r:id="rId5"/>
    <p:sldId id="290" r:id="rId6"/>
    <p:sldId id="291" r:id="rId7"/>
    <p:sldId id="277" r:id="rId8"/>
    <p:sldId id="282" r:id="rId9"/>
    <p:sldId id="281" r:id="rId10"/>
    <p:sldId id="288" r:id="rId11"/>
    <p:sldId id="289" r:id="rId12"/>
    <p:sldId id="284" r:id="rId13"/>
    <p:sldId id="285" r:id="rId14"/>
    <p:sldId id="274" r:id="rId15"/>
    <p:sldId id="279" r:id="rId16"/>
    <p:sldId id="266" r:id="rId17"/>
    <p:sldId id="286" r:id="rId18"/>
    <p:sldId id="283" r:id="rId19"/>
    <p:sldId id="264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zhen Zhang" initials="YZ" lastIdx="1" clrIdx="0">
    <p:extLst>
      <p:ext uri="{19B8F6BF-5375-455C-9EA6-DF929625EA0E}">
        <p15:presenceInfo xmlns:p15="http://schemas.microsoft.com/office/powerpoint/2012/main" userId="44de45a064fed9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2D1"/>
    <a:srgbClr val="62A3B9"/>
    <a:srgbClr val="FCFDFD"/>
    <a:srgbClr val="077DB1"/>
    <a:srgbClr val="7B0050"/>
    <a:srgbClr val="DCDCDC"/>
    <a:srgbClr val="F0F0F0"/>
    <a:srgbClr val="E6E6E6"/>
    <a:srgbClr val="C8C8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3004" autoAdjust="0"/>
  </p:normalViewPr>
  <p:slideViewPr>
    <p:cSldViewPr snapToGrid="0">
      <p:cViewPr varScale="1">
        <p:scale>
          <a:sx n="57" d="100"/>
          <a:sy n="57" d="100"/>
        </p:scale>
        <p:origin x="1004" y="80"/>
      </p:cViewPr>
      <p:guideLst>
        <p:guide orient="horz" pos="2130"/>
        <p:guide pos="3839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各位评委老师们，同学们大家好。我是答辩人潘骁腾。我们的研究项目主题是：大规模无线基站多维指标异常检测系统设计与实现。指导老师为张圣林老师和李正丹老师，小组成员包括张怡桢、张家冉、潘骁腾。</a:t>
            </a:r>
            <a:endParaRPr lang="zh-CN" altLang="en-US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27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然后我们对互联网公司的原始数据进行的整理、筛选和分类。并对其进行异常的标注。以下是异常标注的具体流程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17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7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我们根据论文中提出的算法模型总结出该模型的聚类流程并实现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代码。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440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然后把之前收集到的不同类型的数据进行标准化，使其具有可比性；通过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Mc2PCA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聚类算法，将数据集聚类成几个集群。并对聚成的簇的结果与已经标注好的标签比较，进行聚类指标评估。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67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7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第三部分是项目的创新性与价值性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7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聚类的工作遇到了一些问题，由于数据量太大，每一次训练的时间都很久，有时会耗光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。其次，没有经过预处理的数据集聚类结果不好，于是在论文的模型基础上又增加了预处理的步骤。并且更换了几次数据集，让数据的分布更符合现实情况。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为了做出较好的聚类效果，尝试聚成不同个数的簇，即每次训练更改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的值。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83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可以看到，处理后的模型聚类效果的评估指标都有变好。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900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最后是实施进度安排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17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最后是项目之后的工作安排：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我们会先继续第三阶段的收尾工作，即得出每个簇的簇中心，这里的簇中心指距离这个几何中心最近的那个实例。然后用这个实例的训练集去训练一个模型，簇中心模型。以及对模型进行特征值提取等工作。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我们计划寒假的时候开展第四阶段的工作，也就是实现异常</a:t>
            </a:r>
            <a:r>
              <a:rPr lang="zh-CN" altLang="en-US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检测模型以及之后的工作。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此次展示将依次介绍项目的概述，项目的进展，遇到的问题以及后续的工作安排。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我的答辩到此结束，恳请各位老师批评指正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80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3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首先是项目的概述我们的项目目标和立项之初基本一致，即针对于海量数据以及技术问题，结合聚类的方法与深度学习，设计一种面向海量无线基站的通用多指标时间序列异常检测模型。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流程是先训练，输入训练的时间序列，然后训练的输出是一个异常检测的模型。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然后再测试的话就是输入这个测试的时间序列，然后和训练好的这个模型。然后输出对应的一个异常分数。然后为异常分数确定阈值，根据阈值来确定每个点是不是异常点。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138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第二部分是项目进展情况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40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第二部分是项目进展情况：目前我们的进度基本符合当初立项的工作安排，现在是项目的第三个阶段，是我们目前工作的主要部分。其中聚类算法的模型已经完成，正在进行特征值的处理和提取中心数据。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33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前几个月，我们主要是主要学习基础机器学习相关的模型与算法知识以及学习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Linux Shell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脚本语言等。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0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66.xml"/><Relationship Id="rId7" Type="http://schemas.openxmlformats.org/officeDocument/2006/relationships/image" Target="../media/image2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77.xml"/><Relationship Id="rId7" Type="http://schemas.openxmlformats.org/officeDocument/2006/relationships/image" Target="../media/image2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10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tags" Target="../tags/tag83.xml"/><Relationship Id="rId9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1.xml"/><Relationship Id="rId10" Type="http://schemas.openxmlformats.org/officeDocument/2006/relationships/image" Target="../media/image5.png"/><Relationship Id="rId4" Type="http://schemas.openxmlformats.org/officeDocument/2006/relationships/tags" Target="../tags/tag90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image" Target="../media/image2.png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5.png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image" Target="../media/image2.png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5.png"/><Relationship Id="rId5" Type="http://schemas.openxmlformats.org/officeDocument/2006/relationships/tags" Target="../tags/tag10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image" Target="../media/image2.png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image" Target="../media/image2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28.xml"/><Relationship Id="rId10" Type="http://schemas.openxmlformats.org/officeDocument/2006/relationships/image" Target="../media/image5.png"/><Relationship Id="rId4" Type="http://schemas.openxmlformats.org/officeDocument/2006/relationships/tags" Target="../tags/tag127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file:///C:\Users\1V994W2\PycharmProjects\PPT_Background_Generation/pic_temp/pic_half_right.png" TargetMode="External"/><Relationship Id="rId4" Type="http://schemas.openxmlformats.org/officeDocument/2006/relationships/tags" Target="../tags/tag22.xml"/><Relationship Id="rId9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tags" Target="../tags/tag29.xml"/><Relationship Id="rId9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2.png"/><Relationship Id="rId5" Type="http://schemas.openxmlformats.org/officeDocument/2006/relationships/tags" Target="../tags/tag3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46.xml"/><Relationship Id="rId10" Type="http://schemas.openxmlformats.org/officeDocument/2006/relationships/image" Target="../media/image2.png"/><Relationship Id="rId4" Type="http://schemas.openxmlformats.org/officeDocument/2006/relationships/tags" Target="../tags/tag45.xml"/><Relationship Id="rId9" Type="http://schemas.openxmlformats.org/officeDocument/2006/relationships/image" Target="file:///C:\Users\1V994W2\Documents\Tencent%20Files\574576071\FileRecv\&#25340;&#35013;&#32032;&#26448;\forright\\10\subject_holdleft_98,163,185_0_staid_full_0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10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tags" Target="../tags/tag54.xml"/><Relationship Id="rId9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9" Type="http://schemas.openxmlformats.org/officeDocument/2006/relationships/image" Target="file:///C:\Users\1V994W2\PycharmProjects\PPT_Background_Generation/pic_temp/1_pic_quater_right_up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5"/>
            </p:custDataLst>
          </p:nvPr>
        </p:nvSpPr>
        <p:spPr>
          <a:xfrm>
            <a:off x="6654483" y="4160203"/>
            <a:ext cx="47752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6604319" y="2984818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6604000" y="3651568"/>
            <a:ext cx="4826000" cy="1111250"/>
          </a:xfr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6604000" y="2095183"/>
            <a:ext cx="4825365" cy="1351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44" y="0"/>
            <a:ext cx="1118355" cy="91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3179446" y="278511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3179446" y="382397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cxnSp>
        <p:nvCxnSpPr>
          <p:cNvPr id="8" name="直接连接符 7"/>
          <p:cNvCxnSpPr/>
          <p:nvPr userDrawn="1">
            <p:custDataLst>
              <p:tags r:id="rId7"/>
            </p:custDataLst>
          </p:nvPr>
        </p:nvCxnSpPr>
        <p:spPr>
          <a:xfrm>
            <a:off x="1485900" y="4088765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 userDrawn="1">
            <p:custDataLst>
              <p:tags r:id="rId1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2022/11/21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185.xml"/><Relationship Id="rId7" Type="http://schemas.openxmlformats.org/officeDocument/2006/relationships/slideLayout" Target="../slideLayouts/slideLayout7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image" Target="../media/image2.png"/><Relationship Id="rId5" Type="http://schemas.openxmlformats.org/officeDocument/2006/relationships/tags" Target="../tags/tag187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86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91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9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Layout" Target="../slideLayouts/slideLayout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193.xml"/><Relationship Id="rId10" Type="http://schemas.openxmlformats.org/officeDocument/2006/relationships/image" Target="../media/image2.png"/><Relationship Id="rId4" Type="http://schemas.openxmlformats.org/officeDocument/2006/relationships/tags" Target="../tags/tag192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96.xml"/><Relationship Id="rId7" Type="http://schemas.openxmlformats.org/officeDocument/2006/relationships/image" Target="../media/image5.pn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7.xm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tags" Target="../tags/tag200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13.png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2.png"/><Relationship Id="rId5" Type="http://schemas.openxmlformats.org/officeDocument/2006/relationships/tags" Target="../tags/tag202.xml"/><Relationship Id="rId10" Type="http://schemas.openxmlformats.org/officeDocument/2006/relationships/image" Target="../media/image11.png"/><Relationship Id="rId4" Type="http://schemas.openxmlformats.org/officeDocument/2006/relationships/tags" Target="../tags/tag201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image" Target="../media/image5.png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image" Target="../media/image2.png"/><Relationship Id="rId5" Type="http://schemas.openxmlformats.org/officeDocument/2006/relationships/tags" Target="../tags/tag207.xml"/><Relationship Id="rId10" Type="http://schemas.openxmlformats.org/officeDocument/2006/relationships/notesSlide" Target="../notesSlides/notesSlide14.xml"/><Relationship Id="rId4" Type="http://schemas.openxmlformats.org/officeDocument/2006/relationships/tags" Target="../tags/tag206.xml"/><Relationship Id="rId9" Type="http://schemas.openxmlformats.org/officeDocument/2006/relationships/slideLayout" Target="../slideLayouts/slideLayout7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notesSlide" Target="../notesSlides/notesSlide16.xm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5" Type="http://schemas.openxmlformats.org/officeDocument/2006/relationships/tags" Target="../tags/tag215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22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6.png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image" Target="../media/image15.png"/><Relationship Id="rId5" Type="http://schemas.openxmlformats.org/officeDocument/2006/relationships/tags" Target="../tags/tag226.xml"/><Relationship Id="rId10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tags" Target="../tags/tag225.xml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12" Type="http://schemas.openxmlformats.org/officeDocument/2006/relationships/image" Target="../media/image8.png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32.xml"/><Relationship Id="rId10" Type="http://schemas.openxmlformats.org/officeDocument/2006/relationships/image" Target="../media/image2.png"/><Relationship Id="rId4" Type="http://schemas.openxmlformats.org/officeDocument/2006/relationships/tags" Target="../tags/tag231.xml"/><Relationship Id="rId9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tags" Target="../tags/tag155.xml"/><Relationship Id="rId3" Type="http://schemas.openxmlformats.org/officeDocument/2006/relationships/tags" Target="../tags/tag140.xml"/><Relationship Id="rId21" Type="http://schemas.openxmlformats.org/officeDocument/2006/relationships/slideLayout" Target="../slideLayouts/slideLayout6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20" Type="http://schemas.openxmlformats.org/officeDocument/2006/relationships/tags" Target="../tags/tag157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10" Type="http://schemas.openxmlformats.org/officeDocument/2006/relationships/tags" Target="../tags/tag147.xml"/><Relationship Id="rId19" Type="http://schemas.openxmlformats.org/officeDocument/2006/relationships/tags" Target="../tags/tag156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Relationship Id="rId2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image" Target="../media/image5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image" Target="../media/image7.png"/><Relationship Id="rId5" Type="http://schemas.openxmlformats.org/officeDocument/2006/relationships/tags" Target="../tags/tag162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161.xml"/><Relationship Id="rId9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6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69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7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8.png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slideLayout" Target="../slideLayouts/slideLayout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176.xml"/><Relationship Id="rId10" Type="http://schemas.openxmlformats.org/officeDocument/2006/relationships/image" Target="../media/image2.png"/><Relationship Id="rId4" Type="http://schemas.openxmlformats.org/officeDocument/2006/relationships/tags" Target="../tags/tag175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79.xml"/><Relationship Id="rId7" Type="http://schemas.openxmlformats.org/officeDocument/2006/relationships/slideLayout" Target="../slideLayouts/slideLayout7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image" Target="../media/image2.png"/><Relationship Id="rId5" Type="http://schemas.openxmlformats.org/officeDocument/2006/relationships/tags" Target="../tags/tag181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80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17772" y="476643"/>
            <a:ext cx="1520190" cy="506730"/>
          </a:xfrm>
          <a:prstGeom prst="rect">
            <a:avLst/>
          </a:prstGeom>
          <a:solidFill>
            <a:srgbClr val="7B0050">
              <a:alpha val="80000"/>
            </a:srgbClr>
          </a:solidFill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文本框 5"/>
          <p:cNvSpPr txBox="1"/>
          <p:nvPr>
            <p:custDataLst>
              <p:tags r:id="rId3"/>
            </p:custDataLst>
          </p:nvPr>
        </p:nvSpPr>
        <p:spPr>
          <a:xfrm>
            <a:off x="639692" y="520458"/>
            <a:ext cx="1276350" cy="419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3133409" y="1846897"/>
            <a:ext cx="5908674" cy="2899410"/>
          </a:xfrm>
        </p:spPr>
        <p:txBody>
          <a:bodyPr wrap="square"/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大规模无线基站</a:t>
            </a:r>
            <a:b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多维指标异常检测系统</a:t>
            </a:r>
            <a:b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设计与实现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4"/>
            <p:custDataLst>
              <p:tags r:id="rId5"/>
            </p:custDataLst>
          </p:nvPr>
        </p:nvSpPr>
        <p:spPr>
          <a:xfrm>
            <a:off x="6602947" y="5517486"/>
            <a:ext cx="4775200" cy="370205"/>
          </a:xfrm>
        </p:spPr>
        <p:txBody>
          <a:bodyPr wrap="square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小组成员：张怡桢，张家冉，潘骁腾</a:t>
            </a:r>
          </a:p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校徽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3050" y="106680"/>
            <a:ext cx="1372235" cy="1372235"/>
          </a:xfrm>
          <a:prstGeom prst="rect">
            <a:avLst/>
          </a:prstGeom>
        </p:spPr>
      </p:pic>
      <p:sp>
        <p:nvSpPr>
          <p:cNvPr id="7" name="副标题 5">
            <a:extLst>
              <a:ext uri="{FF2B5EF4-FFF2-40B4-BE49-F238E27FC236}">
                <a16:creationId xmlns:a16="http://schemas.microsoft.com/office/drawing/2014/main" id="{2A35C6DA-5C41-4459-809F-3BBC463B99E0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318418" y="4376102"/>
            <a:ext cx="4672129" cy="37020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指导老师：张圣林，</a:t>
            </a:r>
            <a:r>
              <a:rPr lang="zh-CN" altLang="en-US" dirty="0"/>
              <a:t>李正丹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78097F1-EDC2-4B63-8D17-BAC67FD9DA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-1"/>
            <a:ext cx="12192000" cy="105351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73D38B-F05F-41C1-86DD-FA024DC3342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94591" y="1977889"/>
            <a:ext cx="7813270" cy="4261776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8000" cy="1152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57" y="5736475"/>
            <a:ext cx="1476000" cy="11160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434590" y="29654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l"/>
            <a:r>
              <a:rPr lang="zh-CN" altLang="en-US" sz="3600" dirty="0"/>
              <a:t>项目进展</a:t>
            </a: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846455" y="6540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AFBA24-87DA-4273-809C-9DB342E02AFF}"/>
              </a:ext>
            </a:extLst>
          </p:cNvPr>
          <p:cNvCxnSpPr>
            <a:cxnSpLocks/>
          </p:cNvCxnSpPr>
          <p:nvPr/>
        </p:nvCxnSpPr>
        <p:spPr>
          <a:xfrm>
            <a:off x="1281901" y="2375011"/>
            <a:ext cx="0" cy="3428302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68AC17A-BA8B-45C1-A31E-10D6B21828B1}"/>
              </a:ext>
            </a:extLst>
          </p:cNvPr>
          <p:cNvSpPr txBox="1"/>
          <p:nvPr/>
        </p:nvSpPr>
        <p:spPr>
          <a:xfrm>
            <a:off x="1535050" y="1115842"/>
            <a:ext cx="71125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整理互联网公司的真实数据，即字节数据集和移动数据集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AD44D29E-EE8D-E4B1-B919-3A23D2678472}"/>
              </a:ext>
            </a:extLst>
          </p:cNvPr>
          <p:cNvSpPr/>
          <p:nvPr/>
        </p:nvSpPr>
        <p:spPr>
          <a:xfrm>
            <a:off x="8654259" y="3429000"/>
            <a:ext cx="2113839" cy="571500"/>
          </a:xfrm>
          <a:prstGeom prst="wedgeRectCallout">
            <a:avLst>
              <a:gd name="adj1" fmla="val -102848"/>
              <a:gd name="adj2" fmla="val 46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数据处理步骤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FF0C9D-386C-04D7-10ED-9BA1A58599C6}"/>
              </a:ext>
            </a:extLst>
          </p:cNvPr>
          <p:cNvSpPr txBox="1"/>
          <p:nvPr/>
        </p:nvSpPr>
        <p:spPr>
          <a:xfrm>
            <a:off x="1419870" y="2473756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将公司给的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npy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数据组装成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npz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5468B5-9494-F83F-D8DC-B4E9674DD623}"/>
              </a:ext>
            </a:extLst>
          </p:cNvPr>
          <p:cNvSpPr txBox="1"/>
          <p:nvPr/>
        </p:nvSpPr>
        <p:spPr>
          <a:xfrm>
            <a:off x="1438834" y="3306379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将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npz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文件在异常标注工具中打开并进行标注，自动生成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BE637C-49E5-9082-4CB6-B83B380633DB}"/>
              </a:ext>
            </a:extLst>
          </p:cNvPr>
          <p:cNvSpPr txBox="1"/>
          <p:nvPr/>
        </p:nvSpPr>
        <p:spPr>
          <a:xfrm>
            <a:off x="1438834" y="4165682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清洗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文件：将标注工具生成的文件转化为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npy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85D968-E674-4631-1F69-4F009FA81414}"/>
              </a:ext>
            </a:extLst>
          </p:cNvPr>
          <p:cNvSpPr txBox="1"/>
          <p:nvPr/>
        </p:nvSpPr>
        <p:spPr>
          <a:xfrm>
            <a:off x="1438834" y="4958171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得到人工标注的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，以备后续使用检测算法验证准确率使用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74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78097F1-EDC2-4B63-8D17-BAC67FD9DA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-1"/>
            <a:ext cx="12192000" cy="105351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8000" cy="1152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4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57" y="5736475"/>
            <a:ext cx="1476000" cy="11160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434590" y="29654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l"/>
            <a:r>
              <a:rPr lang="zh-CN" altLang="en-US" sz="3600" dirty="0"/>
              <a:t>项目进展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846455" y="6540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8AC17A-BA8B-45C1-A31E-10D6B21828B1}"/>
              </a:ext>
            </a:extLst>
          </p:cNvPr>
          <p:cNvSpPr txBox="1"/>
          <p:nvPr/>
        </p:nvSpPr>
        <p:spPr>
          <a:xfrm>
            <a:off x="1548000" y="893892"/>
            <a:ext cx="71125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整理互联网公司的真实数据，即字节数据集和移动数据集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AD44D29E-EE8D-E4B1-B919-3A23D2678472}"/>
              </a:ext>
            </a:extLst>
          </p:cNvPr>
          <p:cNvSpPr/>
          <p:nvPr/>
        </p:nvSpPr>
        <p:spPr>
          <a:xfrm>
            <a:off x="8654259" y="3429000"/>
            <a:ext cx="2113839" cy="571500"/>
          </a:xfrm>
          <a:prstGeom prst="wedgeRectCallout">
            <a:avLst>
              <a:gd name="adj1" fmla="val -102848"/>
              <a:gd name="adj2" fmla="val 46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使用工具对数据进行标注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445EB9-3E47-D628-D629-DE360BE20F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324" y="1563306"/>
            <a:ext cx="7385935" cy="48339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132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FD66A1-27DC-4210-A0DE-7A48110BD632}"/>
              </a:ext>
            </a:extLst>
          </p:cNvPr>
          <p:cNvSpPr txBox="1"/>
          <p:nvPr/>
        </p:nvSpPr>
        <p:spPr>
          <a:xfrm>
            <a:off x="774000" y="1442966"/>
            <a:ext cx="10577554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Mc2PCA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聚类算法：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基于公共主成分分析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(CPCA)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的多元时间序列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(MTS)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聚类方法。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9EF7C8-61E8-4028-97C9-E7C72F37A10A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8000" cy="1152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325E1A7-12E4-435A-91CE-5C9E1F96AE46}"/>
              </a:ext>
            </a:extLst>
          </p:cNvPr>
          <p:cNvSpPr txBox="1"/>
          <p:nvPr/>
        </p:nvSpPr>
        <p:spPr>
          <a:xfrm>
            <a:off x="2171700" y="18224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项目进展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984B32-A492-408E-8445-0CAB8AE1980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6455" y="122556"/>
            <a:ext cx="1405255" cy="91440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200" normalizeH="0" baseline="0" noProof="0" dirty="0">
                <a:ln>
                  <a:noFill/>
                </a:ln>
                <a:solidFill>
                  <a:srgbClr val="62A3B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pic>
        <p:nvPicPr>
          <p:cNvPr id="2" name="图片 1" descr="MCpca图2">
            <a:extLst>
              <a:ext uri="{FF2B5EF4-FFF2-40B4-BE49-F238E27FC236}">
                <a16:creationId xmlns:a16="http://schemas.microsoft.com/office/drawing/2014/main" id="{C535833F-4BF8-726E-25D8-8EC8E3858A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000" y="1963666"/>
            <a:ext cx="10460484" cy="42865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305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9EF7C8-61E8-4028-97C9-E7C72F37A10A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8000" cy="1152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325E1A7-12E4-435A-91CE-5C9E1F96AE46}"/>
              </a:ext>
            </a:extLst>
          </p:cNvPr>
          <p:cNvSpPr txBox="1"/>
          <p:nvPr/>
        </p:nvSpPr>
        <p:spPr>
          <a:xfrm>
            <a:off x="2057970" y="148600"/>
            <a:ext cx="481203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/>
            <a:r>
              <a:rPr lang="zh-CN" altLang="en-US" sz="3600" dirty="0"/>
              <a:t>项目进展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984B32-A492-408E-8445-0CAB8AE1980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6455" y="111126"/>
            <a:ext cx="1548000" cy="909884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/>
          <a:p>
            <a:pPr algn="ctr"/>
            <a:r>
              <a:rPr lang="en-US" altLang="zh-CN" sz="66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B15425-2630-0AAE-C0F3-44B5B49976D6}"/>
              </a:ext>
            </a:extLst>
          </p:cNvPr>
          <p:cNvSpPr txBox="1"/>
          <p:nvPr/>
        </p:nvSpPr>
        <p:spPr>
          <a:xfrm>
            <a:off x="774000" y="1202936"/>
            <a:ext cx="10577554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聚类结果的评估：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/>
              </a:rPr>
              <a:t>训练的时间、评估指标如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/>
              </a:rPr>
              <a:t>NMI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/>
              </a:rPr>
              <a:t>、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/>
              </a:rPr>
              <a:t>ACC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/>
              </a:rPr>
              <a:t>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285141F0-7C26-1952-32D3-C1F373BFD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" y="2068830"/>
            <a:ext cx="39814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3CA8D5-029E-8FBD-369A-D06A2B20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00" y="20688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55B61D3F-DCBF-FCB1-D98A-48934440E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1" r="55293"/>
          <a:stretch/>
        </p:blipFill>
        <p:spPr bwMode="auto">
          <a:xfrm>
            <a:off x="774000" y="3326130"/>
            <a:ext cx="3981450" cy="162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D1585BEE-5F74-9039-229C-096E32DAD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00" y="37938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FBA15ADD-5EE5-B6ED-2AE6-273BE6F25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36" y="2042908"/>
            <a:ext cx="2112507" cy="162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CBF874E7-DCC5-7DD8-D0FF-E20130A34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865" y="21031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B1C7348E-70F4-E53C-276E-CA0C630C1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699" y="2036023"/>
            <a:ext cx="2173567" cy="16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9D1E9638-5B77-85D2-6566-EC91D94D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191" y="20360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E10EC1-3164-D48B-2511-4CB1A22755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20100" y="4131809"/>
            <a:ext cx="3981450" cy="2048241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088606-0220-1034-8BF9-1DB0B9473E69}"/>
              </a:ext>
            </a:extLst>
          </p:cNvPr>
          <p:cNvSpPr txBox="1"/>
          <p:nvPr/>
        </p:nvSpPr>
        <p:spPr>
          <a:xfrm>
            <a:off x="7024428" y="4709865"/>
            <a:ext cx="387712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</a:rPr>
              <a:t>更换不同的数据集和标注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</a:rPr>
              <a:t>调整迭代次数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</a:rPr>
              <a:t>(t)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</a:rPr>
              <a:t>和簇的个数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</a:rPr>
              <a:t>(K)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</a:rPr>
              <a:t>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68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39FE7CD3-9469-4945-8BA5-D8DD8506DA9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169704" y="3133755"/>
            <a:ext cx="2717648" cy="2048241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780026-8993-44CB-B11C-A6BF47D76E6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07224" y="4060257"/>
            <a:ext cx="7727178" cy="16540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B63C34-A7BA-487F-8F68-5C5704F3518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07223" y="2153918"/>
            <a:ext cx="7727178" cy="16540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6269233"/>
            <a:ext cx="720090" cy="588767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7FD66A1-27DC-4210-A0DE-7A48110BD632}"/>
              </a:ext>
            </a:extLst>
          </p:cNvPr>
          <p:cNvSpPr txBox="1"/>
          <p:nvPr/>
        </p:nvSpPr>
        <p:spPr>
          <a:xfrm>
            <a:off x="774000" y="1442966"/>
            <a:ext cx="10577554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charset="-122"/>
              </a:rPr>
              <a:t>之后的主要工作：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</a:rPr>
              <a:t>特征值提取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</a:rPr>
              <a:t>，异常检测模型的实现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99F76D7-B762-4383-BA6F-97509C65E004}"/>
              </a:ext>
            </a:extLst>
          </p:cNvPr>
          <p:cNvSpPr txBox="1"/>
          <p:nvPr/>
        </p:nvSpPr>
        <p:spPr>
          <a:xfrm>
            <a:off x="1187368" y="2330438"/>
            <a:ext cx="6706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特征值提取：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</a:rPr>
              <a:t>分别处理聚类之后的每个集群，得到对应集群中心的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</a:rPr>
              <a:t>KPI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</a:rPr>
              <a:t>曲线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7AEF0D8-4B3F-4DA7-BBE0-6590E97E5B17}"/>
              </a:ext>
            </a:extLst>
          </p:cNvPr>
          <p:cNvSpPr txBox="1"/>
          <p:nvPr/>
        </p:nvSpPr>
        <p:spPr>
          <a:xfrm>
            <a:off x="1187368" y="4287100"/>
            <a:ext cx="6706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训练模型：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对于同一簇内的数据提取中心数据，学习和训练一个共有的无监督多维指标异常检测模型，适配于簇内的多维指标时序数据。</a:t>
            </a:r>
            <a:endParaRPr lang="en-US" altLang="zh-CN" b="1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A665854-5547-499F-9289-0F510933B7DD}"/>
              </a:ext>
            </a:extLst>
          </p:cNvPr>
          <p:cNvSpPr/>
          <p:nvPr/>
        </p:nvSpPr>
        <p:spPr>
          <a:xfrm>
            <a:off x="8661401" y="2626527"/>
            <a:ext cx="386080" cy="2845829"/>
          </a:xfrm>
          <a:prstGeom prst="rightBrace">
            <a:avLst>
              <a:gd name="adj1" fmla="val 8333"/>
              <a:gd name="adj2" fmla="val 5035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3475B9-6821-4D75-8930-60BEA2BACA72}"/>
              </a:ext>
            </a:extLst>
          </p:cNvPr>
          <p:cNvSpPr txBox="1"/>
          <p:nvPr/>
        </p:nvSpPr>
        <p:spPr>
          <a:xfrm>
            <a:off x="9291300" y="3305398"/>
            <a:ext cx="2474455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</a:rPr>
              <a:t>簇的数量是远远小于基站（曲线）的数量的，减少了训练模型数量，降低开销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9EF7C8-61E8-4028-97C9-E7C72F37A10A}"/>
              </a:ext>
            </a:extLst>
          </p:cNvPr>
          <p:cNvPicPr/>
          <p:nvPr>
            <p:custDataLst>
              <p:tags r:id="rId7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8000" cy="1152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325E1A7-12E4-435A-91CE-5C9E1F96AE46}"/>
              </a:ext>
            </a:extLst>
          </p:cNvPr>
          <p:cNvSpPr txBox="1"/>
          <p:nvPr/>
        </p:nvSpPr>
        <p:spPr>
          <a:xfrm>
            <a:off x="2434590" y="29654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l"/>
            <a:r>
              <a:rPr lang="zh-CN" altLang="en-US" sz="3600" dirty="0"/>
              <a:t>项目进展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984B32-A492-408E-8445-0CAB8AE1980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46455" y="6540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D463A-F090-4A3F-AABD-FE0EE44E50FA}"/>
              </a:ext>
            </a:extLst>
          </p:cNvPr>
          <p:cNvSpPr>
            <a:spLocks noGrp="1"/>
          </p:cNvSpPr>
          <p:nvPr>
            <p:ph type="ctrTitle" idx="14"/>
          </p:nvPr>
        </p:nvSpPr>
        <p:spPr>
          <a:xfrm>
            <a:off x="3668553" y="2588895"/>
            <a:ext cx="4854893" cy="1680210"/>
          </a:xfrm>
        </p:spPr>
        <p:txBody>
          <a:bodyPr>
            <a:normAutofit/>
          </a:bodyPr>
          <a:lstStyle/>
          <a:p>
            <a:r>
              <a:rPr lang="zh-CN" altLang="en-US" b="1" spc="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问题与解决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73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-1"/>
            <a:ext cx="12192000" cy="110680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41" y="0"/>
            <a:ext cx="1118355" cy="9144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839573" y="2261793"/>
            <a:ext cx="4338215" cy="30448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训练</a:t>
            </a:r>
            <a:r>
              <a:rPr lang="zh-CN" altLang="en-US" sz="1600" dirty="0">
                <a:solidFill>
                  <a:srgbClr val="FF0000"/>
                </a:solidFill>
                <a:effectLst/>
              </a:rPr>
              <a:t>数据过大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，导致模型无法运行出结果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评估聚类效果的指标中，有时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NMI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指标非常差但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ACC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指标较高，即</a:t>
            </a:r>
            <a:r>
              <a:rPr lang="zh-CN" altLang="en-US" sz="1600" dirty="0">
                <a:solidFill>
                  <a:srgbClr val="FF0000"/>
                </a:solidFill>
                <a:effectLst/>
              </a:rPr>
              <a:t>模型结果很差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。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>
              <a:lnSpc>
                <a:spcPct val="20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857882" y="1576046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</a:p>
        </p:txBody>
      </p: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>
            <a:off x="5781040" y="1619808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6307898" y="2169006"/>
            <a:ext cx="4690199" cy="3438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0000"/>
              </a:lnSpc>
              <a:spcBef>
                <a:spcPts val="1000"/>
              </a:spcBef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减少了数据集的条数，跑通模型。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>
              <a:lnSpc>
                <a:spcPct val="160000"/>
              </a:lnSpc>
              <a:spcBef>
                <a:spcPts val="1000"/>
              </a:spcBef>
              <a:buFontTx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调整模型本来的参数外，对原始数据集进行了预处理的工作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>
              <a:lnSpc>
                <a:spcPct val="160000"/>
              </a:lnSpc>
              <a:spcBef>
                <a:spcPts val="1000"/>
              </a:spcBef>
              <a:buFontTx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为了做出较好的聚类效果，尝试聚成不同个数的簇，即每次训练更改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的值。这里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K=5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20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50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均有尝试。</a:t>
            </a:r>
          </a:p>
          <a:p>
            <a:pPr marL="342900" indent="-342900">
              <a:lnSpc>
                <a:spcPct val="160000"/>
              </a:lnSpc>
              <a:spcBef>
                <a:spcPts val="1000"/>
              </a:spcBef>
              <a:buAutoNum type="arabicPeriod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>
              <a:lnSpc>
                <a:spcPct val="160000"/>
              </a:lnSpc>
              <a:spcBef>
                <a:spcPts val="1000"/>
              </a:spcBef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fontAlgn="auto">
              <a:lnSpc>
                <a:spcPct val="16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6097270" y="1576045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解决</a:t>
            </a:r>
          </a:p>
        </p:txBody>
      </p: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2645410" y="306070"/>
            <a:ext cx="6096000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问题与收获</a:t>
            </a:r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862330" y="90170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-1"/>
            <a:ext cx="12192000" cy="110680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1" name="图片 10"/>
          <p:cNvPicPr/>
          <p:nvPr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41" y="0"/>
            <a:ext cx="1118355" cy="914400"/>
          </a:xfrm>
          <a:prstGeom prst="rect">
            <a:avLst/>
          </a:prstGeom>
        </p:spPr>
      </p:pic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2645410" y="306070"/>
            <a:ext cx="6096000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问题与收获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862330" y="90170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1934A956-8A5B-A332-6746-A50ADD89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70" y="1908490"/>
            <a:ext cx="26289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0F890ADC-C2EE-DC6E-F23D-43C70257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940" y="19545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2F8184A-CD7B-5EC8-47CE-D6CBDFBA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9" y="20593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3EFDF56F-5FF2-C8EB-12A8-2B1A67FB9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020" y="1935481"/>
            <a:ext cx="2518369" cy="186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8BC685CF-70AD-0139-8433-BF9AA3DE0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414" y="19735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D7BB92-E094-995A-4215-3AABC9A3C09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692275" y="4302758"/>
            <a:ext cx="7727178" cy="16540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78C03C-731F-CC39-724C-18DC1E8B793A}"/>
              </a:ext>
            </a:extLst>
          </p:cNvPr>
          <p:cNvSpPr txBox="1"/>
          <p:nvPr/>
        </p:nvSpPr>
        <p:spPr>
          <a:xfrm>
            <a:off x="1805940" y="4462441"/>
            <a:ext cx="67069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更换了数据集和标注，评估结果有所提升。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预处理：对每个实例进行标准化之后再输入模型，评估指标结果有所提升。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BA04EB-CF48-9D6C-97E2-ECC58E79F482}"/>
              </a:ext>
            </a:extLst>
          </p:cNvPr>
          <p:cNvSpPr/>
          <p:nvPr/>
        </p:nvSpPr>
        <p:spPr>
          <a:xfrm>
            <a:off x="1749425" y="2400305"/>
            <a:ext cx="548005" cy="203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EC7B52-D663-9ED5-F109-E6DC65BBDB4B}"/>
              </a:ext>
            </a:extLst>
          </p:cNvPr>
          <p:cNvSpPr/>
          <p:nvPr/>
        </p:nvSpPr>
        <p:spPr>
          <a:xfrm>
            <a:off x="1692274" y="3571875"/>
            <a:ext cx="639446" cy="18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0D5CCF-2579-7D9C-4739-DE7E84584CE0}"/>
              </a:ext>
            </a:extLst>
          </p:cNvPr>
          <p:cNvSpPr/>
          <p:nvPr/>
        </p:nvSpPr>
        <p:spPr>
          <a:xfrm>
            <a:off x="6572289" y="3538224"/>
            <a:ext cx="602891" cy="21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95143D-B98A-D4B1-7471-72309184968F}"/>
              </a:ext>
            </a:extLst>
          </p:cNvPr>
          <p:cNvSpPr/>
          <p:nvPr/>
        </p:nvSpPr>
        <p:spPr>
          <a:xfrm>
            <a:off x="6518001" y="2400306"/>
            <a:ext cx="602890" cy="185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743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D463A-F090-4A3F-AABD-FE0EE44E50FA}"/>
              </a:ext>
            </a:extLst>
          </p:cNvPr>
          <p:cNvSpPr>
            <a:spLocks noGrp="1"/>
          </p:cNvSpPr>
          <p:nvPr>
            <p:ph type="ctrTitle" idx="14"/>
          </p:nvPr>
        </p:nvSpPr>
        <p:spPr>
          <a:xfrm>
            <a:off x="3668553" y="2588895"/>
            <a:ext cx="4854893" cy="1680210"/>
          </a:xfrm>
        </p:spPr>
        <p:txBody>
          <a:bodyPr>
            <a:normAutofit/>
          </a:bodyPr>
          <a:lstStyle/>
          <a:p>
            <a:r>
              <a:rPr lang="zh-CN" altLang="en-US" sz="48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进度安排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02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1106804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" y="0"/>
            <a:ext cx="1118355" cy="91440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5"/>
            </p:custDataLst>
          </p:nvPr>
        </p:nvSpPr>
        <p:spPr>
          <a:xfrm>
            <a:off x="2522220" y="306070"/>
            <a:ext cx="486600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实施进度安排</a:t>
            </a: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862330" y="90170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06100A-2C30-A1A7-5A45-44A8D79C35BD}"/>
              </a:ext>
            </a:extLst>
          </p:cNvPr>
          <p:cNvPicPr/>
          <p:nvPr>
            <p:custDataLst>
              <p:tags r:id="rId7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57" y="5736475"/>
            <a:ext cx="1476000" cy="1116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A4FD96-6C69-103A-82D0-8AA6A3C01E6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358" y="1468756"/>
            <a:ext cx="12565215" cy="50488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03DD7F-45E6-4D0C-6432-5FE291EA9539}"/>
              </a:ext>
            </a:extLst>
          </p:cNvPr>
          <p:cNvSpPr/>
          <p:nvPr/>
        </p:nvSpPr>
        <p:spPr>
          <a:xfrm>
            <a:off x="1665288" y="1841500"/>
            <a:ext cx="98107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7586E8C5-A963-FBC6-0BC6-7C16C0C189B8}"/>
              </a:ext>
            </a:extLst>
          </p:cNvPr>
          <p:cNvSpPr txBox="1"/>
          <p:nvPr/>
        </p:nvSpPr>
        <p:spPr>
          <a:xfrm>
            <a:off x="1640523" y="1808480"/>
            <a:ext cx="94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2022.7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06B68A-1975-E568-A7D6-1CC3A62B420E}"/>
              </a:ext>
            </a:extLst>
          </p:cNvPr>
          <p:cNvSpPr/>
          <p:nvPr/>
        </p:nvSpPr>
        <p:spPr>
          <a:xfrm>
            <a:off x="3224213" y="1833245"/>
            <a:ext cx="98107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9A2139FB-99BB-7029-E741-70874740C513}"/>
              </a:ext>
            </a:extLst>
          </p:cNvPr>
          <p:cNvSpPr txBox="1"/>
          <p:nvPr/>
        </p:nvSpPr>
        <p:spPr>
          <a:xfrm>
            <a:off x="3348038" y="1809750"/>
            <a:ext cx="94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2022.9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106303-B392-B1F8-9AFA-B78C4CF962CF}"/>
              </a:ext>
            </a:extLst>
          </p:cNvPr>
          <p:cNvSpPr/>
          <p:nvPr/>
        </p:nvSpPr>
        <p:spPr>
          <a:xfrm>
            <a:off x="4811713" y="1828165"/>
            <a:ext cx="98107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B4BB4E-F2D8-E0C1-3708-BDEF5BA405C7}"/>
              </a:ext>
            </a:extLst>
          </p:cNvPr>
          <p:cNvSpPr/>
          <p:nvPr/>
        </p:nvSpPr>
        <p:spPr>
          <a:xfrm>
            <a:off x="6366828" y="1831340"/>
            <a:ext cx="98107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57B352-6F78-278F-C74D-7AC346EE819A}"/>
              </a:ext>
            </a:extLst>
          </p:cNvPr>
          <p:cNvSpPr/>
          <p:nvPr/>
        </p:nvSpPr>
        <p:spPr>
          <a:xfrm>
            <a:off x="7873048" y="1842770"/>
            <a:ext cx="98107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E40881-D040-50FB-F260-65961682A202}"/>
              </a:ext>
            </a:extLst>
          </p:cNvPr>
          <p:cNvSpPr/>
          <p:nvPr/>
        </p:nvSpPr>
        <p:spPr>
          <a:xfrm>
            <a:off x="9371648" y="1829435"/>
            <a:ext cx="98107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9FBA0B-C9B0-6586-B7C1-F1978BB62128}"/>
              </a:ext>
            </a:extLst>
          </p:cNvPr>
          <p:cNvSpPr/>
          <p:nvPr/>
        </p:nvSpPr>
        <p:spPr>
          <a:xfrm>
            <a:off x="10873423" y="1832610"/>
            <a:ext cx="98107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框 11">
            <a:extLst>
              <a:ext uri="{FF2B5EF4-FFF2-40B4-BE49-F238E27FC236}">
                <a16:creationId xmlns:a16="http://schemas.microsoft.com/office/drawing/2014/main" id="{B4EE4B08-01D9-3ACA-D875-DBE014A33F3E}"/>
              </a:ext>
            </a:extLst>
          </p:cNvPr>
          <p:cNvSpPr txBox="1"/>
          <p:nvPr/>
        </p:nvSpPr>
        <p:spPr>
          <a:xfrm>
            <a:off x="4857433" y="1824990"/>
            <a:ext cx="948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2022.12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ACE0883F-541D-AB61-DE7A-7EE1D257ACA9}"/>
              </a:ext>
            </a:extLst>
          </p:cNvPr>
          <p:cNvSpPr txBox="1"/>
          <p:nvPr/>
        </p:nvSpPr>
        <p:spPr>
          <a:xfrm>
            <a:off x="6383973" y="1808480"/>
            <a:ext cx="94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2023.1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799C72B8-7697-DB4B-57F1-2B942DC963C9}"/>
              </a:ext>
            </a:extLst>
          </p:cNvPr>
          <p:cNvSpPr txBox="1"/>
          <p:nvPr/>
        </p:nvSpPr>
        <p:spPr>
          <a:xfrm>
            <a:off x="7847013" y="1816735"/>
            <a:ext cx="94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2023.2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22" name="文本框 14">
            <a:extLst>
              <a:ext uri="{FF2B5EF4-FFF2-40B4-BE49-F238E27FC236}">
                <a16:creationId xmlns:a16="http://schemas.microsoft.com/office/drawing/2014/main" id="{3C336D4E-19FC-6E4C-0908-D8B1EC6B1254}"/>
              </a:ext>
            </a:extLst>
          </p:cNvPr>
          <p:cNvSpPr txBox="1"/>
          <p:nvPr/>
        </p:nvSpPr>
        <p:spPr>
          <a:xfrm>
            <a:off x="10874693" y="1810385"/>
            <a:ext cx="94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2022.4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23" name="文本框 21">
            <a:extLst>
              <a:ext uri="{FF2B5EF4-FFF2-40B4-BE49-F238E27FC236}">
                <a16:creationId xmlns:a16="http://schemas.microsoft.com/office/drawing/2014/main" id="{31E1B2DC-83A3-E164-CAE4-745FA8CBDC52}"/>
              </a:ext>
            </a:extLst>
          </p:cNvPr>
          <p:cNvSpPr txBox="1"/>
          <p:nvPr/>
        </p:nvSpPr>
        <p:spPr>
          <a:xfrm>
            <a:off x="9392603" y="1816735"/>
            <a:ext cx="94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2022.4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B83283-54A0-AAE9-E735-7FC3DCBB1DF0}"/>
              </a:ext>
            </a:extLst>
          </p:cNvPr>
          <p:cNvSpPr/>
          <p:nvPr/>
        </p:nvSpPr>
        <p:spPr>
          <a:xfrm>
            <a:off x="617220" y="2343150"/>
            <a:ext cx="149733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0517D63-E57C-29CA-5C94-56836527484D}"/>
              </a:ext>
            </a:extLst>
          </p:cNvPr>
          <p:cNvSpPr/>
          <p:nvPr/>
        </p:nvSpPr>
        <p:spPr>
          <a:xfrm>
            <a:off x="2186940" y="2369820"/>
            <a:ext cx="149733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158AA1-640E-F3FC-89EC-E6C2C8E6839E}"/>
              </a:ext>
            </a:extLst>
          </p:cNvPr>
          <p:cNvSpPr/>
          <p:nvPr/>
        </p:nvSpPr>
        <p:spPr>
          <a:xfrm>
            <a:off x="3802380" y="2373630"/>
            <a:ext cx="149733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389DAAD-9119-9B5F-9773-C4727E3EF8A5}"/>
              </a:ext>
            </a:extLst>
          </p:cNvPr>
          <p:cNvSpPr/>
          <p:nvPr/>
        </p:nvSpPr>
        <p:spPr>
          <a:xfrm>
            <a:off x="5349240" y="2366010"/>
            <a:ext cx="149733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3A5212-B9AC-2790-957F-1E534E2D44C3}"/>
              </a:ext>
            </a:extLst>
          </p:cNvPr>
          <p:cNvSpPr/>
          <p:nvPr/>
        </p:nvSpPr>
        <p:spPr>
          <a:xfrm>
            <a:off x="6892292" y="2369820"/>
            <a:ext cx="1466848" cy="310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AC37B2-782C-368E-8407-5977A1B481C5}"/>
              </a:ext>
            </a:extLst>
          </p:cNvPr>
          <p:cNvSpPr/>
          <p:nvPr/>
        </p:nvSpPr>
        <p:spPr>
          <a:xfrm>
            <a:off x="8393432" y="2362200"/>
            <a:ext cx="1466848" cy="310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1B35C63-5586-A795-FE88-EEC350F2E084}"/>
              </a:ext>
            </a:extLst>
          </p:cNvPr>
          <p:cNvSpPr/>
          <p:nvPr/>
        </p:nvSpPr>
        <p:spPr>
          <a:xfrm>
            <a:off x="9921240" y="2354580"/>
            <a:ext cx="1383030" cy="314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CAF9B1D-D806-9328-23AD-F44FA3B83853}"/>
              </a:ext>
            </a:extLst>
          </p:cNvPr>
          <p:cNvSpPr/>
          <p:nvPr/>
        </p:nvSpPr>
        <p:spPr>
          <a:xfrm>
            <a:off x="3615693" y="2139950"/>
            <a:ext cx="1798058" cy="4377691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D418D7-5A06-DDD9-1097-42D4FF2DA25B}"/>
              </a:ext>
            </a:extLst>
          </p:cNvPr>
          <p:cNvSpPr/>
          <p:nvPr/>
        </p:nvSpPr>
        <p:spPr>
          <a:xfrm>
            <a:off x="3966210" y="5086350"/>
            <a:ext cx="1062990" cy="302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022E-16 L 0.12969 0.0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2"/>
            </p:custDataLst>
          </p:nvPr>
        </p:nvSpPr>
        <p:spPr bwMode="auto">
          <a:xfrm>
            <a:off x="7214533" y="192182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项目概述</a:t>
            </a:r>
          </a:p>
        </p:txBody>
      </p:sp>
      <p:sp>
        <p:nvSpPr>
          <p:cNvPr id="3" name="任意多边形 4"/>
          <p:cNvSpPr/>
          <p:nvPr>
            <p:custDataLst>
              <p:tags r:id="rId3"/>
            </p:custDataLst>
          </p:nvPr>
        </p:nvSpPr>
        <p:spPr bwMode="auto">
          <a:xfrm>
            <a:off x="5788978" y="211423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4"/>
            </p:custDataLst>
          </p:nvPr>
        </p:nvSpPr>
        <p:spPr bwMode="auto">
          <a:xfrm>
            <a:off x="6911658" y="211423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108383" y="215233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 bwMode="auto">
          <a:xfrm>
            <a:off x="7196773" y="296767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项目进展情况</a:t>
            </a:r>
          </a:p>
        </p:txBody>
      </p:sp>
      <p:sp>
        <p:nvSpPr>
          <p:cNvPr id="11" name="任意多边形 17"/>
          <p:cNvSpPr/>
          <p:nvPr>
            <p:custDataLst>
              <p:tags r:id="rId7"/>
            </p:custDataLst>
          </p:nvPr>
        </p:nvSpPr>
        <p:spPr bwMode="auto">
          <a:xfrm>
            <a:off x="5788978" y="316007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8"/>
            </p:custDataLst>
          </p:nvPr>
        </p:nvSpPr>
        <p:spPr bwMode="auto">
          <a:xfrm>
            <a:off x="6911658" y="316007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6108383" y="319817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5" name="文本框 84"/>
          <p:cNvSpPr txBox="1"/>
          <p:nvPr>
            <p:custDataLst>
              <p:tags r:id="rId10"/>
            </p:custDataLst>
          </p:nvPr>
        </p:nvSpPr>
        <p:spPr bwMode="auto">
          <a:xfrm>
            <a:off x="7196773" y="401351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问题与解决</a:t>
            </a:r>
          </a:p>
        </p:txBody>
      </p:sp>
      <p:sp>
        <p:nvSpPr>
          <p:cNvPr id="14" name="任意多边形 24"/>
          <p:cNvSpPr/>
          <p:nvPr>
            <p:custDataLst>
              <p:tags r:id="rId11"/>
            </p:custDataLst>
          </p:nvPr>
        </p:nvSpPr>
        <p:spPr bwMode="auto">
          <a:xfrm>
            <a:off x="5788978" y="420592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2"/>
            </p:custDataLst>
          </p:nvPr>
        </p:nvSpPr>
        <p:spPr bwMode="auto">
          <a:xfrm>
            <a:off x="6911658" y="420592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108383" y="424402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9" name="文本框 88"/>
          <p:cNvSpPr txBox="1"/>
          <p:nvPr>
            <p:custDataLst>
              <p:tags r:id="rId14"/>
            </p:custDataLst>
          </p:nvPr>
        </p:nvSpPr>
        <p:spPr bwMode="auto">
          <a:xfrm>
            <a:off x="7196773" y="505936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中期后的安排</a:t>
            </a:r>
          </a:p>
        </p:txBody>
      </p:sp>
      <p:sp>
        <p:nvSpPr>
          <p:cNvPr id="17" name="任意多边形 30"/>
          <p:cNvSpPr/>
          <p:nvPr>
            <p:custDataLst>
              <p:tags r:id="rId15"/>
            </p:custDataLst>
          </p:nvPr>
        </p:nvSpPr>
        <p:spPr bwMode="auto">
          <a:xfrm>
            <a:off x="5788978" y="525176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  <a:defRPr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6"/>
            </p:custDataLst>
          </p:nvPr>
        </p:nvSpPr>
        <p:spPr bwMode="auto">
          <a:xfrm>
            <a:off x="6911658" y="525176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  <a:defRPr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6108383" y="528986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30" name="组合 29"/>
          <p:cNvGrpSpPr/>
          <p:nvPr>
            <p:custDataLst>
              <p:tags r:id="rId18"/>
            </p:custDataLst>
          </p:nvPr>
        </p:nvGrpSpPr>
        <p:grpSpPr>
          <a:xfrm>
            <a:off x="57889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9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bg1">
                      <a:lumMod val="7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</a:p>
          </p:txBody>
        </p:sp>
        <p:sp>
          <p:nvSpPr>
            <p:cNvPr id="32" name="文本框 50"/>
            <p:cNvSpPr txBox="1"/>
            <p:nvPr>
              <p:custDataLst>
                <p:tags r:id="rId20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组长：张怡桢</a:t>
            </a:r>
          </a:p>
          <a:p>
            <a:r>
              <a:rPr lang="zh-CN" altLang="en-US" dirty="0"/>
              <a:t>组员：潘骁腾</a:t>
            </a:r>
            <a:r>
              <a:rPr lang="zh-CN" altLang="en-US"/>
              <a:t>、张家冉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</a:p>
        </p:txBody>
      </p:sp>
      <p:pic>
        <p:nvPicPr>
          <p:cNvPr id="5" name="图片 4" descr="校徽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0530" y="106680"/>
            <a:ext cx="1372235" cy="13722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D463A-F090-4A3F-AABD-FE0EE44E50FA}"/>
              </a:ext>
            </a:extLst>
          </p:cNvPr>
          <p:cNvSpPr>
            <a:spLocks noGrp="1"/>
          </p:cNvSpPr>
          <p:nvPr>
            <p:ph type="ctrTitle" idx="14"/>
          </p:nvPr>
        </p:nvSpPr>
        <p:spPr>
          <a:xfrm>
            <a:off x="4576763" y="2740660"/>
            <a:ext cx="3038473" cy="1376680"/>
          </a:xfrm>
        </p:spPr>
        <p:txBody>
          <a:bodyPr>
            <a:normAutofit/>
          </a:bodyPr>
          <a:lstStyle/>
          <a:p>
            <a:r>
              <a:rPr lang="zh-CN" altLang="en-US" b="1" spc="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项目概述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52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AB07F094-4C2B-4FE1-9379-3C7072300F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0185" y="3664355"/>
            <a:ext cx="8338045" cy="3007826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/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F1AF8F-A777-46BF-9232-FC98B3EE68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8756" y="1525471"/>
            <a:ext cx="7297004" cy="19035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/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C9577E-7AFB-402D-8D67-637FC0F39E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-11430"/>
            <a:ext cx="12192000" cy="110680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841327" y="117239"/>
            <a:ext cx="1548000" cy="1061054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en-US" altLang="zh-CN" sz="66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6"/>
            </p:custDataLst>
          </p:nvPr>
        </p:nvSpPr>
        <p:spPr>
          <a:xfrm>
            <a:off x="465166" y="4322749"/>
            <a:ext cx="7908750" cy="2330134"/>
          </a:xfrm>
          <a:effectLst/>
        </p:spPr>
        <p:txBody>
          <a:bodyPr wrap="square">
            <a:noAutofit/>
          </a:bodyPr>
          <a:lstStyle/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）训练：输入历史（训练）时间序列，输出模型。</a:t>
            </a:r>
            <a:endParaRPr lang="en-US" altLang="zh-CN" sz="1800" dirty="0"/>
          </a:p>
          <a:p>
            <a:pPr algn="l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）测试：</a:t>
            </a:r>
            <a:endParaRPr lang="en-US" altLang="zh-CN" sz="1800" dirty="0"/>
          </a:p>
          <a:p>
            <a:pPr lvl="1" algn="l"/>
            <a:r>
              <a:rPr lang="zh-CN" altLang="en-US" sz="1800" dirty="0"/>
              <a:t>输入测试时间序列</a:t>
            </a:r>
            <a:r>
              <a:rPr lang="en-US" altLang="zh-CN" sz="1800" dirty="0"/>
              <a:t>+</a:t>
            </a:r>
            <a:r>
              <a:rPr lang="zh-CN" altLang="en-US" sz="1800" dirty="0"/>
              <a:t>模型，输出</a:t>
            </a:r>
            <a:r>
              <a:rPr lang="zh-CN" altLang="en-US" sz="1800" dirty="0">
                <a:solidFill>
                  <a:srgbClr val="FF0000"/>
                </a:solidFill>
              </a:rPr>
              <a:t>每个指标</a:t>
            </a:r>
            <a:r>
              <a:rPr lang="zh-CN" altLang="en-US" sz="1800" dirty="0"/>
              <a:t>，每个点对应的异常分数。总的异常分数为所有指标对应异常分数</a:t>
            </a:r>
            <a:r>
              <a:rPr lang="zh-CN" altLang="en-US" sz="1800" dirty="0">
                <a:solidFill>
                  <a:srgbClr val="FF0000"/>
                </a:solidFill>
              </a:rPr>
              <a:t>加和。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 algn="l"/>
            <a:r>
              <a:rPr lang="zh-CN" altLang="en-US" sz="1800" dirty="0"/>
              <a:t>选择异常分数的阈值根据阈值确定异常点。</a:t>
            </a:r>
            <a:endParaRPr lang="en-US" altLang="zh-CN" sz="1800" dirty="0"/>
          </a:p>
          <a:p>
            <a:pPr lvl="1" algn="l"/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7"/>
            </p:custDataLst>
          </p:nvPr>
        </p:nvSpPr>
        <p:spPr>
          <a:xfrm>
            <a:off x="2116993" y="184201"/>
            <a:ext cx="5767705" cy="835660"/>
          </a:xfrm>
        </p:spPr>
        <p:txBody>
          <a:bodyPr wrap="square">
            <a:normAutofit/>
          </a:bodyPr>
          <a:lstStyle/>
          <a:p>
            <a:pPr algn="l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项目概述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6670" y="1389380"/>
            <a:ext cx="10518140" cy="21590"/>
          </a:xfrm>
          <a:prstGeom prst="line">
            <a:avLst/>
          </a:prstGeom>
          <a:effectLst>
            <a:reflection stA="45000" endPos="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77F1C-E7D3-4DB2-872B-2FBAF2D4D601}"/>
              </a:ext>
            </a:extLst>
          </p:cNvPr>
          <p:cNvSpPr txBox="1"/>
          <p:nvPr/>
        </p:nvSpPr>
        <p:spPr>
          <a:xfrm>
            <a:off x="413100" y="2058185"/>
            <a:ext cx="7096410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结合聚类的方法，设计一种面向海量无线基站的通用多指标时间序列异常检测模型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用于检测出多维时间序列中的异常</a:t>
            </a:r>
            <a:r>
              <a:rPr lang="zh-CN" altLang="en-US" sz="1800" dirty="0">
                <a:solidFill>
                  <a:srgbClr val="FF0000"/>
                </a:solidFill>
              </a:rPr>
              <a:t>时间点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08B058-7922-41C4-BB9C-4347DC9D7169}"/>
              </a:ext>
            </a:extLst>
          </p:cNvPr>
          <p:cNvSpPr txBox="1"/>
          <p:nvPr/>
        </p:nvSpPr>
        <p:spPr>
          <a:xfrm>
            <a:off x="446580" y="1568346"/>
            <a:ext cx="6100354" cy="499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EFC862-83E4-4F5A-9BD6-D9F206765DB3}"/>
              </a:ext>
            </a:extLst>
          </p:cNvPr>
          <p:cNvSpPr txBox="1"/>
          <p:nvPr/>
        </p:nvSpPr>
        <p:spPr>
          <a:xfrm>
            <a:off x="465166" y="3749437"/>
            <a:ext cx="6100354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流程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77E9C7-8D86-17B2-BA2D-5FFF12B11F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5760" y="2101142"/>
            <a:ext cx="4546240" cy="26750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2D85D9-2483-30FE-D070-B71E0CD6B0CF}"/>
              </a:ext>
            </a:extLst>
          </p:cNvPr>
          <p:cNvPicPr/>
          <p:nvPr>
            <p:custDataLst>
              <p:tags r:id="rId8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8000" cy="1152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D463A-F090-4A3F-AABD-FE0EE44E50FA}"/>
              </a:ext>
            </a:extLst>
          </p:cNvPr>
          <p:cNvSpPr>
            <a:spLocks noGrp="1"/>
          </p:cNvSpPr>
          <p:nvPr>
            <p:ph type="ctrTitle" idx="14"/>
          </p:nvPr>
        </p:nvSpPr>
        <p:spPr>
          <a:xfrm>
            <a:off x="4576763" y="2740660"/>
            <a:ext cx="3038473" cy="1376680"/>
          </a:xfrm>
        </p:spPr>
        <p:txBody>
          <a:bodyPr>
            <a:normAutofit/>
          </a:bodyPr>
          <a:lstStyle/>
          <a:p>
            <a:r>
              <a:rPr lang="zh-CN" altLang="en-US" b="1" spc="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项目分工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50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DF1AF8F-A777-46BF-9232-FC98B3EE68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2502" y="1744869"/>
            <a:ext cx="11114635" cy="49289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/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C9577E-7AFB-402D-8D67-637FC0F39E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-11430"/>
            <a:ext cx="12192000" cy="110680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41327" y="117239"/>
            <a:ext cx="1548000" cy="1061054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en-US" altLang="zh-CN" sz="66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2116993" y="184201"/>
            <a:ext cx="5767705" cy="835660"/>
          </a:xfrm>
        </p:spPr>
        <p:txBody>
          <a:bodyPr wrap="square">
            <a:normAutofit/>
          </a:bodyPr>
          <a:lstStyle/>
          <a:p>
            <a:pPr algn="l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项目分工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6670" y="1389380"/>
            <a:ext cx="10518140" cy="21590"/>
          </a:xfrm>
          <a:prstGeom prst="line">
            <a:avLst/>
          </a:prstGeom>
          <a:effectLst>
            <a:reflection stA="45000" endPos="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12D85D9-2483-30FE-D070-B71E0CD6B0CF}"/>
              </a:ext>
            </a:extLst>
          </p:cNvPr>
          <p:cNvPicPr/>
          <p:nvPr>
            <p:custDataLst>
              <p:tags r:id="rId6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8000" cy="1152000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262D719-30DA-098D-35C8-65BA0123A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29217"/>
              </p:ext>
            </p:extLst>
          </p:nvPr>
        </p:nvGraphicFramePr>
        <p:xfrm>
          <a:off x="841327" y="2060463"/>
          <a:ext cx="6573885" cy="364024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29548">
                  <a:extLst>
                    <a:ext uri="{9D8B030D-6E8A-4147-A177-3AD203B41FA5}">
                      <a16:colId xmlns:a16="http://schemas.microsoft.com/office/drawing/2014/main" val="3522119173"/>
                    </a:ext>
                  </a:extLst>
                </a:gridCol>
                <a:gridCol w="1129548">
                  <a:extLst>
                    <a:ext uri="{9D8B030D-6E8A-4147-A177-3AD203B41FA5}">
                      <a16:colId xmlns:a16="http://schemas.microsoft.com/office/drawing/2014/main" val="596928103"/>
                    </a:ext>
                  </a:extLst>
                </a:gridCol>
                <a:gridCol w="2157377">
                  <a:extLst>
                    <a:ext uri="{9D8B030D-6E8A-4147-A177-3AD203B41FA5}">
                      <a16:colId xmlns:a16="http://schemas.microsoft.com/office/drawing/2014/main" val="3487147177"/>
                    </a:ext>
                  </a:extLst>
                </a:gridCol>
                <a:gridCol w="2157412">
                  <a:extLst>
                    <a:ext uri="{9D8B030D-6E8A-4147-A177-3AD203B41FA5}">
                      <a16:colId xmlns:a16="http://schemas.microsoft.com/office/drawing/2014/main" val="831058405"/>
                    </a:ext>
                  </a:extLst>
                </a:gridCol>
              </a:tblGrid>
              <a:tr h="954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30" b="0" u="none" strike="noStrike">
                          <a:solidFill>
                            <a:srgbClr val="000000"/>
                          </a:solidFill>
                          <a:effectLst/>
                        </a:rPr>
                        <a:t>项目组成员</a:t>
                      </a:r>
                      <a:endParaRPr lang="zh-CN" altLang="en-US" sz="113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30" b="0" u="none" strike="noStrike">
                          <a:solidFill>
                            <a:srgbClr val="000000"/>
                          </a:solidFill>
                          <a:effectLst/>
                        </a:rPr>
                        <a:t>学号</a:t>
                      </a:r>
                      <a:endParaRPr lang="zh-CN" altLang="en-US" sz="113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30" b="0" u="none" strike="noStrike">
                          <a:solidFill>
                            <a:srgbClr val="000000"/>
                          </a:solidFill>
                          <a:effectLst/>
                        </a:rPr>
                        <a:t>个人完成情况及对项目的贡献</a:t>
                      </a:r>
                      <a:endParaRPr lang="zh-CN" altLang="en-US" sz="113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30" b="0" u="none" strike="noStrike">
                          <a:solidFill>
                            <a:srgbClr val="000000"/>
                          </a:solidFill>
                          <a:effectLst/>
                        </a:rPr>
                        <a:t>后续任务</a:t>
                      </a:r>
                      <a:endParaRPr lang="zh-CN" altLang="en-US" sz="113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1772416"/>
                  </a:ext>
                </a:extLst>
              </a:tr>
              <a:tr h="100725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张怡桢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2013747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数据预处理，数据清洗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异常模型构建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9787655"/>
                  </a:ext>
                </a:extLst>
              </a:tr>
              <a:tr h="67150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潘骁腾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2013132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将数据集进行聚类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聚类数据处理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6001866"/>
                  </a:ext>
                </a:extLst>
              </a:tr>
              <a:tr h="100725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张家冉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2012685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数据异常标注，清洗数据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异常数据集处理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041046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4320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D463A-F090-4A3F-AABD-FE0EE44E50FA}"/>
              </a:ext>
            </a:extLst>
          </p:cNvPr>
          <p:cNvSpPr>
            <a:spLocks noGrp="1"/>
          </p:cNvSpPr>
          <p:nvPr>
            <p:ph type="ctrTitle" idx="14"/>
          </p:nvPr>
        </p:nvSpPr>
        <p:spPr>
          <a:xfrm>
            <a:off x="4317367" y="3011170"/>
            <a:ext cx="3312794" cy="835660"/>
          </a:xfrm>
        </p:spPr>
        <p:txBody>
          <a:bodyPr>
            <a:normAutofit/>
          </a:bodyPr>
          <a:lstStyle/>
          <a:p>
            <a:r>
              <a:rPr lang="zh-CN" altLang="en-US" b="1" spc="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项目进展</a:t>
            </a:r>
            <a:r>
              <a:rPr lang="zh-CN" altLang="en-US" sz="48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377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78097F1-EDC2-4B63-8D17-BAC67FD9DA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-1"/>
            <a:ext cx="12192000" cy="105351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8000" cy="1152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4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57" y="5736475"/>
            <a:ext cx="1476000" cy="11160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434590" y="29654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l"/>
            <a:r>
              <a:rPr lang="zh-CN" altLang="en-US" sz="3600" dirty="0"/>
              <a:t>项目进展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846455" y="6540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C8D91-5CBF-8F8B-7F34-BC13F721A8C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358" y="1468756"/>
            <a:ext cx="12565215" cy="50488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0F14C75-34B6-80EA-5E90-81526788FCDE}"/>
              </a:ext>
            </a:extLst>
          </p:cNvPr>
          <p:cNvSpPr/>
          <p:nvPr/>
        </p:nvSpPr>
        <p:spPr>
          <a:xfrm>
            <a:off x="1665288" y="1841500"/>
            <a:ext cx="98107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38303AB4-17E3-EBE8-C251-A6E341AF6637}"/>
              </a:ext>
            </a:extLst>
          </p:cNvPr>
          <p:cNvSpPr txBox="1"/>
          <p:nvPr/>
        </p:nvSpPr>
        <p:spPr>
          <a:xfrm>
            <a:off x="1640523" y="1808480"/>
            <a:ext cx="94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2022.7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9A10CF-4E7F-C7EB-BA86-00B312EDA8F4}"/>
              </a:ext>
            </a:extLst>
          </p:cNvPr>
          <p:cNvSpPr/>
          <p:nvPr/>
        </p:nvSpPr>
        <p:spPr>
          <a:xfrm>
            <a:off x="3224213" y="1833245"/>
            <a:ext cx="98107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9BF3FE9A-4C03-6BBF-F42C-DE37E208A884}"/>
              </a:ext>
            </a:extLst>
          </p:cNvPr>
          <p:cNvSpPr txBox="1"/>
          <p:nvPr/>
        </p:nvSpPr>
        <p:spPr>
          <a:xfrm>
            <a:off x="3348038" y="1809750"/>
            <a:ext cx="94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2022.9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4630C6-F801-7988-05D8-27CC36CA48F0}"/>
              </a:ext>
            </a:extLst>
          </p:cNvPr>
          <p:cNvSpPr/>
          <p:nvPr/>
        </p:nvSpPr>
        <p:spPr>
          <a:xfrm>
            <a:off x="4811713" y="1828165"/>
            <a:ext cx="98107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61898C-3CBD-FD96-51E8-099573F36A0A}"/>
              </a:ext>
            </a:extLst>
          </p:cNvPr>
          <p:cNvSpPr/>
          <p:nvPr/>
        </p:nvSpPr>
        <p:spPr>
          <a:xfrm>
            <a:off x="6366828" y="1831340"/>
            <a:ext cx="98107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C5C715-0A60-0C4B-36DB-0F9A51285442}"/>
              </a:ext>
            </a:extLst>
          </p:cNvPr>
          <p:cNvSpPr/>
          <p:nvPr/>
        </p:nvSpPr>
        <p:spPr>
          <a:xfrm>
            <a:off x="7873048" y="1842770"/>
            <a:ext cx="98107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F4D6D8-887A-C01B-095C-BB8020898733}"/>
              </a:ext>
            </a:extLst>
          </p:cNvPr>
          <p:cNvSpPr/>
          <p:nvPr/>
        </p:nvSpPr>
        <p:spPr>
          <a:xfrm>
            <a:off x="9371648" y="1829435"/>
            <a:ext cx="98107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D987162-225A-EA9F-A275-035C61020BA4}"/>
              </a:ext>
            </a:extLst>
          </p:cNvPr>
          <p:cNvSpPr/>
          <p:nvPr/>
        </p:nvSpPr>
        <p:spPr>
          <a:xfrm>
            <a:off x="10873423" y="1832610"/>
            <a:ext cx="981075" cy="236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文本框 11">
            <a:extLst>
              <a:ext uri="{FF2B5EF4-FFF2-40B4-BE49-F238E27FC236}">
                <a16:creationId xmlns:a16="http://schemas.microsoft.com/office/drawing/2014/main" id="{21374820-73D6-036D-C1EE-446AEAC5BC01}"/>
              </a:ext>
            </a:extLst>
          </p:cNvPr>
          <p:cNvSpPr txBox="1"/>
          <p:nvPr/>
        </p:nvSpPr>
        <p:spPr>
          <a:xfrm>
            <a:off x="4857433" y="1824990"/>
            <a:ext cx="948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2022.12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48EC53D9-1E2E-53F2-5C72-6A1A408EDD41}"/>
              </a:ext>
            </a:extLst>
          </p:cNvPr>
          <p:cNvSpPr txBox="1"/>
          <p:nvPr/>
        </p:nvSpPr>
        <p:spPr>
          <a:xfrm>
            <a:off x="6383973" y="1808480"/>
            <a:ext cx="94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2023.1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26" name="文本框 13">
            <a:extLst>
              <a:ext uri="{FF2B5EF4-FFF2-40B4-BE49-F238E27FC236}">
                <a16:creationId xmlns:a16="http://schemas.microsoft.com/office/drawing/2014/main" id="{ADCD2662-AE75-C887-488D-B286F5E0AF41}"/>
              </a:ext>
            </a:extLst>
          </p:cNvPr>
          <p:cNvSpPr txBox="1"/>
          <p:nvPr/>
        </p:nvSpPr>
        <p:spPr>
          <a:xfrm>
            <a:off x="7847013" y="1816735"/>
            <a:ext cx="94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2023.2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27" name="文本框 14">
            <a:extLst>
              <a:ext uri="{FF2B5EF4-FFF2-40B4-BE49-F238E27FC236}">
                <a16:creationId xmlns:a16="http://schemas.microsoft.com/office/drawing/2014/main" id="{C83C8C4E-4487-9E78-EE6D-54C3E46A2401}"/>
              </a:ext>
            </a:extLst>
          </p:cNvPr>
          <p:cNvSpPr txBox="1"/>
          <p:nvPr/>
        </p:nvSpPr>
        <p:spPr>
          <a:xfrm>
            <a:off x="10874693" y="1810385"/>
            <a:ext cx="94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2022.4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ED2F8C02-36B3-04EB-36DD-6F649264474C}"/>
              </a:ext>
            </a:extLst>
          </p:cNvPr>
          <p:cNvSpPr txBox="1"/>
          <p:nvPr/>
        </p:nvSpPr>
        <p:spPr>
          <a:xfrm>
            <a:off x="9392603" y="1816735"/>
            <a:ext cx="94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2022.4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5C6DAC-2C22-BE07-D5DE-A974AEA8D571}"/>
              </a:ext>
            </a:extLst>
          </p:cNvPr>
          <p:cNvSpPr/>
          <p:nvPr/>
        </p:nvSpPr>
        <p:spPr>
          <a:xfrm>
            <a:off x="617220" y="2343150"/>
            <a:ext cx="149733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87F816-5F7D-F820-F48F-AB1CC01BD31D}"/>
              </a:ext>
            </a:extLst>
          </p:cNvPr>
          <p:cNvSpPr/>
          <p:nvPr/>
        </p:nvSpPr>
        <p:spPr>
          <a:xfrm>
            <a:off x="2186940" y="2369820"/>
            <a:ext cx="149733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7220E3B-D4EC-42EC-0985-E915D268C16E}"/>
              </a:ext>
            </a:extLst>
          </p:cNvPr>
          <p:cNvSpPr/>
          <p:nvPr/>
        </p:nvSpPr>
        <p:spPr>
          <a:xfrm>
            <a:off x="3802380" y="2373630"/>
            <a:ext cx="149733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EE67A15-2326-C229-AE2D-764F7C2C1227}"/>
              </a:ext>
            </a:extLst>
          </p:cNvPr>
          <p:cNvSpPr/>
          <p:nvPr/>
        </p:nvSpPr>
        <p:spPr>
          <a:xfrm>
            <a:off x="5349240" y="2366010"/>
            <a:ext cx="149733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34C7E5-464A-CF2C-37A0-95F288799A9C}"/>
              </a:ext>
            </a:extLst>
          </p:cNvPr>
          <p:cNvSpPr/>
          <p:nvPr/>
        </p:nvSpPr>
        <p:spPr>
          <a:xfrm>
            <a:off x="6892292" y="2369820"/>
            <a:ext cx="1466848" cy="310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F7FBB3-75CA-1533-3630-E42BAC9B2EB4}"/>
              </a:ext>
            </a:extLst>
          </p:cNvPr>
          <p:cNvSpPr/>
          <p:nvPr/>
        </p:nvSpPr>
        <p:spPr>
          <a:xfrm>
            <a:off x="8393432" y="2362200"/>
            <a:ext cx="1466848" cy="310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6108E4-3F39-2BB5-FF91-B25C109618C0}"/>
              </a:ext>
            </a:extLst>
          </p:cNvPr>
          <p:cNvSpPr/>
          <p:nvPr/>
        </p:nvSpPr>
        <p:spPr>
          <a:xfrm>
            <a:off x="9921240" y="2354580"/>
            <a:ext cx="1383030" cy="314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B1A74C6-678A-8F05-113A-FCAD245A7E3F}"/>
              </a:ext>
            </a:extLst>
          </p:cNvPr>
          <p:cNvSpPr/>
          <p:nvPr/>
        </p:nvSpPr>
        <p:spPr>
          <a:xfrm>
            <a:off x="3661413" y="2139950"/>
            <a:ext cx="1798058" cy="4377691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80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78097F1-EDC2-4B63-8D17-BAC67FD9DA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-1"/>
            <a:ext cx="12192000" cy="105351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73D38B-F05F-41C1-86DD-FA024DC3342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67790" y="1676261"/>
            <a:ext cx="7813270" cy="4529801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8000" cy="1152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57" y="5736475"/>
            <a:ext cx="1476000" cy="11160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434590" y="29654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l"/>
            <a:r>
              <a:rPr lang="zh-CN" altLang="en-US" sz="3600" dirty="0"/>
              <a:t>项目进展</a:t>
            </a: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846455" y="6540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AFBA24-87DA-4273-809C-9DB342E02AFF}"/>
              </a:ext>
            </a:extLst>
          </p:cNvPr>
          <p:cNvCxnSpPr>
            <a:cxnSpLocks/>
          </p:cNvCxnSpPr>
          <p:nvPr/>
        </p:nvCxnSpPr>
        <p:spPr>
          <a:xfrm>
            <a:off x="1281901" y="2079012"/>
            <a:ext cx="0" cy="3724301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68AC17A-BA8B-45C1-A31E-10D6B21828B1}"/>
              </a:ext>
            </a:extLst>
          </p:cNvPr>
          <p:cNvSpPr txBox="1"/>
          <p:nvPr/>
        </p:nvSpPr>
        <p:spPr>
          <a:xfrm>
            <a:off x="1368501" y="2181656"/>
            <a:ext cx="711255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完成知识储备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收集整理互联网公司的真实数据，即字节数据集和移动数据集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MTS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对象的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MTS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数据集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划分到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个集群（簇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）中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得到聚类的结果，即输出簇和每个簇的成员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聚类结果用指标进行评估</a:t>
            </a:r>
          </a:p>
          <a:p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AD44D29E-EE8D-E4B1-B919-3A23D2678472}"/>
              </a:ext>
            </a:extLst>
          </p:cNvPr>
          <p:cNvSpPr/>
          <p:nvPr/>
        </p:nvSpPr>
        <p:spPr>
          <a:xfrm>
            <a:off x="8654259" y="3429000"/>
            <a:ext cx="2113839" cy="571500"/>
          </a:xfrm>
          <a:prstGeom prst="wedgeRectCallout">
            <a:avLst>
              <a:gd name="adj1" fmla="val -102848"/>
              <a:gd name="adj2" fmla="val 46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Mc2PCA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聚类算法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2689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542"/>
  <p:tag name="KSO_WM_SLIDE_ID" val="custom20204542_1"/>
  <p:tag name="KSO_WM_TEMPLATE_MASTER_THUMB_INDEX" val="12"/>
  <p:tag name="KSO_WM_TEMPLATE_THUMBS_INDEX" val="1、4、7、9、11、12、16、17、18、20、23、28、33、36、37、38、3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42"/>
  <p:tag name="KSO_WM_UNIT_ID" val="custom20204542_1*i*1"/>
  <p:tag name="KSO_WM_UNIT_TYPE" val="i"/>
  <p:tag name="KSO_WM_UNIT_INDEX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42"/>
  <p:tag name="KSO_WM_UNIT_ID" val="custom20204542_1*i*2"/>
  <p:tag name="KSO_WM_UNIT_TYPE" val="i"/>
  <p:tag name="KSO_WM_UNIT_INDEX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工作总结"/>
  <p:tag name="KSO_WM_TEMPLATE_CATEGORY" val="custom"/>
  <p:tag name="KSO_WM_TEMPLATE_INDEX" val="20204542"/>
  <p:tag name="KSO_WM_UNIT_ID" val="custom20204542_1*a*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542"/>
  <p:tag name="KSO_WM_UNIT_ID" val="custom20204542_1*b*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542"/>
  <p:tag name="KSO_WM_UNIT_ID" val="custom20204542_1*b*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42"/>
  <p:tag name="KSO_WM_SLIDE_ID" val="custom20204542_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542"/>
  <p:tag name="KSO_WM_UNIT_ID" val="custom20204542_4*l_h_f*1_1_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1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542"/>
  <p:tag name="KSO_WM_UNIT_ID" val="custom20204542_4*l_h_f*1_2_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2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2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542"/>
  <p:tag name="KSO_WM_UNIT_ID" val="custom20204542_4*l_h_f*1_3_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3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542"/>
  <p:tag name="KSO_WM_UNIT_ID" val="custom20204542_4*l_h_f*1_4_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4_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542_4*i*1"/>
  <p:tag name="KSO_WM_TEMPLATE_CATEGORY" val="custom"/>
  <p:tag name="KSO_WM_TEMPLATE_INDEX" val="20204542"/>
  <p:tag name="KSO_WM_UNIT_LAYERLEVEL" val="1"/>
  <p:tag name="KSO_WM_TAG_VERSION" val="1.0"/>
  <p:tag name="KSO_WM_BEAUTIFY_FLAG" val="#wm#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4542"/>
  <p:tag name="KSO_WM_UNIT_ID" val="custom20204542_4*b*1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4542"/>
  <p:tag name="KSO_WM_UNIT_ID" val="custom20204542_4*a*1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42"/>
  <p:tag name="KSO_WM_SLIDE_ID" val="custom20204542_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SUBTYPE" val="h"/>
  <p:tag name="KSO_WM_TEMPLATE_CATEGORY" val="custom"/>
  <p:tag name="KSO_WM_TEMPLATE_INDEX" val="20204542"/>
  <p:tag name="KSO_WM_UNIT_ID" val="custom20204542_14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SUBTYPE" val="h"/>
  <p:tag name="KSO_WM_TEMPLATE_CATEGORY" val="custom"/>
  <p:tag name="KSO_WM_TEMPLATE_INDEX" val="20204542"/>
  <p:tag name="KSO_WM_UNIT_ID" val="custom20204542_14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42"/>
  <p:tag name="KSO_WM_UNIT_ID" val="custom20204542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输入你的副标题，请尽量言简意赅的阐述观点"/>
  <p:tag name="KSO_WM_TEMPLATE_CATEGORY" val="custom"/>
  <p:tag name="KSO_WM_TEMPLATE_INDEX" val="20204542"/>
  <p:tag name="KSO_WM_UNIT_ID" val="custom20204542_7*b*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添加大标题"/>
  <p:tag name="KSO_WM_TEMPLATE_CATEGORY" val="custom"/>
  <p:tag name="KSO_WM_TEMPLATE_INDEX" val="20204542"/>
  <p:tag name="KSO_WM_UNIT_ID" val="custom20204542_7*a*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1"/>
  <p:tag name="KSO_WM_UNIT_LAYERLEVEL" val="1"/>
  <p:tag name="KSO_WM_TAG_VERSION" val="1.0"/>
  <p:tag name="KSO_WM_BEAUTIFY_FLAG" val="#wm#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42"/>
  <p:tag name="KSO_WM_SLIDE_ID" val="custom20204542_7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SUBTYPE" val="h"/>
  <p:tag name="KSO_WM_TEMPLATE_CATEGORY" val="custom"/>
  <p:tag name="KSO_WM_TEMPLATE_INDEX" val="20204542"/>
  <p:tag name="KSO_WM_UNIT_ID" val="custom20204542_14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42"/>
  <p:tag name="KSO_WM_UNIT_ID" val="custom20204542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添加大标题"/>
  <p:tag name="KSO_WM_TEMPLATE_CATEGORY" val="custom"/>
  <p:tag name="KSO_WM_TEMPLATE_INDEX" val="20204542"/>
  <p:tag name="KSO_WM_UNIT_ID" val="custom20204542_7*a*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1"/>
  <p:tag name="KSO_WM_UNIT_LAYERLEVEL" val="1"/>
  <p:tag name="KSO_WM_TAG_VERSION" val="1.0"/>
  <p:tag name="KSO_WM_BEAUTIFY_FLAG" val="#wm#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1"/>
  <p:tag name="KSO_WM_SLIDE_INDEX" val="14"/>
  <p:tag name="KSO_WM_TAG_VERSION" val="1.0"/>
  <p:tag name="KSO_WM_BEAUTIFY_FLAG" val="#wm#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4542"/>
  <p:tag name="KSO_WM_SLIDE_ID" val="custom20204542_1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42"/>
  <p:tag name="KSO_WM_UNIT_ID" val="custom20204542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1"/>
  <p:tag name="KSO_WM_UNIT_LAYERLEVEL" val="1"/>
  <p:tag name="KSO_WM_TAG_VERSION" val="1.0"/>
  <p:tag name="KSO_WM_BEAUTIFY_FLAG" val="#wm#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2"/>
  <p:tag name="KSO_WM_UNIT_LAYERLEVEL" val="1"/>
  <p:tag name="KSO_WM_TAG_VERSION" val="1.0"/>
  <p:tag name="KSO_WM_BEAUTIFY_FLAG" val="#wm#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1"/>
  <p:tag name="KSO_WM_SLIDE_INDEX" val="14"/>
  <p:tag name="KSO_WM_TAG_VERSION" val="1.0"/>
  <p:tag name="KSO_WM_BEAUTIFY_FLAG" val="#wm#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4542"/>
  <p:tag name="KSO_WM_SLIDE_ID" val="custom20204542_1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42"/>
  <p:tag name="KSO_WM_UNIT_ID" val="custom20204542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SUBTYPE" val="h"/>
  <p:tag name="KSO_WM_TEMPLATE_CATEGORY" val="custom"/>
  <p:tag name="KSO_WM_TEMPLATE_INDEX" val="20204542"/>
  <p:tag name="KSO_WM_UNIT_ID" val="custom20204542_14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1"/>
  <p:tag name="KSO_WM_UNIT_LAYERLEVEL" val="1"/>
  <p:tag name="KSO_WM_TAG_VERSION" val="1.0"/>
  <p:tag name="KSO_WM_BEAUTIFY_FLAG" val="#wm#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2"/>
  <p:tag name="KSO_WM_UNIT_LAYERLEVEL" val="1"/>
  <p:tag name="KSO_WM_TAG_VERSION" val="1.0"/>
  <p:tag name="KSO_WM_BEAUTIFY_FLAG" val="#wm#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1"/>
  <p:tag name="KSO_WM_SLIDE_INDEX" val="14"/>
  <p:tag name="KSO_WM_TAG_VERSION" val="1.0"/>
  <p:tag name="KSO_WM_BEAUTIFY_FLAG" val="#wm#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4542"/>
  <p:tag name="KSO_WM_SLIDE_ID" val="custom20204542_1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42"/>
  <p:tag name="KSO_WM_UNIT_ID" val="custom20204542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SUBTYPE" val="h"/>
  <p:tag name="KSO_WM_TEMPLATE_CATEGORY" val="custom"/>
  <p:tag name="KSO_WM_TEMPLATE_INDEX" val="20204542"/>
  <p:tag name="KSO_WM_UNIT_ID" val="custom20204542_14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1"/>
  <p:tag name="KSO_WM_UNIT_LAYERLEVEL" val="1"/>
  <p:tag name="KSO_WM_TAG_VERSION" val="1.0"/>
  <p:tag name="KSO_WM_BEAUTIFY_FLAG" val="#wm#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2"/>
  <p:tag name="KSO_WM_UNIT_LAYERLEVEL" val="1"/>
  <p:tag name="KSO_WM_TAG_VERSION" val="1.0"/>
  <p:tag name="KSO_WM_BEAUTIFY_FLAG" val="#wm#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1"/>
  <p:tag name="KSO_WM_SLIDE_INDEX" val="14"/>
  <p:tag name="KSO_WM_TAG_VERSION" val="1.0"/>
  <p:tag name="KSO_WM_BEAUTIFY_FLAG" val="#wm#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4542"/>
  <p:tag name="KSO_WM_SLIDE_ID" val="custom20204542_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42"/>
  <p:tag name="KSO_WM_UNIT_ID" val="custom20204542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1"/>
  <p:tag name="KSO_WM_UNIT_LAYERLEVEL" val="1"/>
  <p:tag name="KSO_WM_TAG_VERSION" val="1.0"/>
  <p:tag name="KSO_WM_BEAUTIFY_FLAG" val="#wm#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2"/>
  <p:tag name="KSO_WM_UNIT_LAYERLEVEL" val="1"/>
  <p:tag name="KSO_WM_TAG_VERSION" val="1.0"/>
  <p:tag name="KSO_WM_BEAUTIFY_FLAG" val="#wm#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SUBCATEGORY" val="0"/>
  <p:tag name="KSO_WM_SLIDE_TYPE" val="text"/>
  <p:tag name="KSO_WM_SLIDE_SUBTYPE" val="diag"/>
  <p:tag name="KSO_WM_SLIDE_ITEM_CNT" val="4"/>
  <p:tag name="KSO_WM_SLIDE_INDEX" val="23"/>
  <p:tag name="KSO_WM_SLIDE_SIZE" val="772.7*321.236"/>
  <p:tag name="KSO_WM_SLIDE_POSITION" val="93.4686*139.43"/>
  <p:tag name="KSO_WM_DIAGRAM_GROUP_CODE" val="l1-4"/>
  <p:tag name="KSO_WM_SLIDE_DIAGTYPE" val="l"/>
  <p:tag name="KSO_WM_TAG_VERSION" val="1.0"/>
  <p:tag name="KSO_WM_BEAUTIFY_FLAG" val="#wm#"/>
  <p:tag name="KSO_WM_SLIDE_LAYOUT" val="a_i_l"/>
  <p:tag name="KSO_WM_SLIDE_LAYOUT_CNT" val="1_1_1"/>
  <p:tag name="KSO_WM_TEMPLATE_MASTER_TYPE" val="1"/>
  <p:tag name="KSO_WM_TEMPLATE_COLOR_TYPE" val="1"/>
  <p:tag name="KSO_WM_TEMPLATE_CATEGORY" val="custom"/>
  <p:tag name="KSO_WM_TEMPLATE_INDEX" val="20204542"/>
  <p:tag name="KSO_WM_SLIDE_ID" val="custom20204542_2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42"/>
  <p:tag name="KSO_WM_UNIT_ID" val="custom20204542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1"/>
  <p:tag name="KSO_WM_UNIT_LAYERLEVEL" val="1"/>
  <p:tag name="KSO_WM_TAG_VERSION" val="1.0"/>
  <p:tag name="KSO_WM_BEAUTIFY_FLAG" val="#wm#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SUBCATEGORY" val="0"/>
  <p:tag name="KSO_WM_SLIDE_TYPE" val="text"/>
  <p:tag name="KSO_WM_SLIDE_SUBTYPE" val="diag"/>
  <p:tag name="KSO_WM_SLIDE_ITEM_CNT" val="4"/>
  <p:tag name="KSO_WM_SLIDE_INDEX" val="23"/>
  <p:tag name="KSO_WM_SLIDE_SIZE" val="772.7*321.236"/>
  <p:tag name="KSO_WM_SLIDE_POSITION" val="93.4686*139.43"/>
  <p:tag name="KSO_WM_DIAGRAM_GROUP_CODE" val="l1-4"/>
  <p:tag name="KSO_WM_SLIDE_DIAGTYPE" val="l"/>
  <p:tag name="KSO_WM_TAG_VERSION" val="1.0"/>
  <p:tag name="KSO_WM_BEAUTIFY_FLAG" val="#wm#"/>
  <p:tag name="KSO_WM_SLIDE_LAYOUT" val="a_i_l"/>
  <p:tag name="KSO_WM_SLIDE_LAYOUT_CNT" val="1_1_1"/>
  <p:tag name="KSO_WM_TEMPLATE_MASTER_TYPE" val="1"/>
  <p:tag name="KSO_WM_TEMPLATE_COLOR_TYPE" val="1"/>
  <p:tag name="KSO_WM_TEMPLATE_CATEGORY" val="custom"/>
  <p:tag name="KSO_WM_TEMPLATE_INDEX" val="20204542"/>
  <p:tag name="KSO_WM_SLIDE_ID" val="custom20204542_2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42"/>
  <p:tag name="KSO_WM_UNIT_ID" val="custom20204542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4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1"/>
  <p:tag name="KSO_WM_UNIT_LAYERLEVEL" val="1"/>
  <p:tag name="KSO_WM_TAG_VERSION" val="1.0"/>
  <p:tag name="KSO_WM_BEAUTIFY_FLAG" val="#wm#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SUBTYPE" val="h"/>
  <p:tag name="KSO_WM_TEMPLATE_CATEGORY" val="custom"/>
  <p:tag name="KSO_WM_TEMPLATE_INDEX" val="20204542"/>
  <p:tag name="KSO_WM_UNIT_ID" val="custom20204542_14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SUBCATEGORY" val="0"/>
  <p:tag name="KSO_WM_SLIDE_TYPE" val="text"/>
  <p:tag name="KSO_WM_SLIDE_SUBTYPE" val="diag"/>
  <p:tag name="KSO_WM_SLIDE_ITEM_CNT" val="4"/>
  <p:tag name="KSO_WM_SLIDE_INDEX" val="23"/>
  <p:tag name="KSO_WM_SLIDE_SIZE" val="772.7*321.236"/>
  <p:tag name="KSO_WM_SLIDE_POSITION" val="93.4686*139.43"/>
  <p:tag name="KSO_WM_DIAGRAM_GROUP_CODE" val="l1-4"/>
  <p:tag name="KSO_WM_SLIDE_DIAGTYPE" val="l"/>
  <p:tag name="KSO_WM_TAG_VERSION" val="1.0"/>
  <p:tag name="KSO_WM_BEAUTIFY_FLAG" val="#wm#"/>
  <p:tag name="KSO_WM_SLIDE_LAYOUT" val="a_i_l"/>
  <p:tag name="KSO_WM_SLIDE_LAYOUT_CNT" val="1_1_1"/>
  <p:tag name="KSO_WM_TEMPLATE_MASTER_TYPE" val="1"/>
  <p:tag name="KSO_WM_TEMPLATE_COLOR_TYPE" val="1"/>
  <p:tag name="KSO_WM_TEMPLATE_CATEGORY" val="custom"/>
  <p:tag name="KSO_WM_TEMPLATE_INDEX" val="20204542"/>
  <p:tag name="KSO_WM_SLIDE_ID" val="custom20204542_2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SUBTYPE" val="h"/>
  <p:tag name="KSO_WM_TEMPLATE_CATEGORY" val="custom"/>
  <p:tag name="KSO_WM_TEMPLATE_INDEX" val="20204542"/>
  <p:tag name="KSO_WM_UNIT_ID" val="custom20204542_14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SUBTYPE" val="h"/>
  <p:tag name="KSO_WM_TEMPLATE_CATEGORY" val="custom"/>
  <p:tag name="KSO_WM_TEMPLATE_INDEX" val="20204542"/>
  <p:tag name="KSO_WM_UNIT_ID" val="custom20204542_14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SUBTYPE" val="h"/>
  <p:tag name="KSO_WM_TEMPLATE_CATEGORY" val="custom"/>
  <p:tag name="KSO_WM_TEMPLATE_INDEX" val="20204542"/>
  <p:tag name="KSO_WM_UNIT_ID" val="custom20204542_14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42"/>
  <p:tag name="KSO_WM_UNIT_ID" val="custom20204542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ID" val="custom20204542_23*i*1"/>
  <p:tag name="KSO_WM_UNIT_LAYERLEVEL" val="1"/>
  <p:tag name="KSO_WM_TAG_VERSION" val="1.0"/>
  <p:tag name="KSO_WM_BEAUTIFY_FLAG" val="#wm#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1"/>
  <p:tag name="KSO_WM_UNIT_LAYERLEVEL" val="1"/>
  <p:tag name="KSO_WM_TAG_VERSION" val="1.0"/>
  <p:tag name="KSO_WM_BEAUTIFY_FLAG" val="#wm#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542"/>
  <p:tag name="KSO_WM_SLIDE_ID" val="custom20204542_1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42"/>
  <p:tag name="KSO_WM_UNIT_ID" val="custom20204542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42_10*i*1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54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42_10*i*2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VALUE" val="276"/>
  <p:tag name="KSO_WM_UNIT_TYPE" val="h_f"/>
  <p:tag name="KSO_WM_UNIT_INDEX" val="1_1"/>
  <p:tag name="KSO_WM_UNIT_BLOCK" val="0"/>
  <p:tag name="KSO_WM_UNIT_IS_LAYOUT_DIAGRAM" val="1"/>
  <p:tag name="KSO_WM_TEMPLATE_CATEGORY" val="custom"/>
  <p:tag name="KSO_WM_TEMPLATE_INDEX" val="20204542"/>
  <p:tag name="KSO_WM_UNIT_ID" val="custom20204542_10*h_f*1_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18"/>
  <p:tag name="KSO_WM_UNIT_TYPE" val="h_a"/>
  <p:tag name="KSO_WM_UNIT_INDEX" val="1_1"/>
  <p:tag name="KSO_WM_UNIT_BLOCK" val="0"/>
  <p:tag name="KSO_WM_UNIT_IS_LAYOUT_DIAGRAM" val="1"/>
  <p:tag name="KSO_WM_TEMPLATE_CATEGORY" val="custom"/>
  <p:tag name="KSO_WM_TEMPLATE_INDEX" val="20204542"/>
  <p:tag name="KSO_WM_UNIT_ID" val="custom20204542_10*h_a*1_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TEMPLATE_CATEGORY" val="custom"/>
  <p:tag name="KSO_WM_TEMPLATE_INDEX" val="20204542"/>
  <p:tag name="KSO_WM_UNIT_ID" val="custom20204542_10*z*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TYPE" val="h_f"/>
  <p:tag name="KSO_WM_UNIT_INDEX" val="2_1"/>
  <p:tag name="KSO_WM_UNIT_BLOCK" val="0"/>
  <p:tag name="KSO_WM_UNIT_IS_LAYOUT_DIAGRAM" val="1"/>
  <p:tag name="KSO_WM_UNIT_VALUE" val="276"/>
  <p:tag name="KSO_WM_TEMPLATE_CATEGORY" val="custom"/>
  <p:tag name="KSO_WM_TEMPLATE_INDEX" val="20204542"/>
  <p:tag name="KSO_WM_UNIT_ID" val="custom20204542_10*h_f*2_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TYPE" val="h_a"/>
  <p:tag name="KSO_WM_UNIT_INDEX" val="2_1"/>
  <p:tag name="KSO_WM_UNIT_BLOCK" val="0"/>
  <p:tag name="KSO_WM_UNIT_IS_LAYOUT_DIAGRAM" val="1"/>
  <p:tag name="KSO_WM_UNIT_VALUE" val="18"/>
  <p:tag name="KSO_WM_TEMPLATE_CATEGORY" val="custom"/>
  <p:tag name="KSO_WM_TEMPLATE_INDEX" val="20204542"/>
  <p:tag name="KSO_WM_UNIT_ID" val="custom20204542_10*h_a*2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542"/>
  <p:tag name="KSO_WM_UNIT_ID" val="custom20204542_10*a*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542"/>
  <p:tag name="KSO_WM_SLIDE_ID" val="custom20204542_1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42"/>
  <p:tag name="KSO_WM_UNIT_ID" val="custom20204542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54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42_10*i*2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542"/>
  <p:tag name="KSO_WM_UNIT_ID" val="custom20204542_10*a*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SUBTYPE" val="h"/>
  <p:tag name="KSO_WM_TEMPLATE_CATEGORY" val="custom"/>
  <p:tag name="KSO_WM_TEMPLATE_INDEX" val="20204542"/>
  <p:tag name="KSO_WM_UNIT_ID" val="custom20204542_14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542"/>
  <p:tag name="KSO_WM_SLIDE_ID" val="custom20204542_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42"/>
  <p:tag name="KSO_WM_UNIT_ID" val="custom20204542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42_9*i*1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54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42_9*i*2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542"/>
  <p:tag name="KSO_WM_UNIT_ID" val="custom20204542_9*a*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2"/>
  <p:tag name="KSO_WM_UNIT_LAYERLEVEL" val="1"/>
  <p:tag name="KSO_WM_TAG_VERSION" val="1.0"/>
  <p:tag name="KSO_WM_BEAUTIFY_FLAG" val="#wm#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39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542"/>
  <p:tag name="KSO_WM_SLIDE_ID" val="custom20204542_3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输入你的副标题，文字是您思想的提炼，为了最终演示发布的良好效果，请尽量言简意赅的阐述观点。"/>
  <p:tag name="KSO_WM_TEMPLATE_CATEGORY" val="custom"/>
  <p:tag name="KSO_WM_TEMPLATE_INDEX" val="20204542"/>
  <p:tag name="KSO_WM_UNIT_ID" val="custom20204542_39*b*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观看"/>
  <p:tag name="KSO_WM_TEMPLATE_CATEGORY" val="custom"/>
  <p:tag name="KSO_WM_TEMPLATE_INDEX" val="20204542"/>
  <p:tag name="KSO_WM_UNIT_ID" val="custom20204542_39*a*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3*i*2"/>
  <p:tag name="KSO_WM_UNIT_TYPE" val="i"/>
  <p:tag name="KSO_WM_UNIT_INDEX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54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2、16、17、18、20、23、28、33、36、37、38、3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62A3B8"/>
      </a:accent1>
      <a:accent2>
        <a:srgbClr val="6496C3"/>
      </a:accent2>
      <a:accent3>
        <a:srgbClr val="7488C3"/>
      </a:accent3>
      <a:accent4>
        <a:srgbClr val="8D79B4"/>
      </a:accent4>
      <a:accent5>
        <a:srgbClr val="A66B99"/>
      </a:accent5>
      <a:accent6>
        <a:srgbClr val="B8617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1338</Words>
  <Application>Microsoft Office PowerPoint</Application>
  <PresentationFormat>宽屏</PresentationFormat>
  <Paragraphs>160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Calibri</vt:lpstr>
      <vt:lpstr>Times New Roman</vt:lpstr>
      <vt:lpstr>1_Office 主题​​</vt:lpstr>
      <vt:lpstr>大规模无线基站 多维指标异常检测系统 设计与实现</vt:lpstr>
      <vt:lpstr>PowerPoint 演示文稿</vt:lpstr>
      <vt:lpstr>项目概述</vt:lpstr>
      <vt:lpstr>项目概述</vt:lpstr>
      <vt:lpstr>项目分工</vt:lpstr>
      <vt:lpstr>项目分工</vt:lpstr>
      <vt:lpstr>项目进展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问题与解决</vt:lpstr>
      <vt:lpstr>PowerPoint 演示文稿</vt:lpstr>
      <vt:lpstr>PowerPoint 演示文稿</vt:lpstr>
      <vt:lpstr>进度安排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大规模无线基站多维指标异常检测系统设计与实现</dc:title>
  <dc:creator>Administrator</dc:creator>
  <cp:lastModifiedBy>潘 骁腾</cp:lastModifiedBy>
  <cp:revision>28</cp:revision>
  <dcterms:created xsi:type="dcterms:W3CDTF">2022-03-26T05:34:53Z</dcterms:created>
  <dcterms:modified xsi:type="dcterms:W3CDTF">2022-11-21T02:04:23Z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