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1.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2.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7.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8.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13.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7" r:id="rId2"/>
    <p:sldId id="275" r:id="rId3"/>
    <p:sldId id="259" r:id="rId4"/>
    <p:sldId id="276" r:id="rId5"/>
    <p:sldId id="258" r:id="rId6"/>
    <p:sldId id="277" r:id="rId7"/>
    <p:sldId id="282" r:id="rId8"/>
    <p:sldId id="281" r:id="rId9"/>
    <p:sldId id="274" r:id="rId10"/>
    <p:sldId id="279" r:id="rId11"/>
    <p:sldId id="266" r:id="rId12"/>
    <p:sldId id="283" r:id="rId13"/>
    <p:sldId id="264" r:id="rId14"/>
    <p:sldId id="26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0">
          <p15:clr>
            <a:srgbClr val="A4A3A4"/>
          </p15:clr>
        </p15:guide>
        <p15:guide id="2" pos="3839">
          <p15:clr>
            <a:srgbClr val="A4A3A4"/>
          </p15:clr>
        </p15:guide>
      </p15:sldGuideLst>
    </p:ext>
    <p:ext uri="{505F2C04-C923-438B-8C0F-E0CD2BADF298}">
      <wppc:fontMiss xmln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zhen Zhang" initials="YZ" lastIdx="1" clrIdx="0">
    <p:extLst>
      <p:ext uri="{19B8F6BF-5375-455C-9EA6-DF929625EA0E}">
        <p15:presenceInfo xmlns:p15="http://schemas.microsoft.com/office/powerpoint/2012/main" userId="44de45a064fed9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C2D1"/>
    <a:srgbClr val="62A3B9"/>
    <a:srgbClr val="FCFDFD"/>
    <a:srgbClr val="077DB1"/>
    <a:srgbClr val="7B0050"/>
    <a:srgbClr val="DCDCDC"/>
    <a:srgbClr val="F0F0F0"/>
    <a:srgbClr val="E6E6E6"/>
    <a:srgbClr val="C8C8C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81711" autoAdjust="0"/>
  </p:normalViewPr>
  <p:slideViewPr>
    <p:cSldViewPr snapToGrid="0">
      <p:cViewPr>
        <p:scale>
          <a:sx n="56" d="100"/>
          <a:sy n="56" d="100"/>
        </p:scale>
        <p:origin x="1766" y="283"/>
      </p:cViewPr>
      <p:guideLst>
        <p:guide orient="horz" pos="2130"/>
        <p:guide pos="3839"/>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2022/4/7</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各位老师好，我是答辩人张怡桢。我们的研究项目主题是：大规模无线基站多维指标异常检测系统设计与实现</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1</a:t>
            </a:fld>
            <a:endParaRPr lang="zh-CN" altLang="en-US"/>
          </a:p>
        </p:txBody>
      </p:sp>
    </p:spTree>
    <p:extLst>
      <p:ext uri="{BB962C8B-B14F-4D97-AF65-F5344CB8AC3E}">
        <p14:creationId xmlns:p14="http://schemas.microsoft.com/office/powerpoint/2010/main" val="3088027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第三部分是项目的创新性与价值性</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10</a:t>
            </a:fld>
            <a:endParaRPr lang="zh-CN" altLang="en-US"/>
          </a:p>
        </p:txBody>
      </p:sp>
    </p:spTree>
    <p:extLst>
      <p:ext uri="{BB962C8B-B14F-4D97-AF65-F5344CB8AC3E}">
        <p14:creationId xmlns:p14="http://schemas.microsoft.com/office/powerpoint/2010/main" val="340637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spc="100" dirty="0">
                <a:solidFill>
                  <a:schemeClr val="tx1">
                    <a:lumMod val="65000"/>
                    <a:lumOff val="35000"/>
                  </a:schemeClr>
                </a:solidFill>
                <a:latin typeface="Arial" panose="020B0604020202020204" pitchFamily="34" charset="0"/>
                <a:ea typeface="微软雅黑" panose="020B0503020204020204" charset="-122"/>
                <a:sym typeface="+mn-ea"/>
              </a:rPr>
              <a:t>本项目拟通过结合基于聚类+异常检测的算法，在保证较高检测准确度的前提下，大大降低了模型的训练开销。算法将应用于无线网络的运维场景，解决多维指标时间序列的聚类和异常检测问题。</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spc="100" dirty="0">
                <a:solidFill>
                  <a:schemeClr val="tx1">
                    <a:lumMod val="65000"/>
                    <a:lumOff val="35000"/>
                  </a:schemeClr>
                </a:solidFill>
                <a:latin typeface="Arial" panose="020B0604020202020204" pitchFamily="34" charset="0"/>
                <a:ea typeface="微软雅黑" panose="020B0503020204020204" charset="-122"/>
                <a:sym typeface="+mn-ea"/>
              </a:rPr>
              <a:t>此外，此项目的研究内容将面向大规模网络中的运维场景进行强针对性的算法研发。算法方案除了具有一定普适性外，将对特定运维场景进行调整与适配，以期能在大规模复杂网络中具有良好的效果。</a:t>
            </a:r>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11</a:t>
            </a:fld>
            <a:endParaRPr lang="zh-CN" altLang="en-US"/>
          </a:p>
        </p:txBody>
      </p:sp>
    </p:spTree>
    <p:extLst>
      <p:ext uri="{BB962C8B-B14F-4D97-AF65-F5344CB8AC3E}">
        <p14:creationId xmlns:p14="http://schemas.microsoft.com/office/powerpoint/2010/main" val="2948183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最后是实施进度安排</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12</a:t>
            </a:fld>
            <a:endParaRPr lang="zh-CN" altLang="en-US"/>
          </a:p>
        </p:txBody>
      </p:sp>
    </p:spTree>
    <p:extLst>
      <p:ext uri="{BB962C8B-B14F-4D97-AF65-F5344CB8AC3E}">
        <p14:creationId xmlns:p14="http://schemas.microsoft.com/office/powerpoint/2010/main" val="2842617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项目分为七个阶段进行</a:t>
            </a:r>
            <a:endParaRPr lang="en-US" altLang="zh-CN" dirty="0"/>
          </a:p>
          <a:p>
            <a:r>
              <a:rPr lang="zh-CN" altLang="en-US" dirty="0"/>
              <a:t>第一阶段是今年的</a:t>
            </a:r>
            <a:r>
              <a:rPr lang="en-US" altLang="zh-CN" dirty="0"/>
              <a:t>3</a:t>
            </a:r>
            <a:r>
              <a:rPr lang="zh-CN" altLang="en-US" dirty="0"/>
              <a:t>月到</a:t>
            </a:r>
            <a:r>
              <a:rPr lang="en-US" altLang="zh-CN" dirty="0"/>
              <a:t>8</a:t>
            </a:r>
            <a:r>
              <a:rPr lang="zh-CN" altLang="en-US" dirty="0"/>
              <a:t>月，我们小组会进行知识准备工作。主要学习基础分析方法、机器学习相关的统计学习模型与算法知识、了解掌握智能运维体系的基本架构以及学习</a:t>
            </a:r>
            <a:r>
              <a:rPr lang="en-US" altLang="zh-CN" dirty="0"/>
              <a:t>Linux Shell</a:t>
            </a:r>
            <a:r>
              <a:rPr lang="zh-CN" altLang="en-US" dirty="0"/>
              <a:t>脚本语言</a:t>
            </a:r>
            <a:endParaRPr lang="en-US" altLang="zh-CN" dirty="0"/>
          </a:p>
          <a:p>
            <a:r>
              <a:rPr lang="zh-CN" altLang="en-US" dirty="0"/>
              <a:t>第二阶段是今年的</a:t>
            </a:r>
            <a:r>
              <a:rPr lang="en-US" altLang="zh-CN" dirty="0"/>
              <a:t>8</a:t>
            </a:r>
            <a:r>
              <a:rPr lang="zh-CN" altLang="en-US" dirty="0"/>
              <a:t>月到</a:t>
            </a:r>
            <a:r>
              <a:rPr lang="en-US" altLang="zh-CN" dirty="0"/>
              <a:t>10</a:t>
            </a:r>
            <a:r>
              <a:rPr lang="zh-CN" altLang="en-US" dirty="0"/>
              <a:t>月。我们会收集整理互联网公司的真实数据，并对得到的数据进行进一步的整理、筛选和分类</a:t>
            </a:r>
            <a:endParaRPr lang="en-US" altLang="zh-CN" dirty="0"/>
          </a:p>
          <a:p>
            <a:r>
              <a:rPr lang="zh-CN" altLang="en-US" dirty="0"/>
              <a:t>第三阶段是今年</a:t>
            </a:r>
            <a:r>
              <a:rPr lang="en-US" altLang="zh-CN" dirty="0"/>
              <a:t>10</a:t>
            </a:r>
            <a:r>
              <a:rPr lang="zh-CN" altLang="en-US" dirty="0"/>
              <a:t>月到明年</a:t>
            </a:r>
            <a:r>
              <a:rPr lang="en-US" altLang="zh-CN" dirty="0"/>
              <a:t>2</a:t>
            </a:r>
            <a:r>
              <a:rPr lang="zh-CN" altLang="en-US" dirty="0"/>
              <a:t>月。我们会之前收集到的不同类型的数据进行标准化，使其具有可比性；接下来我们将通过聚类算法把这些数据分为几个簇，并分别处理这些簇得到对应簇中心的</a:t>
            </a:r>
            <a:r>
              <a:rPr lang="en-US" altLang="zh-CN" dirty="0" err="1"/>
              <a:t>kpi</a:t>
            </a:r>
            <a:r>
              <a:rPr lang="zh-CN" altLang="en-US" dirty="0"/>
              <a:t>曲线；之后我们将提取这些</a:t>
            </a:r>
            <a:r>
              <a:rPr lang="en-US" altLang="zh-CN" dirty="0" err="1"/>
              <a:t>kpi</a:t>
            </a:r>
            <a:r>
              <a:rPr lang="zh-CN" altLang="en-US" dirty="0"/>
              <a:t>曲线的特征值</a:t>
            </a:r>
            <a:endParaRPr lang="en-US" altLang="zh-CN" dirty="0"/>
          </a:p>
          <a:p>
            <a:r>
              <a:rPr lang="zh-CN" altLang="en-US" dirty="0"/>
              <a:t>第四阶段是</a:t>
            </a:r>
            <a:r>
              <a:rPr lang="en-US" altLang="zh-CN" dirty="0"/>
              <a:t>23</a:t>
            </a:r>
            <a:r>
              <a:rPr lang="zh-CN" altLang="en-US" dirty="0"/>
              <a:t>年的</a:t>
            </a:r>
            <a:r>
              <a:rPr lang="en-US" altLang="zh-CN" dirty="0"/>
              <a:t>2</a:t>
            </a:r>
            <a:r>
              <a:rPr lang="zh-CN" altLang="en-US" dirty="0"/>
              <a:t>月到</a:t>
            </a:r>
            <a:r>
              <a:rPr lang="en-US" altLang="zh-CN" dirty="0"/>
              <a:t>4</a:t>
            </a:r>
            <a:r>
              <a:rPr lang="zh-CN" altLang="en-US" dirty="0"/>
              <a:t>月。我们将采用相关算法来检测</a:t>
            </a:r>
            <a:r>
              <a:rPr lang="en-US" altLang="zh-CN" dirty="0" err="1"/>
              <a:t>kpi</a:t>
            </a:r>
            <a:r>
              <a:rPr lang="zh-CN" altLang="en-US" dirty="0"/>
              <a:t>曲线的异常</a:t>
            </a:r>
            <a:endParaRPr lang="en-US" altLang="zh-CN" dirty="0"/>
          </a:p>
          <a:p>
            <a:r>
              <a:rPr lang="zh-CN" altLang="en-US" dirty="0"/>
              <a:t>第五阶段是</a:t>
            </a:r>
            <a:r>
              <a:rPr lang="en-US" altLang="zh-CN" dirty="0"/>
              <a:t>23</a:t>
            </a:r>
            <a:r>
              <a:rPr lang="zh-CN" altLang="en-US" dirty="0"/>
              <a:t>年的</a:t>
            </a:r>
            <a:r>
              <a:rPr lang="en-US" altLang="zh-CN" dirty="0"/>
              <a:t>4</a:t>
            </a:r>
            <a:r>
              <a:rPr lang="zh-CN" altLang="en-US" dirty="0"/>
              <a:t>月到</a:t>
            </a:r>
            <a:r>
              <a:rPr lang="en-US" altLang="zh-CN" dirty="0"/>
              <a:t>7</a:t>
            </a:r>
            <a:r>
              <a:rPr lang="zh-CN" altLang="en-US" dirty="0"/>
              <a:t>月。我们将对服务指标异常监测模型进行训练和改进</a:t>
            </a:r>
            <a:endParaRPr lang="en-US" altLang="zh-CN" dirty="0"/>
          </a:p>
          <a:p>
            <a:r>
              <a:rPr lang="zh-CN" altLang="en-US" dirty="0"/>
              <a:t>第六阶段是</a:t>
            </a:r>
            <a:r>
              <a:rPr lang="en-US" altLang="zh-CN" dirty="0"/>
              <a:t>23</a:t>
            </a:r>
            <a:r>
              <a:rPr lang="zh-CN" altLang="en-US" dirty="0"/>
              <a:t>年的</a:t>
            </a:r>
            <a:r>
              <a:rPr lang="en-US" altLang="zh-CN" dirty="0"/>
              <a:t>7</a:t>
            </a:r>
            <a:r>
              <a:rPr lang="zh-CN" altLang="en-US" dirty="0"/>
              <a:t>月到</a:t>
            </a:r>
            <a:r>
              <a:rPr lang="en-US" altLang="zh-CN" dirty="0"/>
              <a:t>11</a:t>
            </a:r>
            <a:r>
              <a:rPr lang="zh-CN" altLang="en-US" dirty="0"/>
              <a:t>月。我们将重新收集阶段二采样企业近十月的数据，并与多指标异常检测 模型得到的结果进行对比，测试模型的正确性。</a:t>
            </a:r>
            <a:endParaRPr lang="en-US" altLang="zh-CN" dirty="0"/>
          </a:p>
          <a:p>
            <a:r>
              <a:rPr lang="zh-CN" altLang="en-US" dirty="0"/>
              <a:t>第七阶段是</a:t>
            </a:r>
            <a:r>
              <a:rPr lang="en-US" altLang="zh-CN" dirty="0"/>
              <a:t>23</a:t>
            </a:r>
            <a:r>
              <a:rPr lang="zh-CN" altLang="en-US" dirty="0"/>
              <a:t>年</a:t>
            </a:r>
            <a:r>
              <a:rPr lang="en-US" altLang="zh-CN" dirty="0"/>
              <a:t>11</a:t>
            </a:r>
            <a:r>
              <a:rPr lang="zh-CN" altLang="en-US" dirty="0"/>
              <a:t>月到</a:t>
            </a:r>
            <a:r>
              <a:rPr lang="en-US" altLang="zh-CN" dirty="0"/>
              <a:t>24</a:t>
            </a:r>
            <a:r>
              <a:rPr lang="zh-CN" altLang="en-US" dirty="0"/>
              <a:t>年</a:t>
            </a:r>
            <a:r>
              <a:rPr lang="en-US" altLang="zh-CN" dirty="0"/>
              <a:t>2</a:t>
            </a:r>
            <a:r>
              <a:rPr lang="zh-CN" altLang="en-US" dirty="0"/>
              <a:t>月。我们将从知名互联网公司收集真实的原始运维数据；对于每种特征，设定阈值，并选定评估异常检测的度量方法；并分别从准确率、数据需求量、人力劳动资源的需求量等角度评估模型性能</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13</a:t>
            </a:fld>
            <a:endParaRPr lang="zh-CN" altLang="en-US"/>
          </a:p>
        </p:txBody>
      </p:sp>
    </p:spTree>
    <p:extLst>
      <p:ext uri="{BB962C8B-B14F-4D97-AF65-F5344CB8AC3E}">
        <p14:creationId xmlns:p14="http://schemas.microsoft.com/office/powerpoint/2010/main" val="182488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我的答辩到此结束，恳请各位老师批评指正</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14</a:t>
            </a:fld>
            <a:endParaRPr lang="zh-CN" altLang="en-US"/>
          </a:p>
        </p:txBody>
      </p:sp>
    </p:spTree>
    <p:extLst>
      <p:ext uri="{BB962C8B-B14F-4D97-AF65-F5344CB8AC3E}">
        <p14:creationId xmlns:p14="http://schemas.microsoft.com/office/powerpoint/2010/main" val="2218803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你是否经历过网络不稳定，健康码打不开的情况？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你是否感受过网络连接故障的焦躁？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网络状况出现问题将会给我们的生活带来极大的不便</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所以，保障无线网络的通畅是一个至关重要的命题。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本项目要做的便是通过深度学习，训练出一个无监督多指标异常检测模型，可以通过分析基站收集的多维</a:t>
            </a:r>
            <a:r>
              <a:rPr lang="en-US" altLang="zh-CN" dirty="0"/>
              <a:t>KPI</a:t>
            </a:r>
            <a:r>
              <a:rPr lang="zh-CN" altLang="en-US" dirty="0"/>
              <a:t>信息，来发现、检测和定位设备异常，能够及时反馈无线网络出现的问题，从而保障网络连接畅通</a:t>
            </a:r>
          </a:p>
          <a:p>
            <a:endParaRPr lang="zh-CN" altLang="en-US"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2</a:t>
            </a:fld>
            <a:endParaRPr lang="zh-CN" altLang="en-US"/>
          </a:p>
        </p:txBody>
      </p:sp>
    </p:spTree>
    <p:extLst>
      <p:ext uri="{BB962C8B-B14F-4D97-AF65-F5344CB8AC3E}">
        <p14:creationId xmlns:p14="http://schemas.microsoft.com/office/powerpoint/2010/main" val="1300549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我的项目介绍由以下四部分组成：立项依据、研究内容、创新性与价值性、实施进度安排</a:t>
            </a:r>
          </a:p>
        </p:txBody>
      </p:sp>
      <p:sp>
        <p:nvSpPr>
          <p:cNvPr id="4" name="灯片编号占位符 3"/>
          <p:cNvSpPr>
            <a:spLocks noGrp="1"/>
          </p:cNvSpPr>
          <p:nvPr>
            <p:ph type="sldNum" sz="quarter" idx="5"/>
          </p:nvPr>
        </p:nvSpPr>
        <p:spPr/>
        <p:txBody>
          <a:bodyPr/>
          <a:lstStyle/>
          <a:p>
            <a:fld id="{D51056BC-FB63-4C47-B671-44165AF5CE0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首先是第一部分，立项依据</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extLst>
      <p:ext uri="{BB962C8B-B14F-4D97-AF65-F5344CB8AC3E}">
        <p14:creationId xmlns:p14="http://schemas.microsoft.com/office/powerpoint/2010/main" val="490232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lnSpc>
                <a:spcPct val="150000"/>
              </a:lnSpc>
            </a:pPr>
            <a:r>
              <a:rPr lang="zh-CN" altLang="en-US" sz="1600" dirty="0">
                <a:solidFill>
                  <a:schemeClr val="tx1">
                    <a:lumMod val="65000"/>
                    <a:lumOff val="35000"/>
                  </a:schemeClr>
                </a:solidFill>
              </a:rPr>
              <a:t>立项依据分为现实的需求分析与理论研究两个部分</a:t>
            </a:r>
            <a:endParaRPr lang="en-US" altLang="zh-CN" sz="1600" dirty="0">
              <a:solidFill>
                <a:schemeClr val="tx1">
                  <a:lumMod val="65000"/>
                  <a:lumOff val="35000"/>
                </a:schemeClr>
              </a:solidFill>
            </a:endParaRPr>
          </a:p>
          <a:p>
            <a:pPr algn="l">
              <a:lnSpc>
                <a:spcPct val="150000"/>
              </a:lnSpc>
            </a:pPr>
            <a:r>
              <a:rPr lang="zh-CN" altLang="en-US" sz="1600" dirty="0">
                <a:solidFill>
                  <a:schemeClr val="tx1">
                    <a:lumMod val="65000"/>
                    <a:lumOff val="35000"/>
                  </a:schemeClr>
                </a:solidFill>
              </a:rPr>
              <a:t>在网络需求方面：随着4G/5G在人们生活中的重要性日益增长，用户对无线网络服务质量的要求越来越高，给网络运维增加了难度和压力。传统的运维模式以较多人力参与为主，运维效率以及准确性已无法满足需求。在当前降本增效提质的压力下，急需引入人工智能方法来为运维赋能。</a:t>
            </a:r>
            <a:endParaRPr lang="zh-CN" altLang="en-US" sz="1600" dirty="0"/>
          </a:p>
          <a:p>
            <a:pPr algn="l">
              <a:lnSpc>
                <a:spcPct val="150000"/>
              </a:lnSpc>
            </a:pPr>
            <a:endParaRPr lang="zh-CN" altLang="en-US" sz="1600" dirty="0">
              <a:solidFill>
                <a:schemeClr val="tx1">
                  <a:lumMod val="65000"/>
                  <a:lumOff val="35000"/>
                </a:schemeClr>
              </a:solidFill>
            </a:endParaRPr>
          </a:p>
          <a:p>
            <a:pPr algn="l">
              <a:lnSpc>
                <a:spcPct val="150000"/>
              </a:lnSpc>
            </a:pPr>
            <a:r>
              <a:rPr lang="zh-CN" altLang="en-US" sz="1600" dirty="0">
                <a:solidFill>
                  <a:schemeClr val="tx1">
                    <a:lumMod val="65000"/>
                    <a:lumOff val="35000"/>
                  </a:schemeClr>
                </a:solidFill>
              </a:rPr>
              <a:t>在理论研究方面：为了持续监测无线基站的健康状态，运维人员为每个无线基站配置了监测指标，并不断采集这些监测指标的数据。无线基站检测指标的异常行为往往表征了无线基站出现了异常并预示潜在的故障。如果能及时检测到指标的异常，就能</a:t>
            </a:r>
            <a:r>
              <a:rPr lang="zh-CN" altLang="en-US" sz="1600" dirty="0">
                <a:latin typeface="+mn-lt"/>
                <a:ea typeface="+mn-ea"/>
              </a:rPr>
              <a:t>就能</a:t>
            </a:r>
            <a:r>
              <a:rPr lang="zh-CN" altLang="en-US" sz="1600" dirty="0"/>
              <a:t>检测和定位</a:t>
            </a:r>
            <a:r>
              <a:rPr lang="zh-CN" altLang="en-US" sz="1600" dirty="0">
                <a:latin typeface="+mn-lt"/>
                <a:ea typeface="+mn-ea"/>
              </a:rPr>
              <a:t>设备的潜在异常</a:t>
            </a:r>
            <a:r>
              <a:rPr lang="zh-CN" altLang="en-US" sz="1600" dirty="0">
                <a:solidFill>
                  <a:schemeClr val="tx1">
                    <a:lumMod val="65000"/>
                    <a:lumOff val="35000"/>
                  </a:schemeClr>
                </a:solidFill>
              </a:rPr>
              <a:t>，从而避免无线基站故障带来的损失。</a:t>
            </a:r>
          </a:p>
          <a:p>
            <a:endParaRPr lang="en-US" altLang="zh-CN" dirty="0">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其次是第二部分，研究内容</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6</a:t>
            </a:fld>
            <a:endParaRPr lang="zh-CN" altLang="en-US"/>
          </a:p>
        </p:txBody>
      </p:sp>
    </p:spTree>
    <p:extLst>
      <p:ext uri="{BB962C8B-B14F-4D97-AF65-F5344CB8AC3E}">
        <p14:creationId xmlns:p14="http://schemas.microsoft.com/office/powerpoint/2010/main" val="2939408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每个无线基站都有监控指标，监控指标中，</a:t>
            </a:r>
            <a:r>
              <a:rPr lang="en-US" altLang="zh-CN" dirty="0"/>
              <a:t>KPI</a:t>
            </a:r>
            <a:r>
              <a:rPr lang="zh-CN" altLang="en-US" dirty="0"/>
              <a:t>即关键监控指标就是我们需要处理的数据，我们</a:t>
            </a:r>
            <a:r>
              <a:rPr lang="zh-CN" altLang="en-US" sz="1600" dirty="0"/>
              <a:t>通过其数值的变化来监控基站的运行状态。如右图就是常见的几种</a:t>
            </a:r>
            <a:r>
              <a:rPr lang="en-US" altLang="zh-CN" sz="1600" dirty="0"/>
              <a:t>KPI</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rPr>
              <a:t>而每个无线基站包含多个监控指标，这就构成多指标时间序列。</a:t>
            </a:r>
            <a:endParaRPr lang="en-US" altLang="zh-CN" sz="16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dirty="0"/>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extLst>
      <p:ext uri="{BB962C8B-B14F-4D97-AF65-F5344CB8AC3E}">
        <p14:creationId xmlns:p14="http://schemas.microsoft.com/office/powerpoint/2010/main" val="2860633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如何对监控指标进行处理呢？当前的模型受限于</a:t>
            </a:r>
            <a:r>
              <a:rPr lang="en-US" altLang="zh-CN" dirty="0"/>
              <a:t>1. </a:t>
            </a:r>
            <a:r>
              <a:rPr lang="zh-CN" altLang="en-US" dirty="0"/>
              <a:t>海量的基站</a:t>
            </a:r>
            <a:endParaRPr lang="en-US" altLang="zh-CN" dirty="0"/>
          </a:p>
          <a:p>
            <a:r>
              <a:rPr lang="en-US" altLang="zh-CN" dirty="0"/>
              <a:t>4g</a:t>
            </a:r>
            <a:r>
              <a:rPr lang="zh-CN" altLang="en-US" dirty="0"/>
              <a:t>所需的无线基站数量众多，数以万计，步入</a:t>
            </a:r>
            <a:r>
              <a:rPr lang="en-US" altLang="zh-CN" dirty="0"/>
              <a:t>5g</a:t>
            </a:r>
            <a:r>
              <a:rPr lang="zh-CN" altLang="en-US" dirty="0"/>
              <a:t>技术之后，基站的数量成倍增长，这导致我们要监控的基站数量很多，需要处理的</a:t>
            </a:r>
            <a:r>
              <a:rPr lang="en-US" altLang="zh-CN" dirty="0"/>
              <a:t>KPI</a:t>
            </a:r>
            <a:r>
              <a:rPr lang="zh-CN" altLang="en-US" dirty="0"/>
              <a:t>数据量更是数不胜数。</a:t>
            </a:r>
            <a:endParaRPr lang="en-US" altLang="zh-CN" dirty="0"/>
          </a:p>
          <a:p>
            <a:r>
              <a:rPr lang="en-US" altLang="zh-CN" dirty="0"/>
              <a:t>2.</a:t>
            </a:r>
            <a:r>
              <a:rPr lang="zh-CN" altLang="en-US" dirty="0"/>
              <a:t>技术不足的问题</a:t>
            </a:r>
            <a:endParaRPr lang="en-US" altLang="zh-CN" dirty="0"/>
          </a:p>
          <a:p>
            <a:r>
              <a:rPr lang="en-US" altLang="zh-CN" dirty="0"/>
              <a:t>1</a:t>
            </a:r>
            <a:r>
              <a:rPr lang="zh-CN" altLang="en-US" dirty="0"/>
              <a:t>）</a:t>
            </a:r>
            <a:r>
              <a:rPr lang="en-US" altLang="zh-CN" dirty="0"/>
              <a:t> </a:t>
            </a:r>
            <a:r>
              <a:rPr lang="zh-CN" altLang="en-US" dirty="0"/>
              <a:t>当前基于深度学习技术的多指标时间序列方法对于海量的数据来说，开销非常大，这就导致当前的技术无法应用于大规模的基站</a:t>
            </a:r>
            <a:endParaRPr lang="en-US" altLang="zh-CN" dirty="0"/>
          </a:p>
          <a:p>
            <a:r>
              <a:rPr lang="en-US" altLang="zh-CN" dirty="0"/>
              <a:t>2</a:t>
            </a:r>
            <a:r>
              <a:rPr lang="zh-CN" altLang="en-US" dirty="0"/>
              <a:t>）不同基站的监控指标信息不同，训练的模式差异较大，难以统一</a:t>
            </a:r>
            <a:endParaRPr lang="en-US" altLang="zh-CN"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8</a:t>
            </a:fld>
            <a:endParaRPr lang="zh-CN" altLang="en-US"/>
          </a:p>
        </p:txBody>
      </p:sp>
    </p:spTree>
    <p:extLst>
      <p:ext uri="{BB962C8B-B14F-4D97-AF65-F5344CB8AC3E}">
        <p14:creationId xmlns:p14="http://schemas.microsoft.com/office/powerpoint/2010/main" val="932509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针对于上述的海量数据以及技术问题，我们课题提出的方法是，结合聚类的方法与深度学习，从而</a:t>
            </a:r>
            <a:r>
              <a:rPr lang="zh-CN" altLang="en-US" b="1" dirty="0">
                <a:solidFill>
                  <a:schemeClr val="tx1">
                    <a:lumMod val="65000"/>
                    <a:lumOff val="35000"/>
                  </a:schemeClr>
                </a:solidFill>
                <a:latin typeface="微软雅黑" panose="020B0503020204020204" charset="-122"/>
              </a:rPr>
              <a:t>设计一种面向海量无线基站的通用多指标时间序列异常检测模型。</a:t>
            </a:r>
            <a:endParaRPr lang="en-US" altLang="zh-CN" b="1" dirty="0">
              <a:solidFill>
                <a:schemeClr val="tx1">
                  <a:lumMod val="65000"/>
                  <a:lumOff val="35000"/>
                </a:schemeClr>
              </a:solidFill>
              <a:latin typeface="微软雅黑" panose="020B0503020204020204" charset="-122"/>
            </a:endParaRPr>
          </a:p>
          <a:p>
            <a:r>
              <a:rPr lang="zh-CN" altLang="en-US" b="1" dirty="0">
                <a:solidFill>
                  <a:schemeClr val="tx1">
                    <a:lumMod val="65000"/>
                    <a:lumOff val="35000"/>
                  </a:schemeClr>
                </a:solidFill>
                <a:latin typeface="微软雅黑" panose="020B0503020204020204" charset="-122"/>
              </a:rPr>
              <a:t>由于</a:t>
            </a:r>
            <a:r>
              <a:rPr lang="zh-CN" altLang="en-US" dirty="0">
                <a:solidFill>
                  <a:schemeClr val="tx1">
                    <a:lumMod val="65000"/>
                    <a:lumOff val="35000"/>
                  </a:schemeClr>
                </a:solidFill>
                <a:latin typeface="微软雅黑" panose="020B0503020204020204" charset="-122"/>
              </a:rPr>
              <a:t>监控模型学习的是曲线的形状，所以我们用</a:t>
            </a:r>
            <a:r>
              <a:rPr lang="zh-CN" altLang="en-US" b="1" dirty="0">
                <a:solidFill>
                  <a:schemeClr val="tx1">
                    <a:lumMod val="65000"/>
                    <a:lumOff val="35000"/>
                  </a:schemeClr>
                </a:solidFill>
                <a:latin typeface="微软雅黑" panose="020B0503020204020204" charset="-122"/>
              </a:rPr>
              <a:t>聚类的办法基于形状特征将海量基站的监控指标划分为簇，让形状相似的曲线在一个簇中</a:t>
            </a:r>
            <a:endParaRPr lang="en-US" altLang="zh-CN" b="1" dirty="0">
              <a:solidFill>
                <a:schemeClr val="tx1">
                  <a:lumMod val="65000"/>
                  <a:lumOff val="35000"/>
                </a:schemeClr>
              </a:solidFill>
              <a:latin typeface="微软雅黑" panose="020B0503020204020204" charset="-122"/>
            </a:endParaRPr>
          </a:p>
          <a:p>
            <a:r>
              <a:rPr lang="zh-CN" altLang="en-US" b="1" dirty="0">
                <a:solidFill>
                  <a:schemeClr val="tx1">
                    <a:lumMod val="65000"/>
                    <a:lumOff val="35000"/>
                  </a:schemeClr>
                </a:solidFill>
                <a:latin typeface="微软雅黑" panose="020B0503020204020204" charset="-122"/>
              </a:rPr>
              <a:t>接着再对每一个簇内的</a:t>
            </a:r>
            <a:r>
              <a:rPr lang="zh-CN" altLang="en-US" sz="1600" dirty="0">
                <a:solidFill>
                  <a:schemeClr val="tx1">
                    <a:lumMod val="65000"/>
                    <a:lumOff val="35000"/>
                  </a:schemeClr>
                </a:solidFill>
                <a:latin typeface="微软雅黑" panose="020B0503020204020204" charset="-122"/>
                <a:cs typeface="微软雅黑" panose="020B0503020204020204" charset="-122"/>
                <a:sym typeface="+mn-ea"/>
              </a:rPr>
              <a:t>的数据提取中心数据，学习和训练一个共有的无监督多维指标异常检测模型，适配于簇内的多维指标时序数据。</a:t>
            </a:r>
            <a:endParaRPr lang="en-US" altLang="zh-CN" sz="1600" dirty="0">
              <a:solidFill>
                <a:schemeClr val="tx1">
                  <a:lumMod val="65000"/>
                  <a:lumOff val="35000"/>
                </a:schemeClr>
              </a:solidFill>
              <a:latin typeface="微软雅黑" panose="020B0503020204020204" charset="-122"/>
              <a:cs typeface="微软雅黑" panose="020B0503020204020204" charset="-122"/>
              <a:sym typeface="+mn-ea"/>
            </a:endParaRPr>
          </a:p>
          <a:p>
            <a:pPr>
              <a:lnSpc>
                <a:spcPct val="150000"/>
              </a:lnSpc>
            </a:pPr>
            <a:r>
              <a:rPr lang="zh-CN" altLang="en-US" sz="1600" dirty="0">
                <a:solidFill>
                  <a:schemeClr val="tx1">
                    <a:lumMod val="65000"/>
                    <a:lumOff val="35000"/>
                  </a:schemeClr>
                </a:solidFill>
                <a:latin typeface="微软雅黑" panose="020B0503020204020204" charset="-122"/>
                <a:cs typeface="微软雅黑" panose="020B0503020204020204" charset="-122"/>
                <a:sym typeface="+mn-ea"/>
              </a:rPr>
              <a:t>这样处理，由于簇</a:t>
            </a:r>
            <a:r>
              <a:rPr lang="zh-CN" altLang="en-US" dirty="0">
                <a:solidFill>
                  <a:schemeClr val="tx1">
                    <a:lumMod val="65000"/>
                    <a:lumOff val="35000"/>
                  </a:schemeClr>
                </a:solidFill>
                <a:latin typeface="微软雅黑" panose="020B0503020204020204" charset="-122"/>
              </a:rPr>
              <a:t>簇的数量是远远小于基站（曲线）的数量的，减少了训练模型数量，降低开销</a:t>
            </a:r>
            <a:endParaRPr lang="en-US" altLang="zh-CN" dirty="0">
              <a:solidFill>
                <a:schemeClr val="tx1">
                  <a:lumMod val="65000"/>
                  <a:lumOff val="35000"/>
                </a:schemeClr>
              </a:solidFill>
              <a:latin typeface="微软雅黑" panose="020B0503020204020204" charset="-122"/>
            </a:endParaRPr>
          </a:p>
          <a:p>
            <a:pPr>
              <a:lnSpc>
                <a:spcPct val="150000"/>
              </a:lnSpc>
            </a:pPr>
            <a:r>
              <a:rPr lang="zh-CN" altLang="en-US" dirty="0">
                <a:solidFill>
                  <a:schemeClr val="tx1">
                    <a:lumMod val="65000"/>
                    <a:lumOff val="35000"/>
                  </a:schemeClr>
                </a:solidFill>
                <a:latin typeface="微软雅黑" panose="020B0503020204020204" charset="-122"/>
              </a:rPr>
              <a:t>这就是我们小组主要研究的课题内容</a:t>
            </a:r>
            <a:endParaRPr lang="en-US" altLang="zh-CN" dirty="0">
              <a:solidFill>
                <a:schemeClr val="tx1">
                  <a:lumMod val="65000"/>
                  <a:lumOff val="35000"/>
                </a:schemeClr>
              </a:solidFill>
              <a:latin typeface="微软雅黑" panose="020B0503020204020204" charset="-122"/>
            </a:endParaRPr>
          </a:p>
          <a:p>
            <a:pPr>
              <a:lnSpc>
                <a:spcPct val="150000"/>
              </a:lnSpc>
            </a:pPr>
            <a:endParaRPr lang="en-US" altLang="zh-CN"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extLst>
      <p:ext uri="{BB962C8B-B14F-4D97-AF65-F5344CB8AC3E}">
        <p14:creationId xmlns:p14="http://schemas.microsoft.com/office/powerpoint/2010/main" val="203707284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file:///C:\Users\1V994W2\PycharmProjects\PPT_Background_Generation/pic_temp/pic_sup.pn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66.xml"/><Relationship Id="rId7" Type="http://schemas.openxmlformats.org/officeDocument/2006/relationships/image" Target="../media/image2.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slideMaster" Target="../slideMasters/slideMaster1.xml"/><Relationship Id="rId5" Type="http://schemas.openxmlformats.org/officeDocument/2006/relationships/tags" Target="../tags/tag68.xml"/><Relationship Id="rId4" Type="http://schemas.openxmlformats.org/officeDocument/2006/relationships/tags" Target="../tags/tag67.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71.xml"/><Relationship Id="rId7"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image" Target="file:///C:\Users\1V994W2\PycharmProjects\PPT_Background_Generation/pic_temp/pic_sup.png" TargetMode="External"/></Relationships>
</file>

<file path=ppt/slideLayouts/_rels/slideLayout12.xml.rels><?xml version="1.0" encoding="UTF-8" standalone="yes"?>
<Relationships xmlns="http://schemas.openxmlformats.org/package/2006/relationships"><Relationship Id="rId8"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77.xml"/><Relationship Id="rId7" Type="http://schemas.openxmlformats.org/officeDocument/2006/relationships/image" Target="../media/image2.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Master" Target="../slideMasters/slideMaster1.xml"/><Relationship Id="rId5" Type="http://schemas.openxmlformats.org/officeDocument/2006/relationships/tags" Target="../tags/tag79.xml"/><Relationship Id="rId4" Type="http://schemas.openxmlformats.org/officeDocument/2006/relationships/tags" Target="../tags/tag78.xm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5" Type="http://schemas.openxmlformats.org/officeDocument/2006/relationships/tags" Target="../tags/tag84.xml"/><Relationship Id="rId10" Type="http://schemas.openxmlformats.org/officeDocument/2006/relationships/image" Target="file:///C:\Users\1V994W2\PycharmProjects\PPT_Background_Generation/pic_temp/1_pic_quater_right_up.png" TargetMode="External"/><Relationship Id="rId4" Type="http://schemas.openxmlformats.org/officeDocument/2006/relationships/tags" Target="../tags/tag83.xml"/><Relationship Id="rId9"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4.xml"/><Relationship Id="rId3" Type="http://schemas.openxmlformats.org/officeDocument/2006/relationships/tags" Target="../tags/tag89.xml"/><Relationship Id="rId7" Type="http://schemas.openxmlformats.org/officeDocument/2006/relationships/tags" Target="../tags/tag93.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91.xml"/><Relationship Id="rId10" Type="http://schemas.openxmlformats.org/officeDocument/2006/relationships/image" Target="../media/image5.png"/><Relationship Id="rId4" Type="http://schemas.openxmlformats.org/officeDocument/2006/relationships/tags" Target="../tags/tag90.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image" Target="../media/image2.png"/><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image" Target="../media/image5.png"/><Relationship Id="rId5" Type="http://schemas.openxmlformats.org/officeDocument/2006/relationships/tags" Target="../tags/tag99.xml"/><Relationship Id="rId10" Type="http://schemas.openxmlformats.org/officeDocument/2006/relationships/slideMaster" Target="../slideMasters/slideMaster1.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image" Target="file:///C:\Users\1V994W2\PycharmProjects\PPT_Background_Generation/pic_temp/1_pic_quater_right_up.png"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image" Target="../media/image2.png"/><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image" Target="../media/image5.png"/><Relationship Id="rId5" Type="http://schemas.openxmlformats.org/officeDocument/2006/relationships/tags" Target="../tags/tag108.xml"/><Relationship Id="rId10" Type="http://schemas.openxmlformats.org/officeDocument/2006/relationships/slideMaster" Target="../slideMasters/slideMaster1.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image" Target="file:///C:\Users\1V994W2\PycharmProjects\PPT_Background_Generation/pic_temp/1_pic_quater_right_up.png"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image" Target="../media/image2.png"/><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slideMaster" Target="../slideMasters/slideMaster1.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5" Type="http://schemas.openxmlformats.org/officeDocument/2006/relationships/tags" Target="../tags/tag117.xml"/><Relationship Id="rId10" Type="http://schemas.openxmlformats.org/officeDocument/2006/relationships/tags" Target="../tags/tag122.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image" Target="file:///C:\Users\1V994W2\PycharmProjects\PPT_Background_Generation/pic_temp/1_pic_quater_right_up.png"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image" Target="../media/image2.png"/><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28.xml"/><Relationship Id="rId10" Type="http://schemas.openxmlformats.org/officeDocument/2006/relationships/image" Target="../media/image5.png"/><Relationship Id="rId4" Type="http://schemas.openxmlformats.org/officeDocument/2006/relationships/tags" Target="../tags/tag127.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5.xml"/><Relationship Id="rId7"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9" Type="http://schemas.openxmlformats.org/officeDocument/2006/relationships/image" Target="file:///C:\Users\1V994W2\PycharmProjects\PPT_Background_Generation/pic_temp/1_pic_quater_right_up.png" TargetMode="Externa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10" Type="http://schemas.openxmlformats.org/officeDocument/2006/relationships/image" Target="file:///C:\Users\1V994W2\PycharmProjects\PPT_Background_Generation/pic_temp/pic_half_right.png" TargetMode="External"/><Relationship Id="rId4" Type="http://schemas.openxmlformats.org/officeDocument/2006/relationships/tags" Target="../tags/tag22.xml"/><Relationship Id="rId9"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10" Type="http://schemas.openxmlformats.org/officeDocument/2006/relationships/image" Target="file:///C:\Users\1V994W2\PycharmProjects\PPT_Background_Generation/pic_temp/1_pic_quater_right_up.png" TargetMode="External"/><Relationship Id="rId4" Type="http://schemas.openxmlformats.org/officeDocument/2006/relationships/tags" Target="../tags/tag29.xml"/><Relationship Id="rId9"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image" Target="../media/image2.png"/><Relationship Id="rId5" Type="http://schemas.openxmlformats.org/officeDocument/2006/relationships/tags" Target="../tags/tag37.xml"/><Relationship Id="rId10" Type="http://schemas.openxmlformats.org/officeDocument/2006/relationships/slideMaster" Target="../slideMasters/slideMaster1.xml"/><Relationship Id="rId4" Type="http://schemas.openxmlformats.org/officeDocument/2006/relationships/tags" Target="../tags/tag36.xml"/><Relationship Id="rId9" Type="http://schemas.openxmlformats.org/officeDocument/2006/relationships/tags" Target="../tags/tag4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4.xml"/><Relationship Id="rId7"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46.xml"/><Relationship Id="rId10" Type="http://schemas.openxmlformats.org/officeDocument/2006/relationships/image" Target="../media/image2.png"/><Relationship Id="rId4" Type="http://schemas.openxmlformats.org/officeDocument/2006/relationships/tags" Target="../tags/tag45.xml"/><Relationship Id="rId9" Type="http://schemas.openxmlformats.org/officeDocument/2006/relationships/image" Target="file:///C:\Users\1V994W2\Documents\Tencent%20Files\574576071\FileRecv\&#25340;&#35013;&#32032;&#26448;\forright\\10\subject_holdleft_98,163,185_0_staid_full_0.pn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10" Type="http://schemas.openxmlformats.org/officeDocument/2006/relationships/image" Target="file:///C:\Users\1V994W2\PycharmProjects\PPT_Background_Generation/pic_temp/1_pic_quater_right_up.png" TargetMode="External"/><Relationship Id="rId4" Type="http://schemas.openxmlformats.org/officeDocument/2006/relationships/tags" Target="../tags/tag54.xml"/><Relationship Id="rId9"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0.xml"/><Relationship Id="rId7"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9" Type="http://schemas.openxmlformats.org/officeDocument/2006/relationships/image" Target="file:///C:\Users\1V994W2\PycharmProjects\PPT_Background_Generation/pic_temp/1_pic_quater_right_up.pn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2022/4/7</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3" name="副标题 2"/>
          <p:cNvSpPr>
            <a:spLocks noGrp="1"/>
          </p:cNvSpPr>
          <p:nvPr>
            <p:ph type="subTitle" idx="14" hasCustomPrompt="1"/>
            <p:custDataLst>
              <p:tags r:id="rId5"/>
            </p:custDataLst>
          </p:nvPr>
        </p:nvSpPr>
        <p:spPr>
          <a:xfrm>
            <a:off x="6654483" y="4160203"/>
            <a:ext cx="47752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p>
        </p:txBody>
      </p:sp>
      <p:sp>
        <p:nvSpPr>
          <p:cNvPr id="2" name="标题 1"/>
          <p:cNvSpPr>
            <a:spLocks noGrp="1"/>
          </p:cNvSpPr>
          <p:nvPr>
            <p:ph type="ctrTitle" idx="13" hasCustomPrompt="1"/>
            <p:custDataLst>
              <p:tags r:id="rId6"/>
            </p:custDataLst>
          </p:nvPr>
        </p:nvSpPr>
        <p:spPr>
          <a:xfrm>
            <a:off x="6604319" y="2984818"/>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69233"/>
            <a:ext cx="720090" cy="588767"/>
          </a:xfrm>
          <a:prstGeom prst="rect">
            <a:avLst/>
          </a:prstGeom>
        </p:spPr>
      </p:pic>
      <p:sp>
        <p:nvSpPr>
          <p:cNvPr id="3" name="日期占位符 2"/>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2022/4/7</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2022/4/7</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4" hasCustomPrompt="1"/>
            <p:custDataLst>
              <p:tags r:id="rId5"/>
            </p:custDataLst>
          </p:nvPr>
        </p:nvSpPr>
        <p:spPr>
          <a:xfrm>
            <a:off x="6604000" y="3651568"/>
            <a:ext cx="4826000" cy="1111250"/>
          </a:xfrm>
        </p:spPr>
        <p:txBody>
          <a:bodyPr vert="horz" wrap="square" lIns="0" tIns="0" rIns="0" bIns="0" anchor="t" anchorCtr="0">
            <a:normAutofit/>
          </a:bodyPr>
          <a:lstStyle>
            <a:lvl1pPr marL="342900" marR="0" indent="-342900" algn="l" rtl="0" eaLnBrk="1" fontAlgn="auto">
              <a:lnSpc>
                <a:spcPct val="12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20000"/>
              </a:lnSpc>
              <a:spcBef>
                <a:spcPts val="0"/>
              </a:spcBef>
              <a:spcAft>
                <a:spcPts val="0"/>
              </a:spcAft>
              <a:buClr>
                <a:schemeClr val="tx1">
                  <a:lumMod val="65000"/>
                  <a:lumOff val="35000"/>
                </a:schemeClr>
              </a:buClr>
              <a:buSzPts val="1800"/>
              <a:buFont typeface="Arial" panose="020B0604020202020204" pitchFamily="34" charset="0"/>
              <a:buNone/>
            </a:pPr>
            <a:r>
              <a:rPr lang="zh-CN" altLang="en-US"/>
              <a:t>单击此处编辑副标题</a:t>
            </a:r>
          </a:p>
        </p:txBody>
      </p:sp>
      <p:sp>
        <p:nvSpPr>
          <p:cNvPr id="2" name="标题 1"/>
          <p:cNvSpPr>
            <a:spLocks noGrp="1"/>
          </p:cNvSpPr>
          <p:nvPr>
            <p:ph type="title" idx="13" hasCustomPrompt="1"/>
            <p:custDataLst>
              <p:tags r:id="rId6"/>
            </p:custDataLst>
          </p:nvPr>
        </p:nvSpPr>
        <p:spPr>
          <a:xfrm>
            <a:off x="6604000" y="2095183"/>
            <a:ext cx="4825365" cy="1351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69233"/>
            <a:ext cx="720090" cy="588767"/>
          </a:xfrm>
          <a:prstGeom prst="rect">
            <a:avLst/>
          </a:prstGeom>
        </p:spPr>
      </p:pic>
      <p:sp>
        <p:nvSpPr>
          <p:cNvPr id="2" name="标题 1"/>
          <p:cNvSpPr>
            <a:spLocks noGrp="1"/>
          </p:cNvSpPr>
          <p:nvPr>
            <p:ph type="title"/>
            <p:custDataLst>
              <p:tags r:id="rId2"/>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2022/4/7</a:t>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userDrawn="1">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2"/>
            </p:custDataLst>
          </p:nvPr>
        </p:nvPicPr>
        <p:blipFill>
          <a:blip r:embed="rId9" r:link="rId10" cstate="print">
            <a:extLst>
              <a:ext uri="{28A0092B-C50C-407E-A947-70E740481C1C}">
                <a14:useLocalDpi xmlns:a14="http://schemas.microsoft.com/office/drawing/2010/main" val="0"/>
              </a:ext>
            </a:extLst>
          </a:blip>
          <a:stretch>
            <a:fillRect/>
          </a:stretch>
        </p:blipFill>
        <p:spPr>
          <a:xfrm>
            <a:off x="0" y="6269233"/>
            <a:ext cx="720090" cy="588767"/>
          </a:xfrm>
          <a:prstGeom prst="rect">
            <a:avLst/>
          </a:prstGeom>
        </p:spPr>
      </p:pic>
      <p:sp>
        <p:nvSpPr>
          <p:cNvPr id="2" name="标题 1"/>
          <p:cNvSpPr>
            <a:spLocks noGrp="1"/>
          </p:cNvSpPr>
          <p:nvPr>
            <p:ph type="title" hasCustomPrompt="1"/>
            <p:custDataLst>
              <p:tags r:id="rId3"/>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2022/4/7</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588767"/>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2022/4/7</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0"/>
            <a:ext cx="720090" cy="588767"/>
          </a:xfrm>
          <a:prstGeom prst="rect">
            <a:avLst/>
          </a:prstGeom>
        </p:spPr>
      </p:pic>
      <p:pic>
        <p:nvPicPr>
          <p:cNvPr id="8" name="图片 7"/>
          <p:cNvPicPr/>
          <p:nvPr userDrawn="1">
            <p:custDataLst>
              <p:tags r:id="rId3"/>
            </p:custDataLst>
          </p:nvPr>
        </p:nvPicPr>
        <p:blipFill>
          <a:blip r:embed="rId13" r:link="rId14" cstate="print">
            <a:extLst>
              <a:ext uri="{28A0092B-C50C-407E-A947-70E740481C1C}">
                <a14:useLocalDpi xmlns:a14="http://schemas.microsoft.com/office/drawing/2010/main" val="0"/>
              </a:ext>
            </a:extLst>
          </a:blip>
          <a:stretch>
            <a:fillRect/>
          </a:stretch>
        </p:blipFill>
        <p:spPr>
          <a:xfrm>
            <a:off x="11471910" y="0"/>
            <a:ext cx="720090" cy="588767"/>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2022/4/7</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0"/>
            <a:ext cx="720090" cy="588767"/>
          </a:xfrm>
          <a:prstGeom prst="rect">
            <a:avLst/>
          </a:prstGeom>
        </p:spPr>
      </p:pic>
      <p:pic>
        <p:nvPicPr>
          <p:cNvPr id="8" name="图片 7"/>
          <p:cNvPicPr/>
          <p:nvPr userDrawn="1">
            <p:custDataLst>
              <p:tags r:id="rId3"/>
            </p:custDataLst>
          </p:nvPr>
        </p:nvPicPr>
        <p:blipFill>
          <a:blip r:embed="rId13" r:link="rId14" cstate="print">
            <a:extLst>
              <a:ext uri="{28A0092B-C50C-407E-A947-70E740481C1C}">
                <a14:useLocalDpi xmlns:a14="http://schemas.microsoft.com/office/drawing/2010/main" val="0"/>
              </a:ext>
            </a:extLst>
          </a:blip>
          <a:stretch>
            <a:fillRect/>
          </a:stretch>
        </p:blipFill>
        <p:spPr>
          <a:xfrm>
            <a:off x="11471910" y="0"/>
            <a:ext cx="720090" cy="588767"/>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2022/4/7</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2"/>
            </p:custDataLst>
          </p:nvPr>
        </p:nvPicPr>
        <p:blipFill>
          <a:blip r:embed="rId13" r:link="rId14" cstate="print">
            <a:extLst>
              <a:ext uri="{28A0092B-C50C-407E-A947-70E740481C1C}">
                <a14:useLocalDpi xmlns:a14="http://schemas.microsoft.com/office/drawing/2010/main" val="0"/>
              </a:ext>
            </a:extLst>
          </a:blip>
          <a:stretch>
            <a:fillRect/>
          </a:stretch>
        </p:blipFill>
        <p:spPr>
          <a:xfrm>
            <a:off x="0" y="6269233"/>
            <a:ext cx="720090" cy="588767"/>
          </a:xfrm>
          <a:prstGeom prst="rect">
            <a:avLst/>
          </a:prstGeom>
        </p:spPr>
      </p:pic>
      <p:pic>
        <p:nvPicPr>
          <p:cNvPr id="10" name="图片 9"/>
          <p:cNvPicPr/>
          <p:nvPr userDrawn="1">
            <p:custDataLst>
              <p:tags r:id="rId3"/>
            </p:custDataLst>
          </p:nvPr>
        </p:nvPicPr>
        <p:blipFill>
          <a:blip r:embed="rId13" r:link="rId14" cstate="print">
            <a:extLst>
              <a:ext uri="{28A0092B-C50C-407E-A947-70E740481C1C}">
                <a14:useLocalDpi xmlns:a14="http://schemas.microsoft.com/office/drawing/2010/main" val="0"/>
              </a:ext>
            </a:extLst>
          </a:blip>
          <a:stretch>
            <a:fillRect/>
          </a:stretch>
        </p:blipFill>
        <p:spPr>
          <a:xfrm>
            <a:off x="11073644" y="0"/>
            <a:ext cx="1118355" cy="91440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2022/4/7</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a:extLst>
              <a:ext uri="{28A0092B-C50C-407E-A947-70E740481C1C}">
                <a14:useLocalDpi xmlns:a14="http://schemas.microsoft.com/office/drawing/2010/main" val="0"/>
              </a:ext>
            </a:extLst>
          </a:blip>
          <a:stretch>
            <a:fillRect/>
          </a:stretch>
        </p:blipFill>
        <p:spPr>
          <a:xfrm>
            <a:off x="0" y="0"/>
            <a:ext cx="1620202" cy="1324725"/>
          </a:xfrm>
          <a:prstGeom prst="rect">
            <a:avLst/>
          </a:prstGeom>
        </p:spPr>
      </p:pic>
      <p:pic>
        <p:nvPicPr>
          <p:cNvPr id="8" name="图片 7"/>
          <p:cNvPicPr/>
          <p:nvPr userDrawn="1">
            <p:custDataLst>
              <p:tags r:id="rId3"/>
            </p:custDataLst>
          </p:nvPr>
        </p:nvPicPr>
        <p:blipFill>
          <a:blip r:embed="rId12" r:link="rId13">
            <a:extLst>
              <a:ext uri="{28A0092B-C50C-407E-A947-70E740481C1C}">
                <a14:useLocalDpi xmlns:a14="http://schemas.microsoft.com/office/drawing/2010/main" val="0"/>
              </a:ext>
            </a:extLst>
          </a:blip>
          <a:stretch>
            <a:fillRect/>
          </a:stretch>
        </p:blipFill>
        <p:spPr>
          <a:xfrm>
            <a:off x="10571797" y="5533275"/>
            <a:ext cx="1620202" cy="1324725"/>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2022/4/7</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print">
            <a:extLst>
              <a:ext uri="{28A0092B-C50C-407E-A947-70E740481C1C}">
                <a14:useLocalDpi xmlns:a14="http://schemas.microsoft.com/office/drawing/2010/main" val="0"/>
              </a:ext>
            </a:extLst>
          </a:blip>
          <a:stretch>
            <a:fillRect/>
          </a:stretch>
        </p:blipFill>
        <p:spPr>
          <a:xfrm>
            <a:off x="0" y="6269233"/>
            <a:ext cx="720090" cy="588767"/>
          </a:xfrm>
          <a:prstGeom prst="rect">
            <a:avLst/>
          </a:prstGeom>
        </p:spPr>
      </p:pic>
      <p:sp>
        <p:nvSpPr>
          <p:cNvPr id="2" name="标题 1"/>
          <p:cNvSpPr>
            <a:spLocks noGrp="1"/>
          </p:cNvSpPr>
          <p:nvPr>
            <p:ph type="title"/>
            <p:custDataLst>
              <p:tags r:id="rId2"/>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2022/4/7</a:t>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9" r:link="rId10" cstate="print">
            <a:extLst>
              <a:ext uri="{28A0092B-C50C-407E-A947-70E740481C1C}">
                <a14:useLocalDpi xmlns:a14="http://schemas.microsoft.com/office/drawing/2010/main" val="0"/>
              </a:ext>
            </a:extLst>
          </a:blip>
          <a:stretch>
            <a:fillRect/>
          </a:stretch>
        </p:blipFill>
        <p:spPr>
          <a:xfrm>
            <a:off x="8579555" y="1397000"/>
            <a:ext cx="3612445" cy="4064000"/>
          </a:xfrm>
          <a:prstGeom prst="rect">
            <a:avLst/>
          </a:prstGeom>
        </p:spPr>
      </p:pic>
      <p:sp>
        <p:nvSpPr>
          <p:cNvPr id="4" name="日期占位符 3"/>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2022/4/7</a:t>
            </a:fld>
            <a:endParaRPr lang="zh-CN" altLang="en-US"/>
          </a:p>
        </p:txBody>
      </p:sp>
      <p:sp>
        <p:nvSpPr>
          <p:cNvPr id="5" name="页脚占位符 4"/>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3" name="标题 2"/>
          <p:cNvSpPr>
            <a:spLocks noGrp="1"/>
          </p:cNvSpPr>
          <p:nvPr>
            <p:ph type="ctrTitle" idx="14" hasCustomPrompt="1"/>
            <p:custDataLst>
              <p:tags r:id="rId5"/>
            </p:custDataLst>
          </p:nvPr>
        </p:nvSpPr>
        <p:spPr>
          <a:xfrm>
            <a:off x="31794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2" name="副标题 1"/>
          <p:cNvSpPr>
            <a:spLocks noGrp="1"/>
          </p:cNvSpPr>
          <p:nvPr>
            <p:ph type="subTitle" idx="13" hasCustomPrompt="1"/>
            <p:custDataLst>
              <p:tags r:id="rId6"/>
            </p:custDataLst>
          </p:nvPr>
        </p:nvSpPr>
        <p:spPr>
          <a:xfrm>
            <a:off x="31794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p>
        </p:txBody>
      </p:sp>
      <p:cxnSp>
        <p:nvCxnSpPr>
          <p:cNvPr id="8" name="直接连接符 7"/>
          <p:cNvCxnSpPr/>
          <p:nvPr userDrawn="1">
            <p:custDataLst>
              <p:tags r:id="rId7"/>
            </p:custDataLst>
          </p:nvPr>
        </p:nvCxnSpPr>
        <p:spPr>
          <a:xfrm>
            <a:off x="1485900" y="4088765"/>
            <a:ext cx="1367790" cy="0"/>
          </a:xfrm>
          <a:prstGeom prst="line">
            <a:avLst/>
          </a:prstGeom>
          <a:noFill/>
          <a:ln w="19050" cap="flat" cmpd="sng" algn="ctr">
            <a:solidFill>
              <a:schemeClr val="accent1"/>
            </a:solidFill>
            <a:prstDash val="solid"/>
            <a:miter lim="800000"/>
          </a:ln>
          <a:effec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print">
            <a:extLst>
              <a:ext uri="{28A0092B-C50C-407E-A947-70E740481C1C}">
                <a14:useLocalDpi xmlns:a14="http://schemas.microsoft.com/office/drawing/2010/main" val="0"/>
              </a:ext>
            </a:extLst>
          </a:blip>
          <a:stretch>
            <a:fillRect/>
          </a:stretch>
        </p:blipFill>
        <p:spPr>
          <a:xfrm>
            <a:off x="0" y="6269233"/>
            <a:ext cx="720090" cy="588767"/>
          </a:xfrm>
          <a:prstGeom prst="rect">
            <a:avLst/>
          </a:prstGeom>
        </p:spPr>
      </p:pic>
      <p:sp>
        <p:nvSpPr>
          <p:cNvPr id="2" name="标题 1"/>
          <p:cNvSpPr>
            <a:spLocks noGrp="1"/>
          </p:cNvSpPr>
          <p:nvPr>
            <p:ph type="title"/>
            <p:custDataLst>
              <p:tags r:id="rId2"/>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2022/4/7</a:t>
            </a:fld>
            <a:endParaRPr lang="zh-CN" altLang="en-US"/>
          </a:p>
        </p:txBody>
      </p:sp>
      <p:sp>
        <p:nvSpPr>
          <p:cNvPr id="6" name="页脚占位符 5"/>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p:cNvPicPr/>
          <p:nvPr userDrawn="1">
            <p:custDataLst>
              <p:tags r:id="rId1"/>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6269233"/>
            <a:ext cx="720090" cy="588767"/>
          </a:xfrm>
          <a:prstGeom prst="rect">
            <a:avLst/>
          </a:prstGeom>
        </p:spPr>
      </p:pic>
      <p:sp>
        <p:nvSpPr>
          <p:cNvPr id="2" name="标题 1"/>
          <p:cNvSpPr>
            <a:spLocks noGrp="1"/>
          </p:cNvSpPr>
          <p:nvPr>
            <p:ph type="title"/>
            <p:custDataLst>
              <p:tags r:id="rId2"/>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2022/4/7</a:t>
            </a:fld>
            <a:endParaRPr lang="zh-CN" altLang="en-US"/>
          </a:p>
        </p:txBody>
      </p:sp>
      <p:sp>
        <p:nvSpPr>
          <p:cNvPr id="8" name="页脚占位符 7"/>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print">
            <a:extLst>
              <a:ext uri="{28A0092B-C50C-407E-A947-70E740481C1C}">
                <a14:useLocalDpi xmlns:a14="http://schemas.microsoft.com/office/drawing/2010/main" val="0"/>
              </a:ext>
            </a:extLst>
          </a:blip>
          <a:stretch>
            <a:fillRect/>
          </a:stretch>
        </p:blipFill>
        <p:spPr>
          <a:xfrm>
            <a:off x="304800" y="2194560"/>
            <a:ext cx="4389120" cy="2468880"/>
          </a:xfrm>
          <a:prstGeom prst="rect">
            <a:avLst/>
          </a:prstGeom>
        </p:spPr>
      </p:pic>
      <p:pic>
        <p:nvPicPr>
          <p:cNvPr id="6" name="图片 5"/>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6269233"/>
            <a:ext cx="720090" cy="588767"/>
          </a:xfrm>
          <a:prstGeom prst="rect">
            <a:avLst/>
          </a:prstGeom>
        </p:spPr>
      </p:pic>
      <p:sp>
        <p:nvSpPr>
          <p:cNvPr id="2" name="标题 1"/>
          <p:cNvSpPr>
            <a:spLocks noGrp="1"/>
          </p:cNvSpPr>
          <p:nvPr>
            <p:ph type="title"/>
            <p:custDataLst>
              <p:tags r:id="rId3"/>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2022/4/7</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2022/4/7</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print">
            <a:extLst>
              <a:ext uri="{28A0092B-C50C-407E-A947-70E740481C1C}">
                <a14:useLocalDpi xmlns:a14="http://schemas.microsoft.com/office/drawing/2010/main" val="0"/>
              </a:ext>
            </a:extLst>
          </a:blip>
          <a:stretch>
            <a:fillRect/>
          </a:stretch>
        </p:blipFill>
        <p:spPr>
          <a:xfrm>
            <a:off x="0" y="6269233"/>
            <a:ext cx="720090" cy="588767"/>
          </a:xfrm>
          <a:prstGeom prst="rect">
            <a:avLst/>
          </a:prstGeom>
        </p:spPr>
      </p:pic>
      <p:sp>
        <p:nvSpPr>
          <p:cNvPr id="2" name="标题 1"/>
          <p:cNvSpPr>
            <a:spLocks noGrp="1"/>
          </p:cNvSpPr>
          <p:nvPr>
            <p:ph type="title"/>
            <p:custDataLst>
              <p:tags r:id="rId2"/>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t>2022/4/7</a:t>
            </a:fld>
            <a:endParaRPr lang="zh-CN" altLang="en-US" dirty="0"/>
          </a:p>
        </p:txBody>
      </p:sp>
      <p:sp>
        <p:nvSpPr>
          <p:cNvPr id="6" name="页脚占位符 5"/>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print">
            <a:extLst>
              <a:ext uri="{28A0092B-C50C-407E-A947-70E740481C1C}">
                <a14:useLocalDpi xmlns:a14="http://schemas.microsoft.com/office/drawing/2010/main" val="0"/>
              </a:ext>
            </a:extLst>
          </a:blip>
          <a:stretch>
            <a:fillRect/>
          </a:stretch>
        </p:blipFill>
        <p:spPr>
          <a:xfrm>
            <a:off x="0" y="6269233"/>
            <a:ext cx="720090" cy="588767"/>
          </a:xfrm>
          <a:prstGeom prst="rect">
            <a:avLst/>
          </a:prstGeom>
        </p:spPr>
      </p:pic>
      <p:sp>
        <p:nvSpPr>
          <p:cNvPr id="2" name="竖排标题 1"/>
          <p:cNvSpPr>
            <a:spLocks noGrp="1"/>
          </p:cNvSpPr>
          <p:nvPr>
            <p:ph type="title" orient="vert"/>
            <p:custDataLst>
              <p:tags r:id="rId2"/>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2022/4/7</a:t>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2022/4/7</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134.xml"/><Relationship Id="rId7" Type="http://schemas.openxmlformats.org/officeDocument/2006/relationships/slideLayout" Target="../slideLayouts/slideLayout1.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9"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tags" Target="../tags/tag198.xml"/><Relationship Id="rId13" Type="http://schemas.openxmlformats.org/officeDocument/2006/relationships/notesSlide" Target="../notesSlides/notesSlide11.xml"/><Relationship Id="rId3" Type="http://schemas.openxmlformats.org/officeDocument/2006/relationships/tags" Target="../tags/tag193.xml"/><Relationship Id="rId7" Type="http://schemas.openxmlformats.org/officeDocument/2006/relationships/tags" Target="../tags/tag197.xml"/><Relationship Id="rId12" Type="http://schemas.openxmlformats.org/officeDocument/2006/relationships/slideLayout" Target="../slideLayouts/slideLayout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11" Type="http://schemas.openxmlformats.org/officeDocument/2006/relationships/tags" Target="../tags/tag201.xml"/><Relationship Id="rId5" Type="http://schemas.openxmlformats.org/officeDocument/2006/relationships/tags" Target="../tags/tag195.xml"/><Relationship Id="rId15" Type="http://schemas.openxmlformats.org/officeDocument/2006/relationships/image" Target="file:///C:\Users\1V994W2\PycharmProjects\PPT_Background_Generation/pic_temp/1_pic_quater_right_up.png" TargetMode="External"/><Relationship Id="rId10" Type="http://schemas.openxmlformats.org/officeDocument/2006/relationships/tags" Target="../tags/tag200.xml"/><Relationship Id="rId4" Type="http://schemas.openxmlformats.org/officeDocument/2006/relationships/tags" Target="../tags/tag194.xml"/><Relationship Id="rId9" Type="http://schemas.openxmlformats.org/officeDocument/2006/relationships/tags" Target="../tags/tag199.xml"/><Relationship Id="rId1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204.xml"/><Relationship Id="rId7" Type="http://schemas.openxmlformats.org/officeDocument/2006/relationships/slideLayout" Target="../slideLayouts/slideLayout7.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tags" Target="../tags/tag207.xml"/><Relationship Id="rId11" Type="http://schemas.openxmlformats.org/officeDocument/2006/relationships/image" Target="../media/image14.png"/><Relationship Id="rId5" Type="http://schemas.openxmlformats.org/officeDocument/2006/relationships/tags" Target="../tags/tag206.xml"/><Relationship Id="rId10" Type="http://schemas.openxmlformats.org/officeDocument/2006/relationships/image" Target="file:///C:\Users\1V994W2\PycharmProjects\PPT_Background_Generation/pic_temp/1_pic_quater_right_up.png" TargetMode="External"/><Relationship Id="rId4" Type="http://schemas.openxmlformats.org/officeDocument/2006/relationships/tags" Target="../tags/tag205.xml"/><Relationship Id="rId9"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image" Target="../media/image6.jpeg"/><Relationship Id="rId5" Type="http://schemas.openxmlformats.org/officeDocument/2006/relationships/notesSlide" Target="../notesSlides/notesSlide14.xml"/><Relationship Id="rId4"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tags" Target="../tags/tag140.xml"/><Relationship Id="rId7" Type="http://schemas.openxmlformats.org/officeDocument/2006/relationships/image" Target="../media/image8.png"/><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image" Target="../media/image7.png"/><Relationship Id="rId5" Type="http://schemas.openxmlformats.org/officeDocument/2006/relationships/notesSlide" Target="../notesSlides/notesSlide2.xml"/><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tags" Target="../tags/tag153.xml"/><Relationship Id="rId18" Type="http://schemas.openxmlformats.org/officeDocument/2006/relationships/tags" Target="../tags/tag158.xml"/><Relationship Id="rId3" Type="http://schemas.openxmlformats.org/officeDocument/2006/relationships/tags" Target="../tags/tag143.xml"/><Relationship Id="rId21" Type="http://schemas.openxmlformats.org/officeDocument/2006/relationships/slideLayout" Target="../slideLayouts/slideLayout6.xml"/><Relationship Id="rId7" Type="http://schemas.openxmlformats.org/officeDocument/2006/relationships/tags" Target="../tags/tag147.xml"/><Relationship Id="rId12" Type="http://schemas.openxmlformats.org/officeDocument/2006/relationships/tags" Target="../tags/tag152.xml"/><Relationship Id="rId17" Type="http://schemas.openxmlformats.org/officeDocument/2006/relationships/tags" Target="../tags/tag157.xml"/><Relationship Id="rId2" Type="http://schemas.openxmlformats.org/officeDocument/2006/relationships/tags" Target="../tags/tag142.xml"/><Relationship Id="rId16" Type="http://schemas.openxmlformats.org/officeDocument/2006/relationships/tags" Target="../tags/tag156.xml"/><Relationship Id="rId20" Type="http://schemas.openxmlformats.org/officeDocument/2006/relationships/tags" Target="../tags/tag160.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5" Type="http://schemas.openxmlformats.org/officeDocument/2006/relationships/tags" Target="../tags/tag145.xml"/><Relationship Id="rId15" Type="http://schemas.openxmlformats.org/officeDocument/2006/relationships/tags" Target="../tags/tag155.xml"/><Relationship Id="rId23" Type="http://schemas.openxmlformats.org/officeDocument/2006/relationships/image" Target="../media/image9.png"/><Relationship Id="rId10" Type="http://schemas.openxmlformats.org/officeDocument/2006/relationships/tags" Target="../tags/tag150.xml"/><Relationship Id="rId19" Type="http://schemas.openxmlformats.org/officeDocument/2006/relationships/tags" Target="../tags/tag159.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tags" Target="../tags/tag154.xml"/><Relationship Id="rId2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image" Target="../media/image10.png"/><Relationship Id="rId5" Type="http://schemas.openxmlformats.org/officeDocument/2006/relationships/tags" Target="../tags/tag165.xml"/><Relationship Id="rId10" Type="http://schemas.openxmlformats.org/officeDocument/2006/relationships/notesSlide" Target="../notesSlides/notesSlide5.xml"/><Relationship Id="rId4" Type="http://schemas.openxmlformats.org/officeDocument/2006/relationships/tags" Target="../tags/tag164.xml"/><Relationship Id="rId9"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13" Type="http://schemas.openxmlformats.org/officeDocument/2006/relationships/image" Target="../media/image11.png"/><Relationship Id="rId3" Type="http://schemas.openxmlformats.org/officeDocument/2006/relationships/tags" Target="../tags/tag171.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image" Target="../media/image2.png"/><Relationship Id="rId5" Type="http://schemas.openxmlformats.org/officeDocument/2006/relationships/tags" Target="../tags/tag173.xml"/><Relationship Id="rId15" Type="http://schemas.openxmlformats.org/officeDocument/2006/relationships/image" Target="../media/image13.svg"/><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72.xml"/><Relationship Id="rId9" Type="http://schemas.openxmlformats.org/officeDocument/2006/relationships/image" Target="../media/image5.png"/><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177.xml"/><Relationship Id="rId7" Type="http://schemas.openxmlformats.org/officeDocument/2006/relationships/tags" Target="../tags/tag181.xml"/><Relationship Id="rId12" Type="http://schemas.openxmlformats.org/officeDocument/2006/relationships/image" Target="../media/image2.png"/><Relationship Id="rId2" Type="http://schemas.openxmlformats.org/officeDocument/2006/relationships/tags" Target="../tags/tag176.xml"/><Relationship Id="rId16" Type="http://schemas.openxmlformats.org/officeDocument/2006/relationships/image" Target="../media/image13.svg"/><Relationship Id="rId1" Type="http://schemas.openxmlformats.org/officeDocument/2006/relationships/tags" Target="../tags/tag175.xml"/><Relationship Id="rId6" Type="http://schemas.openxmlformats.org/officeDocument/2006/relationships/tags" Target="../tags/tag180.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79.xml"/><Relationship Id="rId15" Type="http://schemas.openxmlformats.org/officeDocument/2006/relationships/image" Target="../media/image12.png"/><Relationship Id="rId10" Type="http://schemas.openxmlformats.org/officeDocument/2006/relationships/image" Target="../media/image5.png"/><Relationship Id="rId4" Type="http://schemas.openxmlformats.org/officeDocument/2006/relationships/tags" Target="../tags/tag178.xml"/><Relationship Id="rId9" Type="http://schemas.openxmlformats.org/officeDocument/2006/relationships/notesSlide" Target="../notesSlides/notesSlide8.xml"/><Relationship Id="rId1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tags" Target="../tags/tag189.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184.xml"/><Relationship Id="rId7" Type="http://schemas.openxmlformats.org/officeDocument/2006/relationships/tags" Target="../tags/tag188.xml"/><Relationship Id="rId12" Type="http://schemas.openxmlformats.org/officeDocument/2006/relationships/image" Target="../media/image2.png"/><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notesSlide" Target="../notesSlides/notesSlide9.xml"/><Relationship Id="rId5" Type="http://schemas.openxmlformats.org/officeDocument/2006/relationships/tags" Target="../tags/tag186.xml"/><Relationship Id="rId15" Type="http://schemas.openxmlformats.org/officeDocument/2006/relationships/image" Target="file:///C:\Users\1V994W2\PycharmProjects\PPT_Background_Generation/pic_temp/0_pic_quater_left_up.png" TargetMode="External"/><Relationship Id="rId10" Type="http://schemas.openxmlformats.org/officeDocument/2006/relationships/slideLayout" Target="../slideLayouts/slideLayout7.xml"/><Relationship Id="rId4" Type="http://schemas.openxmlformats.org/officeDocument/2006/relationships/tags" Target="../tags/tag185.xml"/><Relationship Id="rId9" Type="http://schemas.openxmlformats.org/officeDocument/2006/relationships/tags" Target="../tags/tag190.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65000"/>
          </a:schemeClr>
        </a:solid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517772" y="476643"/>
            <a:ext cx="1520190" cy="506730"/>
          </a:xfrm>
          <a:prstGeom prst="rect">
            <a:avLst/>
          </a:prstGeom>
          <a:solidFill>
            <a:srgbClr val="7B0050">
              <a:alpha val="80000"/>
            </a:srgbClr>
          </a:solidFill>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a:endParaRPr lang="en-US" altLang="zh-CN" sz="3200" b="1" dirty="0">
              <a:solidFill>
                <a:schemeClr val="bg1"/>
              </a:solidFill>
              <a:latin typeface="Arial" panose="020B0604020202020204" pitchFamily="34" charset="0"/>
              <a:ea typeface="微软雅黑" panose="020B0503020204020204" charset="-122"/>
              <a:cs typeface="+mn-ea"/>
              <a:sym typeface="+mn-lt"/>
            </a:endParaRPr>
          </a:p>
        </p:txBody>
      </p:sp>
      <p:sp>
        <p:nvSpPr>
          <p:cNvPr id="4" name="文本框 5"/>
          <p:cNvSpPr txBox="1"/>
          <p:nvPr>
            <p:custDataLst>
              <p:tags r:id="rId3"/>
            </p:custDataLst>
          </p:nvPr>
        </p:nvSpPr>
        <p:spPr>
          <a:xfrm>
            <a:off x="639692" y="520458"/>
            <a:ext cx="1276350" cy="419100"/>
          </a:xfrm>
          <a:prstGeom prst="rect">
            <a:avLst/>
          </a:prstGeom>
          <a:noFill/>
        </p:spPr>
        <p:txBody>
          <a:bodyPr wrap="square" lIns="0" tIns="0" rIns="0" bIns="0" rtlCol="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00000"/>
              </a:lnSpc>
            </a:pPr>
            <a:r>
              <a:rPr lang="en-US" altLang="zh-CN" sz="2800" b="1" spc="200" dirty="0">
                <a:solidFill>
                  <a:schemeClr val="bg1"/>
                </a:solidFill>
                <a:uFillTx/>
                <a:latin typeface="Arial" panose="020B0604020202020204" pitchFamily="34" charset="0"/>
                <a:ea typeface="微软雅黑" panose="020B0503020204020204" charset="-122"/>
                <a:cs typeface="Arial" panose="020B0604020202020204" pitchFamily="34" charset="0"/>
              </a:rPr>
              <a:t>2022</a:t>
            </a:r>
          </a:p>
        </p:txBody>
      </p:sp>
      <p:sp>
        <p:nvSpPr>
          <p:cNvPr id="2" name="标题 1"/>
          <p:cNvSpPr>
            <a:spLocks noGrp="1"/>
          </p:cNvSpPr>
          <p:nvPr>
            <p:ph type="ctrTitle" idx="13"/>
            <p:custDataLst>
              <p:tags r:id="rId4"/>
            </p:custDataLst>
          </p:nvPr>
        </p:nvSpPr>
        <p:spPr>
          <a:xfrm>
            <a:off x="3133409" y="1846897"/>
            <a:ext cx="5908674" cy="2899410"/>
          </a:xfrm>
        </p:spPr>
        <p:txBody>
          <a:bodyPr wrap="square"/>
          <a:lstStyle/>
          <a:p>
            <a:pPr algn="ctr"/>
            <a:r>
              <a:rPr lang="zh-CN" altLang="en-US" sz="3600" b="1" dirty="0">
                <a:solidFill>
                  <a:schemeClr val="tx1">
                    <a:lumMod val="85000"/>
                    <a:lumOff val="15000"/>
                  </a:schemeClr>
                </a:solidFill>
              </a:rPr>
              <a:t>大规模无线基站</a:t>
            </a:r>
            <a:br>
              <a:rPr lang="en-US" altLang="zh-CN" sz="3600" b="1" dirty="0">
                <a:solidFill>
                  <a:schemeClr val="tx1">
                    <a:lumMod val="85000"/>
                    <a:lumOff val="15000"/>
                  </a:schemeClr>
                </a:solidFill>
              </a:rPr>
            </a:br>
            <a:r>
              <a:rPr lang="zh-CN" altLang="en-US" sz="3600" b="1" dirty="0">
                <a:solidFill>
                  <a:schemeClr val="tx1">
                    <a:lumMod val="85000"/>
                    <a:lumOff val="15000"/>
                  </a:schemeClr>
                </a:solidFill>
              </a:rPr>
              <a:t>多维指标异常检测系统</a:t>
            </a:r>
            <a:br>
              <a:rPr lang="en-US" altLang="zh-CN" sz="3600" b="1" dirty="0">
                <a:solidFill>
                  <a:schemeClr val="tx1">
                    <a:lumMod val="85000"/>
                    <a:lumOff val="15000"/>
                  </a:schemeClr>
                </a:solidFill>
              </a:rPr>
            </a:br>
            <a:r>
              <a:rPr lang="zh-CN" altLang="en-US" sz="3600" b="1" dirty="0">
                <a:solidFill>
                  <a:schemeClr val="tx1">
                    <a:lumMod val="85000"/>
                    <a:lumOff val="15000"/>
                  </a:schemeClr>
                </a:solidFill>
              </a:rPr>
              <a:t>设计与实现</a:t>
            </a:r>
          </a:p>
        </p:txBody>
      </p:sp>
      <p:sp>
        <p:nvSpPr>
          <p:cNvPr id="6" name="副标题 5"/>
          <p:cNvSpPr>
            <a:spLocks noGrp="1"/>
          </p:cNvSpPr>
          <p:nvPr>
            <p:ph type="subTitle" idx="14"/>
            <p:custDataLst>
              <p:tags r:id="rId5"/>
            </p:custDataLst>
          </p:nvPr>
        </p:nvSpPr>
        <p:spPr>
          <a:xfrm>
            <a:off x="6602947" y="5517486"/>
            <a:ext cx="4775200" cy="370205"/>
          </a:xfrm>
        </p:spPr>
        <p:txBody>
          <a:bodyPr wrap="square">
            <a:normAutofit/>
          </a:bodyPr>
          <a:lstStyle/>
          <a:p>
            <a:r>
              <a:rPr lang="zh-CN" altLang="en-US" dirty="0">
                <a:solidFill>
                  <a:schemeClr val="tx1">
                    <a:lumMod val="85000"/>
                    <a:lumOff val="15000"/>
                  </a:schemeClr>
                </a:solidFill>
              </a:rPr>
              <a:t>小组成员：张怡桢，张家冉，潘骁腾</a:t>
            </a:r>
          </a:p>
          <a:p>
            <a:endParaRPr lang="zh-CN" altLang="en-US" dirty="0">
              <a:solidFill>
                <a:schemeClr val="tx1">
                  <a:lumMod val="85000"/>
                  <a:lumOff val="15000"/>
                </a:schemeClr>
              </a:solidFill>
            </a:endParaRPr>
          </a:p>
        </p:txBody>
      </p:sp>
      <p:pic>
        <p:nvPicPr>
          <p:cNvPr id="5" name="图片 4" descr="校徽"/>
          <p:cNvPicPr>
            <a:picLocks noChangeAspect="1"/>
          </p:cNvPicPr>
          <p:nvPr/>
        </p:nvPicPr>
        <p:blipFill>
          <a:blip r:embed="rId9"/>
          <a:stretch>
            <a:fillRect/>
          </a:stretch>
        </p:blipFill>
        <p:spPr>
          <a:xfrm>
            <a:off x="10433050" y="106680"/>
            <a:ext cx="1372235" cy="1372235"/>
          </a:xfrm>
          <a:prstGeom prst="rect">
            <a:avLst/>
          </a:prstGeom>
        </p:spPr>
      </p:pic>
      <p:sp>
        <p:nvSpPr>
          <p:cNvPr id="7" name="副标题 5">
            <a:extLst>
              <a:ext uri="{FF2B5EF4-FFF2-40B4-BE49-F238E27FC236}">
                <a16:creationId xmlns:a16="http://schemas.microsoft.com/office/drawing/2014/main" id="{2A35C6DA-5C41-4459-809F-3BBC463B99E0}"/>
              </a:ext>
            </a:extLst>
          </p:cNvPr>
          <p:cNvSpPr txBox="1">
            <a:spLocks/>
          </p:cNvSpPr>
          <p:nvPr>
            <p:custDataLst>
              <p:tags r:id="rId6"/>
            </p:custDataLst>
          </p:nvPr>
        </p:nvSpPr>
        <p:spPr>
          <a:xfrm>
            <a:off x="4318418" y="4376102"/>
            <a:ext cx="4672129" cy="370205"/>
          </a:xfrm>
          <a:prstGeom prst="rect">
            <a:avLst/>
          </a:prstGeom>
        </p:spPr>
        <p:txBody>
          <a:bodyPr vert="horz" wrap="square" lIns="0" tIns="0" rIns="0" bIns="0" rtlCol="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u="none" strike="noStrike" kern="1200" cap="none" spc="200" normalizeH="0" baseline="0">
                <a:solidFill>
                  <a:schemeClr val="tx1"/>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9pPr>
          </a:lstStyle>
          <a:p>
            <a:r>
              <a:rPr lang="zh-CN" altLang="en-US" dirty="0">
                <a:solidFill>
                  <a:schemeClr val="tx1">
                    <a:lumMod val="85000"/>
                    <a:lumOff val="15000"/>
                  </a:schemeClr>
                </a:solidFill>
              </a:rPr>
              <a:t>指导老师：张圣林，</a:t>
            </a:r>
            <a:r>
              <a:rPr lang="zh-CN" altLang="en-US" dirty="0"/>
              <a:t>李正丹</a:t>
            </a:r>
            <a:endParaRPr lang="zh-CN" altLang="en-US" dirty="0">
              <a:solidFill>
                <a:schemeClr val="tx1">
                  <a:lumMod val="85000"/>
                  <a:lumOff val="15000"/>
                </a:schemeClr>
              </a:solidFill>
            </a:endParaRPr>
          </a:p>
          <a:p>
            <a:endParaRPr lang="zh-CN" altLang="en-US" dirty="0">
              <a:solidFill>
                <a:schemeClr val="tx1">
                  <a:lumMod val="85000"/>
                  <a:lumOff val="15000"/>
                </a:schemeClr>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D463A-F090-4A3F-AABD-FE0EE44E50FA}"/>
              </a:ext>
            </a:extLst>
          </p:cNvPr>
          <p:cNvSpPr>
            <a:spLocks noGrp="1"/>
          </p:cNvSpPr>
          <p:nvPr>
            <p:ph type="ctrTitle" idx="14"/>
          </p:nvPr>
        </p:nvSpPr>
        <p:spPr>
          <a:xfrm>
            <a:off x="3668553" y="2588895"/>
            <a:ext cx="4854893" cy="1680210"/>
          </a:xfrm>
        </p:spPr>
        <p:txBody>
          <a:bodyPr>
            <a:normAutofit/>
          </a:bodyPr>
          <a:lstStyle/>
          <a:p>
            <a:r>
              <a:rPr lang="zh-CN" altLang="en-US" sz="4800" b="1" spc="2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创新性与价值性</a:t>
            </a:r>
            <a:endParaRPr lang="zh-CN" altLang="en-US" dirty="0"/>
          </a:p>
        </p:txBody>
      </p:sp>
    </p:spTree>
    <p:extLst>
      <p:ext uri="{BB962C8B-B14F-4D97-AF65-F5344CB8AC3E}">
        <p14:creationId xmlns:p14="http://schemas.microsoft.com/office/powerpoint/2010/main" val="101873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1"/>
            <a:ext cx="12192000" cy="110680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10" name="图片 9"/>
          <p:cNvPicPr/>
          <p:nvPr>
            <p:custDataLst>
              <p:tags r:id="rId3"/>
            </p:custDataLst>
          </p:nvPr>
        </p:nvPicPr>
        <p:blipFill>
          <a:blip r:embed="rId14" r:link="rId15" cstate="print">
            <a:extLst>
              <a:ext uri="{28A0092B-C50C-407E-A947-70E740481C1C}">
                <a14:useLocalDpi xmlns:a14="http://schemas.microsoft.com/office/drawing/2010/main" val="0"/>
              </a:ext>
            </a:extLst>
          </a:blip>
          <a:stretch>
            <a:fillRect/>
          </a:stretch>
        </p:blipFill>
        <p:spPr>
          <a:xfrm>
            <a:off x="0" y="6269233"/>
            <a:ext cx="720090" cy="588767"/>
          </a:xfrm>
          <a:prstGeom prst="rect">
            <a:avLst/>
          </a:prstGeom>
        </p:spPr>
      </p:pic>
      <p:pic>
        <p:nvPicPr>
          <p:cNvPr id="11" name="图片 10"/>
          <p:cNvPicPr/>
          <p:nvPr>
            <p:custDataLst>
              <p:tags r:id="rId4"/>
            </p:custDataLst>
          </p:nvPr>
        </p:nvPicPr>
        <p:blipFill>
          <a:blip r:embed="rId14" r:link="rId15" cstate="print">
            <a:extLst>
              <a:ext uri="{28A0092B-C50C-407E-A947-70E740481C1C}">
                <a14:useLocalDpi xmlns:a14="http://schemas.microsoft.com/office/drawing/2010/main" val="0"/>
              </a:ext>
            </a:extLst>
          </a:blip>
          <a:stretch>
            <a:fillRect/>
          </a:stretch>
        </p:blipFill>
        <p:spPr>
          <a:xfrm>
            <a:off x="-83941" y="0"/>
            <a:ext cx="1118355" cy="914400"/>
          </a:xfrm>
          <a:prstGeom prst="rect">
            <a:avLst/>
          </a:prstGeom>
        </p:spPr>
      </p:pic>
      <p:sp>
        <p:nvSpPr>
          <p:cNvPr id="3" name="文本框 2"/>
          <p:cNvSpPr txBox="1"/>
          <p:nvPr>
            <p:custDataLst>
              <p:tags r:id="rId5"/>
            </p:custDataLst>
          </p:nvPr>
        </p:nvSpPr>
        <p:spPr>
          <a:xfrm>
            <a:off x="1193903" y="2261793"/>
            <a:ext cx="3048157" cy="3044851"/>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70000"/>
              </a:lnSpc>
              <a:spcBef>
                <a:spcPts val="1000"/>
              </a:spcBef>
            </a:pPr>
            <a:r>
              <a:rPr lang="zh-CN" altLang="en-US" sz="1600" spc="100" dirty="0">
                <a:solidFill>
                  <a:schemeClr val="tx1">
                    <a:lumMod val="65000"/>
                    <a:lumOff val="35000"/>
                  </a:schemeClr>
                </a:solidFill>
                <a:latin typeface="Arial" panose="020B0604020202020204" pitchFamily="34" charset="0"/>
                <a:ea typeface="微软雅黑" panose="020B0503020204020204" charset="-122"/>
                <a:sym typeface="+mn-ea"/>
              </a:rPr>
              <a:t>本项目拟通过结合基于聚类+深度学习的异常检测的算法，在保证较高检测准确度的前提下，大大降低了模型的训练开销。算法将应用于无线网络的运维场景，解决多维指标时间序列的聚类和异常检测问题。</a:t>
            </a:r>
          </a:p>
        </p:txBody>
      </p:sp>
      <p:sp>
        <p:nvSpPr>
          <p:cNvPr id="4" name="文本框 3"/>
          <p:cNvSpPr txBox="1"/>
          <p:nvPr>
            <p:custDataLst>
              <p:tags r:id="rId6"/>
            </p:custDataLst>
          </p:nvPr>
        </p:nvSpPr>
        <p:spPr>
          <a:xfrm>
            <a:off x="857882" y="1576046"/>
            <a:ext cx="4923158" cy="461665"/>
          </a:xfrm>
          <a:prstGeom prst="rect">
            <a:avLst/>
          </a:prstGeom>
          <a:noFill/>
        </p:spPr>
        <p:txBody>
          <a:bodyPr wrap="square" rtlCol="0">
            <a:normAutofit fontScale="97500"/>
          </a:bodyPr>
          <a:lstStyle/>
          <a:p>
            <a:r>
              <a:rPr lang="zh-CN" altLang="en-US" sz="2400" b="1" dirty="0">
                <a:solidFill>
                  <a:schemeClr val="tx1">
                    <a:lumMod val="85000"/>
                    <a:lumOff val="15000"/>
                  </a:schemeClr>
                </a:solidFill>
                <a:latin typeface="Arial" panose="020B0604020202020204" pitchFamily="34" charset="0"/>
                <a:ea typeface="微软雅黑" panose="020B0503020204020204" charset="-122"/>
              </a:rPr>
              <a:t>创新性</a:t>
            </a:r>
          </a:p>
        </p:txBody>
      </p:sp>
      <p:cxnSp>
        <p:nvCxnSpPr>
          <p:cNvPr id="5" name="直接连接符 4"/>
          <p:cNvCxnSpPr/>
          <p:nvPr>
            <p:custDataLst>
              <p:tags r:id="rId7"/>
            </p:custDataLst>
          </p:nvPr>
        </p:nvCxnSpPr>
        <p:spPr>
          <a:xfrm>
            <a:off x="5781040" y="1619808"/>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8"/>
            </p:custDataLst>
          </p:nvPr>
        </p:nvSpPr>
        <p:spPr>
          <a:xfrm>
            <a:off x="6968399" y="2261793"/>
            <a:ext cx="2957921" cy="34382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60000"/>
              </a:lnSpc>
              <a:spcBef>
                <a:spcPts val="1000"/>
              </a:spcBef>
            </a:pPr>
            <a:r>
              <a:rPr lang="zh-CN" altLang="en-US" sz="1600" spc="100" dirty="0">
                <a:solidFill>
                  <a:schemeClr val="tx1">
                    <a:lumMod val="65000"/>
                    <a:lumOff val="35000"/>
                  </a:schemeClr>
                </a:solidFill>
                <a:latin typeface="Arial" panose="020B0604020202020204" pitchFamily="34" charset="0"/>
                <a:ea typeface="微软雅黑" panose="020B0503020204020204" charset="-122"/>
                <a:sym typeface="+mn-ea"/>
              </a:rPr>
              <a:t>研究内容将面向大规模网络中的运维场景进行强针对性的算法研发。算法方案除了具有一定普适性外，将对特定运维场景进行调整与适配，以期能在大规模复杂网络中具有良好的效果。</a:t>
            </a:r>
          </a:p>
        </p:txBody>
      </p:sp>
      <p:sp>
        <p:nvSpPr>
          <p:cNvPr id="7" name="文本框 6"/>
          <p:cNvSpPr txBox="1"/>
          <p:nvPr>
            <p:custDataLst>
              <p:tags r:id="rId9"/>
            </p:custDataLst>
          </p:nvPr>
        </p:nvSpPr>
        <p:spPr>
          <a:xfrm>
            <a:off x="6634480" y="1576045"/>
            <a:ext cx="4923158" cy="461665"/>
          </a:xfrm>
          <a:prstGeom prst="rect">
            <a:avLst/>
          </a:prstGeom>
          <a:noFill/>
        </p:spPr>
        <p:txBody>
          <a:bodyPr wrap="square" rtlCol="0">
            <a:normAutofit fontScale="97500"/>
          </a:bodyPr>
          <a:lstStyle/>
          <a:p>
            <a:r>
              <a:rPr lang="zh-CN" altLang="en-US" sz="2400" b="1" dirty="0">
                <a:solidFill>
                  <a:schemeClr val="tx1">
                    <a:lumMod val="85000"/>
                    <a:lumOff val="15000"/>
                  </a:schemeClr>
                </a:solidFill>
                <a:latin typeface="Arial" panose="020B0604020202020204" pitchFamily="34" charset="0"/>
                <a:ea typeface="微软雅黑" panose="020B0503020204020204" charset="-122"/>
              </a:rPr>
              <a:t>价值性</a:t>
            </a:r>
          </a:p>
        </p:txBody>
      </p:sp>
      <p:sp>
        <p:nvSpPr>
          <p:cNvPr id="8" name="Title 6"/>
          <p:cNvSpPr txBox="1"/>
          <p:nvPr>
            <p:custDataLst>
              <p:tags r:id="rId10"/>
            </p:custDataLst>
          </p:nvPr>
        </p:nvSpPr>
        <p:spPr>
          <a:xfrm>
            <a:off x="2645410" y="306070"/>
            <a:ext cx="6096000" cy="60833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dirty="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rPr>
              <a:t>创新性与价值性</a:t>
            </a:r>
          </a:p>
        </p:txBody>
      </p:sp>
      <p:sp>
        <p:nvSpPr>
          <p:cNvPr id="2" name="文本框 1"/>
          <p:cNvSpPr txBox="1"/>
          <p:nvPr>
            <p:custDataLst>
              <p:tags r:id="rId11"/>
            </p:custDataLst>
          </p:nvPr>
        </p:nvSpPr>
        <p:spPr>
          <a:xfrm>
            <a:off x="862330" y="90170"/>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03</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D463A-F090-4A3F-AABD-FE0EE44E50FA}"/>
              </a:ext>
            </a:extLst>
          </p:cNvPr>
          <p:cNvSpPr>
            <a:spLocks noGrp="1"/>
          </p:cNvSpPr>
          <p:nvPr>
            <p:ph type="ctrTitle" idx="14"/>
          </p:nvPr>
        </p:nvSpPr>
        <p:spPr>
          <a:xfrm>
            <a:off x="3668553" y="2588895"/>
            <a:ext cx="4854893" cy="1680210"/>
          </a:xfrm>
        </p:spPr>
        <p:txBody>
          <a:bodyPr>
            <a:normAutofit/>
          </a:bodyPr>
          <a:lstStyle/>
          <a:p>
            <a:r>
              <a:rPr lang="zh-CN" altLang="en-US" sz="4800" b="1" spc="2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实施进度安排</a:t>
            </a:r>
            <a:endParaRPr lang="zh-CN" altLang="en-US" dirty="0"/>
          </a:p>
        </p:txBody>
      </p:sp>
    </p:spTree>
    <p:extLst>
      <p:ext uri="{BB962C8B-B14F-4D97-AF65-F5344CB8AC3E}">
        <p14:creationId xmlns:p14="http://schemas.microsoft.com/office/powerpoint/2010/main" val="105202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12192000" cy="1106804"/>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9" name="图片 8"/>
          <p:cNvPicPr/>
          <p:nvPr>
            <p:custDataLst>
              <p:tags r:id="rId3"/>
            </p:custDataLst>
          </p:nvPr>
        </p:nvPicPr>
        <p:blipFill>
          <a:blip r:embed="rId9" r:link="rId10" cstate="print">
            <a:extLst>
              <a:ext uri="{28A0092B-C50C-407E-A947-70E740481C1C}">
                <a14:useLocalDpi xmlns:a14="http://schemas.microsoft.com/office/drawing/2010/main" val="0"/>
              </a:ext>
            </a:extLst>
          </a:blip>
          <a:stretch>
            <a:fillRect/>
          </a:stretch>
        </p:blipFill>
        <p:spPr>
          <a:xfrm>
            <a:off x="0" y="6269233"/>
            <a:ext cx="720090" cy="588767"/>
          </a:xfrm>
          <a:prstGeom prst="rect">
            <a:avLst/>
          </a:prstGeom>
        </p:spPr>
      </p:pic>
      <p:pic>
        <p:nvPicPr>
          <p:cNvPr id="10" name="图片 9"/>
          <p:cNvPicPr/>
          <p:nvPr>
            <p:custDataLst>
              <p:tags r:id="rId4"/>
            </p:custDataLst>
          </p:nvPr>
        </p:nvPicPr>
        <p:blipFill>
          <a:blip r:embed="rId9" r:link="rId10" cstate="print">
            <a:extLst>
              <a:ext uri="{28A0092B-C50C-407E-A947-70E740481C1C}">
                <a14:useLocalDpi xmlns:a14="http://schemas.microsoft.com/office/drawing/2010/main" val="0"/>
              </a:ext>
            </a:extLst>
          </a:blip>
          <a:stretch>
            <a:fillRect/>
          </a:stretch>
        </p:blipFill>
        <p:spPr>
          <a:xfrm>
            <a:off x="-121" y="0"/>
            <a:ext cx="1118355" cy="914400"/>
          </a:xfrm>
          <a:prstGeom prst="rect">
            <a:avLst/>
          </a:prstGeom>
        </p:spPr>
      </p:pic>
      <p:sp>
        <p:nvSpPr>
          <p:cNvPr id="7" name="Title 6"/>
          <p:cNvSpPr txBox="1"/>
          <p:nvPr>
            <p:custDataLst>
              <p:tags r:id="rId5"/>
            </p:custDataLst>
          </p:nvPr>
        </p:nvSpPr>
        <p:spPr>
          <a:xfrm>
            <a:off x="2522220" y="306070"/>
            <a:ext cx="4866005" cy="60833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dirty="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rPr>
              <a:t>实施进度安排</a:t>
            </a:r>
          </a:p>
        </p:txBody>
      </p:sp>
      <p:sp>
        <p:nvSpPr>
          <p:cNvPr id="2" name="文本框 1"/>
          <p:cNvSpPr txBox="1"/>
          <p:nvPr>
            <p:custDataLst>
              <p:tags r:id="rId6"/>
            </p:custDataLst>
          </p:nvPr>
        </p:nvSpPr>
        <p:spPr>
          <a:xfrm>
            <a:off x="862330" y="90170"/>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04</a:t>
            </a:r>
          </a:p>
        </p:txBody>
      </p:sp>
      <p:pic>
        <p:nvPicPr>
          <p:cNvPr id="5" name="图片 4">
            <a:extLst>
              <a:ext uri="{FF2B5EF4-FFF2-40B4-BE49-F238E27FC236}">
                <a16:creationId xmlns:a16="http://schemas.microsoft.com/office/drawing/2014/main" id="{3184C9A0-0223-43E8-82F0-27F36F94CD6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6608" y="1436912"/>
            <a:ext cx="12565215" cy="5048885"/>
          </a:xfrm>
          <a:prstGeom prst="rect">
            <a:avLst/>
          </a:pr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4"/>
            <p:custDataLst>
              <p:tags r:id="rId2"/>
            </p:custDataLst>
          </p:nvPr>
        </p:nvSpPr>
        <p:spPr/>
        <p:txBody>
          <a:bodyPr/>
          <a:lstStyle/>
          <a:p>
            <a:r>
              <a:rPr lang="zh-CN" altLang="en-US" dirty="0"/>
              <a:t>组长：张怡桢</a:t>
            </a:r>
          </a:p>
          <a:p>
            <a:r>
              <a:rPr lang="zh-CN" altLang="en-US" dirty="0"/>
              <a:t>组员：潘骁腾</a:t>
            </a:r>
            <a:r>
              <a:rPr lang="zh-CN" altLang="en-US"/>
              <a:t>、张家冉</a:t>
            </a:r>
            <a:endParaRPr lang="zh-CN" altLang="en-US" dirty="0"/>
          </a:p>
        </p:txBody>
      </p:sp>
      <p:sp>
        <p:nvSpPr>
          <p:cNvPr id="2" name="标题 1"/>
          <p:cNvSpPr>
            <a:spLocks noGrp="1"/>
          </p:cNvSpPr>
          <p:nvPr>
            <p:ph type="title" idx="13"/>
            <p:custDataLst>
              <p:tags r:id="rId3"/>
            </p:custDataLst>
          </p:nvPr>
        </p:nvSpPr>
        <p:spPr/>
        <p:txBody>
          <a:bodyPr/>
          <a:lstStyle/>
          <a:p>
            <a:r>
              <a:rPr lang="zh-CN" altLang="en-US" dirty="0"/>
              <a:t>谢谢观看</a:t>
            </a:r>
          </a:p>
        </p:txBody>
      </p:sp>
      <p:pic>
        <p:nvPicPr>
          <p:cNvPr id="5" name="图片 4" descr="校徽"/>
          <p:cNvPicPr>
            <a:picLocks noChangeAspect="1"/>
          </p:cNvPicPr>
          <p:nvPr/>
        </p:nvPicPr>
        <p:blipFill>
          <a:blip r:embed="rId6"/>
          <a:stretch>
            <a:fillRect/>
          </a:stretch>
        </p:blipFill>
        <p:spPr>
          <a:xfrm>
            <a:off x="10590530" y="106680"/>
            <a:ext cx="1372235" cy="1372235"/>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CFDFD"/>
        </a:solidFill>
        <a:effectLst/>
      </p:bgPr>
    </p:bg>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EE5E93E4-7A00-47FE-893A-2906BEA6454B}"/>
              </a:ext>
            </a:extLst>
          </p:cNvPr>
          <p:cNvSpPr/>
          <p:nvPr/>
        </p:nvSpPr>
        <p:spPr>
          <a:xfrm>
            <a:off x="5090474" y="4434415"/>
            <a:ext cx="2427520" cy="1650502"/>
          </a:xfrm>
          <a:prstGeom prst="rect">
            <a:avLst/>
          </a:prstGeom>
          <a:noFill/>
          <a:ln w="825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461BCF57-442C-4526-BA55-684F724D61BA}"/>
              </a:ext>
            </a:extLst>
          </p:cNvPr>
          <p:cNvSpPr/>
          <p:nvPr/>
        </p:nvSpPr>
        <p:spPr>
          <a:xfrm>
            <a:off x="8565681" y="4775150"/>
            <a:ext cx="1866596" cy="927926"/>
          </a:xfrm>
          <a:prstGeom prst="rect">
            <a:avLst/>
          </a:prstGeom>
          <a:noFill/>
          <a:ln w="82550">
            <a:solidFill>
              <a:srgbClr val="98C2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11B15E3-9BB7-48DC-8562-0C0C79805AC9}"/>
              </a:ext>
            </a:extLst>
          </p:cNvPr>
          <p:cNvSpPr/>
          <p:nvPr/>
        </p:nvSpPr>
        <p:spPr>
          <a:xfrm>
            <a:off x="2127137" y="4775150"/>
            <a:ext cx="1946500" cy="927926"/>
          </a:xfrm>
          <a:prstGeom prst="rect">
            <a:avLst/>
          </a:prstGeom>
          <a:noFill/>
          <a:ln w="82550">
            <a:solidFill>
              <a:srgbClr val="98C2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a:extLst>
              <a:ext uri="{FF2B5EF4-FFF2-40B4-BE49-F238E27FC236}">
                <a16:creationId xmlns:a16="http://schemas.microsoft.com/office/drawing/2014/main" id="{4761C21C-A352-43C6-B772-B5B00381A642}"/>
              </a:ext>
            </a:extLst>
          </p:cNvPr>
          <p:cNvSpPr txBox="1">
            <a:spLocks/>
          </p:cNvSpPr>
          <p:nvPr/>
        </p:nvSpPr>
        <p:spPr>
          <a:xfrm>
            <a:off x="2615222" y="3624272"/>
            <a:ext cx="2561693" cy="708080"/>
          </a:xfrm>
          <a:prstGeom prst="rect">
            <a:avLst/>
          </a:prstGeom>
        </p:spPr>
        <p:txBody>
          <a:bodyPr vert="horz" wrap="square" lIns="90170" tIns="46990" rIns="90170" bIns="46990" rtlCol="0" anchor="ctr" anchorCtr="0">
            <a:normAutofit fontScale="97500"/>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endParaRPr lang="en-US" altLang="zh-CN" dirty="0"/>
          </a:p>
          <a:p>
            <a:pPr marL="342900" indent="-342900">
              <a:buFont typeface="Arial" panose="020B0604020202020204" pitchFamily="34" charset="0"/>
              <a:buChar char="•"/>
            </a:pPr>
            <a:endParaRPr lang="en-US" altLang="zh-CN" dirty="0"/>
          </a:p>
          <a:p>
            <a:endParaRPr lang="en-US" altLang="zh-CN" dirty="0"/>
          </a:p>
        </p:txBody>
      </p:sp>
      <p:sp>
        <p:nvSpPr>
          <p:cNvPr id="9" name="标题 1">
            <a:extLst>
              <a:ext uri="{FF2B5EF4-FFF2-40B4-BE49-F238E27FC236}">
                <a16:creationId xmlns:a16="http://schemas.microsoft.com/office/drawing/2014/main" id="{0D13C0F6-67B5-4A67-98EE-EB7AF2A0FC17}"/>
              </a:ext>
            </a:extLst>
          </p:cNvPr>
          <p:cNvSpPr txBox="1">
            <a:spLocks/>
          </p:cNvSpPr>
          <p:nvPr/>
        </p:nvSpPr>
        <p:spPr>
          <a:xfrm>
            <a:off x="5194364" y="4157460"/>
            <a:ext cx="2125204" cy="2008487"/>
          </a:xfrm>
          <a:prstGeom prst="rect">
            <a:avLst/>
          </a:prstGeom>
        </p:spPr>
        <p:txBody>
          <a:bodyPr vert="horz" wrap="square" lIns="90170" tIns="46990" rIns="90170" bIns="46990" rtlCol="0" anchor="ctr" anchorCtr="0">
            <a:normAutofit fontScale="97500"/>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algn="ctr">
              <a:lnSpc>
                <a:spcPct val="150000"/>
              </a:lnSpc>
            </a:pPr>
            <a:endParaRPr lang="en-US" altLang="zh-CN" dirty="0"/>
          </a:p>
          <a:p>
            <a:pPr algn="ctr">
              <a:lnSpc>
                <a:spcPct val="150000"/>
              </a:lnSpc>
            </a:pPr>
            <a:r>
              <a:rPr lang="zh-CN" altLang="en-US" sz="2100" dirty="0"/>
              <a:t>无监督</a:t>
            </a:r>
            <a:endParaRPr lang="en-US" altLang="zh-CN" sz="2100" dirty="0"/>
          </a:p>
          <a:p>
            <a:pPr algn="ctr">
              <a:lnSpc>
                <a:spcPct val="150000"/>
              </a:lnSpc>
            </a:pPr>
            <a:r>
              <a:rPr lang="zh-CN" altLang="en-US" sz="2100" dirty="0"/>
              <a:t>多指标</a:t>
            </a:r>
            <a:endParaRPr lang="en-US" altLang="zh-CN" sz="2100" dirty="0"/>
          </a:p>
          <a:p>
            <a:pPr algn="ctr">
              <a:lnSpc>
                <a:spcPct val="150000"/>
              </a:lnSpc>
            </a:pPr>
            <a:r>
              <a:rPr lang="zh-CN" altLang="en-US" sz="2100" dirty="0"/>
              <a:t>异常检测模型</a:t>
            </a:r>
          </a:p>
          <a:p>
            <a:pPr algn="ctr"/>
            <a:endParaRPr lang="en-US" altLang="zh-CN" dirty="0"/>
          </a:p>
        </p:txBody>
      </p:sp>
      <p:pic>
        <p:nvPicPr>
          <p:cNvPr id="14" name="图片 13">
            <a:extLst>
              <a:ext uri="{FF2B5EF4-FFF2-40B4-BE49-F238E27FC236}">
                <a16:creationId xmlns:a16="http://schemas.microsoft.com/office/drawing/2014/main" id="{AF6915A9-A2C2-446C-A51B-10A187438772}"/>
              </a:ext>
            </a:extLst>
          </p:cNvPr>
          <p:cNvPicPr>
            <a:picLocks noChangeAspect="1"/>
          </p:cNvPicPr>
          <p:nvPr/>
        </p:nvPicPr>
        <p:blipFill>
          <a:blip r:embed="rId6"/>
          <a:stretch>
            <a:fillRect/>
          </a:stretch>
        </p:blipFill>
        <p:spPr>
          <a:xfrm>
            <a:off x="7125148" y="1413256"/>
            <a:ext cx="3255370" cy="19275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文本框 12">
            <a:extLst>
              <a:ext uri="{FF2B5EF4-FFF2-40B4-BE49-F238E27FC236}">
                <a16:creationId xmlns:a16="http://schemas.microsoft.com/office/drawing/2014/main" id="{D71AD626-368D-4A03-9528-B81E3FCEE0D3}"/>
              </a:ext>
            </a:extLst>
          </p:cNvPr>
          <p:cNvSpPr txBox="1"/>
          <p:nvPr/>
        </p:nvSpPr>
        <p:spPr>
          <a:xfrm>
            <a:off x="7711252" y="3632495"/>
            <a:ext cx="2252230" cy="369332"/>
          </a:xfrm>
          <a:prstGeom prst="rect">
            <a:avLst/>
          </a:prstGeom>
          <a:noFill/>
        </p:spPr>
        <p:txBody>
          <a:bodyPr wrap="square">
            <a:spAutoFit/>
          </a:bodyPr>
          <a:lstStyle/>
          <a:p>
            <a:pPr marL="342900" indent="-342900">
              <a:buFont typeface="Arial" panose="020B0604020202020204" pitchFamily="34" charset="0"/>
              <a:buChar char="•"/>
            </a:pPr>
            <a:r>
              <a:rPr lang="zh-CN" altLang="en-US" b="1" dirty="0"/>
              <a:t>网页连接故障</a:t>
            </a:r>
            <a:endParaRPr lang="en-US" altLang="zh-CN" b="1" dirty="0"/>
          </a:p>
        </p:txBody>
      </p:sp>
      <p:pic>
        <p:nvPicPr>
          <p:cNvPr id="12" name="图片 11">
            <a:extLst>
              <a:ext uri="{FF2B5EF4-FFF2-40B4-BE49-F238E27FC236}">
                <a16:creationId xmlns:a16="http://schemas.microsoft.com/office/drawing/2014/main" id="{3F9D2746-4DE7-493E-B134-0BC90CE43801}"/>
              </a:ext>
            </a:extLst>
          </p:cNvPr>
          <p:cNvPicPr>
            <a:picLocks noChangeAspect="1"/>
          </p:cNvPicPr>
          <p:nvPr/>
        </p:nvPicPr>
        <p:blipFill rotWithShape="1">
          <a:blip r:embed="rId7"/>
          <a:srcRect l="4756" t="9769" r="5213" b="55451"/>
          <a:stretch/>
        </p:blipFill>
        <p:spPr>
          <a:xfrm>
            <a:off x="2136578" y="1413256"/>
            <a:ext cx="3518982" cy="2015744"/>
          </a:xfrm>
          <a:prstGeom prst="rect">
            <a:avLst/>
          </a:prstGeom>
        </p:spPr>
      </p:pic>
      <p:sp>
        <p:nvSpPr>
          <p:cNvPr id="18" name="文本框 17">
            <a:extLst>
              <a:ext uri="{FF2B5EF4-FFF2-40B4-BE49-F238E27FC236}">
                <a16:creationId xmlns:a16="http://schemas.microsoft.com/office/drawing/2014/main" id="{F4BA5454-8573-4AD7-9733-6B769FA8BCEB}"/>
              </a:ext>
            </a:extLst>
          </p:cNvPr>
          <p:cNvSpPr txBox="1"/>
          <p:nvPr/>
        </p:nvSpPr>
        <p:spPr>
          <a:xfrm>
            <a:off x="2743099" y="3548153"/>
            <a:ext cx="6094268" cy="369332"/>
          </a:xfrm>
          <a:prstGeom prst="rect">
            <a:avLst/>
          </a:prstGeom>
          <a:noFill/>
        </p:spPr>
        <p:txBody>
          <a:bodyPr wrap="square">
            <a:spAutoFit/>
          </a:bodyPr>
          <a:lstStyle/>
          <a:p>
            <a:pPr marL="342900" indent="-342900">
              <a:buFont typeface="Arial" panose="020B0604020202020204" pitchFamily="34" charset="0"/>
              <a:buChar char="•"/>
            </a:pPr>
            <a:r>
              <a:rPr lang="zh-CN" altLang="en-US" b="1"/>
              <a:t>健康码打开故障</a:t>
            </a:r>
            <a:endParaRPr lang="zh-CN" altLang="en-US" b="1" dirty="0"/>
          </a:p>
        </p:txBody>
      </p:sp>
      <p:sp>
        <p:nvSpPr>
          <p:cNvPr id="22" name="文本框 21">
            <a:extLst>
              <a:ext uri="{FF2B5EF4-FFF2-40B4-BE49-F238E27FC236}">
                <a16:creationId xmlns:a16="http://schemas.microsoft.com/office/drawing/2014/main" id="{0A6D2D97-52A5-4BE8-A60A-38669114EC7A}"/>
              </a:ext>
            </a:extLst>
          </p:cNvPr>
          <p:cNvSpPr txBox="1"/>
          <p:nvPr/>
        </p:nvSpPr>
        <p:spPr>
          <a:xfrm>
            <a:off x="2127137" y="4885170"/>
            <a:ext cx="1946500" cy="707886"/>
          </a:xfrm>
          <a:prstGeom prst="rect">
            <a:avLst/>
          </a:prstGeom>
          <a:noFill/>
        </p:spPr>
        <p:txBody>
          <a:bodyPr wrap="square">
            <a:spAutoFit/>
          </a:bodyPr>
          <a:lstStyle/>
          <a:p>
            <a:r>
              <a:rPr lang="zh-CN" altLang="en-US" sz="2000" b="1" dirty="0"/>
              <a:t>分析基站收集的多维</a:t>
            </a:r>
            <a:r>
              <a:rPr lang="en-US" altLang="zh-CN" sz="2000" b="1" dirty="0"/>
              <a:t>KPI</a:t>
            </a:r>
            <a:r>
              <a:rPr lang="zh-CN" altLang="en-US" sz="2000" b="1" dirty="0"/>
              <a:t>信息</a:t>
            </a:r>
          </a:p>
        </p:txBody>
      </p:sp>
      <p:sp>
        <p:nvSpPr>
          <p:cNvPr id="24" name="文本框 23">
            <a:extLst>
              <a:ext uri="{FF2B5EF4-FFF2-40B4-BE49-F238E27FC236}">
                <a16:creationId xmlns:a16="http://schemas.microsoft.com/office/drawing/2014/main" id="{8DC14FAE-A296-4F7B-92D5-1863CDC13FEC}"/>
              </a:ext>
            </a:extLst>
          </p:cNvPr>
          <p:cNvSpPr txBox="1"/>
          <p:nvPr/>
        </p:nvSpPr>
        <p:spPr>
          <a:xfrm>
            <a:off x="8620762" y="4865091"/>
            <a:ext cx="1756434" cy="707886"/>
          </a:xfrm>
          <a:prstGeom prst="rect">
            <a:avLst/>
          </a:prstGeom>
          <a:noFill/>
        </p:spPr>
        <p:txBody>
          <a:bodyPr wrap="square">
            <a:spAutoFit/>
          </a:bodyPr>
          <a:lstStyle/>
          <a:p>
            <a:r>
              <a:rPr lang="zh-CN" altLang="en-US" sz="2000" b="1" dirty="0"/>
              <a:t>发现、检测和定位设备异常</a:t>
            </a:r>
          </a:p>
        </p:txBody>
      </p:sp>
      <p:cxnSp>
        <p:nvCxnSpPr>
          <p:cNvPr id="28" name="直接箭头连接符 27">
            <a:extLst>
              <a:ext uri="{FF2B5EF4-FFF2-40B4-BE49-F238E27FC236}">
                <a16:creationId xmlns:a16="http://schemas.microsoft.com/office/drawing/2014/main" id="{0247E5D8-056F-4D39-BFD4-1260756C5357}"/>
              </a:ext>
            </a:extLst>
          </p:cNvPr>
          <p:cNvCxnSpPr>
            <a:cxnSpLocks/>
          </p:cNvCxnSpPr>
          <p:nvPr/>
        </p:nvCxnSpPr>
        <p:spPr>
          <a:xfrm>
            <a:off x="4149573" y="5259666"/>
            <a:ext cx="858127"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B68CBBC2-CF0E-46C4-BF88-B3041F4335CD}"/>
              </a:ext>
            </a:extLst>
          </p:cNvPr>
          <p:cNvCxnSpPr>
            <a:cxnSpLocks/>
          </p:cNvCxnSpPr>
          <p:nvPr/>
        </p:nvCxnSpPr>
        <p:spPr>
          <a:xfrm>
            <a:off x="7573075" y="5259666"/>
            <a:ext cx="858127"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5BBCDD17-F089-408A-988E-401C8D9C7D74}"/>
              </a:ext>
            </a:extLst>
          </p:cNvPr>
          <p:cNvSpPr/>
          <p:nvPr>
            <p:custDataLst>
              <p:tags r:id="rId1"/>
            </p:custDataLst>
          </p:nvPr>
        </p:nvSpPr>
        <p:spPr>
          <a:xfrm>
            <a:off x="0" y="0"/>
            <a:ext cx="12192000" cy="110680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sp>
        <p:nvSpPr>
          <p:cNvPr id="37" name="文本框 36">
            <a:extLst>
              <a:ext uri="{FF2B5EF4-FFF2-40B4-BE49-F238E27FC236}">
                <a16:creationId xmlns:a16="http://schemas.microsoft.com/office/drawing/2014/main" id="{D41B23DE-49F3-401E-96B2-A1C66E41D4D3}"/>
              </a:ext>
            </a:extLst>
          </p:cNvPr>
          <p:cNvSpPr txBox="1"/>
          <p:nvPr>
            <p:custDataLst>
              <p:tags r:id="rId2"/>
            </p:custDataLst>
          </p:nvPr>
        </p:nvSpPr>
        <p:spPr>
          <a:xfrm>
            <a:off x="325435" y="227602"/>
            <a:ext cx="1633994" cy="835660"/>
          </a:xfrm>
          <a:prstGeom prst="rect">
            <a:avLst/>
          </a:prstGeom>
          <a:noFill/>
        </p:spPr>
        <p:txBody>
          <a:bodyPr wrap="square" lIns="0" tIns="0" rIns="0" bIns="0" rtlCol="0" anchor="b" anchorCtr="0">
            <a:normAutofit/>
          </a:bodyPr>
          <a:lstStyle/>
          <a:p>
            <a:pPr algn="ctr"/>
            <a:r>
              <a:rPr lang="zh-CN" altLang="en-US" sz="4400" b="1" spc="200" dirty="0">
                <a:solidFill>
                  <a:schemeClr val="accent1"/>
                </a:solidFill>
                <a:latin typeface="Arial" panose="020B0604020202020204" pitchFamily="34" charset="0"/>
                <a:ea typeface="微软雅黑" panose="020B0503020204020204" charset="-122"/>
                <a:sym typeface="+mn-ea"/>
              </a:rPr>
              <a:t>引入</a:t>
            </a:r>
            <a:endParaRPr lang="en-US" altLang="zh-CN" sz="4400" b="1" spc="200" dirty="0">
              <a:solidFill>
                <a:schemeClr val="accent1"/>
              </a:solidFill>
              <a:latin typeface="Arial" panose="020B0604020202020204" pitchFamily="34" charset="0"/>
              <a:ea typeface="微软雅黑" panose="020B0503020204020204" charset="-122"/>
              <a:sym typeface="+mn-ea"/>
            </a:endParaRPr>
          </a:p>
        </p:txBody>
      </p:sp>
      <p:sp>
        <p:nvSpPr>
          <p:cNvPr id="38" name="标题 2">
            <a:extLst>
              <a:ext uri="{FF2B5EF4-FFF2-40B4-BE49-F238E27FC236}">
                <a16:creationId xmlns:a16="http://schemas.microsoft.com/office/drawing/2014/main" id="{E6B89FE3-A3F0-49CF-8B3F-64CFB68E70A7}"/>
              </a:ext>
            </a:extLst>
          </p:cNvPr>
          <p:cNvSpPr txBox="1">
            <a:spLocks/>
          </p:cNvSpPr>
          <p:nvPr>
            <p:custDataLst>
              <p:tags r:id="rId3"/>
            </p:custDataLst>
          </p:nvPr>
        </p:nvSpPr>
        <p:spPr>
          <a:xfrm>
            <a:off x="2071273" y="275641"/>
            <a:ext cx="5767705" cy="835660"/>
          </a:xfrm>
          <a:prstGeom prst="rect">
            <a:avLst/>
          </a:prstGeom>
        </p:spPr>
        <p:txBody>
          <a:bodyPr wrap="square">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a:lstStyle>
          <a:p>
            <a:endParaRPr lang="zh-CN" altLang="en-US" sz="3600" dirty="0">
              <a:solidFill>
                <a:schemeClr val="tx1">
                  <a:lumMod val="85000"/>
                  <a:lumOff val="15000"/>
                </a:schemeClr>
              </a:solidFill>
              <a:latin typeface="微软雅黑" panose="020B0503020204020204" charset="-122"/>
            </a:endParaRPr>
          </a:p>
        </p:txBody>
      </p:sp>
      <p:sp>
        <p:nvSpPr>
          <p:cNvPr id="19" name="标题 1">
            <a:extLst>
              <a:ext uri="{FF2B5EF4-FFF2-40B4-BE49-F238E27FC236}">
                <a16:creationId xmlns:a16="http://schemas.microsoft.com/office/drawing/2014/main" id="{B90CFB7C-0DE8-40ED-A74F-B0674F21435E}"/>
              </a:ext>
            </a:extLst>
          </p:cNvPr>
          <p:cNvSpPr>
            <a:spLocks noGrp="1"/>
          </p:cNvSpPr>
          <p:nvPr>
            <p:ph type="title"/>
          </p:nvPr>
        </p:nvSpPr>
        <p:spPr>
          <a:xfrm>
            <a:off x="446362" y="3988220"/>
            <a:ext cx="10852237" cy="441964"/>
          </a:xfrm>
        </p:spPr>
        <p:txBody>
          <a:bodyPr>
            <a:normAutofit fontScale="90000"/>
          </a:bodyPr>
          <a:lstStyle/>
          <a:p>
            <a:r>
              <a:rPr lang="zh-CN" altLang="en-US" dirty="0"/>
              <a:t>项目预期</a:t>
            </a:r>
          </a:p>
        </p:txBody>
      </p:sp>
      <p:sp>
        <p:nvSpPr>
          <p:cNvPr id="20" name="标题 1">
            <a:extLst>
              <a:ext uri="{FF2B5EF4-FFF2-40B4-BE49-F238E27FC236}">
                <a16:creationId xmlns:a16="http://schemas.microsoft.com/office/drawing/2014/main" id="{B0239726-77B8-41F5-A30A-564108E47CBC}"/>
              </a:ext>
            </a:extLst>
          </p:cNvPr>
          <p:cNvSpPr txBox="1">
            <a:spLocks/>
          </p:cNvSpPr>
          <p:nvPr/>
        </p:nvSpPr>
        <p:spPr>
          <a:xfrm>
            <a:off x="1893449" y="6194937"/>
            <a:ext cx="10852237" cy="602112"/>
          </a:xfrm>
          <a:prstGeom prst="rect">
            <a:avLst/>
          </a:prstGeom>
        </p:spPr>
        <p:txBody>
          <a:bodyPr vert="horz" wrap="square" lIns="90170" tIns="46990" rIns="90170" bIns="46990" rtlCol="0" anchor="ctr" anchorCtr="0">
            <a:normAutofit fontScale="97500"/>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r>
              <a:rPr lang="zh-CN" altLang="en-US" sz="1600" b="0" dirty="0"/>
              <a:t>同时，我们预期产出一篇论文，</a:t>
            </a:r>
            <a:endParaRPr lang="en-US" altLang="zh-CN" sz="1600" b="0" dirty="0"/>
          </a:p>
          <a:p>
            <a:r>
              <a:rPr lang="zh-CN" altLang="en-US" sz="1600" b="0" dirty="0"/>
              <a:t>检测异常的模型准确率预期达到</a:t>
            </a:r>
            <a:r>
              <a:rPr lang="en-US" altLang="zh-CN" sz="1600" b="0" dirty="0"/>
              <a:t>80%</a:t>
            </a:r>
            <a:r>
              <a:rPr lang="zh-CN" altLang="en-US" sz="1600" b="0" dirty="0"/>
              <a:t>，并希望尽可能将模型进行部署应用</a:t>
            </a:r>
          </a:p>
        </p:txBody>
      </p:sp>
    </p:spTree>
    <p:extLst>
      <p:ext uri="{BB962C8B-B14F-4D97-AF65-F5344CB8AC3E}">
        <p14:creationId xmlns:p14="http://schemas.microsoft.com/office/powerpoint/2010/main" val="58468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文本框 76"/>
          <p:cNvSpPr txBox="1"/>
          <p:nvPr>
            <p:custDataLst>
              <p:tags r:id="rId2"/>
            </p:custDataLst>
          </p:nvPr>
        </p:nvSpPr>
        <p:spPr bwMode="auto">
          <a:xfrm>
            <a:off x="7214533" y="1921827"/>
            <a:ext cx="3270250" cy="81661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spcBef>
                <a:spcPct val="0"/>
              </a:spcBef>
            </a:pPr>
            <a:r>
              <a:rPr lang="zh-CN" altLang="en-US" sz="2000" b="1" spc="2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立项依据</a:t>
            </a:r>
          </a:p>
        </p:txBody>
      </p:sp>
      <p:sp>
        <p:nvSpPr>
          <p:cNvPr id="3" name="任意多边形 4"/>
          <p:cNvSpPr/>
          <p:nvPr>
            <p:custDataLst>
              <p:tags r:id="rId3"/>
            </p:custDataLst>
          </p:nvPr>
        </p:nvSpPr>
        <p:spPr bwMode="auto">
          <a:xfrm>
            <a:off x="5788978" y="2114232"/>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1"/>
          </a:solidFill>
          <a:ln w="9525">
            <a:noFill/>
            <a:round/>
          </a:ln>
        </p:spPr>
        <p:txBody>
          <a:bodyPr wrap="square" anchor="ctr">
            <a:normAutofit/>
          </a:bodyPr>
          <a:lstStyle/>
          <a:p>
            <a:pPr algn="ctr" fontAlgn="auto">
              <a:lnSpc>
                <a:spcPct val="120000"/>
              </a:lnSpc>
            </a:pPr>
            <a:endParaRPr>
              <a:latin typeface="Arial" panose="020B0604020202020204" pitchFamily="34" charset="0"/>
              <a:ea typeface="微软雅黑" panose="020B0503020204020204" charset="-122"/>
              <a:sym typeface="Arial" panose="020B0604020202020204" pitchFamily="34" charset="0"/>
            </a:endParaRPr>
          </a:p>
        </p:txBody>
      </p:sp>
      <p:sp>
        <p:nvSpPr>
          <p:cNvPr id="9" name="任意多边形 12"/>
          <p:cNvSpPr/>
          <p:nvPr>
            <p:custDataLst>
              <p:tags r:id="rId4"/>
            </p:custDataLst>
          </p:nvPr>
        </p:nvSpPr>
        <p:spPr bwMode="auto">
          <a:xfrm>
            <a:off x="6911658" y="2114232"/>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1"/>
          </a:solidFill>
          <a:ln w="9525">
            <a:noFill/>
            <a:round/>
          </a:ln>
        </p:spPr>
        <p:txBody>
          <a:bodyPr wrap="square" anchor="ctr">
            <a:normAutofit/>
          </a:bodyPr>
          <a:lstStyle/>
          <a:p>
            <a:pPr algn="ctr" fontAlgn="auto">
              <a:lnSpc>
                <a:spcPct val="120000"/>
              </a:lnSpc>
            </a:pPr>
            <a:endParaRPr>
              <a:latin typeface="Arial" panose="020B0604020202020204" pitchFamily="34" charset="0"/>
              <a:ea typeface="微软雅黑" panose="020B0503020204020204" charset="-122"/>
              <a:sym typeface="Arial" panose="020B0604020202020204" pitchFamily="34" charset="0"/>
            </a:endParaRPr>
          </a:p>
        </p:txBody>
      </p:sp>
      <p:sp>
        <p:nvSpPr>
          <p:cNvPr id="10" name="矩形 9"/>
          <p:cNvSpPr/>
          <p:nvPr>
            <p:custDataLst>
              <p:tags r:id="rId5"/>
            </p:custDataLst>
          </p:nvPr>
        </p:nvSpPr>
        <p:spPr>
          <a:xfrm>
            <a:off x="6108383" y="2152332"/>
            <a:ext cx="579755" cy="35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lnSpcReduction="10000"/>
          </a:bodyPr>
          <a:lstStyle/>
          <a:p>
            <a:pPr lvl="0" algn="ctr" fontAlgn="auto">
              <a:lnSpc>
                <a:spcPct val="120000"/>
              </a:lnSpc>
              <a:buClr>
                <a:prstClr val="white"/>
              </a:buClr>
              <a:defRPr/>
            </a:pPr>
            <a:r>
              <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rPr>
              <a:t>01</a:t>
            </a:r>
          </a:p>
        </p:txBody>
      </p:sp>
      <p:sp>
        <p:nvSpPr>
          <p:cNvPr id="81" name="文本框 80"/>
          <p:cNvSpPr txBox="1"/>
          <p:nvPr>
            <p:custDataLst>
              <p:tags r:id="rId6"/>
            </p:custDataLst>
          </p:nvPr>
        </p:nvSpPr>
        <p:spPr bwMode="auto">
          <a:xfrm>
            <a:off x="7196773" y="2967672"/>
            <a:ext cx="3270250" cy="81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spcBef>
                <a:spcPct val="0"/>
              </a:spcBef>
            </a:pPr>
            <a:r>
              <a:rPr lang="zh-CN" altLang="en-US" sz="2000" b="1" spc="2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研究内容</a:t>
            </a:r>
          </a:p>
        </p:txBody>
      </p:sp>
      <p:sp>
        <p:nvSpPr>
          <p:cNvPr id="11" name="任意多边形 17"/>
          <p:cNvSpPr/>
          <p:nvPr>
            <p:custDataLst>
              <p:tags r:id="rId7"/>
            </p:custDataLst>
          </p:nvPr>
        </p:nvSpPr>
        <p:spPr bwMode="auto">
          <a:xfrm>
            <a:off x="5788978" y="3160077"/>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2"/>
          </a:solidFill>
          <a:ln w="9525">
            <a:noFill/>
            <a:round/>
          </a:ln>
        </p:spPr>
        <p:txBody>
          <a:bodyPr wrap="square" anchor="ctr">
            <a:normAutofit/>
          </a:bodyPr>
          <a:lstStyle/>
          <a:p>
            <a:pPr algn="ctr" fontAlgn="auto">
              <a:lnSpc>
                <a:spcPct val="120000"/>
              </a:lnSpc>
            </a:pPr>
            <a:endParaRPr>
              <a:latin typeface="Arial" panose="020B0604020202020204" pitchFamily="34" charset="0"/>
              <a:ea typeface="微软雅黑" panose="020B0503020204020204" charset="-122"/>
              <a:sym typeface="Arial" panose="020B0604020202020204" pitchFamily="34" charset="0"/>
            </a:endParaRPr>
          </a:p>
        </p:txBody>
      </p:sp>
      <p:sp>
        <p:nvSpPr>
          <p:cNvPr id="12" name="任意多边形 20"/>
          <p:cNvSpPr/>
          <p:nvPr>
            <p:custDataLst>
              <p:tags r:id="rId8"/>
            </p:custDataLst>
          </p:nvPr>
        </p:nvSpPr>
        <p:spPr bwMode="auto">
          <a:xfrm>
            <a:off x="6911658" y="3160077"/>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2"/>
          </a:solidFill>
          <a:ln w="9525">
            <a:noFill/>
            <a:round/>
          </a:ln>
        </p:spPr>
        <p:txBody>
          <a:bodyPr wrap="square" anchor="ctr">
            <a:normAutofit/>
          </a:bodyPr>
          <a:lstStyle/>
          <a:p>
            <a:pPr algn="ctr" fontAlgn="auto">
              <a:lnSpc>
                <a:spcPct val="120000"/>
              </a:lnSpc>
            </a:pPr>
            <a:endParaRPr>
              <a:latin typeface="Arial" panose="020B0604020202020204" pitchFamily="34" charset="0"/>
              <a:ea typeface="微软雅黑" panose="020B0503020204020204" charset="-122"/>
              <a:sym typeface="Arial" panose="020B0604020202020204" pitchFamily="34" charset="0"/>
            </a:endParaRPr>
          </a:p>
        </p:txBody>
      </p:sp>
      <p:sp>
        <p:nvSpPr>
          <p:cNvPr id="13" name="矩形 12"/>
          <p:cNvSpPr/>
          <p:nvPr>
            <p:custDataLst>
              <p:tags r:id="rId9"/>
            </p:custDataLst>
          </p:nvPr>
        </p:nvSpPr>
        <p:spPr>
          <a:xfrm>
            <a:off x="6108383" y="3198177"/>
            <a:ext cx="579755" cy="35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lnSpcReduction="10000"/>
          </a:bodyPr>
          <a:lstStyle/>
          <a:p>
            <a:pPr lvl="0" algn="ctr" fontAlgn="auto">
              <a:lnSpc>
                <a:spcPct val="120000"/>
              </a:lnSpc>
              <a:buClr>
                <a:prstClr val="white"/>
              </a:buClr>
              <a:defRPr/>
            </a:pPr>
            <a:r>
              <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rPr>
              <a:t>02</a:t>
            </a:r>
          </a:p>
        </p:txBody>
      </p:sp>
      <p:sp>
        <p:nvSpPr>
          <p:cNvPr id="85" name="文本框 84"/>
          <p:cNvSpPr txBox="1"/>
          <p:nvPr>
            <p:custDataLst>
              <p:tags r:id="rId10"/>
            </p:custDataLst>
          </p:nvPr>
        </p:nvSpPr>
        <p:spPr bwMode="auto">
          <a:xfrm>
            <a:off x="7196773" y="4013517"/>
            <a:ext cx="3270250" cy="81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spcBef>
                <a:spcPct val="0"/>
              </a:spcBef>
            </a:pPr>
            <a:r>
              <a:rPr lang="zh-CN" altLang="en-US" sz="2000" b="1" spc="2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创新性与价值性</a:t>
            </a:r>
          </a:p>
        </p:txBody>
      </p:sp>
      <p:sp>
        <p:nvSpPr>
          <p:cNvPr id="14" name="任意多边形 24"/>
          <p:cNvSpPr/>
          <p:nvPr>
            <p:custDataLst>
              <p:tags r:id="rId11"/>
            </p:custDataLst>
          </p:nvPr>
        </p:nvSpPr>
        <p:spPr bwMode="auto">
          <a:xfrm>
            <a:off x="5788978" y="4205922"/>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1"/>
          </a:solidFill>
          <a:ln w="9525">
            <a:noFill/>
            <a:round/>
          </a:ln>
        </p:spPr>
        <p:txBody>
          <a:bodyPr wrap="square" anchor="ctr">
            <a:normAutofit/>
          </a:bodyPr>
          <a:lstStyle/>
          <a:p>
            <a:pPr algn="ctr" fontAlgn="auto">
              <a:lnSpc>
                <a:spcPct val="120000"/>
              </a:lnSpc>
            </a:pPr>
            <a:endParaRPr>
              <a:latin typeface="Arial" panose="020B0604020202020204" pitchFamily="34" charset="0"/>
              <a:ea typeface="微软雅黑" panose="020B0503020204020204" charset="-122"/>
              <a:sym typeface="Arial" panose="020B0604020202020204" pitchFamily="34" charset="0"/>
            </a:endParaRPr>
          </a:p>
        </p:txBody>
      </p:sp>
      <p:sp>
        <p:nvSpPr>
          <p:cNvPr id="15" name="任意多边形 25"/>
          <p:cNvSpPr/>
          <p:nvPr>
            <p:custDataLst>
              <p:tags r:id="rId12"/>
            </p:custDataLst>
          </p:nvPr>
        </p:nvSpPr>
        <p:spPr bwMode="auto">
          <a:xfrm>
            <a:off x="6911658" y="4205922"/>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1"/>
          </a:solidFill>
          <a:ln w="9525">
            <a:noFill/>
            <a:round/>
          </a:ln>
        </p:spPr>
        <p:txBody>
          <a:bodyPr wrap="square" anchor="ctr">
            <a:normAutofit/>
          </a:bodyPr>
          <a:lstStyle/>
          <a:p>
            <a:pPr algn="ctr" fontAlgn="auto">
              <a:lnSpc>
                <a:spcPct val="120000"/>
              </a:lnSpc>
            </a:pPr>
            <a:endParaRPr>
              <a:latin typeface="Arial" panose="020B0604020202020204" pitchFamily="34" charset="0"/>
              <a:ea typeface="微软雅黑" panose="020B0503020204020204" charset="-122"/>
              <a:sym typeface="Arial" panose="020B0604020202020204" pitchFamily="34" charset="0"/>
            </a:endParaRPr>
          </a:p>
        </p:txBody>
      </p:sp>
      <p:sp>
        <p:nvSpPr>
          <p:cNvPr id="16" name="矩形 15"/>
          <p:cNvSpPr/>
          <p:nvPr>
            <p:custDataLst>
              <p:tags r:id="rId13"/>
            </p:custDataLst>
          </p:nvPr>
        </p:nvSpPr>
        <p:spPr>
          <a:xfrm>
            <a:off x="6108383" y="4244022"/>
            <a:ext cx="579755" cy="35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lnSpcReduction="10000"/>
          </a:bodyPr>
          <a:lstStyle/>
          <a:p>
            <a:pPr lvl="0" algn="ctr" fontAlgn="auto">
              <a:lnSpc>
                <a:spcPct val="120000"/>
              </a:lnSpc>
              <a:buClr>
                <a:prstClr val="white"/>
              </a:buClr>
              <a:defRPr/>
            </a:pPr>
            <a:r>
              <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rPr>
              <a:t>03</a:t>
            </a:r>
          </a:p>
        </p:txBody>
      </p:sp>
      <p:sp>
        <p:nvSpPr>
          <p:cNvPr id="89" name="文本框 88"/>
          <p:cNvSpPr txBox="1"/>
          <p:nvPr>
            <p:custDataLst>
              <p:tags r:id="rId14"/>
            </p:custDataLst>
          </p:nvPr>
        </p:nvSpPr>
        <p:spPr bwMode="auto">
          <a:xfrm>
            <a:off x="7196773" y="5059362"/>
            <a:ext cx="3270250" cy="81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spcBef>
                <a:spcPct val="0"/>
              </a:spcBef>
            </a:pPr>
            <a:r>
              <a:rPr lang="zh-CN" altLang="en-US" sz="2000" b="1" spc="2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实施进度安排</a:t>
            </a:r>
          </a:p>
        </p:txBody>
      </p:sp>
      <p:sp>
        <p:nvSpPr>
          <p:cNvPr id="17" name="任意多边形 30"/>
          <p:cNvSpPr/>
          <p:nvPr>
            <p:custDataLst>
              <p:tags r:id="rId15"/>
            </p:custDataLst>
          </p:nvPr>
        </p:nvSpPr>
        <p:spPr bwMode="auto">
          <a:xfrm>
            <a:off x="5788978" y="5251767"/>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0000" tIns="46800" rIns="90000" bIns="46800" numCol="1" spcCol="0" rtlCol="0" fromWordArt="0" anchor="ctr" anchorCtr="0" forceAA="0" compatLnSpc="1">
            <a:normAutofit/>
          </a:bodyPr>
          <a:lstStyle/>
          <a:p>
            <a:pPr lvl="0" algn="ctr">
              <a:lnSpc>
                <a:spcPct val="120000"/>
              </a:lnSpc>
              <a:buClr>
                <a:prstClr val="white"/>
              </a:buClr>
              <a:buSzTx/>
              <a:buFontTx/>
              <a:defRPr/>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8" name="任意多边形 32"/>
          <p:cNvSpPr/>
          <p:nvPr>
            <p:custDataLst>
              <p:tags r:id="rId16"/>
            </p:custDataLst>
          </p:nvPr>
        </p:nvSpPr>
        <p:spPr bwMode="auto">
          <a:xfrm>
            <a:off x="6911658" y="5251767"/>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0000" tIns="46800" rIns="90000" bIns="46800" numCol="1" spcCol="0" rtlCol="0" fromWordArt="0" anchor="ctr" anchorCtr="0" forceAA="0" compatLnSpc="1">
            <a:normAutofit/>
          </a:bodyPr>
          <a:lstStyle/>
          <a:p>
            <a:pPr lvl="0" algn="ctr">
              <a:lnSpc>
                <a:spcPct val="120000"/>
              </a:lnSpc>
              <a:buClr>
                <a:prstClr val="white"/>
              </a:buClr>
              <a:buSzTx/>
              <a:buFontTx/>
              <a:defRPr/>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9" name="矩形 18"/>
          <p:cNvSpPr/>
          <p:nvPr>
            <p:custDataLst>
              <p:tags r:id="rId17"/>
            </p:custDataLst>
          </p:nvPr>
        </p:nvSpPr>
        <p:spPr>
          <a:xfrm>
            <a:off x="6108383" y="5289867"/>
            <a:ext cx="579755" cy="35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0000" tIns="46800" rIns="90000" bIns="46800" numCol="1" spcCol="0" rtlCol="0" fromWordArt="0" anchor="ctr" anchorCtr="0" forceAA="0" compatLnSpc="1">
            <a:normAutofit lnSpcReduction="10000"/>
          </a:bodyPr>
          <a:lstStyle/>
          <a:p>
            <a:pPr lvl="0" algn="ctr">
              <a:lnSpc>
                <a:spcPct val="120000"/>
              </a:lnSpc>
              <a:buClr>
                <a:prstClr val="white"/>
              </a:buClr>
              <a:buSzTx/>
              <a:buFontTx/>
              <a:defRPr/>
            </a:pPr>
            <a:r>
              <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rPr>
              <a:t>04</a:t>
            </a:r>
          </a:p>
        </p:txBody>
      </p:sp>
      <p:grpSp>
        <p:nvGrpSpPr>
          <p:cNvPr id="30" name="组合 29"/>
          <p:cNvGrpSpPr/>
          <p:nvPr>
            <p:custDataLst>
              <p:tags r:id="rId18"/>
            </p:custDataLst>
          </p:nvPr>
        </p:nvGrpSpPr>
        <p:grpSpPr>
          <a:xfrm>
            <a:off x="5788978" y="667067"/>
            <a:ext cx="3292475" cy="1157605"/>
            <a:chOff x="696595" y="417830"/>
            <a:chExt cx="3292475" cy="1157605"/>
          </a:xfrm>
        </p:grpSpPr>
        <p:sp>
          <p:nvSpPr>
            <p:cNvPr id="31" name="文本框 49"/>
            <p:cNvSpPr txBox="1"/>
            <p:nvPr>
              <p:custDataLst>
                <p:tags r:id="rId19"/>
              </p:custDataLst>
            </p:nvPr>
          </p:nvSpPr>
          <p:spPr>
            <a:xfrm>
              <a:off x="696595" y="1158874"/>
              <a:ext cx="3292475" cy="416561"/>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en-US" altLang="zh-CN" sz="2000" b="1" spc="600">
                  <a:solidFill>
                    <a:schemeClr val="bg1">
                      <a:lumMod val="75000"/>
                    </a:schemeClr>
                  </a:solidFill>
                  <a:uFillTx/>
                  <a:latin typeface="Arial" panose="020B0604020202020204" pitchFamily="34" charset="0"/>
                  <a:ea typeface="微软雅黑" panose="020B0503020204020204" charset="-122"/>
                  <a:sym typeface="+mn-ea"/>
                </a:rPr>
                <a:t>CONTENTS</a:t>
              </a:r>
            </a:p>
          </p:txBody>
        </p:sp>
        <p:sp>
          <p:nvSpPr>
            <p:cNvPr id="32" name="文本框 50"/>
            <p:cNvSpPr txBox="1"/>
            <p:nvPr>
              <p:custDataLst>
                <p:tags r:id="rId20"/>
              </p:custDataLst>
            </p:nvPr>
          </p:nvSpPr>
          <p:spPr>
            <a:xfrm>
              <a:off x="696595" y="417830"/>
              <a:ext cx="3292475" cy="69977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3600" spc="600">
                  <a:solidFill>
                    <a:schemeClr val="tx1">
                      <a:lumMod val="85000"/>
                      <a:lumOff val="15000"/>
                    </a:schemeClr>
                  </a:solidFill>
                  <a:uFillTx/>
                  <a:latin typeface="Arial" panose="020B0604020202020204" pitchFamily="34" charset="0"/>
                  <a:ea typeface="汉仪旗黑-85S" panose="00020600040101010101" pitchFamily="18" charset="-122"/>
                  <a:sym typeface="Arial" panose="020B0604020202020204" pitchFamily="34" charset="0"/>
                </a:rPr>
                <a:t>目 录</a:t>
              </a:r>
            </a:p>
          </p:txBody>
        </p:sp>
      </p:grpSp>
      <p:pic>
        <p:nvPicPr>
          <p:cNvPr id="5" name="图片 4">
            <a:extLst>
              <a:ext uri="{FF2B5EF4-FFF2-40B4-BE49-F238E27FC236}">
                <a16:creationId xmlns:a16="http://schemas.microsoft.com/office/drawing/2014/main" id="{3A9197A6-4ED0-45BB-8C1F-7324CA3D0459}"/>
              </a:ext>
            </a:extLst>
          </p:cNvPr>
          <p:cNvPicPr>
            <a:picLocks noChangeAspect="1"/>
          </p:cNvPicPr>
          <p:nvPr/>
        </p:nvPicPr>
        <p:blipFill>
          <a:blip r:embed="rId23"/>
          <a:stretch>
            <a:fillRect/>
          </a:stretch>
        </p:blipFill>
        <p:spPr>
          <a:xfrm>
            <a:off x="1599885" y="2498088"/>
            <a:ext cx="2919094" cy="275367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D463A-F090-4A3F-AABD-FE0EE44E50FA}"/>
              </a:ext>
            </a:extLst>
          </p:cNvPr>
          <p:cNvSpPr>
            <a:spLocks noGrp="1"/>
          </p:cNvSpPr>
          <p:nvPr>
            <p:ph type="ctrTitle" idx="14"/>
          </p:nvPr>
        </p:nvSpPr>
        <p:spPr>
          <a:xfrm>
            <a:off x="4576763" y="2740660"/>
            <a:ext cx="3038473" cy="1376680"/>
          </a:xfrm>
        </p:spPr>
        <p:txBody>
          <a:bodyPr>
            <a:normAutofit/>
          </a:bodyPr>
          <a:lstStyle/>
          <a:p>
            <a:r>
              <a:rPr lang="zh-CN" altLang="en-US" sz="4800" b="1" spc="2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立项依据</a:t>
            </a:r>
            <a:endParaRPr lang="zh-CN" altLang="en-US" dirty="0"/>
          </a:p>
        </p:txBody>
      </p:sp>
    </p:spTree>
    <p:extLst>
      <p:ext uri="{BB962C8B-B14F-4D97-AF65-F5344CB8AC3E}">
        <p14:creationId xmlns:p14="http://schemas.microsoft.com/office/powerpoint/2010/main" val="823523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AB07F094-4C2B-4FE1-9379-3C7072300FF2}"/>
              </a:ext>
            </a:extLst>
          </p:cNvPr>
          <p:cNvSpPr/>
          <p:nvPr>
            <p:custDataLst>
              <p:tags r:id="rId2"/>
            </p:custDataLst>
          </p:nvPr>
        </p:nvSpPr>
        <p:spPr>
          <a:xfrm>
            <a:off x="1080275" y="4318137"/>
            <a:ext cx="8338045" cy="235404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endParaRPr lang="en-US" altLang="zh-CN" dirty="0">
              <a:solidFill>
                <a:srgbClr val="FF0000"/>
              </a:solidFill>
            </a:endParaRPr>
          </a:p>
        </p:txBody>
      </p:sp>
      <p:sp>
        <p:nvSpPr>
          <p:cNvPr id="18" name="矩形 17">
            <a:extLst>
              <a:ext uri="{FF2B5EF4-FFF2-40B4-BE49-F238E27FC236}">
                <a16:creationId xmlns:a16="http://schemas.microsoft.com/office/drawing/2014/main" id="{ADF1AF8F-A777-46BF-9232-FC98B3EE6887}"/>
              </a:ext>
            </a:extLst>
          </p:cNvPr>
          <p:cNvSpPr/>
          <p:nvPr>
            <p:custDataLst>
              <p:tags r:id="rId3"/>
            </p:custDataLst>
          </p:nvPr>
        </p:nvSpPr>
        <p:spPr>
          <a:xfrm>
            <a:off x="1080276" y="1525470"/>
            <a:ext cx="5333588" cy="241429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endParaRPr lang="en-US" altLang="zh-CN" dirty="0">
              <a:solidFill>
                <a:srgbClr val="FF0000"/>
              </a:solidFill>
            </a:endParaRPr>
          </a:p>
        </p:txBody>
      </p:sp>
      <p:sp>
        <p:nvSpPr>
          <p:cNvPr id="9" name="矩形 8">
            <a:extLst>
              <a:ext uri="{FF2B5EF4-FFF2-40B4-BE49-F238E27FC236}">
                <a16:creationId xmlns:a16="http://schemas.microsoft.com/office/drawing/2014/main" id="{03C9577E-7AFB-402D-8D67-637FC0F39E1F}"/>
              </a:ext>
            </a:extLst>
          </p:cNvPr>
          <p:cNvSpPr/>
          <p:nvPr>
            <p:custDataLst>
              <p:tags r:id="rId4"/>
            </p:custDataLst>
          </p:nvPr>
        </p:nvSpPr>
        <p:spPr>
          <a:xfrm>
            <a:off x="0" y="0"/>
            <a:ext cx="12192000" cy="110680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sp>
        <p:nvSpPr>
          <p:cNvPr id="5" name="文本框 4"/>
          <p:cNvSpPr txBox="1"/>
          <p:nvPr>
            <p:custDataLst>
              <p:tags r:id="rId5"/>
            </p:custDataLst>
          </p:nvPr>
        </p:nvSpPr>
        <p:spPr>
          <a:xfrm>
            <a:off x="361267" y="185820"/>
            <a:ext cx="1659890" cy="1106805"/>
          </a:xfrm>
          <a:prstGeom prst="rect">
            <a:avLst/>
          </a:prstGeom>
          <a:noFill/>
        </p:spPr>
        <p:txBody>
          <a:bodyPr wrap="square" rtlCol="0" anchor="ctr" anchorCtr="0">
            <a:normAutofit/>
          </a:bodyPr>
          <a:lstStyle/>
          <a:p>
            <a:pPr algn="ctr"/>
            <a:r>
              <a:rPr lang="en-US" altLang="zh-CN" sz="6600" b="1" spc="200" dirty="0">
                <a:solidFill>
                  <a:schemeClr val="accent1"/>
                </a:solidFill>
                <a:latin typeface="Arial" panose="020B0604020202020204" pitchFamily="34" charset="0"/>
                <a:ea typeface="微软雅黑" panose="020B0503020204020204" charset="-122"/>
                <a:cs typeface="Arial" panose="020B0604020202020204" pitchFamily="34" charset="0"/>
              </a:rPr>
              <a:t>01</a:t>
            </a:r>
          </a:p>
        </p:txBody>
      </p:sp>
      <p:sp>
        <p:nvSpPr>
          <p:cNvPr id="7" name="文本框 6"/>
          <p:cNvSpPr txBox="1"/>
          <p:nvPr>
            <p:custDataLst>
              <p:tags r:id="rId6"/>
            </p:custDataLst>
          </p:nvPr>
        </p:nvSpPr>
        <p:spPr>
          <a:xfrm>
            <a:off x="311150" y="127317"/>
            <a:ext cx="1659890" cy="338455"/>
          </a:xfrm>
          <a:prstGeom prst="rect">
            <a:avLst/>
          </a:prstGeom>
          <a:noFill/>
        </p:spPr>
        <p:txBody>
          <a:bodyPr wrap="square" lIns="0" tIns="0" rIns="0" bIns="0" rtlCol="0" anchor="b" anchorCtr="0">
            <a:normAutofit/>
          </a:bodyPr>
          <a:lstStyle/>
          <a:p>
            <a:pPr algn="ctr"/>
            <a:r>
              <a:rPr lang="en-US" altLang="zh-CN" b="1" spc="200" dirty="0">
                <a:solidFill>
                  <a:schemeClr val="accent1"/>
                </a:solidFill>
                <a:latin typeface="Arial" panose="020B0604020202020204" pitchFamily="34" charset="0"/>
                <a:ea typeface="微软雅黑" panose="020B0503020204020204" charset="-122"/>
                <a:sym typeface="+mn-ea"/>
              </a:rPr>
              <a:t>PART ONE</a:t>
            </a:r>
          </a:p>
        </p:txBody>
      </p:sp>
      <p:sp>
        <p:nvSpPr>
          <p:cNvPr id="2" name="副标题 1"/>
          <p:cNvSpPr>
            <a:spLocks noGrp="1"/>
          </p:cNvSpPr>
          <p:nvPr>
            <p:ph type="subTitle" idx="13"/>
            <p:custDataLst>
              <p:tags r:id="rId7"/>
            </p:custDataLst>
          </p:nvPr>
        </p:nvSpPr>
        <p:spPr>
          <a:xfrm>
            <a:off x="2219235" y="4436034"/>
            <a:ext cx="7955641" cy="2669349"/>
          </a:xfrm>
          <a:effectLst/>
        </p:spPr>
        <p:txBody>
          <a:bodyPr wrap="square">
            <a:noAutofit/>
          </a:bodyPr>
          <a:lstStyle/>
          <a:p>
            <a:pPr algn="l">
              <a:lnSpc>
                <a:spcPct val="150000"/>
              </a:lnSpc>
            </a:pPr>
            <a:r>
              <a:rPr lang="en-US" altLang="zh-CN" dirty="0">
                <a:solidFill>
                  <a:schemeClr val="tx1">
                    <a:lumMod val="65000"/>
                    <a:lumOff val="35000"/>
                  </a:schemeClr>
                </a:solidFill>
              </a:rPr>
              <a:t>	</a:t>
            </a:r>
            <a:endParaRPr lang="zh-CN" altLang="en-US" sz="1800" dirty="0">
              <a:solidFill>
                <a:schemeClr val="tx1">
                  <a:lumMod val="65000"/>
                  <a:lumOff val="35000"/>
                </a:schemeClr>
              </a:solidFill>
            </a:endParaRPr>
          </a:p>
          <a:p>
            <a:pPr algn="l">
              <a:lnSpc>
                <a:spcPct val="150000"/>
              </a:lnSpc>
            </a:pPr>
            <a:r>
              <a:rPr lang="zh-CN" altLang="en-US" sz="1800" dirty="0">
                <a:latin typeface="+mn-lt"/>
                <a:ea typeface="+mn-ea"/>
              </a:rPr>
              <a:t>每个无线基站配置了监测指标。</a:t>
            </a:r>
            <a:endParaRPr lang="en-US" altLang="zh-CN" sz="1800" dirty="0">
              <a:latin typeface="+mn-lt"/>
              <a:ea typeface="+mn-ea"/>
            </a:endParaRPr>
          </a:p>
          <a:p>
            <a:pPr algn="l">
              <a:lnSpc>
                <a:spcPct val="150000"/>
              </a:lnSpc>
            </a:pPr>
            <a:r>
              <a:rPr lang="zh-CN" altLang="en-US" sz="1800" dirty="0">
                <a:latin typeface="+mn-lt"/>
                <a:ea typeface="+mn-ea"/>
              </a:rPr>
              <a:t>指标异常往往表征了基站出现异常并预示故障。</a:t>
            </a:r>
            <a:endParaRPr lang="en-US" altLang="zh-CN" sz="1800" dirty="0">
              <a:latin typeface="+mn-lt"/>
              <a:ea typeface="+mn-ea"/>
            </a:endParaRPr>
          </a:p>
          <a:p>
            <a:pPr algn="l">
              <a:lnSpc>
                <a:spcPct val="150000"/>
              </a:lnSpc>
            </a:pPr>
            <a:r>
              <a:rPr lang="zh-CN" altLang="en-US" sz="1800" dirty="0">
                <a:latin typeface="+mn-lt"/>
                <a:ea typeface="+mn-ea"/>
              </a:rPr>
              <a:t>及时检测到指标异常，就能</a:t>
            </a:r>
            <a:r>
              <a:rPr lang="zh-CN" altLang="en-US" sz="1800" dirty="0"/>
              <a:t>检测和定位</a:t>
            </a:r>
            <a:r>
              <a:rPr lang="zh-CN" altLang="en-US" sz="1800" dirty="0">
                <a:latin typeface="+mn-lt"/>
                <a:ea typeface="+mn-ea"/>
              </a:rPr>
              <a:t>设备的潜在异常</a:t>
            </a:r>
            <a:endParaRPr lang="en-US" altLang="zh-CN" sz="1800" dirty="0">
              <a:latin typeface="+mn-lt"/>
              <a:ea typeface="+mn-ea"/>
            </a:endParaRPr>
          </a:p>
          <a:p>
            <a:pPr algn="l">
              <a:lnSpc>
                <a:spcPct val="150000"/>
              </a:lnSpc>
            </a:pPr>
            <a:r>
              <a:rPr lang="zh-CN" altLang="en-US" sz="1800" dirty="0">
                <a:latin typeface="+mn-lt"/>
                <a:ea typeface="+mn-ea"/>
              </a:rPr>
              <a:t>从而避免无线基站故障带来的损失。</a:t>
            </a:r>
          </a:p>
          <a:p>
            <a:pPr algn="l"/>
            <a:r>
              <a:rPr lang="en-US" altLang="zh-CN" sz="2000" dirty="0">
                <a:solidFill>
                  <a:schemeClr val="tx1">
                    <a:lumMod val="65000"/>
                    <a:lumOff val="35000"/>
                  </a:schemeClr>
                </a:solidFill>
              </a:rPr>
              <a:t>	</a:t>
            </a:r>
            <a:endParaRPr lang="zh-CN" altLang="en-US" sz="2000" dirty="0">
              <a:solidFill>
                <a:schemeClr val="tx1">
                  <a:lumMod val="65000"/>
                  <a:lumOff val="35000"/>
                </a:schemeClr>
              </a:solidFill>
            </a:endParaRPr>
          </a:p>
        </p:txBody>
      </p:sp>
      <p:sp>
        <p:nvSpPr>
          <p:cNvPr id="3" name="标题 2"/>
          <p:cNvSpPr>
            <a:spLocks noGrp="1"/>
          </p:cNvSpPr>
          <p:nvPr>
            <p:ph type="ctrTitle" idx="14"/>
            <p:custDataLst>
              <p:tags r:id="rId8"/>
            </p:custDataLst>
          </p:nvPr>
        </p:nvSpPr>
        <p:spPr>
          <a:xfrm>
            <a:off x="2071273" y="275641"/>
            <a:ext cx="5767705" cy="835660"/>
          </a:xfrm>
        </p:spPr>
        <p:txBody>
          <a:bodyPr wrap="square">
            <a:normAutofit/>
          </a:bodyPr>
          <a:lstStyle/>
          <a:p>
            <a:pPr algn="l"/>
            <a:r>
              <a:rPr lang="zh-CN" altLang="en-US" sz="3600" dirty="0">
                <a:solidFill>
                  <a:schemeClr val="tx1">
                    <a:lumMod val="85000"/>
                    <a:lumOff val="15000"/>
                  </a:schemeClr>
                </a:solidFill>
                <a:latin typeface="微软雅黑" panose="020B0503020204020204" charset="-122"/>
                <a:ea typeface="微软雅黑" panose="020B0503020204020204" charset="-122"/>
              </a:rPr>
              <a:t>立项依据</a:t>
            </a:r>
          </a:p>
        </p:txBody>
      </p:sp>
      <p:cxnSp>
        <p:nvCxnSpPr>
          <p:cNvPr id="6" name="直接连接符 5"/>
          <p:cNvCxnSpPr/>
          <p:nvPr/>
        </p:nvCxnSpPr>
        <p:spPr>
          <a:xfrm>
            <a:off x="26670" y="1389380"/>
            <a:ext cx="10518140" cy="21590"/>
          </a:xfrm>
          <a:prstGeom prst="line">
            <a:avLst/>
          </a:prstGeom>
          <a:effectLst>
            <a:reflection stA="45000" endPos="5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4377F1C-E7D3-4DB2-872B-2FBAF2D4D601}"/>
              </a:ext>
            </a:extLst>
          </p:cNvPr>
          <p:cNvSpPr txBox="1"/>
          <p:nvPr/>
        </p:nvSpPr>
        <p:spPr>
          <a:xfrm>
            <a:off x="2219235" y="2079175"/>
            <a:ext cx="4380405" cy="167032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dirty="0"/>
              <a:t>用户对网络质量要求提高</a:t>
            </a:r>
            <a:endParaRPr lang="en-US" altLang="zh-CN" dirty="0"/>
          </a:p>
          <a:p>
            <a:pPr marL="285750" indent="-285750">
              <a:lnSpc>
                <a:spcPct val="200000"/>
              </a:lnSpc>
              <a:buFont typeface="Arial" panose="020B0604020202020204" pitchFamily="34" charset="0"/>
              <a:buChar char="•"/>
            </a:pPr>
            <a:r>
              <a:rPr lang="zh-CN" altLang="en-US" dirty="0"/>
              <a:t>传统运维模式无法满足需求</a:t>
            </a:r>
            <a:endParaRPr lang="en-US" altLang="zh-CN" dirty="0"/>
          </a:p>
          <a:p>
            <a:pPr marL="285750" indent="-285750">
              <a:lnSpc>
                <a:spcPct val="200000"/>
              </a:lnSpc>
              <a:buFont typeface="Arial" panose="020B0604020202020204" pitchFamily="34" charset="0"/>
              <a:buChar char="•"/>
            </a:pPr>
            <a:r>
              <a:rPr lang="zh-CN" altLang="en-US" dirty="0"/>
              <a:t>人工智能赋能无线网络运维</a:t>
            </a:r>
          </a:p>
        </p:txBody>
      </p:sp>
      <p:sp>
        <p:nvSpPr>
          <p:cNvPr id="17" name="文本框 16">
            <a:extLst>
              <a:ext uri="{FF2B5EF4-FFF2-40B4-BE49-F238E27FC236}">
                <a16:creationId xmlns:a16="http://schemas.microsoft.com/office/drawing/2014/main" id="{CD08B058-7922-41C4-BB9C-4347DC9D7169}"/>
              </a:ext>
            </a:extLst>
          </p:cNvPr>
          <p:cNvSpPr txBox="1"/>
          <p:nvPr/>
        </p:nvSpPr>
        <p:spPr>
          <a:xfrm>
            <a:off x="1509570" y="1568346"/>
            <a:ext cx="6100354" cy="580415"/>
          </a:xfrm>
          <a:prstGeom prst="rect">
            <a:avLst/>
          </a:prstGeom>
          <a:noFill/>
        </p:spPr>
        <p:txBody>
          <a:bodyPr wrap="square">
            <a:spAutoFit/>
          </a:bodyPr>
          <a:lstStyle/>
          <a:p>
            <a:pPr>
              <a:lnSpc>
                <a:spcPct val="150000"/>
              </a:lnSpc>
            </a:pPr>
            <a:r>
              <a:rPr lang="zh-CN" altLang="en-US" b="1" dirty="0">
                <a:solidFill>
                  <a:schemeClr val="tx1">
                    <a:lumMod val="75000"/>
                    <a:lumOff val="25000"/>
                  </a:schemeClr>
                </a:solidFill>
              </a:rPr>
              <a:t>需求分析</a:t>
            </a:r>
            <a:r>
              <a:rPr lang="zh-CN" altLang="en-US" sz="2400" dirty="0">
                <a:solidFill>
                  <a:schemeClr val="tx1">
                    <a:lumMod val="75000"/>
                    <a:lumOff val="25000"/>
                  </a:schemeClr>
                </a:solidFill>
              </a:rPr>
              <a:t>：</a:t>
            </a:r>
            <a:endParaRPr lang="en-US" altLang="zh-CN" sz="2400" dirty="0">
              <a:solidFill>
                <a:schemeClr val="tx1">
                  <a:lumMod val="75000"/>
                  <a:lumOff val="25000"/>
                </a:schemeClr>
              </a:solidFill>
            </a:endParaRPr>
          </a:p>
        </p:txBody>
      </p:sp>
      <p:sp>
        <p:nvSpPr>
          <p:cNvPr id="21" name="文本框 20">
            <a:extLst>
              <a:ext uri="{FF2B5EF4-FFF2-40B4-BE49-F238E27FC236}">
                <a16:creationId xmlns:a16="http://schemas.microsoft.com/office/drawing/2014/main" id="{95EFC862-83E4-4F5A-9BD6-D9F206765DB3}"/>
              </a:ext>
            </a:extLst>
          </p:cNvPr>
          <p:cNvSpPr txBox="1"/>
          <p:nvPr/>
        </p:nvSpPr>
        <p:spPr>
          <a:xfrm>
            <a:off x="1509570" y="4271401"/>
            <a:ext cx="6100354" cy="458459"/>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rPr>
              <a:t>理论研究：</a:t>
            </a:r>
            <a:endParaRPr lang="en-US" altLang="zh-CN" sz="1800" b="1" dirty="0">
              <a:solidFill>
                <a:schemeClr val="tx1">
                  <a:lumMod val="75000"/>
                  <a:lumOff val="25000"/>
                </a:schemeClr>
              </a:solidFill>
            </a:endParaRPr>
          </a:p>
        </p:txBody>
      </p:sp>
      <p:cxnSp>
        <p:nvCxnSpPr>
          <p:cNvPr id="22" name="直接箭头连接符 21">
            <a:extLst>
              <a:ext uri="{FF2B5EF4-FFF2-40B4-BE49-F238E27FC236}">
                <a16:creationId xmlns:a16="http://schemas.microsoft.com/office/drawing/2014/main" id="{FFDBA50B-A2AB-4C1E-8AE9-99A68CF5AE17}"/>
              </a:ext>
            </a:extLst>
          </p:cNvPr>
          <p:cNvCxnSpPr>
            <a:cxnSpLocks/>
          </p:cNvCxnSpPr>
          <p:nvPr/>
        </p:nvCxnSpPr>
        <p:spPr>
          <a:xfrm>
            <a:off x="1421117" y="1926015"/>
            <a:ext cx="0" cy="1810563"/>
          </a:xfrm>
          <a:prstGeom prst="straightConnector1">
            <a:avLst/>
          </a:prstGeom>
          <a:ln>
            <a:solidFill>
              <a:schemeClr val="accent1"/>
            </a:solidFill>
            <a:tailEnd type="arrow" w="med" len="med"/>
          </a:ln>
          <a:effectLst/>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06A1F5B-24FB-4B72-BBB5-621D1D5A17EB}"/>
              </a:ext>
            </a:extLst>
          </p:cNvPr>
          <p:cNvCxnSpPr>
            <a:cxnSpLocks/>
          </p:cNvCxnSpPr>
          <p:nvPr/>
        </p:nvCxnSpPr>
        <p:spPr>
          <a:xfrm>
            <a:off x="1421117" y="4558710"/>
            <a:ext cx="0" cy="1810563"/>
          </a:xfrm>
          <a:prstGeom prst="straightConnector1">
            <a:avLst/>
          </a:prstGeom>
          <a:ln>
            <a:solidFill>
              <a:schemeClr val="accent1"/>
            </a:solidFill>
            <a:tailEnd type="arrow" w="med" len="med"/>
          </a:ln>
          <a:effectLst/>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id="{8D6176E1-290E-4CB4-9E69-2AEDC41D8B47}"/>
              </a:ext>
            </a:extLst>
          </p:cNvPr>
          <p:cNvPicPr>
            <a:picLocks noChangeAspect="1"/>
          </p:cNvPicPr>
          <p:nvPr/>
        </p:nvPicPr>
        <p:blipFill>
          <a:blip r:embed="rId11"/>
          <a:stretch>
            <a:fillRect/>
          </a:stretch>
        </p:blipFill>
        <p:spPr>
          <a:xfrm>
            <a:off x="6648634" y="1714501"/>
            <a:ext cx="2932864" cy="2124895"/>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D463A-F090-4A3F-AABD-FE0EE44E50FA}"/>
              </a:ext>
            </a:extLst>
          </p:cNvPr>
          <p:cNvSpPr>
            <a:spLocks noGrp="1"/>
          </p:cNvSpPr>
          <p:nvPr>
            <p:ph type="ctrTitle" idx="14"/>
          </p:nvPr>
        </p:nvSpPr>
        <p:spPr>
          <a:xfrm>
            <a:off x="4317367" y="3011170"/>
            <a:ext cx="3312794" cy="835660"/>
          </a:xfrm>
        </p:spPr>
        <p:txBody>
          <a:bodyPr>
            <a:normAutofit/>
          </a:bodyPr>
          <a:lstStyle/>
          <a:p>
            <a:r>
              <a:rPr lang="zh-CN" altLang="en-US" sz="4800" b="1" spc="2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研 究 内 容</a:t>
            </a:r>
          </a:p>
        </p:txBody>
      </p:sp>
    </p:spTree>
    <p:extLst>
      <p:ext uri="{BB962C8B-B14F-4D97-AF65-F5344CB8AC3E}">
        <p14:creationId xmlns:p14="http://schemas.microsoft.com/office/powerpoint/2010/main" val="145377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C78097F1-EDC2-4B63-8D17-BAC67FD9DA37}"/>
              </a:ext>
            </a:extLst>
          </p:cNvPr>
          <p:cNvSpPr/>
          <p:nvPr>
            <p:custDataLst>
              <p:tags r:id="rId2"/>
            </p:custDataLst>
          </p:nvPr>
        </p:nvSpPr>
        <p:spPr>
          <a:xfrm>
            <a:off x="0" y="-1"/>
            <a:ext cx="12192000" cy="105351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sp>
        <p:nvSpPr>
          <p:cNvPr id="6" name="矩形 5"/>
          <p:cNvSpPr/>
          <p:nvPr>
            <p:custDataLst>
              <p:tags r:id="rId3"/>
            </p:custDataLst>
          </p:nvPr>
        </p:nvSpPr>
        <p:spPr>
          <a:xfrm>
            <a:off x="577943" y="1754155"/>
            <a:ext cx="4787160" cy="3597017"/>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7" name="图片 6"/>
          <p:cNvPicPr/>
          <p:nvPr>
            <p:custDataLst>
              <p:tags r:id="rId4"/>
            </p:custDataLst>
          </p:nvPr>
        </p:nvPicPr>
        <p:blipFill>
          <a:blip r:embed="rId9" r:link="rId10">
            <a:extLst>
              <a:ext uri="{28A0092B-C50C-407E-A947-70E740481C1C}">
                <a14:useLocalDpi xmlns:a14="http://schemas.microsoft.com/office/drawing/2010/main" val="0"/>
              </a:ext>
            </a:extLst>
          </a:blip>
          <a:stretch>
            <a:fillRect/>
          </a:stretch>
        </p:blipFill>
        <p:spPr>
          <a:xfrm>
            <a:off x="0" y="0"/>
            <a:ext cx="1548000" cy="1152000"/>
          </a:xfrm>
          <a:prstGeom prst="rect">
            <a:avLst/>
          </a:prstGeom>
        </p:spPr>
      </p:pic>
      <p:pic>
        <p:nvPicPr>
          <p:cNvPr id="8" name="图片 7"/>
          <p:cNvPicPr/>
          <p:nvPr>
            <p:custDataLst>
              <p:tags r:id="rId5"/>
            </p:custDataLst>
          </p:nvPr>
        </p:nvPicPr>
        <p:blipFill>
          <a:blip r:embed="rId11" r:link="rId12">
            <a:extLst>
              <a:ext uri="{28A0092B-C50C-407E-A947-70E740481C1C}">
                <a14:useLocalDpi xmlns:a14="http://schemas.microsoft.com/office/drawing/2010/main" val="0"/>
              </a:ext>
            </a:extLst>
          </a:blip>
          <a:stretch>
            <a:fillRect/>
          </a:stretch>
        </p:blipFill>
        <p:spPr>
          <a:xfrm>
            <a:off x="10683557" y="5736475"/>
            <a:ext cx="1476000" cy="1116000"/>
          </a:xfrm>
          <a:prstGeom prst="rect">
            <a:avLst/>
          </a:prstGeom>
        </p:spPr>
      </p:pic>
      <p:sp>
        <p:nvSpPr>
          <p:cNvPr id="100" name="文本框 99"/>
          <p:cNvSpPr txBox="1"/>
          <p:nvPr/>
        </p:nvSpPr>
        <p:spPr>
          <a:xfrm>
            <a:off x="2434590" y="296545"/>
            <a:ext cx="5080000" cy="645160"/>
          </a:xfrm>
          <a:prstGeom prst="rect">
            <a:avLst/>
          </a:prstGeom>
          <a:noFill/>
          <a:ln w="9525">
            <a:noFill/>
          </a:ln>
        </p:spPr>
        <p:txBody>
          <a:bodyPr>
            <a:spAutoFit/>
          </a:bodyPr>
          <a:lstStyle/>
          <a:p>
            <a:pPr indent="0" algn="l"/>
            <a:r>
              <a:rPr lang="zh-CN" altLang="en-US" sz="3600" dirty="0"/>
              <a:t>研 究 内 容</a:t>
            </a:r>
          </a:p>
        </p:txBody>
      </p:sp>
      <p:sp>
        <p:nvSpPr>
          <p:cNvPr id="2" name="文本框 1"/>
          <p:cNvSpPr txBox="1"/>
          <p:nvPr>
            <p:custDataLst>
              <p:tags r:id="rId6"/>
            </p:custDataLst>
          </p:nvPr>
        </p:nvSpPr>
        <p:spPr>
          <a:xfrm>
            <a:off x="846455" y="65405"/>
            <a:ext cx="1659890" cy="1106805"/>
          </a:xfrm>
          <a:prstGeom prst="rect">
            <a:avLst/>
          </a:prstGeom>
          <a:noFill/>
        </p:spPr>
        <p:txBody>
          <a:bodyPr wrap="square" rtlCol="0" anchor="ctr" anchorCtr="0">
            <a:normAutofit/>
          </a:bodyPr>
          <a:lstStyle/>
          <a:p>
            <a:pPr algn="ctr"/>
            <a:r>
              <a:rPr lang="en-US" altLang="zh-CN" sz="6600" b="1" spc="200" dirty="0">
                <a:solidFill>
                  <a:schemeClr val="accent1"/>
                </a:solidFill>
                <a:latin typeface="Arial" panose="020B0604020202020204" pitchFamily="34" charset="0"/>
                <a:ea typeface="微软雅黑" panose="020B0503020204020204" charset="-122"/>
                <a:cs typeface="Arial" panose="020B0604020202020204" pitchFamily="34" charset="0"/>
              </a:rPr>
              <a:t>02</a:t>
            </a:r>
          </a:p>
        </p:txBody>
      </p:sp>
      <p:sp>
        <p:nvSpPr>
          <p:cNvPr id="10" name="文本框 9"/>
          <p:cNvSpPr txBox="1"/>
          <p:nvPr/>
        </p:nvSpPr>
        <p:spPr>
          <a:xfrm>
            <a:off x="1023232" y="2089563"/>
            <a:ext cx="3665578" cy="2585323"/>
          </a:xfrm>
          <a:prstGeom prst="rect">
            <a:avLst/>
          </a:prstGeom>
          <a:noFill/>
        </p:spPr>
        <p:txBody>
          <a:bodyPr wrap="square" rtlCol="0">
            <a:spAutoFit/>
          </a:bodyPr>
          <a:lstStyle/>
          <a:p>
            <a:r>
              <a:rPr lang="zh-CN" altLang="en-US"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监控指标：</a:t>
            </a:r>
            <a:endParaRPr lang="en-US" altLang="zh-CN"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endParaRPr lang="zh-CN" altLang="en-US" sz="16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pPr marL="171450" lvl="0" indent="-171450">
              <a:buFont typeface="Arial" panose="020B0604020202020204" pitchFamily="34" charset="0"/>
              <a:buChar char="•"/>
            </a:pPr>
            <a:r>
              <a:rPr lang="zh-CN" altLang="en-US" sz="1600" dirty="0">
                <a:solidFill>
                  <a:schemeClr val="tx1"/>
                </a:solidFill>
              </a:rPr>
              <a:t>监控指标反映无线基站的健康状态，</a:t>
            </a:r>
            <a:r>
              <a:rPr lang="en-US" altLang="zh-CN" sz="1600" dirty="0"/>
              <a:t>KPI</a:t>
            </a:r>
            <a:r>
              <a:rPr lang="zh-CN" altLang="en-US" sz="1600" dirty="0"/>
              <a:t>（</a:t>
            </a:r>
            <a:r>
              <a:rPr lang="en-US" altLang="zh-CN" sz="1600" dirty="0"/>
              <a:t>key performance indicator</a:t>
            </a:r>
            <a:r>
              <a:rPr lang="zh-CN" altLang="en-US" sz="1600" dirty="0"/>
              <a:t>）是关键监控指标，我们要通过其数值的变化来监控基站的运行状态。</a:t>
            </a:r>
            <a:endParaRPr lang="en-US" altLang="zh-CN" sz="1600" dirty="0"/>
          </a:p>
          <a:p>
            <a:pPr marL="171450" lvl="0" indent="-171450">
              <a:buFont typeface="Arial" panose="020B0604020202020204" pitchFamily="34" charset="0"/>
              <a:buChar char="•"/>
            </a:pPr>
            <a:endParaRPr lang="en-US" altLang="zh-CN" sz="1600" dirty="0">
              <a:solidFill>
                <a:schemeClr val="tx1"/>
              </a:solidFill>
            </a:endParaRPr>
          </a:p>
          <a:p>
            <a:pPr marL="171450" lvl="0" indent="-171450">
              <a:buFont typeface="Arial" panose="020B0604020202020204" pitchFamily="34" charset="0"/>
              <a:buChar char="•"/>
            </a:pPr>
            <a:r>
              <a:rPr lang="zh-CN" altLang="en-US" sz="1600" dirty="0">
                <a:solidFill>
                  <a:schemeClr val="tx1"/>
                </a:solidFill>
              </a:rPr>
              <a:t>每个无线基站包含多个监控指标，构成多指标时间序列。</a:t>
            </a:r>
            <a:endParaRPr lang="en-US" altLang="zh-CN" sz="1600" dirty="0">
              <a:solidFill>
                <a:schemeClr val="tx1"/>
              </a:solidFill>
            </a:endParaRPr>
          </a:p>
          <a:p>
            <a:endParaRPr lang="zh-CN" altLang="en-US" sz="16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cxnSp>
        <p:nvCxnSpPr>
          <p:cNvPr id="11" name="直接箭头连接符 10"/>
          <p:cNvCxnSpPr>
            <a:cxnSpLocks/>
          </p:cNvCxnSpPr>
          <p:nvPr/>
        </p:nvCxnSpPr>
        <p:spPr>
          <a:xfrm>
            <a:off x="843824" y="1903321"/>
            <a:ext cx="0" cy="3328321"/>
          </a:xfrm>
          <a:prstGeom prst="straightConnector1">
            <a:avLst/>
          </a:prstGeom>
          <a:ln>
            <a:solidFill>
              <a:schemeClr val="accent1"/>
            </a:solidFill>
            <a:tailEnd type="arrow" w="med" len="med"/>
          </a:ln>
          <a:effectLst/>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02FBDA66-E85F-4BC8-98E9-11CF65B89779}"/>
              </a:ext>
            </a:extLst>
          </p:cNvPr>
          <p:cNvPicPr>
            <a:picLocks noChangeAspect="1"/>
          </p:cNvPicPr>
          <p:nvPr/>
        </p:nvPicPr>
        <p:blipFill>
          <a:blip r:embed="rId13"/>
          <a:stretch>
            <a:fillRect/>
          </a:stretch>
        </p:blipFill>
        <p:spPr>
          <a:xfrm>
            <a:off x="6229453" y="2312493"/>
            <a:ext cx="5532637" cy="2847246"/>
          </a:xfrm>
          <a:prstGeom prst="rect">
            <a:avLst/>
          </a:prstGeom>
        </p:spPr>
      </p:pic>
      <p:pic>
        <p:nvPicPr>
          <p:cNvPr id="16" name="图形 15">
            <a:extLst>
              <a:ext uri="{FF2B5EF4-FFF2-40B4-BE49-F238E27FC236}">
                <a16:creationId xmlns:a16="http://schemas.microsoft.com/office/drawing/2014/main" id="{B6F88FBA-941F-46E3-82F6-F918FD080D8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659939" y="2348115"/>
            <a:ext cx="514941" cy="514941"/>
          </a:xfrm>
          <a:prstGeom prst="rect">
            <a:avLst/>
          </a:prstGeom>
        </p:spPr>
      </p:pic>
      <p:pic>
        <p:nvPicPr>
          <p:cNvPr id="17" name="图形 22">
            <a:extLst>
              <a:ext uri="{FF2B5EF4-FFF2-40B4-BE49-F238E27FC236}">
                <a16:creationId xmlns:a16="http://schemas.microsoft.com/office/drawing/2014/main" id="{5FC87963-F44E-48A7-B5EA-45B828C26CF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659939" y="3109366"/>
            <a:ext cx="514941" cy="514941"/>
          </a:xfrm>
          <a:prstGeom prst="rect">
            <a:avLst/>
          </a:prstGeom>
        </p:spPr>
      </p:pic>
      <p:sp>
        <p:nvSpPr>
          <p:cNvPr id="18" name="文本框 17">
            <a:extLst>
              <a:ext uri="{FF2B5EF4-FFF2-40B4-BE49-F238E27FC236}">
                <a16:creationId xmlns:a16="http://schemas.microsoft.com/office/drawing/2014/main" id="{C6043104-F4E6-43AE-9D1F-B0FE96F324BE}"/>
              </a:ext>
            </a:extLst>
          </p:cNvPr>
          <p:cNvSpPr txBox="1"/>
          <p:nvPr/>
        </p:nvSpPr>
        <p:spPr>
          <a:xfrm rot="5400000">
            <a:off x="5846094" y="3734592"/>
            <a:ext cx="366283" cy="369332"/>
          </a:xfrm>
          <a:prstGeom prst="rect">
            <a:avLst/>
          </a:prstGeom>
          <a:noFill/>
        </p:spPr>
        <p:txBody>
          <a:bodyPr wrap="square">
            <a:spAutoFit/>
          </a:bodyPr>
          <a:lstStyle/>
          <a:p>
            <a:r>
              <a:rPr lang="en-US" altLang="zh-CN" b="1" dirty="0">
                <a:solidFill>
                  <a:schemeClr val="accent1"/>
                </a:solidFill>
              </a:rPr>
              <a:t>…</a:t>
            </a:r>
            <a:endParaRPr lang="zh-CN" altLang="en-US" dirty="0"/>
          </a:p>
        </p:txBody>
      </p:sp>
      <p:pic>
        <p:nvPicPr>
          <p:cNvPr id="19" name="图形 22">
            <a:extLst>
              <a:ext uri="{FF2B5EF4-FFF2-40B4-BE49-F238E27FC236}">
                <a16:creationId xmlns:a16="http://schemas.microsoft.com/office/drawing/2014/main" id="{9B4ABF4A-B1BF-4988-9DDE-B536E44B30B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714512" y="4407546"/>
            <a:ext cx="514941" cy="514941"/>
          </a:xfrm>
          <a:prstGeom prst="rect">
            <a:avLst/>
          </a:prstGeom>
        </p:spPr>
      </p:pic>
    </p:spTree>
    <p:custDataLst>
      <p:tags r:id="rId1"/>
    </p:custDataLst>
    <p:extLst>
      <p:ext uri="{BB962C8B-B14F-4D97-AF65-F5344CB8AC3E}">
        <p14:creationId xmlns:p14="http://schemas.microsoft.com/office/powerpoint/2010/main" val="86780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C78097F1-EDC2-4B63-8D17-BAC67FD9DA37}"/>
              </a:ext>
            </a:extLst>
          </p:cNvPr>
          <p:cNvSpPr/>
          <p:nvPr>
            <p:custDataLst>
              <p:tags r:id="rId2"/>
            </p:custDataLst>
          </p:nvPr>
        </p:nvSpPr>
        <p:spPr>
          <a:xfrm>
            <a:off x="0" y="-1"/>
            <a:ext cx="12192000" cy="105351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sp>
        <p:nvSpPr>
          <p:cNvPr id="12" name="矩形 11">
            <a:extLst>
              <a:ext uri="{FF2B5EF4-FFF2-40B4-BE49-F238E27FC236}">
                <a16:creationId xmlns:a16="http://schemas.microsoft.com/office/drawing/2014/main" id="{0673D38B-F05F-41C1-86DD-FA024DC33420}"/>
              </a:ext>
            </a:extLst>
          </p:cNvPr>
          <p:cNvSpPr/>
          <p:nvPr>
            <p:custDataLst>
              <p:tags r:id="rId3"/>
            </p:custDataLst>
          </p:nvPr>
        </p:nvSpPr>
        <p:spPr>
          <a:xfrm>
            <a:off x="6017030" y="1630018"/>
            <a:ext cx="4383763" cy="4529801"/>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latin typeface="Arial" panose="020B0604020202020204" pitchFamily="34" charset="0"/>
              <a:ea typeface="微软雅黑" panose="020B0503020204020204" charset="-122"/>
            </a:endParaRPr>
          </a:p>
        </p:txBody>
      </p:sp>
      <p:sp>
        <p:nvSpPr>
          <p:cNvPr id="6" name="矩形 5"/>
          <p:cNvSpPr/>
          <p:nvPr>
            <p:custDataLst>
              <p:tags r:id="rId4"/>
            </p:custDataLst>
          </p:nvPr>
        </p:nvSpPr>
        <p:spPr>
          <a:xfrm>
            <a:off x="1080275" y="4318138"/>
            <a:ext cx="4200761" cy="18416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endParaRPr lang="en-US" altLang="zh-CN" dirty="0">
              <a:solidFill>
                <a:srgbClr val="FF0000"/>
              </a:solidFill>
            </a:endParaRPr>
          </a:p>
        </p:txBody>
      </p:sp>
      <p:pic>
        <p:nvPicPr>
          <p:cNvPr id="7" name="图片 6"/>
          <p:cNvPicPr/>
          <p:nvPr>
            <p:custDataLst>
              <p:tags r:id="rId5"/>
            </p:custDataLst>
          </p:nvPr>
        </p:nvPicPr>
        <p:blipFill>
          <a:blip r:embed="rId10" r:link="rId11">
            <a:extLst>
              <a:ext uri="{28A0092B-C50C-407E-A947-70E740481C1C}">
                <a14:useLocalDpi xmlns:a14="http://schemas.microsoft.com/office/drawing/2010/main" val="0"/>
              </a:ext>
            </a:extLst>
          </a:blip>
          <a:stretch>
            <a:fillRect/>
          </a:stretch>
        </p:blipFill>
        <p:spPr>
          <a:xfrm>
            <a:off x="0" y="0"/>
            <a:ext cx="1548000" cy="1152000"/>
          </a:xfrm>
          <a:prstGeom prst="rect">
            <a:avLst/>
          </a:prstGeom>
        </p:spPr>
      </p:pic>
      <p:pic>
        <p:nvPicPr>
          <p:cNvPr id="8" name="图片 7"/>
          <p:cNvPicPr/>
          <p:nvPr>
            <p:custDataLst>
              <p:tags r:id="rId6"/>
            </p:custDataLst>
          </p:nvPr>
        </p:nvPicPr>
        <p:blipFill>
          <a:blip r:embed="rId12" r:link="rId13">
            <a:extLst>
              <a:ext uri="{28A0092B-C50C-407E-A947-70E740481C1C}">
                <a14:useLocalDpi xmlns:a14="http://schemas.microsoft.com/office/drawing/2010/main" val="0"/>
              </a:ext>
            </a:extLst>
          </a:blip>
          <a:stretch>
            <a:fillRect/>
          </a:stretch>
        </p:blipFill>
        <p:spPr>
          <a:xfrm>
            <a:off x="10683557" y="5736475"/>
            <a:ext cx="1476000" cy="1116000"/>
          </a:xfrm>
          <a:prstGeom prst="rect">
            <a:avLst/>
          </a:prstGeom>
        </p:spPr>
      </p:pic>
      <p:sp>
        <p:nvSpPr>
          <p:cNvPr id="100" name="文本框 99"/>
          <p:cNvSpPr txBox="1"/>
          <p:nvPr/>
        </p:nvSpPr>
        <p:spPr>
          <a:xfrm>
            <a:off x="2434590" y="296545"/>
            <a:ext cx="5080000" cy="645160"/>
          </a:xfrm>
          <a:prstGeom prst="rect">
            <a:avLst/>
          </a:prstGeom>
          <a:noFill/>
          <a:ln w="9525">
            <a:noFill/>
          </a:ln>
        </p:spPr>
        <p:txBody>
          <a:bodyPr>
            <a:spAutoFit/>
          </a:bodyPr>
          <a:lstStyle/>
          <a:p>
            <a:pPr indent="0" algn="l"/>
            <a:r>
              <a:rPr lang="zh-CN" altLang="en-US" sz="3600" dirty="0"/>
              <a:t>研 究 内 容</a:t>
            </a:r>
          </a:p>
        </p:txBody>
      </p:sp>
      <p:sp>
        <p:nvSpPr>
          <p:cNvPr id="2" name="文本框 1"/>
          <p:cNvSpPr txBox="1"/>
          <p:nvPr>
            <p:custDataLst>
              <p:tags r:id="rId7"/>
            </p:custDataLst>
          </p:nvPr>
        </p:nvSpPr>
        <p:spPr>
          <a:xfrm>
            <a:off x="846455" y="65405"/>
            <a:ext cx="1659890" cy="1106805"/>
          </a:xfrm>
          <a:prstGeom prst="rect">
            <a:avLst/>
          </a:prstGeom>
          <a:noFill/>
        </p:spPr>
        <p:txBody>
          <a:bodyPr wrap="square" rtlCol="0" anchor="ctr" anchorCtr="0">
            <a:normAutofit/>
          </a:bodyPr>
          <a:lstStyle/>
          <a:p>
            <a:pPr algn="ctr"/>
            <a:r>
              <a:rPr lang="en-US" altLang="zh-CN" sz="6600" b="1" spc="200" dirty="0">
                <a:solidFill>
                  <a:schemeClr val="accent1"/>
                </a:solidFill>
                <a:latin typeface="Arial" panose="020B0604020202020204" pitchFamily="34" charset="0"/>
                <a:ea typeface="微软雅黑" panose="020B0503020204020204" charset="-122"/>
                <a:cs typeface="Arial" panose="020B0604020202020204" pitchFamily="34" charset="0"/>
              </a:rPr>
              <a:t>02</a:t>
            </a:r>
          </a:p>
        </p:txBody>
      </p:sp>
      <p:cxnSp>
        <p:nvCxnSpPr>
          <p:cNvPr id="11" name="直接箭头连接符 10"/>
          <p:cNvCxnSpPr>
            <a:cxnSpLocks/>
          </p:cNvCxnSpPr>
          <p:nvPr/>
        </p:nvCxnSpPr>
        <p:spPr>
          <a:xfrm flipH="1">
            <a:off x="1435414" y="4615558"/>
            <a:ext cx="556" cy="1458218"/>
          </a:xfrm>
          <a:prstGeom prst="straightConnector1">
            <a:avLst/>
          </a:prstGeom>
          <a:ln>
            <a:solidFill>
              <a:schemeClr val="accent1"/>
            </a:solidFill>
            <a:tailEnd type="arrow" w="med" len="med"/>
          </a:ln>
          <a:effectLst/>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3AFBA24-87DA-4273-809C-9DB342E02AFF}"/>
              </a:ext>
            </a:extLst>
          </p:cNvPr>
          <p:cNvCxnSpPr>
            <a:cxnSpLocks/>
          </p:cNvCxnSpPr>
          <p:nvPr/>
        </p:nvCxnSpPr>
        <p:spPr>
          <a:xfrm>
            <a:off x="6265381" y="2233004"/>
            <a:ext cx="0" cy="3724301"/>
          </a:xfrm>
          <a:prstGeom prst="straightConnector1">
            <a:avLst/>
          </a:prstGeom>
          <a:ln>
            <a:solidFill>
              <a:schemeClr val="accent1"/>
            </a:solidFill>
            <a:tailEnd type="arrow" w="med" len="med"/>
          </a:ln>
          <a:effectLst/>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F68AC17A-BA8B-45C1-A31E-10D6B21828B1}"/>
              </a:ext>
            </a:extLst>
          </p:cNvPr>
          <p:cNvSpPr txBox="1"/>
          <p:nvPr/>
        </p:nvSpPr>
        <p:spPr>
          <a:xfrm>
            <a:off x="6469760" y="2248494"/>
            <a:ext cx="3362556" cy="3693319"/>
          </a:xfrm>
          <a:prstGeom prst="rect">
            <a:avLst/>
          </a:prstGeom>
          <a:noFill/>
        </p:spPr>
        <p:txBody>
          <a:bodyPr wrap="square" rtlCol="0">
            <a:spAutoFit/>
          </a:bodyPr>
          <a:lstStyle/>
          <a:p>
            <a:r>
              <a:rPr lang="zh-CN" altLang="en-US" sz="1800" b="1" dirty="0">
                <a:solidFill>
                  <a:schemeClr val="tx1">
                    <a:lumMod val="65000"/>
                    <a:lumOff val="35000"/>
                  </a:schemeClr>
                </a:solidFill>
              </a:rPr>
              <a:t>技术不足：</a:t>
            </a:r>
            <a:endParaRPr lang="en-US" altLang="zh-CN" sz="1800" b="1" dirty="0">
              <a:solidFill>
                <a:schemeClr val="tx1">
                  <a:lumMod val="65000"/>
                  <a:lumOff val="35000"/>
                </a:schemeClr>
              </a:solidFill>
            </a:endParaRPr>
          </a:p>
          <a:p>
            <a:endParaRPr lang="zh-CN" altLang="en-US" sz="1800" b="1" dirty="0">
              <a:solidFill>
                <a:schemeClr val="tx1">
                  <a:lumMod val="65000"/>
                  <a:lumOff val="35000"/>
                </a:schemeClr>
              </a:solidFill>
            </a:endParaRPr>
          </a:p>
          <a:p>
            <a:pPr marL="171450" lvl="0" indent="-171450">
              <a:lnSpc>
                <a:spcPct val="150000"/>
              </a:lnSpc>
              <a:buFont typeface="Arial" panose="020B0604020202020204" pitchFamily="34" charset="0"/>
              <a:buChar char="•"/>
            </a:pPr>
            <a:r>
              <a:rPr lang="zh-CN" altLang="en-US" dirty="0">
                <a:solidFill>
                  <a:schemeClr val="tx1"/>
                </a:solidFill>
              </a:rPr>
              <a:t>现有的基于深度学习技术的多指标时间序列方法</a:t>
            </a:r>
            <a:r>
              <a:rPr lang="zh-CN" altLang="en-US" dirty="0">
                <a:solidFill>
                  <a:srgbClr val="FF0000"/>
                </a:solidFill>
              </a:rPr>
              <a:t>训练开销大</a:t>
            </a:r>
            <a:r>
              <a:rPr lang="zh-CN" altLang="en-US" dirty="0">
                <a:solidFill>
                  <a:schemeClr val="tx1"/>
                </a:solidFill>
              </a:rPr>
              <a:t>，难以应用于大规模基站</a:t>
            </a:r>
            <a:endParaRPr lang="en-US" altLang="zh-CN" dirty="0">
              <a:solidFill>
                <a:schemeClr val="tx1"/>
              </a:solidFill>
            </a:endParaRPr>
          </a:p>
          <a:p>
            <a:pPr marL="171450" lvl="0" indent="-171450">
              <a:lnSpc>
                <a:spcPct val="150000"/>
              </a:lnSpc>
              <a:buFont typeface="Arial" panose="020B0604020202020204" pitchFamily="34" charset="0"/>
              <a:buChar char="•"/>
            </a:pPr>
            <a:r>
              <a:rPr lang="zh-CN" altLang="en-US" dirty="0">
                <a:solidFill>
                  <a:schemeClr val="tx1"/>
                </a:solidFill>
              </a:rPr>
              <a:t>不同基站多指标时间序列</a:t>
            </a:r>
            <a:r>
              <a:rPr lang="zh-CN" altLang="en-US" dirty="0">
                <a:solidFill>
                  <a:srgbClr val="FF0000"/>
                </a:solidFill>
              </a:rPr>
              <a:t>模式差异较大</a:t>
            </a:r>
            <a:r>
              <a:rPr lang="zh-CN" altLang="en-US" dirty="0">
                <a:solidFill>
                  <a:schemeClr val="tx1"/>
                </a:solidFill>
              </a:rPr>
              <a:t>，难以训练一个统一的异常检测模型</a:t>
            </a:r>
          </a:p>
          <a:p>
            <a:endParaRPr lang="zh-CN" altLang="en-US" sz="1800" dirty="0">
              <a:solidFill>
                <a:schemeClr val="tx1">
                  <a:lumMod val="65000"/>
                  <a:lumOff val="35000"/>
                </a:schemeClr>
              </a:solidFill>
            </a:endParaRPr>
          </a:p>
          <a:p>
            <a:endParaRPr lang="zh-CN" altLang="en-US" dirty="0"/>
          </a:p>
        </p:txBody>
      </p:sp>
      <p:sp>
        <p:nvSpPr>
          <p:cNvPr id="4" name="文本框 3">
            <a:extLst>
              <a:ext uri="{FF2B5EF4-FFF2-40B4-BE49-F238E27FC236}">
                <a16:creationId xmlns:a16="http://schemas.microsoft.com/office/drawing/2014/main" id="{5F270693-62A5-407F-9096-961BCE604449}"/>
              </a:ext>
            </a:extLst>
          </p:cNvPr>
          <p:cNvSpPr txBox="1"/>
          <p:nvPr/>
        </p:nvSpPr>
        <p:spPr>
          <a:xfrm>
            <a:off x="1507577" y="4531274"/>
            <a:ext cx="3490695" cy="1426031"/>
          </a:xfrm>
          <a:prstGeom prst="rect">
            <a:avLst/>
          </a:prstGeom>
          <a:noFill/>
        </p:spPr>
        <p:txBody>
          <a:bodyPr wrap="square" rtlCol="0">
            <a:spAutoFit/>
          </a:bodyPr>
          <a:lstStyle/>
          <a:p>
            <a:r>
              <a:rPr lang="zh-CN" altLang="en-US" b="1" dirty="0">
                <a:solidFill>
                  <a:schemeClr val="tx1">
                    <a:lumMod val="65000"/>
                    <a:lumOff val="35000"/>
                  </a:schemeClr>
                </a:solidFill>
              </a:rPr>
              <a:t>海量数据：</a:t>
            </a:r>
            <a:endParaRPr lang="en-US" altLang="zh-CN" b="1" dirty="0">
              <a:solidFill>
                <a:schemeClr val="tx1">
                  <a:lumMod val="65000"/>
                  <a:lumOff val="35000"/>
                </a:schemeClr>
              </a:solidFill>
            </a:endParaRPr>
          </a:p>
          <a:p>
            <a:endParaRPr lang="en-US" altLang="zh-CN" dirty="0"/>
          </a:p>
          <a:p>
            <a:pPr>
              <a:lnSpc>
                <a:spcPct val="150000"/>
              </a:lnSpc>
            </a:pPr>
            <a:r>
              <a:rPr lang="zh-CN" altLang="en-US" dirty="0"/>
              <a:t>无线基站数量众多，数以万计，有海量需要监控的</a:t>
            </a:r>
            <a:r>
              <a:rPr lang="en-US" altLang="zh-CN" dirty="0"/>
              <a:t>KPI</a:t>
            </a:r>
            <a:r>
              <a:rPr lang="zh-CN" altLang="en-US" dirty="0"/>
              <a:t>数据</a:t>
            </a:r>
          </a:p>
        </p:txBody>
      </p:sp>
      <p:grpSp>
        <p:nvGrpSpPr>
          <p:cNvPr id="5" name="组合 4">
            <a:extLst>
              <a:ext uri="{FF2B5EF4-FFF2-40B4-BE49-F238E27FC236}">
                <a16:creationId xmlns:a16="http://schemas.microsoft.com/office/drawing/2014/main" id="{E916144D-A445-490F-A1CB-105E3CBC09AC}"/>
              </a:ext>
            </a:extLst>
          </p:cNvPr>
          <p:cNvGrpSpPr/>
          <p:nvPr/>
        </p:nvGrpSpPr>
        <p:grpSpPr>
          <a:xfrm>
            <a:off x="1038176" y="1567242"/>
            <a:ext cx="4707352" cy="2557828"/>
            <a:chOff x="5659939" y="2312493"/>
            <a:chExt cx="6102151" cy="2847246"/>
          </a:xfrm>
        </p:grpSpPr>
        <p:pic>
          <p:nvPicPr>
            <p:cNvPr id="31" name="图片 30">
              <a:extLst>
                <a:ext uri="{FF2B5EF4-FFF2-40B4-BE49-F238E27FC236}">
                  <a16:creationId xmlns:a16="http://schemas.microsoft.com/office/drawing/2014/main" id="{0B8855A6-96E8-4899-BEA6-25DD9474A110}"/>
                </a:ext>
              </a:extLst>
            </p:cNvPr>
            <p:cNvPicPr>
              <a:picLocks noChangeAspect="1"/>
            </p:cNvPicPr>
            <p:nvPr/>
          </p:nvPicPr>
          <p:blipFill>
            <a:blip r:embed="rId14"/>
            <a:stretch>
              <a:fillRect/>
            </a:stretch>
          </p:blipFill>
          <p:spPr>
            <a:xfrm>
              <a:off x="6229453" y="2312493"/>
              <a:ext cx="5532637" cy="2847246"/>
            </a:xfrm>
            <a:prstGeom prst="rect">
              <a:avLst/>
            </a:prstGeom>
          </p:spPr>
        </p:pic>
        <p:pic>
          <p:nvPicPr>
            <p:cNvPr id="32" name="图形 31">
              <a:extLst>
                <a:ext uri="{FF2B5EF4-FFF2-40B4-BE49-F238E27FC236}">
                  <a16:creationId xmlns:a16="http://schemas.microsoft.com/office/drawing/2014/main" id="{06FB5520-DE36-41E4-85CD-CF79B5E66C2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659939" y="2348115"/>
              <a:ext cx="514941" cy="514941"/>
            </a:xfrm>
            <a:prstGeom prst="rect">
              <a:avLst/>
            </a:prstGeom>
          </p:spPr>
        </p:pic>
        <p:pic>
          <p:nvPicPr>
            <p:cNvPr id="33" name="图形 22">
              <a:extLst>
                <a:ext uri="{FF2B5EF4-FFF2-40B4-BE49-F238E27FC236}">
                  <a16:creationId xmlns:a16="http://schemas.microsoft.com/office/drawing/2014/main" id="{F57A5EB3-C931-4504-AFA7-AC6E57E00AD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659939" y="3109366"/>
              <a:ext cx="514941" cy="514941"/>
            </a:xfrm>
            <a:prstGeom prst="rect">
              <a:avLst/>
            </a:prstGeom>
          </p:spPr>
        </p:pic>
        <p:sp>
          <p:nvSpPr>
            <p:cNvPr id="34" name="文本框 33">
              <a:extLst>
                <a:ext uri="{FF2B5EF4-FFF2-40B4-BE49-F238E27FC236}">
                  <a16:creationId xmlns:a16="http://schemas.microsoft.com/office/drawing/2014/main" id="{9B2916F0-1E9D-4358-9F9C-76E11791457D}"/>
                </a:ext>
              </a:extLst>
            </p:cNvPr>
            <p:cNvSpPr txBox="1"/>
            <p:nvPr/>
          </p:nvSpPr>
          <p:spPr>
            <a:xfrm rot="5400000">
              <a:off x="5846094" y="3734592"/>
              <a:ext cx="366283" cy="369332"/>
            </a:xfrm>
            <a:prstGeom prst="rect">
              <a:avLst/>
            </a:prstGeom>
            <a:noFill/>
          </p:spPr>
          <p:txBody>
            <a:bodyPr wrap="square">
              <a:spAutoFit/>
            </a:bodyPr>
            <a:lstStyle/>
            <a:p>
              <a:r>
                <a:rPr lang="en-US" altLang="zh-CN" b="1" dirty="0">
                  <a:solidFill>
                    <a:schemeClr val="accent1"/>
                  </a:solidFill>
                </a:rPr>
                <a:t>…</a:t>
              </a:r>
              <a:endParaRPr lang="zh-CN" altLang="en-US" dirty="0"/>
            </a:p>
          </p:txBody>
        </p:sp>
        <p:pic>
          <p:nvPicPr>
            <p:cNvPr id="35" name="图形 22">
              <a:extLst>
                <a:ext uri="{FF2B5EF4-FFF2-40B4-BE49-F238E27FC236}">
                  <a16:creationId xmlns:a16="http://schemas.microsoft.com/office/drawing/2014/main" id="{BBF584E8-E1C6-4D7A-A90B-8530E482A17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714512" y="4407546"/>
              <a:ext cx="514941" cy="514941"/>
            </a:xfrm>
            <a:prstGeom prst="rect">
              <a:avLst/>
            </a:prstGeom>
          </p:spPr>
        </p:pic>
      </p:grpSp>
    </p:spTree>
    <p:custDataLst>
      <p:tags r:id="rId1"/>
    </p:custDataLst>
    <p:extLst>
      <p:ext uri="{BB962C8B-B14F-4D97-AF65-F5344CB8AC3E}">
        <p14:creationId xmlns:p14="http://schemas.microsoft.com/office/powerpoint/2010/main" val="399268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a:extLst>
              <a:ext uri="{FF2B5EF4-FFF2-40B4-BE49-F238E27FC236}">
                <a16:creationId xmlns:a16="http://schemas.microsoft.com/office/drawing/2014/main" id="{39FE7CD3-9469-4945-8BA5-D8DD8506DA9D}"/>
              </a:ext>
            </a:extLst>
          </p:cNvPr>
          <p:cNvSpPr/>
          <p:nvPr>
            <p:custDataLst>
              <p:tags r:id="rId2"/>
            </p:custDataLst>
          </p:nvPr>
        </p:nvSpPr>
        <p:spPr>
          <a:xfrm>
            <a:off x="9169704" y="3133755"/>
            <a:ext cx="2717648" cy="2048241"/>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sp>
        <p:nvSpPr>
          <p:cNvPr id="40" name="矩形 39">
            <a:extLst>
              <a:ext uri="{FF2B5EF4-FFF2-40B4-BE49-F238E27FC236}">
                <a16:creationId xmlns:a16="http://schemas.microsoft.com/office/drawing/2014/main" id="{C3780026-8993-44CB-B11C-A6BF47D76E62}"/>
              </a:ext>
            </a:extLst>
          </p:cNvPr>
          <p:cNvSpPr/>
          <p:nvPr>
            <p:custDataLst>
              <p:tags r:id="rId3"/>
            </p:custDataLst>
          </p:nvPr>
        </p:nvSpPr>
        <p:spPr>
          <a:xfrm>
            <a:off x="807224" y="4060257"/>
            <a:ext cx="7727178" cy="1654017"/>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sp>
        <p:nvSpPr>
          <p:cNvPr id="38" name="矩形 37">
            <a:extLst>
              <a:ext uri="{FF2B5EF4-FFF2-40B4-BE49-F238E27FC236}">
                <a16:creationId xmlns:a16="http://schemas.microsoft.com/office/drawing/2014/main" id="{3BB63C34-A7BA-487F-8F68-5C5704F35183}"/>
              </a:ext>
            </a:extLst>
          </p:cNvPr>
          <p:cNvSpPr/>
          <p:nvPr>
            <p:custDataLst>
              <p:tags r:id="rId4"/>
            </p:custDataLst>
          </p:nvPr>
        </p:nvSpPr>
        <p:spPr>
          <a:xfrm>
            <a:off x="807223" y="2153918"/>
            <a:ext cx="7727178" cy="1654017"/>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sp>
        <p:nvSpPr>
          <p:cNvPr id="28" name="矩形 27"/>
          <p:cNvSpPr/>
          <p:nvPr>
            <p:custDataLst>
              <p:tags r:id="rId5"/>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tx1">
                  <a:lumMod val="85000"/>
                  <a:lumOff val="15000"/>
                </a:schemeClr>
              </a:solidFill>
              <a:latin typeface="Arial" panose="020B0604020202020204" pitchFamily="34" charset="0"/>
              <a:ea typeface="微软雅黑" panose="020B0503020204020204" charset="-122"/>
            </a:endParaRPr>
          </a:p>
        </p:txBody>
      </p:sp>
      <p:pic>
        <p:nvPicPr>
          <p:cNvPr id="29" name="图片 28"/>
          <p:cNvPicPr/>
          <p:nvPr>
            <p:custDataLst>
              <p:tags r:id="rId6"/>
            </p:custDataLst>
          </p:nvPr>
        </p:nvPicPr>
        <p:blipFill>
          <a:blip r:embed="rId12" r:link="rId13" cstate="print">
            <a:extLst>
              <a:ext uri="{28A0092B-C50C-407E-A947-70E740481C1C}">
                <a14:useLocalDpi xmlns:a14="http://schemas.microsoft.com/office/drawing/2010/main" val="0"/>
              </a:ext>
            </a:extLst>
          </a:blip>
          <a:stretch>
            <a:fillRect/>
          </a:stretch>
        </p:blipFill>
        <p:spPr>
          <a:xfrm>
            <a:off x="-91440" y="6269233"/>
            <a:ext cx="720090" cy="588767"/>
          </a:xfrm>
          <a:prstGeom prst="rect">
            <a:avLst/>
          </a:prstGeom>
        </p:spPr>
      </p:pic>
      <p:pic>
        <p:nvPicPr>
          <p:cNvPr id="30" name="图片 29"/>
          <p:cNvPicPr/>
          <p:nvPr>
            <p:custDataLst>
              <p:tags r:id="rId7"/>
            </p:custDataLst>
          </p:nvPr>
        </p:nvPicPr>
        <p:blipFill>
          <a:blip r:embed="rId12" r:link="rId13" cstate="print">
            <a:extLst>
              <a:ext uri="{28A0092B-C50C-407E-A947-70E740481C1C}">
                <a14:useLocalDpi xmlns:a14="http://schemas.microsoft.com/office/drawing/2010/main" val="0"/>
              </a:ext>
            </a:extLst>
          </a:blip>
          <a:stretch>
            <a:fillRect/>
          </a:stretch>
        </p:blipFill>
        <p:spPr>
          <a:xfrm>
            <a:off x="11073644" y="0"/>
            <a:ext cx="1118355" cy="914400"/>
          </a:xfrm>
          <a:prstGeom prst="rect">
            <a:avLst/>
          </a:prstGeom>
        </p:spPr>
      </p:pic>
      <p:sp>
        <p:nvSpPr>
          <p:cNvPr id="33" name="文本框 32">
            <a:extLst>
              <a:ext uri="{FF2B5EF4-FFF2-40B4-BE49-F238E27FC236}">
                <a16:creationId xmlns:a16="http://schemas.microsoft.com/office/drawing/2014/main" id="{17FD66A1-27DC-4210-A0DE-7A48110BD632}"/>
              </a:ext>
            </a:extLst>
          </p:cNvPr>
          <p:cNvSpPr txBox="1"/>
          <p:nvPr/>
        </p:nvSpPr>
        <p:spPr>
          <a:xfrm>
            <a:off x="774000" y="1442966"/>
            <a:ext cx="10577554" cy="458459"/>
          </a:xfrm>
          <a:prstGeom prst="rect">
            <a:avLst/>
          </a:prstGeom>
          <a:noFill/>
        </p:spPr>
        <p:txBody>
          <a:bodyPr wrap="square">
            <a:spAutoFit/>
          </a:bodyPr>
          <a:lstStyle/>
          <a:p>
            <a:pPr>
              <a:lnSpc>
                <a:spcPct val="150000"/>
              </a:lnSpc>
            </a:pPr>
            <a:r>
              <a:rPr lang="zh-CN" altLang="en-US" sz="1800" b="1" dirty="0">
                <a:latin typeface="微软雅黑" panose="020B0503020204020204" charset="-122"/>
              </a:rPr>
              <a:t>解决办法：</a:t>
            </a:r>
            <a:r>
              <a:rPr lang="zh-CN" altLang="en-US" sz="1800" b="1" dirty="0">
                <a:solidFill>
                  <a:schemeClr val="tx1">
                    <a:lumMod val="65000"/>
                    <a:lumOff val="35000"/>
                  </a:schemeClr>
                </a:solidFill>
                <a:latin typeface="微软雅黑" panose="020B0503020204020204" charset="-122"/>
              </a:rPr>
              <a:t>结合聚类的方法，</a:t>
            </a:r>
            <a:r>
              <a:rPr lang="zh-CN" altLang="en-US" b="1" dirty="0">
                <a:solidFill>
                  <a:schemeClr val="tx1">
                    <a:lumMod val="65000"/>
                    <a:lumOff val="35000"/>
                  </a:schemeClr>
                </a:solidFill>
                <a:latin typeface="微软雅黑" panose="020B0503020204020204" charset="-122"/>
              </a:rPr>
              <a:t>设计一种面向海量无线基站的通用多指标时间序列异常检测模型</a:t>
            </a:r>
            <a:endParaRPr lang="zh-CN" altLang="en-US" dirty="0"/>
          </a:p>
        </p:txBody>
      </p:sp>
      <p:sp>
        <p:nvSpPr>
          <p:cNvPr id="37" name="文本框 36">
            <a:extLst>
              <a:ext uri="{FF2B5EF4-FFF2-40B4-BE49-F238E27FC236}">
                <a16:creationId xmlns:a16="http://schemas.microsoft.com/office/drawing/2014/main" id="{999F76D7-B762-4383-BA6F-97509C65E004}"/>
              </a:ext>
            </a:extLst>
          </p:cNvPr>
          <p:cNvSpPr txBox="1"/>
          <p:nvPr/>
        </p:nvSpPr>
        <p:spPr>
          <a:xfrm>
            <a:off x="1187368" y="2330438"/>
            <a:ext cx="6706952" cy="1200329"/>
          </a:xfrm>
          <a:prstGeom prst="rect">
            <a:avLst/>
          </a:prstGeom>
          <a:noFill/>
        </p:spPr>
        <p:txBody>
          <a:bodyPr wrap="square">
            <a:spAutoFit/>
          </a:bodyPr>
          <a:lstStyle/>
          <a:p>
            <a:r>
              <a:rPr lang="zh-CN" altLang="en-US" b="1" dirty="0"/>
              <a:t>聚类：</a:t>
            </a:r>
            <a:endParaRPr lang="en-US" altLang="zh-CN" b="1" dirty="0"/>
          </a:p>
          <a:p>
            <a:endParaRPr lang="en-US" altLang="zh-CN" b="1" dirty="0"/>
          </a:p>
          <a:p>
            <a:r>
              <a:rPr lang="zh-CN" altLang="en-US" dirty="0">
                <a:solidFill>
                  <a:schemeClr val="tx1">
                    <a:lumMod val="65000"/>
                    <a:lumOff val="35000"/>
                  </a:schemeClr>
                </a:solidFill>
                <a:latin typeface="微软雅黑" panose="020B0503020204020204" charset="-122"/>
              </a:rPr>
              <a:t>根据形状聚类，监控模型学习的是曲线的形状，让形状相似的曲线在一个簇中，有利于簇内通用模型的训练</a:t>
            </a:r>
            <a:endParaRPr lang="en-US" altLang="zh-CN" dirty="0">
              <a:solidFill>
                <a:schemeClr val="tx1">
                  <a:lumMod val="65000"/>
                  <a:lumOff val="35000"/>
                </a:schemeClr>
              </a:solidFill>
              <a:latin typeface="微软雅黑" panose="020B0503020204020204" charset="-122"/>
            </a:endParaRPr>
          </a:p>
        </p:txBody>
      </p:sp>
      <p:sp>
        <p:nvSpPr>
          <p:cNvPr id="51" name="文本框 50">
            <a:extLst>
              <a:ext uri="{FF2B5EF4-FFF2-40B4-BE49-F238E27FC236}">
                <a16:creationId xmlns:a16="http://schemas.microsoft.com/office/drawing/2014/main" id="{57AEF0D8-4B3F-4DA7-BBE0-6590E97E5B17}"/>
              </a:ext>
            </a:extLst>
          </p:cNvPr>
          <p:cNvSpPr txBox="1"/>
          <p:nvPr/>
        </p:nvSpPr>
        <p:spPr>
          <a:xfrm>
            <a:off x="1187368" y="4287100"/>
            <a:ext cx="6706952" cy="1200329"/>
          </a:xfrm>
          <a:prstGeom prst="rect">
            <a:avLst/>
          </a:prstGeom>
          <a:noFill/>
        </p:spPr>
        <p:txBody>
          <a:bodyPr wrap="square">
            <a:spAutoFit/>
          </a:bodyPr>
          <a:lstStyle/>
          <a:p>
            <a:r>
              <a:rPr lang="zh-CN" altLang="en-US" b="1" dirty="0"/>
              <a:t>训练模型：</a:t>
            </a:r>
            <a:endParaRPr lang="en-US" altLang="zh-CN" b="1" dirty="0"/>
          </a:p>
          <a:p>
            <a:endParaRPr lang="en-US" altLang="zh-CN" b="1" dirty="0"/>
          </a:p>
          <a:p>
            <a:r>
              <a:rPr lang="zh-CN" altLang="en-US" sz="1800" dirty="0">
                <a:solidFill>
                  <a:schemeClr val="tx1">
                    <a:lumMod val="65000"/>
                    <a:lumOff val="35000"/>
                  </a:schemeClr>
                </a:solidFill>
                <a:latin typeface="微软雅黑" panose="020B0503020204020204" charset="-122"/>
                <a:cs typeface="微软雅黑" panose="020B0503020204020204" charset="-122"/>
                <a:sym typeface="+mn-ea"/>
              </a:rPr>
              <a:t>对于同一簇内的数据提取中心数据，学习和训练一个共有的无监督多维指标异常检测模型，适配于簇内的多维指标时序数据。</a:t>
            </a:r>
            <a:endParaRPr lang="en-US" altLang="zh-CN" b="1" dirty="0"/>
          </a:p>
        </p:txBody>
      </p:sp>
      <p:sp>
        <p:nvSpPr>
          <p:cNvPr id="7" name="右大括号 6">
            <a:extLst>
              <a:ext uri="{FF2B5EF4-FFF2-40B4-BE49-F238E27FC236}">
                <a16:creationId xmlns:a16="http://schemas.microsoft.com/office/drawing/2014/main" id="{8A665854-5547-499F-9289-0F510933B7DD}"/>
              </a:ext>
            </a:extLst>
          </p:cNvPr>
          <p:cNvSpPr/>
          <p:nvPr/>
        </p:nvSpPr>
        <p:spPr>
          <a:xfrm>
            <a:off x="8661401" y="2626527"/>
            <a:ext cx="386080" cy="2845829"/>
          </a:xfrm>
          <a:prstGeom prst="rightBrace">
            <a:avLst>
              <a:gd name="adj1" fmla="val 8333"/>
              <a:gd name="adj2" fmla="val 50357"/>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53475B9-6821-4D75-8930-60BEA2BACA72}"/>
              </a:ext>
            </a:extLst>
          </p:cNvPr>
          <p:cNvSpPr txBox="1"/>
          <p:nvPr/>
        </p:nvSpPr>
        <p:spPr>
          <a:xfrm>
            <a:off x="9291300" y="3305398"/>
            <a:ext cx="2474455" cy="1704954"/>
          </a:xfrm>
          <a:prstGeom prst="rect">
            <a:avLst/>
          </a:prstGeom>
          <a:noFill/>
        </p:spPr>
        <p:txBody>
          <a:bodyPr wrap="square" rtlCol="0">
            <a:spAutoFit/>
          </a:bodyPr>
          <a:lstStyle/>
          <a:p>
            <a:pPr>
              <a:lnSpc>
                <a:spcPct val="150000"/>
              </a:lnSpc>
            </a:pPr>
            <a:r>
              <a:rPr lang="zh-CN" altLang="en-US" dirty="0">
                <a:solidFill>
                  <a:schemeClr val="tx1">
                    <a:lumMod val="65000"/>
                    <a:lumOff val="35000"/>
                  </a:schemeClr>
                </a:solidFill>
                <a:latin typeface="微软雅黑" panose="020B0503020204020204" charset="-122"/>
              </a:rPr>
              <a:t>簇的数量是远远小于基站（曲线）的数量的，减少了训练模型数量，降低开销</a:t>
            </a:r>
          </a:p>
        </p:txBody>
      </p:sp>
      <p:pic>
        <p:nvPicPr>
          <p:cNvPr id="14" name="图片 13">
            <a:extLst>
              <a:ext uri="{FF2B5EF4-FFF2-40B4-BE49-F238E27FC236}">
                <a16:creationId xmlns:a16="http://schemas.microsoft.com/office/drawing/2014/main" id="{4D9EF7C8-61E8-4028-97C9-E7C72F37A10A}"/>
              </a:ext>
            </a:extLst>
          </p:cNvPr>
          <p:cNvPicPr/>
          <p:nvPr>
            <p:custDataLst>
              <p:tags r:id="rId8"/>
            </p:custDataLst>
          </p:nvPr>
        </p:nvPicPr>
        <p:blipFill>
          <a:blip r:embed="rId14" r:link="rId15">
            <a:extLst>
              <a:ext uri="{28A0092B-C50C-407E-A947-70E740481C1C}">
                <a14:useLocalDpi xmlns:a14="http://schemas.microsoft.com/office/drawing/2010/main" val="0"/>
              </a:ext>
            </a:extLst>
          </a:blip>
          <a:stretch>
            <a:fillRect/>
          </a:stretch>
        </p:blipFill>
        <p:spPr>
          <a:xfrm>
            <a:off x="0" y="0"/>
            <a:ext cx="1548000" cy="1152000"/>
          </a:xfrm>
          <a:prstGeom prst="rect">
            <a:avLst/>
          </a:prstGeom>
        </p:spPr>
      </p:pic>
      <p:sp>
        <p:nvSpPr>
          <p:cNvPr id="15" name="文本框 14">
            <a:extLst>
              <a:ext uri="{FF2B5EF4-FFF2-40B4-BE49-F238E27FC236}">
                <a16:creationId xmlns:a16="http://schemas.microsoft.com/office/drawing/2014/main" id="{2325E1A7-12E4-435A-91CE-5C9E1F96AE46}"/>
              </a:ext>
            </a:extLst>
          </p:cNvPr>
          <p:cNvSpPr txBox="1"/>
          <p:nvPr/>
        </p:nvSpPr>
        <p:spPr>
          <a:xfrm>
            <a:off x="2434590" y="296545"/>
            <a:ext cx="5080000" cy="645160"/>
          </a:xfrm>
          <a:prstGeom prst="rect">
            <a:avLst/>
          </a:prstGeom>
          <a:noFill/>
          <a:ln w="9525">
            <a:noFill/>
          </a:ln>
        </p:spPr>
        <p:txBody>
          <a:bodyPr>
            <a:spAutoFit/>
          </a:bodyPr>
          <a:lstStyle/>
          <a:p>
            <a:pPr indent="0" algn="l"/>
            <a:r>
              <a:rPr lang="zh-CN" altLang="en-US" sz="3600" dirty="0"/>
              <a:t>研 究 内 容</a:t>
            </a:r>
          </a:p>
        </p:txBody>
      </p:sp>
      <p:sp>
        <p:nvSpPr>
          <p:cNvPr id="16" name="文本框 15">
            <a:extLst>
              <a:ext uri="{FF2B5EF4-FFF2-40B4-BE49-F238E27FC236}">
                <a16:creationId xmlns:a16="http://schemas.microsoft.com/office/drawing/2014/main" id="{EE984B32-A492-408E-8445-0CAB8AE19805}"/>
              </a:ext>
            </a:extLst>
          </p:cNvPr>
          <p:cNvSpPr txBox="1"/>
          <p:nvPr>
            <p:custDataLst>
              <p:tags r:id="rId9"/>
            </p:custDataLst>
          </p:nvPr>
        </p:nvSpPr>
        <p:spPr>
          <a:xfrm>
            <a:off x="846455" y="65405"/>
            <a:ext cx="1659890" cy="1106805"/>
          </a:xfrm>
          <a:prstGeom prst="rect">
            <a:avLst/>
          </a:prstGeom>
          <a:noFill/>
        </p:spPr>
        <p:txBody>
          <a:bodyPr wrap="square" rtlCol="0" anchor="ctr" anchorCtr="0">
            <a:normAutofit/>
          </a:bodyPr>
          <a:lstStyle/>
          <a:p>
            <a:pPr algn="ctr"/>
            <a:r>
              <a:rPr lang="en-US" altLang="zh-CN" sz="6600" b="1" spc="200" dirty="0">
                <a:solidFill>
                  <a:schemeClr val="accent1"/>
                </a:solidFill>
                <a:latin typeface="Arial" panose="020B0604020202020204" pitchFamily="34" charset="0"/>
                <a:ea typeface="微软雅黑" panose="020B0503020204020204" charset="-122"/>
                <a:cs typeface="Arial" panose="020B0604020202020204" pitchFamily="34" charset="0"/>
              </a:rPr>
              <a:t>02</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42"/>
</p:tagLst>
</file>

<file path=ppt/tags/tag1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wm#"/>
  <p:tag name="KSO_WM_TEMPLATE_SUBCATEGORY" val="0"/>
  <p:tag name="KSO_WM_SLIDE_TYPE" val="title"/>
  <p:tag name="KSO_WM_SLIDE_SUBTYPE" val="pureTxt"/>
  <p:tag name="KSO_WM_SLIDE_ITEM_CNT" val="0"/>
  <p:tag name="KSO_WM_SLIDE_INDEX" val="1"/>
  <p:tag name="KSO_WM_TAG_VERSION" val="1.0"/>
  <p:tag name="KSO_WM_SLIDE_LAYOUT" val="a_b"/>
  <p:tag name="KSO_WM_SLIDE_LAYOUT_CNT" val="1_1"/>
  <p:tag name="KSO_WM_TEMPLATE_MASTER_TYPE" val="1"/>
  <p:tag name="KSO_WM_TEMPLATE_COLOR_TYPE" val="1"/>
  <p:tag name="KSO_WM_TEMPLATE_CATEGORY" val="custom"/>
  <p:tag name="KSO_WM_TEMPLATE_INDEX" val="20204542"/>
  <p:tag name="KSO_WM_SLIDE_ID" val="custom20204542_1"/>
  <p:tag name="KSO_WM_TEMPLATE_MASTER_THUMB_INDEX" val="12"/>
  <p:tag name="KSO_WM_TEMPLATE_THUMBS_INDEX" val="1、4、7、9、11、12、16、17、18、20、23、28、33、36、37、38、39"/>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542"/>
  <p:tag name="KSO_WM_UNIT_ID" val="custom20204542_1*i*1"/>
  <p:tag name="KSO_WM_UNIT_TYPE" val="i"/>
  <p:tag name="KSO_WM_UNIT_INDEX" val="1"/>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542"/>
  <p:tag name="KSO_WM_UNIT_ID" val="custom20204542_1*i*2"/>
  <p:tag name="KSO_WM_UNIT_TYPE" val="i"/>
  <p:tag name="KSO_WM_UNIT_INDEX"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工作总结"/>
  <p:tag name="KSO_WM_TEMPLATE_CATEGORY" val="custom"/>
  <p:tag name="KSO_WM_TEMPLATE_INDEX" val="20204542"/>
  <p:tag name="KSO_WM_UNIT_ID" val="custom20204542_1*a*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b"/>
  <p:tag name="KSO_WM_UNIT_INDEX" val="1"/>
  <p:tag name="KSO_WM_UNIT_PRESET_TEXT" val="单击此处添加副标题内容"/>
  <p:tag name="KSO_WM_TEMPLATE_CATEGORY" val="custom"/>
  <p:tag name="KSO_WM_TEMPLATE_INDEX" val="20204542"/>
  <p:tag name="KSO_WM_UNIT_ID" val="custom20204542_1*b*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b"/>
  <p:tag name="KSO_WM_UNIT_INDEX" val="1"/>
  <p:tag name="KSO_WM_UNIT_PRESET_TEXT" val="单击此处添加副标题内容"/>
  <p:tag name="KSO_WM_TEMPLATE_CATEGORY" val="custom"/>
  <p:tag name="KSO_WM_TEMPLATE_INDEX" val="20204542"/>
  <p:tag name="KSO_WM_UNIT_ID" val="custom20204542_1*b*1"/>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SUBTYPE" val="h"/>
  <p:tag name="KSO_WM_TEMPLATE_CATEGORY" val="custom"/>
  <p:tag name="KSO_WM_TEMPLATE_INDEX" val="20204542"/>
  <p:tag name="KSO_WM_UNIT_ID" val="custom20204542_10*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SHOW_EDIT_AREA_INDICATION" val="0"/>
  <p:tag name="KSO_WM_TEMPLATE_CATEGORY" val="custom"/>
  <p:tag name="KSO_WM_TEMPLATE_INDEX" val="20204542"/>
  <p:tag name="KSO_WM_UNIT_ID" val="custom20204542_7*i*1"/>
  <p:tag name="KSO_WM_UNIT_TYPE" val="i"/>
  <p:tag name="KSO_WM_UNIT_INDEX"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添加大标题"/>
  <p:tag name="KSO_WM_TEMPLATE_CATEGORY" val="custom"/>
  <p:tag name="KSO_WM_TEMPLATE_INDEX" val="20204542"/>
  <p:tag name="KSO_WM_UNIT_ID" val="custom20204542_7*a*1"/>
</p:tagLst>
</file>

<file path=ppt/tags/tag141.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SLIDE_LAYOUT" val="a_b_l"/>
  <p:tag name="KSO_WM_SLIDE_LAYOUT_CNT" val="1_1_1"/>
  <p:tag name="KSO_WM_TEMPLATE_MASTER_TYPE" val="1"/>
  <p:tag name="KSO_WM_TEMPLATE_COLOR_TYPE" val="1"/>
  <p:tag name="KSO_WM_TEMPLATE_CATEGORY" val="custom"/>
  <p:tag name="KSO_WM_TEMPLATE_INDEX" val="20204542"/>
  <p:tag name="KSO_WM_SLIDE_ID" val="custom20204542_4"/>
</p:tagLst>
</file>

<file path=ppt/tags/tag142.xml><?xml version="1.0" encoding="utf-8"?>
<p:tagLst xmlns:a="http://schemas.openxmlformats.org/drawingml/2006/main" xmlns:r="http://schemas.openxmlformats.org/officeDocument/2006/relationships" xmlns:p="http://schemas.openxmlformats.org/presentationml/2006/main">
  <p:tag name="KSO_WM_UNIT_ISCONTENTSTITLE" val="0"/>
  <p:tag name="KSO_WM_UNIT_COLOR_SCHEME_SHAPE_ID" val="36"/>
  <p:tag name="KSO_WM_UNIT_COLOR_SCHEME_PARENT_PAGE" val="0_4"/>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添加标题，文字是您思想的提炼"/>
  <p:tag name="KSO_WM_TEMPLATE_CATEGORY" val="custom"/>
  <p:tag name="KSO_WM_TEMPLATE_INDEX" val="20204542"/>
  <p:tag name="KSO_WM_UNIT_ID" val="custom20204542_4*l_h_f*1_1_1"/>
  <p:tag name="KSO_WM_UNIT_TEXT_FILL_FORE_SCHEMECOLOR_INDEX" val="13"/>
  <p:tag name="KSO_WM_UNIT_TEXT_FILL_TYPE" val="1"/>
  <p:tag name="KSO_WM_UNIT_USESOURCEFORMAT_APPLY" val="1"/>
</p:tagLst>
</file>

<file path=ppt/tags/tag143.xml><?xml version="1.0" encoding="utf-8"?>
<p:tagLst xmlns:a="http://schemas.openxmlformats.org/drawingml/2006/main" xmlns:r="http://schemas.openxmlformats.org/officeDocument/2006/relationships" xmlns:p="http://schemas.openxmlformats.org/presentationml/2006/main">
  <p:tag name="KSO_WM_UNIT_COLOR_SCHEME_SHAPE_ID" val="4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542"/>
  <p:tag name="KSO_WM_UNIT_ID" val="custom20204542_4*l_h_i*1_1_1"/>
  <p:tag name="KSO_WM_UNIT_FILL_FORE_SCHEMECOLOR_INDEX" val="5"/>
  <p:tag name="KSO_WM_UNIT_FILL_TYPE" val="1"/>
  <p:tag name="KSO_WM_UNIT_TEXT_FILL_FORE_SCHEMECOLOR_INDEX" val="13"/>
  <p:tag name="KSO_WM_UNIT_TEXT_FILL_TYPE" val="1"/>
  <p:tag name="KSO_WM_UNIT_USESOURCEFORMAT_APPLY" val="1"/>
</p:tagLst>
</file>

<file path=ppt/tags/tag144.xml><?xml version="1.0" encoding="utf-8"?>
<p:tagLst xmlns:a="http://schemas.openxmlformats.org/drawingml/2006/main" xmlns:r="http://schemas.openxmlformats.org/officeDocument/2006/relationships" xmlns:p="http://schemas.openxmlformats.org/presentationml/2006/main">
  <p:tag name="KSO_WM_UNIT_COLOR_SCHEME_SHAPE_ID" val="5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LAYERLEVEL" val="1_1_1"/>
  <p:tag name="KSO_WM_TAG_VERSION" val="1.0"/>
  <p:tag name="KSO_WM_BEAUTIFY_FLAG" val="#wm#"/>
  <p:tag name="KSO_WM_TEMPLATE_CATEGORY" val="custom"/>
  <p:tag name="KSO_WM_TEMPLATE_INDEX" val="20204542"/>
  <p:tag name="KSO_WM_UNIT_ID" val="custom20204542_4*l_h_i*1_1_2"/>
  <p:tag name="KSO_WM_UNIT_FILL_FORE_SCHEMECOLOR_INDEX" val="5"/>
  <p:tag name="KSO_WM_UNIT_FILL_TYPE" val="1"/>
  <p:tag name="KSO_WM_UNIT_TEXT_FILL_FORE_SCHEMECOLOR_INDEX" val="13"/>
  <p:tag name="KSO_WM_UNIT_TEXT_FILL_TYPE" val="1"/>
  <p:tag name="KSO_WM_UNIT_USESOURCEFORMAT_APPLY" val="1"/>
</p:tagLst>
</file>

<file path=ppt/tags/tag145.xml><?xml version="1.0" encoding="utf-8"?>
<p:tagLst xmlns:a="http://schemas.openxmlformats.org/drawingml/2006/main" xmlns:r="http://schemas.openxmlformats.org/officeDocument/2006/relationships" xmlns:p="http://schemas.openxmlformats.org/presentationml/2006/main">
  <p:tag name="KSO_WM_UNIT_COLOR_SCHEME_SHAPE_ID" val="5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LAYERLEVEL" val="1_1_1"/>
  <p:tag name="KSO_WM_TAG_VERSION" val="1.0"/>
  <p:tag name="KSO_WM_BEAUTIFY_FLAG" val="#wm#"/>
  <p:tag name="KSO_WM_TEMPLATE_CATEGORY" val="custom"/>
  <p:tag name="KSO_WM_TEMPLATE_INDEX" val="20204542"/>
  <p:tag name="KSO_WM_UNIT_ID" val="custom20204542_4*l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146.xml><?xml version="1.0" encoding="utf-8"?>
<p:tagLst xmlns:a="http://schemas.openxmlformats.org/drawingml/2006/main" xmlns:r="http://schemas.openxmlformats.org/officeDocument/2006/relationships" xmlns:p="http://schemas.openxmlformats.org/presentationml/2006/main">
  <p:tag name="KSO_WM_UNIT_ISCONTENTSTITLE" val="0"/>
  <p:tag name="KSO_WM_UNIT_COLOR_SCHEME_SHAPE_ID" val="45"/>
  <p:tag name="KSO_WM_UNIT_COLOR_SCHEME_PARENT_PAGE" val="0_4"/>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UNIT_PRESET_TEXT" val="单击此处添加标题，文字是您思想的提炼"/>
  <p:tag name="KSO_WM_TEMPLATE_CATEGORY" val="custom"/>
  <p:tag name="KSO_WM_TEMPLATE_INDEX" val="20204542"/>
  <p:tag name="KSO_WM_UNIT_ID" val="custom20204542_4*l_h_f*1_2_1"/>
  <p:tag name="KSO_WM_UNIT_TEXT_FILL_FORE_SCHEMECOLOR_INDEX" val="13"/>
  <p:tag name="KSO_WM_UNIT_TEXT_FILL_TYPE" val="1"/>
  <p:tag name="KSO_WM_UNIT_USESOURCEFORMAT_APPLY" val="1"/>
</p:tagLst>
</file>

<file path=ppt/tags/tag147.xml><?xml version="1.0" encoding="utf-8"?>
<p:tagLst xmlns:a="http://schemas.openxmlformats.org/drawingml/2006/main" xmlns:r="http://schemas.openxmlformats.org/officeDocument/2006/relationships" xmlns:p="http://schemas.openxmlformats.org/presentationml/2006/main">
  <p:tag name="KSO_WM_UNIT_COLOR_SCHEME_SHAPE_ID" val="3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542"/>
  <p:tag name="KSO_WM_UNIT_ID" val="custom20204542_4*l_h_i*1_2_1"/>
  <p:tag name="KSO_WM_UNIT_FILL_FORE_SCHEMECOLOR_INDEX" val="6"/>
  <p:tag name="KSO_WM_UNIT_FILL_TYPE" val="1"/>
  <p:tag name="KSO_WM_UNIT_TEXT_FILL_FORE_SCHEMECOLOR_INDEX" val="13"/>
  <p:tag name="KSO_WM_UNIT_TEXT_FILL_TYPE" val="1"/>
  <p:tag name="KSO_WM_UNIT_USESOURCEFORMAT_APPLY" val="1"/>
</p:tagLst>
</file>

<file path=ppt/tags/tag148.xml><?xml version="1.0" encoding="utf-8"?>
<p:tagLst xmlns:a="http://schemas.openxmlformats.org/drawingml/2006/main" xmlns:r="http://schemas.openxmlformats.org/officeDocument/2006/relationships" xmlns:p="http://schemas.openxmlformats.org/presentationml/2006/main">
  <p:tag name="KSO_WM_UNIT_COLOR_SCHEME_SHAPE_ID" val="4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LAYERLEVEL" val="1_1_1"/>
  <p:tag name="KSO_WM_TAG_VERSION" val="1.0"/>
  <p:tag name="KSO_WM_BEAUTIFY_FLAG" val="#wm#"/>
  <p:tag name="KSO_WM_TEMPLATE_CATEGORY" val="custom"/>
  <p:tag name="KSO_WM_TEMPLATE_INDEX" val="20204542"/>
  <p:tag name="KSO_WM_UNIT_ID" val="custom20204542_4*l_h_i*1_2_2"/>
  <p:tag name="KSO_WM_UNIT_FILL_FORE_SCHEMECOLOR_INDEX" val="6"/>
  <p:tag name="KSO_WM_UNIT_FILL_TYPE" val="1"/>
  <p:tag name="KSO_WM_UNIT_TEXT_FILL_FORE_SCHEMECOLOR_INDEX" val="13"/>
  <p:tag name="KSO_WM_UNIT_TEXT_FILL_TYPE" val="1"/>
  <p:tag name="KSO_WM_UNIT_USESOURCEFORMAT_APPLY" val="1"/>
</p:tagLst>
</file>

<file path=ppt/tags/tag149.xml><?xml version="1.0" encoding="utf-8"?>
<p:tagLst xmlns:a="http://schemas.openxmlformats.org/drawingml/2006/main" xmlns:r="http://schemas.openxmlformats.org/officeDocument/2006/relationships" xmlns:p="http://schemas.openxmlformats.org/presentationml/2006/main">
  <p:tag name="KSO_WM_UNIT_COLOR_SCHEME_SHAPE_ID" val="4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4542"/>
  <p:tag name="KSO_WM_UNIT_ID" val="custom20204542_4*l_h_i*1_2_1"/>
  <p:tag name="KSO_WM_UNIT_FILL_FORE_SCHEMECOLOR_INDEX" val="6"/>
  <p:tag name="KSO_WM_UNIT_FILL_TYPE" val="1"/>
  <p:tag name="KSO_WM_UNIT_TEXT_FILL_FORE_SCHEMECOLOR_INDEX" val="14"/>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ISCONTENTSTITLE" val="0"/>
  <p:tag name="KSO_WM_UNIT_COLOR_SCHEME_SHAPE_ID" val="48"/>
  <p:tag name="KSO_WM_UNIT_COLOR_SCHEME_PARENT_PAGE" val="0_4"/>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添加标题，文字是您思想的提炼"/>
  <p:tag name="KSO_WM_TEMPLATE_CATEGORY" val="custom"/>
  <p:tag name="KSO_WM_TEMPLATE_INDEX" val="20204542"/>
  <p:tag name="KSO_WM_UNIT_ID" val="custom20204542_4*l_h_f*1_3_1"/>
  <p:tag name="KSO_WM_UNIT_TEXT_FILL_FORE_SCHEMECOLOR_INDEX" val="13"/>
  <p:tag name="KSO_WM_UNIT_TEXT_FILL_TYPE" val="1"/>
  <p:tag name="KSO_WM_UNIT_USESOURCEFORMAT_APPLY" val="1"/>
</p:tagLst>
</file>

<file path=ppt/tags/tag151.xml><?xml version="1.0" encoding="utf-8"?>
<p:tagLst xmlns:a="http://schemas.openxmlformats.org/drawingml/2006/main" xmlns:r="http://schemas.openxmlformats.org/officeDocument/2006/relationships" xmlns:p="http://schemas.openxmlformats.org/presentationml/2006/main">
  <p:tag name="KSO_WM_UNIT_COLOR_SCHEME_SHAPE_ID" val="2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542"/>
  <p:tag name="KSO_WM_UNIT_ID" val="custom20204542_4*l_h_i*1_3_1"/>
  <p:tag name="KSO_WM_UNIT_FILL_FORE_SCHEMECOLOR_INDEX" val="5"/>
  <p:tag name="KSO_WM_UNIT_FILL_TYPE" val="1"/>
  <p:tag name="KSO_WM_UNIT_TEXT_FILL_FORE_SCHEMECOLOR_INDEX" val="13"/>
  <p:tag name="KSO_WM_UNIT_TEXT_FILL_TYPE" val="1"/>
  <p:tag name="KSO_WM_UNIT_USESOURCEFORMAT_APPLY" val="1"/>
</p:tagLst>
</file>

<file path=ppt/tags/tag152.xml><?xml version="1.0" encoding="utf-8"?>
<p:tagLst xmlns:a="http://schemas.openxmlformats.org/drawingml/2006/main" xmlns:r="http://schemas.openxmlformats.org/officeDocument/2006/relationships" xmlns:p="http://schemas.openxmlformats.org/presentationml/2006/main">
  <p:tag name="KSO_WM_UNIT_COLOR_SCHEME_SHAPE_ID" val="3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LAYERLEVEL" val="1_1_1"/>
  <p:tag name="KSO_WM_TAG_VERSION" val="1.0"/>
  <p:tag name="KSO_WM_BEAUTIFY_FLAG" val="#wm#"/>
  <p:tag name="KSO_WM_TEMPLATE_CATEGORY" val="custom"/>
  <p:tag name="KSO_WM_TEMPLATE_INDEX" val="20204542"/>
  <p:tag name="KSO_WM_UNIT_ID" val="custom20204542_4*l_h_i*1_3_2"/>
  <p:tag name="KSO_WM_UNIT_FILL_FORE_SCHEMECOLOR_INDEX" val="5"/>
  <p:tag name="KSO_WM_UNIT_FILL_TYPE" val="1"/>
  <p:tag name="KSO_WM_UNIT_TEXT_FILL_FORE_SCHEMECOLOR_INDEX" val="13"/>
  <p:tag name="KSO_WM_UNIT_TEXT_FILL_TYPE" val="1"/>
  <p:tag name="KSO_WM_UNIT_USESOURCEFORMAT_APPLY" val="1"/>
</p:tagLst>
</file>

<file path=ppt/tags/tag153.xml><?xml version="1.0" encoding="utf-8"?>
<p:tagLst xmlns:a="http://schemas.openxmlformats.org/drawingml/2006/main" xmlns:r="http://schemas.openxmlformats.org/officeDocument/2006/relationships" xmlns:p="http://schemas.openxmlformats.org/presentationml/2006/main">
  <p:tag name="KSO_WM_UNIT_COLOR_SCHEME_SHAPE_ID" val="3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4542"/>
  <p:tag name="KSO_WM_UNIT_ID" val="custom20204542_4*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COLOR_SCHEME_SHAPE_ID" val="54"/>
  <p:tag name="KSO_WM_UNIT_COLOR_SCHEME_PARENT_PAGE" val="0_4"/>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UNIT_PRESET_TEXT" val="单击此处添加标题，文字是您思想的提炼"/>
  <p:tag name="KSO_WM_TEMPLATE_CATEGORY" val="custom"/>
  <p:tag name="KSO_WM_TEMPLATE_INDEX" val="20204542"/>
  <p:tag name="KSO_WM_UNIT_ID" val="custom20204542_4*l_h_f*1_4_1"/>
  <p:tag name="KSO_WM_UNIT_TEXT_FILL_FORE_SCHEMECOLOR_INDEX" val="13"/>
  <p:tag name="KSO_WM_UNIT_TEXT_FILL_TYPE" val="1"/>
  <p:tag name="KSO_WM_UNIT_USESOURCEFORMAT_APPLY" val="1"/>
</p:tagLst>
</file>

<file path=ppt/tags/tag155.xml><?xml version="1.0" encoding="utf-8"?>
<p:tagLst xmlns:a="http://schemas.openxmlformats.org/drawingml/2006/main" xmlns:r="http://schemas.openxmlformats.org/officeDocument/2006/relationships" xmlns:p="http://schemas.openxmlformats.org/presentationml/2006/main">
  <p:tag name="KSO_WM_UNIT_COLOR_SCHEME_SHAPE_ID" val="1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LAYERLEVEL" val="1_1_1"/>
  <p:tag name="KSO_WM_TAG_VERSION" val="1.0"/>
  <p:tag name="KSO_WM_BEAUTIFY_FLAG" val="#wm#"/>
  <p:tag name="KSO_WM_TEMPLATE_CATEGORY" val="custom"/>
  <p:tag name="KSO_WM_TEMPLATE_INDEX" val="20204542"/>
  <p:tag name="KSO_WM_UNIT_ID" val="custom20204542_4*l_h_i*1_4_1"/>
  <p:tag name="KSO_WM_UNIT_FILL_FORE_SCHEMECOLOR_INDEX" val="6"/>
  <p:tag name="KSO_WM_UNIT_FILL_TYPE" val="1"/>
  <p:tag name="KSO_WM_UNIT_TEXT_FILL_FORE_SCHEMECOLOR_INDEX" val="14"/>
  <p:tag name="KSO_WM_UNIT_TEXT_FILL_TYPE" val="1"/>
  <p:tag name="KSO_WM_UNIT_USESOURCEFORMAT_APPLY" val="1"/>
</p:tagLst>
</file>

<file path=ppt/tags/tag156.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LAYERLEVEL" val="1_1_1"/>
  <p:tag name="KSO_WM_TAG_VERSION" val="1.0"/>
  <p:tag name="KSO_WM_BEAUTIFY_FLAG" val="#wm#"/>
  <p:tag name="KSO_WM_TEMPLATE_CATEGORY" val="custom"/>
  <p:tag name="KSO_WM_TEMPLATE_INDEX" val="20204542"/>
  <p:tag name="KSO_WM_UNIT_ID" val="custom20204542_4*l_h_i*1_4_2"/>
  <p:tag name="KSO_WM_UNIT_FILL_FORE_SCHEMECOLOR_INDEX" val="6"/>
  <p:tag name="KSO_WM_UNIT_FILL_TYPE" val="1"/>
  <p:tag name="KSO_WM_UNIT_TEXT_FILL_FORE_SCHEMECOLOR_INDEX" val="14"/>
  <p:tag name="KSO_WM_UNIT_TEXT_FILL_TYPE" val="1"/>
  <p:tag name="KSO_WM_UNIT_USESOURCEFORMAT_APPLY" val="1"/>
</p:tagLst>
</file>

<file path=ppt/tags/tag157.xml><?xml version="1.0" encoding="utf-8"?>
<p:tagLst xmlns:a="http://schemas.openxmlformats.org/drawingml/2006/main" xmlns:r="http://schemas.openxmlformats.org/officeDocument/2006/relationships" xmlns:p="http://schemas.openxmlformats.org/presentationml/2006/main">
  <p:tag name="KSO_WM_UNIT_COLOR_SCHEME_SHAPE_ID" val="2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4542"/>
  <p:tag name="KSO_WM_UNIT_ID" val="custom20204542_4*l_h_i*1_4_1"/>
  <p:tag name="KSO_WM_UNIT_FILL_FORE_SCHEMECOLOR_INDEX" val="6"/>
  <p:tag name="KSO_WM_UNIT_FILL_TYPE" val="1"/>
  <p:tag name="KSO_WM_UNIT_TEXT_FILL_FORE_SCHEMECOLOR_INDEX" val="14"/>
  <p:tag name="KSO_WM_UNIT_TEXT_FILL_TYPE" val="1"/>
  <p:tag name="KSO_WM_UNIT_USESOURCEFORMAT_APPLY" val="1"/>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542_4*i*1"/>
  <p:tag name="KSO_WM_TEMPLATE_CATEGORY" val="custom"/>
  <p:tag name="KSO_WM_TEMPLATE_INDEX" val="20204542"/>
  <p:tag name="KSO_WM_UNIT_LAYERLEVEL" val="1"/>
  <p:tag name="KSO_WM_TAG_VERSION" val="1.0"/>
  <p:tag name="KSO_WM_BEAUTIFY_FLAG" val="#wm#"/>
  <p:tag name="KSO_WM_UNIT_USESOURCEFORMAT_APPLY" val="1"/>
</p:tagLst>
</file>

<file path=ppt/tags/tag15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LAYERLEVEL" val="1"/>
  <p:tag name="KSO_WM_TAG_VERSION" val="1.0"/>
  <p:tag name="KSO_WM_BEAUTIFY_FLAG" val="#wm#"/>
  <p:tag name="KSO_WM_UNIT_PRESET_TEXT" val="CONTENTS"/>
  <p:tag name="KSO_WM_TEMPLATE_CATEGORY" val="custom"/>
  <p:tag name="KSO_WM_TEMPLATE_INDEX" val="20204542"/>
  <p:tag name="KSO_WM_UNIT_ID" val="custom20204542_4*b*1"/>
  <p:tag name="KSO_WM_UNIT_TEXT_FILL_FORE_SCHEMECOLOR_INDEX" val="14"/>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ISCONTENTSTITLE" val="1"/>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UNIT_PRESET_TEXT" val="目 录"/>
  <p:tag name="KSO_WM_TEMPLATE_CATEGORY" val="custom"/>
  <p:tag name="KSO_WM_TEMPLATE_INDEX" val="20204542"/>
  <p:tag name="KSO_WM_UNIT_ID" val="custom20204542_4*a*1"/>
  <p:tag name="KSO_WM_UNIT_TEXT_FILL_FORE_SCHEMECOLOR_INDEX" val="13"/>
  <p:tag name="KSO_WM_UNIT_TEXT_FILL_TYPE" val="1"/>
  <p:tag name="KSO_WM_UNIT_USESOURCEFORMAT_APPLY" val="1"/>
</p:tagLst>
</file>

<file path=ppt/tags/tag161.xml><?xml version="1.0" encoding="utf-8"?>
<p:tagLst xmlns:a="http://schemas.openxmlformats.org/drawingml/2006/main" xmlns:r="http://schemas.openxmlformats.org/officeDocument/2006/relationships"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542"/>
  <p:tag name="KSO_WM_SLIDE_ID" val="custom20204542_7"/>
</p:tagLst>
</file>

<file path=ppt/tags/tag162.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SUBTYPE" val="h"/>
  <p:tag name="KSO_WM_TEMPLATE_CATEGORY" val="custom"/>
  <p:tag name="KSO_WM_TEMPLATE_INDEX" val="20204542"/>
  <p:tag name="KSO_WM_UNIT_ID" val="custom20204542_14*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SUBTYPE" val="h"/>
  <p:tag name="KSO_WM_TEMPLATE_CATEGORY" val="custom"/>
  <p:tag name="KSO_WM_TEMPLATE_INDEX" val="20204542"/>
  <p:tag name="KSO_WM_UNIT_ID" val="custom20204542_14*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SUBTYPE" val="h"/>
  <p:tag name="KSO_WM_TEMPLATE_CATEGORY" val="custom"/>
  <p:tag name="KSO_WM_TEMPLATE_INDEX" val="20204542"/>
  <p:tag name="KSO_WM_UNIT_ID" val="custom20204542_10*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4542"/>
  <p:tag name="KSO_WM_UNIT_ID" val="custom20204542_7*e*1"/>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SHOW_EDIT_AREA_INDICATION" val="0"/>
  <p:tag name="KSO_WM_TEMPLATE_CATEGORY" val="custom"/>
  <p:tag name="KSO_WM_TEMPLATE_INDEX" val="20204542"/>
  <p:tag name="KSO_WM_UNIT_ID" val="custom20204542_7*i*1"/>
  <p:tag name="KSO_WM_UNIT_TYPE" val="i"/>
  <p:tag name="KSO_WM_UNIT_INDEX" val="1"/>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0"/>
  <p:tag name="KSO_WM_UNIT_TYPE" val="b"/>
  <p:tag name="KSO_WM_UNIT_INDEX" val="1"/>
  <p:tag name="KSO_WM_UNIT_PRESET_TEXT" val="单击此处输入你的副标题，请尽量言简意赅的阐述观点"/>
  <p:tag name="KSO_WM_TEMPLATE_CATEGORY" val="custom"/>
  <p:tag name="KSO_WM_TEMPLATE_INDEX" val="20204542"/>
  <p:tag name="KSO_WM_UNIT_ID" val="custom20204542_7*b*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添加大标题"/>
  <p:tag name="KSO_WM_TEMPLATE_CATEGORY" val="custom"/>
  <p:tag name="KSO_WM_TEMPLATE_INDEX" val="20204542"/>
  <p:tag name="KSO_WM_UNIT_ID" val="custom20204542_7*a*1"/>
</p:tagLst>
</file>

<file path=ppt/tags/tag169.xml><?xml version="1.0" encoding="utf-8"?>
<p:tagLst xmlns:a="http://schemas.openxmlformats.org/drawingml/2006/main" xmlns:r="http://schemas.openxmlformats.org/officeDocument/2006/relationships" xmlns:p="http://schemas.openxmlformats.org/presentationml/2006/main">
  <p:tag name="KSO_WM_TEMPLATE_SUBCATEGORY" val="0"/>
  <p:tag name="KSO_WM_SLIDE_ITEM_CNT" val="1"/>
  <p:tag name="KSO_WM_SLIDE_INDEX" val="14"/>
  <p:tag name="KSO_WM_TAG_VERSION" val="1.0"/>
  <p:tag name="KSO_WM_BEAUTIFY_FLAG" val="#wm#"/>
  <p:tag name="KSO_WM_SLIDE_TYPE" val="text"/>
  <p:tag name="KSO_WM_SLIDE_SUBTYPE" val="diag"/>
  <p:tag name="KSO_WM_SLIDE_SIZE" val="723.5*43.55"/>
  <p:tag name="KSO_WM_SLIDE_POSITION" val="118.3*297.35"/>
  <p:tag name="KSO_WM_DIAGRAM_GROUP_CODE" val="l1-2"/>
  <p:tag name="KSO_WM_SLIDE_DIAGTYPE" val="l"/>
  <p:tag name="KSO_WM_SLIDE_LAYOUT" val="i_l"/>
  <p:tag name="KSO_WM_SLIDE_LAYOUT_CNT" val="1_1"/>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quot;right&quot;:0.0,&quot;bottom&quot;:0.0,&quot;leftAbs&quot;:false,&quot;topAbs&quot;:false,&quot;rightAbs&quot;:false,&quot;bottomAbs&quot;:false}]}"/>
  <p:tag name="KSO_WM_SLIDE_BACKGROUND" val="[&quot;general&quot;,&quot;belt&quot;]"/>
  <p:tag name="KSO_WM_SLIDE_RATIO" val="1.777778"/>
  <p:tag name="KSO_WM_TEMPLATE_MASTER_TYPE" val="1"/>
  <p:tag name="KSO_WM_TEMPLATE_COLOR_TYPE" val="1"/>
  <p:tag name="KSO_WM_TEMPLATE_CATEGORY" val="custom"/>
  <p:tag name="KSO_WM_TEMPLATE_INDEX" val="20204542"/>
  <p:tag name="KSO_WM_SLIDE_ID" val="custom20204542_14"/>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SUBTYPE" val="h"/>
  <p:tag name="KSO_WM_TEMPLATE_CATEGORY" val="custom"/>
  <p:tag name="KSO_WM_TEMPLATE_INDEX" val="20204542"/>
  <p:tag name="KSO_WM_UNIT_ID" val="custom20204542_10*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SUBTYPE" val="h"/>
  <p:tag name="KSO_WM_TEMPLATE_CATEGORY" val="custom"/>
  <p:tag name="KSO_WM_TEMPLATE_INDEX" val="20204542"/>
  <p:tag name="KSO_WM_UNIT_ID" val="custom20204542_14*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belt"/>
  <p:tag name="KSO_WM_TEMPLATE_CATEGORY" val="custom"/>
  <p:tag name="KSO_WM_TEMPLATE_INDEX" val="20204542"/>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542_14*i*1"/>
  <p:tag name="KSO_WM_UNIT_LAYERLEVEL" val="1"/>
  <p:tag name="KSO_WM_TAG_VERSION" val="1.0"/>
  <p:tag name="KSO_WM_BEAUTIFY_FLAG" val="#wm#"/>
  <p:tag name="KSO_WM_UNIT_USESOURCEFORMAT_APPLY" val="1"/>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belt"/>
  <p:tag name="KSO_WM_TEMPLATE_CATEGORY" val="custom"/>
  <p:tag name="KSO_WM_TEMPLATE_INDEX" val="20204542"/>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542_14*i*2"/>
  <p:tag name="KSO_WM_UNIT_LAYERLEVEL" val="1"/>
  <p:tag name="KSO_WM_TAG_VERSION" val="1.0"/>
  <p:tag name="KSO_WM_BEAUTIFY_FLAG" val="#wm#"/>
  <p:tag name="KSO_WM_UNIT_USESOURCEFORMAT_APPLY" val="1"/>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4542"/>
  <p:tag name="KSO_WM_UNIT_ID" val="custom20204542_7*e*1"/>
</p:tagLst>
</file>

<file path=ppt/tags/tag175.xml><?xml version="1.0" encoding="utf-8"?>
<p:tagLst xmlns:a="http://schemas.openxmlformats.org/drawingml/2006/main" xmlns:r="http://schemas.openxmlformats.org/officeDocument/2006/relationships" xmlns:p="http://schemas.openxmlformats.org/presentationml/2006/main">
  <p:tag name="KSO_WM_TEMPLATE_SUBCATEGORY" val="0"/>
  <p:tag name="KSO_WM_SLIDE_ITEM_CNT" val="1"/>
  <p:tag name="KSO_WM_SLIDE_INDEX" val="14"/>
  <p:tag name="KSO_WM_TAG_VERSION" val="1.0"/>
  <p:tag name="KSO_WM_BEAUTIFY_FLAG" val="#wm#"/>
  <p:tag name="KSO_WM_SLIDE_TYPE" val="text"/>
  <p:tag name="KSO_WM_SLIDE_SUBTYPE" val="diag"/>
  <p:tag name="KSO_WM_SLIDE_SIZE" val="723.5*43.55"/>
  <p:tag name="KSO_WM_SLIDE_POSITION" val="118.3*297.35"/>
  <p:tag name="KSO_WM_DIAGRAM_GROUP_CODE" val="l1-2"/>
  <p:tag name="KSO_WM_SLIDE_DIAGTYPE" val="l"/>
  <p:tag name="KSO_WM_SLIDE_LAYOUT" val="i_l"/>
  <p:tag name="KSO_WM_SLIDE_LAYOUT_CNT" val="1_1"/>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quot;right&quot;:0.0,&quot;bottom&quot;:0.0,&quot;leftAbs&quot;:false,&quot;topAbs&quot;:false,&quot;rightAbs&quot;:false,&quot;bottomAbs&quot;:false}]}"/>
  <p:tag name="KSO_WM_SLIDE_BACKGROUND" val="[&quot;general&quot;,&quot;belt&quot;]"/>
  <p:tag name="KSO_WM_SLIDE_RATIO" val="1.777778"/>
  <p:tag name="KSO_WM_TEMPLATE_MASTER_TYPE" val="1"/>
  <p:tag name="KSO_WM_TEMPLATE_COLOR_TYPE" val="1"/>
  <p:tag name="KSO_WM_TEMPLATE_CATEGORY" val="custom"/>
  <p:tag name="KSO_WM_TEMPLATE_INDEX" val="20204542"/>
  <p:tag name="KSO_WM_SLIDE_ID" val="custom20204542_14"/>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SUBTYPE" val="h"/>
  <p:tag name="KSO_WM_TEMPLATE_CATEGORY" val="custom"/>
  <p:tag name="KSO_WM_TEMPLATE_INDEX" val="20204542"/>
  <p:tag name="KSO_WM_UNIT_ID" val="custom20204542_10*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SUBTYPE" val="h"/>
  <p:tag name="KSO_WM_TEMPLATE_CATEGORY" val="custom"/>
  <p:tag name="KSO_WM_TEMPLATE_INDEX" val="20204542"/>
  <p:tag name="KSO_WM_UNIT_ID" val="custom20204542_14*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SUBTYPE" val="h"/>
  <p:tag name="KSO_WM_TEMPLATE_CATEGORY" val="custom"/>
  <p:tag name="KSO_WM_TEMPLATE_INDEX" val="20204542"/>
  <p:tag name="KSO_WM_UNIT_ID" val="custom20204542_14*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belt"/>
  <p:tag name="KSO_WM_TEMPLATE_CATEGORY" val="custom"/>
  <p:tag name="KSO_WM_TEMPLATE_INDEX" val="20204542"/>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542_14*i*1"/>
  <p:tag name="KSO_WM_UNIT_LAYERLEVEL" val="1"/>
  <p:tag name="KSO_WM_TAG_VERSION" val="1.0"/>
  <p:tag name="KSO_WM_BEAUTIFY_FLAG" val="#wm#"/>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belt"/>
  <p:tag name="KSO_WM_TEMPLATE_CATEGORY" val="custom"/>
  <p:tag name="KSO_WM_TEMPLATE_INDEX" val="20204542"/>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542_14*i*2"/>
  <p:tag name="KSO_WM_UNIT_LAYERLEVEL" val="1"/>
  <p:tag name="KSO_WM_TAG_VERSION" val="1.0"/>
  <p:tag name="KSO_WM_BEAUTIFY_FLAG" val="#wm#"/>
  <p:tag name="KSO_WM_UNIT_USESOURCEFORMAT_APPLY" val="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4542"/>
  <p:tag name="KSO_WM_UNIT_ID" val="custom20204542_7*e*1"/>
</p:tagLst>
</file>

<file path=ppt/tags/tag182.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CAN_ADD_NAVIGATION" val="1"/>
  <p:tag name="KSO_WM_SLIDE_BACKGROUND" val="[&quot;navigation&quot;]"/>
  <p:tag name="KSO_WM_SLIDE_RATIO" val="1.777778"/>
  <p:tag name="KSO_WM_TEMPLATE_SUBCATEGORY" val="0"/>
  <p:tag name="KSO_WM_SLIDE_TYPE" val="text"/>
  <p:tag name="KSO_WM_SLIDE_SUBTYPE" val="diag"/>
  <p:tag name="KSO_WM_SLIDE_ITEM_CNT" val="4"/>
  <p:tag name="KSO_WM_SLIDE_INDEX" val="23"/>
  <p:tag name="KSO_WM_SLIDE_SIZE" val="772.7*321.236"/>
  <p:tag name="KSO_WM_SLIDE_POSITION" val="93.4686*139.43"/>
  <p:tag name="KSO_WM_DIAGRAM_GROUP_CODE" val="l1-4"/>
  <p:tag name="KSO_WM_SLIDE_DIAGTYPE" val="l"/>
  <p:tag name="KSO_WM_TAG_VERSION" val="1.0"/>
  <p:tag name="KSO_WM_BEAUTIFY_FLAG" val="#wm#"/>
  <p:tag name="KSO_WM_SLIDE_LAYOUT" val="a_i_l"/>
  <p:tag name="KSO_WM_SLIDE_LAYOUT_CNT" val="1_1_1"/>
  <p:tag name="KSO_WM_TEMPLATE_MASTER_TYPE" val="1"/>
  <p:tag name="KSO_WM_TEMPLATE_COLOR_TYPE" val="1"/>
  <p:tag name="KSO_WM_TEMPLATE_CATEGORY" val="custom"/>
  <p:tag name="KSO_WM_TEMPLATE_INDEX" val="20204542"/>
  <p:tag name="KSO_WM_SLIDE_ID" val="custom20204542_23"/>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SUBTYPE" val="h"/>
  <p:tag name="KSO_WM_TEMPLATE_CATEGORY" val="custom"/>
  <p:tag name="KSO_WM_TEMPLATE_INDEX" val="20204542"/>
  <p:tag name="KSO_WM_UNIT_ID" val="custom20204542_14*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SUBTYPE" val="h"/>
  <p:tag name="KSO_WM_TEMPLATE_CATEGORY" val="custom"/>
  <p:tag name="KSO_WM_TEMPLATE_INDEX" val="20204542"/>
  <p:tag name="KSO_WM_UNIT_ID" val="custom20204542_14*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SUBTYPE" val="h"/>
  <p:tag name="KSO_WM_TEMPLATE_CATEGORY" val="custom"/>
  <p:tag name="KSO_WM_TEMPLATE_INDEX" val="20204542"/>
  <p:tag name="KSO_WM_UNIT_ID" val="custom20204542_14*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SUBTYPE" val="h"/>
  <p:tag name="KSO_WM_TEMPLATE_CATEGORY" val="custom"/>
  <p:tag name="KSO_WM_TEMPLATE_INDEX" val="20204542"/>
  <p:tag name="KSO_WM_UNIT_ID" val="custom20204542_23*i*1"/>
  <p:tag name="KSO_WM_UNIT_TYPE" val="i"/>
  <p:tag name="KSO_WM_UNIT_INDEX" val="1"/>
  <p:tag name="KSO_WM_UNIT_HIGHLIGHT" val="0"/>
  <p:tag name="KSO_WM_UNIT_COMPATIBLE" val="0"/>
  <p:tag name="KSO_WM_UNIT_DIAGRAM_ISNUMVISUAL" val="0"/>
  <p:tag name="KSO_WM_UNIT_DIAGRAM_ISREFERUNIT" val="0"/>
  <p:tag name="KSO_WM_DIAGRAM_GROUP_CODE" val="l1-4"/>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542"/>
  <p:tag name="KSO_WM_UNIT_TYPE" val="i"/>
  <p:tag name="KSO_WM_UNIT_INDEX" val="1"/>
  <p:tag name="KSO_WM_UNIT_HIGHLIGHT" val="0"/>
  <p:tag name="KSO_WM_UNIT_COMPATIBLE" val="0"/>
  <p:tag name="KSO_WM_UNIT_DIAGRAM_ISNUMVISUAL" val="0"/>
  <p:tag name="KSO_WM_UNIT_DIAGRAM_ISREFERUNIT" val="0"/>
  <p:tag name="KSO_WM_DIAGRAM_GROUP_CODE" val="l1-4"/>
  <p:tag name="KSO_WM_UNIT_ID" val="custom20204542_23*i*1"/>
  <p:tag name="KSO_WM_UNIT_LAYERLEVEL" val="1"/>
  <p:tag name="KSO_WM_TAG_VERSION" val="1.0"/>
  <p:tag name="KSO_WM_BEAUTIFY_FLAG" val="#wm#"/>
  <p:tag name="KSO_WM_UNIT_USESOURCEFORMAT_APPLY" val="1"/>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542"/>
  <p:tag name="KSO_WM_UNIT_TYPE" val="i"/>
  <p:tag name="KSO_WM_UNIT_INDEX" val="2"/>
  <p:tag name="KSO_WM_UNIT_HIGHLIGHT" val="0"/>
  <p:tag name="KSO_WM_UNIT_COMPATIBLE" val="0"/>
  <p:tag name="KSO_WM_UNIT_DIAGRAM_ISNUMVISUAL" val="0"/>
  <p:tag name="KSO_WM_UNIT_DIAGRAM_ISREFERUNIT" val="0"/>
  <p:tag name="KSO_WM_DIAGRAM_GROUP_CODE" val="l1-4"/>
  <p:tag name="KSO_WM_UNIT_ID" val="custom20204542_23*i*2"/>
  <p:tag name="KSO_WM_UNIT_LAYERLEVEL" val="1"/>
  <p:tag name="KSO_WM_TAG_VERSION" val="1.0"/>
  <p:tag name="KSO_WM_BEAUTIFY_FLAG" val="#wm#"/>
  <p:tag name="KSO_WM_UNIT_USESOURCEFORMAT_APPLY" val="1"/>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belt"/>
  <p:tag name="KSO_WM_TEMPLATE_CATEGORY" val="custom"/>
  <p:tag name="KSO_WM_TEMPLATE_INDEX" val="20204542"/>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542_14*i*1"/>
  <p:tag name="KSO_WM_UNIT_LAYERLEVEL" val="1"/>
  <p:tag name="KSO_WM_TAG_VERSION" val="1.0"/>
  <p:tag name="KSO_WM_BEAUTIFY_FLAG" val="#wm#"/>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4542"/>
  <p:tag name="KSO_WM_UNIT_ID" val="custom20204542_7*e*1"/>
</p:tagLst>
</file>

<file path=ppt/tags/tag191.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SLIDE_LAYOUT" val="a_i_z_h"/>
  <p:tag name="KSO_WM_SLIDE_LAYOUT_CNT" val="1_1_1_2"/>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TEMPLATE_MASTER_TYPE" val="1"/>
  <p:tag name="KSO_WM_TEMPLATE_COLOR_TYPE" val="1"/>
  <p:tag name="KSO_WM_TEMPLATE_CATEGORY" val="custom"/>
  <p:tag name="KSO_WM_TEMPLATE_INDEX" val="20204542"/>
  <p:tag name="KSO_WM_SLIDE_ID" val="custom20204542_10"/>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SUBTYPE" val="h"/>
  <p:tag name="KSO_WM_TEMPLATE_CATEGORY" val="custom"/>
  <p:tag name="KSO_WM_TEMPLATE_INDEX" val="20204542"/>
  <p:tag name="KSO_WM_UNIT_ID" val="custom20204542_10*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542"/>
  <p:tag name="KSO_WM_UNIT_TYPE" val="i"/>
  <p:tag name="KSO_WM_UNIT_INDEX" val="1"/>
  <p:tag name="KSO_WM_UNIT_HIGHLIGHT" val="0"/>
  <p:tag name="KSO_WM_UNIT_COMPATIBLE" val="0"/>
  <p:tag name="KSO_WM_UNIT_DIAGRAM_ISNUMVISUAL" val="0"/>
  <p:tag name="KSO_WM_UNIT_DIAGRAM_ISREFERUNIT" val="0"/>
  <p:tag name="KSO_WM_UNIT_ID" val="custom20204542_10*i*1"/>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542"/>
  <p:tag name="KSO_WM_UNIT_TYPE" val="i"/>
  <p:tag name="KSO_WM_UNIT_INDEX" val="2"/>
  <p:tag name="KSO_WM_UNIT_HIGHLIGHT" val="0"/>
  <p:tag name="KSO_WM_UNIT_COMPATIBLE" val="0"/>
  <p:tag name="KSO_WM_UNIT_DIAGRAM_ISNUMVISUAL" val="0"/>
  <p:tag name="KSO_WM_UNIT_DIAGRAM_ISREFERUNIT" val="0"/>
  <p:tag name="KSO_WM_UNIT_ID" val="custom20204542_10*i*2"/>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PRESET_TEXT" val="点击此处添加正文，文字是您思想的提炼，为了演示发布的良好效果，请言简意赅的阐述您的观点。&#10;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
  <p:tag name="KSO_WM_UNIT_NOCLEAR" val="0"/>
  <p:tag name="KSO_WM_UNIT_VALUE" val="276"/>
  <p:tag name="KSO_WM_UNIT_TYPE" val="h_f"/>
  <p:tag name="KSO_WM_UNIT_INDEX" val="1_1"/>
  <p:tag name="KSO_WM_UNIT_BLOCK" val="0"/>
  <p:tag name="KSO_WM_UNIT_IS_LAYOUT_DIAGRAM" val="1"/>
  <p:tag name="KSO_WM_TEMPLATE_CATEGORY" val="custom"/>
  <p:tag name="KSO_WM_TEMPLATE_INDEX" val="20204542"/>
  <p:tag name="KSO_WM_UNIT_ID" val="custom20204542_10*h_f*1_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ISCONTENTSTITLE" val="0"/>
  <p:tag name="KSO_WM_UNIT_PRESET_TEXT" val="单击此处添加小标题"/>
  <p:tag name="KSO_WM_UNIT_NOCLEAR" val="0"/>
  <p:tag name="KSO_WM_UNIT_VALUE" val="18"/>
  <p:tag name="KSO_WM_UNIT_TYPE" val="h_a"/>
  <p:tag name="KSO_WM_UNIT_INDEX" val="1_1"/>
  <p:tag name="KSO_WM_UNIT_BLOCK" val="0"/>
  <p:tag name="KSO_WM_UNIT_IS_LAYOUT_DIAGRAM" val="1"/>
  <p:tag name="KSO_WM_TEMPLATE_CATEGORY" val="custom"/>
  <p:tag name="KSO_WM_TEMPLATE_INDEX" val="20204542"/>
  <p:tag name="KSO_WM_UNIT_ID" val="custom20204542_10*h_a*1_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z"/>
  <p:tag name="KSO_WM_UNIT_INDEX" val="1"/>
  <p:tag name="KSO_WM_UNIT_BLOCK" val="0"/>
  <p:tag name="KSO_WM_UNIT_IS_LAYOUT_DIAGRAM" val="1"/>
  <p:tag name="KSO_WM_UNIT_BK_DARK_LIGHT" val="1"/>
  <p:tag name="KSO_WM_TEMPLATE_CATEGORY" val="custom"/>
  <p:tag name="KSO_WM_TEMPLATE_INDEX" val="20204542"/>
  <p:tag name="KSO_WM_UNIT_ID" val="custom20204542_10*z*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PRESET_TEXT" val="点击此处添加正文，文字是您思想的提炼，为了演示发布的良好效果，请言简意赅的阐述您的观点。&#10;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
  <p:tag name="KSO_WM_UNIT_NOCLEAR" val="0"/>
  <p:tag name="KSO_WM_UNIT_TYPE" val="h_f"/>
  <p:tag name="KSO_WM_UNIT_INDEX" val="2_1"/>
  <p:tag name="KSO_WM_UNIT_BLOCK" val="0"/>
  <p:tag name="KSO_WM_UNIT_IS_LAYOUT_DIAGRAM" val="1"/>
  <p:tag name="KSO_WM_UNIT_VALUE" val="276"/>
  <p:tag name="KSO_WM_TEMPLATE_CATEGORY" val="custom"/>
  <p:tag name="KSO_WM_TEMPLATE_INDEX" val="20204542"/>
  <p:tag name="KSO_WM_UNIT_ID" val="custom20204542_10*h_f*2_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ISCONTENTSTITLE" val="0"/>
  <p:tag name="KSO_WM_UNIT_PRESET_TEXT" val="单击此处添加小标题"/>
  <p:tag name="KSO_WM_UNIT_NOCLEAR" val="0"/>
  <p:tag name="KSO_WM_UNIT_TYPE" val="h_a"/>
  <p:tag name="KSO_WM_UNIT_INDEX" val="2_1"/>
  <p:tag name="KSO_WM_UNIT_BLOCK" val="0"/>
  <p:tag name="KSO_WM_UNIT_IS_LAYOUT_DIAGRAM" val="1"/>
  <p:tag name="KSO_WM_UNIT_VALUE" val="18"/>
  <p:tag name="KSO_WM_TEMPLATE_CATEGORY" val="custom"/>
  <p:tag name="KSO_WM_TEMPLATE_INDEX" val="20204542"/>
  <p:tag name="KSO_WM_UNIT_ID" val="custom20204542_10*h_a*2_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4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42"/>
  <p:tag name="KSO_WM_UNIT_ID" val="custom20204542_10*a*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4542"/>
  <p:tag name="KSO_WM_UNIT_ID" val="custom20204542_7*e*1"/>
</p:tagLst>
</file>

<file path=ppt/tags/tag202.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icTxt"/>
  <p:tag name="KSO_WM_SLIDE_ITEM_CNT" val="0"/>
  <p:tag name="KSO_WM_SLIDE_INDEX" val="9"/>
  <p:tag name="KSO_WM_SLIDE_SIZE" val="864.102*311.936"/>
  <p:tag name="KSO_WM_SLIDE_POSITION" val="47.9491*125.305"/>
  <p:tag name="KSO_WM_TAG_VERSION" val="1.0"/>
  <p:tag name="KSO_WM_BEAUTIFY_FLAG" val="#wm#"/>
  <p:tag name="KSO_WM_SLIDE_LAYOUT" val="a_i_h"/>
  <p:tag name="KSO_WM_SLIDE_LAYOUT_CNT" val="1_1_2"/>
  <p:tag name="KSO_WM_SLIDE_LAYOUT_INFO" val="{&quot;direction&quot;:0,&quot;horizontalAlign&quot;:-1,&quot;verticalAlign&quot;:-1,&quot;type&quot;:0,&quot;diagramDirection&quot;:0,&quot;canSetOverLayout&quot;:0,&quot;isOverLayout&quot;:0,&quot;normalSize&quot;:{&quot;size1&quot;:13.5},&quot;minSize&quot;:{&quot;size1&quot;:13.5},&quot;maxSize&quot;:{&quot;size1&quot;:13.5},&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0,&quot;right&quot;:1.69,&quot;bottom&quot;:0.026},&quot;edge&quot;:{&quot;left&quot;:true,&quot;top&quot;:true,&quot;right&quot;:true,&quot;bottom&quot;:false}},{&quot;direction&quot;:1,&quot;horizontalAlign&quot;:-1,&quot;verticalAlign&quot;:-1,&quot;type&quot;:0,&quot;diagramDirection&quot;:0,&quot;canSetOverLayout&quot;:0,&quot;isOverLayout&quot;:0,&quot;normalSize&quot;:{&quot;size1&quot;:52.4},&quot;minSize&quot;:{&quot;size1&quot;:35.0},&quot;maxSize&quot;:{&quot;size1&quot;:70.0},&quot;edge&quot;:{&quot;left&quot;:true,&quot;top&quot;:false,&quot;right&quot;:true,&quot;bottom&quot;:true},&quot;subLayout&quot;:[{&quot;direction&quot;:0,&quot;horizontalAlign&quot;:-1,&quot;verticalAlign&quot;:-1,&quot;type&quot;:0,&quot;diagramDirection&quot;:0,&quot;canSetOverLayout&quot;:0,&quot;isOverLayout&quot;:0,&quot;margin&quot;:{&quot;left&quot;:2.11,&quot;top&quot;:2.3,&quot;right&quot;:2.1,&quot;bottom&quot;:4.04},&quot;edge&quot;:{&quot;left&quot;:true,&quot;top&quot;:false,&quot;right&quot;:false,&quot;bottom&quot;:true}},{&quot;direction&quot;:1,&quot;horizontalAlign&quot;:-1,&quot;verticalAlign&quot;:-1,&quot;type&quot;:0,&quot;diagramDirection&quot;:0,&quot;canSetOverLayout&quot;:0,&quot;isOverLayout&quot;:0,&quot;margin&quot;:{&quot;left&quot;:0.85,&quot;top&quot;:2.73,&quot;right&quot;:2.57,&quot;bottom&quot;:4.48},&quot;edge&quot;:{&quot;left&quot;:false,&quot;top&quot;:false,&quot;right&quot;:true,&quot;bottom&quot;:true}}]}]}"/>
  <p:tag name="KSO_WM_SLIDE_CAN_ADD_NAVIGATION" val="1"/>
  <p:tag name="KSO_WM_SLIDE_BACKGROUND" val="[&quot;navigation&quot;]"/>
  <p:tag name="KSO_WM_SLIDE_RATIO" val="1.777778"/>
  <p:tag name="KSO_WM_TEMPLATE_MASTER_TYPE" val="1"/>
  <p:tag name="KSO_WM_TEMPLATE_COLOR_TYPE" val="1"/>
  <p:tag name="KSO_WM_TEMPLATE_CATEGORY" val="custom"/>
  <p:tag name="KSO_WM_TEMPLATE_INDEX" val="20204542"/>
  <p:tag name="KSO_WM_SLIDE_ID" val="custom20204542_9"/>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SUBTYPE" val="h"/>
  <p:tag name="KSO_WM_TEMPLATE_CATEGORY" val="custom"/>
  <p:tag name="KSO_WM_TEMPLATE_INDEX" val="20204542"/>
  <p:tag name="KSO_WM_UNIT_ID" val="custom20204542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542"/>
  <p:tag name="KSO_WM_UNIT_TYPE" val="i"/>
  <p:tag name="KSO_WM_UNIT_INDEX" val="1"/>
  <p:tag name="KSO_WM_UNIT_HIGHLIGHT" val="0"/>
  <p:tag name="KSO_WM_UNIT_COMPATIBLE" val="0"/>
  <p:tag name="KSO_WM_UNIT_DIAGRAM_ISNUMVISUAL" val="0"/>
  <p:tag name="KSO_WM_UNIT_DIAGRAM_ISREFERUNIT" val="0"/>
  <p:tag name="KSO_WM_UNIT_ID" val="custom20204542_9*i*1"/>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542"/>
  <p:tag name="KSO_WM_UNIT_TYPE" val="i"/>
  <p:tag name="KSO_WM_UNIT_INDEX" val="2"/>
  <p:tag name="KSO_WM_UNIT_HIGHLIGHT" val="0"/>
  <p:tag name="KSO_WM_UNIT_COMPATIBLE" val="0"/>
  <p:tag name="KSO_WM_UNIT_DIAGRAM_ISNUMVISUAL" val="0"/>
  <p:tag name="KSO_WM_UNIT_DIAGRAM_ISREFERUNIT" val="0"/>
  <p:tag name="KSO_WM_UNIT_ID" val="custom20204542_9*i*2"/>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42"/>
  <p:tag name="KSO_WM_UNIT_ID" val="custom20204542_9*a*1"/>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4542"/>
  <p:tag name="KSO_WM_UNIT_ID" val="custom20204542_7*e*1"/>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wm#"/>
  <p:tag name="KSO_WM_TEMPLATE_SUBCATEGORY" val="0"/>
  <p:tag name="KSO_WM_SLIDE_TYPE" val="endPage"/>
  <p:tag name="KSO_WM_SLIDE_SUBTYPE" val="pureTxt"/>
  <p:tag name="KSO_WM_SLIDE_ITEM_CNT" val="0"/>
  <p:tag name="KSO_WM_SLIDE_INDEX" val="39"/>
  <p:tag name="KSO_WM_TAG_VERSION" val="1.0"/>
  <p:tag name="KSO_WM_SLIDE_LAYOUT" val="a_b"/>
  <p:tag name="KSO_WM_SLIDE_LAYOUT_CNT" val="1_1"/>
  <p:tag name="KSO_WM_TEMPLATE_MASTER_TYPE" val="1"/>
  <p:tag name="KSO_WM_TEMPLATE_COLOR_TYPE" val="1"/>
  <p:tag name="KSO_WM_TEMPLATE_CATEGORY" val="custom"/>
  <p:tag name="KSO_WM_TEMPLATE_INDEX" val="20204542"/>
  <p:tag name="KSO_WM_SLIDE_ID" val="custom20204542_39"/>
</p:tagLst>
</file>

<file path=ppt/tags/tag20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输入你的副标题，文字是您思想的提炼，为了最终演示发布的良好效果，请尽量言简意赅的阐述观点。"/>
  <p:tag name="KSO_WM_TEMPLATE_CATEGORY" val="custom"/>
  <p:tag name="KSO_WM_TEMPLATE_INDEX" val="20204542"/>
  <p:tag name="KSO_WM_UNIT_ID" val="custom20204542_39*b*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VALUE" val="10"/>
  <p:tag name="KSO_WM_UNIT_TYPE" val="a"/>
  <p:tag name="KSO_WM_UNIT_INDEX" val="1"/>
  <p:tag name="KSO_WM_UNIT_PRESET_TEXT" val="谢谢观看"/>
  <p:tag name="KSO_WM_TEMPLATE_CATEGORY" val="custom"/>
  <p:tag name="KSO_WM_TEMPLATE_INDEX" val="20204542"/>
  <p:tag name="KSO_WM_UNIT_ID" val="custom20204542_39*a*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D" val="_3*i*2"/>
  <p:tag name="KSO_WM_UNIT_TYPE" val="i"/>
  <p:tag name="KSO_WM_UNIT_INDEX" val="2"/>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4542"/>
  <p:tag name="KSO_WM_TEMPLATE_SUBCATEGORY" val="0"/>
  <p:tag name="KSO_WM_TEMPLATE_MASTER_TYPE" val="1"/>
  <p:tag name="KSO_WM_TEMPLATE_COLOR_TYPE" val="1"/>
  <p:tag name="KSO_WM_TEMPLATE_MASTER_THUMB_INDEX" val="12"/>
  <p:tag name="KSO_WM_TEMPLATE_THUMBS_INDEX" val="1、4、7、9、11、12、16、17、18、20、23、28、33、36、37、38、39"/>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1_Office 主题​​">
  <a:themeElements>
    <a:clrScheme name="WPS主题色">
      <a:dk1>
        <a:srgbClr val="000000"/>
      </a:dk1>
      <a:lt1>
        <a:srgbClr val="FFFFFF"/>
      </a:lt1>
      <a:dk2>
        <a:srgbClr val="ECEEEF"/>
      </a:dk2>
      <a:lt2>
        <a:srgbClr val="FCFDFD"/>
      </a:lt2>
      <a:accent1>
        <a:srgbClr val="62A3B8"/>
      </a:accent1>
      <a:accent2>
        <a:srgbClr val="6496C3"/>
      </a:accent2>
      <a:accent3>
        <a:srgbClr val="7488C3"/>
      </a:accent3>
      <a:accent4>
        <a:srgbClr val="8D79B4"/>
      </a:accent4>
      <a:accent5>
        <a:srgbClr val="A66B99"/>
      </a:accent5>
      <a:accent6>
        <a:srgbClr val="B8617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TotalTime>
  <Words>1733</Words>
  <Application>Microsoft Office PowerPoint</Application>
  <PresentationFormat>宽屏</PresentationFormat>
  <Paragraphs>140</Paragraphs>
  <Slides>14</Slides>
  <Notes>14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微软雅黑</vt:lpstr>
      <vt:lpstr>Arial</vt:lpstr>
      <vt:lpstr>1_Office 主题​​</vt:lpstr>
      <vt:lpstr>大规模无线基站 多维指标异常检测系统 设计与实现</vt:lpstr>
      <vt:lpstr>项目预期</vt:lpstr>
      <vt:lpstr>PowerPoint 演示文稿</vt:lpstr>
      <vt:lpstr>立项依据</vt:lpstr>
      <vt:lpstr>立项依据</vt:lpstr>
      <vt:lpstr>研 究 内 容</vt:lpstr>
      <vt:lpstr>PowerPoint 演示文稿</vt:lpstr>
      <vt:lpstr>PowerPoint 演示文稿</vt:lpstr>
      <vt:lpstr>PowerPoint 演示文稿</vt:lpstr>
      <vt:lpstr>创新性与价值性</vt:lpstr>
      <vt:lpstr>PowerPoint 演示文稿</vt:lpstr>
      <vt:lpstr>实施进度安排</vt:lpstr>
      <vt:lpstr>PowerPoint 演示文稿</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大规模无线基站多维指标异常检测系统设计与实现</dc:title>
  <dc:creator>Administrator</dc:creator>
  <cp:lastModifiedBy>Yizhen Zhang</cp:lastModifiedBy>
  <cp:revision>15</cp:revision>
  <dcterms:created xsi:type="dcterms:W3CDTF">2022-03-26T05:34:53Z</dcterms:created>
  <dcterms:modified xsi:type="dcterms:W3CDTF">2022-04-07T07:31:05Z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2052-11.3.0.9236</vt:lpwstr>
  </property>
</Properties>
</file>