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609" r:id="rId3"/>
    <p:sldId id="461" r:id="rId5"/>
    <p:sldId id="583" r:id="rId6"/>
    <p:sldId id="610" r:id="rId7"/>
    <p:sldId id="637" r:id="rId8"/>
    <p:sldId id="616" r:id="rId9"/>
    <p:sldId id="642" r:id="rId10"/>
    <p:sldId id="621" r:id="rId11"/>
    <p:sldId id="657" r:id="rId12"/>
    <p:sldId id="658" r:id="rId13"/>
    <p:sldId id="659" r:id="rId14"/>
    <p:sldId id="622" r:id="rId15"/>
    <p:sldId id="660" r:id="rId16"/>
    <p:sldId id="623" r:id="rId17"/>
    <p:sldId id="676" r:id="rId18"/>
    <p:sldId id="678" r:id="rId19"/>
    <p:sldId id="661" r:id="rId20"/>
    <p:sldId id="662" r:id="rId21"/>
    <p:sldId id="643" r:id="rId22"/>
    <p:sldId id="663" r:id="rId23"/>
    <p:sldId id="625" r:id="rId24"/>
    <p:sldId id="665" r:id="rId25"/>
    <p:sldId id="626" r:id="rId26"/>
    <p:sldId id="666" r:id="rId27"/>
    <p:sldId id="627" r:id="rId28"/>
    <p:sldId id="672" r:id="rId29"/>
    <p:sldId id="644" r:id="rId30"/>
    <p:sldId id="667" r:id="rId31"/>
    <p:sldId id="671" r:id="rId32"/>
    <p:sldId id="670" r:id="rId33"/>
    <p:sldId id="674" r:id="rId34"/>
    <p:sldId id="633" r:id="rId35"/>
    <p:sldId id="668" r:id="rId36"/>
    <p:sldId id="669" r:id="rId37"/>
  </p:sldIdLst>
  <p:sldSz cx="12198350" cy="6858000"/>
  <p:notesSz cx="6858000" cy="9144000"/>
  <p:custDataLst>
    <p:tags r:id="rId4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1E19"/>
    <a:srgbClr val="A9BECB"/>
    <a:srgbClr val="DDDDDD"/>
    <a:srgbClr val="21A3D0"/>
    <a:srgbClr val="AF1D5C"/>
    <a:srgbClr val="D01C63"/>
    <a:srgbClr val="0067AC"/>
    <a:srgbClr val="F595DC"/>
    <a:srgbClr val="F16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8" autoAdjust="0"/>
    <p:restoredTop sz="94438" autoAdjust="0"/>
  </p:normalViewPr>
  <p:slideViewPr>
    <p:cSldViewPr snapToObjects="1">
      <p:cViewPr varScale="1">
        <p:scale>
          <a:sx n="69" d="100"/>
          <a:sy n="69" d="100"/>
        </p:scale>
        <p:origin x="96" y="936"/>
      </p:cViewPr>
      <p:guideLst>
        <p:guide orient="horz" pos="2121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2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  <a:endParaRPr lang="zh-CN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  <a:endParaRPr lang="zh-CN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875586" y="6453336"/>
            <a:ext cx="44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8F8F8"/>
                </a:solidFill>
                <a:latin typeface="+mj-ea"/>
                <a:ea typeface="+mj-ea"/>
              </a:rPr>
            </a:fld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"/>
          <p:cNvGrpSpPr>
            <a:grpSpLocks noChangeAspect="1"/>
          </p:cNvGrpSpPr>
          <p:nvPr/>
        </p:nvGrpSpPr>
        <p:grpSpPr bwMode="auto">
          <a:xfrm>
            <a:off x="2909094" y="4883719"/>
            <a:ext cx="6380162" cy="169862"/>
            <a:chOff x="1927" y="2201"/>
            <a:chExt cx="4019" cy="107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406649" y="2674658"/>
            <a:ext cx="7381875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5400" b="1" dirty="0">
                <a:solidFill>
                  <a:schemeClr val="accent1"/>
                </a:solidFill>
                <a:latin typeface="+mn-ea"/>
                <a:ea typeface="+mn-ea"/>
              </a:rPr>
              <a:t>基于</a:t>
            </a:r>
            <a:r>
              <a:rPr lang="en-US" altLang="zh-CN" sz="5400" b="1" dirty="0">
                <a:solidFill>
                  <a:schemeClr val="accent1"/>
                </a:solidFill>
                <a:latin typeface="+mn-ea"/>
                <a:ea typeface="+mn-ea"/>
              </a:rPr>
              <a:t>LSTM</a:t>
            </a:r>
            <a:r>
              <a:rPr lang="zh-CN" altLang="en-US" sz="54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endParaRPr lang="zh-CN" altLang="en-US" sz="5400" b="1" dirty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5400" b="1" dirty="0">
                <a:solidFill>
                  <a:schemeClr val="accent1"/>
                </a:solidFill>
                <a:latin typeface="+mn-ea"/>
                <a:ea typeface="+mn-ea"/>
              </a:rPr>
              <a:t>虚假新闻分类系统</a:t>
            </a:r>
            <a:endParaRPr lang="zh-CN" altLang="en-US" sz="5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3262070" y="4528725"/>
            <a:ext cx="2420453" cy="3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>
                <a:solidFill>
                  <a:schemeClr val="accent1"/>
                </a:solidFill>
                <a:latin typeface="+mn-ea"/>
                <a:ea typeface="+mn-ea"/>
              </a:rPr>
              <a:t>专业</a:t>
            </a:r>
            <a:r>
              <a:rPr lang="zh-CN" altLang="en-US" b="0" dirty="0" smtClean="0">
                <a:solidFill>
                  <a:schemeClr val="accent1"/>
                </a:solidFill>
                <a:latin typeface="+mn-ea"/>
                <a:ea typeface="+mn-ea"/>
              </a:rPr>
              <a:t>：</a:t>
            </a:r>
            <a:r>
              <a:rPr lang="zh-CN" altLang="en-US" b="0" dirty="0" smtClean="0">
                <a:solidFill>
                  <a:schemeClr val="accent1"/>
                </a:solidFill>
                <a:latin typeface="+mn-ea"/>
                <a:ea typeface="+mn-ea"/>
              </a:rPr>
              <a:t>信息安全</a:t>
            </a:r>
            <a:endParaRPr lang="zh-CN" altLang="en-US" b="0" dirty="0" smtClean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6603365" y="4528820"/>
            <a:ext cx="2808178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>
                <a:solidFill>
                  <a:schemeClr val="accent1"/>
                </a:solidFill>
                <a:latin typeface="+mn-ea"/>
                <a:ea typeface="+mn-ea"/>
              </a:rPr>
              <a:t>姓名</a:t>
            </a:r>
            <a:r>
              <a:rPr lang="zh-CN" altLang="en-US" b="0" dirty="0" smtClean="0">
                <a:solidFill>
                  <a:schemeClr val="accent1"/>
                </a:solidFill>
                <a:latin typeface="+mn-ea"/>
                <a:ea typeface="+mn-ea"/>
              </a:rPr>
              <a:t>：</a:t>
            </a:r>
            <a:r>
              <a:rPr lang="zh-CN" altLang="en-US" b="0" dirty="0" smtClean="0">
                <a:solidFill>
                  <a:schemeClr val="accent1"/>
                </a:solidFill>
                <a:latin typeface="+mn-ea"/>
                <a:ea typeface="+mn-ea"/>
              </a:rPr>
              <a:t>刘哲泽 </a:t>
            </a:r>
            <a:endParaRPr lang="zh-CN" altLang="zh-CN" b="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40" y="965560"/>
            <a:ext cx="1440749" cy="1431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3.1 </a:t>
            </a:r>
            <a:r>
              <a:rPr lang="zh-CN" altLang="en-US" dirty="0"/>
              <a:t>数据预处理</a:t>
            </a:r>
            <a:endParaRPr lang="zh-CN" altLang="en-US" dirty="0"/>
          </a:p>
        </p:txBody>
      </p:sp>
      <p:grpSp>
        <p:nvGrpSpPr>
          <p:cNvPr id="33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22145" y="2420620"/>
            <a:ext cx="8583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chemeClr val="bg1"/>
                </a:solidFill>
              </a:rPr>
              <a:t>停用词来自https://github.com/goto456/stopwords，本文将四个停用词文件存到了一个</a:t>
            </a:r>
            <a:r>
              <a:rPr lang="en-US" altLang="zh-CN">
                <a:solidFill>
                  <a:schemeClr val="bg1"/>
                </a:solidFill>
              </a:rPr>
              <a:t>txt</a:t>
            </a:r>
            <a:r>
              <a:rPr lang="zh-CN" altLang="en-US">
                <a:solidFill>
                  <a:schemeClr val="bg1"/>
                </a:solidFill>
              </a:rPr>
              <a:t>文件</a:t>
            </a:r>
            <a:r>
              <a:rPr lang="zh-CN" altLang="en-US">
                <a:solidFill>
                  <a:schemeClr val="bg1"/>
                </a:solidFill>
              </a:rPr>
              <a:t>中。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1965" y="1556385"/>
            <a:ext cx="3608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(2)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jieba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进行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分词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0" y="3408045"/>
            <a:ext cx="6667500" cy="235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3.1 </a:t>
            </a:r>
            <a:r>
              <a:rPr lang="zh-CN" altLang="en-US" dirty="0"/>
              <a:t>数据预处理</a:t>
            </a:r>
            <a:endParaRPr lang="zh-CN" altLang="en-US" dirty="0"/>
          </a:p>
        </p:txBody>
      </p:sp>
      <p:grpSp>
        <p:nvGrpSpPr>
          <p:cNvPr id="33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22145" y="2249170"/>
            <a:ext cx="8583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CSV</a:t>
            </a:r>
            <a:r>
              <a:rPr lang="zh-CN" altLang="en-US">
                <a:solidFill>
                  <a:schemeClr val="bg1"/>
                </a:solidFill>
              </a:rPr>
              <a:t>中的</a:t>
            </a:r>
            <a:r>
              <a:rPr lang="en-US" altLang="zh-CN">
                <a:solidFill>
                  <a:schemeClr val="bg1"/>
                </a:solidFill>
              </a:rPr>
              <a:t>writerow</a:t>
            </a:r>
            <a:r>
              <a:rPr lang="zh-CN" altLang="en-US">
                <a:solidFill>
                  <a:schemeClr val="bg1"/>
                </a:solidFill>
              </a:rPr>
              <a:t>函数写入新的</a:t>
            </a:r>
            <a:r>
              <a:rPr lang="en-US" altLang="zh-CN">
                <a:solidFill>
                  <a:schemeClr val="bg1"/>
                </a:solidFill>
              </a:rPr>
              <a:t>csv</a:t>
            </a:r>
            <a:r>
              <a:rPr lang="zh-CN" altLang="en-US">
                <a:solidFill>
                  <a:schemeClr val="bg1"/>
                </a:solidFill>
              </a:rPr>
              <a:t>文件，使用</a:t>
            </a:r>
            <a:r>
              <a:rPr lang="en-US" altLang="zh-CN">
                <a:solidFill>
                  <a:schemeClr val="bg1"/>
                </a:solidFill>
              </a:rPr>
              <a:t>write</a:t>
            </a:r>
            <a:r>
              <a:rPr lang="zh-CN" altLang="en-US">
                <a:solidFill>
                  <a:schemeClr val="bg1"/>
                </a:solidFill>
              </a:rPr>
              <a:t>函数，去除</a:t>
            </a:r>
            <a:r>
              <a:rPr lang="en-US" altLang="zh-CN">
                <a:solidFill>
                  <a:schemeClr val="bg1"/>
                </a:solidFill>
              </a:rPr>
              <a:t>csv</a:t>
            </a:r>
            <a:r>
              <a:rPr lang="zh-CN" altLang="en-US">
                <a:solidFill>
                  <a:schemeClr val="bg1"/>
                </a:solidFill>
              </a:rPr>
              <a:t>文件中</a:t>
            </a:r>
            <a:r>
              <a:rPr lang="zh-CN" altLang="en-US">
                <a:solidFill>
                  <a:schemeClr val="bg1"/>
                </a:solidFill>
              </a:rPr>
              <a:t>的空行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49090" y="1484630"/>
            <a:ext cx="3941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(3)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文件写入并去除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空行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6380" y="2894330"/>
            <a:ext cx="6667500" cy="3497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1007084" y="1340461"/>
            <a:ext cx="680125" cy="678007"/>
          </a:xfrm>
          <a:prstGeom prst="ellipse">
            <a:avLst/>
          </a:prstGeom>
          <a:solidFill>
            <a:schemeClr val="tx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Lifeline JL" panose="00000400000000000000" pitchFamily="2" charset="0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007084" y="2384234"/>
            <a:ext cx="680125" cy="678007"/>
          </a:xfrm>
          <a:prstGeom prst="ellipse">
            <a:avLst/>
          </a:prstGeom>
          <a:solidFill>
            <a:schemeClr val="tx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Lifeline JL" panose="00000400000000000000" pitchFamily="2" charset="0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1007084" y="3428730"/>
            <a:ext cx="680125" cy="678007"/>
          </a:xfrm>
          <a:prstGeom prst="ellipse">
            <a:avLst/>
          </a:prstGeom>
          <a:solidFill>
            <a:schemeClr val="tx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Lifeline JL" panose="00000400000000000000" pitchFamily="2" charset="0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50274" y="2420514"/>
            <a:ext cx="3672408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使用TabularDataset.splits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划分数据集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2029" y="3459845"/>
            <a:ext cx="3672408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使用</a:t>
            </a:r>
            <a:r>
              <a:rPr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build_vocab 来构建词典</a:t>
            </a:r>
            <a:endParaRPr dirty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4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3.2 </a:t>
            </a:r>
            <a:r>
              <a:rPr lang="zh-CN" altLang="en-US" dirty="0"/>
              <a:t>文本</a:t>
            </a:r>
            <a:r>
              <a:rPr lang="zh-CN" altLang="en-US" dirty="0"/>
              <a:t>向量化</a:t>
            </a:r>
            <a:endParaRPr lang="zh-CN" altLang="en-US" dirty="0"/>
          </a:p>
        </p:txBody>
      </p:sp>
      <p:grpSp>
        <p:nvGrpSpPr>
          <p:cNvPr id="17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50390" y="1495425"/>
            <a:ext cx="406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用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Field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定义文本切分方式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1007084" y="4508865"/>
            <a:ext cx="680125" cy="678007"/>
          </a:xfrm>
          <a:prstGeom prst="ellipse">
            <a:avLst/>
          </a:prstGeom>
          <a:solidFill>
            <a:schemeClr val="tx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algn="ctr"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Lifeline JL" panose="00000400000000000000" pitchFamily="2" charset="0"/>
                <a:ea typeface="微软雅黑" panose="020B0503020204020204" pitchFamily="34" charset="-122"/>
              </a:rPr>
              <a:t>4</a:t>
            </a:r>
            <a:endParaRPr lang="en-US" altLang="zh-CN" sz="2800" dirty="0">
              <a:solidFill>
                <a:schemeClr val="bg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22029" y="4547600"/>
            <a:ext cx="3672408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p>
            <a:r>
              <a:rPr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使用BucketIterator以</a:t>
            </a:r>
            <a:r>
              <a:rPr sz="1600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BATCH_SIZE</a:t>
            </a:r>
            <a:r>
              <a:rPr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为单位打包</a:t>
            </a:r>
            <a:r>
              <a:rPr lang="zh-CN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，</a:t>
            </a:r>
            <a:r>
              <a:rPr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方便后续送入神经网络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9175" y="2312035"/>
            <a:ext cx="3352800" cy="822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75" y="3460115"/>
            <a:ext cx="2987040" cy="3581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175" y="4538345"/>
            <a:ext cx="4716780" cy="5029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270" y="1268730"/>
            <a:ext cx="3916680" cy="967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4" grpId="0"/>
      <p:bldP spid="24" grpId="1"/>
      <p:bldP spid="25" grpId="0"/>
      <p:bldP spid="25" grpId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3.2 </a:t>
            </a:r>
            <a:r>
              <a:rPr lang="zh-CN" altLang="en-US" dirty="0"/>
              <a:t>文本</a:t>
            </a:r>
            <a:r>
              <a:rPr lang="zh-CN" altLang="en-US" dirty="0"/>
              <a:t>向量化</a:t>
            </a:r>
            <a:endParaRPr lang="zh-CN" altLang="en-US" dirty="0"/>
          </a:p>
        </p:txBody>
      </p:sp>
      <p:grpSp>
        <p:nvGrpSpPr>
          <p:cNvPr id="17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9305" y="2388870"/>
            <a:ext cx="5539740" cy="2080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3.3 </a:t>
            </a:r>
            <a:r>
              <a:rPr lang="zh-CN" altLang="en-US" dirty="0"/>
              <a:t>构建</a:t>
            </a:r>
            <a:r>
              <a:rPr lang="en-US" altLang="zh-CN" dirty="0"/>
              <a:t>LSTM</a:t>
            </a:r>
            <a:r>
              <a:rPr lang="zh-CN" altLang="en-US" dirty="0"/>
              <a:t>神经网络</a:t>
            </a:r>
            <a:endParaRPr lang="zh-CN" altLang="en-US" dirty="0"/>
          </a:p>
        </p:txBody>
      </p:sp>
      <p:grpSp>
        <p:nvGrpSpPr>
          <p:cNvPr id="47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 bwMode="auto">
          <a:xfrm>
            <a:off x="3440971" y="1869367"/>
            <a:ext cx="7852672" cy="8013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右箭头 7"/>
          <p:cNvSpPr/>
          <p:nvPr/>
        </p:nvSpPr>
        <p:spPr bwMode="auto">
          <a:xfrm>
            <a:off x="3219371" y="2070736"/>
            <a:ext cx="576064" cy="461820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06490" y="1869367"/>
            <a:ext cx="2481545" cy="8013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440971" y="2958916"/>
            <a:ext cx="7852672" cy="8013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右箭头 10"/>
          <p:cNvSpPr/>
          <p:nvPr/>
        </p:nvSpPr>
        <p:spPr bwMode="auto">
          <a:xfrm>
            <a:off x="3219371" y="3160285"/>
            <a:ext cx="576064" cy="461820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006490" y="2958916"/>
            <a:ext cx="2481545" cy="80131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40971" y="4053879"/>
            <a:ext cx="7852672" cy="8013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右箭头 13"/>
          <p:cNvSpPr/>
          <p:nvPr/>
        </p:nvSpPr>
        <p:spPr bwMode="auto">
          <a:xfrm>
            <a:off x="3219371" y="4255248"/>
            <a:ext cx="576064" cy="461820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006490" y="4053879"/>
            <a:ext cx="2481545" cy="8013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440971" y="5191164"/>
            <a:ext cx="7852672" cy="8013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右箭头 16"/>
          <p:cNvSpPr/>
          <p:nvPr/>
        </p:nvSpPr>
        <p:spPr bwMode="auto">
          <a:xfrm>
            <a:off x="3219371" y="5392533"/>
            <a:ext cx="576064" cy="461820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006490" y="5191164"/>
            <a:ext cx="2481545" cy="80131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11428" y="2070736"/>
            <a:ext cx="23624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+mj-ea"/>
                <a:ea typeface="+mj-ea"/>
              </a:rPr>
              <a:t>Embedding</a:t>
            </a:r>
            <a:endParaRPr lang="zh-CN" altLang="en-US" sz="20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877078" y="1931381"/>
            <a:ext cx="720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进行词向量的处理，将高维的词向量映射到低维向量上(20 维)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11428" y="3168765"/>
            <a:ext cx="23624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 dirty="0">
                <a:solidFill>
                  <a:schemeClr val="bg2"/>
                </a:solidFill>
              </a:rPr>
              <a:t>LSTM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3" name="TextBox 21"/>
          <p:cNvSpPr txBox="1"/>
          <p:nvPr/>
        </p:nvSpPr>
        <p:spPr>
          <a:xfrm>
            <a:off x="3877078" y="2901489"/>
            <a:ext cx="7200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定义循环神经网络的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两个个隐藏层：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第一层输入为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个神经元，输出为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128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神经元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第二层输入为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128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个神经元。输出为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64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神经元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TextBox 22"/>
          <p:cNvSpPr txBox="1"/>
          <p:nvPr/>
        </p:nvSpPr>
        <p:spPr>
          <a:xfrm>
            <a:off x="1111428" y="4255248"/>
            <a:ext cx="23624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 dirty="0">
                <a:solidFill>
                  <a:schemeClr val="bg2"/>
                </a:solidFill>
              </a:rPr>
              <a:t>Linear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50" name="TextBox 23"/>
          <p:cNvSpPr txBox="1"/>
          <p:nvPr/>
        </p:nvSpPr>
        <p:spPr>
          <a:xfrm>
            <a:off x="3877078" y="4100592"/>
            <a:ext cx="7200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定义循环神经网络的全连接层，输入为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64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 个神经元，输出为 2 个神经元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TextBox 24"/>
          <p:cNvSpPr txBox="1"/>
          <p:nvPr/>
        </p:nvSpPr>
        <p:spPr>
          <a:xfrm>
            <a:off x="1111428" y="5392079"/>
            <a:ext cx="23624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 dirty="0">
                <a:solidFill>
                  <a:schemeClr val="bg2"/>
                </a:solidFill>
              </a:rPr>
              <a:t>def forword</a:t>
            </a:r>
            <a:endParaRPr lang="en-US" altLang="zh-CN" sz="2000" dirty="0">
              <a:solidFill>
                <a:schemeClr val="bg2"/>
              </a:solidFill>
            </a:endParaRPr>
          </a:p>
        </p:txBody>
      </p:sp>
      <p:sp>
        <p:nvSpPr>
          <p:cNvPr id="54" name="TextBox 25"/>
          <p:cNvSpPr txBox="1"/>
          <p:nvPr/>
        </p:nvSpPr>
        <p:spPr>
          <a:xfrm>
            <a:off x="3877078" y="5233486"/>
            <a:ext cx="720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定义前向传播函数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8" grpId="0"/>
      <p:bldP spid="19" grpId="0"/>
      <p:bldP spid="6" grpId="1" animBg="1"/>
      <p:bldP spid="7" grpId="1" animBg="1"/>
      <p:bldP spid="8" grpId="1" animBg="1"/>
      <p:bldP spid="18" grpId="1"/>
      <p:bldP spid="19" grpId="1"/>
      <p:bldP spid="9" grpId="0" animBg="1"/>
      <p:bldP spid="10" grpId="0" animBg="1"/>
      <p:bldP spid="11" grpId="0" animBg="1"/>
      <p:bldP spid="20" grpId="0"/>
      <p:bldP spid="43" grpId="0"/>
      <p:bldP spid="9" grpId="1" animBg="1"/>
      <p:bldP spid="10" grpId="1" animBg="1"/>
      <p:bldP spid="11" grpId="1" animBg="1"/>
      <p:bldP spid="20" grpId="1"/>
      <p:bldP spid="43" grpId="1"/>
      <p:bldP spid="12" grpId="0" animBg="1"/>
      <p:bldP spid="13" grpId="0" animBg="1"/>
      <p:bldP spid="14" grpId="0" animBg="1"/>
      <p:bldP spid="48" grpId="0"/>
      <p:bldP spid="50" grpId="0"/>
      <p:bldP spid="12" grpId="1" animBg="1"/>
      <p:bldP spid="13" grpId="1" animBg="1"/>
      <p:bldP spid="14" grpId="1" animBg="1"/>
      <p:bldP spid="48" grpId="1"/>
      <p:bldP spid="50" grpId="1"/>
      <p:bldP spid="15" grpId="0" animBg="1"/>
      <p:bldP spid="16" grpId="0" animBg="1"/>
      <p:bldP spid="17" grpId="0" animBg="1"/>
      <p:bldP spid="53" grpId="0"/>
      <p:bldP spid="54" grpId="0"/>
      <p:bldP spid="15" grpId="1" animBg="1"/>
      <p:bldP spid="16" grpId="1" animBg="1"/>
      <p:bldP spid="17" grpId="1" animBg="1"/>
      <p:bldP spid="53" grpId="1"/>
      <p:bldP spid="5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3.3 </a:t>
            </a:r>
            <a:r>
              <a:rPr lang="zh-CN" altLang="en-US" dirty="0"/>
              <a:t>构建</a:t>
            </a:r>
            <a:r>
              <a:rPr lang="en-US" altLang="zh-CN" dirty="0"/>
              <a:t>LSTM</a:t>
            </a:r>
            <a:r>
              <a:rPr lang="zh-CN" altLang="en-US" dirty="0"/>
              <a:t>神经网络</a:t>
            </a:r>
            <a:endParaRPr lang="zh-CN" altLang="en-US" dirty="0"/>
          </a:p>
        </p:txBody>
      </p:sp>
      <p:grpSp>
        <p:nvGrpSpPr>
          <p:cNvPr id="47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290" y="2060575"/>
            <a:ext cx="1927860" cy="2545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0" y="1411605"/>
            <a:ext cx="261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LSTM</a:t>
            </a:r>
            <a:r>
              <a:rPr lang="zh-CN" altLang="en-US">
                <a:solidFill>
                  <a:schemeClr val="bg1"/>
                </a:solidFill>
              </a:rPr>
              <a:t>的循环核结构：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3160" y="2048510"/>
            <a:ext cx="4975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LSTM 使用门（gate）机制对信息的流通和损失进行控制。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45380" y="2996565"/>
            <a:ext cx="50114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LSTM 引入了三个门限：输入门</a:t>
            </a:r>
            <a:r>
              <a:rPr lang="en-US" altLang="zh-CN">
                <a:solidFill>
                  <a:schemeClr val="bg1"/>
                </a:solidFill>
              </a:rPr>
              <a:t>it</a:t>
            </a:r>
            <a:r>
              <a:rPr lang="zh-CN" altLang="en-US">
                <a:solidFill>
                  <a:schemeClr val="bg1"/>
                </a:solidFill>
              </a:rPr>
              <a:t>、遗忘门</a:t>
            </a:r>
            <a:r>
              <a:rPr lang="en-US" altLang="zh-CN">
                <a:solidFill>
                  <a:schemeClr val="bg1"/>
                </a:solidFill>
              </a:rPr>
              <a:t>ft</a:t>
            </a:r>
            <a:r>
              <a:rPr lang="zh-CN" altLang="en-US">
                <a:solidFill>
                  <a:schemeClr val="bg1"/>
                </a:solidFill>
              </a:rPr>
              <a:t>、输出门</a:t>
            </a:r>
            <a:r>
              <a:rPr lang="en-US" altLang="zh-CN">
                <a:solidFill>
                  <a:schemeClr val="bg1"/>
                </a:solidFill>
              </a:rPr>
              <a:t>ot</a:t>
            </a:r>
            <a:r>
              <a:rPr lang="zh-CN" altLang="en-US">
                <a:solidFill>
                  <a:schemeClr val="bg1"/>
                </a:solidFill>
              </a:rPr>
              <a:t>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引入了表征长期记忆的细胞态</a:t>
            </a:r>
            <a:r>
              <a:rPr lang="en-US" altLang="zh-CN">
                <a:solidFill>
                  <a:schemeClr val="bg1"/>
                </a:solidFill>
              </a:rPr>
              <a:t>Ct;</a:t>
            </a:r>
            <a:r>
              <a:rPr lang="zh-CN" altLang="en-US">
                <a:solidFill>
                  <a:schemeClr val="bg1"/>
                </a:solidFill>
              </a:rPr>
              <a:t>引入了等待存入长期记忆的候选态</a:t>
            </a:r>
            <a:r>
              <a:rPr lang="en-US" altLang="zh-CN">
                <a:solidFill>
                  <a:schemeClr val="bg1"/>
                </a:solidFill>
              </a:rPr>
              <a:t>~Ct</a:t>
            </a:r>
            <a:r>
              <a:rPr lang="zh-CN" altLang="en-US">
                <a:solidFill>
                  <a:schemeClr val="bg1"/>
                </a:solidFill>
              </a:rPr>
              <a:t>；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记忆体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短期记忆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ht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21" grpId="0"/>
      <p:bldP spid="2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3.3 </a:t>
            </a:r>
            <a:r>
              <a:rPr lang="zh-CN" altLang="en-US" dirty="0"/>
              <a:t>构建</a:t>
            </a:r>
            <a:r>
              <a:rPr lang="en-US" altLang="zh-CN" dirty="0"/>
              <a:t>LSTM</a:t>
            </a:r>
            <a:r>
              <a:rPr lang="zh-CN" altLang="en-US" dirty="0"/>
              <a:t>神经网络</a:t>
            </a:r>
            <a:endParaRPr lang="zh-CN" altLang="en-US" dirty="0"/>
          </a:p>
        </p:txBody>
      </p:sp>
      <p:grpSp>
        <p:nvGrpSpPr>
          <p:cNvPr id="47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 descr="494f468b21e119ccfa479754b9a886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685" y="1484630"/>
            <a:ext cx="5042535" cy="4395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3.4 </a:t>
            </a:r>
            <a:r>
              <a:rPr lang="zh-CN" altLang="en-US" dirty="0">
                <a:latin typeface="+mj-ea"/>
                <a:ea typeface="+mj-ea"/>
                <a:sym typeface="+mn-ea"/>
              </a:rPr>
              <a:t>在训练集上训练</a:t>
            </a:r>
            <a:endParaRPr lang="zh-CN" altLang="en-US" dirty="0"/>
          </a:p>
        </p:txBody>
      </p:sp>
      <p:grpSp>
        <p:nvGrpSpPr>
          <p:cNvPr id="47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98725" y="2204720"/>
            <a:ext cx="76244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定义了 train_LSTM 函数用于神经网络的训练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通过 model.train 设置网络为训练模式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(1) 正向传播算出 hypothesis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(2) 计算 loss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交叉熵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，清空梯度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(3) 反向传播计算当前梯度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(4) 根据梯度值更新当前网络参数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(5) 重复上述过程共 epoch 次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3.5 </a:t>
            </a:r>
            <a:r>
              <a:rPr lang="zh-CN" altLang="en-US" dirty="0">
                <a:latin typeface="+mj-ea"/>
                <a:ea typeface="+mj-ea"/>
                <a:sym typeface="+mn-ea"/>
              </a:rPr>
              <a:t>在测试集上测试</a:t>
            </a:r>
            <a:endParaRPr lang="zh-CN" altLang="en-US" dirty="0"/>
          </a:p>
        </p:txBody>
      </p:sp>
      <p:grpSp>
        <p:nvGrpSpPr>
          <p:cNvPr id="47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98725" y="2204720"/>
            <a:ext cx="76244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通过 model.eval 设置网络为评估模式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(1)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计算出 Accuracy，Precision，Recall，F1，AUC 等值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(2)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画出 ROC 曲线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(3)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计算混淆矩阵同时使用热力图进行可视化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(4)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根据数据评估模型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25045" y="1230625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2139102" y="3198437"/>
            <a:ext cx="792014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>
                <a:solidFill>
                  <a:schemeClr val="accent1"/>
                </a:solidFill>
                <a:sym typeface="+mn-ea"/>
              </a:rPr>
              <a:t>实验参数的选择</a:t>
            </a:r>
            <a:endParaRPr lang="zh-CN" altLang="en-US" sz="6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3411361" y="471067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TextBox 28"/>
          <p:cNvSpPr txBox="1"/>
          <p:nvPr/>
        </p:nvSpPr>
        <p:spPr>
          <a:xfrm>
            <a:off x="3706718" y="4660151"/>
            <a:ext cx="22766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优化器的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选择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Freeform 21"/>
          <p:cNvSpPr>
            <a:spLocks noEditPoints="1"/>
          </p:cNvSpPr>
          <p:nvPr/>
        </p:nvSpPr>
        <p:spPr bwMode="auto">
          <a:xfrm>
            <a:off x="6958813" y="471067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7254170" y="4660151"/>
            <a:ext cx="22766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神经网络结构的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选择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Freeform 21"/>
          <p:cNvSpPr>
            <a:spLocks noEditPoints="1"/>
          </p:cNvSpPr>
          <p:nvPr/>
        </p:nvSpPr>
        <p:spPr bwMode="auto">
          <a:xfrm>
            <a:off x="3411361" y="5146447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3706718" y="5095925"/>
            <a:ext cx="22766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迭代次数的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选择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2311400" y="4231003"/>
            <a:ext cx="7575550" cy="201688"/>
            <a:chOff x="1927" y="2201"/>
            <a:chExt cx="4019" cy="107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Freeform 21"/>
          <p:cNvSpPr>
            <a:spLocks noEditPoints="1"/>
          </p:cNvSpPr>
          <p:nvPr/>
        </p:nvSpPr>
        <p:spPr bwMode="auto">
          <a:xfrm>
            <a:off x="6959106" y="5145177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46"/>
          <p:cNvSpPr txBox="1"/>
          <p:nvPr/>
        </p:nvSpPr>
        <p:spPr>
          <a:xfrm>
            <a:off x="7254463" y="5096560"/>
            <a:ext cx="22766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实验参数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/>
          <p:cNvSpPr/>
          <p:nvPr/>
        </p:nvSpPr>
        <p:spPr bwMode="auto">
          <a:xfrm>
            <a:off x="4413789" y="1363705"/>
            <a:ext cx="808038" cy="709613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6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1"/>
                  <a:pt x="1008" y="414"/>
                </a:cubicBezTo>
                <a:cubicBezTo>
                  <a:pt x="1020" y="435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2"/>
                  <a:pt x="759" y="895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7"/>
          <p:cNvSpPr/>
          <p:nvPr/>
        </p:nvSpPr>
        <p:spPr bwMode="auto">
          <a:xfrm>
            <a:off x="4413789" y="2218867"/>
            <a:ext cx="808038" cy="709613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8"/>
          <p:cNvSpPr/>
          <p:nvPr/>
        </p:nvSpPr>
        <p:spPr bwMode="auto">
          <a:xfrm>
            <a:off x="4413789" y="3089720"/>
            <a:ext cx="808038" cy="709613"/>
          </a:xfrm>
          <a:custGeom>
            <a:avLst/>
            <a:gdLst>
              <a:gd name="T0" fmla="*/ 787 w 1021"/>
              <a:gd name="T1" fmla="*/ 31 h 897"/>
              <a:gd name="T2" fmla="*/ 899 w 1021"/>
              <a:gd name="T3" fmla="*/ 224 h 897"/>
              <a:gd name="T4" fmla="*/ 1008 w 1021"/>
              <a:gd name="T5" fmla="*/ 414 h 897"/>
              <a:gd name="T6" fmla="*/ 1010 w 1021"/>
              <a:gd name="T7" fmla="*/ 479 h 897"/>
              <a:gd name="T8" fmla="*/ 899 w 1021"/>
              <a:gd name="T9" fmla="*/ 673 h 897"/>
              <a:gd name="T10" fmla="*/ 789 w 1021"/>
              <a:gd name="T11" fmla="*/ 862 h 897"/>
              <a:gd name="T12" fmla="*/ 734 w 1021"/>
              <a:gd name="T13" fmla="*/ 897 h 897"/>
              <a:gd name="T14" fmla="*/ 511 w 1021"/>
              <a:gd name="T15" fmla="*/ 897 h 897"/>
              <a:gd name="T16" fmla="*/ 292 w 1021"/>
              <a:gd name="T17" fmla="*/ 897 h 897"/>
              <a:gd name="T18" fmla="*/ 234 w 1021"/>
              <a:gd name="T19" fmla="*/ 866 h 897"/>
              <a:gd name="T20" fmla="*/ 123 w 1021"/>
              <a:gd name="T21" fmla="*/ 673 h 897"/>
              <a:gd name="T22" fmla="*/ 13 w 1021"/>
              <a:gd name="T23" fmla="*/ 483 h 897"/>
              <a:gd name="T24" fmla="*/ 11 w 1021"/>
              <a:gd name="T25" fmla="*/ 418 h 897"/>
              <a:gd name="T26" fmla="*/ 123 w 1021"/>
              <a:gd name="T27" fmla="*/ 224 h 897"/>
              <a:gd name="T28" fmla="*/ 232 w 1021"/>
              <a:gd name="T29" fmla="*/ 35 h 897"/>
              <a:gd name="T30" fmla="*/ 288 w 1021"/>
              <a:gd name="T31" fmla="*/ 0 h 897"/>
              <a:gd name="T32" fmla="*/ 511 w 1021"/>
              <a:gd name="T33" fmla="*/ 0 h 897"/>
              <a:gd name="T34" fmla="*/ 730 w 1021"/>
              <a:gd name="T35" fmla="*/ 0 h 897"/>
              <a:gd name="T36" fmla="*/ 787 w 1021"/>
              <a:gd name="T37" fmla="*/ 3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7">
                <a:moveTo>
                  <a:pt x="787" y="31"/>
                </a:moveTo>
                <a:lnTo>
                  <a:pt x="899" y="224"/>
                </a:lnTo>
                <a:cubicBezTo>
                  <a:pt x="935" y="288"/>
                  <a:pt x="972" y="351"/>
                  <a:pt x="1008" y="414"/>
                </a:cubicBezTo>
                <a:cubicBezTo>
                  <a:pt x="1020" y="435"/>
                  <a:pt x="1021" y="457"/>
                  <a:pt x="1010" y="479"/>
                </a:cubicBezTo>
                <a:lnTo>
                  <a:pt x="899" y="673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3"/>
                  <a:pt x="759" y="895"/>
                  <a:pt x="734" y="897"/>
                </a:cubicBezTo>
                <a:lnTo>
                  <a:pt x="511" y="897"/>
                </a:lnTo>
                <a:cubicBezTo>
                  <a:pt x="438" y="897"/>
                  <a:pt x="365" y="897"/>
                  <a:pt x="292" y="897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3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8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9"/>
          <p:cNvSpPr/>
          <p:nvPr/>
        </p:nvSpPr>
        <p:spPr bwMode="auto">
          <a:xfrm>
            <a:off x="4413789" y="3937347"/>
            <a:ext cx="808038" cy="709613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4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9"/>
                  <a:pt x="789" y="862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0"/>
          <p:cNvSpPr/>
          <p:nvPr/>
        </p:nvSpPr>
        <p:spPr bwMode="auto">
          <a:xfrm>
            <a:off x="4413789" y="4773136"/>
            <a:ext cx="808038" cy="709613"/>
          </a:xfrm>
          <a:custGeom>
            <a:avLst/>
            <a:gdLst>
              <a:gd name="T0" fmla="*/ 787 w 1021"/>
              <a:gd name="T1" fmla="*/ 30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0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5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5"/>
                  <a:pt x="13" y="482"/>
                </a:cubicBezTo>
                <a:cubicBezTo>
                  <a:pt x="2" y="461"/>
                  <a:pt x="0" y="440"/>
                  <a:pt x="11" y="417"/>
                </a:cubicBezTo>
                <a:lnTo>
                  <a:pt x="123" y="224"/>
                </a:lnTo>
                <a:cubicBezTo>
                  <a:pt x="159" y="160"/>
                  <a:pt x="196" y="97"/>
                  <a:pt x="232" y="34"/>
                </a:cubicBezTo>
                <a:cubicBezTo>
                  <a:pt x="244" y="14"/>
                  <a:pt x="262" y="1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9"/>
                  <a:pt x="787" y="30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TextBox 47"/>
          <p:cNvSpPr txBox="1"/>
          <p:nvPr/>
        </p:nvSpPr>
        <p:spPr>
          <a:xfrm>
            <a:off x="5307087" y="1386858"/>
            <a:ext cx="436488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/>
              <a:t>问题</a:t>
            </a:r>
            <a:r>
              <a:rPr lang="zh-CN" altLang="en-US" sz="3200" dirty="0"/>
              <a:t>描述</a:t>
            </a:r>
            <a:endParaRPr lang="zh-CN" altLang="en-US" sz="3200" dirty="0"/>
          </a:p>
        </p:txBody>
      </p:sp>
      <p:sp>
        <p:nvSpPr>
          <p:cNvPr id="41" name="TextBox 48"/>
          <p:cNvSpPr txBox="1"/>
          <p:nvPr/>
        </p:nvSpPr>
        <p:spPr>
          <a:xfrm>
            <a:off x="5307087" y="2231813"/>
            <a:ext cx="51125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accent1"/>
                </a:solidFill>
              </a:rPr>
              <a:t>数据集说明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7" name="TextBox 55"/>
          <p:cNvSpPr txBox="1"/>
          <p:nvPr/>
        </p:nvSpPr>
        <p:spPr>
          <a:xfrm>
            <a:off x="5307087" y="3092125"/>
            <a:ext cx="51125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实验思路及关键代码</a:t>
            </a:r>
            <a:r>
              <a:rPr lang="zh-CN" altLang="en-US" dirty="0">
                <a:solidFill>
                  <a:schemeClr val="accent1"/>
                </a:solidFill>
              </a:rPr>
              <a:t>实现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TextBox 56"/>
          <p:cNvSpPr txBox="1"/>
          <p:nvPr/>
        </p:nvSpPr>
        <p:spPr>
          <a:xfrm>
            <a:off x="5307087" y="4003773"/>
            <a:ext cx="51125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accent1"/>
                </a:solidFill>
              </a:rPr>
              <a:t>实验参数的</a:t>
            </a:r>
            <a:r>
              <a:rPr lang="zh-CN" altLang="en-US">
                <a:solidFill>
                  <a:schemeClr val="accent1"/>
                </a:solidFill>
              </a:rPr>
              <a:t>选择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9" name="TextBox 57"/>
          <p:cNvSpPr txBox="1"/>
          <p:nvPr/>
        </p:nvSpPr>
        <p:spPr>
          <a:xfrm>
            <a:off x="5307087" y="4816042"/>
            <a:ext cx="51125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实验结果分析</a:t>
            </a:r>
            <a:r>
              <a:rPr lang="zh-CN" altLang="en-US" dirty="0">
                <a:solidFill>
                  <a:schemeClr val="accent1"/>
                </a:solidFill>
              </a:rPr>
              <a:t>和评价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5" name="Freeform 21"/>
          <p:cNvSpPr>
            <a:spLocks noEditPoints="1"/>
          </p:cNvSpPr>
          <p:nvPr/>
        </p:nvSpPr>
        <p:spPr bwMode="auto">
          <a:xfrm>
            <a:off x="4566815" y="1527544"/>
            <a:ext cx="421507" cy="426297"/>
          </a:xfrm>
          <a:custGeom>
            <a:avLst/>
            <a:gdLst>
              <a:gd name="T0" fmla="*/ 429 w 563"/>
              <a:gd name="T1" fmla="*/ 130 h 595"/>
              <a:gd name="T2" fmla="*/ 419 w 563"/>
              <a:gd name="T3" fmla="*/ 63 h 595"/>
              <a:gd name="T4" fmla="*/ 460 w 563"/>
              <a:gd name="T5" fmla="*/ 170 h 595"/>
              <a:gd name="T6" fmla="*/ 229 w 563"/>
              <a:gd name="T7" fmla="*/ 200 h 595"/>
              <a:gd name="T8" fmla="*/ 460 w 563"/>
              <a:gd name="T9" fmla="*/ 170 h 595"/>
              <a:gd name="T10" fmla="*/ 229 w 563"/>
              <a:gd name="T11" fmla="*/ 234 h 595"/>
              <a:gd name="T12" fmla="*/ 460 w 563"/>
              <a:gd name="T13" fmla="*/ 264 h 595"/>
              <a:gd name="T14" fmla="*/ 460 w 563"/>
              <a:gd name="T15" fmla="*/ 303 h 595"/>
              <a:gd name="T16" fmla="*/ 384 w 563"/>
              <a:gd name="T17" fmla="*/ 333 h 595"/>
              <a:gd name="T18" fmla="*/ 460 w 563"/>
              <a:gd name="T19" fmla="*/ 303 h 595"/>
              <a:gd name="T20" fmla="*/ 229 w 563"/>
              <a:gd name="T21" fmla="*/ 104 h 595"/>
              <a:gd name="T22" fmla="*/ 359 w 563"/>
              <a:gd name="T23" fmla="*/ 134 h 595"/>
              <a:gd name="T24" fmla="*/ 174 w 563"/>
              <a:gd name="T25" fmla="*/ 490 h 595"/>
              <a:gd name="T26" fmla="*/ 265 w 563"/>
              <a:gd name="T27" fmla="*/ 438 h 595"/>
              <a:gd name="T28" fmla="*/ 174 w 563"/>
              <a:gd name="T29" fmla="*/ 490 h 595"/>
              <a:gd name="T30" fmla="*/ 113 w 563"/>
              <a:gd name="T31" fmla="*/ 402 h 595"/>
              <a:gd name="T32" fmla="*/ 208 w 563"/>
              <a:gd name="T33" fmla="*/ 448 h 595"/>
              <a:gd name="T34" fmla="*/ 219 w 563"/>
              <a:gd name="T35" fmla="*/ 341 h 595"/>
              <a:gd name="T36" fmla="*/ 98 w 563"/>
              <a:gd name="T37" fmla="*/ 252 h 595"/>
              <a:gd name="T38" fmla="*/ 63 w 563"/>
              <a:gd name="T39" fmla="*/ 192 h 595"/>
              <a:gd name="T40" fmla="*/ 7 w 563"/>
              <a:gd name="T41" fmla="*/ 249 h 595"/>
              <a:gd name="T42" fmla="*/ 73 w 563"/>
              <a:gd name="T43" fmla="*/ 408 h 595"/>
              <a:gd name="T44" fmla="*/ 35 w 563"/>
              <a:gd name="T45" fmla="*/ 286 h 595"/>
              <a:gd name="T46" fmla="*/ 49 w 563"/>
              <a:gd name="T47" fmla="*/ 252 h 595"/>
              <a:gd name="T48" fmla="*/ 122 w 563"/>
              <a:gd name="T49" fmla="*/ 210 h 595"/>
              <a:gd name="T50" fmla="*/ 439 w 563"/>
              <a:gd name="T51" fmla="*/ 0 h 595"/>
              <a:gd name="T52" fmla="*/ 133 w 563"/>
              <a:gd name="T53" fmla="*/ 78 h 595"/>
              <a:gd name="T54" fmla="*/ 192 w 563"/>
              <a:gd name="T55" fmla="*/ 247 h 595"/>
              <a:gd name="T56" fmla="*/ 211 w 563"/>
              <a:gd name="T57" fmla="*/ 59 h 595"/>
              <a:gd name="T58" fmla="*/ 392 w 563"/>
              <a:gd name="T59" fmla="*/ 142 h 595"/>
              <a:gd name="T60" fmla="*/ 504 w 563"/>
              <a:gd name="T61" fmla="*/ 157 h 595"/>
              <a:gd name="T62" fmla="*/ 484 w 563"/>
              <a:gd name="T63" fmla="*/ 465 h 595"/>
              <a:gd name="T64" fmla="*/ 318 w 563"/>
              <a:gd name="T65" fmla="*/ 524 h 595"/>
              <a:gd name="T66" fmla="*/ 563 w 563"/>
              <a:gd name="T67" fmla="*/ 446 h 595"/>
              <a:gd name="T68" fmla="*/ 439 w 563"/>
              <a:gd name="T6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3" h="595">
                <a:moveTo>
                  <a:pt x="486" y="130"/>
                </a:moveTo>
                <a:lnTo>
                  <a:pt x="429" y="130"/>
                </a:lnTo>
                <a:cubicBezTo>
                  <a:pt x="424" y="130"/>
                  <a:pt x="419" y="125"/>
                  <a:pt x="419" y="120"/>
                </a:cubicBezTo>
                <a:lnTo>
                  <a:pt x="419" y="63"/>
                </a:lnTo>
                <a:lnTo>
                  <a:pt x="486" y="130"/>
                </a:lnTo>
                <a:close/>
                <a:moveTo>
                  <a:pt x="460" y="170"/>
                </a:moveTo>
                <a:lnTo>
                  <a:pt x="229" y="170"/>
                </a:lnTo>
                <a:lnTo>
                  <a:pt x="229" y="200"/>
                </a:lnTo>
                <a:lnTo>
                  <a:pt x="460" y="200"/>
                </a:lnTo>
                <a:lnTo>
                  <a:pt x="460" y="170"/>
                </a:lnTo>
                <a:close/>
                <a:moveTo>
                  <a:pt x="460" y="234"/>
                </a:moveTo>
                <a:lnTo>
                  <a:pt x="229" y="234"/>
                </a:lnTo>
                <a:lnTo>
                  <a:pt x="229" y="264"/>
                </a:lnTo>
                <a:lnTo>
                  <a:pt x="460" y="264"/>
                </a:lnTo>
                <a:lnTo>
                  <a:pt x="460" y="234"/>
                </a:lnTo>
                <a:close/>
                <a:moveTo>
                  <a:pt x="460" y="303"/>
                </a:moveTo>
                <a:lnTo>
                  <a:pt x="384" y="303"/>
                </a:lnTo>
                <a:lnTo>
                  <a:pt x="384" y="333"/>
                </a:lnTo>
                <a:lnTo>
                  <a:pt x="460" y="333"/>
                </a:lnTo>
                <a:lnTo>
                  <a:pt x="460" y="303"/>
                </a:lnTo>
                <a:close/>
                <a:moveTo>
                  <a:pt x="359" y="104"/>
                </a:moveTo>
                <a:lnTo>
                  <a:pt x="229" y="104"/>
                </a:lnTo>
                <a:lnTo>
                  <a:pt x="229" y="134"/>
                </a:lnTo>
                <a:lnTo>
                  <a:pt x="359" y="134"/>
                </a:lnTo>
                <a:lnTo>
                  <a:pt x="359" y="104"/>
                </a:lnTo>
                <a:close/>
                <a:moveTo>
                  <a:pt x="174" y="490"/>
                </a:moveTo>
                <a:cubicBezTo>
                  <a:pt x="226" y="553"/>
                  <a:pt x="279" y="595"/>
                  <a:pt x="291" y="588"/>
                </a:cubicBezTo>
                <a:cubicBezTo>
                  <a:pt x="303" y="581"/>
                  <a:pt x="293" y="515"/>
                  <a:pt x="265" y="438"/>
                </a:cubicBezTo>
                <a:cubicBezTo>
                  <a:pt x="250" y="448"/>
                  <a:pt x="236" y="457"/>
                  <a:pt x="220" y="466"/>
                </a:cubicBezTo>
                <a:cubicBezTo>
                  <a:pt x="205" y="475"/>
                  <a:pt x="190" y="483"/>
                  <a:pt x="174" y="490"/>
                </a:cubicBezTo>
                <a:close/>
                <a:moveTo>
                  <a:pt x="54" y="274"/>
                </a:moveTo>
                <a:cubicBezTo>
                  <a:pt x="64" y="309"/>
                  <a:pt x="85" y="353"/>
                  <a:pt x="113" y="402"/>
                </a:cubicBezTo>
                <a:cubicBezTo>
                  <a:pt x="127" y="427"/>
                  <a:pt x="144" y="451"/>
                  <a:pt x="161" y="473"/>
                </a:cubicBezTo>
                <a:cubicBezTo>
                  <a:pt x="176" y="465"/>
                  <a:pt x="192" y="457"/>
                  <a:pt x="208" y="448"/>
                </a:cubicBezTo>
                <a:cubicBezTo>
                  <a:pt x="225" y="439"/>
                  <a:pt x="241" y="428"/>
                  <a:pt x="256" y="417"/>
                </a:cubicBezTo>
                <a:cubicBezTo>
                  <a:pt x="246" y="392"/>
                  <a:pt x="234" y="366"/>
                  <a:pt x="219" y="341"/>
                </a:cubicBezTo>
                <a:cubicBezTo>
                  <a:pt x="191" y="292"/>
                  <a:pt x="163" y="252"/>
                  <a:pt x="138" y="226"/>
                </a:cubicBezTo>
                <a:cubicBezTo>
                  <a:pt x="125" y="234"/>
                  <a:pt x="112" y="244"/>
                  <a:pt x="98" y="252"/>
                </a:cubicBezTo>
                <a:cubicBezTo>
                  <a:pt x="83" y="260"/>
                  <a:pt x="69" y="267"/>
                  <a:pt x="54" y="274"/>
                </a:cubicBezTo>
                <a:close/>
                <a:moveTo>
                  <a:pt x="63" y="192"/>
                </a:moveTo>
                <a:cubicBezTo>
                  <a:pt x="55" y="197"/>
                  <a:pt x="50" y="205"/>
                  <a:pt x="48" y="215"/>
                </a:cubicBezTo>
                <a:cubicBezTo>
                  <a:pt x="33" y="219"/>
                  <a:pt x="18" y="229"/>
                  <a:pt x="7" y="249"/>
                </a:cubicBezTo>
                <a:cubicBezTo>
                  <a:pt x="0" y="265"/>
                  <a:pt x="2" y="289"/>
                  <a:pt x="12" y="307"/>
                </a:cubicBezTo>
                <a:cubicBezTo>
                  <a:pt x="29" y="338"/>
                  <a:pt x="52" y="377"/>
                  <a:pt x="73" y="408"/>
                </a:cubicBezTo>
                <a:cubicBezTo>
                  <a:pt x="86" y="413"/>
                  <a:pt x="83" y="386"/>
                  <a:pt x="78" y="379"/>
                </a:cubicBezTo>
                <a:cubicBezTo>
                  <a:pt x="62" y="354"/>
                  <a:pt x="48" y="331"/>
                  <a:pt x="35" y="286"/>
                </a:cubicBezTo>
                <a:cubicBezTo>
                  <a:pt x="32" y="265"/>
                  <a:pt x="41" y="256"/>
                  <a:pt x="48" y="246"/>
                </a:cubicBezTo>
                <a:cubicBezTo>
                  <a:pt x="48" y="248"/>
                  <a:pt x="48" y="250"/>
                  <a:pt x="49" y="252"/>
                </a:cubicBezTo>
                <a:cubicBezTo>
                  <a:pt x="61" y="247"/>
                  <a:pt x="73" y="240"/>
                  <a:pt x="86" y="234"/>
                </a:cubicBezTo>
                <a:cubicBezTo>
                  <a:pt x="98" y="227"/>
                  <a:pt x="110" y="218"/>
                  <a:pt x="122" y="210"/>
                </a:cubicBezTo>
                <a:cubicBezTo>
                  <a:pt x="99" y="190"/>
                  <a:pt x="79" y="183"/>
                  <a:pt x="63" y="192"/>
                </a:cubicBezTo>
                <a:close/>
                <a:moveTo>
                  <a:pt x="439" y="0"/>
                </a:moveTo>
                <a:lnTo>
                  <a:pt x="211" y="0"/>
                </a:lnTo>
                <a:cubicBezTo>
                  <a:pt x="168" y="0"/>
                  <a:pt x="133" y="35"/>
                  <a:pt x="133" y="78"/>
                </a:cubicBezTo>
                <a:lnTo>
                  <a:pt x="133" y="183"/>
                </a:lnTo>
                <a:cubicBezTo>
                  <a:pt x="158" y="203"/>
                  <a:pt x="173" y="221"/>
                  <a:pt x="192" y="247"/>
                </a:cubicBezTo>
                <a:lnTo>
                  <a:pt x="192" y="78"/>
                </a:lnTo>
                <a:cubicBezTo>
                  <a:pt x="192" y="68"/>
                  <a:pt x="201" y="59"/>
                  <a:pt x="211" y="59"/>
                </a:cubicBezTo>
                <a:lnTo>
                  <a:pt x="392" y="59"/>
                </a:lnTo>
                <a:lnTo>
                  <a:pt x="392" y="142"/>
                </a:lnTo>
                <a:cubicBezTo>
                  <a:pt x="392" y="150"/>
                  <a:pt x="399" y="157"/>
                  <a:pt x="407" y="157"/>
                </a:cubicBezTo>
                <a:lnTo>
                  <a:pt x="504" y="157"/>
                </a:lnTo>
                <a:lnTo>
                  <a:pt x="504" y="446"/>
                </a:lnTo>
                <a:cubicBezTo>
                  <a:pt x="504" y="457"/>
                  <a:pt x="495" y="465"/>
                  <a:pt x="484" y="465"/>
                </a:cubicBezTo>
                <a:lnTo>
                  <a:pt x="303" y="465"/>
                </a:lnTo>
                <a:cubicBezTo>
                  <a:pt x="309" y="485"/>
                  <a:pt x="315" y="505"/>
                  <a:pt x="318" y="524"/>
                </a:cubicBezTo>
                <a:lnTo>
                  <a:pt x="484" y="524"/>
                </a:lnTo>
                <a:cubicBezTo>
                  <a:pt x="528" y="524"/>
                  <a:pt x="563" y="489"/>
                  <a:pt x="563" y="446"/>
                </a:cubicBezTo>
                <a:lnTo>
                  <a:pt x="563" y="124"/>
                </a:lnTo>
                <a:lnTo>
                  <a:pt x="43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22"/>
          <p:cNvSpPr>
            <a:spLocks noEditPoints="1"/>
          </p:cNvSpPr>
          <p:nvPr/>
        </p:nvSpPr>
        <p:spPr bwMode="auto">
          <a:xfrm>
            <a:off x="4597241" y="2366301"/>
            <a:ext cx="445456" cy="426297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23"/>
          <p:cNvSpPr>
            <a:spLocks noEditPoints="1"/>
          </p:cNvSpPr>
          <p:nvPr/>
        </p:nvSpPr>
        <p:spPr bwMode="auto">
          <a:xfrm>
            <a:off x="4644841" y="3224872"/>
            <a:ext cx="477789" cy="422705"/>
          </a:xfrm>
          <a:custGeom>
            <a:avLst/>
            <a:gdLst>
              <a:gd name="T0" fmla="*/ 0 w 638"/>
              <a:gd name="T1" fmla="*/ 349 h 590"/>
              <a:gd name="T2" fmla="*/ 245 w 638"/>
              <a:gd name="T3" fmla="*/ 590 h 590"/>
              <a:gd name="T4" fmla="*/ 430 w 638"/>
              <a:gd name="T5" fmla="*/ 558 h 590"/>
              <a:gd name="T6" fmla="*/ 388 w 638"/>
              <a:gd name="T7" fmla="*/ 260 h 590"/>
              <a:gd name="T8" fmla="*/ 378 w 638"/>
              <a:gd name="T9" fmla="*/ 548 h 590"/>
              <a:gd name="T10" fmla="*/ 250 w 638"/>
              <a:gd name="T11" fmla="*/ 494 h 590"/>
              <a:gd name="T12" fmla="*/ 216 w 638"/>
              <a:gd name="T13" fmla="*/ 344 h 590"/>
              <a:gd name="T14" fmla="*/ 44 w 638"/>
              <a:gd name="T15" fmla="*/ 339 h 590"/>
              <a:gd name="T16" fmla="*/ 49 w 638"/>
              <a:gd name="T17" fmla="*/ 108 h 590"/>
              <a:gd name="T18" fmla="*/ 250 w 638"/>
              <a:gd name="T19" fmla="*/ 61 h 590"/>
              <a:gd name="T20" fmla="*/ 0 w 638"/>
              <a:gd name="T21" fmla="*/ 103 h 590"/>
              <a:gd name="T22" fmla="*/ 359 w 638"/>
              <a:gd name="T23" fmla="*/ 122 h 590"/>
              <a:gd name="T24" fmla="*/ 337 w 638"/>
              <a:gd name="T25" fmla="*/ 97 h 590"/>
              <a:gd name="T26" fmla="*/ 354 w 638"/>
              <a:gd name="T27" fmla="*/ 82 h 590"/>
              <a:gd name="T28" fmla="*/ 398 w 638"/>
              <a:gd name="T29" fmla="*/ 82 h 590"/>
              <a:gd name="T30" fmla="*/ 416 w 638"/>
              <a:gd name="T31" fmla="*/ 97 h 590"/>
              <a:gd name="T32" fmla="*/ 394 w 638"/>
              <a:gd name="T33" fmla="*/ 122 h 590"/>
              <a:gd name="T34" fmla="*/ 416 w 638"/>
              <a:gd name="T35" fmla="*/ 147 h 590"/>
              <a:gd name="T36" fmla="*/ 398 w 638"/>
              <a:gd name="T37" fmla="*/ 161 h 590"/>
              <a:gd name="T38" fmla="*/ 354 w 638"/>
              <a:gd name="T39" fmla="*/ 161 h 590"/>
              <a:gd name="T40" fmla="*/ 337 w 638"/>
              <a:gd name="T41" fmla="*/ 147 h 590"/>
              <a:gd name="T42" fmla="*/ 520 w 638"/>
              <a:gd name="T43" fmla="*/ 221 h 590"/>
              <a:gd name="T44" fmla="*/ 629 w 638"/>
              <a:gd name="T45" fmla="*/ 362 h 590"/>
              <a:gd name="T46" fmla="*/ 585 w 638"/>
              <a:gd name="T47" fmla="*/ 375 h 590"/>
              <a:gd name="T48" fmla="*/ 520 w 638"/>
              <a:gd name="T49" fmla="*/ 221 h 590"/>
              <a:gd name="T50" fmla="*/ 455 w 638"/>
              <a:gd name="T51" fmla="*/ 43 h 590"/>
              <a:gd name="T52" fmla="*/ 502 w 638"/>
              <a:gd name="T53" fmla="*/ 221 h 590"/>
              <a:gd name="T54" fmla="*/ 481 w 638"/>
              <a:gd name="T55" fmla="*/ 248 h 590"/>
              <a:gd name="T56" fmla="*/ 440 w 638"/>
              <a:gd name="T57" fmla="*/ 213 h 590"/>
              <a:gd name="T58" fmla="*/ 298 w 638"/>
              <a:gd name="T59" fmla="*/ 43 h 590"/>
              <a:gd name="T60" fmla="*/ 429 w 638"/>
              <a:gd name="T61" fmla="*/ 69 h 590"/>
              <a:gd name="T62" fmla="*/ 324 w 638"/>
              <a:gd name="T63" fmla="*/ 174 h 590"/>
              <a:gd name="T64" fmla="*/ 204 w 638"/>
              <a:gd name="T65" fmla="*/ 513 h 590"/>
              <a:gd name="T66" fmla="*/ 79 w 638"/>
              <a:gd name="T67" fmla="*/ 386 h 590"/>
              <a:gd name="T68" fmla="*/ 204 w 638"/>
              <a:gd name="T69" fmla="*/ 513 h 590"/>
              <a:gd name="T70" fmla="*/ 74 w 638"/>
              <a:gd name="T71" fmla="*/ 167 h 590"/>
              <a:gd name="T72" fmla="*/ 250 w 638"/>
              <a:gd name="T73" fmla="*/ 177 h 590"/>
              <a:gd name="T74" fmla="*/ 160 w 638"/>
              <a:gd name="T75" fmla="*/ 143 h 590"/>
              <a:gd name="T76" fmla="*/ 74 w 638"/>
              <a:gd name="T77" fmla="*/ 270 h 590"/>
              <a:gd name="T78" fmla="*/ 81 w 638"/>
              <a:gd name="T79" fmla="*/ 300 h 590"/>
              <a:gd name="T80" fmla="*/ 253 w 638"/>
              <a:gd name="T81" fmla="*/ 268 h 590"/>
              <a:gd name="T82" fmla="*/ 74 w 638"/>
              <a:gd name="T83" fmla="*/ 270 h 590"/>
              <a:gd name="T84" fmla="*/ 74 w 638"/>
              <a:gd name="T85" fmla="*/ 229 h 590"/>
              <a:gd name="T86" fmla="*/ 253 w 638"/>
              <a:gd name="T87" fmla="*/ 238 h 590"/>
              <a:gd name="T88" fmla="*/ 263 w 638"/>
              <a:gd name="T89" fmla="*/ 221 h 590"/>
              <a:gd name="T90" fmla="*/ 157 w 638"/>
              <a:gd name="T91" fmla="*/ 206 h 590"/>
              <a:gd name="T92" fmla="*/ 74 w 638"/>
              <a:gd name="T93" fmla="*/ 21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8" h="590">
                <a:moveTo>
                  <a:pt x="0" y="103"/>
                </a:moveTo>
                <a:cubicBezTo>
                  <a:pt x="0" y="185"/>
                  <a:pt x="0" y="267"/>
                  <a:pt x="0" y="349"/>
                </a:cubicBezTo>
                <a:cubicBezTo>
                  <a:pt x="0" y="355"/>
                  <a:pt x="108" y="458"/>
                  <a:pt x="121" y="471"/>
                </a:cubicBezTo>
                <a:cubicBezTo>
                  <a:pt x="135" y="485"/>
                  <a:pt x="237" y="590"/>
                  <a:pt x="245" y="590"/>
                </a:cubicBezTo>
                <a:cubicBezTo>
                  <a:pt x="295" y="590"/>
                  <a:pt x="344" y="590"/>
                  <a:pt x="393" y="590"/>
                </a:cubicBezTo>
                <a:cubicBezTo>
                  <a:pt x="413" y="590"/>
                  <a:pt x="421" y="571"/>
                  <a:pt x="430" y="558"/>
                </a:cubicBezTo>
                <a:cubicBezTo>
                  <a:pt x="430" y="456"/>
                  <a:pt x="430" y="355"/>
                  <a:pt x="430" y="253"/>
                </a:cubicBezTo>
                <a:cubicBezTo>
                  <a:pt x="420" y="257"/>
                  <a:pt x="393" y="246"/>
                  <a:pt x="388" y="260"/>
                </a:cubicBezTo>
                <a:cubicBezTo>
                  <a:pt x="384" y="268"/>
                  <a:pt x="388" y="382"/>
                  <a:pt x="388" y="405"/>
                </a:cubicBezTo>
                <a:cubicBezTo>
                  <a:pt x="388" y="429"/>
                  <a:pt x="395" y="548"/>
                  <a:pt x="378" y="548"/>
                </a:cubicBezTo>
                <a:cubicBezTo>
                  <a:pt x="338" y="548"/>
                  <a:pt x="298" y="548"/>
                  <a:pt x="258" y="548"/>
                </a:cubicBezTo>
                <a:cubicBezTo>
                  <a:pt x="245" y="548"/>
                  <a:pt x="250" y="507"/>
                  <a:pt x="250" y="494"/>
                </a:cubicBezTo>
                <a:cubicBezTo>
                  <a:pt x="250" y="473"/>
                  <a:pt x="250" y="453"/>
                  <a:pt x="250" y="432"/>
                </a:cubicBezTo>
                <a:cubicBezTo>
                  <a:pt x="250" y="376"/>
                  <a:pt x="251" y="367"/>
                  <a:pt x="216" y="344"/>
                </a:cubicBezTo>
                <a:cubicBezTo>
                  <a:pt x="200" y="344"/>
                  <a:pt x="200" y="339"/>
                  <a:pt x="187" y="339"/>
                </a:cubicBezTo>
                <a:cubicBezTo>
                  <a:pt x="139" y="339"/>
                  <a:pt x="92" y="339"/>
                  <a:pt x="44" y="339"/>
                </a:cubicBezTo>
                <a:cubicBezTo>
                  <a:pt x="44" y="265"/>
                  <a:pt x="44" y="192"/>
                  <a:pt x="44" y="118"/>
                </a:cubicBezTo>
                <a:cubicBezTo>
                  <a:pt x="44" y="112"/>
                  <a:pt x="46" y="113"/>
                  <a:pt x="49" y="108"/>
                </a:cubicBezTo>
                <a:cubicBezTo>
                  <a:pt x="103" y="108"/>
                  <a:pt x="157" y="108"/>
                  <a:pt x="211" y="108"/>
                </a:cubicBezTo>
                <a:cubicBezTo>
                  <a:pt x="222" y="101"/>
                  <a:pt x="250" y="77"/>
                  <a:pt x="250" y="61"/>
                </a:cubicBezTo>
                <a:cubicBezTo>
                  <a:pt x="182" y="61"/>
                  <a:pt x="115" y="61"/>
                  <a:pt x="47" y="61"/>
                </a:cubicBezTo>
                <a:cubicBezTo>
                  <a:pt x="28" y="61"/>
                  <a:pt x="0" y="88"/>
                  <a:pt x="0" y="103"/>
                </a:cubicBezTo>
                <a:close/>
                <a:moveTo>
                  <a:pt x="337" y="144"/>
                </a:moveTo>
                <a:lnTo>
                  <a:pt x="359" y="122"/>
                </a:lnTo>
                <a:lnTo>
                  <a:pt x="337" y="100"/>
                </a:lnTo>
                <a:cubicBezTo>
                  <a:pt x="336" y="99"/>
                  <a:pt x="336" y="98"/>
                  <a:pt x="337" y="97"/>
                </a:cubicBezTo>
                <a:lnTo>
                  <a:pt x="351" y="82"/>
                </a:lnTo>
                <a:cubicBezTo>
                  <a:pt x="352" y="81"/>
                  <a:pt x="353" y="81"/>
                  <a:pt x="354" y="82"/>
                </a:cubicBezTo>
                <a:lnTo>
                  <a:pt x="376" y="104"/>
                </a:lnTo>
                <a:lnTo>
                  <a:pt x="398" y="82"/>
                </a:lnTo>
                <a:cubicBezTo>
                  <a:pt x="399" y="81"/>
                  <a:pt x="400" y="81"/>
                  <a:pt x="401" y="82"/>
                </a:cubicBezTo>
                <a:lnTo>
                  <a:pt x="416" y="97"/>
                </a:lnTo>
                <a:cubicBezTo>
                  <a:pt x="416" y="98"/>
                  <a:pt x="416" y="99"/>
                  <a:pt x="416" y="100"/>
                </a:cubicBezTo>
                <a:lnTo>
                  <a:pt x="394" y="122"/>
                </a:lnTo>
                <a:lnTo>
                  <a:pt x="416" y="144"/>
                </a:lnTo>
                <a:cubicBezTo>
                  <a:pt x="416" y="145"/>
                  <a:pt x="416" y="146"/>
                  <a:pt x="416" y="147"/>
                </a:cubicBezTo>
                <a:lnTo>
                  <a:pt x="401" y="161"/>
                </a:lnTo>
                <a:cubicBezTo>
                  <a:pt x="400" y="162"/>
                  <a:pt x="399" y="162"/>
                  <a:pt x="398" y="161"/>
                </a:cubicBezTo>
                <a:lnTo>
                  <a:pt x="376" y="139"/>
                </a:lnTo>
                <a:lnTo>
                  <a:pt x="354" y="161"/>
                </a:lnTo>
                <a:cubicBezTo>
                  <a:pt x="353" y="162"/>
                  <a:pt x="352" y="162"/>
                  <a:pt x="351" y="161"/>
                </a:cubicBezTo>
                <a:lnTo>
                  <a:pt x="337" y="147"/>
                </a:lnTo>
                <a:cubicBezTo>
                  <a:pt x="336" y="146"/>
                  <a:pt x="336" y="145"/>
                  <a:pt x="337" y="144"/>
                </a:cubicBezTo>
                <a:close/>
                <a:moveTo>
                  <a:pt x="520" y="221"/>
                </a:moveTo>
                <a:lnTo>
                  <a:pt x="629" y="330"/>
                </a:lnTo>
                <a:cubicBezTo>
                  <a:pt x="638" y="339"/>
                  <a:pt x="638" y="353"/>
                  <a:pt x="629" y="362"/>
                </a:cubicBezTo>
                <a:lnTo>
                  <a:pt x="616" y="375"/>
                </a:lnTo>
                <a:cubicBezTo>
                  <a:pt x="608" y="383"/>
                  <a:pt x="593" y="383"/>
                  <a:pt x="585" y="375"/>
                </a:cubicBezTo>
                <a:lnTo>
                  <a:pt x="476" y="266"/>
                </a:lnTo>
                <a:lnTo>
                  <a:pt x="520" y="221"/>
                </a:lnTo>
                <a:close/>
                <a:moveTo>
                  <a:pt x="298" y="43"/>
                </a:moveTo>
                <a:cubicBezTo>
                  <a:pt x="341" y="0"/>
                  <a:pt x="411" y="0"/>
                  <a:pt x="455" y="43"/>
                </a:cubicBezTo>
                <a:cubicBezTo>
                  <a:pt x="493" y="82"/>
                  <a:pt x="497" y="142"/>
                  <a:pt x="467" y="185"/>
                </a:cubicBezTo>
                <a:lnTo>
                  <a:pt x="502" y="221"/>
                </a:lnTo>
                <a:cubicBezTo>
                  <a:pt x="504" y="222"/>
                  <a:pt x="504" y="225"/>
                  <a:pt x="502" y="226"/>
                </a:cubicBezTo>
                <a:lnTo>
                  <a:pt x="481" y="248"/>
                </a:lnTo>
                <a:cubicBezTo>
                  <a:pt x="479" y="249"/>
                  <a:pt x="477" y="249"/>
                  <a:pt x="475" y="248"/>
                </a:cubicBezTo>
                <a:lnTo>
                  <a:pt x="440" y="213"/>
                </a:lnTo>
                <a:cubicBezTo>
                  <a:pt x="397" y="243"/>
                  <a:pt x="336" y="239"/>
                  <a:pt x="298" y="200"/>
                </a:cubicBezTo>
                <a:cubicBezTo>
                  <a:pt x="254" y="157"/>
                  <a:pt x="254" y="87"/>
                  <a:pt x="298" y="43"/>
                </a:cubicBezTo>
                <a:close/>
                <a:moveTo>
                  <a:pt x="324" y="69"/>
                </a:moveTo>
                <a:cubicBezTo>
                  <a:pt x="353" y="40"/>
                  <a:pt x="400" y="40"/>
                  <a:pt x="429" y="69"/>
                </a:cubicBezTo>
                <a:cubicBezTo>
                  <a:pt x="458" y="98"/>
                  <a:pt x="458" y="145"/>
                  <a:pt x="429" y="174"/>
                </a:cubicBezTo>
                <a:cubicBezTo>
                  <a:pt x="400" y="203"/>
                  <a:pt x="353" y="203"/>
                  <a:pt x="324" y="174"/>
                </a:cubicBezTo>
                <a:cubicBezTo>
                  <a:pt x="295" y="145"/>
                  <a:pt x="295" y="98"/>
                  <a:pt x="324" y="69"/>
                </a:cubicBezTo>
                <a:close/>
                <a:moveTo>
                  <a:pt x="204" y="513"/>
                </a:moveTo>
                <a:cubicBezTo>
                  <a:pt x="203" y="471"/>
                  <a:pt x="202" y="428"/>
                  <a:pt x="201" y="386"/>
                </a:cubicBezTo>
                <a:cubicBezTo>
                  <a:pt x="160" y="386"/>
                  <a:pt x="119" y="386"/>
                  <a:pt x="79" y="386"/>
                </a:cubicBezTo>
                <a:cubicBezTo>
                  <a:pt x="78" y="386"/>
                  <a:pt x="77" y="387"/>
                  <a:pt x="77" y="388"/>
                </a:cubicBezTo>
                <a:cubicBezTo>
                  <a:pt x="119" y="430"/>
                  <a:pt x="161" y="472"/>
                  <a:pt x="204" y="513"/>
                </a:cubicBezTo>
                <a:close/>
                <a:moveTo>
                  <a:pt x="74" y="150"/>
                </a:moveTo>
                <a:cubicBezTo>
                  <a:pt x="74" y="156"/>
                  <a:pt x="74" y="161"/>
                  <a:pt x="74" y="167"/>
                </a:cubicBezTo>
                <a:cubicBezTo>
                  <a:pt x="74" y="173"/>
                  <a:pt x="78" y="177"/>
                  <a:pt x="83" y="177"/>
                </a:cubicBezTo>
                <a:cubicBezTo>
                  <a:pt x="139" y="177"/>
                  <a:pt x="195" y="177"/>
                  <a:pt x="250" y="177"/>
                </a:cubicBezTo>
                <a:cubicBezTo>
                  <a:pt x="266" y="177"/>
                  <a:pt x="262" y="152"/>
                  <a:pt x="258" y="143"/>
                </a:cubicBezTo>
                <a:cubicBezTo>
                  <a:pt x="225" y="143"/>
                  <a:pt x="192" y="143"/>
                  <a:pt x="160" y="143"/>
                </a:cubicBezTo>
                <a:cubicBezTo>
                  <a:pt x="139" y="143"/>
                  <a:pt x="74" y="137"/>
                  <a:pt x="74" y="150"/>
                </a:cubicBezTo>
                <a:close/>
                <a:moveTo>
                  <a:pt x="74" y="270"/>
                </a:moveTo>
                <a:cubicBezTo>
                  <a:pt x="74" y="278"/>
                  <a:pt x="74" y="285"/>
                  <a:pt x="74" y="292"/>
                </a:cubicBezTo>
                <a:cubicBezTo>
                  <a:pt x="74" y="298"/>
                  <a:pt x="75" y="300"/>
                  <a:pt x="81" y="300"/>
                </a:cubicBezTo>
                <a:cubicBezTo>
                  <a:pt x="141" y="300"/>
                  <a:pt x="200" y="300"/>
                  <a:pt x="260" y="300"/>
                </a:cubicBezTo>
                <a:cubicBezTo>
                  <a:pt x="262" y="294"/>
                  <a:pt x="266" y="268"/>
                  <a:pt x="253" y="268"/>
                </a:cubicBezTo>
                <a:cubicBezTo>
                  <a:pt x="197" y="268"/>
                  <a:pt x="142" y="268"/>
                  <a:pt x="86" y="268"/>
                </a:cubicBezTo>
                <a:cubicBezTo>
                  <a:pt x="82" y="268"/>
                  <a:pt x="77" y="269"/>
                  <a:pt x="74" y="270"/>
                </a:cubicBezTo>
                <a:close/>
                <a:moveTo>
                  <a:pt x="74" y="219"/>
                </a:moveTo>
                <a:cubicBezTo>
                  <a:pt x="74" y="222"/>
                  <a:pt x="74" y="225"/>
                  <a:pt x="74" y="229"/>
                </a:cubicBezTo>
                <a:cubicBezTo>
                  <a:pt x="74" y="234"/>
                  <a:pt x="76" y="234"/>
                  <a:pt x="79" y="238"/>
                </a:cubicBezTo>
                <a:cubicBezTo>
                  <a:pt x="137" y="238"/>
                  <a:pt x="195" y="238"/>
                  <a:pt x="253" y="238"/>
                </a:cubicBezTo>
                <a:cubicBezTo>
                  <a:pt x="256" y="237"/>
                  <a:pt x="259" y="235"/>
                  <a:pt x="263" y="233"/>
                </a:cubicBezTo>
                <a:cubicBezTo>
                  <a:pt x="263" y="229"/>
                  <a:pt x="263" y="225"/>
                  <a:pt x="263" y="221"/>
                </a:cubicBezTo>
                <a:cubicBezTo>
                  <a:pt x="263" y="214"/>
                  <a:pt x="260" y="211"/>
                  <a:pt x="258" y="206"/>
                </a:cubicBezTo>
                <a:cubicBezTo>
                  <a:pt x="224" y="206"/>
                  <a:pt x="191" y="206"/>
                  <a:pt x="157" y="206"/>
                </a:cubicBezTo>
                <a:cubicBezTo>
                  <a:pt x="141" y="206"/>
                  <a:pt x="124" y="206"/>
                  <a:pt x="108" y="206"/>
                </a:cubicBezTo>
                <a:cubicBezTo>
                  <a:pt x="87" y="206"/>
                  <a:pt x="74" y="200"/>
                  <a:pt x="74" y="2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24"/>
          <p:cNvSpPr>
            <a:spLocks noEditPoints="1"/>
          </p:cNvSpPr>
          <p:nvPr/>
        </p:nvSpPr>
        <p:spPr bwMode="auto">
          <a:xfrm>
            <a:off x="4616929" y="4108145"/>
            <a:ext cx="397558" cy="377202"/>
          </a:xfrm>
          <a:custGeom>
            <a:avLst/>
            <a:gdLst>
              <a:gd name="T0" fmla="*/ 481 w 532"/>
              <a:gd name="T1" fmla="*/ 453 h 526"/>
              <a:gd name="T2" fmla="*/ 426 w 532"/>
              <a:gd name="T3" fmla="*/ 453 h 526"/>
              <a:gd name="T4" fmla="*/ 513 w 532"/>
              <a:gd name="T5" fmla="*/ 51 h 526"/>
              <a:gd name="T6" fmla="*/ 441 w 532"/>
              <a:gd name="T7" fmla="*/ 0 h 526"/>
              <a:gd name="T8" fmla="*/ 250 w 532"/>
              <a:gd name="T9" fmla="*/ 170 h 526"/>
              <a:gd name="T10" fmla="*/ 223 w 532"/>
              <a:gd name="T11" fmla="*/ 209 h 526"/>
              <a:gd name="T12" fmla="*/ 199 w 532"/>
              <a:gd name="T13" fmla="*/ 221 h 526"/>
              <a:gd name="T14" fmla="*/ 202 w 532"/>
              <a:gd name="T15" fmla="*/ 294 h 526"/>
              <a:gd name="T16" fmla="*/ 48 w 532"/>
              <a:gd name="T17" fmla="*/ 428 h 526"/>
              <a:gd name="T18" fmla="*/ 31 w 532"/>
              <a:gd name="T19" fmla="*/ 526 h 526"/>
              <a:gd name="T20" fmla="*/ 110 w 532"/>
              <a:gd name="T21" fmla="*/ 446 h 526"/>
              <a:gd name="T22" fmla="*/ 236 w 532"/>
              <a:gd name="T23" fmla="*/ 328 h 526"/>
              <a:gd name="T24" fmla="*/ 306 w 532"/>
              <a:gd name="T25" fmla="*/ 328 h 526"/>
              <a:gd name="T26" fmla="*/ 326 w 532"/>
              <a:gd name="T27" fmla="*/ 283 h 526"/>
              <a:gd name="T28" fmla="*/ 357 w 532"/>
              <a:gd name="T29" fmla="*/ 277 h 526"/>
              <a:gd name="T30" fmla="*/ 513 w 532"/>
              <a:gd name="T31" fmla="*/ 51 h 526"/>
              <a:gd name="T32" fmla="*/ 207 w 532"/>
              <a:gd name="T33" fmla="*/ 171 h 526"/>
              <a:gd name="T34" fmla="*/ 214 w 532"/>
              <a:gd name="T35" fmla="*/ 165 h 526"/>
              <a:gd name="T36" fmla="*/ 231 w 532"/>
              <a:gd name="T37" fmla="*/ 148 h 526"/>
              <a:gd name="T38" fmla="*/ 114 w 532"/>
              <a:gd name="T39" fmla="*/ 0 h 526"/>
              <a:gd name="T40" fmla="*/ 149 w 532"/>
              <a:gd name="T41" fmla="*/ 84 h 526"/>
              <a:gd name="T42" fmla="*/ 12 w 532"/>
              <a:gd name="T43" fmla="*/ 102 h 526"/>
              <a:gd name="T44" fmla="*/ 123 w 532"/>
              <a:gd name="T45" fmla="*/ 236 h 526"/>
              <a:gd name="T46" fmla="*/ 160 w 532"/>
              <a:gd name="T47" fmla="*/ 229 h 526"/>
              <a:gd name="T48" fmla="*/ 192 w 532"/>
              <a:gd name="T49" fmla="*/ 187 h 526"/>
              <a:gd name="T50" fmla="*/ 355 w 532"/>
              <a:gd name="T51" fmla="*/ 320 h 526"/>
              <a:gd name="T52" fmla="*/ 327 w 532"/>
              <a:gd name="T53" fmla="*/ 348 h 526"/>
              <a:gd name="T54" fmla="*/ 392 w 532"/>
              <a:gd name="T55" fmla="*/ 460 h 526"/>
              <a:gd name="T56" fmla="*/ 460 w 532"/>
              <a:gd name="T57" fmla="*/ 526 h 526"/>
              <a:gd name="T58" fmla="*/ 518 w 532"/>
              <a:gd name="T59" fmla="*/ 436 h 526"/>
              <a:gd name="T60" fmla="*/ 371 w 532"/>
              <a:gd name="T61" fmla="*/ 304 h 526"/>
              <a:gd name="T62" fmla="*/ 348 w 532"/>
              <a:gd name="T63" fmla="*/ 30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2" h="526">
                <a:moveTo>
                  <a:pt x="453" y="426"/>
                </a:moveTo>
                <a:cubicBezTo>
                  <a:pt x="469" y="426"/>
                  <a:pt x="481" y="438"/>
                  <a:pt x="481" y="453"/>
                </a:cubicBezTo>
                <a:cubicBezTo>
                  <a:pt x="481" y="468"/>
                  <a:pt x="469" y="481"/>
                  <a:pt x="453" y="481"/>
                </a:cubicBezTo>
                <a:cubicBezTo>
                  <a:pt x="438" y="481"/>
                  <a:pt x="426" y="468"/>
                  <a:pt x="426" y="453"/>
                </a:cubicBezTo>
                <a:cubicBezTo>
                  <a:pt x="426" y="438"/>
                  <a:pt x="438" y="426"/>
                  <a:pt x="453" y="426"/>
                </a:cubicBezTo>
                <a:close/>
                <a:moveTo>
                  <a:pt x="513" y="51"/>
                </a:moveTo>
                <a:lnTo>
                  <a:pt x="476" y="14"/>
                </a:lnTo>
                <a:cubicBezTo>
                  <a:pt x="467" y="5"/>
                  <a:pt x="454" y="0"/>
                  <a:pt x="441" y="0"/>
                </a:cubicBezTo>
                <a:cubicBezTo>
                  <a:pt x="428" y="0"/>
                  <a:pt x="416" y="5"/>
                  <a:pt x="406" y="14"/>
                </a:cubicBezTo>
                <a:lnTo>
                  <a:pt x="250" y="170"/>
                </a:lnTo>
                <a:cubicBezTo>
                  <a:pt x="255" y="180"/>
                  <a:pt x="251" y="194"/>
                  <a:pt x="244" y="201"/>
                </a:cubicBezTo>
                <a:cubicBezTo>
                  <a:pt x="239" y="206"/>
                  <a:pt x="230" y="209"/>
                  <a:pt x="223" y="209"/>
                </a:cubicBezTo>
                <a:cubicBezTo>
                  <a:pt x="219" y="209"/>
                  <a:pt x="216" y="209"/>
                  <a:pt x="213" y="207"/>
                </a:cubicBezTo>
                <a:lnTo>
                  <a:pt x="199" y="221"/>
                </a:lnTo>
                <a:cubicBezTo>
                  <a:pt x="180" y="240"/>
                  <a:pt x="180" y="272"/>
                  <a:pt x="199" y="291"/>
                </a:cubicBezTo>
                <a:lnTo>
                  <a:pt x="202" y="294"/>
                </a:lnTo>
                <a:lnTo>
                  <a:pt x="80" y="416"/>
                </a:lnTo>
                <a:lnTo>
                  <a:pt x="48" y="428"/>
                </a:lnTo>
                <a:lnTo>
                  <a:pt x="0" y="495"/>
                </a:lnTo>
                <a:lnTo>
                  <a:pt x="31" y="526"/>
                </a:lnTo>
                <a:lnTo>
                  <a:pt x="98" y="479"/>
                </a:lnTo>
                <a:lnTo>
                  <a:pt x="110" y="446"/>
                </a:lnTo>
                <a:lnTo>
                  <a:pt x="232" y="324"/>
                </a:lnTo>
                <a:lnTo>
                  <a:pt x="236" y="328"/>
                </a:lnTo>
                <a:cubicBezTo>
                  <a:pt x="246" y="337"/>
                  <a:pt x="258" y="342"/>
                  <a:pt x="271" y="342"/>
                </a:cubicBezTo>
                <a:cubicBezTo>
                  <a:pt x="284" y="342"/>
                  <a:pt x="296" y="337"/>
                  <a:pt x="306" y="328"/>
                </a:cubicBezTo>
                <a:lnTo>
                  <a:pt x="320" y="314"/>
                </a:lnTo>
                <a:cubicBezTo>
                  <a:pt x="315" y="305"/>
                  <a:pt x="319" y="291"/>
                  <a:pt x="326" y="283"/>
                </a:cubicBezTo>
                <a:cubicBezTo>
                  <a:pt x="331" y="278"/>
                  <a:pt x="339" y="275"/>
                  <a:pt x="347" y="275"/>
                </a:cubicBezTo>
                <a:cubicBezTo>
                  <a:pt x="351" y="275"/>
                  <a:pt x="354" y="276"/>
                  <a:pt x="357" y="277"/>
                </a:cubicBezTo>
                <a:lnTo>
                  <a:pt x="513" y="121"/>
                </a:lnTo>
                <a:cubicBezTo>
                  <a:pt x="532" y="102"/>
                  <a:pt x="532" y="70"/>
                  <a:pt x="513" y="51"/>
                </a:cubicBezTo>
                <a:close/>
                <a:moveTo>
                  <a:pt x="192" y="187"/>
                </a:moveTo>
                <a:lnTo>
                  <a:pt x="207" y="171"/>
                </a:lnTo>
                <a:lnTo>
                  <a:pt x="221" y="179"/>
                </a:lnTo>
                <a:lnTo>
                  <a:pt x="214" y="165"/>
                </a:lnTo>
                <a:lnTo>
                  <a:pt x="229" y="150"/>
                </a:lnTo>
                <a:lnTo>
                  <a:pt x="231" y="148"/>
                </a:lnTo>
                <a:cubicBezTo>
                  <a:pt x="234" y="139"/>
                  <a:pt x="236" y="131"/>
                  <a:pt x="236" y="123"/>
                </a:cubicBezTo>
                <a:cubicBezTo>
                  <a:pt x="236" y="60"/>
                  <a:pt x="176" y="0"/>
                  <a:pt x="114" y="0"/>
                </a:cubicBezTo>
                <a:cubicBezTo>
                  <a:pt x="114" y="0"/>
                  <a:pt x="106" y="8"/>
                  <a:pt x="103" y="11"/>
                </a:cubicBezTo>
                <a:cubicBezTo>
                  <a:pt x="153" y="61"/>
                  <a:pt x="149" y="53"/>
                  <a:pt x="149" y="84"/>
                </a:cubicBezTo>
                <a:cubicBezTo>
                  <a:pt x="149" y="109"/>
                  <a:pt x="109" y="148"/>
                  <a:pt x="84" y="148"/>
                </a:cubicBezTo>
                <a:cubicBezTo>
                  <a:pt x="53" y="148"/>
                  <a:pt x="63" y="154"/>
                  <a:pt x="12" y="102"/>
                </a:cubicBezTo>
                <a:cubicBezTo>
                  <a:pt x="8" y="106"/>
                  <a:pt x="0" y="113"/>
                  <a:pt x="0" y="114"/>
                </a:cubicBezTo>
                <a:cubicBezTo>
                  <a:pt x="1" y="176"/>
                  <a:pt x="60" y="236"/>
                  <a:pt x="123" y="236"/>
                </a:cubicBezTo>
                <a:cubicBezTo>
                  <a:pt x="134" y="236"/>
                  <a:pt x="146" y="232"/>
                  <a:pt x="158" y="226"/>
                </a:cubicBezTo>
                <a:lnTo>
                  <a:pt x="160" y="229"/>
                </a:lnTo>
                <a:cubicBezTo>
                  <a:pt x="164" y="218"/>
                  <a:pt x="170" y="209"/>
                  <a:pt x="179" y="200"/>
                </a:cubicBezTo>
                <a:lnTo>
                  <a:pt x="192" y="187"/>
                </a:lnTo>
                <a:close/>
                <a:moveTo>
                  <a:pt x="348" y="306"/>
                </a:moveTo>
                <a:lnTo>
                  <a:pt x="355" y="320"/>
                </a:lnTo>
                <a:lnTo>
                  <a:pt x="341" y="335"/>
                </a:lnTo>
                <a:lnTo>
                  <a:pt x="327" y="348"/>
                </a:lnTo>
                <a:cubicBezTo>
                  <a:pt x="319" y="357"/>
                  <a:pt x="309" y="363"/>
                  <a:pt x="298" y="367"/>
                </a:cubicBezTo>
                <a:lnTo>
                  <a:pt x="392" y="460"/>
                </a:lnTo>
                <a:lnTo>
                  <a:pt x="436" y="519"/>
                </a:lnTo>
                <a:lnTo>
                  <a:pt x="460" y="526"/>
                </a:lnTo>
                <a:lnTo>
                  <a:pt x="525" y="460"/>
                </a:lnTo>
                <a:lnTo>
                  <a:pt x="518" y="436"/>
                </a:lnTo>
                <a:lnTo>
                  <a:pt x="460" y="392"/>
                </a:lnTo>
                <a:lnTo>
                  <a:pt x="371" y="304"/>
                </a:lnTo>
                <a:lnTo>
                  <a:pt x="363" y="313"/>
                </a:lnTo>
                <a:lnTo>
                  <a:pt x="348" y="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25"/>
          <p:cNvSpPr>
            <a:spLocks noEditPoints="1"/>
          </p:cNvSpPr>
          <p:nvPr/>
        </p:nvSpPr>
        <p:spPr bwMode="auto">
          <a:xfrm>
            <a:off x="4604539" y="4899457"/>
            <a:ext cx="453838" cy="413125"/>
          </a:xfrm>
          <a:custGeom>
            <a:avLst/>
            <a:gdLst>
              <a:gd name="T0" fmla="*/ 252 w 606"/>
              <a:gd name="T1" fmla="*/ 522 h 576"/>
              <a:gd name="T2" fmla="*/ 252 w 606"/>
              <a:gd name="T3" fmla="*/ 548 h 576"/>
              <a:gd name="T4" fmla="*/ 366 w 606"/>
              <a:gd name="T5" fmla="*/ 535 h 576"/>
              <a:gd name="T6" fmla="*/ 353 w 606"/>
              <a:gd name="T7" fmla="*/ 481 h 576"/>
              <a:gd name="T8" fmla="*/ 252 w 606"/>
              <a:gd name="T9" fmla="*/ 481 h 576"/>
              <a:gd name="T10" fmla="*/ 252 w 606"/>
              <a:gd name="T11" fmla="*/ 508 h 576"/>
              <a:gd name="T12" fmla="*/ 366 w 606"/>
              <a:gd name="T13" fmla="*/ 494 h 576"/>
              <a:gd name="T14" fmla="*/ 303 w 606"/>
              <a:gd name="T15" fmla="*/ 576 h 576"/>
              <a:gd name="T16" fmla="*/ 346 w 606"/>
              <a:gd name="T17" fmla="*/ 560 h 576"/>
              <a:gd name="T18" fmla="*/ 303 w 606"/>
              <a:gd name="T19" fmla="*/ 576 h 576"/>
              <a:gd name="T20" fmla="*/ 304 w 606"/>
              <a:gd name="T21" fmla="*/ 154 h 576"/>
              <a:gd name="T22" fmla="*/ 161 w 606"/>
              <a:gd name="T23" fmla="*/ 288 h 576"/>
              <a:gd name="T24" fmla="*/ 246 w 606"/>
              <a:gd name="T25" fmla="*/ 466 h 576"/>
              <a:gd name="T26" fmla="*/ 304 w 606"/>
              <a:gd name="T27" fmla="*/ 470 h 576"/>
              <a:gd name="T28" fmla="*/ 376 w 606"/>
              <a:gd name="T29" fmla="*/ 426 h 576"/>
              <a:gd name="T30" fmla="*/ 304 w 606"/>
              <a:gd name="T31" fmla="*/ 154 h 576"/>
              <a:gd name="T32" fmla="*/ 119 w 606"/>
              <a:gd name="T33" fmla="*/ 312 h 576"/>
              <a:gd name="T34" fmla="*/ 23 w 606"/>
              <a:gd name="T35" fmla="*/ 293 h 576"/>
              <a:gd name="T36" fmla="*/ 23 w 606"/>
              <a:gd name="T37" fmla="*/ 330 h 576"/>
              <a:gd name="T38" fmla="*/ 119 w 606"/>
              <a:gd name="T39" fmla="*/ 312 h 576"/>
              <a:gd name="T40" fmla="*/ 583 w 606"/>
              <a:gd name="T41" fmla="*/ 293 h 576"/>
              <a:gd name="T42" fmla="*/ 487 w 606"/>
              <a:gd name="T43" fmla="*/ 312 h 576"/>
              <a:gd name="T44" fmla="*/ 583 w 606"/>
              <a:gd name="T45" fmla="*/ 330 h 576"/>
              <a:gd name="T46" fmla="*/ 583 w 606"/>
              <a:gd name="T47" fmla="*/ 293 h 576"/>
              <a:gd name="T48" fmla="*/ 464 w 606"/>
              <a:gd name="T49" fmla="*/ 175 h 576"/>
              <a:gd name="T50" fmla="*/ 518 w 606"/>
              <a:gd name="T51" fmla="*/ 94 h 576"/>
              <a:gd name="T52" fmla="*/ 437 w 606"/>
              <a:gd name="T53" fmla="*/ 148 h 576"/>
              <a:gd name="T54" fmla="*/ 464 w 606"/>
              <a:gd name="T55" fmla="*/ 175 h 576"/>
              <a:gd name="T56" fmla="*/ 301 w 606"/>
              <a:gd name="T57" fmla="*/ 119 h 576"/>
              <a:gd name="T58" fmla="*/ 320 w 606"/>
              <a:gd name="T59" fmla="*/ 23 h 576"/>
              <a:gd name="T60" fmla="*/ 282 w 606"/>
              <a:gd name="T61" fmla="*/ 23 h 576"/>
              <a:gd name="T62" fmla="*/ 301 w 606"/>
              <a:gd name="T63" fmla="*/ 119 h 576"/>
              <a:gd name="T64" fmla="*/ 136 w 606"/>
              <a:gd name="T65" fmla="*/ 167 h 576"/>
              <a:gd name="T66" fmla="*/ 162 w 606"/>
              <a:gd name="T67" fmla="*/ 141 h 576"/>
              <a:gd name="T68" fmla="*/ 81 w 606"/>
              <a:gd name="T69" fmla="*/ 86 h 576"/>
              <a:gd name="T70" fmla="*/ 136 w 606"/>
              <a:gd name="T71" fmla="*/ 167 h 576"/>
              <a:gd name="T72" fmla="*/ 142 w 606"/>
              <a:gd name="T73" fmla="*/ 448 h 576"/>
              <a:gd name="T74" fmla="*/ 87 w 606"/>
              <a:gd name="T75" fmla="*/ 529 h 576"/>
              <a:gd name="T76" fmla="*/ 169 w 606"/>
              <a:gd name="T77" fmla="*/ 474 h 576"/>
              <a:gd name="T78" fmla="*/ 142 w 606"/>
              <a:gd name="T79" fmla="*/ 448 h 576"/>
              <a:gd name="T80" fmla="*/ 470 w 606"/>
              <a:gd name="T81" fmla="*/ 455 h 576"/>
              <a:gd name="T82" fmla="*/ 443 w 606"/>
              <a:gd name="T83" fmla="*/ 482 h 576"/>
              <a:gd name="T84" fmla="*/ 524 w 606"/>
              <a:gd name="T85" fmla="*/ 536 h 576"/>
              <a:gd name="T86" fmla="*/ 470 w 606"/>
              <a:gd name="T87" fmla="*/ 45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6" h="576">
                <a:moveTo>
                  <a:pt x="353" y="522"/>
                </a:moveTo>
                <a:lnTo>
                  <a:pt x="252" y="522"/>
                </a:lnTo>
                <a:cubicBezTo>
                  <a:pt x="245" y="522"/>
                  <a:pt x="239" y="528"/>
                  <a:pt x="239" y="535"/>
                </a:cubicBezTo>
                <a:cubicBezTo>
                  <a:pt x="239" y="543"/>
                  <a:pt x="245" y="548"/>
                  <a:pt x="252" y="548"/>
                </a:cubicBezTo>
                <a:lnTo>
                  <a:pt x="353" y="548"/>
                </a:lnTo>
                <a:cubicBezTo>
                  <a:pt x="361" y="548"/>
                  <a:pt x="366" y="543"/>
                  <a:pt x="366" y="535"/>
                </a:cubicBezTo>
                <a:cubicBezTo>
                  <a:pt x="366" y="528"/>
                  <a:pt x="361" y="522"/>
                  <a:pt x="353" y="522"/>
                </a:cubicBezTo>
                <a:close/>
                <a:moveTo>
                  <a:pt x="353" y="481"/>
                </a:moveTo>
                <a:lnTo>
                  <a:pt x="353" y="481"/>
                </a:lnTo>
                <a:lnTo>
                  <a:pt x="252" y="481"/>
                </a:lnTo>
                <a:cubicBezTo>
                  <a:pt x="245" y="481"/>
                  <a:pt x="239" y="487"/>
                  <a:pt x="239" y="494"/>
                </a:cubicBezTo>
                <a:cubicBezTo>
                  <a:pt x="239" y="502"/>
                  <a:pt x="245" y="508"/>
                  <a:pt x="252" y="508"/>
                </a:cubicBezTo>
                <a:lnTo>
                  <a:pt x="353" y="508"/>
                </a:lnTo>
                <a:cubicBezTo>
                  <a:pt x="361" y="508"/>
                  <a:pt x="366" y="502"/>
                  <a:pt x="366" y="494"/>
                </a:cubicBezTo>
                <a:cubicBezTo>
                  <a:pt x="366" y="487"/>
                  <a:pt x="361" y="481"/>
                  <a:pt x="353" y="481"/>
                </a:cubicBezTo>
                <a:close/>
                <a:moveTo>
                  <a:pt x="303" y="576"/>
                </a:moveTo>
                <a:lnTo>
                  <a:pt x="303" y="576"/>
                </a:lnTo>
                <a:lnTo>
                  <a:pt x="346" y="560"/>
                </a:lnTo>
                <a:lnTo>
                  <a:pt x="259" y="560"/>
                </a:lnTo>
                <a:lnTo>
                  <a:pt x="303" y="576"/>
                </a:lnTo>
                <a:close/>
                <a:moveTo>
                  <a:pt x="304" y="154"/>
                </a:moveTo>
                <a:lnTo>
                  <a:pt x="304" y="154"/>
                </a:lnTo>
                <a:lnTo>
                  <a:pt x="301" y="154"/>
                </a:lnTo>
                <a:cubicBezTo>
                  <a:pt x="227" y="154"/>
                  <a:pt x="161" y="214"/>
                  <a:pt x="161" y="288"/>
                </a:cubicBezTo>
                <a:cubicBezTo>
                  <a:pt x="161" y="361"/>
                  <a:pt x="223" y="404"/>
                  <a:pt x="230" y="426"/>
                </a:cubicBezTo>
                <a:cubicBezTo>
                  <a:pt x="236" y="449"/>
                  <a:pt x="230" y="461"/>
                  <a:pt x="246" y="466"/>
                </a:cubicBezTo>
                <a:cubicBezTo>
                  <a:pt x="263" y="471"/>
                  <a:pt x="301" y="470"/>
                  <a:pt x="301" y="470"/>
                </a:cubicBezTo>
                <a:lnTo>
                  <a:pt x="304" y="470"/>
                </a:lnTo>
                <a:cubicBezTo>
                  <a:pt x="304" y="470"/>
                  <a:pt x="342" y="471"/>
                  <a:pt x="359" y="466"/>
                </a:cubicBezTo>
                <a:cubicBezTo>
                  <a:pt x="376" y="461"/>
                  <a:pt x="370" y="449"/>
                  <a:pt x="376" y="426"/>
                </a:cubicBezTo>
                <a:cubicBezTo>
                  <a:pt x="382" y="404"/>
                  <a:pt x="444" y="361"/>
                  <a:pt x="444" y="288"/>
                </a:cubicBezTo>
                <a:cubicBezTo>
                  <a:pt x="444" y="214"/>
                  <a:pt x="378" y="154"/>
                  <a:pt x="304" y="154"/>
                </a:cubicBezTo>
                <a:close/>
                <a:moveTo>
                  <a:pt x="119" y="312"/>
                </a:moveTo>
                <a:lnTo>
                  <a:pt x="119" y="312"/>
                </a:lnTo>
                <a:cubicBezTo>
                  <a:pt x="119" y="301"/>
                  <a:pt x="108" y="293"/>
                  <a:pt x="96" y="293"/>
                </a:cubicBezTo>
                <a:lnTo>
                  <a:pt x="23" y="293"/>
                </a:lnTo>
                <a:cubicBezTo>
                  <a:pt x="10" y="293"/>
                  <a:pt x="0" y="301"/>
                  <a:pt x="0" y="312"/>
                </a:cubicBezTo>
                <a:cubicBezTo>
                  <a:pt x="0" y="322"/>
                  <a:pt x="10" y="330"/>
                  <a:pt x="23" y="330"/>
                </a:cubicBezTo>
                <a:lnTo>
                  <a:pt x="96" y="330"/>
                </a:lnTo>
                <a:cubicBezTo>
                  <a:pt x="108" y="330"/>
                  <a:pt x="119" y="322"/>
                  <a:pt x="119" y="312"/>
                </a:cubicBezTo>
                <a:close/>
                <a:moveTo>
                  <a:pt x="583" y="293"/>
                </a:moveTo>
                <a:lnTo>
                  <a:pt x="583" y="293"/>
                </a:lnTo>
                <a:lnTo>
                  <a:pt x="510" y="293"/>
                </a:lnTo>
                <a:cubicBezTo>
                  <a:pt x="497" y="293"/>
                  <a:pt x="487" y="301"/>
                  <a:pt x="487" y="312"/>
                </a:cubicBezTo>
                <a:cubicBezTo>
                  <a:pt x="487" y="322"/>
                  <a:pt x="497" y="330"/>
                  <a:pt x="510" y="330"/>
                </a:cubicBezTo>
                <a:lnTo>
                  <a:pt x="583" y="330"/>
                </a:lnTo>
                <a:cubicBezTo>
                  <a:pt x="595" y="330"/>
                  <a:pt x="606" y="322"/>
                  <a:pt x="606" y="312"/>
                </a:cubicBezTo>
                <a:cubicBezTo>
                  <a:pt x="606" y="301"/>
                  <a:pt x="595" y="293"/>
                  <a:pt x="583" y="293"/>
                </a:cubicBezTo>
                <a:close/>
                <a:moveTo>
                  <a:pt x="464" y="175"/>
                </a:moveTo>
                <a:lnTo>
                  <a:pt x="464" y="175"/>
                </a:lnTo>
                <a:lnTo>
                  <a:pt x="515" y="124"/>
                </a:lnTo>
                <a:cubicBezTo>
                  <a:pt x="524" y="115"/>
                  <a:pt x="525" y="101"/>
                  <a:pt x="518" y="94"/>
                </a:cubicBezTo>
                <a:cubicBezTo>
                  <a:pt x="511" y="86"/>
                  <a:pt x="497" y="88"/>
                  <a:pt x="488" y="97"/>
                </a:cubicBezTo>
                <a:lnTo>
                  <a:pt x="437" y="148"/>
                </a:lnTo>
                <a:cubicBezTo>
                  <a:pt x="428" y="157"/>
                  <a:pt x="427" y="171"/>
                  <a:pt x="434" y="178"/>
                </a:cubicBezTo>
                <a:cubicBezTo>
                  <a:pt x="441" y="185"/>
                  <a:pt x="455" y="184"/>
                  <a:pt x="464" y="175"/>
                </a:cubicBezTo>
                <a:close/>
                <a:moveTo>
                  <a:pt x="301" y="119"/>
                </a:moveTo>
                <a:lnTo>
                  <a:pt x="301" y="119"/>
                </a:lnTo>
                <a:cubicBezTo>
                  <a:pt x="312" y="119"/>
                  <a:pt x="320" y="108"/>
                  <a:pt x="320" y="96"/>
                </a:cubicBezTo>
                <a:lnTo>
                  <a:pt x="320" y="23"/>
                </a:lnTo>
                <a:cubicBezTo>
                  <a:pt x="320" y="10"/>
                  <a:pt x="312" y="0"/>
                  <a:pt x="301" y="0"/>
                </a:cubicBezTo>
                <a:cubicBezTo>
                  <a:pt x="291" y="0"/>
                  <a:pt x="282" y="10"/>
                  <a:pt x="282" y="23"/>
                </a:cubicBezTo>
                <a:lnTo>
                  <a:pt x="282" y="96"/>
                </a:lnTo>
                <a:cubicBezTo>
                  <a:pt x="282" y="108"/>
                  <a:pt x="291" y="119"/>
                  <a:pt x="301" y="119"/>
                </a:cubicBezTo>
                <a:close/>
                <a:moveTo>
                  <a:pt x="136" y="167"/>
                </a:moveTo>
                <a:lnTo>
                  <a:pt x="136" y="167"/>
                </a:lnTo>
                <a:cubicBezTo>
                  <a:pt x="145" y="176"/>
                  <a:pt x="158" y="178"/>
                  <a:pt x="165" y="170"/>
                </a:cubicBezTo>
                <a:cubicBezTo>
                  <a:pt x="173" y="163"/>
                  <a:pt x="171" y="150"/>
                  <a:pt x="162" y="141"/>
                </a:cubicBezTo>
                <a:lnTo>
                  <a:pt x="111" y="89"/>
                </a:lnTo>
                <a:cubicBezTo>
                  <a:pt x="102" y="80"/>
                  <a:pt x="89" y="79"/>
                  <a:pt x="81" y="86"/>
                </a:cubicBezTo>
                <a:cubicBezTo>
                  <a:pt x="74" y="94"/>
                  <a:pt x="75" y="107"/>
                  <a:pt x="84" y="116"/>
                </a:cubicBezTo>
                <a:lnTo>
                  <a:pt x="136" y="167"/>
                </a:lnTo>
                <a:close/>
                <a:moveTo>
                  <a:pt x="142" y="448"/>
                </a:moveTo>
                <a:lnTo>
                  <a:pt x="142" y="448"/>
                </a:lnTo>
                <a:lnTo>
                  <a:pt x="90" y="499"/>
                </a:lnTo>
                <a:cubicBezTo>
                  <a:pt x="81" y="508"/>
                  <a:pt x="80" y="522"/>
                  <a:pt x="87" y="529"/>
                </a:cubicBezTo>
                <a:cubicBezTo>
                  <a:pt x="95" y="536"/>
                  <a:pt x="108" y="535"/>
                  <a:pt x="117" y="526"/>
                </a:cubicBezTo>
                <a:lnTo>
                  <a:pt x="169" y="474"/>
                </a:lnTo>
                <a:cubicBezTo>
                  <a:pt x="178" y="465"/>
                  <a:pt x="179" y="452"/>
                  <a:pt x="172" y="445"/>
                </a:cubicBezTo>
                <a:cubicBezTo>
                  <a:pt x="164" y="437"/>
                  <a:pt x="151" y="439"/>
                  <a:pt x="142" y="448"/>
                </a:cubicBezTo>
                <a:close/>
                <a:moveTo>
                  <a:pt x="470" y="455"/>
                </a:moveTo>
                <a:lnTo>
                  <a:pt x="470" y="455"/>
                </a:lnTo>
                <a:cubicBezTo>
                  <a:pt x="461" y="446"/>
                  <a:pt x="447" y="445"/>
                  <a:pt x="440" y="452"/>
                </a:cubicBezTo>
                <a:cubicBezTo>
                  <a:pt x="433" y="460"/>
                  <a:pt x="434" y="473"/>
                  <a:pt x="443" y="482"/>
                </a:cubicBezTo>
                <a:lnTo>
                  <a:pt x="495" y="534"/>
                </a:lnTo>
                <a:cubicBezTo>
                  <a:pt x="504" y="543"/>
                  <a:pt x="517" y="544"/>
                  <a:pt x="524" y="536"/>
                </a:cubicBezTo>
                <a:cubicBezTo>
                  <a:pt x="532" y="529"/>
                  <a:pt x="530" y="516"/>
                  <a:pt x="521" y="507"/>
                </a:cubicBezTo>
                <a:lnTo>
                  <a:pt x="470" y="4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80" y="2486025"/>
            <a:ext cx="2776635" cy="2184516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 bwMode="auto">
          <a:xfrm>
            <a:off x="5293122" y="1998762"/>
            <a:ext cx="45504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5293122" y="2836962"/>
            <a:ext cx="45504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5293122" y="3732312"/>
            <a:ext cx="45504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5293122" y="4570512"/>
            <a:ext cx="45504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5293122" y="5427762"/>
            <a:ext cx="45504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4 </a:t>
            </a:r>
            <a:r>
              <a:rPr lang="zh-CN" altLang="en-US" dirty="0"/>
              <a:t>实验参数的</a:t>
            </a:r>
            <a:r>
              <a:rPr lang="zh-CN" altLang="en-US" dirty="0"/>
              <a:t>选择</a:t>
            </a:r>
            <a:endParaRPr lang="zh-CN" altLang="en-US" dirty="0"/>
          </a:p>
        </p:txBody>
      </p:sp>
      <p:grpSp>
        <p:nvGrpSpPr>
          <p:cNvPr id="33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487295" y="1556385"/>
            <a:ext cx="721233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/>
            <a:r>
              <a:rPr lang="zh-CN" sz="1800" b="0">
                <a:solidFill>
                  <a:schemeClr val="bg1"/>
                </a:solidFill>
                <a:ea typeface="宋体" panose="02010600030101010101" pitchFamily="2" charset="-122"/>
              </a:rPr>
              <a:t>与正式测试实验不同，参数选择时，划分train.news.csv为训练集和验证集(划分比例为</a:t>
            </a:r>
            <a:r>
              <a:rPr lang="en-US" altLang="zh-CN" sz="1800" b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r>
              <a:rPr lang="zh-CN" sz="1800" b="0">
                <a:solidFill>
                  <a:schemeClr val="bg1"/>
                </a:solidFill>
                <a:ea typeface="宋体" panose="02010600030101010101" pitchFamily="2" charset="-122"/>
              </a:rPr>
              <a:t>:1)，这一部分主要是为了根据神经网络模型在val上的表现，来对参数进行修正(在实际使用中，不进行划分，使用train.news.csv的全部数据)</a:t>
            </a:r>
            <a:endParaRPr lang="zh-CN" altLang="en-US" sz="18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140" y="3140710"/>
            <a:ext cx="5120640" cy="247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 bwMode="auto">
          <a:xfrm>
            <a:off x="2505980" y="2938354"/>
            <a:ext cx="6992180" cy="2156249"/>
          </a:xfrm>
          <a:prstGeom prst="ellipse">
            <a:avLst/>
          </a:prstGeom>
          <a:noFill/>
          <a:ln w="9525" cap="flat">
            <a:solidFill>
              <a:schemeClr val="bg2">
                <a:lumMod val="5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Freeform 6"/>
          <p:cNvSpPr/>
          <p:nvPr/>
        </p:nvSpPr>
        <p:spPr bwMode="auto">
          <a:xfrm>
            <a:off x="3725618" y="3298938"/>
            <a:ext cx="4541902" cy="1401177"/>
          </a:xfrm>
          <a:custGeom>
            <a:avLst/>
            <a:gdLst>
              <a:gd name="T0" fmla="*/ 541 w 3043"/>
              <a:gd name="T1" fmla="*/ 166 h 935"/>
              <a:gd name="T2" fmla="*/ 2502 w 3043"/>
              <a:gd name="T3" fmla="*/ 166 h 935"/>
              <a:gd name="T4" fmla="*/ 2502 w 3043"/>
              <a:gd name="T5" fmla="*/ 769 h 935"/>
              <a:gd name="T6" fmla="*/ 541 w 3043"/>
              <a:gd name="T7" fmla="*/ 769 h 935"/>
              <a:gd name="T8" fmla="*/ 541 w 3043"/>
              <a:gd name="T9" fmla="*/ 166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3" h="935">
                <a:moveTo>
                  <a:pt x="541" y="166"/>
                </a:moveTo>
                <a:cubicBezTo>
                  <a:pt x="1082" y="0"/>
                  <a:pt x="1960" y="0"/>
                  <a:pt x="2502" y="166"/>
                </a:cubicBezTo>
                <a:cubicBezTo>
                  <a:pt x="3043" y="333"/>
                  <a:pt x="3043" y="603"/>
                  <a:pt x="2502" y="769"/>
                </a:cubicBezTo>
                <a:cubicBezTo>
                  <a:pt x="1960" y="935"/>
                  <a:pt x="1082" y="935"/>
                  <a:pt x="541" y="769"/>
                </a:cubicBezTo>
                <a:cubicBezTo>
                  <a:pt x="0" y="603"/>
                  <a:pt x="0" y="333"/>
                  <a:pt x="541" y="166"/>
                </a:cubicBezTo>
                <a:close/>
              </a:path>
            </a:pathLst>
          </a:custGeom>
          <a:solidFill>
            <a:schemeClr val="bg1">
              <a:lumMod val="20000"/>
              <a:lumOff val="80000"/>
              <a:alpha val="70000"/>
            </a:schemeClr>
          </a:solidFill>
          <a:ln w="174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TextBox 52"/>
          <p:cNvSpPr txBox="1"/>
          <p:nvPr/>
        </p:nvSpPr>
        <p:spPr>
          <a:xfrm>
            <a:off x="1787878" y="1929556"/>
            <a:ext cx="153248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54"/>
          <p:cNvSpPr txBox="1"/>
          <p:nvPr/>
        </p:nvSpPr>
        <p:spPr>
          <a:xfrm>
            <a:off x="8937080" y="1877452"/>
            <a:ext cx="1476664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Adagrad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56"/>
          <p:cNvSpPr txBox="1"/>
          <p:nvPr/>
        </p:nvSpPr>
        <p:spPr>
          <a:xfrm>
            <a:off x="1507209" y="4330138"/>
            <a:ext cx="1597832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Rmsprop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61"/>
          <p:cNvSpPr txBox="1"/>
          <p:nvPr/>
        </p:nvSpPr>
        <p:spPr>
          <a:xfrm>
            <a:off x="8907075" y="4335804"/>
            <a:ext cx="145948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5071706" y="3724767"/>
            <a:ext cx="1882294" cy="580688"/>
          </a:xfrm>
          <a:custGeom>
            <a:avLst/>
            <a:gdLst>
              <a:gd name="T0" fmla="*/ 541 w 3043"/>
              <a:gd name="T1" fmla="*/ 166 h 935"/>
              <a:gd name="T2" fmla="*/ 2502 w 3043"/>
              <a:gd name="T3" fmla="*/ 166 h 935"/>
              <a:gd name="T4" fmla="*/ 2502 w 3043"/>
              <a:gd name="T5" fmla="*/ 769 h 935"/>
              <a:gd name="T6" fmla="*/ 541 w 3043"/>
              <a:gd name="T7" fmla="*/ 769 h 935"/>
              <a:gd name="T8" fmla="*/ 541 w 3043"/>
              <a:gd name="T9" fmla="*/ 166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3" h="935">
                <a:moveTo>
                  <a:pt x="541" y="166"/>
                </a:moveTo>
                <a:cubicBezTo>
                  <a:pt x="1082" y="0"/>
                  <a:pt x="1960" y="0"/>
                  <a:pt x="2502" y="166"/>
                </a:cubicBezTo>
                <a:cubicBezTo>
                  <a:pt x="3043" y="333"/>
                  <a:pt x="3043" y="603"/>
                  <a:pt x="2502" y="769"/>
                </a:cubicBezTo>
                <a:cubicBezTo>
                  <a:pt x="1960" y="935"/>
                  <a:pt x="1082" y="935"/>
                  <a:pt x="541" y="769"/>
                </a:cubicBezTo>
                <a:cubicBezTo>
                  <a:pt x="0" y="603"/>
                  <a:pt x="0" y="333"/>
                  <a:pt x="541" y="166"/>
                </a:cubicBezTo>
                <a:close/>
              </a:path>
            </a:pathLst>
          </a:custGeom>
          <a:solidFill>
            <a:srgbClr val="999999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3088625" y="3114323"/>
            <a:ext cx="920305" cy="283487"/>
          </a:xfrm>
          <a:custGeom>
            <a:avLst/>
            <a:gdLst>
              <a:gd name="T0" fmla="*/ 232 w 1301"/>
              <a:gd name="T1" fmla="*/ 71 h 400"/>
              <a:gd name="T2" fmla="*/ 1070 w 1301"/>
              <a:gd name="T3" fmla="*/ 71 h 400"/>
              <a:gd name="T4" fmla="*/ 1070 w 1301"/>
              <a:gd name="T5" fmla="*/ 329 h 400"/>
              <a:gd name="T6" fmla="*/ 232 w 1301"/>
              <a:gd name="T7" fmla="*/ 329 h 400"/>
              <a:gd name="T8" fmla="*/ 232 w 1301"/>
              <a:gd name="T9" fmla="*/ 7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1" h="400">
                <a:moveTo>
                  <a:pt x="232" y="71"/>
                </a:moveTo>
                <a:cubicBezTo>
                  <a:pt x="463" y="0"/>
                  <a:pt x="838" y="0"/>
                  <a:pt x="1070" y="71"/>
                </a:cubicBezTo>
                <a:cubicBezTo>
                  <a:pt x="1301" y="142"/>
                  <a:pt x="1301" y="258"/>
                  <a:pt x="1070" y="329"/>
                </a:cubicBezTo>
                <a:cubicBezTo>
                  <a:pt x="838" y="400"/>
                  <a:pt x="463" y="400"/>
                  <a:pt x="232" y="329"/>
                </a:cubicBezTo>
                <a:cubicBezTo>
                  <a:pt x="0" y="258"/>
                  <a:pt x="0" y="142"/>
                  <a:pt x="232" y="71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Freeform 8"/>
          <p:cNvSpPr/>
          <p:nvPr/>
        </p:nvSpPr>
        <p:spPr bwMode="auto">
          <a:xfrm>
            <a:off x="3088625" y="4634469"/>
            <a:ext cx="920305" cy="281432"/>
          </a:xfrm>
          <a:custGeom>
            <a:avLst/>
            <a:gdLst>
              <a:gd name="T0" fmla="*/ 232 w 1301"/>
              <a:gd name="T1" fmla="*/ 71 h 399"/>
              <a:gd name="T2" fmla="*/ 1070 w 1301"/>
              <a:gd name="T3" fmla="*/ 71 h 399"/>
              <a:gd name="T4" fmla="*/ 1070 w 1301"/>
              <a:gd name="T5" fmla="*/ 328 h 399"/>
              <a:gd name="T6" fmla="*/ 232 w 1301"/>
              <a:gd name="T7" fmla="*/ 328 h 399"/>
              <a:gd name="T8" fmla="*/ 232 w 1301"/>
              <a:gd name="T9" fmla="*/ 71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1" h="399">
                <a:moveTo>
                  <a:pt x="232" y="71"/>
                </a:moveTo>
                <a:cubicBezTo>
                  <a:pt x="463" y="0"/>
                  <a:pt x="838" y="0"/>
                  <a:pt x="1070" y="71"/>
                </a:cubicBezTo>
                <a:cubicBezTo>
                  <a:pt x="1301" y="142"/>
                  <a:pt x="1301" y="257"/>
                  <a:pt x="1070" y="328"/>
                </a:cubicBezTo>
                <a:cubicBezTo>
                  <a:pt x="838" y="399"/>
                  <a:pt x="463" y="399"/>
                  <a:pt x="232" y="328"/>
                </a:cubicBezTo>
                <a:cubicBezTo>
                  <a:pt x="0" y="257"/>
                  <a:pt x="0" y="142"/>
                  <a:pt x="232" y="71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Freeform 9"/>
          <p:cNvSpPr/>
          <p:nvPr/>
        </p:nvSpPr>
        <p:spPr bwMode="auto">
          <a:xfrm>
            <a:off x="8016776" y="4634469"/>
            <a:ext cx="920305" cy="281432"/>
          </a:xfrm>
          <a:custGeom>
            <a:avLst/>
            <a:gdLst>
              <a:gd name="T0" fmla="*/ 232 w 1302"/>
              <a:gd name="T1" fmla="*/ 71 h 399"/>
              <a:gd name="T2" fmla="*/ 1070 w 1302"/>
              <a:gd name="T3" fmla="*/ 71 h 399"/>
              <a:gd name="T4" fmla="*/ 1070 w 1302"/>
              <a:gd name="T5" fmla="*/ 328 h 399"/>
              <a:gd name="T6" fmla="*/ 232 w 1302"/>
              <a:gd name="T7" fmla="*/ 328 h 399"/>
              <a:gd name="T8" fmla="*/ 232 w 1302"/>
              <a:gd name="T9" fmla="*/ 71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399">
                <a:moveTo>
                  <a:pt x="232" y="71"/>
                </a:moveTo>
                <a:cubicBezTo>
                  <a:pt x="463" y="0"/>
                  <a:pt x="839" y="0"/>
                  <a:pt x="1070" y="71"/>
                </a:cubicBezTo>
                <a:cubicBezTo>
                  <a:pt x="1302" y="142"/>
                  <a:pt x="1302" y="257"/>
                  <a:pt x="1070" y="328"/>
                </a:cubicBezTo>
                <a:cubicBezTo>
                  <a:pt x="839" y="399"/>
                  <a:pt x="463" y="399"/>
                  <a:pt x="232" y="328"/>
                </a:cubicBezTo>
                <a:cubicBezTo>
                  <a:pt x="0" y="257"/>
                  <a:pt x="0" y="142"/>
                  <a:pt x="232" y="71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Freeform 10"/>
          <p:cNvSpPr/>
          <p:nvPr/>
        </p:nvSpPr>
        <p:spPr bwMode="auto">
          <a:xfrm>
            <a:off x="8016776" y="3114323"/>
            <a:ext cx="920305" cy="283487"/>
          </a:xfrm>
          <a:custGeom>
            <a:avLst/>
            <a:gdLst>
              <a:gd name="T0" fmla="*/ 232 w 1302"/>
              <a:gd name="T1" fmla="*/ 71 h 400"/>
              <a:gd name="T2" fmla="*/ 1070 w 1302"/>
              <a:gd name="T3" fmla="*/ 71 h 400"/>
              <a:gd name="T4" fmla="*/ 1070 w 1302"/>
              <a:gd name="T5" fmla="*/ 329 h 400"/>
              <a:gd name="T6" fmla="*/ 232 w 1302"/>
              <a:gd name="T7" fmla="*/ 329 h 400"/>
              <a:gd name="T8" fmla="*/ 232 w 1302"/>
              <a:gd name="T9" fmla="*/ 7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400">
                <a:moveTo>
                  <a:pt x="232" y="71"/>
                </a:moveTo>
                <a:cubicBezTo>
                  <a:pt x="463" y="0"/>
                  <a:pt x="839" y="0"/>
                  <a:pt x="1070" y="71"/>
                </a:cubicBezTo>
                <a:cubicBezTo>
                  <a:pt x="1302" y="142"/>
                  <a:pt x="1302" y="258"/>
                  <a:pt x="1070" y="329"/>
                </a:cubicBezTo>
                <a:cubicBezTo>
                  <a:pt x="839" y="400"/>
                  <a:pt x="463" y="400"/>
                  <a:pt x="232" y="329"/>
                </a:cubicBezTo>
                <a:cubicBezTo>
                  <a:pt x="0" y="258"/>
                  <a:pt x="0" y="142"/>
                  <a:pt x="232" y="71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3891837" y="4254432"/>
            <a:ext cx="1347589" cy="414958"/>
          </a:xfrm>
          <a:prstGeom prst="line">
            <a:avLst/>
          </a:prstGeom>
          <a:noFill/>
          <a:ln w="9525" cap="flat">
            <a:solidFill>
              <a:schemeClr val="bg2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6815038" y="3366995"/>
            <a:ext cx="1298287" cy="400578"/>
          </a:xfrm>
          <a:prstGeom prst="line">
            <a:avLst/>
          </a:prstGeom>
          <a:noFill/>
          <a:ln w="9525" cap="flat">
            <a:solidFill>
              <a:schemeClr val="bg2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 flipV="1">
            <a:off x="3891837" y="3366995"/>
            <a:ext cx="1347589" cy="417012"/>
          </a:xfrm>
          <a:prstGeom prst="line">
            <a:avLst/>
          </a:prstGeom>
          <a:noFill/>
          <a:ln w="9525" cap="flat">
            <a:solidFill>
              <a:schemeClr val="bg2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 flipH="1" flipV="1">
            <a:off x="6815038" y="4268812"/>
            <a:ext cx="1298287" cy="400578"/>
          </a:xfrm>
          <a:prstGeom prst="line">
            <a:avLst/>
          </a:prstGeom>
          <a:noFill/>
          <a:ln w="9525" cap="flat">
            <a:solidFill>
              <a:schemeClr val="bg2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948714" y="2343093"/>
            <a:ext cx="1406386" cy="1672018"/>
            <a:chOff x="6205538" y="2856647"/>
            <a:chExt cx="1156365" cy="1374775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45" name="Freeform 19"/>
            <p:cNvSpPr/>
            <p:nvPr/>
          </p:nvSpPr>
          <p:spPr bwMode="auto">
            <a:xfrm>
              <a:off x="6280149" y="2856647"/>
              <a:ext cx="1081754" cy="743828"/>
            </a:xfrm>
            <a:custGeom>
              <a:avLst/>
              <a:gdLst>
                <a:gd name="T0" fmla="*/ 976 w 976"/>
                <a:gd name="T1" fmla="*/ 0 h 667"/>
                <a:gd name="T2" fmla="*/ 0 w 976"/>
                <a:gd name="T3" fmla="*/ 0 h 667"/>
                <a:gd name="T4" fmla="*/ 0 w 976"/>
                <a:gd name="T5" fmla="*/ 667 h 667"/>
                <a:gd name="T6" fmla="*/ 976 w 976"/>
                <a:gd name="T7" fmla="*/ 667 h 667"/>
                <a:gd name="T8" fmla="*/ 666 w 976"/>
                <a:gd name="T9" fmla="*/ 334 h 667"/>
                <a:gd name="T10" fmla="*/ 976 w 976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667">
                  <a:moveTo>
                    <a:pt x="976" y="0"/>
                  </a:moveTo>
                  <a:lnTo>
                    <a:pt x="0" y="0"/>
                  </a:lnTo>
                  <a:lnTo>
                    <a:pt x="0" y="667"/>
                  </a:lnTo>
                  <a:lnTo>
                    <a:pt x="976" y="667"/>
                  </a:lnTo>
                  <a:lnTo>
                    <a:pt x="666" y="3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6205538" y="2856647"/>
              <a:ext cx="53975" cy="1374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281231" y="2221324"/>
            <a:ext cx="616941" cy="1018701"/>
            <a:chOff x="8066088" y="2327276"/>
            <a:chExt cx="719137" cy="1187450"/>
          </a:xfrm>
          <a:solidFill>
            <a:schemeClr val="tx2"/>
          </a:solidFill>
        </p:grpSpPr>
        <p:sp>
          <p:nvSpPr>
            <p:cNvPr id="48" name="Freeform 23"/>
            <p:cNvSpPr/>
            <p:nvPr/>
          </p:nvSpPr>
          <p:spPr bwMode="auto">
            <a:xfrm>
              <a:off x="8066088" y="2327276"/>
              <a:ext cx="719137" cy="1187450"/>
            </a:xfrm>
            <a:custGeom>
              <a:avLst/>
              <a:gdLst>
                <a:gd name="T0" fmla="*/ 420 w 840"/>
                <a:gd name="T1" fmla="*/ 0 h 1380"/>
                <a:gd name="T2" fmla="*/ 840 w 840"/>
                <a:gd name="T3" fmla="*/ 420 h 1380"/>
                <a:gd name="T4" fmla="*/ 717 w 840"/>
                <a:gd name="T5" fmla="*/ 802 h 1380"/>
                <a:gd name="T6" fmla="*/ 420 w 840"/>
                <a:gd name="T7" fmla="*/ 1380 h 1380"/>
                <a:gd name="T8" fmla="*/ 122 w 840"/>
                <a:gd name="T9" fmla="*/ 800 h 1380"/>
                <a:gd name="T10" fmla="*/ 0 w 840"/>
                <a:gd name="T11" fmla="*/ 420 h 1380"/>
                <a:gd name="T12" fmla="*/ 420 w 840"/>
                <a:gd name="T13" fmla="*/ 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1380">
                  <a:moveTo>
                    <a:pt x="420" y="0"/>
                  </a:moveTo>
                  <a:cubicBezTo>
                    <a:pt x="652" y="0"/>
                    <a:pt x="840" y="188"/>
                    <a:pt x="840" y="420"/>
                  </a:cubicBezTo>
                  <a:cubicBezTo>
                    <a:pt x="840" y="536"/>
                    <a:pt x="779" y="686"/>
                    <a:pt x="717" y="802"/>
                  </a:cubicBezTo>
                  <a:lnTo>
                    <a:pt x="420" y="1380"/>
                  </a:lnTo>
                  <a:lnTo>
                    <a:pt x="122" y="800"/>
                  </a:lnTo>
                  <a:cubicBezTo>
                    <a:pt x="74" y="708"/>
                    <a:pt x="9" y="53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lose/>
                </a:path>
              </a:pathLst>
            </a:custGeom>
            <a:solidFill>
              <a:schemeClr val="tx1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 b="1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260327" y="2431982"/>
              <a:ext cx="314289" cy="6098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Lifeline JL" panose="00000400000000000000" pitchFamily="2" charset="0"/>
                  <a:ea typeface="+mn-ea"/>
                </a:rPr>
                <a:t>1</a:t>
              </a:r>
              <a:endParaRPr lang="zh-CN" altLang="en-US" sz="2800" dirty="0">
                <a:solidFill>
                  <a:schemeClr val="bg2"/>
                </a:solidFill>
                <a:latin typeface="Lifeline JL" panose="00000400000000000000" pitchFamily="2" charset="0"/>
                <a:ea typeface="+mn-ea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6146406" y="2414683"/>
            <a:ext cx="7728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优化器</a:t>
            </a:r>
            <a:endParaRPr lang="zh-CN" altLang="en-US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182963" y="2221324"/>
            <a:ext cx="616941" cy="1018701"/>
            <a:chOff x="8066088" y="2327276"/>
            <a:chExt cx="719137" cy="1187450"/>
          </a:xfrm>
        </p:grpSpPr>
        <p:sp>
          <p:nvSpPr>
            <p:cNvPr id="52" name="Freeform 23"/>
            <p:cNvSpPr/>
            <p:nvPr/>
          </p:nvSpPr>
          <p:spPr bwMode="auto">
            <a:xfrm>
              <a:off x="8066088" y="2327276"/>
              <a:ext cx="719137" cy="1187450"/>
            </a:xfrm>
            <a:custGeom>
              <a:avLst/>
              <a:gdLst>
                <a:gd name="T0" fmla="*/ 420 w 840"/>
                <a:gd name="T1" fmla="*/ 0 h 1380"/>
                <a:gd name="T2" fmla="*/ 840 w 840"/>
                <a:gd name="T3" fmla="*/ 420 h 1380"/>
                <a:gd name="T4" fmla="*/ 717 w 840"/>
                <a:gd name="T5" fmla="*/ 802 h 1380"/>
                <a:gd name="T6" fmla="*/ 420 w 840"/>
                <a:gd name="T7" fmla="*/ 1380 h 1380"/>
                <a:gd name="T8" fmla="*/ 122 w 840"/>
                <a:gd name="T9" fmla="*/ 800 h 1380"/>
                <a:gd name="T10" fmla="*/ 0 w 840"/>
                <a:gd name="T11" fmla="*/ 420 h 1380"/>
                <a:gd name="T12" fmla="*/ 420 w 840"/>
                <a:gd name="T13" fmla="*/ 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1380">
                  <a:moveTo>
                    <a:pt x="420" y="0"/>
                  </a:moveTo>
                  <a:cubicBezTo>
                    <a:pt x="652" y="0"/>
                    <a:pt x="840" y="188"/>
                    <a:pt x="840" y="420"/>
                  </a:cubicBezTo>
                  <a:cubicBezTo>
                    <a:pt x="840" y="536"/>
                    <a:pt x="779" y="686"/>
                    <a:pt x="717" y="802"/>
                  </a:cubicBezTo>
                  <a:lnTo>
                    <a:pt x="420" y="1380"/>
                  </a:lnTo>
                  <a:lnTo>
                    <a:pt x="122" y="800"/>
                  </a:lnTo>
                  <a:cubicBezTo>
                    <a:pt x="74" y="708"/>
                    <a:pt x="9" y="53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lose/>
                </a:path>
              </a:pathLst>
            </a:custGeom>
            <a:solidFill>
              <a:schemeClr val="tx1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 b="1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225872" y="2431982"/>
              <a:ext cx="443217" cy="6098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Lifeline JL" panose="00000400000000000000" pitchFamily="2" charset="0"/>
                  <a:ea typeface="+mn-ea"/>
                </a:rPr>
                <a:t>2</a:t>
              </a:r>
              <a:endParaRPr lang="zh-CN" altLang="en-US" sz="2800" dirty="0">
                <a:solidFill>
                  <a:schemeClr val="bg2"/>
                </a:solidFill>
                <a:latin typeface="Lifeline JL" panose="00000400000000000000" pitchFamily="2" charset="0"/>
                <a:ea typeface="+mn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281231" y="3716932"/>
            <a:ext cx="616941" cy="1018701"/>
            <a:chOff x="8066088" y="2327276"/>
            <a:chExt cx="719137" cy="1187450"/>
          </a:xfrm>
        </p:grpSpPr>
        <p:sp>
          <p:nvSpPr>
            <p:cNvPr id="55" name="Freeform 23"/>
            <p:cNvSpPr/>
            <p:nvPr/>
          </p:nvSpPr>
          <p:spPr bwMode="auto">
            <a:xfrm>
              <a:off x="8066088" y="2327276"/>
              <a:ext cx="719137" cy="1187450"/>
            </a:xfrm>
            <a:custGeom>
              <a:avLst/>
              <a:gdLst>
                <a:gd name="T0" fmla="*/ 420 w 840"/>
                <a:gd name="T1" fmla="*/ 0 h 1380"/>
                <a:gd name="T2" fmla="*/ 840 w 840"/>
                <a:gd name="T3" fmla="*/ 420 h 1380"/>
                <a:gd name="T4" fmla="*/ 717 w 840"/>
                <a:gd name="T5" fmla="*/ 802 h 1380"/>
                <a:gd name="T6" fmla="*/ 420 w 840"/>
                <a:gd name="T7" fmla="*/ 1380 h 1380"/>
                <a:gd name="T8" fmla="*/ 122 w 840"/>
                <a:gd name="T9" fmla="*/ 800 h 1380"/>
                <a:gd name="T10" fmla="*/ 0 w 840"/>
                <a:gd name="T11" fmla="*/ 420 h 1380"/>
                <a:gd name="T12" fmla="*/ 420 w 840"/>
                <a:gd name="T13" fmla="*/ 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1380">
                  <a:moveTo>
                    <a:pt x="420" y="0"/>
                  </a:moveTo>
                  <a:cubicBezTo>
                    <a:pt x="652" y="0"/>
                    <a:pt x="840" y="188"/>
                    <a:pt x="840" y="420"/>
                  </a:cubicBezTo>
                  <a:cubicBezTo>
                    <a:pt x="840" y="536"/>
                    <a:pt x="779" y="686"/>
                    <a:pt x="717" y="802"/>
                  </a:cubicBezTo>
                  <a:lnTo>
                    <a:pt x="420" y="1380"/>
                  </a:lnTo>
                  <a:lnTo>
                    <a:pt x="122" y="800"/>
                  </a:lnTo>
                  <a:cubicBezTo>
                    <a:pt x="74" y="708"/>
                    <a:pt x="9" y="53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lose/>
                </a:path>
              </a:pathLst>
            </a:custGeom>
            <a:solidFill>
              <a:schemeClr val="tx1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 b="1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203780" y="2431982"/>
              <a:ext cx="446954" cy="6098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Lifeline JL" panose="00000400000000000000" pitchFamily="2" charset="0"/>
                  <a:ea typeface="+mn-ea"/>
                </a:rPr>
                <a:t>3</a:t>
              </a:r>
              <a:endParaRPr lang="zh-CN" altLang="en-US" sz="2800" dirty="0">
                <a:solidFill>
                  <a:schemeClr val="bg2"/>
                </a:solidFill>
                <a:latin typeface="Lifeline JL" panose="00000400000000000000" pitchFamily="2" charset="0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182963" y="3716932"/>
            <a:ext cx="616941" cy="1018701"/>
            <a:chOff x="8066088" y="2327276"/>
            <a:chExt cx="719137" cy="1187450"/>
          </a:xfrm>
        </p:grpSpPr>
        <p:sp>
          <p:nvSpPr>
            <p:cNvPr id="58" name="Freeform 23"/>
            <p:cNvSpPr/>
            <p:nvPr/>
          </p:nvSpPr>
          <p:spPr bwMode="auto">
            <a:xfrm>
              <a:off x="8066088" y="2327276"/>
              <a:ext cx="719137" cy="1187450"/>
            </a:xfrm>
            <a:custGeom>
              <a:avLst/>
              <a:gdLst>
                <a:gd name="T0" fmla="*/ 420 w 840"/>
                <a:gd name="T1" fmla="*/ 0 h 1380"/>
                <a:gd name="T2" fmla="*/ 840 w 840"/>
                <a:gd name="T3" fmla="*/ 420 h 1380"/>
                <a:gd name="T4" fmla="*/ 717 w 840"/>
                <a:gd name="T5" fmla="*/ 802 h 1380"/>
                <a:gd name="T6" fmla="*/ 420 w 840"/>
                <a:gd name="T7" fmla="*/ 1380 h 1380"/>
                <a:gd name="T8" fmla="*/ 122 w 840"/>
                <a:gd name="T9" fmla="*/ 800 h 1380"/>
                <a:gd name="T10" fmla="*/ 0 w 840"/>
                <a:gd name="T11" fmla="*/ 420 h 1380"/>
                <a:gd name="T12" fmla="*/ 420 w 840"/>
                <a:gd name="T13" fmla="*/ 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1380">
                  <a:moveTo>
                    <a:pt x="420" y="0"/>
                  </a:moveTo>
                  <a:cubicBezTo>
                    <a:pt x="652" y="0"/>
                    <a:pt x="840" y="188"/>
                    <a:pt x="840" y="420"/>
                  </a:cubicBezTo>
                  <a:cubicBezTo>
                    <a:pt x="840" y="536"/>
                    <a:pt x="779" y="686"/>
                    <a:pt x="717" y="802"/>
                  </a:cubicBezTo>
                  <a:lnTo>
                    <a:pt x="420" y="1380"/>
                  </a:lnTo>
                  <a:lnTo>
                    <a:pt x="122" y="800"/>
                  </a:lnTo>
                  <a:cubicBezTo>
                    <a:pt x="74" y="708"/>
                    <a:pt x="9" y="53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lose/>
                </a:path>
              </a:pathLst>
            </a:custGeom>
            <a:solidFill>
              <a:schemeClr val="tx1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 b="1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203398" y="2431982"/>
              <a:ext cx="452561" cy="6098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Lifeline JL" panose="00000400000000000000" pitchFamily="2" charset="0"/>
                  <a:ea typeface="+mn-ea"/>
                </a:rPr>
                <a:t>4</a:t>
              </a:r>
              <a:endParaRPr lang="zh-CN" altLang="en-US" sz="2800" dirty="0">
                <a:solidFill>
                  <a:schemeClr val="bg2"/>
                </a:solidFill>
                <a:latin typeface="Lifeline JL" panose="00000400000000000000" pitchFamily="2" charset="0"/>
                <a:ea typeface="+mn-ea"/>
              </a:endParaRPr>
            </a:p>
          </p:txBody>
        </p:sp>
      </p:grpSp>
      <p:sp>
        <p:nvSpPr>
          <p:cNvPr id="6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4.1 </a:t>
            </a:r>
            <a:r>
              <a:rPr lang="zh-CN" altLang="en-US" dirty="0">
                <a:latin typeface="+mj-ea"/>
                <a:ea typeface="+mj-ea"/>
                <a:sym typeface="+mn-ea"/>
              </a:rPr>
              <a:t>优化器的选择</a:t>
            </a:r>
            <a:endParaRPr lang="zh-CN" altLang="en-US" dirty="0"/>
          </a:p>
        </p:txBody>
      </p:sp>
      <p:grpSp>
        <p:nvGrpSpPr>
          <p:cNvPr id="6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2" name="图片 12" descr="16685702640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2315210"/>
            <a:ext cx="2892425" cy="1391285"/>
          </a:xfrm>
          <a:prstGeom prst="rect">
            <a:avLst/>
          </a:prstGeom>
        </p:spPr>
      </p:pic>
      <p:pic>
        <p:nvPicPr>
          <p:cNvPr id="15" name="图片 15" descr="16685709245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90" y="2311400"/>
            <a:ext cx="2762885" cy="1337945"/>
          </a:xfrm>
          <a:prstGeom prst="rect">
            <a:avLst/>
          </a:prstGeom>
        </p:spPr>
      </p:pic>
      <p:pic>
        <p:nvPicPr>
          <p:cNvPr id="18" name="图片 18" descr="16685711309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5" y="4796790"/>
            <a:ext cx="2881630" cy="1410970"/>
          </a:xfrm>
          <a:prstGeom prst="rect">
            <a:avLst/>
          </a:prstGeom>
        </p:spPr>
      </p:pic>
      <p:pic>
        <p:nvPicPr>
          <p:cNvPr id="21" name="图片 21" descr="16685716984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830" y="4796790"/>
            <a:ext cx="2961640" cy="143954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521835" y="4940935"/>
            <a:ext cx="3689985" cy="8947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0" indent="0"/>
            <a:r>
              <a:rPr lang="zh-CN" sz="1600" b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损失函数选择交叉熵</a:t>
            </a:r>
            <a:r>
              <a:rPr lang="en-US" altLang="zh-CN" sz="1600" b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,</a:t>
            </a:r>
            <a:r>
              <a:rPr lang="zh-CN" sz="1600" b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优化函数不使用正则化</a:t>
            </a:r>
            <a:r>
              <a:rPr lang="en-US" altLang="zh-CN" sz="1600" b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,</a:t>
            </a:r>
            <a:r>
              <a:rPr lang="en-US" sz="1600" b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lr=0.0003,epochs=50,train/val = 4/1</a:t>
            </a:r>
            <a:endParaRPr lang="en-US" altLang="en-US" sz="1600" b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899641" y="1890807"/>
            <a:ext cx="4973621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217599" y="1890807"/>
            <a:ext cx="4973621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Freeform 6"/>
          <p:cNvSpPr/>
          <p:nvPr/>
        </p:nvSpPr>
        <p:spPr bwMode="auto">
          <a:xfrm>
            <a:off x="1204924" y="1739679"/>
            <a:ext cx="4200402" cy="150812"/>
          </a:xfrm>
          <a:custGeom>
            <a:avLst/>
            <a:gdLst>
              <a:gd name="T0" fmla="*/ 285 w 4236"/>
              <a:gd name="T1" fmla="*/ 0 h 186"/>
              <a:gd name="T2" fmla="*/ 3967 w 4236"/>
              <a:gd name="T3" fmla="*/ 0 h 186"/>
              <a:gd name="T4" fmla="*/ 4236 w 4236"/>
              <a:gd name="T5" fmla="*/ 186 h 186"/>
              <a:gd name="T6" fmla="*/ 0 w 4236"/>
              <a:gd name="T7" fmla="*/ 186 h 186"/>
              <a:gd name="T8" fmla="*/ 285 w 4236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6" h="186">
                <a:moveTo>
                  <a:pt x="285" y="0"/>
                </a:moveTo>
                <a:lnTo>
                  <a:pt x="3967" y="0"/>
                </a:lnTo>
                <a:lnTo>
                  <a:pt x="4236" y="186"/>
                </a:lnTo>
                <a:lnTo>
                  <a:pt x="0" y="186"/>
                </a:lnTo>
                <a:lnTo>
                  <a:pt x="285" y="0"/>
                </a:lnTo>
                <a:close/>
              </a:path>
            </a:pathLst>
          </a:custGeom>
          <a:solidFill>
            <a:srgbClr val="4146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" name="Freeform 7"/>
          <p:cNvSpPr/>
          <p:nvPr/>
        </p:nvSpPr>
        <p:spPr bwMode="auto">
          <a:xfrm>
            <a:off x="1485467" y="1739679"/>
            <a:ext cx="3652018" cy="879213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499769" y="1925903"/>
            <a:ext cx="15786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/>
                </a:solidFill>
                <a:latin typeface="+mj-ea"/>
                <a:ea typeface="+mj-ea"/>
              </a:rPr>
              <a:t>R</a:t>
            </a:r>
            <a:r>
              <a:rPr lang="en-US" altLang="zh-CN" sz="2400" b="1" dirty="0">
                <a:solidFill>
                  <a:schemeClr val="bg2"/>
                </a:solidFill>
                <a:latin typeface="+mj-ea"/>
                <a:ea typeface="+mj-ea"/>
              </a:rPr>
              <a:t>msprop</a:t>
            </a:r>
            <a:endParaRPr lang="en-US" altLang="zh-CN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1" name="Freeform 6"/>
          <p:cNvSpPr/>
          <p:nvPr/>
        </p:nvSpPr>
        <p:spPr bwMode="auto">
          <a:xfrm>
            <a:off x="6607103" y="1739679"/>
            <a:ext cx="4200402" cy="150812"/>
          </a:xfrm>
          <a:custGeom>
            <a:avLst/>
            <a:gdLst>
              <a:gd name="T0" fmla="*/ 285 w 4236"/>
              <a:gd name="T1" fmla="*/ 0 h 186"/>
              <a:gd name="T2" fmla="*/ 3967 w 4236"/>
              <a:gd name="T3" fmla="*/ 0 h 186"/>
              <a:gd name="T4" fmla="*/ 4236 w 4236"/>
              <a:gd name="T5" fmla="*/ 186 h 186"/>
              <a:gd name="T6" fmla="*/ 0 w 4236"/>
              <a:gd name="T7" fmla="*/ 186 h 186"/>
              <a:gd name="T8" fmla="*/ 285 w 4236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6" h="186">
                <a:moveTo>
                  <a:pt x="285" y="0"/>
                </a:moveTo>
                <a:lnTo>
                  <a:pt x="3967" y="0"/>
                </a:lnTo>
                <a:lnTo>
                  <a:pt x="4236" y="186"/>
                </a:lnTo>
                <a:lnTo>
                  <a:pt x="0" y="186"/>
                </a:lnTo>
                <a:lnTo>
                  <a:pt x="285" y="0"/>
                </a:lnTo>
                <a:close/>
              </a:path>
            </a:pathLst>
          </a:custGeom>
          <a:solidFill>
            <a:srgbClr val="4146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2" name="Freeform 7"/>
          <p:cNvSpPr/>
          <p:nvPr/>
        </p:nvSpPr>
        <p:spPr bwMode="auto">
          <a:xfrm>
            <a:off x="6887646" y="1739679"/>
            <a:ext cx="3652018" cy="879213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19819" y="1920579"/>
            <a:ext cx="246778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/>
                </a:solidFill>
                <a:latin typeface="+mj-ea"/>
                <a:ea typeface="+mj-ea"/>
              </a:rPr>
              <a:t>Adam</a:t>
            </a:r>
            <a:endParaRPr lang="en-US" altLang="zh-CN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>
                <a:sym typeface="+mn-ea"/>
              </a:rPr>
              <a:t>4.1 </a:t>
            </a:r>
            <a:r>
              <a:rPr lang="zh-CN" altLang="en-US" dirty="0">
                <a:latin typeface="+mj-ea"/>
                <a:ea typeface="+mj-ea"/>
                <a:sym typeface="+mn-ea"/>
              </a:rPr>
              <a:t>优化器的选择</a:t>
            </a:r>
            <a:endParaRPr lang="zh-CN" altLang="en-US" dirty="0"/>
          </a:p>
        </p:txBody>
      </p:sp>
      <p:grpSp>
        <p:nvGrpSpPr>
          <p:cNvPr id="24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24" descr="16685727026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3140710"/>
            <a:ext cx="4805680" cy="23437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98950" y="1227455"/>
            <a:ext cx="369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增大</a:t>
            </a:r>
            <a:r>
              <a:rPr lang="en-US" altLang="zh-CN">
                <a:solidFill>
                  <a:schemeClr val="bg1"/>
                </a:solidFill>
              </a:rPr>
              <a:t>Epoch</a:t>
            </a:r>
            <a:r>
              <a:rPr lang="zh-CN" altLang="en-US">
                <a:solidFill>
                  <a:schemeClr val="bg1"/>
                </a:solidFill>
              </a:rPr>
              <a:t>至</a:t>
            </a:r>
            <a:r>
              <a:rPr lang="en-US" altLang="zh-CN">
                <a:solidFill>
                  <a:schemeClr val="bg1"/>
                </a:solidFill>
              </a:rPr>
              <a:t>200</a:t>
            </a:r>
            <a:r>
              <a:rPr lang="zh-CN" altLang="en-US">
                <a:solidFill>
                  <a:schemeClr val="bg1"/>
                </a:solidFill>
              </a:rPr>
              <a:t>，进一步比较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95" y="3140710"/>
            <a:ext cx="4989830" cy="245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4.2 </a:t>
            </a:r>
            <a:r>
              <a:rPr lang="zh-CN" altLang="en-US" dirty="0">
                <a:latin typeface="+mj-ea"/>
                <a:ea typeface="+mj-ea"/>
                <a:sym typeface="+mn-ea"/>
              </a:rPr>
              <a:t>神经网络结构的选择</a:t>
            </a:r>
            <a:endParaRPr lang="zh-CN" altLang="en-US" dirty="0"/>
          </a:p>
        </p:txBody>
      </p:sp>
      <p:grpSp>
        <p:nvGrpSpPr>
          <p:cNvPr id="40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6217599" y="1890807"/>
            <a:ext cx="4973621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Freeform 6"/>
          <p:cNvSpPr/>
          <p:nvPr/>
        </p:nvSpPr>
        <p:spPr bwMode="auto">
          <a:xfrm>
            <a:off x="1204924" y="1739679"/>
            <a:ext cx="4200402" cy="150812"/>
          </a:xfrm>
          <a:custGeom>
            <a:avLst/>
            <a:gdLst>
              <a:gd name="T0" fmla="*/ 285 w 4236"/>
              <a:gd name="T1" fmla="*/ 0 h 186"/>
              <a:gd name="T2" fmla="*/ 3967 w 4236"/>
              <a:gd name="T3" fmla="*/ 0 h 186"/>
              <a:gd name="T4" fmla="*/ 4236 w 4236"/>
              <a:gd name="T5" fmla="*/ 186 h 186"/>
              <a:gd name="T6" fmla="*/ 0 w 4236"/>
              <a:gd name="T7" fmla="*/ 186 h 186"/>
              <a:gd name="T8" fmla="*/ 285 w 4236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6" h="186">
                <a:moveTo>
                  <a:pt x="285" y="0"/>
                </a:moveTo>
                <a:lnTo>
                  <a:pt x="3967" y="0"/>
                </a:lnTo>
                <a:lnTo>
                  <a:pt x="4236" y="186"/>
                </a:lnTo>
                <a:lnTo>
                  <a:pt x="0" y="186"/>
                </a:lnTo>
                <a:lnTo>
                  <a:pt x="285" y="0"/>
                </a:lnTo>
                <a:close/>
              </a:path>
            </a:pathLst>
          </a:custGeom>
          <a:solidFill>
            <a:srgbClr val="4146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" name="Freeform 7"/>
          <p:cNvSpPr/>
          <p:nvPr/>
        </p:nvSpPr>
        <p:spPr bwMode="auto">
          <a:xfrm>
            <a:off x="1485467" y="1739679"/>
            <a:ext cx="3652018" cy="879213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78434" y="1925903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单</a:t>
            </a:r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隐藏层神经</a:t>
            </a:r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网络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1" name="Freeform 6"/>
          <p:cNvSpPr/>
          <p:nvPr/>
        </p:nvSpPr>
        <p:spPr bwMode="auto">
          <a:xfrm>
            <a:off x="6607103" y="1739679"/>
            <a:ext cx="4200402" cy="150812"/>
          </a:xfrm>
          <a:custGeom>
            <a:avLst/>
            <a:gdLst>
              <a:gd name="T0" fmla="*/ 285 w 4236"/>
              <a:gd name="T1" fmla="*/ 0 h 186"/>
              <a:gd name="T2" fmla="*/ 3967 w 4236"/>
              <a:gd name="T3" fmla="*/ 0 h 186"/>
              <a:gd name="T4" fmla="*/ 4236 w 4236"/>
              <a:gd name="T5" fmla="*/ 186 h 186"/>
              <a:gd name="T6" fmla="*/ 0 w 4236"/>
              <a:gd name="T7" fmla="*/ 186 h 186"/>
              <a:gd name="T8" fmla="*/ 285 w 4236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6" h="186">
                <a:moveTo>
                  <a:pt x="285" y="0"/>
                </a:moveTo>
                <a:lnTo>
                  <a:pt x="3967" y="0"/>
                </a:lnTo>
                <a:lnTo>
                  <a:pt x="4236" y="186"/>
                </a:lnTo>
                <a:lnTo>
                  <a:pt x="0" y="186"/>
                </a:lnTo>
                <a:lnTo>
                  <a:pt x="285" y="0"/>
                </a:lnTo>
                <a:close/>
              </a:path>
            </a:pathLst>
          </a:custGeom>
          <a:solidFill>
            <a:srgbClr val="4146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" name="Freeform 7"/>
          <p:cNvSpPr/>
          <p:nvPr/>
        </p:nvSpPr>
        <p:spPr bwMode="auto">
          <a:xfrm>
            <a:off x="6887646" y="1739679"/>
            <a:ext cx="3652018" cy="879213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313295" y="1920875"/>
            <a:ext cx="267398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双</a:t>
            </a:r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隐藏层</a:t>
            </a:r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神经网络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9210" y="2971800"/>
            <a:ext cx="41065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chemeClr val="bg1"/>
                </a:solidFill>
              </a:rPr>
              <a:t>self.embedding = nn.Embedding(vocab_size, 20)</a:t>
            </a:r>
            <a:endParaRPr lang="zh-CN" altLang="en-US">
              <a:solidFill>
                <a:schemeClr val="bg1"/>
              </a:solidFill>
            </a:endParaRPr>
          </a:p>
          <a:p>
            <a:pPr indent="457200"/>
            <a:r>
              <a:rPr lang="zh-CN" altLang="en-US">
                <a:solidFill>
                  <a:schemeClr val="bg1"/>
                </a:solidFill>
              </a:rPr>
              <a:t>self.lstm = nn.LSTM(20, 128, 1,batch_first=True,dropout=0.2)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self.fc1 = nn.Linear(</a:t>
            </a:r>
            <a:r>
              <a:rPr lang="en-US" altLang="zh-CN">
                <a:solidFill>
                  <a:schemeClr val="bg1"/>
                </a:solidFill>
              </a:rPr>
              <a:t>128</a:t>
            </a:r>
            <a:r>
              <a:rPr lang="zh-CN" altLang="en-US">
                <a:solidFill>
                  <a:schemeClr val="bg1"/>
                </a:solidFill>
              </a:rPr>
              <a:t>, 2)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97015" y="3068955"/>
            <a:ext cx="41065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chemeClr val="bg1"/>
                </a:solidFill>
              </a:rPr>
              <a:t>self.embedding = nn.Embedding(vocab_size, 20)</a:t>
            </a:r>
            <a:endParaRPr lang="zh-CN" altLang="en-US">
              <a:solidFill>
                <a:schemeClr val="bg1"/>
              </a:solidFill>
            </a:endParaRPr>
          </a:p>
          <a:p>
            <a:pPr indent="457200"/>
            <a:r>
              <a:rPr lang="zh-CN" altLang="en-US">
                <a:solidFill>
                  <a:schemeClr val="bg1"/>
                </a:solidFill>
              </a:rPr>
              <a:t>self.lstm1 = nn.LSTM(20, 128, 1,batch_first=True,dropout=0.2)</a:t>
            </a:r>
            <a:endParaRPr lang="zh-CN" altLang="en-US">
              <a:solidFill>
                <a:schemeClr val="bg1"/>
              </a:solidFill>
            </a:endParaRPr>
          </a:p>
          <a:p>
            <a:pPr indent="457200"/>
            <a:r>
              <a:rPr lang="zh-CN" altLang="en-US">
                <a:solidFill>
                  <a:schemeClr val="bg1"/>
                </a:solidFill>
              </a:rPr>
              <a:t>self.lstm2 = nn.LSTM(128, 64, 2,batch_first=True,dropout=0.2)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self.fc1 = nn.Linear(64, 2)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4.2 </a:t>
            </a:r>
            <a:r>
              <a:rPr lang="zh-CN" altLang="en-US" dirty="0">
                <a:latin typeface="+mj-ea"/>
                <a:ea typeface="+mj-ea"/>
                <a:sym typeface="+mn-ea"/>
              </a:rPr>
              <a:t>神经网络结构的选择</a:t>
            </a:r>
            <a:endParaRPr lang="zh-CN" altLang="en-US" dirty="0"/>
          </a:p>
        </p:txBody>
      </p:sp>
      <p:grpSp>
        <p:nvGrpSpPr>
          <p:cNvPr id="40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6217599" y="1890807"/>
            <a:ext cx="4973621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Freeform 6"/>
          <p:cNvSpPr/>
          <p:nvPr/>
        </p:nvSpPr>
        <p:spPr bwMode="auto">
          <a:xfrm>
            <a:off x="1204924" y="1739679"/>
            <a:ext cx="4200402" cy="150812"/>
          </a:xfrm>
          <a:custGeom>
            <a:avLst/>
            <a:gdLst>
              <a:gd name="T0" fmla="*/ 285 w 4236"/>
              <a:gd name="T1" fmla="*/ 0 h 186"/>
              <a:gd name="T2" fmla="*/ 3967 w 4236"/>
              <a:gd name="T3" fmla="*/ 0 h 186"/>
              <a:gd name="T4" fmla="*/ 4236 w 4236"/>
              <a:gd name="T5" fmla="*/ 186 h 186"/>
              <a:gd name="T6" fmla="*/ 0 w 4236"/>
              <a:gd name="T7" fmla="*/ 186 h 186"/>
              <a:gd name="T8" fmla="*/ 285 w 4236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6" h="186">
                <a:moveTo>
                  <a:pt x="285" y="0"/>
                </a:moveTo>
                <a:lnTo>
                  <a:pt x="3967" y="0"/>
                </a:lnTo>
                <a:lnTo>
                  <a:pt x="4236" y="186"/>
                </a:lnTo>
                <a:lnTo>
                  <a:pt x="0" y="186"/>
                </a:lnTo>
                <a:lnTo>
                  <a:pt x="285" y="0"/>
                </a:lnTo>
                <a:close/>
              </a:path>
            </a:pathLst>
          </a:custGeom>
          <a:solidFill>
            <a:srgbClr val="4146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" name="Freeform 7"/>
          <p:cNvSpPr/>
          <p:nvPr/>
        </p:nvSpPr>
        <p:spPr bwMode="auto">
          <a:xfrm>
            <a:off x="1485467" y="1739679"/>
            <a:ext cx="3652018" cy="879213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78434" y="1925903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单</a:t>
            </a:r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隐藏层神经</a:t>
            </a:r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网络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1" name="Freeform 6"/>
          <p:cNvSpPr/>
          <p:nvPr/>
        </p:nvSpPr>
        <p:spPr bwMode="auto">
          <a:xfrm>
            <a:off x="6607103" y="1739679"/>
            <a:ext cx="4200402" cy="150812"/>
          </a:xfrm>
          <a:custGeom>
            <a:avLst/>
            <a:gdLst>
              <a:gd name="T0" fmla="*/ 285 w 4236"/>
              <a:gd name="T1" fmla="*/ 0 h 186"/>
              <a:gd name="T2" fmla="*/ 3967 w 4236"/>
              <a:gd name="T3" fmla="*/ 0 h 186"/>
              <a:gd name="T4" fmla="*/ 4236 w 4236"/>
              <a:gd name="T5" fmla="*/ 186 h 186"/>
              <a:gd name="T6" fmla="*/ 0 w 4236"/>
              <a:gd name="T7" fmla="*/ 186 h 186"/>
              <a:gd name="T8" fmla="*/ 285 w 4236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6" h="186">
                <a:moveTo>
                  <a:pt x="285" y="0"/>
                </a:moveTo>
                <a:lnTo>
                  <a:pt x="3967" y="0"/>
                </a:lnTo>
                <a:lnTo>
                  <a:pt x="4236" y="186"/>
                </a:lnTo>
                <a:lnTo>
                  <a:pt x="0" y="186"/>
                </a:lnTo>
                <a:lnTo>
                  <a:pt x="285" y="0"/>
                </a:lnTo>
                <a:close/>
              </a:path>
            </a:pathLst>
          </a:custGeom>
          <a:solidFill>
            <a:srgbClr val="4146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" name="Freeform 7"/>
          <p:cNvSpPr/>
          <p:nvPr/>
        </p:nvSpPr>
        <p:spPr bwMode="auto">
          <a:xfrm>
            <a:off x="6887646" y="1739679"/>
            <a:ext cx="3652018" cy="879213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313295" y="1920875"/>
            <a:ext cx="267398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双</a:t>
            </a:r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隐藏层</a:t>
            </a:r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神经网络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3" name="图片 16" descr="16685861935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4535" y="2904490"/>
            <a:ext cx="2667000" cy="2186940"/>
          </a:xfrm>
          <a:prstGeom prst="rect">
            <a:avLst/>
          </a:prstGeom>
        </p:spPr>
      </p:pic>
      <p:pic>
        <p:nvPicPr>
          <p:cNvPr id="4" name="图片 19" descr="16688245943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210" y="2904490"/>
            <a:ext cx="2552700" cy="2235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4.3 </a:t>
            </a:r>
            <a:r>
              <a:rPr lang="zh-CN" altLang="en-US" dirty="0">
                <a:latin typeface="+mj-ea"/>
                <a:ea typeface="+mj-ea"/>
                <a:sym typeface="+mn-ea"/>
              </a:rPr>
              <a:t>迭代次数的选择</a:t>
            </a:r>
            <a:endParaRPr lang="zh-CN" altLang="en-US" dirty="0"/>
          </a:p>
        </p:txBody>
      </p:sp>
      <p:grpSp>
        <p:nvGrpSpPr>
          <p:cNvPr id="4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302000" y="1522730"/>
            <a:ext cx="574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Epoch = 100 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6" name="图片 17" descr="1668824557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6153" y="2196148"/>
            <a:ext cx="5264785" cy="2502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4.4 </a:t>
            </a:r>
            <a:r>
              <a:rPr lang="zh-CN" altLang="en-US" dirty="0"/>
              <a:t>实验参数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51735" y="1988820"/>
            <a:ext cx="7295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chemeClr val="bg1"/>
                </a:solidFill>
              </a:rPr>
              <a:t>双隐藏层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dropout=0.2</a:t>
            </a:r>
            <a:r>
              <a:rPr lang="en-US" altLang="zh-CN">
                <a:solidFill>
                  <a:schemeClr val="bg1"/>
                </a:solidFill>
              </a:rPr>
              <a:t>),</a:t>
            </a:r>
            <a:r>
              <a:rPr lang="zh-CN" altLang="en-US">
                <a:solidFill>
                  <a:schemeClr val="bg1"/>
                </a:solidFill>
              </a:rPr>
              <a:t>epoch= </a:t>
            </a:r>
            <a:r>
              <a:rPr lang="en-US" altLang="zh-CN">
                <a:solidFill>
                  <a:schemeClr val="bg1"/>
                </a:solidFill>
              </a:rPr>
              <a:t>8</a:t>
            </a:r>
            <a:r>
              <a:rPr lang="zh-CN" altLang="en-US">
                <a:solidFill>
                  <a:schemeClr val="bg1"/>
                </a:solidFill>
              </a:rPr>
              <a:t>0,lr=0.0003,使用交叉熵损失函数,使用Adam优化器,</a:t>
            </a:r>
            <a:r>
              <a:rPr lang="en-US" altLang="zh-CN">
                <a:solidFill>
                  <a:schemeClr val="bg1"/>
                </a:solidFill>
              </a:rPr>
              <a:t>L2</a:t>
            </a:r>
            <a:r>
              <a:rPr lang="zh-CN" altLang="en-US">
                <a:solidFill>
                  <a:schemeClr val="bg1"/>
                </a:solidFill>
              </a:rPr>
              <a:t>正则化参数weight_decay=0.0003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词向量长度为</a:t>
            </a:r>
            <a:r>
              <a:rPr lang="en-US" altLang="zh-CN">
                <a:solidFill>
                  <a:schemeClr val="bg1"/>
                </a:solidFill>
              </a:rPr>
              <a:t>20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25045" y="1230625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2139102" y="3198437"/>
            <a:ext cx="792014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6600" dirty="0">
                <a:solidFill>
                  <a:schemeClr val="accent1"/>
                </a:solidFill>
                <a:sym typeface="+mn-ea"/>
              </a:rPr>
              <a:t>实验结果分析和评价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2311400" y="4231003"/>
            <a:ext cx="7575550" cy="201688"/>
            <a:chOff x="1927" y="2201"/>
            <a:chExt cx="4019" cy="107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5.1 </a:t>
            </a:r>
            <a:r>
              <a:rPr lang="zh-CN" altLang="en-US" dirty="0">
                <a:latin typeface="+mj-ea"/>
                <a:ea typeface="+mj-ea"/>
                <a:sym typeface="+mn-ea"/>
              </a:rPr>
              <a:t>实验结果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grpSp>
        <p:nvGrpSpPr>
          <p:cNvPr id="4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311400" y="2708910"/>
            <a:ext cx="75171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Accuracy: 0.9027709298885711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Precision: 0.926894403026594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Recall: 0.9620048504446241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F1: 0.9441233140655106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AUC: 0.759342506193972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5.1 </a:t>
            </a:r>
            <a:r>
              <a:rPr lang="zh-CN" altLang="en-US" dirty="0">
                <a:latin typeface="+mj-ea"/>
                <a:ea typeface="+mj-ea"/>
                <a:sym typeface="+mn-ea"/>
              </a:rPr>
              <a:t>实验结果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grpSp>
        <p:nvGrpSpPr>
          <p:cNvPr id="4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1556385"/>
            <a:ext cx="9357360" cy="456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89701" y="1230625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+mj-ea"/>
                <a:ea typeface="+mj-ea"/>
              </a:rPr>
              <a:t>１</a:t>
            </a:r>
            <a:endParaRPr lang="zh-CN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2"/>
          <p:cNvSpPr txBox="1"/>
          <p:nvPr/>
        </p:nvSpPr>
        <p:spPr>
          <a:xfrm>
            <a:off x="2970190" y="3198437"/>
            <a:ext cx="6257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chemeClr val="bg1"/>
                </a:solidFill>
              </a:rPr>
              <a:t>问题描述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grpSp>
        <p:nvGrpSpPr>
          <p:cNvPr id="46" name="Group 9"/>
          <p:cNvGrpSpPr>
            <a:grpSpLocks noChangeAspect="1"/>
          </p:cNvGrpSpPr>
          <p:nvPr/>
        </p:nvGrpSpPr>
        <p:grpSpPr bwMode="auto">
          <a:xfrm>
            <a:off x="2311400" y="4231003"/>
            <a:ext cx="7575550" cy="201688"/>
            <a:chOff x="1927" y="2201"/>
            <a:chExt cx="4019" cy="107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5.1 </a:t>
            </a:r>
            <a:r>
              <a:rPr lang="zh-CN" altLang="en-US" dirty="0">
                <a:latin typeface="+mj-ea"/>
                <a:ea typeface="+mj-ea"/>
                <a:sym typeface="+mn-ea"/>
              </a:rPr>
              <a:t>实验结果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grpSp>
        <p:nvGrpSpPr>
          <p:cNvPr id="4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2630" y="1412875"/>
            <a:ext cx="5669280" cy="435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5.1 </a:t>
            </a:r>
            <a:r>
              <a:rPr lang="zh-CN" altLang="en-US" dirty="0">
                <a:latin typeface="+mj-ea"/>
                <a:ea typeface="+mj-ea"/>
                <a:sym typeface="+mn-ea"/>
              </a:rPr>
              <a:t>实验结果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grpSp>
        <p:nvGrpSpPr>
          <p:cNvPr id="4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815" y="2324100"/>
            <a:ext cx="2712720" cy="220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899641" y="1890807"/>
            <a:ext cx="4973621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217599" y="1890807"/>
            <a:ext cx="4973621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Freeform 6"/>
          <p:cNvSpPr/>
          <p:nvPr/>
        </p:nvSpPr>
        <p:spPr bwMode="auto">
          <a:xfrm>
            <a:off x="1204924" y="1739679"/>
            <a:ext cx="4200402" cy="150812"/>
          </a:xfrm>
          <a:custGeom>
            <a:avLst/>
            <a:gdLst>
              <a:gd name="T0" fmla="*/ 285 w 4236"/>
              <a:gd name="T1" fmla="*/ 0 h 186"/>
              <a:gd name="T2" fmla="*/ 3967 w 4236"/>
              <a:gd name="T3" fmla="*/ 0 h 186"/>
              <a:gd name="T4" fmla="*/ 4236 w 4236"/>
              <a:gd name="T5" fmla="*/ 186 h 186"/>
              <a:gd name="T6" fmla="*/ 0 w 4236"/>
              <a:gd name="T7" fmla="*/ 186 h 186"/>
              <a:gd name="T8" fmla="*/ 285 w 4236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6" h="186">
                <a:moveTo>
                  <a:pt x="285" y="0"/>
                </a:moveTo>
                <a:lnTo>
                  <a:pt x="3967" y="0"/>
                </a:lnTo>
                <a:lnTo>
                  <a:pt x="4236" y="186"/>
                </a:lnTo>
                <a:lnTo>
                  <a:pt x="0" y="186"/>
                </a:lnTo>
                <a:lnTo>
                  <a:pt x="285" y="0"/>
                </a:lnTo>
                <a:close/>
              </a:path>
            </a:pathLst>
          </a:custGeom>
          <a:solidFill>
            <a:srgbClr val="4146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" name="Freeform 7"/>
          <p:cNvSpPr/>
          <p:nvPr/>
        </p:nvSpPr>
        <p:spPr bwMode="auto">
          <a:xfrm>
            <a:off x="1485467" y="1739679"/>
            <a:ext cx="3652018" cy="879213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435634" y="1925903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第一次</a:t>
            </a:r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运行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1" name="Freeform 6"/>
          <p:cNvSpPr/>
          <p:nvPr/>
        </p:nvSpPr>
        <p:spPr bwMode="auto">
          <a:xfrm>
            <a:off x="6607103" y="1739679"/>
            <a:ext cx="4200402" cy="150812"/>
          </a:xfrm>
          <a:custGeom>
            <a:avLst/>
            <a:gdLst>
              <a:gd name="T0" fmla="*/ 285 w 4236"/>
              <a:gd name="T1" fmla="*/ 0 h 186"/>
              <a:gd name="T2" fmla="*/ 3967 w 4236"/>
              <a:gd name="T3" fmla="*/ 0 h 186"/>
              <a:gd name="T4" fmla="*/ 4236 w 4236"/>
              <a:gd name="T5" fmla="*/ 186 h 186"/>
              <a:gd name="T6" fmla="*/ 0 w 4236"/>
              <a:gd name="T7" fmla="*/ 186 h 186"/>
              <a:gd name="T8" fmla="*/ 285 w 4236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6" h="186">
                <a:moveTo>
                  <a:pt x="285" y="0"/>
                </a:moveTo>
                <a:lnTo>
                  <a:pt x="3967" y="0"/>
                </a:lnTo>
                <a:lnTo>
                  <a:pt x="4236" y="186"/>
                </a:lnTo>
                <a:lnTo>
                  <a:pt x="0" y="186"/>
                </a:lnTo>
                <a:lnTo>
                  <a:pt x="285" y="0"/>
                </a:lnTo>
                <a:close/>
              </a:path>
            </a:pathLst>
          </a:custGeom>
          <a:solidFill>
            <a:srgbClr val="4146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2" name="Freeform 7"/>
          <p:cNvSpPr/>
          <p:nvPr/>
        </p:nvSpPr>
        <p:spPr bwMode="auto">
          <a:xfrm>
            <a:off x="6887646" y="1739679"/>
            <a:ext cx="3652018" cy="879213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19819" y="1920579"/>
            <a:ext cx="246778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最终结果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5.2 </a:t>
            </a:r>
            <a:r>
              <a:rPr lang="zh-CN" altLang="en-US" dirty="0"/>
              <a:t>分析</a:t>
            </a:r>
            <a:r>
              <a:rPr lang="zh-CN" altLang="en-US" dirty="0"/>
              <a:t>与评价</a:t>
            </a:r>
            <a:endParaRPr lang="zh-CN" altLang="en-US" dirty="0"/>
          </a:p>
        </p:txBody>
      </p:sp>
      <p:grpSp>
        <p:nvGrpSpPr>
          <p:cNvPr id="24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290" y="2807970"/>
            <a:ext cx="2811780" cy="12420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20" y="2903220"/>
            <a:ext cx="2887980" cy="1051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280" y="4149090"/>
            <a:ext cx="2104390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4220845"/>
            <a:ext cx="2052955" cy="1661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5.2 </a:t>
            </a:r>
            <a:r>
              <a:rPr lang="zh-CN" altLang="en-US" dirty="0">
                <a:latin typeface="+mj-ea"/>
                <a:ea typeface="+mj-ea"/>
                <a:sym typeface="+mn-ea"/>
              </a:rPr>
              <a:t>分析及</a:t>
            </a:r>
            <a:r>
              <a:rPr lang="zh-CN" altLang="en-US" dirty="0">
                <a:latin typeface="+mj-ea"/>
                <a:ea typeface="+mj-ea"/>
                <a:sym typeface="+mn-ea"/>
              </a:rPr>
              <a:t>评价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grpSp>
        <p:nvGrpSpPr>
          <p:cNvPr id="4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85110" y="2085340"/>
            <a:ext cx="66262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（1）该模型的 Accuracy,Precision,Recall,F1,AUC 值均较高，说明模型较为可靠；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（2）ROC 曲线偏向左上方，可知分类器的分类性能较好，可以很好的对新闻进行分类；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（3）由 Precision=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0.926894403026594</a:t>
            </a:r>
            <a:r>
              <a:rPr lang="zh-CN" altLang="en-US">
                <a:solidFill>
                  <a:schemeClr val="bg1"/>
                </a:solidFill>
              </a:rPr>
              <a:t> 略小于 Recall=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0.9620048504446241</a:t>
            </a:r>
            <a:r>
              <a:rPr lang="zh-CN" altLang="en-US">
                <a:solidFill>
                  <a:schemeClr val="bg1"/>
                </a:solidFill>
              </a:rPr>
              <a:t>，可知，该分类器相对而言更容易把假新闻识别为真新闻。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（4）模型也相对的存在一些缺点，比如存在一定的过拟合，我通过 L2 正则化方式及增加隐藏层并增设</a:t>
            </a:r>
            <a:r>
              <a:rPr lang="en-US" altLang="zh-CN">
                <a:solidFill>
                  <a:schemeClr val="bg1"/>
                </a:solidFill>
              </a:rPr>
              <a:t>dropout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才稍微缓解了模型的过拟合，未来可以选择更多方式，来对模型进行改进。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"/>
          <p:cNvGrpSpPr>
            <a:grpSpLocks noChangeAspect="1"/>
          </p:cNvGrpSpPr>
          <p:nvPr/>
        </p:nvGrpSpPr>
        <p:grpSpPr bwMode="auto">
          <a:xfrm>
            <a:off x="2909094" y="4883719"/>
            <a:ext cx="6380162" cy="169862"/>
            <a:chOff x="1927" y="2201"/>
            <a:chExt cx="4019" cy="107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406649" y="2674658"/>
            <a:ext cx="7381875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5400" b="1" dirty="0">
                <a:solidFill>
                  <a:schemeClr val="accent1"/>
                </a:solidFill>
                <a:latin typeface="+mn-ea"/>
                <a:ea typeface="+mn-ea"/>
              </a:rPr>
              <a:t>基于</a:t>
            </a:r>
            <a:r>
              <a:rPr lang="en-US" altLang="zh-CN" sz="5400" b="1" dirty="0">
                <a:solidFill>
                  <a:schemeClr val="accent1"/>
                </a:solidFill>
                <a:latin typeface="+mn-ea"/>
                <a:ea typeface="+mn-ea"/>
              </a:rPr>
              <a:t>LSTM</a:t>
            </a:r>
            <a:r>
              <a:rPr lang="zh-CN" altLang="en-US" sz="54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endParaRPr lang="zh-CN" altLang="en-US" sz="5400" b="1" dirty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5400" b="1" dirty="0">
                <a:solidFill>
                  <a:schemeClr val="accent1"/>
                </a:solidFill>
                <a:latin typeface="+mn-ea"/>
                <a:ea typeface="+mn-ea"/>
              </a:rPr>
              <a:t>虚假新闻分类系统</a:t>
            </a:r>
            <a:endParaRPr lang="zh-CN" altLang="en-US" sz="5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3262070" y="4528725"/>
            <a:ext cx="2420453" cy="3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>
                <a:solidFill>
                  <a:schemeClr val="accent1"/>
                </a:solidFill>
                <a:latin typeface="+mn-ea"/>
                <a:ea typeface="+mn-ea"/>
              </a:rPr>
              <a:t>专业</a:t>
            </a:r>
            <a:r>
              <a:rPr lang="zh-CN" altLang="en-US" b="0" dirty="0" smtClean="0">
                <a:solidFill>
                  <a:schemeClr val="accent1"/>
                </a:solidFill>
                <a:latin typeface="+mn-ea"/>
                <a:ea typeface="+mn-ea"/>
              </a:rPr>
              <a:t>：</a:t>
            </a:r>
            <a:r>
              <a:rPr lang="zh-CN" altLang="en-US" b="0" dirty="0" smtClean="0">
                <a:solidFill>
                  <a:schemeClr val="accent1"/>
                </a:solidFill>
                <a:latin typeface="+mn-ea"/>
                <a:ea typeface="+mn-ea"/>
              </a:rPr>
              <a:t>信息安全</a:t>
            </a:r>
            <a:endParaRPr lang="zh-CN" altLang="en-US" b="0" dirty="0" smtClean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6603365" y="4528820"/>
            <a:ext cx="2808178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>
                <a:solidFill>
                  <a:schemeClr val="accent1"/>
                </a:solidFill>
                <a:latin typeface="+mn-ea"/>
                <a:ea typeface="+mn-ea"/>
              </a:rPr>
              <a:t>姓名</a:t>
            </a:r>
            <a:r>
              <a:rPr lang="zh-CN" altLang="en-US" b="0" dirty="0" smtClean="0">
                <a:solidFill>
                  <a:schemeClr val="accent1"/>
                </a:solidFill>
                <a:latin typeface="+mn-ea"/>
                <a:ea typeface="+mn-ea"/>
              </a:rPr>
              <a:t>：</a:t>
            </a:r>
            <a:r>
              <a:rPr lang="zh-CN" altLang="en-US" b="0" dirty="0" smtClean="0">
                <a:solidFill>
                  <a:schemeClr val="accent1"/>
                </a:solidFill>
                <a:latin typeface="+mn-ea"/>
                <a:ea typeface="+mn-ea"/>
              </a:rPr>
              <a:t>刘哲泽 </a:t>
            </a:r>
            <a:endParaRPr lang="zh-CN" altLang="zh-CN" b="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40" y="965560"/>
            <a:ext cx="1440749" cy="1431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72422" y="507690"/>
            <a:ext cx="36493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algn="ctr"/>
            <a:r>
              <a:rPr lang="zh-CN" altLang="en-US" b="0" dirty="0">
                <a:solidFill>
                  <a:schemeClr val="bg1"/>
                </a:solidFill>
              </a:rPr>
              <a:t>问题重述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grpSp>
        <p:nvGrpSpPr>
          <p:cNvPr id="49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634490" y="1421130"/>
            <a:ext cx="9024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chemeClr val="bg1"/>
                </a:solidFill>
              </a:rPr>
              <a:t>给定一个信息的标题（必须）、出处、相关链接以及相关评论，尝试判别信息真伪。</a:t>
            </a:r>
            <a:endParaRPr lang="zh-CN" altLang="en-US">
              <a:solidFill>
                <a:schemeClr val="bg1"/>
              </a:solidFill>
            </a:endParaRPr>
          </a:p>
          <a:p>
            <a:pPr indent="457200"/>
            <a:r>
              <a:rPr lang="zh-CN" altLang="en-US">
                <a:solidFill>
                  <a:schemeClr val="bg1"/>
                </a:solidFill>
              </a:rPr>
              <a:t>输入：信息来源、标题、相关超链接、评论</a:t>
            </a:r>
            <a:endParaRPr lang="zh-CN" altLang="en-US">
              <a:solidFill>
                <a:schemeClr val="bg1"/>
              </a:solidFill>
            </a:endParaRPr>
          </a:p>
          <a:p>
            <a:pPr indent="457200"/>
            <a:r>
              <a:rPr lang="zh-CN" altLang="en-US">
                <a:solidFill>
                  <a:schemeClr val="bg1"/>
                </a:solidFill>
              </a:rPr>
              <a:t>输出：真伪标签（0: 消息为真，1: 消息为假）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2960" y="2681605"/>
            <a:ext cx="84702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问题分析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r>
              <a:rPr lang="zh-CN" altLang="en-US">
                <a:solidFill>
                  <a:schemeClr val="bg1"/>
                </a:solidFill>
              </a:rPr>
              <a:t>这是一个二元分类问题，主要涉及到自然语言处理及深度学习的相关内容和知识，决定采用</a:t>
            </a:r>
            <a:r>
              <a:rPr lang="en-US" altLang="zh-CN">
                <a:solidFill>
                  <a:schemeClr val="bg1"/>
                </a:solidFill>
              </a:rPr>
              <a:t>jieba,torchtext</a:t>
            </a:r>
            <a:r>
              <a:rPr lang="zh-CN" altLang="en-US">
                <a:solidFill>
                  <a:schemeClr val="bg1"/>
                </a:solidFill>
              </a:rPr>
              <a:t>等方法进行分词和文本向量化操作，采用</a:t>
            </a:r>
            <a:r>
              <a:rPr lang="en-US" altLang="zh-CN">
                <a:solidFill>
                  <a:schemeClr val="bg1"/>
                </a:solidFill>
              </a:rPr>
              <a:t>LSTM</a:t>
            </a:r>
            <a:r>
              <a:rPr lang="zh-CN" altLang="en-US">
                <a:solidFill>
                  <a:schemeClr val="bg1"/>
                </a:solidFill>
              </a:rPr>
              <a:t>神经网络进行深度学习，神经网络的输入为向量化后的文本数据，输出为一个二元向量。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2960" y="4580890"/>
            <a:ext cx="711835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环境配置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实验环境采用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Anaconda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下的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Jupyter Notebook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pytorch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版本为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1.9.0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版本为3.9.13，jieba版本为0.42.1，scikit-learn版本为1.1.3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25045" y="1230625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2970190" y="3198437"/>
            <a:ext cx="6257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600">
                <a:solidFill>
                  <a:schemeClr val="accent1"/>
                </a:solidFill>
                <a:sym typeface="+mn-ea"/>
              </a:rPr>
              <a:t>数据集说明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2311400" y="4231003"/>
            <a:ext cx="7575550" cy="201688"/>
            <a:chOff x="1927" y="2201"/>
            <a:chExt cx="4019" cy="107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/>
              <a:t>数据集</a:t>
            </a:r>
            <a:endParaRPr lang="zh-CN" altLang="en-US" dirty="0"/>
          </a:p>
        </p:txBody>
      </p:sp>
      <p:grpSp>
        <p:nvGrpSpPr>
          <p:cNvPr id="3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24990" y="1384300"/>
            <a:ext cx="86664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chemeClr val="bg1"/>
                </a:solidFill>
              </a:rPr>
              <a:t>数据来自 https://github.com/yaqingwang/WeFEND-AAAI20，于 2020-07-26 该数据被收集者公开(来自微信公众号的新闻)，本项目选择其中被标记真假的数据，包括训练集train.news.csv 和测试机 test.news.csv。每条数据包含六个内容，分别为</a:t>
            </a:r>
            <a:endParaRPr lang="zh-CN" altLang="en-US">
              <a:solidFill>
                <a:schemeClr val="bg1"/>
              </a:solidFill>
            </a:endParaRPr>
          </a:p>
          <a:p>
            <a:pPr indent="457200"/>
            <a:r>
              <a:rPr lang="zh-CN" altLang="en-US">
                <a:solidFill>
                  <a:schemeClr val="bg1"/>
                </a:solidFill>
              </a:rPr>
              <a:t>[OfficialAccountName,Title,News Url,Image Url,Report_Content,label]</a:t>
            </a:r>
            <a:endParaRPr lang="zh-CN" altLang="en-US">
              <a:solidFill>
                <a:schemeClr val="bg1"/>
              </a:solidFill>
            </a:endParaRPr>
          </a:p>
          <a:p>
            <a:pPr indent="457200"/>
            <a:endParaRPr lang="zh-CN" altLang="en-US">
              <a:solidFill>
                <a:schemeClr val="bg1"/>
              </a:solidFill>
            </a:endParaRPr>
          </a:p>
          <a:p>
            <a:pPr indent="457200"/>
            <a:r>
              <a:rPr lang="zh-CN" altLang="en-US">
                <a:solidFill>
                  <a:schemeClr val="bg1"/>
                </a:solidFill>
              </a:rPr>
              <a:t>本项目只使用其中的[OfficialAccountName,Title,label]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25045" y="1230625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1341120" y="3183255"/>
            <a:ext cx="9723755" cy="2138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chemeClr val="accent1"/>
                </a:solidFill>
                <a:sym typeface="+mn-ea"/>
              </a:rPr>
              <a:t>实验思路及关键代码实现</a:t>
            </a:r>
            <a:endParaRPr lang="zh-CN" altLang="en-US" sz="6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3411361" y="471067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TextBox 28"/>
          <p:cNvSpPr txBox="1"/>
          <p:nvPr/>
        </p:nvSpPr>
        <p:spPr>
          <a:xfrm>
            <a:off x="3706718" y="4660151"/>
            <a:ext cx="22766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数据预处理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Freeform 21"/>
          <p:cNvSpPr>
            <a:spLocks noEditPoints="1"/>
          </p:cNvSpPr>
          <p:nvPr/>
        </p:nvSpPr>
        <p:spPr bwMode="auto">
          <a:xfrm>
            <a:off x="6958813" y="471067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7254170" y="4660151"/>
            <a:ext cx="22766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在训练集上训练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Freeform 21"/>
          <p:cNvSpPr>
            <a:spLocks noEditPoints="1"/>
          </p:cNvSpPr>
          <p:nvPr/>
        </p:nvSpPr>
        <p:spPr bwMode="auto">
          <a:xfrm>
            <a:off x="3411361" y="5146447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3706718" y="5095925"/>
            <a:ext cx="22766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文本向量化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2311400" y="4231003"/>
            <a:ext cx="7575550" cy="201688"/>
            <a:chOff x="1927" y="2201"/>
            <a:chExt cx="4019" cy="107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Freeform 21"/>
          <p:cNvSpPr>
            <a:spLocks noEditPoints="1"/>
          </p:cNvSpPr>
          <p:nvPr/>
        </p:nvSpPr>
        <p:spPr bwMode="auto">
          <a:xfrm>
            <a:off x="6959106" y="5157078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46"/>
          <p:cNvSpPr txBox="1"/>
          <p:nvPr/>
        </p:nvSpPr>
        <p:spPr>
          <a:xfrm>
            <a:off x="7254240" y="5095875"/>
            <a:ext cx="263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在测试集上测试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reeform 21"/>
          <p:cNvSpPr>
            <a:spLocks noEditPoints="1"/>
          </p:cNvSpPr>
          <p:nvPr/>
        </p:nvSpPr>
        <p:spPr bwMode="auto">
          <a:xfrm>
            <a:off x="3411361" y="558951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6"/>
          <p:cNvSpPr txBox="1"/>
          <p:nvPr/>
        </p:nvSpPr>
        <p:spPr>
          <a:xfrm>
            <a:off x="3722370" y="5532120"/>
            <a:ext cx="243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构造 LSTM 神经网络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3.1 </a:t>
            </a:r>
            <a:r>
              <a:rPr lang="zh-CN" altLang="en-US" dirty="0"/>
              <a:t>数据预处理</a:t>
            </a:r>
            <a:endParaRPr lang="zh-CN" altLang="en-US" dirty="0"/>
          </a:p>
        </p:txBody>
      </p:sp>
      <p:grpSp>
        <p:nvGrpSpPr>
          <p:cNvPr id="33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50390" y="2420620"/>
            <a:ext cx="8583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chemeClr val="bg1"/>
                </a:solidFill>
              </a:rPr>
              <a:t>这一部分主要使用了基于 jieba 的分词方法，对训练集和测试集数据进行处理。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07280" y="1556385"/>
            <a:ext cx="2179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  <a:sym typeface="+mn-ea"/>
              </a:rPr>
              <a:t>实现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思路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43505" y="3213100"/>
            <a:ext cx="691134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/>
          <p:cNvSpPr txBox="1"/>
          <p:nvPr/>
        </p:nvSpPr>
        <p:spPr>
          <a:xfrm>
            <a:off x="3878814" y="507690"/>
            <a:ext cx="4236586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3.1 </a:t>
            </a:r>
            <a:r>
              <a:rPr lang="zh-CN" altLang="en-US" dirty="0"/>
              <a:t>数据预处理</a:t>
            </a:r>
            <a:endParaRPr lang="zh-CN" altLang="en-US" dirty="0"/>
          </a:p>
        </p:txBody>
      </p:sp>
      <p:grpSp>
        <p:nvGrpSpPr>
          <p:cNvPr id="33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22145" y="2420620"/>
            <a:ext cx="8583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chemeClr val="bg1"/>
                </a:solidFill>
              </a:rPr>
              <a:t>这一部分主要使用了</a:t>
            </a:r>
            <a:r>
              <a:rPr lang="en-US" altLang="zh-CN">
                <a:solidFill>
                  <a:schemeClr val="bg1"/>
                </a:solidFill>
              </a:rPr>
              <a:t>CSV</a:t>
            </a:r>
            <a:r>
              <a:rPr lang="zh-CN" altLang="en-US">
                <a:solidFill>
                  <a:schemeClr val="bg1"/>
                </a:solidFill>
              </a:rPr>
              <a:t>库中的</a:t>
            </a:r>
            <a:r>
              <a:rPr lang="en-US" altLang="zh-CN">
                <a:solidFill>
                  <a:schemeClr val="bg1"/>
                </a:solidFill>
              </a:rPr>
              <a:t>reader</a:t>
            </a:r>
            <a:r>
              <a:rPr lang="zh-CN" altLang="en-US">
                <a:solidFill>
                  <a:schemeClr val="bg1"/>
                </a:solidFill>
              </a:rPr>
              <a:t>函数，对文件内容进行读取，并将其以列表形式，存储在</a:t>
            </a:r>
            <a:r>
              <a:rPr lang="en-US" altLang="zh-CN">
                <a:solidFill>
                  <a:schemeClr val="bg1"/>
                </a:solidFill>
              </a:rPr>
              <a:t>data2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label</a:t>
            </a:r>
            <a:r>
              <a:rPr lang="zh-CN" altLang="en-US">
                <a:solidFill>
                  <a:schemeClr val="bg1"/>
                </a:solidFill>
              </a:rPr>
              <a:t>中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06620" y="1556385"/>
            <a:ext cx="2780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(1)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读取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CSV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文件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0585" y="3131185"/>
            <a:ext cx="5372100" cy="2659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180,&quot;width&quot;:10884}"/>
</p:tagLst>
</file>

<file path=ppt/tags/tag2.xml><?xml version="1.0" encoding="utf-8"?>
<p:tagLst xmlns:p="http://schemas.openxmlformats.org/presentationml/2006/main">
  <p:tag name="KSO_WPP_MARK_KEY" val="f722c539-3588-4222-bd20-1af8886c104a"/>
  <p:tag name="COMMONDATA" val="eyJoZGlkIjoiYTI3ZjJjZjA0YTY2ZTRmZTgzODE0Njg4YmJkOGJjYWUifQ=="/>
</p:tagLst>
</file>

<file path=ppt/theme/theme1.xml><?xml version="1.0" encoding="utf-8"?>
<a:theme xmlns:a="http://schemas.openxmlformats.org/drawingml/2006/main" name="2_默认设计模板">
  <a:themeElements>
    <a:clrScheme name="自定义 33">
      <a:dk1>
        <a:srgbClr val="E11F28"/>
      </a:dk1>
      <a:lt1>
        <a:srgbClr val="40474D"/>
      </a:lt1>
      <a:dk2>
        <a:srgbClr val="F4F4F4"/>
      </a:dk2>
      <a:lt2>
        <a:srgbClr val="FFFFFF"/>
      </a:lt2>
      <a:accent1>
        <a:srgbClr val="40474D"/>
      </a:accent1>
      <a:accent2>
        <a:srgbClr val="E11F28"/>
      </a:accent2>
      <a:accent3>
        <a:srgbClr val="E6E6E6"/>
      </a:accent3>
      <a:accent4>
        <a:srgbClr val="C2C1C1"/>
      </a:accent4>
      <a:accent5>
        <a:srgbClr val="E11F28"/>
      </a:accent5>
      <a:accent6>
        <a:srgbClr val="40474D"/>
      </a:accent6>
      <a:hlink>
        <a:srgbClr val="FFFFFF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3034</Words>
  <Application>WPS 演示</Application>
  <PresentationFormat>自定义</PresentationFormat>
  <Paragraphs>264</Paragraphs>
  <Slides>34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仿宋_GB2312</vt:lpstr>
      <vt:lpstr>仿宋</vt:lpstr>
      <vt:lpstr>Calibri</vt:lpstr>
      <vt:lpstr>Arial Unicode MS</vt:lpstr>
      <vt:lpstr>Lifeline JL</vt:lpstr>
      <vt:lpstr>Segoe Print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刘哲泽</cp:lastModifiedBy>
  <cp:revision>707</cp:revision>
  <dcterms:created xsi:type="dcterms:W3CDTF">2013-01-25T01:44:00Z</dcterms:created>
  <dcterms:modified xsi:type="dcterms:W3CDTF">2022-11-25T05:52:10Z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CF5DC4E1A9544374A33911214CF12EF4</vt:lpwstr>
  </property>
</Properties>
</file>