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09" r:id="rId16"/>
    <p:sldId id="270" r:id="rId17"/>
    <p:sldId id="308" r:id="rId18"/>
    <p:sldId id="272" r:id="rId19"/>
    <p:sldId id="273" r:id="rId20"/>
    <p:sldId id="274" r:id="rId21"/>
    <p:sldId id="271" r:id="rId22"/>
    <p:sldId id="275" r:id="rId23"/>
    <p:sldId id="276" r:id="rId24"/>
    <p:sldId id="277" r:id="rId25"/>
    <p:sldId id="278" r:id="rId26"/>
    <p:sldId id="279" r:id="rId27"/>
    <p:sldId id="280" r:id="rId28"/>
    <p:sldId id="281" r:id="rId29"/>
    <p:sldId id="307" r:id="rId30"/>
    <p:sldId id="282" r:id="rId31"/>
    <p:sldId id="284" r:id="rId32"/>
    <p:sldId id="285" r:id="rId33"/>
    <p:sldId id="283" r:id="rId34"/>
    <p:sldId id="286" r:id="rId35"/>
    <p:sldId id="287" r:id="rId36"/>
    <p:sldId id="288" r:id="rId37"/>
    <p:sldId id="289" r:id="rId38"/>
    <p:sldId id="306" r:id="rId39"/>
    <p:sldId id="290" r:id="rId40"/>
    <p:sldId id="305" r:id="rId41"/>
    <p:sldId id="291" r:id="rId42"/>
    <p:sldId id="292" r:id="rId43"/>
    <p:sldId id="293" r:id="rId44"/>
    <p:sldId id="294" r:id="rId45"/>
    <p:sldId id="295" r:id="rId46"/>
    <p:sldId id="296" r:id="rId47"/>
    <p:sldId id="310" r:id="rId48"/>
    <p:sldId id="297" r:id="rId49"/>
    <p:sldId id="298" r:id="rId50"/>
    <p:sldId id="299" r:id="rId51"/>
    <p:sldId id="300" r:id="rId52"/>
    <p:sldId id="304" r:id="rId53"/>
    <p:sldId id="301" r:id="rId54"/>
    <p:sldId id="302" r:id="rId55"/>
    <p:sldId id="303"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2" autoAdjust="0"/>
    <p:restoredTop sz="94660"/>
  </p:normalViewPr>
  <p:slideViewPr>
    <p:cSldViewPr snapToGrid="0">
      <p:cViewPr>
        <p:scale>
          <a:sx n="71" d="100"/>
          <a:sy n="71" d="100"/>
        </p:scale>
        <p:origin x="-954"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2B6282-2F27-4352-9CDE-EBE7230817F0}" type="datetimeFigureOut">
              <a:rPr lang="en-US" smtClean="0"/>
              <a:t>21-Jul-21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284352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B6282-2F27-4352-9CDE-EBE7230817F0}" type="datetimeFigureOut">
              <a:rPr lang="en-US" smtClean="0"/>
              <a:t>21-Jul-21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211075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B6282-2F27-4352-9CDE-EBE7230817F0}" type="datetimeFigureOut">
              <a:rPr lang="en-US" smtClean="0"/>
              <a:t>21-Jul-21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9583B1-CB8D-42D2-B2B1-B9639C1F178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9845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C2B6282-2F27-4352-9CDE-EBE7230817F0}" type="datetimeFigureOut">
              <a:rPr lang="en-US" smtClean="0"/>
              <a:t>21-Jul-21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3485286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C2B6282-2F27-4352-9CDE-EBE7230817F0}" type="datetimeFigureOut">
              <a:rPr lang="en-US" smtClean="0"/>
              <a:t>21-Jul-21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9583B1-CB8D-42D2-B2B1-B9639C1F178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8761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C2B6282-2F27-4352-9CDE-EBE7230817F0}" type="datetimeFigureOut">
              <a:rPr lang="en-US" smtClean="0"/>
              <a:t>21-Jul-21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422538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2B6282-2F27-4352-9CDE-EBE7230817F0}" type="datetimeFigureOut">
              <a:rPr lang="en-US" smtClean="0"/>
              <a:t>21-Jul-21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1876745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2B6282-2F27-4352-9CDE-EBE7230817F0}" type="datetimeFigureOut">
              <a:rPr lang="en-US" smtClean="0"/>
              <a:t>21-Jul-21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381733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2B6282-2F27-4352-9CDE-EBE7230817F0}" type="datetimeFigureOut">
              <a:rPr lang="en-US" smtClean="0"/>
              <a:t>21-Jul-21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265183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B6282-2F27-4352-9CDE-EBE7230817F0}" type="datetimeFigureOut">
              <a:rPr lang="en-US" smtClean="0"/>
              <a:t>21-Jul-21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260423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2B6282-2F27-4352-9CDE-EBE7230817F0}" type="datetimeFigureOut">
              <a:rPr lang="en-US" smtClean="0"/>
              <a:t>21-Jul-21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37256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2B6282-2F27-4352-9CDE-EBE7230817F0}" type="datetimeFigureOut">
              <a:rPr lang="en-US" smtClean="0"/>
              <a:t>21-Jul-21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190287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2B6282-2F27-4352-9CDE-EBE7230817F0}" type="datetimeFigureOut">
              <a:rPr lang="en-US" smtClean="0"/>
              <a:t>21-Jul-21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2105517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B6282-2F27-4352-9CDE-EBE7230817F0}" type="datetimeFigureOut">
              <a:rPr lang="en-US" smtClean="0"/>
              <a:t>21-Jul-21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391636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B6282-2F27-4352-9CDE-EBE7230817F0}" type="datetimeFigureOut">
              <a:rPr lang="en-US" smtClean="0"/>
              <a:t>21-Jul-21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411705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B6282-2F27-4352-9CDE-EBE7230817F0}" type="datetimeFigureOut">
              <a:rPr lang="en-US" smtClean="0"/>
              <a:t>21-Jul-21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9583B1-CB8D-42D2-B2B1-B9639C1F1786}" type="slidenum">
              <a:rPr lang="en-US" smtClean="0"/>
              <a:t>‹#›</a:t>
            </a:fld>
            <a:endParaRPr lang="en-US"/>
          </a:p>
        </p:txBody>
      </p:sp>
    </p:spTree>
    <p:extLst>
      <p:ext uri="{BB962C8B-B14F-4D97-AF65-F5344CB8AC3E}">
        <p14:creationId xmlns:p14="http://schemas.microsoft.com/office/powerpoint/2010/main" val="138546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C2B6282-2F27-4352-9CDE-EBE7230817F0}" type="datetimeFigureOut">
              <a:rPr lang="en-US" smtClean="0"/>
              <a:t>21-Jul-21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9583B1-CB8D-42D2-B2B1-B9639C1F1786}" type="slidenum">
              <a:rPr lang="en-US" smtClean="0"/>
              <a:t>‹#›</a:t>
            </a:fld>
            <a:endParaRPr lang="en-US"/>
          </a:p>
        </p:txBody>
      </p:sp>
    </p:spTree>
    <p:extLst>
      <p:ext uri="{BB962C8B-B14F-4D97-AF65-F5344CB8AC3E}">
        <p14:creationId xmlns:p14="http://schemas.microsoft.com/office/powerpoint/2010/main" val="2014341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700" b="1" dirty="0" smtClean="0">
                <a:latin typeface="Algerian" panose="04020705040A02060702" pitchFamily="82" charset="0"/>
              </a:rPr>
              <a:t>THE NATURE OF NEGOTIATION:</a:t>
            </a:r>
            <a:br>
              <a:rPr lang="en-US" sz="6700" b="1" dirty="0" smtClean="0">
                <a:latin typeface="Algerian" panose="04020705040A02060702" pitchFamily="82" charset="0"/>
              </a:rPr>
            </a:br>
            <a:r>
              <a:rPr lang="en-US" sz="5300" b="1" dirty="0" smtClean="0">
                <a:latin typeface="Agency FB" panose="020B0503020202020204" pitchFamily="34" charset="0"/>
              </a:rPr>
              <a:t>GETTING THE BEST DEAL IN LIFE!</a:t>
            </a:r>
            <a:endParaRPr lang="en-US" sz="5300" b="1" dirty="0">
              <a:latin typeface="Agency FB" panose="020B0503020202020204" pitchFamily="34" charset="0"/>
            </a:endParaRPr>
          </a:p>
        </p:txBody>
      </p:sp>
      <p:sp>
        <p:nvSpPr>
          <p:cNvPr id="3" name="Subtitle 2"/>
          <p:cNvSpPr>
            <a:spLocks noGrp="1"/>
          </p:cNvSpPr>
          <p:nvPr>
            <p:ph type="subTitle" idx="1"/>
          </p:nvPr>
        </p:nvSpPr>
        <p:spPr/>
        <p:txBody>
          <a:bodyPr>
            <a:normAutofit fontScale="92500" lnSpcReduction="20000"/>
          </a:bodyPr>
          <a:lstStyle/>
          <a:p>
            <a:r>
              <a:rPr lang="en-US" sz="4000" b="1" dirty="0" smtClean="0"/>
              <a:t>Rev Canon Patrick Acema</a:t>
            </a:r>
          </a:p>
          <a:p>
            <a:r>
              <a:rPr lang="en-US" sz="4000" b="1" dirty="0" smtClean="0"/>
              <a:t>M.Div. (UCU), BSC. Sur (MUK)</a:t>
            </a:r>
          </a:p>
        </p:txBody>
      </p:sp>
    </p:spTree>
    <p:extLst>
      <p:ext uri="{BB962C8B-B14F-4D97-AF65-F5344CB8AC3E}">
        <p14:creationId xmlns:p14="http://schemas.microsoft.com/office/powerpoint/2010/main" val="67461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Intangibles affect our judgment about what is fair or right or appropriate in the resolution of the tangibles.</a:t>
            </a:r>
            <a:endParaRPr lang="en-US" sz="2000" dirty="0"/>
          </a:p>
        </p:txBody>
      </p:sp>
    </p:spTree>
    <p:extLst>
      <p:ext uri="{BB962C8B-B14F-4D97-AF65-F5344CB8AC3E}">
        <p14:creationId xmlns:p14="http://schemas.microsoft.com/office/powerpoint/2010/main" val="1047350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Negotiation Skills</a:t>
            </a:r>
            <a:endParaRPr lang="en-US" b="1" dirty="0"/>
          </a:p>
        </p:txBody>
      </p:sp>
      <p:sp>
        <p:nvSpPr>
          <p:cNvPr id="3" name="Content Placeholder 2"/>
          <p:cNvSpPr>
            <a:spLocks noGrp="1"/>
          </p:cNvSpPr>
          <p:nvPr>
            <p:ph idx="1"/>
          </p:nvPr>
        </p:nvSpPr>
        <p:spPr>
          <a:xfrm>
            <a:off x="2589212" y="2133599"/>
            <a:ext cx="8915400" cy="4217773"/>
          </a:xfrm>
        </p:spPr>
        <p:txBody>
          <a:bodyPr>
            <a:noAutofit/>
          </a:bodyPr>
          <a:lstStyle/>
          <a:p>
            <a:pPr lvl="0"/>
            <a:r>
              <a:rPr lang="en-US" sz="2000" dirty="0" smtClean="0"/>
              <a:t>Being prepared – research, list your objectives and theirs, those you intend to get, those you must get.</a:t>
            </a:r>
            <a:endParaRPr lang="en-US" sz="2000" dirty="0"/>
          </a:p>
          <a:p>
            <a:pPr lvl="0"/>
            <a:r>
              <a:rPr lang="en-US" sz="2000" dirty="0"/>
              <a:t>Diagnose the fundamental structure of the negotiation</a:t>
            </a:r>
          </a:p>
          <a:p>
            <a:pPr lvl="0"/>
            <a:r>
              <a:rPr lang="en-US" sz="2000" dirty="0"/>
              <a:t>Work the BATNA (Best Alternative To a Negotiated Agreement) </a:t>
            </a:r>
          </a:p>
          <a:p>
            <a:pPr lvl="0"/>
            <a:r>
              <a:rPr lang="en-US" sz="2000" dirty="0"/>
              <a:t>Be willing to walk away </a:t>
            </a:r>
          </a:p>
          <a:p>
            <a:pPr lvl="0"/>
            <a:r>
              <a:rPr lang="en-US" sz="2000" dirty="0"/>
              <a:t>Remember the intangibles </a:t>
            </a:r>
          </a:p>
          <a:p>
            <a:pPr lvl="0"/>
            <a:r>
              <a:rPr lang="en-US" sz="2000" dirty="0"/>
              <a:t>Actively manage coalition</a:t>
            </a:r>
          </a:p>
          <a:p>
            <a:pPr lvl="0"/>
            <a:r>
              <a:rPr lang="en-US" sz="2000" dirty="0"/>
              <a:t>Savor and protect your reputation</a:t>
            </a:r>
          </a:p>
          <a:p>
            <a:pPr lvl="0"/>
            <a:r>
              <a:rPr lang="en-US" sz="2000" dirty="0"/>
              <a:t>Remember that rationality and fairness are relative</a:t>
            </a:r>
          </a:p>
          <a:p>
            <a:pPr lvl="0"/>
            <a:r>
              <a:rPr lang="en-US" sz="2000" dirty="0"/>
              <a:t>Continue to learn from </a:t>
            </a:r>
            <a:r>
              <a:rPr lang="en-US" sz="2000" dirty="0" smtClean="0"/>
              <a:t>experience</a:t>
            </a:r>
            <a:endParaRPr lang="en-US" sz="2000" dirty="0"/>
          </a:p>
        </p:txBody>
      </p:sp>
    </p:spTree>
    <p:extLst>
      <p:ext uri="{BB962C8B-B14F-4D97-AF65-F5344CB8AC3E}">
        <p14:creationId xmlns:p14="http://schemas.microsoft.com/office/powerpoint/2010/main" val="3334181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Master the key paradoxes</a:t>
            </a:r>
            <a:endParaRPr lang="en-US" b="1" dirty="0"/>
          </a:p>
        </p:txBody>
      </p:sp>
      <p:sp>
        <p:nvSpPr>
          <p:cNvPr id="3" name="Content Placeholder 2"/>
          <p:cNvSpPr>
            <a:spLocks noGrp="1"/>
          </p:cNvSpPr>
          <p:nvPr>
            <p:ph idx="1"/>
          </p:nvPr>
        </p:nvSpPr>
        <p:spPr/>
        <p:txBody>
          <a:bodyPr>
            <a:normAutofit/>
          </a:bodyPr>
          <a:lstStyle/>
          <a:p>
            <a:pPr lvl="0"/>
            <a:r>
              <a:rPr lang="en-US" sz="2000" dirty="0"/>
              <a:t>Claiming vs. creating value </a:t>
            </a:r>
          </a:p>
          <a:p>
            <a:pPr lvl="0"/>
            <a:r>
              <a:rPr lang="en-US" sz="2000" dirty="0"/>
              <a:t>Sticking by principle vs. being resilient to the flow</a:t>
            </a:r>
          </a:p>
          <a:p>
            <a:pPr lvl="0"/>
            <a:r>
              <a:rPr lang="en-US" sz="2000" dirty="0"/>
              <a:t>Sticking with the strategy vs. opportunistic pursuit of new option</a:t>
            </a:r>
          </a:p>
          <a:p>
            <a:pPr lvl="0"/>
            <a:r>
              <a:rPr lang="en-US" sz="2000" dirty="0"/>
              <a:t>Honest and open vs. closed and opaque</a:t>
            </a:r>
          </a:p>
          <a:p>
            <a:pPr lvl="0"/>
            <a:r>
              <a:rPr lang="en-US" sz="2000" dirty="0"/>
              <a:t>Trust vs. distrust</a:t>
            </a:r>
          </a:p>
          <a:p>
            <a:endParaRPr lang="en-US" dirty="0"/>
          </a:p>
        </p:txBody>
      </p:sp>
    </p:spTree>
    <p:extLst>
      <p:ext uri="{BB962C8B-B14F-4D97-AF65-F5344CB8AC3E}">
        <p14:creationId xmlns:p14="http://schemas.microsoft.com/office/powerpoint/2010/main" val="139998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sz="2000" b="1" dirty="0" smtClean="0"/>
              <a:t>Claiming Value:</a:t>
            </a:r>
            <a:r>
              <a:rPr lang="en-US" sz="2000" dirty="0" smtClean="0"/>
              <a:t> to do whatever is necessary to claim the reward, gain the lion’s share, or gain the largest piece possible. (Lax &amp; Sebenius, 1986). Distributive bargaining- win-lose strategies and tactics.</a:t>
            </a:r>
          </a:p>
          <a:p>
            <a:pPr lvl="0"/>
            <a:r>
              <a:rPr lang="en-US" sz="2000" b="1" dirty="0" smtClean="0"/>
              <a:t>Creating Value:</a:t>
            </a:r>
            <a:r>
              <a:rPr lang="en-US" sz="2000" dirty="0" smtClean="0"/>
              <a:t> to find a way for all parties to meet their objectives, either by identifying more resources or finding unique ways to share and coordinate the use of existing resources. (Integrative situations: win-win strategies and tactics)</a:t>
            </a:r>
          </a:p>
          <a:p>
            <a:pPr marL="0" indent="0">
              <a:buNone/>
            </a:pPr>
            <a:endParaRPr lang="en-US" dirty="0"/>
          </a:p>
        </p:txBody>
      </p:sp>
    </p:spTree>
    <p:extLst>
      <p:ext uri="{BB962C8B-B14F-4D97-AF65-F5344CB8AC3E}">
        <p14:creationId xmlns:p14="http://schemas.microsoft.com/office/powerpoint/2010/main" val="3531070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Interdependence </a:t>
            </a:r>
            <a:endParaRPr lang="en-US" dirty="0"/>
          </a:p>
        </p:txBody>
      </p:sp>
      <p:sp>
        <p:nvSpPr>
          <p:cNvPr id="3" name="Content Placeholder 2"/>
          <p:cNvSpPr>
            <a:spLocks noGrp="1"/>
          </p:cNvSpPr>
          <p:nvPr>
            <p:ph idx="1"/>
          </p:nvPr>
        </p:nvSpPr>
        <p:spPr/>
        <p:txBody>
          <a:bodyPr>
            <a:normAutofit/>
          </a:bodyPr>
          <a:lstStyle/>
          <a:p>
            <a:r>
              <a:rPr lang="en-US" sz="2000" dirty="0"/>
              <a:t>In negotiation, parties need each other to achieve their preferred outcomes or objectives. This mutual dependency is called interdependence. Interdependent goals are an important aspect of negotiation.</a:t>
            </a:r>
          </a:p>
          <a:p>
            <a:r>
              <a:rPr lang="en-US" sz="2000" dirty="0"/>
              <a:t>Win-lose: I win, you lose, </a:t>
            </a:r>
          </a:p>
          <a:p>
            <a:r>
              <a:rPr lang="en-US" sz="2000" dirty="0"/>
              <a:t>Win-win: Opportunities for both parties to gain. </a:t>
            </a:r>
          </a:p>
          <a:p>
            <a:r>
              <a:rPr lang="en-US" sz="2000" dirty="0"/>
              <a:t>Example: project management team. Parties coordinate with each other or work together because the possible outcome is better than working independently. </a:t>
            </a:r>
          </a:p>
        </p:txBody>
      </p:sp>
    </p:spTree>
    <p:extLst>
      <p:ext uri="{BB962C8B-B14F-4D97-AF65-F5344CB8AC3E}">
        <p14:creationId xmlns:p14="http://schemas.microsoft.com/office/powerpoint/2010/main" val="2636265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Parties have interlocking goals-the parties need each other to accomplish their objectives. For example, project management team. </a:t>
            </a:r>
          </a:p>
          <a:p>
            <a:r>
              <a:rPr lang="en-US" sz="2000" dirty="0" smtClean="0"/>
              <a:t>Interdependent goals does not mean that everyone wants or needs exactly the same thing, however they must work together for each to accomplish their goals.</a:t>
            </a:r>
          </a:p>
        </p:txBody>
      </p:sp>
    </p:spTree>
    <p:extLst>
      <p:ext uri="{BB962C8B-B14F-4D97-AF65-F5344CB8AC3E}">
        <p14:creationId xmlns:p14="http://schemas.microsoft.com/office/powerpoint/2010/main" val="323188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Interdependence</a:t>
            </a:r>
            <a:endParaRPr lang="en-US" dirty="0"/>
          </a:p>
        </p:txBody>
      </p:sp>
      <p:sp>
        <p:nvSpPr>
          <p:cNvPr id="3" name="Content Placeholder 2"/>
          <p:cNvSpPr>
            <a:spLocks noGrp="1"/>
          </p:cNvSpPr>
          <p:nvPr>
            <p:ph idx="1"/>
          </p:nvPr>
        </p:nvSpPr>
        <p:spPr/>
        <p:txBody>
          <a:bodyPr>
            <a:normAutofit/>
          </a:bodyPr>
          <a:lstStyle/>
          <a:p>
            <a:r>
              <a:rPr lang="en-US" sz="2000" dirty="0"/>
              <a:t>Interdependent parties are characterized by interlocking goals</a:t>
            </a:r>
          </a:p>
          <a:p>
            <a:r>
              <a:rPr lang="en-US" sz="2000" dirty="0"/>
              <a:t>Having interdependent goals does not mean that everyone wants or needs exactly the same thing</a:t>
            </a:r>
          </a:p>
          <a:p>
            <a:r>
              <a:rPr lang="en-US" sz="2000" dirty="0"/>
              <a:t>A mix of convergent and conflicting goals characterizes many interdependent relationships. Example: Project Management Team</a:t>
            </a:r>
            <a:r>
              <a:rPr lang="en-US" sz="2000" dirty="0" smtClean="0"/>
              <a:t>.</a:t>
            </a:r>
            <a:endParaRPr lang="en-US" sz="2000" dirty="0"/>
          </a:p>
        </p:txBody>
      </p:sp>
    </p:spTree>
    <p:extLst>
      <p:ext uri="{BB962C8B-B14F-4D97-AF65-F5344CB8AC3E}">
        <p14:creationId xmlns:p14="http://schemas.microsoft.com/office/powerpoint/2010/main" val="792427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The parties need each other in order to accomplish their objectives. For example, in a project management team, no single person can complete the project given the constraints with respect to time, resources, skills, knowledge, etc. That however does not mean that all team members will have the same desire or need, or they want the same thing. The team members may have conflicting needs/goals, but they need to synchronize their efforts and work together to accomplish their goals.</a:t>
            </a:r>
            <a:endParaRPr lang="en-US" sz="2000" dirty="0"/>
          </a:p>
        </p:txBody>
      </p:sp>
    </p:spTree>
    <p:extLst>
      <p:ext uri="{BB962C8B-B14F-4D97-AF65-F5344CB8AC3E}">
        <p14:creationId xmlns:p14="http://schemas.microsoft.com/office/powerpoint/2010/main" val="2060911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Interdependence Affect </a:t>
            </a:r>
            <a:r>
              <a:rPr lang="en-US" b="1" dirty="0" smtClean="0"/>
              <a:t>Outcomes</a:t>
            </a:r>
            <a:endParaRPr lang="en-US" dirty="0"/>
          </a:p>
        </p:txBody>
      </p:sp>
      <p:sp>
        <p:nvSpPr>
          <p:cNvPr id="3" name="Content Placeholder 2"/>
          <p:cNvSpPr>
            <a:spLocks noGrp="1"/>
          </p:cNvSpPr>
          <p:nvPr>
            <p:ph idx="1"/>
          </p:nvPr>
        </p:nvSpPr>
        <p:spPr/>
        <p:txBody>
          <a:bodyPr>
            <a:normAutofit/>
          </a:bodyPr>
          <a:lstStyle/>
          <a:p>
            <a:r>
              <a:rPr lang="en-US" sz="2000" dirty="0"/>
              <a:t>Interdependence &amp; The Structure of the Situation shape processes and outcomes </a:t>
            </a:r>
          </a:p>
          <a:p>
            <a:pPr lvl="0"/>
            <a:r>
              <a:rPr lang="en-US" sz="2000" dirty="0"/>
              <a:t>Zero-sum or distributive – one winner, For Example: Two people are running a race so the situation is competitive. So there is a negative correlation between the two’s goal attainment.</a:t>
            </a:r>
          </a:p>
          <a:p>
            <a:pPr lvl="0"/>
            <a:r>
              <a:rPr lang="en-US" sz="2000" dirty="0"/>
              <a:t>Non-zero-sum or integrative – mutual gains situation, For Example: The combination of Musician &amp; Lyric writer</a:t>
            </a:r>
            <a:r>
              <a:rPr lang="en-US" sz="2000" dirty="0" smtClean="0"/>
              <a:t>.</a:t>
            </a:r>
            <a:endParaRPr lang="en-US" sz="2000" dirty="0"/>
          </a:p>
        </p:txBody>
      </p:sp>
    </p:spTree>
    <p:extLst>
      <p:ext uri="{BB962C8B-B14F-4D97-AF65-F5344CB8AC3E}">
        <p14:creationId xmlns:p14="http://schemas.microsoft.com/office/powerpoint/2010/main" val="4201129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sz="2000" dirty="0" smtClean="0"/>
              <a:t>Distributive: to the degree that one person achieves his or her goal, the other’s goal attainment is blocked.</a:t>
            </a:r>
          </a:p>
          <a:p>
            <a:pPr lvl="0"/>
            <a:r>
              <a:rPr lang="en-US" sz="2000" dirty="0" smtClean="0"/>
              <a:t>Integrative: to the degree that one person achieves his or her goal, the other’s goals are not necessarily blocked, and may in fact be significantly enhanced. For e.g. The music and the lyrics may be good separately, but together they may be fantastic.</a:t>
            </a:r>
          </a:p>
          <a:p>
            <a:pPr marL="0" indent="0">
              <a:buNone/>
            </a:pPr>
            <a:endParaRPr lang="en-US" dirty="0"/>
          </a:p>
        </p:txBody>
      </p:sp>
    </p:spTree>
    <p:extLst>
      <p:ext uri="{BB962C8B-B14F-4D97-AF65-F5344CB8AC3E}">
        <p14:creationId xmlns:p14="http://schemas.microsoft.com/office/powerpoint/2010/main" val="825988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Learning Objectives</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smtClean="0"/>
              <a:t>At the end of the lecture, the student will be able to:</a:t>
            </a:r>
          </a:p>
          <a:p>
            <a:r>
              <a:rPr lang="en-US" sz="2000" dirty="0" smtClean="0"/>
              <a:t>Define Negotiation and give its difference with Bargaining,</a:t>
            </a:r>
          </a:p>
          <a:p>
            <a:r>
              <a:rPr lang="en-US" sz="2000" dirty="0" smtClean="0"/>
              <a:t>State the characteristics of negotiation situation,</a:t>
            </a:r>
          </a:p>
          <a:p>
            <a:r>
              <a:rPr lang="en-US" sz="2000" dirty="0" smtClean="0"/>
              <a:t>Explain when to do negotiation,</a:t>
            </a:r>
          </a:p>
          <a:p>
            <a:r>
              <a:rPr lang="en-US" sz="2000" dirty="0" smtClean="0"/>
              <a:t>Describe and explain negotiation skills required for the process,</a:t>
            </a:r>
          </a:p>
          <a:p>
            <a:r>
              <a:rPr lang="en-US" sz="2000" dirty="0" smtClean="0"/>
              <a:t>Explain the difference between ‘</a:t>
            </a:r>
            <a:r>
              <a:rPr lang="en-US" sz="2000" dirty="0"/>
              <a:t>claiming </a:t>
            </a:r>
            <a:r>
              <a:rPr lang="en-US" sz="2000" dirty="0" smtClean="0"/>
              <a:t>value’ and ‘</a:t>
            </a:r>
            <a:r>
              <a:rPr lang="en-US" sz="2000" dirty="0"/>
              <a:t>creating </a:t>
            </a:r>
            <a:r>
              <a:rPr lang="en-US" sz="2000" dirty="0" smtClean="0"/>
              <a:t>value’ through negotiation</a:t>
            </a:r>
          </a:p>
          <a:p>
            <a:r>
              <a:rPr lang="en-US" sz="2000" dirty="0" smtClean="0"/>
              <a:t>Evaluate the types of conflict in negotiation and how they affect it</a:t>
            </a:r>
          </a:p>
          <a:p>
            <a:r>
              <a:rPr lang="en-US" sz="2000" dirty="0" smtClean="0"/>
              <a:t>Explain the dual model</a:t>
            </a:r>
            <a:endParaRPr lang="en-US" sz="2000" dirty="0"/>
          </a:p>
        </p:txBody>
      </p:sp>
    </p:spTree>
    <p:extLst>
      <p:ext uri="{BB962C8B-B14F-4D97-AF65-F5344CB8AC3E}">
        <p14:creationId xmlns:p14="http://schemas.microsoft.com/office/powerpoint/2010/main" val="2150328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Mutual Adjustment </a:t>
            </a:r>
            <a:endParaRPr lang="en-US" b="1" dirty="0"/>
          </a:p>
        </p:txBody>
      </p:sp>
      <p:sp>
        <p:nvSpPr>
          <p:cNvPr id="3" name="Content Placeholder 2"/>
          <p:cNvSpPr>
            <a:spLocks noGrp="1"/>
          </p:cNvSpPr>
          <p:nvPr>
            <p:ph idx="1"/>
          </p:nvPr>
        </p:nvSpPr>
        <p:spPr/>
        <p:txBody>
          <a:bodyPr/>
          <a:lstStyle/>
          <a:p>
            <a:r>
              <a:rPr lang="en-US" sz="2000" dirty="0" smtClean="0"/>
              <a:t>Continues </a:t>
            </a:r>
            <a:r>
              <a:rPr lang="en-US" sz="2000" dirty="0"/>
              <a:t>throughout the negotiation as both parties act to influence the other</a:t>
            </a:r>
          </a:p>
          <a:p>
            <a:r>
              <a:rPr lang="en-US" sz="2000" dirty="0"/>
              <a:t>Negotiation is a process that transforms over time &amp; mutual adjustment is one of the key causes of the changes that occur during a negotiation</a:t>
            </a:r>
          </a:p>
          <a:p>
            <a:r>
              <a:rPr lang="en-US" sz="2000" dirty="0"/>
              <a:t>The effective negotiator needs to understand how people will adjust and readjust and how the negotiations might twist and turn, based on one’s own moves and the other’s responses.</a:t>
            </a:r>
          </a:p>
          <a:p>
            <a:endParaRPr lang="en-US" dirty="0"/>
          </a:p>
        </p:txBody>
      </p:sp>
    </p:spTree>
    <p:extLst>
      <p:ext uri="{BB962C8B-B14F-4D97-AF65-F5344CB8AC3E}">
        <p14:creationId xmlns:p14="http://schemas.microsoft.com/office/powerpoint/2010/main" val="714464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Project management team is another good example where no single person could complete a complex project the reasons might be -the time limit is too short, or no individuals has all the skills or knowledge to complete it. So to accomplish the goal each person needs to rely on one another for the successful completion of the project.</a:t>
            </a:r>
          </a:p>
          <a:p>
            <a:r>
              <a:rPr lang="en-US" sz="2000" dirty="0" smtClean="0"/>
              <a:t>So managers need to know how to promote their own interests while simultaneously creating joint value for their organizations. This task requires negotiation.</a:t>
            </a:r>
          </a:p>
        </p:txBody>
      </p:sp>
    </p:spTree>
    <p:extLst>
      <p:ext uri="{BB962C8B-B14F-4D97-AF65-F5344CB8AC3E}">
        <p14:creationId xmlns:p14="http://schemas.microsoft.com/office/powerpoint/2010/main" val="1555514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Mutual Adjustment and Concession Making</a:t>
            </a:r>
            <a:endParaRPr lang="en-US" dirty="0"/>
          </a:p>
        </p:txBody>
      </p:sp>
      <p:sp>
        <p:nvSpPr>
          <p:cNvPr id="3" name="Content Placeholder 2"/>
          <p:cNvSpPr>
            <a:spLocks noGrp="1"/>
          </p:cNvSpPr>
          <p:nvPr>
            <p:ph idx="1"/>
          </p:nvPr>
        </p:nvSpPr>
        <p:spPr/>
        <p:txBody>
          <a:bodyPr>
            <a:normAutofit/>
          </a:bodyPr>
          <a:lstStyle/>
          <a:p>
            <a:r>
              <a:rPr lang="en-US" sz="2000" dirty="0" smtClean="0"/>
              <a:t>When </a:t>
            </a:r>
            <a:r>
              <a:rPr lang="en-US" sz="2000" dirty="0"/>
              <a:t>one party agrees to make a change in his/her position, a concession has been made</a:t>
            </a:r>
          </a:p>
          <a:p>
            <a:pPr lvl="0"/>
            <a:r>
              <a:rPr lang="en-US" sz="2000" dirty="0"/>
              <a:t>Concessions restrict the range of options </a:t>
            </a:r>
          </a:p>
          <a:p>
            <a:pPr lvl="0"/>
            <a:r>
              <a:rPr lang="en-US" sz="2000" dirty="0"/>
              <a:t>When a concession is made, the bargaining range is further constrained, Example: Sarah would prefer to get a salary of $65,000, but she scales her request down to $60,000 (eliminating all possible salary options above $60,000). Concessions restrict the range of options within which a solution or an agreement will be reached.</a:t>
            </a:r>
          </a:p>
          <a:p>
            <a:pPr lvl="0"/>
            <a:r>
              <a:rPr lang="en-US" sz="2000" dirty="0"/>
              <a:t>Bargaining range is the difference between the preferred acceptable settlements.</a:t>
            </a:r>
          </a:p>
          <a:p>
            <a:endParaRPr lang="en-US" dirty="0"/>
          </a:p>
        </p:txBody>
      </p:sp>
    </p:spTree>
    <p:extLst>
      <p:ext uri="{BB962C8B-B14F-4D97-AF65-F5344CB8AC3E}">
        <p14:creationId xmlns:p14="http://schemas.microsoft.com/office/powerpoint/2010/main" val="2249116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 Dilemmas in Mutual Adjustment</a:t>
            </a:r>
            <a:endParaRPr lang="en-US" dirty="0"/>
          </a:p>
        </p:txBody>
      </p:sp>
      <p:sp>
        <p:nvSpPr>
          <p:cNvPr id="3" name="Content Placeholder 2"/>
          <p:cNvSpPr>
            <a:spLocks noGrp="1"/>
          </p:cNvSpPr>
          <p:nvPr>
            <p:ph idx="1"/>
          </p:nvPr>
        </p:nvSpPr>
        <p:spPr/>
        <p:txBody>
          <a:bodyPr/>
          <a:lstStyle/>
          <a:p>
            <a:r>
              <a:rPr lang="en-US" sz="2000" b="1" dirty="0" smtClean="0"/>
              <a:t>Dilemma </a:t>
            </a:r>
            <a:r>
              <a:rPr lang="en-US" sz="2000" b="1" dirty="0"/>
              <a:t>of </a:t>
            </a:r>
            <a:r>
              <a:rPr lang="en-US" sz="2000" b="1" dirty="0" smtClean="0"/>
              <a:t>honesty - </a:t>
            </a:r>
            <a:r>
              <a:rPr lang="en-US" sz="2000" dirty="0"/>
              <a:t>Concern about how much of the truth to tell the other party</a:t>
            </a:r>
          </a:p>
          <a:p>
            <a:r>
              <a:rPr lang="en-US" sz="2000" b="1" dirty="0"/>
              <a:t>Dilemma of </a:t>
            </a:r>
            <a:r>
              <a:rPr lang="en-US" sz="2000" b="1" dirty="0" smtClean="0"/>
              <a:t>trust - </a:t>
            </a:r>
            <a:r>
              <a:rPr lang="en-US" sz="2000" dirty="0" smtClean="0"/>
              <a:t>Concern </a:t>
            </a:r>
            <a:r>
              <a:rPr lang="en-US" sz="2000" dirty="0"/>
              <a:t>about how much negotiators should believe what the other party tells them</a:t>
            </a:r>
          </a:p>
          <a:p>
            <a:r>
              <a:rPr lang="en-US" sz="2000" dirty="0"/>
              <a:t>If </a:t>
            </a:r>
            <a:r>
              <a:rPr lang="en-US" sz="2000" dirty="0" smtClean="0"/>
              <a:t>you </a:t>
            </a:r>
            <a:r>
              <a:rPr lang="en-US" sz="2000" dirty="0"/>
              <a:t>expose more they might take advantage of </a:t>
            </a:r>
            <a:r>
              <a:rPr lang="en-US" sz="2000" dirty="0" smtClean="0"/>
              <a:t>you.</a:t>
            </a:r>
            <a:endParaRPr lang="en-US" sz="2000" dirty="0"/>
          </a:p>
        </p:txBody>
      </p:sp>
    </p:spTree>
    <p:extLst>
      <p:ext uri="{BB962C8B-B14F-4D97-AF65-F5344CB8AC3E}">
        <p14:creationId xmlns:p14="http://schemas.microsoft.com/office/powerpoint/2010/main" val="3466319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Value Claiming and Value Creation</a:t>
            </a:r>
            <a:endParaRPr lang="en-US" dirty="0"/>
          </a:p>
        </p:txBody>
      </p:sp>
      <p:sp>
        <p:nvSpPr>
          <p:cNvPr id="3" name="Content Placeholder 2"/>
          <p:cNvSpPr>
            <a:spLocks noGrp="1"/>
          </p:cNvSpPr>
          <p:nvPr>
            <p:ph idx="1"/>
          </p:nvPr>
        </p:nvSpPr>
        <p:spPr/>
        <p:txBody>
          <a:bodyPr>
            <a:normAutofit/>
          </a:bodyPr>
          <a:lstStyle/>
          <a:p>
            <a:r>
              <a:rPr lang="en-US" sz="2000" dirty="0" smtClean="0"/>
              <a:t>Negotiators </a:t>
            </a:r>
            <a:r>
              <a:rPr lang="en-US" sz="2000" dirty="0"/>
              <a:t>face two related tasks, value claiming and value creation (Lax &amp; Sebenius 1985).</a:t>
            </a:r>
          </a:p>
          <a:p>
            <a:r>
              <a:rPr lang="en-US" sz="2000" dirty="0"/>
              <a:t>Opportunities to “win” or share resources</a:t>
            </a:r>
          </a:p>
          <a:p>
            <a:r>
              <a:rPr lang="en-US" sz="2000" dirty="0"/>
              <a:t>Claiming value: result of zero-sum or distributive situations where the object is to gain largest piece of resource and is often described as `increasing the size of the pie'. Example: Haggling over the price of a rug at a foreign bazaar. Example: Two brothers fighting over the only pizza in the house</a:t>
            </a:r>
            <a:r>
              <a:rPr lang="en-US" sz="2000" dirty="0" smtClean="0"/>
              <a:t>.</a:t>
            </a:r>
            <a:endParaRPr lang="en-US" sz="2000" dirty="0"/>
          </a:p>
        </p:txBody>
      </p:sp>
    </p:spTree>
    <p:extLst>
      <p:ext uri="{BB962C8B-B14F-4D97-AF65-F5344CB8AC3E}">
        <p14:creationId xmlns:p14="http://schemas.microsoft.com/office/powerpoint/2010/main" val="3375248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Claim Value: to do whatever is necessary to claim the reward, gain the lion’s share, or gain the largest piece possible. (Lax &amp; Sebenius, 1986). Distributive bargaining- win-lose strategies and tactics. </a:t>
            </a:r>
          </a:p>
          <a:p>
            <a:r>
              <a:rPr lang="en-US" sz="2000" dirty="0" smtClean="0"/>
              <a:t>Zero-sum or distributive situations are the ones where there can be only one winner. Here, negotiators are motivated to win the competition and beat the other party or gain the largest piece of the fixed resource that they can. In order to achieve these objectives, they usually employ win-lose strategy and tactics.</a:t>
            </a:r>
          </a:p>
        </p:txBody>
      </p:sp>
    </p:spTree>
    <p:extLst>
      <p:ext uri="{BB962C8B-B14F-4D97-AF65-F5344CB8AC3E}">
        <p14:creationId xmlns:p14="http://schemas.microsoft.com/office/powerpoint/2010/main" val="426441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Value Claiming and Value Creation</a:t>
            </a:r>
            <a:endParaRPr lang="en-US" dirty="0"/>
          </a:p>
        </p:txBody>
      </p:sp>
      <p:sp>
        <p:nvSpPr>
          <p:cNvPr id="3" name="Content Placeholder 2"/>
          <p:cNvSpPr>
            <a:spLocks noGrp="1"/>
          </p:cNvSpPr>
          <p:nvPr>
            <p:ph idx="1"/>
          </p:nvPr>
        </p:nvSpPr>
        <p:spPr/>
        <p:txBody>
          <a:bodyPr>
            <a:normAutofit/>
          </a:bodyPr>
          <a:lstStyle/>
          <a:p>
            <a:r>
              <a:rPr lang="en-US" sz="2000" b="1" dirty="0" smtClean="0"/>
              <a:t>Creating </a:t>
            </a:r>
            <a:r>
              <a:rPr lang="en-US" sz="2000" b="1" dirty="0"/>
              <a:t>value: </a:t>
            </a:r>
            <a:r>
              <a:rPr lang="en-US" sz="2000" dirty="0"/>
              <a:t>result of non-zero-sum or integrative situation where object is to have both parties do well and is often described as expanding the Pie.  Value creation offers several benefits to negotiators, including the identification of all available resources, the ability to meet the aspirations of both parties and the creation of more stable and enduring agreements (Pruitt 1983) </a:t>
            </a:r>
          </a:p>
          <a:p>
            <a:r>
              <a:rPr lang="en-US" sz="2000" b="1" i="1" dirty="0"/>
              <a:t>Example</a:t>
            </a:r>
            <a:r>
              <a:rPr lang="en-US" sz="2000" b="1" dirty="0"/>
              <a:t>: </a:t>
            </a:r>
            <a:r>
              <a:rPr lang="en-US" sz="2000" i="1" dirty="0"/>
              <a:t>Planning a wedding so that the bride, groom and both families are happy and satisfied, while the guests have a wonderful time.</a:t>
            </a:r>
          </a:p>
          <a:p>
            <a:r>
              <a:rPr lang="en-US" sz="2000" b="1" i="1" dirty="0"/>
              <a:t>Example: </a:t>
            </a:r>
            <a:r>
              <a:rPr lang="en-US" sz="2000" i="1" dirty="0"/>
              <a:t>Kids exchanging their tiffin</a:t>
            </a:r>
            <a:r>
              <a:rPr lang="en-US" sz="2000" i="1" dirty="0" smtClean="0"/>
              <a:t>.</a:t>
            </a:r>
            <a:endParaRPr lang="en-US" sz="2000" i="1" dirty="0"/>
          </a:p>
        </p:txBody>
      </p:sp>
    </p:spTree>
    <p:extLst>
      <p:ext uri="{BB962C8B-B14F-4D97-AF65-F5344CB8AC3E}">
        <p14:creationId xmlns:p14="http://schemas.microsoft.com/office/powerpoint/2010/main" val="3455467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smtClean="0"/>
              <a:t>Creating Value: </a:t>
            </a:r>
            <a:r>
              <a:rPr lang="en-US" sz="2000" dirty="0" smtClean="0"/>
              <a:t>to find a way for all parties to meet their objectives, either by identifying more resources or finding unique ways to share and coordinate the use of existing resources. (Integrative situations: win-win strategies and tactics)</a:t>
            </a:r>
          </a:p>
          <a:p>
            <a:r>
              <a:rPr lang="en-US" sz="2000" b="1" i="1" dirty="0" smtClean="0"/>
              <a:t>Example</a:t>
            </a:r>
            <a:r>
              <a:rPr lang="en-US" sz="2000" b="1" dirty="0" smtClean="0"/>
              <a:t>: </a:t>
            </a:r>
            <a:r>
              <a:rPr lang="en-US" sz="2000" i="1" dirty="0" smtClean="0"/>
              <a:t>Kids exchanging tiffin (sandwiches for noodles); You value the bread you buy more than the money, while the baker values the money more than the bread, so both are better off than no deal. Adding together the amount of your betterment with the amount the baker is enhanced equals the total value created by the deal.</a:t>
            </a:r>
          </a:p>
        </p:txBody>
      </p:sp>
    </p:spTree>
    <p:extLst>
      <p:ext uri="{BB962C8B-B14F-4D97-AF65-F5344CB8AC3E}">
        <p14:creationId xmlns:p14="http://schemas.microsoft.com/office/powerpoint/2010/main" val="18365495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Conflict </a:t>
            </a:r>
            <a:endParaRPr lang="en-US" dirty="0"/>
          </a:p>
        </p:txBody>
      </p:sp>
      <p:sp>
        <p:nvSpPr>
          <p:cNvPr id="3" name="Content Placeholder 2"/>
          <p:cNvSpPr>
            <a:spLocks noGrp="1"/>
          </p:cNvSpPr>
          <p:nvPr>
            <p:ph idx="1"/>
          </p:nvPr>
        </p:nvSpPr>
        <p:spPr/>
        <p:txBody>
          <a:bodyPr>
            <a:normAutofit/>
          </a:bodyPr>
          <a:lstStyle/>
          <a:p>
            <a:r>
              <a:rPr lang="en-US" sz="2000" b="1" dirty="0" smtClean="0"/>
              <a:t>Conflict </a:t>
            </a:r>
            <a:r>
              <a:rPr lang="en-US" sz="2000" b="1" dirty="0"/>
              <a:t>may be defined as a: </a:t>
            </a:r>
            <a:r>
              <a:rPr lang="en-US" sz="2000" dirty="0"/>
              <a:t>“An expressed struggle between at least two interdependent parties who perceive incompatible goals, scare resources and interference from others in achieving their goals” (Wilmot &amp; </a:t>
            </a:r>
            <a:r>
              <a:rPr lang="en-US" sz="2000" dirty="0" err="1"/>
              <a:t>Hocker</a:t>
            </a:r>
            <a:r>
              <a:rPr lang="en-US" sz="2000" dirty="0"/>
              <a:t>, 2001, p. 41)</a:t>
            </a:r>
          </a:p>
          <a:p>
            <a:r>
              <a:rPr lang="en-US" sz="2000" dirty="0"/>
              <a:t>Conflict occurs whenever: </a:t>
            </a:r>
          </a:p>
          <a:p>
            <a:pPr lvl="0"/>
            <a:r>
              <a:rPr lang="en-US" sz="2000" dirty="0"/>
              <a:t>Disagreements exist in a social situation over issues of substance. </a:t>
            </a:r>
          </a:p>
          <a:p>
            <a:pPr lvl="0"/>
            <a:r>
              <a:rPr lang="en-US" sz="2000" dirty="0"/>
              <a:t>Emotional antagonisms cause frictions between individuals or groups. </a:t>
            </a:r>
          </a:p>
        </p:txBody>
      </p:sp>
    </p:spTree>
    <p:extLst>
      <p:ext uri="{BB962C8B-B14F-4D97-AF65-F5344CB8AC3E}">
        <p14:creationId xmlns:p14="http://schemas.microsoft.com/office/powerpoint/2010/main" val="3483301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Conflicts can result from strongly divergent needs of the two parties or from misperceptions and misunderstandings.</a:t>
            </a:r>
          </a:p>
          <a:p>
            <a:r>
              <a:rPr lang="en-US" sz="2000" dirty="0" smtClean="0"/>
              <a:t>Conflicts can occur when two parties are working towards the same goal and generally want the same outcome or when both parties want very different outcomes.</a:t>
            </a:r>
          </a:p>
        </p:txBody>
      </p:sp>
    </p:spTree>
    <p:extLst>
      <p:ext uri="{BB962C8B-B14F-4D97-AF65-F5344CB8AC3E}">
        <p14:creationId xmlns:p14="http://schemas.microsoft.com/office/powerpoint/2010/main" val="3517809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of Negotiation</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smtClean="0"/>
              <a:t>Negotiation is something that everyone does almost daily.</a:t>
            </a:r>
          </a:p>
          <a:p>
            <a:r>
              <a:rPr lang="en-US" sz="2000" dirty="0" smtClean="0"/>
              <a:t>Negotiation is defined as </a:t>
            </a:r>
            <a:r>
              <a:rPr lang="en-US" sz="2000" b="1" dirty="0" smtClean="0"/>
              <a:t>activity/task/doing orientation</a:t>
            </a:r>
            <a:r>
              <a:rPr lang="en-US" sz="2000" dirty="0" smtClean="0"/>
              <a:t> </a:t>
            </a:r>
            <a:r>
              <a:rPr lang="en-US" sz="2000" b="1" dirty="0" smtClean="0"/>
              <a:t>with two or more people/players </a:t>
            </a:r>
            <a:r>
              <a:rPr lang="en-US" sz="2000" dirty="0" smtClean="0"/>
              <a:t>with a </a:t>
            </a:r>
            <a:r>
              <a:rPr lang="en-US" sz="2000" b="1" dirty="0" smtClean="0"/>
              <a:t>sense of being interdependent</a:t>
            </a:r>
            <a:r>
              <a:rPr lang="en-US" sz="2000" dirty="0" smtClean="0"/>
              <a:t>, </a:t>
            </a:r>
            <a:r>
              <a:rPr lang="en-US" sz="2000" b="1" dirty="0" smtClean="0"/>
              <a:t>effectively looking </a:t>
            </a:r>
            <a:r>
              <a:rPr lang="en-US" sz="2000" dirty="0" smtClean="0"/>
              <a:t>for an </a:t>
            </a:r>
            <a:r>
              <a:rPr lang="en-US" sz="2000" b="1" dirty="0" smtClean="0"/>
              <a:t>arrangement</a:t>
            </a:r>
            <a:r>
              <a:rPr lang="en-US" sz="2000" dirty="0" smtClean="0"/>
              <a:t>, and </a:t>
            </a:r>
            <a:r>
              <a:rPr lang="en-US" sz="2000" b="1" dirty="0" smtClean="0"/>
              <a:t>possibly a relation between them</a:t>
            </a:r>
            <a:r>
              <a:rPr lang="en-US" sz="2000" dirty="0" smtClean="0"/>
              <a:t>.</a:t>
            </a:r>
          </a:p>
          <a:p>
            <a:r>
              <a:rPr lang="en-US" sz="2000" dirty="0" smtClean="0"/>
              <a:t>An </a:t>
            </a:r>
            <a:r>
              <a:rPr lang="en-US" sz="2000" b="1" dirty="0" smtClean="0"/>
              <a:t>activity</a:t>
            </a:r>
            <a:r>
              <a:rPr lang="en-US" sz="2000" dirty="0" smtClean="0"/>
              <a:t>, </a:t>
            </a:r>
            <a:r>
              <a:rPr lang="en-US" sz="2000" b="1" dirty="0" smtClean="0"/>
              <a:t>generally face to face</a:t>
            </a:r>
            <a:r>
              <a:rPr lang="en-US" sz="2000" dirty="0" smtClean="0"/>
              <a:t>, with </a:t>
            </a:r>
            <a:r>
              <a:rPr lang="en-US" sz="2000" b="1" dirty="0" smtClean="0"/>
              <a:t>two or more players who</a:t>
            </a:r>
            <a:r>
              <a:rPr lang="en-US" sz="2000" dirty="0" smtClean="0"/>
              <a:t>, </a:t>
            </a:r>
            <a:r>
              <a:rPr lang="en-US" sz="2000" b="1" dirty="0" smtClean="0"/>
              <a:t>facing interest divergence </a:t>
            </a:r>
            <a:r>
              <a:rPr lang="en-US" sz="2000" dirty="0" smtClean="0"/>
              <a:t>and </a:t>
            </a:r>
            <a:r>
              <a:rPr lang="en-US" sz="2000" b="1" dirty="0" smtClean="0"/>
              <a:t>feeling that they are interdependent</a:t>
            </a:r>
            <a:r>
              <a:rPr lang="en-US" sz="2000" dirty="0" smtClean="0"/>
              <a:t>, </a:t>
            </a:r>
            <a:r>
              <a:rPr lang="en-US" sz="2000" b="1" dirty="0" smtClean="0"/>
              <a:t>choose</a:t>
            </a:r>
            <a:r>
              <a:rPr lang="en-US" sz="2000" dirty="0" smtClean="0"/>
              <a:t> to </a:t>
            </a:r>
            <a:r>
              <a:rPr lang="en-US" sz="2000" b="1" dirty="0" smtClean="0"/>
              <a:t>actually look </a:t>
            </a:r>
            <a:r>
              <a:rPr lang="en-US" sz="2000" dirty="0" smtClean="0"/>
              <a:t>for an </a:t>
            </a:r>
            <a:r>
              <a:rPr lang="en-US" sz="2000" b="1" dirty="0" smtClean="0"/>
              <a:t>arrangement</a:t>
            </a:r>
            <a:r>
              <a:rPr lang="en-US" sz="2000" dirty="0" smtClean="0"/>
              <a:t> in order </a:t>
            </a:r>
            <a:r>
              <a:rPr lang="en-US" sz="2000" b="1" dirty="0" smtClean="0"/>
              <a:t>to put an end </a:t>
            </a:r>
            <a:r>
              <a:rPr lang="en-US" sz="2000" dirty="0" smtClean="0"/>
              <a:t>to this </a:t>
            </a:r>
            <a:r>
              <a:rPr lang="en-US" sz="2000" b="1" dirty="0" smtClean="0"/>
              <a:t>divergence and thus create</a:t>
            </a:r>
            <a:r>
              <a:rPr lang="en-US" sz="2000" dirty="0" smtClean="0"/>
              <a:t>, </a:t>
            </a:r>
            <a:r>
              <a:rPr lang="en-US" sz="2000" b="1" dirty="0" smtClean="0"/>
              <a:t>maintain</a:t>
            </a:r>
            <a:r>
              <a:rPr lang="en-US" sz="2000" dirty="0" smtClean="0"/>
              <a:t> or </a:t>
            </a:r>
            <a:r>
              <a:rPr lang="en-US" sz="2000" b="1" dirty="0" smtClean="0"/>
              <a:t>develop</a:t>
            </a:r>
            <a:r>
              <a:rPr lang="en-US" sz="2000" dirty="0" smtClean="0"/>
              <a:t> a </a:t>
            </a:r>
            <a:r>
              <a:rPr lang="en-US" sz="2000" b="1" dirty="0" smtClean="0"/>
              <a:t>relationship between them</a:t>
            </a:r>
            <a:r>
              <a:rPr lang="en-US" sz="2000" dirty="0" smtClean="0"/>
              <a:t>.</a:t>
            </a:r>
            <a:endParaRPr lang="en-US" sz="2000" dirty="0"/>
          </a:p>
        </p:txBody>
      </p:sp>
    </p:spTree>
    <p:extLst>
      <p:ext uri="{BB962C8B-B14F-4D97-AF65-F5344CB8AC3E}">
        <p14:creationId xmlns:p14="http://schemas.microsoft.com/office/powerpoint/2010/main" val="2127158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Conflict Substantive conflict:</a:t>
            </a:r>
            <a:endParaRPr lang="en-US" dirty="0"/>
          </a:p>
        </p:txBody>
      </p:sp>
      <p:sp>
        <p:nvSpPr>
          <p:cNvPr id="3" name="Content Placeholder 2"/>
          <p:cNvSpPr>
            <a:spLocks noGrp="1"/>
          </p:cNvSpPr>
          <p:nvPr>
            <p:ph idx="1"/>
          </p:nvPr>
        </p:nvSpPr>
        <p:spPr/>
        <p:txBody>
          <a:bodyPr>
            <a:normAutofit/>
          </a:bodyPr>
          <a:lstStyle/>
          <a:p>
            <a:r>
              <a:rPr lang="en-US" sz="2000" dirty="0" smtClean="0"/>
              <a:t>A </a:t>
            </a:r>
            <a:r>
              <a:rPr lang="en-US" sz="2000" dirty="0"/>
              <a:t>fundamental disagreement over ends or goals to be pursued and the means for their accomplishment. (Task oriented-dealing with organizational goals, products, services and systems) </a:t>
            </a:r>
          </a:p>
          <a:p>
            <a:r>
              <a:rPr lang="en-US" sz="2000" b="1" dirty="0"/>
              <a:t>Emotional conflict: </a:t>
            </a:r>
          </a:p>
          <a:p>
            <a:r>
              <a:rPr lang="en-US" sz="2000" dirty="0"/>
              <a:t>Interpersonal difficulties that arise over feelings of anger, mistrust, dislike, fear, resentment, etc. (clash of personalities</a:t>
            </a:r>
            <a:r>
              <a:rPr lang="en-US" sz="2000" dirty="0" smtClean="0"/>
              <a:t>)</a:t>
            </a:r>
            <a:endParaRPr lang="en-US" sz="2000" dirty="0"/>
          </a:p>
        </p:txBody>
      </p:sp>
    </p:spTree>
    <p:extLst>
      <p:ext uri="{BB962C8B-B14F-4D97-AF65-F5344CB8AC3E}">
        <p14:creationId xmlns:p14="http://schemas.microsoft.com/office/powerpoint/2010/main" val="3601687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The substantive conflict can be dealt with by addressing the specific problem that is the subject of the conflict. </a:t>
            </a:r>
          </a:p>
          <a:p>
            <a:r>
              <a:rPr lang="en-US" sz="2000" i="1" dirty="0" smtClean="0"/>
              <a:t>For example, Lucy cannot complete her report until John gets all of the numbers to her. Lucy believes that John procrastinates until the last minute, forcing her to do a rushed job which increases her stress and makes her fear that she will look bad to the boss. John feels like Lucy puts too much pressure on both of them, and sets unrealistic deadlines. As the conflict increases, the productivity and efficiency decrease. Both employees feel bad about this, but are lost as to how to overcome the problem. </a:t>
            </a:r>
          </a:p>
        </p:txBody>
      </p:sp>
    </p:spTree>
    <p:extLst>
      <p:ext uri="{BB962C8B-B14F-4D97-AF65-F5344CB8AC3E}">
        <p14:creationId xmlns:p14="http://schemas.microsoft.com/office/powerpoint/2010/main" val="4498212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dirty="0" smtClean="0"/>
              <a:t>This is where the parties may need to have a manager intervene and mediate the dispute. </a:t>
            </a:r>
          </a:p>
          <a:p>
            <a:pPr algn="just"/>
            <a:r>
              <a:rPr lang="en-US" sz="2000" dirty="0" smtClean="0"/>
              <a:t>Another example is when two employees must use the same printer. When one has a big printing job and ties up the printer, the other employee is sometimes delayed and can't get a promised document out on time. In this case, the two parties can be trained how to mediate the dispute themselves. Any problem resolved by and between the two employees can only serve to empower them and to anchor effective conflict resolution techniques that can be used at work and at home.</a:t>
            </a:r>
          </a:p>
        </p:txBody>
      </p:sp>
    </p:spTree>
    <p:extLst>
      <p:ext uri="{BB962C8B-B14F-4D97-AF65-F5344CB8AC3E}">
        <p14:creationId xmlns:p14="http://schemas.microsoft.com/office/powerpoint/2010/main" val="3468998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Levels of Conflict: Intrapersonal or intra-psychic conflict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sz="2000" dirty="0" smtClean="0"/>
              <a:t>Conflict </a:t>
            </a:r>
            <a:r>
              <a:rPr lang="en-US" sz="2000" dirty="0"/>
              <a:t>that occurs within an individual- We want an ice cream cone badly, but we know that ice cream is very fattening </a:t>
            </a:r>
          </a:p>
          <a:p>
            <a:pPr lvl="0"/>
            <a:r>
              <a:rPr lang="en-US" sz="2000" dirty="0"/>
              <a:t>Interpersonal conflict: Conflict is between individuals, e.g. Conflict between bosses and subordinates, spouses, siblings, roommates, etc</a:t>
            </a:r>
            <a:r>
              <a:rPr lang="en-US" sz="2000" dirty="0" smtClean="0"/>
              <a:t>.</a:t>
            </a:r>
            <a:endParaRPr lang="en-US" sz="2000" dirty="0"/>
          </a:p>
        </p:txBody>
      </p:sp>
    </p:spTree>
    <p:extLst>
      <p:ext uri="{BB962C8B-B14F-4D97-AF65-F5344CB8AC3E}">
        <p14:creationId xmlns:p14="http://schemas.microsoft.com/office/powerpoint/2010/main" val="639045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Levels of Conflict - Intra-group Conflict: Conflict is within a group</a:t>
            </a:r>
            <a:endParaRPr lang="en-US" dirty="0"/>
          </a:p>
        </p:txBody>
      </p:sp>
      <p:sp>
        <p:nvSpPr>
          <p:cNvPr id="3" name="Content Placeholder 2"/>
          <p:cNvSpPr>
            <a:spLocks noGrp="1"/>
          </p:cNvSpPr>
          <p:nvPr>
            <p:ph idx="1"/>
          </p:nvPr>
        </p:nvSpPr>
        <p:spPr/>
        <p:txBody>
          <a:bodyPr>
            <a:normAutofit/>
          </a:bodyPr>
          <a:lstStyle/>
          <a:p>
            <a:pPr lvl="0"/>
            <a:r>
              <a:rPr lang="en-US" sz="2000" dirty="0" smtClean="0"/>
              <a:t>Among </a:t>
            </a:r>
            <a:r>
              <a:rPr lang="en-US" sz="2000" dirty="0"/>
              <a:t>team and committee members, within families, classes etc.</a:t>
            </a:r>
          </a:p>
          <a:p>
            <a:pPr lvl="0"/>
            <a:r>
              <a:rPr lang="en-US" sz="2000" dirty="0"/>
              <a:t>Intergroup Conflict: </a:t>
            </a:r>
            <a:r>
              <a:rPr lang="en-US" sz="2000" dirty="0" smtClean="0"/>
              <a:t>Intergroup Conflict </a:t>
            </a:r>
            <a:r>
              <a:rPr lang="en-US" sz="2000" dirty="0"/>
              <a:t>can occur between organizations, warring nations, feuding families, or within splintered, fragmented communities. These negotiations are the most complex</a:t>
            </a:r>
            <a:r>
              <a:rPr lang="en-US" sz="2000" dirty="0" smtClean="0"/>
              <a:t>.</a:t>
            </a:r>
            <a:endParaRPr lang="en-US" sz="2000" dirty="0"/>
          </a:p>
        </p:txBody>
      </p:sp>
    </p:spTree>
    <p:extLst>
      <p:ext uri="{BB962C8B-B14F-4D97-AF65-F5344CB8AC3E}">
        <p14:creationId xmlns:p14="http://schemas.microsoft.com/office/powerpoint/2010/main" val="2985066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Levels of Conflict - Inter-organizational conflict</a:t>
            </a:r>
            <a:endParaRPr lang="en-US" dirty="0"/>
          </a:p>
        </p:txBody>
      </p:sp>
      <p:sp>
        <p:nvSpPr>
          <p:cNvPr id="3" name="Content Placeholder 2"/>
          <p:cNvSpPr>
            <a:spLocks noGrp="1"/>
          </p:cNvSpPr>
          <p:nvPr>
            <p:ph idx="1"/>
          </p:nvPr>
        </p:nvSpPr>
        <p:spPr/>
        <p:txBody>
          <a:bodyPr>
            <a:normAutofit/>
          </a:bodyPr>
          <a:lstStyle/>
          <a:p>
            <a:pPr lvl="0"/>
            <a:r>
              <a:rPr lang="en-US" sz="2000" dirty="0" smtClean="0"/>
              <a:t>Occurs </a:t>
            </a:r>
            <a:r>
              <a:rPr lang="en-US" sz="2000" dirty="0"/>
              <a:t>in the competition and rivalry that characterize firms operating in the same markets.</a:t>
            </a:r>
          </a:p>
          <a:p>
            <a:pPr lvl="0"/>
            <a:r>
              <a:rPr lang="en-US" sz="2000" dirty="0"/>
              <a:t>Occurs between unions and organizations employing their members.</a:t>
            </a:r>
          </a:p>
          <a:p>
            <a:pPr lvl="0"/>
            <a:r>
              <a:rPr lang="en-US" sz="2000" dirty="0"/>
              <a:t>Occurs between government regulatory agencies and organizations subject to their surveillance.</a:t>
            </a:r>
          </a:p>
          <a:p>
            <a:pPr lvl="0"/>
            <a:r>
              <a:rPr lang="en-US" sz="2000" dirty="0"/>
              <a:t>Occurs between organizations and suppliers of raw materials</a:t>
            </a:r>
            <a:r>
              <a:rPr lang="en-US" sz="2000" dirty="0" smtClean="0"/>
              <a:t>.</a:t>
            </a:r>
            <a:endParaRPr lang="en-US" sz="2000" dirty="0"/>
          </a:p>
        </p:txBody>
      </p:sp>
    </p:spTree>
    <p:extLst>
      <p:ext uri="{BB962C8B-B14F-4D97-AF65-F5344CB8AC3E}">
        <p14:creationId xmlns:p14="http://schemas.microsoft.com/office/powerpoint/2010/main" val="21016327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Dysfunctions of Conflict</a:t>
            </a:r>
            <a:endParaRPr lang="en-US" dirty="0"/>
          </a:p>
        </p:txBody>
      </p:sp>
      <p:sp>
        <p:nvSpPr>
          <p:cNvPr id="3" name="Content Placeholder 2"/>
          <p:cNvSpPr>
            <a:spLocks noGrp="1"/>
          </p:cNvSpPr>
          <p:nvPr>
            <p:ph idx="1"/>
          </p:nvPr>
        </p:nvSpPr>
        <p:spPr/>
        <p:txBody>
          <a:bodyPr>
            <a:normAutofit/>
          </a:bodyPr>
          <a:lstStyle/>
          <a:p>
            <a:pPr lvl="0"/>
            <a:r>
              <a:rPr lang="en-US" sz="2000" dirty="0" smtClean="0"/>
              <a:t>Competitive</a:t>
            </a:r>
            <a:r>
              <a:rPr lang="en-US" sz="2000" dirty="0"/>
              <a:t>, win-lose goals </a:t>
            </a:r>
          </a:p>
          <a:p>
            <a:pPr lvl="0"/>
            <a:r>
              <a:rPr lang="en-US" sz="2000" dirty="0"/>
              <a:t>Misperception and bias</a:t>
            </a:r>
          </a:p>
          <a:p>
            <a:pPr lvl="0"/>
            <a:r>
              <a:rPr lang="en-US" sz="2000" dirty="0"/>
              <a:t>Emotionality</a:t>
            </a:r>
          </a:p>
          <a:p>
            <a:pPr lvl="0"/>
            <a:r>
              <a:rPr lang="en-US" sz="2000" dirty="0"/>
              <a:t>Decreased communication</a:t>
            </a:r>
          </a:p>
          <a:p>
            <a:pPr lvl="0"/>
            <a:r>
              <a:rPr lang="en-US" sz="2000" dirty="0"/>
              <a:t>Blurred issues</a:t>
            </a:r>
          </a:p>
          <a:p>
            <a:pPr lvl="0"/>
            <a:r>
              <a:rPr lang="en-US" sz="2000" dirty="0"/>
              <a:t>Rigid commitments</a:t>
            </a:r>
          </a:p>
          <a:p>
            <a:pPr lvl="0"/>
            <a:r>
              <a:rPr lang="en-US" sz="2000" dirty="0"/>
              <a:t>Magnified differences, minimized similarities</a:t>
            </a:r>
          </a:p>
          <a:p>
            <a:pPr lvl="0"/>
            <a:r>
              <a:rPr lang="en-US" sz="2000" dirty="0"/>
              <a:t>Escalation of </a:t>
            </a:r>
            <a:r>
              <a:rPr lang="en-US" sz="2000" dirty="0" smtClean="0"/>
              <a:t>conflict</a:t>
            </a:r>
            <a:endParaRPr lang="en-US" sz="2000" dirty="0"/>
          </a:p>
        </p:txBody>
      </p:sp>
    </p:spTree>
    <p:extLst>
      <p:ext uri="{BB962C8B-B14F-4D97-AF65-F5344CB8AC3E}">
        <p14:creationId xmlns:p14="http://schemas.microsoft.com/office/powerpoint/2010/main" val="25736846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sz="2000" dirty="0" smtClean="0"/>
              <a:t>Parties compete against each other because they believe that there interdependence is such that goals are in opposition and both cannot simultaneously achieve their objectives.</a:t>
            </a:r>
          </a:p>
          <a:p>
            <a:pPr lvl="0"/>
            <a:r>
              <a:rPr lang="en-US" sz="2000" dirty="0" smtClean="0"/>
              <a:t>As conflict intensifies, perception becomes distorted. Thinking tends to become stereotypical and biased. They tend to view things consistently from their own perspective, interpret people and event as either with them (supports them) or against them (out rightly rejects those).</a:t>
            </a:r>
          </a:p>
        </p:txBody>
      </p:sp>
    </p:spTree>
    <p:extLst>
      <p:ext uri="{BB962C8B-B14F-4D97-AF65-F5344CB8AC3E}">
        <p14:creationId xmlns:p14="http://schemas.microsoft.com/office/powerpoint/2010/main" val="35954637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sz="2000" dirty="0" smtClean="0"/>
              <a:t>Conflicts tend to become emotionally charged as parties become anxious, irritated, annoyed, angry or frustrated. Emotions overwhelm clear thinking and leads to irrational decision making.</a:t>
            </a:r>
          </a:p>
          <a:p>
            <a:pPr lvl="0"/>
            <a:r>
              <a:rPr lang="en-US" sz="2000" dirty="0" smtClean="0"/>
              <a:t>Productive communication declines with conflict. Parties communicate less with those who disagree, and more with those who agree. Such communication may occur as an attempt to defeat, demean or debunk the other’s views, while strengthen one’s own prior arguments.</a:t>
            </a:r>
          </a:p>
        </p:txBody>
      </p:sp>
    </p:spTree>
    <p:extLst>
      <p:ext uri="{BB962C8B-B14F-4D97-AF65-F5344CB8AC3E}">
        <p14:creationId xmlns:p14="http://schemas.microsoft.com/office/powerpoint/2010/main" val="1610780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sz="2000" dirty="0" smtClean="0"/>
              <a:t>The central issue becomes blurred and less well-defined. The parties become less clear as to how the dispute started and what is it really about.</a:t>
            </a:r>
          </a:p>
          <a:p>
            <a:pPr lvl="0"/>
            <a:r>
              <a:rPr lang="en-US" sz="2000" dirty="0" smtClean="0"/>
              <a:t>Parties become more committed to their point of views and locked into positions, less willing to back down for fear of losing face and looking foolish, thinking process becomes rigid.</a:t>
            </a:r>
          </a:p>
        </p:txBody>
      </p:sp>
    </p:spTree>
    <p:extLst>
      <p:ext uri="{BB962C8B-B14F-4D97-AF65-F5344CB8AC3E}">
        <p14:creationId xmlns:p14="http://schemas.microsoft.com/office/powerpoint/2010/main" val="1913421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continued …</a:t>
            </a:r>
            <a:endParaRPr lang="en-US" b="1" dirty="0"/>
          </a:p>
        </p:txBody>
      </p:sp>
      <p:grpSp>
        <p:nvGrpSpPr>
          <p:cNvPr id="6" name="Group 5"/>
          <p:cNvGrpSpPr/>
          <p:nvPr/>
        </p:nvGrpSpPr>
        <p:grpSpPr>
          <a:xfrm>
            <a:off x="3240500" y="1738814"/>
            <a:ext cx="5759980" cy="4445167"/>
            <a:chOff x="0" y="0"/>
            <a:chExt cx="5669804" cy="4638675"/>
          </a:xfrm>
        </p:grpSpPr>
        <p:grpSp>
          <p:nvGrpSpPr>
            <p:cNvPr id="7" name="Group 6"/>
            <p:cNvGrpSpPr/>
            <p:nvPr/>
          </p:nvGrpSpPr>
          <p:grpSpPr>
            <a:xfrm>
              <a:off x="0" y="0"/>
              <a:ext cx="5657849" cy="4124325"/>
              <a:chOff x="0" y="0"/>
              <a:chExt cx="4924425" cy="3352800"/>
            </a:xfrm>
          </p:grpSpPr>
          <p:cxnSp>
            <p:nvCxnSpPr>
              <p:cNvPr id="24" name="Straight Connector 23"/>
              <p:cNvCxnSpPr/>
              <p:nvPr/>
            </p:nvCxnSpPr>
            <p:spPr>
              <a:xfrm flipV="1">
                <a:off x="0" y="9525"/>
                <a:ext cx="3571875" cy="333375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flipV="1">
                <a:off x="1343025" y="9525"/>
                <a:ext cx="3543300" cy="330517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352550" y="0"/>
                <a:ext cx="0" cy="333375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571875" y="9525"/>
                <a:ext cx="9525" cy="334327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28575" y="3324225"/>
                <a:ext cx="4895850" cy="952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352550" y="2085975"/>
                <a:ext cx="2228850" cy="9525"/>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oup 7"/>
            <p:cNvGrpSpPr/>
            <p:nvPr/>
          </p:nvGrpSpPr>
          <p:grpSpPr>
            <a:xfrm>
              <a:off x="171450" y="431530"/>
              <a:ext cx="5498354" cy="4207145"/>
              <a:chOff x="0" y="69580"/>
              <a:chExt cx="5498354" cy="4207145"/>
            </a:xfrm>
          </p:grpSpPr>
          <p:sp>
            <p:nvSpPr>
              <p:cNvPr id="15" name="Text Box 10"/>
              <p:cNvSpPr txBox="1"/>
              <p:nvPr/>
            </p:nvSpPr>
            <p:spPr>
              <a:xfrm>
                <a:off x="2875208" y="857250"/>
                <a:ext cx="1019175" cy="2667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Divergence</a:t>
                </a:r>
              </a:p>
            </p:txBody>
          </p:sp>
          <p:sp>
            <p:nvSpPr>
              <p:cNvPr id="16" name="Text Box 11"/>
              <p:cNvSpPr txBox="1"/>
              <p:nvPr/>
            </p:nvSpPr>
            <p:spPr>
              <a:xfrm>
                <a:off x="4352925" y="69580"/>
                <a:ext cx="1145429" cy="210752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Interests, Rights, Power, Goals and Objectives Interpretation of facts, Methods, Roles and Statutes and Values</a:t>
                </a:r>
              </a:p>
            </p:txBody>
          </p:sp>
          <p:sp>
            <p:nvSpPr>
              <p:cNvPr id="17" name="Text Box 12"/>
              <p:cNvSpPr txBox="1"/>
              <p:nvPr/>
            </p:nvSpPr>
            <p:spPr>
              <a:xfrm>
                <a:off x="0" y="3962400"/>
                <a:ext cx="828675" cy="2667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Conflict</a:t>
                </a:r>
              </a:p>
            </p:txBody>
          </p:sp>
          <p:sp>
            <p:nvSpPr>
              <p:cNvPr id="18" name="Text Box 13"/>
              <p:cNvSpPr txBox="1"/>
              <p:nvPr/>
            </p:nvSpPr>
            <p:spPr>
              <a:xfrm>
                <a:off x="4362450" y="4010025"/>
                <a:ext cx="1057275" cy="2667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Cooperation</a:t>
                </a:r>
              </a:p>
            </p:txBody>
          </p:sp>
          <p:sp>
            <p:nvSpPr>
              <p:cNvPr id="19" name="Text Box 14"/>
              <p:cNvSpPr txBox="1"/>
              <p:nvPr/>
            </p:nvSpPr>
            <p:spPr>
              <a:xfrm>
                <a:off x="164113" y="3371850"/>
                <a:ext cx="1150337" cy="2667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Confrontation</a:t>
                </a:r>
              </a:p>
            </p:txBody>
          </p:sp>
          <p:sp>
            <p:nvSpPr>
              <p:cNvPr id="20" name="Text Box 15"/>
              <p:cNvSpPr txBox="1"/>
              <p:nvPr/>
            </p:nvSpPr>
            <p:spPr>
              <a:xfrm>
                <a:off x="4038600" y="3209925"/>
                <a:ext cx="813452" cy="4572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Problem Solving</a:t>
                </a:r>
              </a:p>
            </p:txBody>
          </p:sp>
          <p:sp>
            <p:nvSpPr>
              <p:cNvPr id="21" name="Text Box 16"/>
              <p:cNvSpPr txBox="1"/>
              <p:nvPr/>
            </p:nvSpPr>
            <p:spPr>
              <a:xfrm>
                <a:off x="1438275" y="876300"/>
                <a:ext cx="828675" cy="2667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Players</a:t>
                </a:r>
              </a:p>
            </p:txBody>
          </p:sp>
          <p:sp>
            <p:nvSpPr>
              <p:cNvPr id="22" name="Text Box 17"/>
              <p:cNvSpPr txBox="1"/>
              <p:nvPr/>
            </p:nvSpPr>
            <p:spPr>
              <a:xfrm>
                <a:off x="2030167" y="1574527"/>
                <a:ext cx="1218610" cy="63223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Actually looking for an Arrangement</a:t>
                </a:r>
              </a:p>
            </p:txBody>
          </p:sp>
          <p:sp>
            <p:nvSpPr>
              <p:cNvPr id="23" name="Text Box 18"/>
              <p:cNvSpPr txBox="1"/>
              <p:nvPr/>
            </p:nvSpPr>
            <p:spPr>
              <a:xfrm>
                <a:off x="1790849" y="3119652"/>
                <a:ext cx="1773749" cy="6096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Domain of negotiation</a:t>
                </a:r>
              </a:p>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Distributive/Integrative</a:t>
                </a:r>
                <a:endParaRPr lang="en-US" sz="1100" dirty="0">
                  <a:effectLst/>
                  <a:ea typeface="Calibri" panose="020F0502020204030204" pitchFamily="34" charset="0"/>
                  <a:cs typeface="Times New Roman" panose="02020603050405020304" pitchFamily="18" charset="0"/>
                </a:endParaRPr>
              </a:p>
            </p:txBody>
          </p:sp>
        </p:grpSp>
        <p:grpSp>
          <p:nvGrpSpPr>
            <p:cNvPr id="9" name="Group 8"/>
            <p:cNvGrpSpPr/>
            <p:nvPr/>
          </p:nvGrpSpPr>
          <p:grpSpPr>
            <a:xfrm>
              <a:off x="942975" y="1219200"/>
              <a:ext cx="3581400" cy="3274694"/>
              <a:chOff x="0" y="0"/>
              <a:chExt cx="3581400" cy="3274694"/>
            </a:xfrm>
          </p:grpSpPr>
          <p:sp>
            <p:nvSpPr>
              <p:cNvPr id="10" name="Left Arrow 9"/>
              <p:cNvSpPr/>
              <p:nvPr/>
            </p:nvSpPr>
            <p:spPr>
              <a:xfrm>
                <a:off x="628650" y="2533650"/>
                <a:ext cx="419100" cy="219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ight Arrow 10"/>
              <p:cNvSpPr/>
              <p:nvPr/>
            </p:nvSpPr>
            <p:spPr>
              <a:xfrm>
                <a:off x="2771775" y="2524125"/>
                <a:ext cx="390525" cy="219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Down Arrow 11"/>
              <p:cNvSpPr/>
              <p:nvPr/>
            </p:nvSpPr>
            <p:spPr>
              <a:xfrm>
                <a:off x="1704975" y="1362075"/>
                <a:ext cx="314325" cy="781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ight Arrow 12"/>
              <p:cNvSpPr/>
              <p:nvPr/>
            </p:nvSpPr>
            <p:spPr>
              <a:xfrm>
                <a:off x="3181350" y="0"/>
                <a:ext cx="40005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4" name="Straight Arrow Connector 13"/>
              <p:cNvCxnSpPr/>
              <p:nvPr/>
            </p:nvCxnSpPr>
            <p:spPr>
              <a:xfrm>
                <a:off x="0" y="3228975"/>
                <a:ext cx="3543300" cy="4571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788866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sz="2000" dirty="0" smtClean="0"/>
              <a:t>As no 6 happens, they tend to see each other as polar opposites. Similarities that they share becomes oversimplified and factors that distinguish and separate them becomes highlighted and emphasized. This distortion lead parties to work less hard to found common grounds.</a:t>
            </a:r>
          </a:p>
          <a:p>
            <a:pPr lvl="0"/>
            <a:r>
              <a:rPr lang="en-US" sz="2000" dirty="0" smtClean="0"/>
              <a:t>As the conflict progresses, each side becomes more rigid in their views, less tolerant, more defensive, less communicative and more emotional. They both want to win and defeat the other and in the process, they will destroy their ability to resolve the conflict or be able to deal with each other again.</a:t>
            </a:r>
          </a:p>
        </p:txBody>
      </p:sp>
    </p:spTree>
    <p:extLst>
      <p:ext uri="{BB962C8B-B14F-4D97-AF65-F5344CB8AC3E}">
        <p14:creationId xmlns:p14="http://schemas.microsoft.com/office/powerpoint/2010/main" val="42424898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of Conflict</a:t>
            </a:r>
            <a:endParaRPr lang="en-US" dirty="0"/>
          </a:p>
        </p:txBody>
      </p:sp>
      <p:sp>
        <p:nvSpPr>
          <p:cNvPr id="3" name="Content Placeholder 2"/>
          <p:cNvSpPr>
            <a:spLocks noGrp="1"/>
          </p:cNvSpPr>
          <p:nvPr>
            <p:ph idx="1"/>
          </p:nvPr>
        </p:nvSpPr>
        <p:spPr/>
        <p:txBody>
          <a:bodyPr>
            <a:normAutofit/>
          </a:bodyPr>
          <a:lstStyle/>
          <a:p>
            <a:r>
              <a:rPr lang="en-US" sz="2000" dirty="0" smtClean="0"/>
              <a:t>Makes </a:t>
            </a:r>
            <a:r>
              <a:rPr lang="en-US" sz="2000" dirty="0"/>
              <a:t>organizational members more aware and able to cope with problems through discussion.</a:t>
            </a:r>
          </a:p>
          <a:p>
            <a:r>
              <a:rPr lang="en-US" sz="2000" dirty="0"/>
              <a:t>Promises organizational change and adaptation.</a:t>
            </a:r>
          </a:p>
          <a:p>
            <a:r>
              <a:rPr lang="en-US" sz="2000" dirty="0"/>
              <a:t>Strengthens relationships and heightens morale.</a:t>
            </a:r>
          </a:p>
          <a:p>
            <a:r>
              <a:rPr lang="en-US" sz="2000" dirty="0"/>
              <a:t>Promotes awareness of self and others.</a:t>
            </a:r>
          </a:p>
          <a:p>
            <a:r>
              <a:rPr lang="en-US" sz="2000" dirty="0"/>
              <a:t>Enhances personal development.</a:t>
            </a:r>
          </a:p>
          <a:p>
            <a:r>
              <a:rPr lang="en-US" sz="2000" dirty="0"/>
              <a:t>Encourages psychological development—it helps people become more accurate and realistic in their self- appraisals</a:t>
            </a:r>
            <a:r>
              <a:rPr lang="en-US" sz="2000" dirty="0" smtClean="0"/>
              <a:t>.</a:t>
            </a:r>
          </a:p>
          <a:p>
            <a:r>
              <a:rPr lang="en-US" sz="2000" dirty="0" smtClean="0"/>
              <a:t>Can be stimulating and fun – feeling aroused and involved, &amp; alive.</a:t>
            </a:r>
            <a:endParaRPr lang="en-US" sz="2000" dirty="0"/>
          </a:p>
        </p:txBody>
      </p:sp>
    </p:spTree>
    <p:extLst>
      <p:ext uri="{BB962C8B-B14F-4D97-AF65-F5344CB8AC3E}">
        <p14:creationId xmlns:p14="http://schemas.microsoft.com/office/powerpoint/2010/main" val="19268593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sz="2000" dirty="0" smtClean="0"/>
              <a:t>Procedures, assignments, budget allocation and other organizational practices are challenged. Conflict draws attention to those issues.</a:t>
            </a:r>
          </a:p>
          <a:p>
            <a:pPr lvl="0"/>
            <a:r>
              <a:rPr lang="en-US" sz="2000" dirty="0" smtClean="0"/>
              <a:t>Employees realize that their relationships are strong enough to withstand the conflict. They can release their tension through discussion and problem solving.</a:t>
            </a:r>
          </a:p>
          <a:p>
            <a:pPr lvl="0"/>
            <a:r>
              <a:rPr lang="en-US" sz="2000" dirty="0" smtClean="0"/>
              <a:t>Through conflict, people learn what makes them angry, frustrated, frightened and what is important to them.</a:t>
            </a:r>
          </a:p>
        </p:txBody>
      </p:sp>
    </p:spTree>
    <p:extLst>
      <p:ext uri="{BB962C8B-B14F-4D97-AF65-F5344CB8AC3E}">
        <p14:creationId xmlns:p14="http://schemas.microsoft.com/office/powerpoint/2010/main" val="399235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sz="2000" dirty="0" smtClean="0"/>
              <a:t>Managers learn how their style affects their subordinates and workers learn what technical and interpersonal skills do they need to update themselves.</a:t>
            </a:r>
          </a:p>
          <a:p>
            <a:pPr lvl="0"/>
            <a:r>
              <a:rPr lang="en-US" sz="2000" dirty="0" smtClean="0"/>
              <a:t>Through conflict, people takes others’ perspectives and become less egocentric. People simply do not need to endure hostility and frustration, but they can act to improve their lives.</a:t>
            </a:r>
          </a:p>
          <a:p>
            <a:pPr lvl="0"/>
            <a:r>
              <a:rPr lang="en-US" sz="2000" dirty="0" smtClean="0"/>
              <a:t>People feel alive, aroused and involved in a conflict. It invites employees to appreciate the intricacies of their relationships.</a:t>
            </a:r>
          </a:p>
        </p:txBody>
      </p:sp>
    </p:spTree>
    <p:extLst>
      <p:ext uri="{BB962C8B-B14F-4D97-AF65-F5344CB8AC3E}">
        <p14:creationId xmlns:p14="http://schemas.microsoft.com/office/powerpoint/2010/main" val="2922310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Styles of Conflict Management</a:t>
            </a:r>
            <a:endParaRPr lang="en-US" dirty="0"/>
          </a:p>
        </p:txBody>
      </p:sp>
      <p:sp>
        <p:nvSpPr>
          <p:cNvPr id="3" name="Content Placeholder 2"/>
          <p:cNvSpPr>
            <a:spLocks noGrp="1"/>
          </p:cNvSpPr>
          <p:nvPr>
            <p:ph idx="1"/>
          </p:nvPr>
        </p:nvSpPr>
        <p:spPr/>
        <p:txBody>
          <a:bodyPr/>
          <a:lstStyle/>
          <a:p>
            <a:r>
              <a:rPr lang="en-US" sz="2000" dirty="0" smtClean="0"/>
              <a:t>Although </a:t>
            </a:r>
            <a:r>
              <a:rPr lang="en-US" sz="2000" dirty="0"/>
              <a:t>conflicts can be managed in a variety of ways, individuals’ CMS are typically based on a two-dimensional typology, the so called “dual concern model”: concern for self (assertiveness dimension) and concern for other’s interests and outcomes (cooperative dimension) (Pruitt &amp; Rubin, 1986).</a:t>
            </a:r>
          </a:p>
          <a:p>
            <a:endParaRPr lang="en-US" dirty="0"/>
          </a:p>
        </p:txBody>
      </p:sp>
    </p:spTree>
    <p:extLst>
      <p:ext uri="{BB962C8B-B14F-4D97-AF65-F5344CB8AC3E}">
        <p14:creationId xmlns:p14="http://schemas.microsoft.com/office/powerpoint/2010/main" val="3587352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Dual Concerns Model</a:t>
            </a:r>
            <a:endParaRPr lang="en-US" dirty="0"/>
          </a:p>
        </p:txBody>
      </p:sp>
      <p:sp>
        <p:nvSpPr>
          <p:cNvPr id="3" name="Content Placeholder 2"/>
          <p:cNvSpPr>
            <a:spLocks noGrp="1"/>
          </p:cNvSpPr>
          <p:nvPr>
            <p:ph idx="1"/>
          </p:nvPr>
        </p:nvSpPr>
        <p:spPr/>
        <p:txBody>
          <a:bodyPr>
            <a:normAutofit/>
          </a:bodyPr>
          <a:lstStyle/>
          <a:p>
            <a:r>
              <a:rPr lang="en-US" sz="2000" dirty="0" smtClean="0"/>
              <a:t>Five </a:t>
            </a:r>
            <a:r>
              <a:rPr lang="en-US" sz="2000" dirty="0"/>
              <a:t>major strategies for conflict management has been identified in this model </a:t>
            </a:r>
          </a:p>
          <a:p>
            <a:pPr lvl="0"/>
            <a:r>
              <a:rPr lang="en-US" sz="2000" dirty="0"/>
              <a:t>The model or framework suggests that people in conflict have two independent types of concern: concern about their own outcome (horizontal dimension referred to as the assertiveness dimension; and concern about other’s outcome (vertical dimension referred to as the cooperativeness dimension</a:t>
            </a:r>
            <a:r>
              <a:rPr lang="en-US" sz="2000" dirty="0" smtClean="0"/>
              <a:t>).</a:t>
            </a:r>
            <a:endParaRPr lang="en-US" sz="2000" dirty="0"/>
          </a:p>
        </p:txBody>
      </p:sp>
    </p:spTree>
    <p:extLst>
      <p:ext uri="{BB962C8B-B14F-4D97-AF65-F5344CB8AC3E}">
        <p14:creationId xmlns:p14="http://schemas.microsoft.com/office/powerpoint/2010/main" val="28729244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These concerns can be represented at any point from none (very low concern) to high (very high concern). The stronger their concern for their own outcomes, the more likely people will be to pursue strategies located on the right side of the figure; the weaker their concern for their own outcomes, the more likely people will be to pursue strategies located on the left side of the figure.</a:t>
            </a:r>
          </a:p>
        </p:txBody>
      </p:sp>
    </p:spTree>
    <p:extLst>
      <p:ext uri="{BB962C8B-B14F-4D97-AF65-F5344CB8AC3E}">
        <p14:creationId xmlns:p14="http://schemas.microsoft.com/office/powerpoint/2010/main" val="1481892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4725"/>
          </a:xfrm>
        </p:spPr>
        <p:txBody>
          <a:bodyPr/>
          <a:lstStyle/>
          <a:p>
            <a:r>
              <a:rPr lang="en-US" b="1" dirty="0" smtClean="0"/>
              <a:t>The Dual Concerns Model</a:t>
            </a:r>
            <a:endParaRPr lang="en-US" b="1" dirty="0"/>
          </a:p>
        </p:txBody>
      </p:sp>
      <p:grpSp>
        <p:nvGrpSpPr>
          <p:cNvPr id="4" name="Group 3"/>
          <p:cNvGrpSpPr/>
          <p:nvPr/>
        </p:nvGrpSpPr>
        <p:grpSpPr>
          <a:xfrm>
            <a:off x="2286003" y="2097742"/>
            <a:ext cx="5514721" cy="3940268"/>
            <a:chOff x="-70178" y="0"/>
            <a:chExt cx="4796960" cy="3362325"/>
          </a:xfrm>
        </p:grpSpPr>
        <p:cxnSp>
          <p:nvCxnSpPr>
            <p:cNvPr id="5" name="Straight Arrow Connector 4"/>
            <p:cNvCxnSpPr/>
            <p:nvPr/>
          </p:nvCxnSpPr>
          <p:spPr>
            <a:xfrm flipV="1">
              <a:off x="373857" y="0"/>
              <a:ext cx="0" cy="293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a:off x="373857" y="2933700"/>
              <a:ext cx="435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 Box 31"/>
            <p:cNvSpPr txBox="1"/>
            <p:nvPr/>
          </p:nvSpPr>
          <p:spPr>
            <a:xfrm>
              <a:off x="554832" y="238125"/>
              <a:ext cx="714375" cy="2762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Yielding</a:t>
              </a:r>
              <a:endParaRPr lang="en-US" sz="1100" dirty="0">
                <a:effectLst/>
                <a:ea typeface="Calibri" panose="020F0502020204030204" pitchFamily="34" charset="0"/>
                <a:cs typeface="Times New Roman" panose="02020603050405020304" pitchFamily="18" charset="0"/>
              </a:endParaRPr>
            </a:p>
          </p:txBody>
        </p:sp>
        <p:sp>
          <p:nvSpPr>
            <p:cNvPr id="8" name="Text Box 32"/>
            <p:cNvSpPr txBox="1"/>
            <p:nvPr/>
          </p:nvSpPr>
          <p:spPr>
            <a:xfrm rot="16200000">
              <a:off x="-1091663" y="1328666"/>
              <a:ext cx="2389373" cy="34640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Concern about other’s outcomes</a:t>
              </a:r>
            </a:p>
          </p:txBody>
        </p:sp>
        <p:sp>
          <p:nvSpPr>
            <p:cNvPr id="9" name="Text Box 33"/>
            <p:cNvSpPr txBox="1"/>
            <p:nvPr/>
          </p:nvSpPr>
          <p:spPr>
            <a:xfrm>
              <a:off x="3567547" y="295275"/>
              <a:ext cx="797285" cy="4381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Problem Solving</a:t>
              </a:r>
            </a:p>
          </p:txBody>
        </p:sp>
        <p:sp>
          <p:nvSpPr>
            <p:cNvPr id="10" name="Text Box 34"/>
            <p:cNvSpPr txBox="1"/>
            <p:nvPr/>
          </p:nvSpPr>
          <p:spPr>
            <a:xfrm>
              <a:off x="1888332" y="1104900"/>
              <a:ext cx="1258128" cy="2762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(Compromising)</a:t>
              </a:r>
            </a:p>
          </p:txBody>
        </p:sp>
        <p:sp>
          <p:nvSpPr>
            <p:cNvPr id="11" name="Text Box 35"/>
            <p:cNvSpPr txBox="1"/>
            <p:nvPr/>
          </p:nvSpPr>
          <p:spPr>
            <a:xfrm>
              <a:off x="3462276" y="2276475"/>
              <a:ext cx="1017627" cy="2762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Contending</a:t>
              </a:r>
            </a:p>
          </p:txBody>
        </p:sp>
        <p:sp>
          <p:nvSpPr>
            <p:cNvPr id="12" name="Text Box 36"/>
            <p:cNvSpPr txBox="1"/>
            <p:nvPr/>
          </p:nvSpPr>
          <p:spPr>
            <a:xfrm>
              <a:off x="564357" y="2238375"/>
              <a:ext cx="704850" cy="2762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Inaction</a:t>
              </a:r>
            </a:p>
          </p:txBody>
        </p:sp>
        <p:sp>
          <p:nvSpPr>
            <p:cNvPr id="13" name="Text Box 37"/>
            <p:cNvSpPr txBox="1"/>
            <p:nvPr/>
          </p:nvSpPr>
          <p:spPr>
            <a:xfrm>
              <a:off x="1421607" y="3086100"/>
              <a:ext cx="2257425" cy="2762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Concern about own outcomes</a:t>
              </a:r>
            </a:p>
          </p:txBody>
        </p:sp>
      </p:grpSp>
    </p:spTree>
    <p:extLst>
      <p:ext uri="{BB962C8B-B14F-4D97-AF65-F5344CB8AC3E}">
        <p14:creationId xmlns:p14="http://schemas.microsoft.com/office/powerpoint/2010/main" val="33647200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Solving</a:t>
            </a:r>
            <a:endParaRPr lang="en-US" dirty="0"/>
          </a:p>
        </p:txBody>
      </p:sp>
      <p:sp>
        <p:nvSpPr>
          <p:cNvPr id="3" name="Content Placeholder 2"/>
          <p:cNvSpPr>
            <a:spLocks noGrp="1"/>
          </p:cNvSpPr>
          <p:nvPr>
            <p:ph idx="1"/>
          </p:nvPr>
        </p:nvSpPr>
        <p:spPr/>
        <p:txBody>
          <a:bodyPr>
            <a:normAutofit/>
          </a:bodyPr>
          <a:lstStyle/>
          <a:p>
            <a:pPr lvl="0"/>
            <a:r>
              <a:rPr lang="en-US" sz="2000" dirty="0" smtClean="0"/>
              <a:t>Actors </a:t>
            </a:r>
            <a:r>
              <a:rPr lang="en-US" sz="2000" dirty="0"/>
              <a:t>show high concern in obtaining own outcomes, as well as high concern for the other party obtaining their outcomes</a:t>
            </a:r>
          </a:p>
          <a:p>
            <a:pPr lvl="0"/>
            <a:r>
              <a:rPr lang="en-US" sz="2000" dirty="0"/>
              <a:t>Negotiators pursue this approach when-Issues are complex</a:t>
            </a:r>
          </a:p>
          <a:p>
            <a:pPr lvl="0"/>
            <a:r>
              <a:rPr lang="en-US" sz="2000" dirty="0"/>
              <a:t>Time is available</a:t>
            </a:r>
          </a:p>
          <a:p>
            <a:pPr lvl="0"/>
            <a:r>
              <a:rPr lang="en-US" sz="2000" dirty="0"/>
              <a:t>Working together will facilitate maximizing joint outcome: resources</a:t>
            </a:r>
          </a:p>
          <a:p>
            <a:pPr lvl="0"/>
            <a:r>
              <a:rPr lang="en-US" sz="2000" dirty="0"/>
              <a:t>Synthesis of ideas are needed to provide better </a:t>
            </a:r>
            <a:r>
              <a:rPr lang="en-US" sz="2000" dirty="0" smtClean="0"/>
              <a:t>solution</a:t>
            </a:r>
            <a:endParaRPr lang="en-US" sz="2000" dirty="0"/>
          </a:p>
        </p:txBody>
      </p:sp>
    </p:spTree>
    <p:extLst>
      <p:ext uri="{BB962C8B-B14F-4D97-AF65-F5344CB8AC3E}">
        <p14:creationId xmlns:p14="http://schemas.microsoft.com/office/powerpoint/2010/main" val="3288454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Solving</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Problem </a:t>
            </a:r>
            <a:r>
              <a:rPr lang="en-US" sz="2000" dirty="0"/>
              <a:t>solving approach is also known as collaborating or Integrating approach</a:t>
            </a:r>
          </a:p>
          <a:p>
            <a:r>
              <a:rPr lang="en-US" sz="2000" dirty="0"/>
              <a:t>Main aim of this approach is to –</a:t>
            </a:r>
          </a:p>
          <a:p>
            <a:pPr lvl="0"/>
            <a:r>
              <a:rPr lang="en-US" sz="2000" dirty="0"/>
              <a:t>Seeking the satisfaction of everyone’s Concerns by working through differences</a:t>
            </a:r>
          </a:p>
          <a:p>
            <a:pPr lvl="0"/>
            <a:r>
              <a:rPr lang="en-US" sz="2000" dirty="0"/>
              <a:t>Finding and solving problems so everyone gains as a result.</a:t>
            </a:r>
          </a:p>
          <a:p>
            <a:pPr lvl="0"/>
            <a:r>
              <a:rPr lang="en-US" sz="2000" dirty="0"/>
              <a:t>The advantage of problem solving approach is that they yield the best outcomes.</a:t>
            </a:r>
          </a:p>
          <a:p>
            <a:pPr lvl="0"/>
            <a:r>
              <a:rPr lang="en-US" sz="2000" dirty="0"/>
              <a:t>Mutually beneficial outcomes are more likely to last, to improve the parties relationship, and to benefit the wider society</a:t>
            </a:r>
            <a:r>
              <a:rPr lang="en-US" sz="2000" dirty="0" smtClean="0"/>
              <a:t>.</a:t>
            </a:r>
            <a:endParaRPr lang="en-US" sz="2000" dirty="0"/>
          </a:p>
        </p:txBody>
      </p:sp>
    </p:spTree>
    <p:extLst>
      <p:ext uri="{BB962C8B-B14F-4D97-AF65-F5344CB8AC3E}">
        <p14:creationId xmlns:p14="http://schemas.microsoft.com/office/powerpoint/2010/main" val="143053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of a Negotiation</a:t>
            </a:r>
            <a:endParaRPr lang="en-US" b="1" dirty="0"/>
          </a:p>
        </p:txBody>
      </p:sp>
      <p:sp>
        <p:nvSpPr>
          <p:cNvPr id="3" name="Content Placeholder 2"/>
          <p:cNvSpPr>
            <a:spLocks noGrp="1"/>
          </p:cNvSpPr>
          <p:nvPr>
            <p:ph idx="1"/>
          </p:nvPr>
        </p:nvSpPr>
        <p:spPr/>
        <p:txBody>
          <a:bodyPr>
            <a:normAutofit/>
          </a:bodyPr>
          <a:lstStyle/>
          <a:p>
            <a:r>
              <a:rPr lang="en-US" sz="2000" dirty="0" smtClean="0"/>
              <a:t>Trade and economic exchange (trading/dealing)</a:t>
            </a:r>
          </a:p>
          <a:p>
            <a:r>
              <a:rPr lang="en-US" sz="2000" dirty="0" smtClean="0"/>
              <a:t>Interactive decision making (joint project/venture)</a:t>
            </a:r>
          </a:p>
          <a:p>
            <a:r>
              <a:rPr lang="en-US" sz="2000" dirty="0" smtClean="0"/>
              <a:t>Conflict resolution (alternative to war)</a:t>
            </a:r>
          </a:p>
          <a:p>
            <a:r>
              <a:rPr lang="en-US" sz="2000" dirty="0" smtClean="0"/>
              <a:t>Drafting joint rules (institutionalization)</a:t>
            </a:r>
            <a:endParaRPr lang="en-US" sz="2000" dirty="0"/>
          </a:p>
        </p:txBody>
      </p:sp>
    </p:spTree>
    <p:extLst>
      <p:ext uri="{BB962C8B-B14F-4D97-AF65-F5344CB8AC3E}">
        <p14:creationId xmlns:p14="http://schemas.microsoft.com/office/powerpoint/2010/main" val="274829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Contending </a:t>
            </a:r>
            <a:endParaRPr lang="en-US" dirty="0"/>
          </a:p>
        </p:txBody>
      </p:sp>
      <p:sp>
        <p:nvSpPr>
          <p:cNvPr id="3" name="Content Placeholder 2"/>
          <p:cNvSpPr>
            <a:spLocks noGrp="1"/>
          </p:cNvSpPr>
          <p:nvPr>
            <p:ph idx="1"/>
          </p:nvPr>
        </p:nvSpPr>
        <p:spPr/>
        <p:txBody>
          <a:bodyPr>
            <a:normAutofit lnSpcReduction="10000"/>
          </a:bodyPr>
          <a:lstStyle/>
          <a:p>
            <a:pPr lvl="0"/>
            <a:endParaRPr lang="en-US" dirty="0"/>
          </a:p>
          <a:p>
            <a:r>
              <a:rPr lang="en-US" sz="2000" dirty="0"/>
              <a:t>Actors pursue own outcomes strongly, show little concern for other party obtaining their desired outcomes.</a:t>
            </a:r>
          </a:p>
          <a:p>
            <a:r>
              <a:rPr lang="en-US" sz="2000" dirty="0"/>
              <a:t>Contending approach is also known as Dominating or Competing approach.</a:t>
            </a:r>
          </a:p>
          <a:p>
            <a:r>
              <a:rPr lang="en-US" sz="2000" dirty="0"/>
              <a:t>Contention seeks to persuade the other party to agree to a solution that favors one's own interests.</a:t>
            </a:r>
          </a:p>
          <a:p>
            <a:r>
              <a:rPr lang="en-US" sz="2000" dirty="0"/>
              <a:t>Negotiators pursue this approach when issue is important to you, speedy decisions are needed, unfavorable decision may be costly to you, or you are not looking for a long term relationship with the other party</a:t>
            </a:r>
            <a:r>
              <a:rPr lang="en-US" sz="2000" dirty="0" smtClean="0"/>
              <a:t>.</a:t>
            </a:r>
            <a:endParaRPr lang="en-US" sz="2000" dirty="0"/>
          </a:p>
        </p:txBody>
      </p:sp>
    </p:spTree>
    <p:extLst>
      <p:ext uri="{BB962C8B-B14F-4D97-AF65-F5344CB8AC3E}">
        <p14:creationId xmlns:p14="http://schemas.microsoft.com/office/powerpoint/2010/main" val="41500237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Yielding</a:t>
            </a:r>
            <a:endParaRPr lang="en-US" dirty="0"/>
          </a:p>
        </p:txBody>
      </p:sp>
      <p:sp>
        <p:nvSpPr>
          <p:cNvPr id="3" name="Content Placeholder 2"/>
          <p:cNvSpPr>
            <a:spLocks noGrp="1"/>
          </p:cNvSpPr>
          <p:nvPr>
            <p:ph idx="1"/>
          </p:nvPr>
        </p:nvSpPr>
        <p:spPr/>
        <p:txBody>
          <a:bodyPr>
            <a:normAutofit/>
          </a:bodyPr>
          <a:lstStyle/>
          <a:p>
            <a:r>
              <a:rPr lang="en-US" sz="2000" dirty="0" smtClean="0"/>
              <a:t>Actors </a:t>
            </a:r>
            <a:r>
              <a:rPr lang="en-US" sz="2000" dirty="0"/>
              <a:t>show little interest in whether they attain own outcomes, are quite interested in whether the other party attains their outcomes.</a:t>
            </a:r>
          </a:p>
          <a:p>
            <a:r>
              <a:rPr lang="en-US" sz="2000" dirty="0"/>
              <a:t>Yielding approach is also known as Accommodating or Obliging Strategy</a:t>
            </a:r>
          </a:p>
          <a:p>
            <a:r>
              <a:rPr lang="en-US" sz="2000" dirty="0"/>
              <a:t>Yielding involves lowering one’s own aspirations and to ‘let the other win’ and gain what he/she wants.</a:t>
            </a:r>
          </a:p>
          <a:p>
            <a:r>
              <a:rPr lang="en-US" sz="2000" dirty="0"/>
              <a:t>Yielding is an effective way to close negotiations when issues are unimportant and time pressures are high</a:t>
            </a:r>
            <a:r>
              <a:rPr lang="en-US" sz="2000" dirty="0" smtClean="0"/>
              <a:t>.</a:t>
            </a:r>
            <a:endParaRPr lang="en-US" sz="2000" dirty="0"/>
          </a:p>
        </p:txBody>
      </p:sp>
    </p:spTree>
    <p:extLst>
      <p:ext uri="{BB962C8B-B14F-4D97-AF65-F5344CB8AC3E}">
        <p14:creationId xmlns:p14="http://schemas.microsoft.com/office/powerpoint/2010/main" val="14330971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You are willing to give up something in exchange for something from the other party in future.</a:t>
            </a:r>
          </a:p>
          <a:p>
            <a:r>
              <a:rPr lang="en-US" sz="2000" dirty="0" smtClean="0"/>
              <a:t>Preserving relation is important.</a:t>
            </a:r>
          </a:p>
          <a:p>
            <a:r>
              <a:rPr lang="en-US" sz="2000" dirty="0" smtClean="0"/>
              <a:t>It seems to be a strange strategy.</a:t>
            </a:r>
          </a:p>
          <a:p>
            <a:pPr marL="0" indent="0">
              <a:buNone/>
            </a:pPr>
            <a:endParaRPr lang="en-US" dirty="0"/>
          </a:p>
        </p:txBody>
      </p:sp>
    </p:spTree>
    <p:extLst>
      <p:ext uri="{BB962C8B-B14F-4D97-AF65-F5344CB8AC3E}">
        <p14:creationId xmlns:p14="http://schemas.microsoft.com/office/powerpoint/2010/main" val="23161048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Inaction</a:t>
            </a:r>
            <a:endParaRPr lang="en-US" dirty="0"/>
          </a:p>
        </p:txBody>
      </p:sp>
      <p:sp>
        <p:nvSpPr>
          <p:cNvPr id="3" name="Content Placeholder 2"/>
          <p:cNvSpPr>
            <a:spLocks noGrp="1"/>
          </p:cNvSpPr>
          <p:nvPr>
            <p:ph idx="1"/>
          </p:nvPr>
        </p:nvSpPr>
        <p:spPr/>
        <p:txBody>
          <a:bodyPr>
            <a:normAutofit/>
          </a:bodyPr>
          <a:lstStyle/>
          <a:p>
            <a:r>
              <a:rPr lang="en-US" sz="2000" dirty="0" smtClean="0"/>
              <a:t>Actors </a:t>
            </a:r>
            <a:r>
              <a:rPr lang="en-US" sz="2000" dirty="0"/>
              <a:t>show little interest in whether they attain own outcomes, little concern about whether the other party obtains their outcomes. Also known as ‘Avoiding Strategy’. </a:t>
            </a:r>
          </a:p>
          <a:p>
            <a:r>
              <a:rPr lang="en-US" sz="2000" dirty="0"/>
              <a:t>Negotiators pursue this approach when-</a:t>
            </a:r>
          </a:p>
          <a:p>
            <a:r>
              <a:rPr lang="en-US" sz="2000" dirty="0"/>
              <a:t>Issue is trivial.</a:t>
            </a:r>
          </a:p>
          <a:p>
            <a:r>
              <a:rPr lang="en-US" sz="2000" dirty="0"/>
              <a:t>The strategy of inaction is usually used to increase time pressure on the other party.</a:t>
            </a:r>
          </a:p>
          <a:p>
            <a:r>
              <a:rPr lang="en-US" sz="2000" dirty="0"/>
              <a:t>Inaction is often synonymous with withdrawal or passivity. The party prefers to retreat, be silent, or do nothing</a:t>
            </a:r>
            <a:r>
              <a:rPr lang="en-US" sz="2000" dirty="0" smtClean="0"/>
              <a:t>.</a:t>
            </a:r>
            <a:endParaRPr lang="en-US" sz="2000" dirty="0"/>
          </a:p>
        </p:txBody>
      </p:sp>
    </p:spTree>
    <p:extLst>
      <p:ext uri="{BB962C8B-B14F-4D97-AF65-F5344CB8AC3E}">
        <p14:creationId xmlns:p14="http://schemas.microsoft.com/office/powerpoint/2010/main" val="1907605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Compromising</a:t>
            </a:r>
            <a:endParaRPr lang="en-US" b="1" dirty="0"/>
          </a:p>
        </p:txBody>
      </p:sp>
      <p:sp>
        <p:nvSpPr>
          <p:cNvPr id="3" name="Content Placeholder 2"/>
          <p:cNvSpPr>
            <a:spLocks noGrp="1"/>
          </p:cNvSpPr>
          <p:nvPr>
            <p:ph idx="1"/>
          </p:nvPr>
        </p:nvSpPr>
        <p:spPr/>
        <p:txBody>
          <a:bodyPr>
            <a:normAutofit/>
          </a:bodyPr>
          <a:lstStyle/>
          <a:p>
            <a:pPr lvl="0"/>
            <a:r>
              <a:rPr lang="en-US" sz="2000" dirty="0" smtClean="0"/>
              <a:t>Actors </a:t>
            </a:r>
            <a:r>
              <a:rPr lang="en-US" sz="2000" dirty="0"/>
              <a:t>show moderate concern in obtaining own outcomes, as well as moderate concern for the other party obtaining their outcomes.</a:t>
            </a:r>
          </a:p>
          <a:p>
            <a:pPr lvl="0"/>
            <a:r>
              <a:rPr lang="en-US" sz="2000" dirty="0"/>
              <a:t>Negotiators pursue this approach when-Goals of parties are mutually exclusive</a:t>
            </a:r>
          </a:p>
          <a:p>
            <a:pPr lvl="0"/>
            <a:r>
              <a:rPr lang="en-US" sz="2000" dirty="0"/>
              <a:t>Parties are equally powerful</a:t>
            </a:r>
          </a:p>
          <a:p>
            <a:pPr lvl="0"/>
            <a:r>
              <a:rPr lang="en-US" sz="2000" dirty="0"/>
              <a:t>Integrating and dominating styles are not successful</a:t>
            </a:r>
          </a:p>
          <a:p>
            <a:pPr lvl="0"/>
            <a:r>
              <a:rPr lang="en-US" sz="2000" dirty="0"/>
              <a:t>Temporary solution</a:t>
            </a:r>
          </a:p>
          <a:p>
            <a:pPr lvl="0"/>
            <a:r>
              <a:rPr lang="en-US" sz="2000" dirty="0"/>
              <a:t>Mutually Exclusive: two events cannot happen at the same time</a:t>
            </a:r>
            <a:r>
              <a:rPr lang="en-US" sz="2000" dirty="0" smtClean="0"/>
              <a:t>.</a:t>
            </a:r>
            <a:endParaRPr lang="en-US" sz="2000" dirty="0"/>
          </a:p>
        </p:txBody>
      </p:sp>
    </p:spTree>
    <p:extLst>
      <p:ext uri="{BB962C8B-B14F-4D97-AF65-F5344CB8AC3E}">
        <p14:creationId xmlns:p14="http://schemas.microsoft.com/office/powerpoint/2010/main" val="20195914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Compromising In compromising approach, parties:</a:t>
            </a:r>
            <a:endParaRPr lang="en-US" b="1" dirty="0"/>
          </a:p>
        </p:txBody>
      </p:sp>
      <p:sp>
        <p:nvSpPr>
          <p:cNvPr id="3" name="Content Placeholder 2"/>
          <p:cNvSpPr>
            <a:spLocks noGrp="1"/>
          </p:cNvSpPr>
          <p:nvPr>
            <p:ph idx="1"/>
          </p:nvPr>
        </p:nvSpPr>
        <p:spPr/>
        <p:txBody>
          <a:bodyPr>
            <a:normAutofit/>
          </a:bodyPr>
          <a:lstStyle/>
          <a:p>
            <a:r>
              <a:rPr lang="en-US" sz="2000" dirty="0" smtClean="0"/>
              <a:t>Work </a:t>
            </a:r>
            <a:r>
              <a:rPr lang="en-US" sz="2000" dirty="0"/>
              <a:t>toward partial satisfaction of everyone’s concerns. </a:t>
            </a:r>
          </a:p>
          <a:p>
            <a:r>
              <a:rPr lang="en-US" sz="2000" dirty="0"/>
              <a:t>Seek acceptable rather than optimal solutions so that no one totally wins or loses.</a:t>
            </a:r>
          </a:p>
          <a:p>
            <a:r>
              <a:rPr lang="en-US" sz="2000" dirty="0"/>
              <a:t>Pruitt and Rubin (1986) do not identify compromising as a viable strategy. According to them:</a:t>
            </a:r>
          </a:p>
          <a:p>
            <a:r>
              <a:rPr lang="en-US" sz="2000" dirty="0"/>
              <a:t>Parties are going for lazy problem solving involving a half- hearted attempt to satisfy the two parties interest.</a:t>
            </a:r>
          </a:p>
          <a:p>
            <a:r>
              <a:rPr lang="en-US" sz="2000" dirty="0"/>
              <a:t>Yielding approach pursued by both the parties</a:t>
            </a:r>
            <a:r>
              <a:rPr lang="en-US" sz="2000" dirty="0" smtClean="0"/>
              <a:t>.</a:t>
            </a:r>
            <a:endParaRPr lang="en-US" sz="2000" dirty="0"/>
          </a:p>
        </p:txBody>
      </p:sp>
    </p:spTree>
    <p:extLst>
      <p:ext uri="{BB962C8B-B14F-4D97-AF65-F5344CB8AC3E}">
        <p14:creationId xmlns:p14="http://schemas.microsoft.com/office/powerpoint/2010/main" val="6849758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4000" b="1" spc="300" dirty="0" smtClean="0">
                <a:effectLst>
                  <a:outerShdw blurRad="38100" dist="38100" dir="2700000" algn="tl">
                    <a:srgbClr val="000000">
                      <a:alpha val="43137"/>
                    </a:srgbClr>
                  </a:outerShdw>
                </a:effectLst>
                <a:latin typeface="Old English Text MT" panose="03040902040508030806" pitchFamily="66" charset="0"/>
              </a:rPr>
              <a:t>End!</a:t>
            </a:r>
          </a:p>
          <a:p>
            <a:pPr marL="0" indent="0" algn="ctr">
              <a:buNone/>
            </a:pPr>
            <a:r>
              <a:rPr lang="en-US" sz="4000" b="1" spc="300" dirty="0" smtClean="0">
                <a:effectLst>
                  <a:outerShdw blurRad="38100" dist="38100" dir="2700000" algn="tl">
                    <a:srgbClr val="000000">
                      <a:alpha val="43137"/>
                    </a:srgbClr>
                  </a:outerShdw>
                </a:effectLst>
                <a:latin typeface="Old English Text MT" panose="03040902040508030806" pitchFamily="66" charset="0"/>
              </a:rPr>
              <a:t>Thank you for attending</a:t>
            </a:r>
            <a:endParaRPr lang="en-US" sz="4000" b="1" spc="300" dirty="0">
              <a:effectLst>
                <a:outerShdw blurRad="38100" dist="38100" dir="2700000" algn="tl">
                  <a:srgbClr val="000000">
                    <a:alpha val="43137"/>
                  </a:srgbClr>
                </a:outerShdw>
              </a:effectLst>
              <a:latin typeface="Old English Text MT" panose="03040902040508030806" pitchFamily="66" charset="0"/>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1420575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lecture is on: </a:t>
            </a:r>
            <a:br>
              <a:rPr lang="en-US" dirty="0" smtClean="0"/>
            </a:br>
            <a:r>
              <a:rPr lang="en-US" smtClean="0"/>
              <a:t>Pages 28-58</a:t>
            </a:r>
            <a:endParaRPr lang="en-US" dirty="0"/>
          </a:p>
        </p:txBody>
      </p:sp>
      <p:sp>
        <p:nvSpPr>
          <p:cNvPr id="3" name="Content Placeholder 2"/>
          <p:cNvSpPr>
            <a:spLocks noGrp="1"/>
          </p:cNvSpPr>
          <p:nvPr>
            <p:ph idx="1"/>
          </p:nvPr>
        </p:nvSpPr>
        <p:spPr/>
        <p:style>
          <a:lnRef idx="1">
            <a:schemeClr val="accent2"/>
          </a:lnRef>
          <a:fillRef idx="3">
            <a:schemeClr val="accent2"/>
          </a:fillRef>
          <a:effectRef idx="2">
            <a:schemeClr val="accent2"/>
          </a:effectRef>
          <a:fontRef idx="minor">
            <a:schemeClr val="lt1"/>
          </a:fontRef>
        </p:style>
        <p:txBody>
          <a:bodyPr>
            <a:noAutofit/>
          </a:bodyPr>
          <a:lstStyle/>
          <a:p>
            <a:pPr marL="0" indent="0" algn="ctr">
              <a:buNone/>
            </a:pPr>
            <a:r>
              <a:rPr lang="en-US" sz="6600" b="1" dirty="0"/>
              <a:t>Strategy and Tactics </a:t>
            </a:r>
            <a:r>
              <a:rPr lang="en-US" sz="6600" b="1" dirty="0" smtClean="0"/>
              <a:t>of Distributive </a:t>
            </a:r>
            <a:r>
              <a:rPr lang="en-US" sz="6600" b="1" dirty="0"/>
              <a:t>Bargaining</a:t>
            </a:r>
            <a:endParaRPr lang="en-US" sz="6600" b="1" dirty="0"/>
          </a:p>
        </p:txBody>
      </p:sp>
    </p:spTree>
    <p:extLst>
      <p:ext uri="{BB962C8B-B14F-4D97-AF65-F5344CB8AC3E}">
        <p14:creationId xmlns:p14="http://schemas.microsoft.com/office/powerpoint/2010/main" val="422384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Negotiation and Bargaining</a:t>
            </a:r>
            <a:endParaRPr lang="en-US" b="1" dirty="0"/>
          </a:p>
        </p:txBody>
      </p:sp>
      <p:sp>
        <p:nvSpPr>
          <p:cNvPr id="3" name="Content Placeholder 2"/>
          <p:cNvSpPr>
            <a:spLocks noGrp="1"/>
          </p:cNvSpPr>
          <p:nvPr>
            <p:ph idx="1"/>
          </p:nvPr>
        </p:nvSpPr>
        <p:spPr/>
        <p:txBody>
          <a:bodyPr/>
          <a:lstStyle/>
          <a:p>
            <a:r>
              <a:rPr lang="en-US" sz="2000" b="1" dirty="0" smtClean="0"/>
              <a:t>Bargaining</a:t>
            </a:r>
            <a:r>
              <a:rPr lang="en-US" sz="2000" dirty="0" smtClean="0"/>
              <a:t> - describes the competitive, win-lose situation, e.g. haggling over a product price. </a:t>
            </a:r>
            <a:endParaRPr lang="en-US" sz="2000" dirty="0"/>
          </a:p>
          <a:p>
            <a:r>
              <a:rPr lang="en-US" sz="2000" dirty="0" smtClean="0"/>
              <a:t>Bargaining is about focusing on who is right.</a:t>
            </a:r>
          </a:p>
          <a:p>
            <a:r>
              <a:rPr lang="en-US" sz="2000" b="1" dirty="0" smtClean="0"/>
              <a:t>Negotiation</a:t>
            </a:r>
            <a:r>
              <a:rPr lang="en-US" sz="2000" dirty="0" smtClean="0"/>
              <a:t> - when parties try to find a mutually acceptable solution to a complex situation. It is cooperative and win-win.</a:t>
            </a:r>
          </a:p>
          <a:p>
            <a:r>
              <a:rPr lang="en-US" sz="2000" dirty="0" smtClean="0"/>
              <a:t>Negotiation is an interactive decision making process when we cannot achieve our objectives single-handedly</a:t>
            </a:r>
          </a:p>
        </p:txBody>
      </p:sp>
    </p:spTree>
    <p:extLst>
      <p:ext uri="{BB962C8B-B14F-4D97-AF65-F5344CB8AC3E}">
        <p14:creationId xmlns:p14="http://schemas.microsoft.com/office/powerpoint/2010/main" val="1893246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Reasons for Negotiation</a:t>
            </a:r>
            <a:endParaRPr lang="en-US" b="1" dirty="0"/>
          </a:p>
        </p:txBody>
      </p:sp>
      <p:sp>
        <p:nvSpPr>
          <p:cNvPr id="3" name="Content Placeholder 2"/>
          <p:cNvSpPr>
            <a:spLocks noGrp="1"/>
          </p:cNvSpPr>
          <p:nvPr>
            <p:ph idx="1"/>
          </p:nvPr>
        </p:nvSpPr>
        <p:spPr/>
        <p:txBody>
          <a:bodyPr>
            <a:normAutofit/>
          </a:bodyPr>
          <a:lstStyle/>
          <a:p>
            <a:r>
              <a:rPr lang="en-US" sz="2000" dirty="0" smtClean="0"/>
              <a:t>Resources are scarce and it helps to share/divide the little available</a:t>
            </a:r>
          </a:p>
          <a:p>
            <a:r>
              <a:rPr lang="en-US" sz="2000" dirty="0" smtClean="0"/>
              <a:t>To create something new that neither party could attain on its own</a:t>
            </a:r>
          </a:p>
          <a:p>
            <a:r>
              <a:rPr lang="en-US" sz="2000" dirty="0" smtClean="0"/>
              <a:t>To resolve a problem or dispute between the parties</a:t>
            </a:r>
          </a:p>
          <a:p>
            <a:pPr marL="0" indent="0">
              <a:buNone/>
            </a:pPr>
            <a:r>
              <a:rPr lang="en-US" sz="2000" i="1" dirty="0" smtClean="0"/>
              <a:t>Explain the three main reasons for parties t enter into a negotiation.</a:t>
            </a:r>
            <a:endParaRPr lang="en-US" sz="2000" i="1" dirty="0"/>
          </a:p>
        </p:txBody>
      </p:sp>
    </p:spTree>
    <p:extLst>
      <p:ext uri="{BB962C8B-B14F-4D97-AF65-F5344CB8AC3E}">
        <p14:creationId xmlns:p14="http://schemas.microsoft.com/office/powerpoint/2010/main" val="737329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a Negotiation Situation</a:t>
            </a:r>
            <a:endParaRPr lang="en-US" b="1" dirty="0"/>
          </a:p>
        </p:txBody>
      </p:sp>
      <p:sp>
        <p:nvSpPr>
          <p:cNvPr id="3" name="Content Placeholder 2"/>
          <p:cNvSpPr>
            <a:spLocks noGrp="1"/>
          </p:cNvSpPr>
          <p:nvPr>
            <p:ph idx="1"/>
          </p:nvPr>
        </p:nvSpPr>
        <p:spPr/>
        <p:txBody>
          <a:bodyPr>
            <a:normAutofit lnSpcReduction="10000"/>
          </a:bodyPr>
          <a:lstStyle/>
          <a:p>
            <a:r>
              <a:rPr lang="en-US" sz="2000" dirty="0" smtClean="0"/>
              <a:t>There are two or more parties </a:t>
            </a:r>
          </a:p>
          <a:p>
            <a:r>
              <a:rPr lang="en-US" sz="2000" dirty="0" smtClean="0"/>
              <a:t>There is a conflict of needs and desires between the two or more parties.</a:t>
            </a:r>
          </a:p>
          <a:p>
            <a:r>
              <a:rPr lang="en-US" sz="2000" dirty="0" smtClean="0"/>
              <a:t>The parties negotiate by choice – voluntary </a:t>
            </a:r>
          </a:p>
          <a:p>
            <a:r>
              <a:rPr lang="en-US" sz="2000" dirty="0" smtClean="0"/>
              <a:t>We expect a give-and-take process</a:t>
            </a:r>
          </a:p>
          <a:p>
            <a:r>
              <a:rPr lang="en-US" sz="2000" dirty="0" smtClean="0"/>
              <a:t>Parties prefer to negotiate and search for agreement rather than fight openly, </a:t>
            </a:r>
            <a:r>
              <a:rPr lang="en-US" sz="2000" dirty="0" smtClean="0"/>
              <a:t>break off contact permanently, take their dispute to a third party</a:t>
            </a:r>
          </a:p>
          <a:p>
            <a:r>
              <a:rPr lang="en-US" sz="2000" dirty="0" smtClean="0"/>
              <a:t>People negotiate at multiple levels and contexts</a:t>
            </a:r>
          </a:p>
          <a:p>
            <a:pPr marL="0" indent="0">
              <a:buNone/>
            </a:pPr>
            <a:r>
              <a:rPr lang="en-US" sz="2000" i="1" dirty="0" smtClean="0"/>
              <a:t>State and explain the characteristics of negotiation situation.</a:t>
            </a:r>
            <a:endParaRPr lang="en-US" sz="2000" i="1" dirty="0"/>
          </a:p>
        </p:txBody>
      </p:sp>
    </p:spTree>
    <p:extLst>
      <p:ext uri="{BB962C8B-B14F-4D97-AF65-F5344CB8AC3E}">
        <p14:creationId xmlns:p14="http://schemas.microsoft.com/office/powerpoint/2010/main" val="4150506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89212" y="2133599"/>
            <a:ext cx="8915400" cy="4138863"/>
          </a:xfrm>
        </p:spPr>
        <p:txBody>
          <a:bodyPr>
            <a:noAutofit/>
          </a:bodyPr>
          <a:lstStyle/>
          <a:p>
            <a:r>
              <a:rPr lang="en-US" sz="2000" dirty="0" smtClean="0"/>
              <a:t>Successful negotiation involves:</a:t>
            </a:r>
          </a:p>
          <a:p>
            <a:pPr lvl="1">
              <a:buFont typeface="Wingdings" panose="05000000000000000000" pitchFamily="2" charset="2"/>
              <a:buChar char="§"/>
            </a:pPr>
            <a:r>
              <a:rPr lang="en-US" sz="1800" dirty="0" smtClean="0"/>
              <a:t>Management of tangibles (e.g. the price or the terms of agreement)</a:t>
            </a:r>
          </a:p>
          <a:p>
            <a:pPr lvl="1">
              <a:buFont typeface="Wingdings" panose="05000000000000000000" pitchFamily="2" charset="2"/>
              <a:buChar char="§"/>
            </a:pPr>
            <a:r>
              <a:rPr lang="en-US" sz="1800" dirty="0" smtClean="0"/>
              <a:t>Resolution of intangibles (the underlying psychological motivations such as winning, losing, saving face)</a:t>
            </a:r>
          </a:p>
          <a:p>
            <a:r>
              <a:rPr lang="en-US" sz="2000" dirty="0" smtClean="0"/>
              <a:t>Intangibles are often rooted in personal values and emotions.</a:t>
            </a:r>
          </a:p>
          <a:p>
            <a:pPr lvl="1">
              <a:buFont typeface="Wingdings" panose="05000000000000000000" pitchFamily="2" charset="2"/>
              <a:buChar char="§"/>
            </a:pPr>
            <a:r>
              <a:rPr lang="en-US" sz="1800" dirty="0" smtClean="0"/>
              <a:t>Intangible factors are the underlying psychological motivations that may directly or indirectly influence the parties during a negotiation, e.g.</a:t>
            </a:r>
          </a:p>
          <a:p>
            <a:pPr lvl="2">
              <a:buFont typeface="Wingdings" panose="05000000000000000000" pitchFamily="2" charset="2"/>
              <a:buChar char="§"/>
            </a:pPr>
            <a:r>
              <a:rPr lang="en-US" sz="1600" dirty="0" smtClean="0"/>
              <a:t>The need to </a:t>
            </a:r>
            <a:r>
              <a:rPr lang="en-US" sz="1600" b="1" dirty="0" smtClean="0"/>
              <a:t>win or beat </a:t>
            </a:r>
            <a:r>
              <a:rPr lang="en-US" sz="1600" dirty="0" smtClean="0"/>
              <a:t>the other party or </a:t>
            </a:r>
            <a:r>
              <a:rPr lang="en-US" sz="1600" b="1" dirty="0" smtClean="0"/>
              <a:t>avoid  losing </a:t>
            </a:r>
            <a:r>
              <a:rPr lang="en-US" sz="1600" dirty="0" smtClean="0"/>
              <a:t>to the other party</a:t>
            </a:r>
          </a:p>
          <a:p>
            <a:pPr lvl="2">
              <a:buFont typeface="Wingdings" panose="05000000000000000000" pitchFamily="2" charset="2"/>
              <a:buChar char="§"/>
            </a:pPr>
            <a:r>
              <a:rPr lang="en-US" sz="1600" dirty="0" smtClean="0"/>
              <a:t>The need to </a:t>
            </a:r>
            <a:r>
              <a:rPr lang="en-US" sz="1600" b="1" dirty="0" smtClean="0"/>
              <a:t>look good</a:t>
            </a:r>
            <a:r>
              <a:rPr lang="en-US" sz="1600" dirty="0" smtClean="0"/>
              <a:t>, </a:t>
            </a:r>
            <a:r>
              <a:rPr lang="en-US" sz="1600" b="1" dirty="0" smtClean="0"/>
              <a:t>tough</a:t>
            </a:r>
            <a:r>
              <a:rPr lang="en-US" sz="1600" dirty="0" smtClean="0"/>
              <a:t> and </a:t>
            </a:r>
            <a:r>
              <a:rPr lang="en-US" sz="1600" b="1" dirty="0" smtClean="0"/>
              <a:t>competent</a:t>
            </a:r>
            <a:r>
              <a:rPr lang="en-US" sz="1600" dirty="0" smtClean="0"/>
              <a:t> to the </a:t>
            </a:r>
            <a:r>
              <a:rPr lang="en-US" sz="1600" b="1" dirty="0" smtClean="0"/>
              <a:t>people you represent</a:t>
            </a:r>
          </a:p>
          <a:p>
            <a:pPr lvl="2">
              <a:buFont typeface="Wingdings" panose="05000000000000000000" pitchFamily="2" charset="2"/>
              <a:buChar char="§"/>
            </a:pPr>
            <a:r>
              <a:rPr lang="en-US" sz="1600" dirty="0" smtClean="0"/>
              <a:t>The need to </a:t>
            </a:r>
            <a:r>
              <a:rPr lang="en-US" sz="1600" b="1" dirty="0" smtClean="0"/>
              <a:t>appear ‘fair’ </a:t>
            </a:r>
            <a:r>
              <a:rPr lang="en-US" sz="1600" dirty="0" smtClean="0"/>
              <a:t>or </a:t>
            </a:r>
            <a:r>
              <a:rPr lang="en-US" sz="1600" b="1" dirty="0" smtClean="0"/>
              <a:t>‘honorable’ </a:t>
            </a:r>
            <a:r>
              <a:rPr lang="en-US" sz="1600" dirty="0" smtClean="0"/>
              <a:t>to </a:t>
            </a:r>
            <a:r>
              <a:rPr lang="en-US" sz="1600" b="1" dirty="0" smtClean="0"/>
              <a:t>protect one’s reputation</a:t>
            </a:r>
          </a:p>
          <a:p>
            <a:pPr lvl="2">
              <a:buFont typeface="Wingdings" panose="05000000000000000000" pitchFamily="2" charset="2"/>
              <a:buChar char="§"/>
            </a:pPr>
            <a:r>
              <a:rPr lang="en-US" sz="1600" dirty="0" smtClean="0"/>
              <a:t>The need to </a:t>
            </a:r>
            <a:r>
              <a:rPr lang="en-US" sz="1600" b="1" dirty="0" smtClean="0"/>
              <a:t>defend an important principle in a negotiation</a:t>
            </a:r>
            <a:endParaRPr lang="en-US" sz="1600" b="1" dirty="0"/>
          </a:p>
        </p:txBody>
      </p:sp>
    </p:spTree>
    <p:extLst>
      <p:ext uri="{BB962C8B-B14F-4D97-AF65-F5344CB8AC3E}">
        <p14:creationId xmlns:p14="http://schemas.microsoft.com/office/powerpoint/2010/main" val="2877182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2518</TotalTime>
  <Words>3641</Words>
  <Application>Microsoft Office PowerPoint</Application>
  <PresentationFormat>Widescreen</PresentationFormat>
  <Paragraphs>244</Paragraphs>
  <Slides>57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Agency FB</vt:lpstr>
      <vt:lpstr>Algerian</vt:lpstr>
      <vt:lpstr>Arial</vt:lpstr>
      <vt:lpstr>Calibri</vt:lpstr>
      <vt:lpstr>Century Gothic</vt:lpstr>
      <vt:lpstr>Old English Text MT</vt:lpstr>
      <vt:lpstr>Times New Roman</vt:lpstr>
      <vt:lpstr>Wingdings</vt:lpstr>
      <vt:lpstr>Wingdings 3</vt:lpstr>
      <vt:lpstr>Wisp</vt:lpstr>
      <vt:lpstr>THE NATURE OF NEGOTIATION: GETTING THE BEST DEAL IN LIFE!</vt:lpstr>
      <vt:lpstr>Learning Objectives</vt:lpstr>
      <vt:lpstr>Definition of Negotiation</vt:lpstr>
      <vt:lpstr>Definition continued …</vt:lpstr>
      <vt:lpstr>Functions of a Negotiation</vt:lpstr>
      <vt:lpstr>Negotiation and Bargaining</vt:lpstr>
      <vt:lpstr>Reasons for Negotiation</vt:lpstr>
      <vt:lpstr>Characteristics of a Negotiation Situation</vt:lpstr>
      <vt:lpstr>PowerPoint Presentation</vt:lpstr>
      <vt:lpstr>PowerPoint Presentation</vt:lpstr>
      <vt:lpstr>Negotiation Skills</vt:lpstr>
      <vt:lpstr>Master the key paradoxes</vt:lpstr>
      <vt:lpstr>PowerPoint Presentation</vt:lpstr>
      <vt:lpstr>Interdependence </vt:lpstr>
      <vt:lpstr>PowerPoint Presentation</vt:lpstr>
      <vt:lpstr>Interdependence</vt:lpstr>
      <vt:lpstr>PowerPoint Presentation</vt:lpstr>
      <vt:lpstr>Types of Interdependence Affect Outcomes</vt:lpstr>
      <vt:lpstr>PowerPoint Presentation</vt:lpstr>
      <vt:lpstr>Mutual Adjustment </vt:lpstr>
      <vt:lpstr>PowerPoint Presentation</vt:lpstr>
      <vt:lpstr>Mutual Adjustment and Concession Making</vt:lpstr>
      <vt:lpstr>Two Dilemmas in Mutual Adjustment</vt:lpstr>
      <vt:lpstr>Value Claiming and Value Creation</vt:lpstr>
      <vt:lpstr>PowerPoint Presentation</vt:lpstr>
      <vt:lpstr>Value Claiming and Value Creation</vt:lpstr>
      <vt:lpstr>PowerPoint Presentation</vt:lpstr>
      <vt:lpstr>Conflict </vt:lpstr>
      <vt:lpstr>PowerPoint Presentation</vt:lpstr>
      <vt:lpstr>Types of Conflict Substantive conflict:</vt:lpstr>
      <vt:lpstr>PowerPoint Presentation</vt:lpstr>
      <vt:lpstr>PowerPoint Presentation</vt:lpstr>
      <vt:lpstr>Levels of Conflict: Intrapersonal or intra-psychic conflict </vt:lpstr>
      <vt:lpstr>Levels of Conflict - Intra-group Conflict: Conflict is within a group</vt:lpstr>
      <vt:lpstr>Levels of Conflict - Inter-organizational conflict</vt:lpstr>
      <vt:lpstr>Dysfunctions of Conflict</vt:lpstr>
      <vt:lpstr>PowerPoint Presentation</vt:lpstr>
      <vt:lpstr>PowerPoint Presentation</vt:lpstr>
      <vt:lpstr>PowerPoint Presentation</vt:lpstr>
      <vt:lpstr>PowerPoint Presentation</vt:lpstr>
      <vt:lpstr>Functions of Conflict</vt:lpstr>
      <vt:lpstr>PowerPoint Presentation</vt:lpstr>
      <vt:lpstr>PowerPoint Presentation</vt:lpstr>
      <vt:lpstr>Styles of Conflict Management</vt:lpstr>
      <vt:lpstr>The Dual Concerns Model</vt:lpstr>
      <vt:lpstr>PowerPoint Presentation</vt:lpstr>
      <vt:lpstr>The Dual Concerns Model</vt:lpstr>
      <vt:lpstr>Problem Solving</vt:lpstr>
      <vt:lpstr>Problem Solving </vt:lpstr>
      <vt:lpstr>Contending </vt:lpstr>
      <vt:lpstr>Yielding</vt:lpstr>
      <vt:lpstr>PowerPoint Presentation</vt:lpstr>
      <vt:lpstr>Inaction</vt:lpstr>
      <vt:lpstr>Compromising</vt:lpstr>
      <vt:lpstr>Compromising In compromising approach, parties:</vt:lpstr>
      <vt:lpstr>PowerPoint Presentation</vt:lpstr>
      <vt:lpstr>Next lecture is on:  Pages 28-58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NATURE OF NEGOTIATION: GETTING THE BEST DEAL IN LIFE!</dc:title>
  <dc:creator>Microsoft account</dc:creator>
  <cp:lastModifiedBy>Microsoft account</cp:lastModifiedBy>
  <cp:revision>27</cp:revision>
  <dcterms:created xsi:type="dcterms:W3CDTF">2021-07-21T13:57:10Z</dcterms:created>
  <dcterms:modified xsi:type="dcterms:W3CDTF">2021-07-23T07:55:52Z</dcterms:modified>
</cp:coreProperties>
</file>