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3" r:id="rId15"/>
    <p:sldId id="284" r:id="rId16"/>
    <p:sldId id="285" r:id="rId17"/>
    <p:sldId id="286"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23" autoAdjust="0"/>
    <p:restoredTop sz="94660"/>
  </p:normalViewPr>
  <p:slideViewPr>
    <p:cSldViewPr snapToGrid="0">
      <p:cViewPr varScale="1">
        <p:scale>
          <a:sx n="92" d="100"/>
          <a:sy n="92" d="100"/>
        </p:scale>
        <p:origin x="7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622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57592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99378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33451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98930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01320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40774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358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716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92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333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755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44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891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832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13-Aug-21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85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13-Aug-21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11323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7" y="1298448"/>
            <a:ext cx="7977899" cy="1714916"/>
          </a:xfrm>
        </p:spPr>
        <p:txBody>
          <a:bodyPr/>
          <a:lstStyle/>
          <a:p>
            <a:pPr algn="ctr"/>
            <a:r>
              <a:rPr lang="en-US" b="1" dirty="0"/>
              <a:t>Negotiation: Strategy and Planning</a:t>
            </a:r>
          </a:p>
        </p:txBody>
      </p:sp>
      <p:sp>
        <p:nvSpPr>
          <p:cNvPr id="3" name="Subtitle 2"/>
          <p:cNvSpPr>
            <a:spLocks noGrp="1"/>
          </p:cNvSpPr>
          <p:nvPr>
            <p:ph type="subTitle" idx="1"/>
          </p:nvPr>
        </p:nvSpPr>
        <p:spPr>
          <a:xfrm>
            <a:off x="1517458" y="4123569"/>
            <a:ext cx="7766936" cy="1096899"/>
          </a:xfrm>
        </p:spPr>
        <p:txBody>
          <a:bodyPr>
            <a:noAutofit/>
          </a:bodyPr>
          <a:lstStyle/>
          <a:p>
            <a:pPr algn="ctr"/>
            <a:r>
              <a:rPr lang="en-US" sz="2800" b="1" dirty="0" smtClean="0"/>
              <a:t>Rev Can Patrick Acema</a:t>
            </a:r>
          </a:p>
          <a:p>
            <a:pPr algn="ctr"/>
            <a:r>
              <a:rPr lang="en-US" sz="2800" b="1" dirty="0" smtClean="0"/>
              <a:t>M.Div. (UCU); B.Sc. </a:t>
            </a:r>
            <a:r>
              <a:rPr lang="en-US" sz="2800" b="1" dirty="0" err="1" smtClean="0"/>
              <a:t>Surv</a:t>
            </a:r>
            <a:r>
              <a:rPr lang="en-US" sz="2800" b="1" dirty="0" smtClean="0"/>
              <a:t>. (MUK)</a:t>
            </a:r>
            <a:endParaRPr lang="en-US" sz="2800" b="1" dirty="0"/>
          </a:p>
        </p:txBody>
      </p:sp>
    </p:spTree>
    <p:extLst>
      <p:ext uri="{BB962C8B-B14F-4D97-AF65-F5344CB8AC3E}">
        <p14:creationId xmlns:p14="http://schemas.microsoft.com/office/powerpoint/2010/main" val="2555614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Strategic Options</a:t>
            </a:r>
            <a:endParaRPr lang="en-US" b="1" dirty="0"/>
          </a:p>
        </p:txBody>
      </p:sp>
      <p:sp>
        <p:nvSpPr>
          <p:cNvPr id="3" name="Content Placeholder 2"/>
          <p:cNvSpPr>
            <a:spLocks noGrp="1"/>
          </p:cNvSpPr>
          <p:nvPr>
            <p:ph idx="1"/>
          </p:nvPr>
        </p:nvSpPr>
        <p:spPr/>
        <p:txBody>
          <a:bodyPr>
            <a:normAutofit fontScale="92500" lnSpcReduction="20000"/>
          </a:bodyPr>
          <a:lstStyle/>
          <a:p>
            <a:r>
              <a:rPr lang="en-US" sz="3600" dirty="0" smtClean="0"/>
              <a:t>Per Dual Concerns Model – choice of strategy is reflected in the answers to two questions;</a:t>
            </a:r>
          </a:p>
          <a:p>
            <a:pPr lvl="1"/>
            <a:r>
              <a:rPr lang="en-US" sz="3200" dirty="0" smtClean="0"/>
              <a:t>How much concern do I have in achieving my desired outcomes at stake in the negotiation?</a:t>
            </a:r>
          </a:p>
          <a:p>
            <a:pPr lvl="1"/>
            <a:r>
              <a:rPr lang="en-US" sz="3200" dirty="0" smtClean="0"/>
              <a:t>How much concern do I have for the current and future quality of the relationship with the other party?</a:t>
            </a:r>
            <a:endParaRPr lang="en-US" sz="3200" dirty="0"/>
          </a:p>
        </p:txBody>
      </p:sp>
    </p:spTree>
    <p:extLst>
      <p:ext uri="{BB962C8B-B14F-4D97-AF65-F5344CB8AC3E}">
        <p14:creationId xmlns:p14="http://schemas.microsoft.com/office/powerpoint/2010/main" val="4114045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Dual Concerns Model</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120158"/>
              </p:ext>
            </p:extLst>
          </p:nvPr>
        </p:nvGraphicFramePr>
        <p:xfrm>
          <a:off x="2549090" y="1478671"/>
          <a:ext cx="7713664" cy="2553368"/>
        </p:xfrm>
        <a:graphic>
          <a:graphicData uri="http://schemas.openxmlformats.org/drawingml/2006/table">
            <a:tbl>
              <a:tblPr firstRow="1" bandRow="1">
                <a:tableStyleId>{5C22544A-7EE6-4342-B048-85BDC9FD1C3A}</a:tableStyleId>
              </a:tblPr>
              <a:tblGrid>
                <a:gridCol w="1928416"/>
                <a:gridCol w="1165120"/>
                <a:gridCol w="2294021"/>
                <a:gridCol w="2326107"/>
              </a:tblGrid>
              <a:tr h="763601">
                <a:tc gridSpan="4">
                  <a:txBody>
                    <a:bodyPr/>
                    <a:lstStyle/>
                    <a:p>
                      <a:pPr algn="ctr"/>
                      <a:r>
                        <a:rPr lang="en-US" sz="2400" b="1" dirty="0" smtClean="0"/>
                        <a:t>Substantive outcome important</a:t>
                      </a:r>
                      <a:endParaRPr lang="en-US" sz="2400" b="1"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6025">
                <a:tc rowSpan="3">
                  <a:txBody>
                    <a:bodyPr/>
                    <a:lstStyle/>
                    <a:p>
                      <a:pPr algn="ctr"/>
                      <a:r>
                        <a:rPr lang="en-US" sz="2400" b="1" dirty="0" smtClean="0"/>
                        <a:t>Substantive relationship</a:t>
                      </a:r>
                      <a:r>
                        <a:rPr lang="en-US" sz="2400" b="1" baseline="0" dirty="0" smtClean="0"/>
                        <a:t> Important</a:t>
                      </a:r>
                      <a:endParaRPr lang="en-US" sz="2400" b="1" dirty="0"/>
                    </a:p>
                  </a:txBody>
                  <a:tcPr anchor="ctr"/>
                </a:tc>
                <a:tc>
                  <a:txBody>
                    <a:bodyPr/>
                    <a:lstStyle/>
                    <a:p>
                      <a:pPr algn="ctr"/>
                      <a:endParaRPr lang="en-US" dirty="0"/>
                    </a:p>
                  </a:txBody>
                  <a:tcPr anchor="ctr"/>
                </a:tc>
                <a:tc>
                  <a:txBody>
                    <a:bodyPr/>
                    <a:lstStyle/>
                    <a:p>
                      <a:pPr algn="ctr"/>
                      <a:r>
                        <a:rPr lang="en-US" sz="2400" b="1" dirty="0" smtClean="0"/>
                        <a:t>Yes</a:t>
                      </a:r>
                      <a:endParaRPr lang="en-US" sz="2400" b="1" dirty="0"/>
                    </a:p>
                  </a:txBody>
                  <a:tcPr anchor="ctr"/>
                </a:tc>
                <a:tc>
                  <a:txBody>
                    <a:bodyPr/>
                    <a:lstStyle/>
                    <a:p>
                      <a:pPr algn="ctr"/>
                      <a:r>
                        <a:rPr lang="en-US" sz="2400" b="1" dirty="0" smtClean="0"/>
                        <a:t>No</a:t>
                      </a:r>
                      <a:endParaRPr lang="en-US" sz="2400" b="1" dirty="0"/>
                    </a:p>
                  </a:txBody>
                  <a:tcPr anchor="ctr"/>
                </a:tc>
              </a:tr>
              <a:tr h="627556">
                <a:tc vMerge="1">
                  <a:txBody>
                    <a:bodyPr/>
                    <a:lstStyle/>
                    <a:p>
                      <a:endParaRPr lang="en-US" dirty="0"/>
                    </a:p>
                  </a:txBody>
                  <a:tcPr/>
                </a:tc>
                <a:tc>
                  <a:txBody>
                    <a:bodyPr/>
                    <a:lstStyle/>
                    <a:p>
                      <a:pPr algn="ctr"/>
                      <a:r>
                        <a:rPr lang="en-US" sz="2400" b="1" dirty="0" smtClean="0"/>
                        <a:t>Yes</a:t>
                      </a:r>
                      <a:endParaRPr lang="en-US" sz="2400" b="1" dirty="0"/>
                    </a:p>
                  </a:txBody>
                  <a:tcPr anchor="ctr"/>
                </a:tc>
                <a:tc>
                  <a:txBody>
                    <a:bodyPr/>
                    <a:lstStyle/>
                    <a:p>
                      <a:pPr algn="ctr"/>
                      <a:r>
                        <a:rPr lang="en-US" sz="2000" dirty="0" smtClean="0"/>
                        <a:t>Collaboration</a:t>
                      </a:r>
                      <a:endParaRPr lang="en-US" sz="2000" dirty="0"/>
                    </a:p>
                  </a:txBody>
                  <a:tcPr anchor="ctr"/>
                </a:tc>
                <a:tc>
                  <a:txBody>
                    <a:bodyPr/>
                    <a:lstStyle/>
                    <a:p>
                      <a:pPr algn="ctr"/>
                      <a:r>
                        <a:rPr lang="en-US" sz="2000" dirty="0" smtClean="0"/>
                        <a:t>Accommodation</a:t>
                      </a:r>
                      <a:endParaRPr lang="en-US" sz="2000" dirty="0"/>
                    </a:p>
                  </a:txBody>
                  <a:tcPr anchor="ctr"/>
                </a:tc>
              </a:tr>
              <a:tr h="576186">
                <a:tc vMerge="1">
                  <a:txBody>
                    <a:bodyPr/>
                    <a:lstStyle/>
                    <a:p>
                      <a:endParaRPr lang="en-US" dirty="0"/>
                    </a:p>
                  </a:txBody>
                  <a:tcPr/>
                </a:tc>
                <a:tc>
                  <a:txBody>
                    <a:bodyPr/>
                    <a:lstStyle/>
                    <a:p>
                      <a:pPr algn="ctr"/>
                      <a:r>
                        <a:rPr lang="en-US" sz="2400" b="1" dirty="0" smtClean="0"/>
                        <a:t>No</a:t>
                      </a:r>
                      <a:endParaRPr lang="en-US" sz="2400" b="1" dirty="0"/>
                    </a:p>
                  </a:txBody>
                  <a:tcPr anchor="ctr"/>
                </a:tc>
                <a:tc>
                  <a:txBody>
                    <a:bodyPr/>
                    <a:lstStyle/>
                    <a:p>
                      <a:pPr algn="ctr"/>
                      <a:r>
                        <a:rPr lang="en-US" sz="2000" dirty="0" smtClean="0"/>
                        <a:t>Competition</a:t>
                      </a:r>
                      <a:endParaRPr lang="en-US" sz="2000" dirty="0"/>
                    </a:p>
                  </a:txBody>
                  <a:tcPr anchor="ctr"/>
                </a:tc>
                <a:tc>
                  <a:txBody>
                    <a:bodyPr/>
                    <a:lstStyle/>
                    <a:p>
                      <a:pPr algn="ctr"/>
                      <a:r>
                        <a:rPr lang="en-US" sz="2000" dirty="0" smtClean="0"/>
                        <a:t>avoidance</a:t>
                      </a:r>
                      <a:endParaRPr lang="en-US" sz="2000" dirty="0"/>
                    </a:p>
                  </a:txBody>
                  <a:tcPr anchor="ct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530442143"/>
              </p:ext>
            </p:extLst>
          </p:nvPr>
        </p:nvGraphicFramePr>
        <p:xfrm>
          <a:off x="2533049" y="4110228"/>
          <a:ext cx="7729705" cy="2365953"/>
        </p:xfrm>
        <a:graphic>
          <a:graphicData uri="http://schemas.openxmlformats.org/drawingml/2006/table">
            <a:tbl>
              <a:tblPr firstRow="1" bandRow="1">
                <a:tableStyleId>{BC89EF96-8CEA-46FF-86C4-4CE0E7609802}</a:tableStyleId>
              </a:tblPr>
              <a:tblGrid>
                <a:gridCol w="2355600"/>
                <a:gridCol w="5374105"/>
              </a:tblGrid>
              <a:tr h="586025">
                <a:tc>
                  <a:txBody>
                    <a:bodyPr/>
                    <a:lstStyle/>
                    <a:p>
                      <a:pPr algn="l"/>
                      <a:r>
                        <a:rPr lang="en-US" sz="2400" b="0" dirty="0" smtClean="0"/>
                        <a:t>Avoidance</a:t>
                      </a:r>
                      <a:endParaRPr lang="en-US" sz="2400" b="0" dirty="0"/>
                    </a:p>
                  </a:txBody>
                  <a:tcPr anchor="ctr"/>
                </a:tc>
                <a:tc>
                  <a:txBody>
                    <a:bodyPr/>
                    <a:lstStyle/>
                    <a:p>
                      <a:pPr algn="l"/>
                      <a:r>
                        <a:rPr lang="en-US" sz="2400" b="0" dirty="0" smtClean="0"/>
                        <a:t>Don’t negotiate</a:t>
                      </a:r>
                      <a:endParaRPr lang="en-US" sz="2400" b="0" dirty="0"/>
                    </a:p>
                  </a:txBody>
                  <a:tcPr anchor="ctr"/>
                </a:tc>
              </a:tr>
              <a:tr h="627556">
                <a:tc>
                  <a:txBody>
                    <a:bodyPr/>
                    <a:lstStyle/>
                    <a:p>
                      <a:pPr algn="l"/>
                      <a:r>
                        <a:rPr lang="en-US" sz="2400" dirty="0" smtClean="0"/>
                        <a:t>Competition</a:t>
                      </a:r>
                      <a:endParaRPr lang="en-US" sz="2400" b="0" dirty="0"/>
                    </a:p>
                  </a:txBody>
                  <a:tcPr anchor="ctr"/>
                </a:tc>
                <a:tc>
                  <a:txBody>
                    <a:bodyPr/>
                    <a:lstStyle/>
                    <a:p>
                      <a:pPr algn="l"/>
                      <a:r>
                        <a:rPr lang="en-US" sz="2400" dirty="0" smtClean="0"/>
                        <a:t>I gain, ignore relationship</a:t>
                      </a:r>
                      <a:endParaRPr lang="en-US" sz="2400" b="0" dirty="0"/>
                    </a:p>
                  </a:txBody>
                  <a:tcPr anchor="ctr"/>
                </a:tc>
              </a:tr>
              <a:tr h="576186">
                <a:tc>
                  <a:txBody>
                    <a:bodyPr/>
                    <a:lstStyle/>
                    <a:p>
                      <a:pPr algn="l"/>
                      <a:r>
                        <a:rPr lang="en-US" sz="2400" dirty="0" smtClean="0"/>
                        <a:t>Collaboration</a:t>
                      </a:r>
                      <a:endParaRPr lang="en-US" sz="2400" b="0" dirty="0"/>
                    </a:p>
                  </a:txBody>
                  <a:tcPr anchor="ctr"/>
                </a:tc>
                <a:tc>
                  <a:txBody>
                    <a:bodyPr/>
                    <a:lstStyle/>
                    <a:p>
                      <a:pPr algn="l"/>
                      <a:r>
                        <a:rPr lang="en-US" sz="2400" dirty="0" smtClean="0"/>
                        <a:t>I gain, you gain, enhance relationship</a:t>
                      </a:r>
                      <a:endParaRPr lang="en-US" sz="2400" b="0" dirty="0"/>
                    </a:p>
                  </a:txBody>
                  <a:tcPr anchor="ctr"/>
                </a:tc>
              </a:tr>
              <a:tr h="576186">
                <a:tc>
                  <a:txBody>
                    <a:bodyPr/>
                    <a:lstStyle/>
                    <a:p>
                      <a:pPr algn="l"/>
                      <a:r>
                        <a:rPr lang="en-US" sz="2400" dirty="0" smtClean="0"/>
                        <a:t>Accommodate</a:t>
                      </a:r>
                      <a:endParaRPr lang="en-US" sz="2400" b="0" dirty="0"/>
                    </a:p>
                  </a:txBody>
                  <a:tcPr anchor="ctr"/>
                </a:tc>
                <a:tc>
                  <a:txBody>
                    <a:bodyPr/>
                    <a:lstStyle/>
                    <a:p>
                      <a:pPr algn="l"/>
                      <a:r>
                        <a:rPr lang="en-US" sz="2400" dirty="0" smtClean="0"/>
                        <a:t>I let you win, enhance</a:t>
                      </a:r>
                      <a:r>
                        <a:rPr lang="en-US" sz="2400" baseline="0" dirty="0" smtClean="0"/>
                        <a:t> relationship</a:t>
                      </a:r>
                      <a:endParaRPr lang="en-US" sz="2400" b="0" dirty="0"/>
                    </a:p>
                  </a:txBody>
                  <a:tcPr anchor="ctr"/>
                </a:tc>
              </a:tr>
            </a:tbl>
          </a:graphicData>
        </a:graphic>
      </p:graphicFrame>
    </p:spTree>
    <p:extLst>
      <p:ext uri="{BB962C8B-B14F-4D97-AF65-F5344CB8AC3E}">
        <p14:creationId xmlns:p14="http://schemas.microsoft.com/office/powerpoint/2010/main" val="392887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None-engagement strategy: Avoidance</a:t>
            </a:r>
            <a:endParaRPr lang="en-US" b="1" dirty="0"/>
          </a:p>
        </p:txBody>
      </p:sp>
      <p:sp>
        <p:nvSpPr>
          <p:cNvPr id="3" name="Content Placeholder 2"/>
          <p:cNvSpPr>
            <a:spLocks noGrp="1"/>
          </p:cNvSpPr>
          <p:nvPr>
            <p:ph idx="1"/>
          </p:nvPr>
        </p:nvSpPr>
        <p:spPr/>
        <p:txBody>
          <a:bodyPr>
            <a:normAutofit/>
          </a:bodyPr>
          <a:lstStyle/>
          <a:p>
            <a:r>
              <a:rPr lang="en-US" sz="3200" dirty="0" smtClean="0"/>
              <a:t>If one is able to meet one’s needs </a:t>
            </a:r>
            <a:r>
              <a:rPr lang="en-US" sz="3200" dirty="0"/>
              <a:t>w</a:t>
            </a:r>
            <a:r>
              <a:rPr lang="en-US" sz="3200" dirty="0" smtClean="0"/>
              <a:t>ithout negotiating at all, it may make sense to use an avoidance strategy,</a:t>
            </a:r>
          </a:p>
          <a:p>
            <a:r>
              <a:rPr lang="en-US" sz="3200" dirty="0" smtClean="0"/>
              <a:t>It simply may not be worth the time  and effort to negotiate,</a:t>
            </a:r>
          </a:p>
          <a:p>
            <a:r>
              <a:rPr lang="en-US" sz="3200" dirty="0" smtClean="0"/>
              <a:t>The decision to negotiate is closely related to the desirability of available alternatives</a:t>
            </a:r>
            <a:endParaRPr lang="en-US" sz="3200" dirty="0"/>
          </a:p>
        </p:txBody>
      </p:sp>
    </p:spTree>
    <p:extLst>
      <p:ext uri="{BB962C8B-B14F-4D97-AF65-F5344CB8AC3E}">
        <p14:creationId xmlns:p14="http://schemas.microsoft.com/office/powerpoint/2010/main" val="39811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Active Engagement Strategies</a:t>
            </a:r>
            <a:endParaRPr lang="en-US" b="1" dirty="0"/>
          </a:p>
        </p:txBody>
      </p:sp>
      <p:sp>
        <p:nvSpPr>
          <p:cNvPr id="3" name="Content Placeholder 2"/>
          <p:cNvSpPr>
            <a:spLocks noGrp="1"/>
          </p:cNvSpPr>
          <p:nvPr>
            <p:ph idx="1"/>
          </p:nvPr>
        </p:nvSpPr>
        <p:spPr/>
        <p:txBody>
          <a:bodyPr>
            <a:normAutofit/>
          </a:bodyPr>
          <a:lstStyle/>
          <a:p>
            <a:r>
              <a:rPr lang="en-US" sz="3200" dirty="0" smtClean="0"/>
              <a:t>Competition – distributive, win-lose bargaining,</a:t>
            </a:r>
          </a:p>
          <a:p>
            <a:r>
              <a:rPr lang="en-US" sz="3200" dirty="0" smtClean="0"/>
              <a:t>Collaboration – integrative, win-win negotiation,</a:t>
            </a:r>
          </a:p>
          <a:p>
            <a:r>
              <a:rPr lang="en-US" sz="3200" dirty="0" smtClean="0"/>
              <a:t>Accommodation – involves an imbalance of outcomes (“I lose, you win”)	</a:t>
            </a:r>
            <a:endParaRPr lang="en-US" sz="3200" dirty="0"/>
          </a:p>
        </p:txBody>
      </p:sp>
    </p:spTree>
    <p:extLst>
      <p:ext uri="{BB962C8B-B14F-4D97-AF65-F5344CB8AC3E}">
        <p14:creationId xmlns:p14="http://schemas.microsoft.com/office/powerpoint/2010/main" val="358252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haracteristics </a:t>
            </a:r>
            <a:r>
              <a:rPr lang="en-US" dirty="0"/>
              <a:t>of Different Engagement Strategies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2286352"/>
              </p:ext>
            </p:extLst>
          </p:nvPr>
        </p:nvGraphicFramePr>
        <p:xfrm>
          <a:off x="467591" y="1930400"/>
          <a:ext cx="11170226" cy="3662680"/>
        </p:xfrm>
        <a:graphic>
          <a:graphicData uri="http://schemas.openxmlformats.org/drawingml/2006/table">
            <a:tbl>
              <a:tblPr firstRow="1" bandRow="1">
                <a:tableStyleId>{5C22544A-7EE6-4342-B048-85BDC9FD1C3A}</a:tableStyleId>
              </a:tblPr>
              <a:tblGrid>
                <a:gridCol w="2075100"/>
                <a:gridCol w="2869822"/>
                <a:gridCol w="2936048"/>
                <a:gridCol w="3289256"/>
              </a:tblGrid>
              <a:tr h="370840">
                <a:tc>
                  <a:txBody>
                    <a:bodyPr/>
                    <a:lstStyle/>
                    <a:p>
                      <a:r>
                        <a:rPr lang="en-US" dirty="0" smtClean="0"/>
                        <a:t>Aspect</a:t>
                      </a:r>
                      <a:endParaRPr lang="en-US" dirty="0"/>
                    </a:p>
                  </a:txBody>
                  <a:tcPr/>
                </a:tc>
                <a:tc>
                  <a:txBody>
                    <a:bodyPr/>
                    <a:lstStyle/>
                    <a:p>
                      <a:r>
                        <a:rPr lang="en-US" dirty="0" smtClean="0"/>
                        <a:t>Competitive </a:t>
                      </a:r>
                      <a:endParaRPr lang="en-US" dirty="0"/>
                    </a:p>
                  </a:txBody>
                  <a:tcPr/>
                </a:tc>
                <a:tc>
                  <a:txBody>
                    <a:bodyPr/>
                    <a:lstStyle/>
                    <a:p>
                      <a:r>
                        <a:rPr lang="en-US" dirty="0" smtClean="0"/>
                        <a:t>Collaborative</a:t>
                      </a:r>
                      <a:endParaRPr lang="en-US" dirty="0"/>
                    </a:p>
                  </a:txBody>
                  <a:tcPr/>
                </a:tc>
                <a:tc>
                  <a:txBody>
                    <a:bodyPr/>
                    <a:lstStyle/>
                    <a:p>
                      <a:r>
                        <a:rPr lang="en-US" dirty="0" smtClean="0"/>
                        <a:t>Accommodative</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Payoff structure</a:t>
                      </a:r>
                      <a:endParaRPr lang="en-US" dirty="0"/>
                    </a:p>
                  </a:txBody>
                  <a:tcPr/>
                </a:tc>
                <a:tc>
                  <a:txBody>
                    <a:bodyPr/>
                    <a:lstStyle/>
                    <a:p>
                      <a:r>
                        <a:rPr lang="en-US" sz="1800" b="0" i="0" u="none" strike="noStrike" kern="1200" baseline="0" dirty="0" smtClean="0">
                          <a:solidFill>
                            <a:schemeClr val="dk1"/>
                          </a:solidFill>
                          <a:latin typeface="+mn-lt"/>
                          <a:ea typeface="+mn-ea"/>
                          <a:cs typeface="+mn-cs"/>
                        </a:rPr>
                        <a:t>Usually a fixed amount of resources to be divided</a:t>
                      </a:r>
                      <a:endParaRPr lang="en-US" dirty="0"/>
                    </a:p>
                  </a:txBody>
                  <a:tcPr/>
                </a:tc>
                <a:tc>
                  <a:txBody>
                    <a:bodyPr/>
                    <a:lstStyle/>
                    <a:p>
                      <a:r>
                        <a:rPr lang="en-US" sz="1800" b="0" i="0" u="none" strike="noStrike" kern="1200" baseline="0" dirty="0" smtClean="0">
                          <a:solidFill>
                            <a:schemeClr val="dk1"/>
                          </a:solidFill>
                          <a:latin typeface="+mn-lt"/>
                          <a:ea typeface="+mn-ea"/>
                          <a:cs typeface="+mn-cs"/>
                        </a:rPr>
                        <a:t>Usually a variable amount of resources</a:t>
                      </a:r>
                    </a:p>
                    <a:p>
                      <a:r>
                        <a:rPr lang="en-US" sz="1800" b="0" i="0" u="none" strike="noStrike" kern="1200" baseline="0" dirty="0" smtClean="0">
                          <a:solidFill>
                            <a:schemeClr val="dk1"/>
                          </a:solidFill>
                          <a:latin typeface="+mn-lt"/>
                          <a:ea typeface="+mn-ea"/>
                          <a:cs typeface="+mn-cs"/>
                        </a:rPr>
                        <a:t>to be divided</a:t>
                      </a:r>
                      <a:endParaRPr lang="en-US" dirty="0"/>
                    </a:p>
                  </a:txBody>
                  <a:tcPr/>
                </a:tc>
                <a:tc>
                  <a:txBody>
                    <a:bodyPr/>
                    <a:lstStyle/>
                    <a:p>
                      <a:r>
                        <a:rPr lang="en-US" sz="1800" b="0" i="0" u="none" strike="noStrike" kern="1200" baseline="0" dirty="0" smtClean="0">
                          <a:solidFill>
                            <a:schemeClr val="dk1"/>
                          </a:solidFill>
                          <a:latin typeface="+mn-lt"/>
                          <a:ea typeface="+mn-ea"/>
                          <a:cs typeface="+mn-cs"/>
                        </a:rPr>
                        <a:t>Usually a fixed amount of resources to</a:t>
                      </a:r>
                    </a:p>
                    <a:p>
                      <a:r>
                        <a:rPr lang="en-US" sz="1800" b="0" i="0" u="none" strike="noStrike" kern="1200" baseline="0" dirty="0" smtClean="0">
                          <a:solidFill>
                            <a:schemeClr val="dk1"/>
                          </a:solidFill>
                          <a:latin typeface="+mn-lt"/>
                          <a:ea typeface="+mn-ea"/>
                          <a:cs typeface="+mn-cs"/>
                        </a:rPr>
                        <a:t>be divided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Goal pursuit</a:t>
                      </a:r>
                      <a:endParaRPr lang="en-US" dirty="0"/>
                    </a:p>
                  </a:txBody>
                  <a:tcPr/>
                </a:tc>
                <a:tc>
                  <a:txBody>
                    <a:bodyPr/>
                    <a:lstStyle/>
                    <a:p>
                      <a:r>
                        <a:rPr lang="en-US" sz="1800" b="0" i="0" u="none" strike="noStrike" kern="1200" baseline="0" dirty="0" smtClean="0">
                          <a:solidFill>
                            <a:schemeClr val="dk1"/>
                          </a:solidFill>
                          <a:latin typeface="+mn-lt"/>
                          <a:ea typeface="+mn-ea"/>
                          <a:cs typeface="+mn-cs"/>
                        </a:rPr>
                        <a:t>Pursuit of own goals at the expense of those of others</a:t>
                      </a:r>
                      <a:endParaRPr lang="en-US" dirty="0"/>
                    </a:p>
                  </a:txBody>
                  <a:tcPr/>
                </a:tc>
                <a:tc>
                  <a:txBody>
                    <a:bodyPr/>
                    <a:lstStyle/>
                    <a:p>
                      <a:r>
                        <a:rPr lang="en-US" sz="1800" b="0" i="0" u="none" strike="noStrike" kern="1200" baseline="0" dirty="0" smtClean="0">
                          <a:solidFill>
                            <a:schemeClr val="dk1"/>
                          </a:solidFill>
                          <a:latin typeface="+mn-lt"/>
                          <a:ea typeface="+mn-ea"/>
                          <a:cs typeface="+mn-cs"/>
                        </a:rPr>
                        <a:t>Pursuit of goals held jointly with others</a:t>
                      </a:r>
                      <a:endParaRPr lang="en-US" dirty="0"/>
                    </a:p>
                  </a:txBody>
                  <a:tcPr/>
                </a:tc>
                <a:tc>
                  <a:txBody>
                    <a:bodyPr/>
                    <a:lstStyle/>
                    <a:p>
                      <a:r>
                        <a:rPr lang="en-US" sz="1800" b="0" i="0" u="none" strike="noStrike" kern="1200" baseline="0" dirty="0" smtClean="0">
                          <a:solidFill>
                            <a:schemeClr val="dk1"/>
                          </a:solidFill>
                          <a:latin typeface="+mn-lt"/>
                          <a:ea typeface="+mn-ea"/>
                          <a:cs typeface="+mn-cs"/>
                        </a:rPr>
                        <a:t>Subordination of own goals in favor of</a:t>
                      </a:r>
                    </a:p>
                    <a:p>
                      <a:r>
                        <a:rPr lang="en-US" sz="1800" b="0" i="0" u="none" strike="noStrike" kern="1200" baseline="0" dirty="0" smtClean="0">
                          <a:solidFill>
                            <a:schemeClr val="dk1"/>
                          </a:solidFill>
                          <a:latin typeface="+mn-lt"/>
                          <a:ea typeface="+mn-ea"/>
                          <a:cs typeface="+mn-cs"/>
                        </a:rPr>
                        <a:t>those of others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Relationships</a:t>
                      </a:r>
                      <a:endParaRPr lang="en-US" dirty="0"/>
                    </a:p>
                  </a:txBody>
                  <a:tcPr/>
                </a:tc>
                <a:tc>
                  <a:txBody>
                    <a:bodyPr/>
                    <a:lstStyle/>
                    <a:p>
                      <a:r>
                        <a:rPr lang="en-US" sz="1800" b="0" i="0" u="none" strike="noStrike" kern="1200" baseline="0" dirty="0" smtClean="0">
                          <a:solidFill>
                            <a:schemeClr val="dk1"/>
                          </a:solidFill>
                          <a:latin typeface="+mn-lt"/>
                          <a:ea typeface="+mn-ea"/>
                          <a:cs typeface="+mn-cs"/>
                        </a:rPr>
                        <a:t>Short-term focus; parties do not expect to work together in the future</a:t>
                      </a:r>
                      <a:endParaRPr lang="en-US" dirty="0"/>
                    </a:p>
                  </a:txBody>
                  <a:tcPr/>
                </a:tc>
                <a:tc>
                  <a:txBody>
                    <a:bodyPr/>
                    <a:lstStyle/>
                    <a:p>
                      <a:r>
                        <a:rPr lang="en-US" sz="1800" b="0" i="0" u="none" strike="noStrike" kern="1200" baseline="0" dirty="0" smtClean="0">
                          <a:solidFill>
                            <a:schemeClr val="dk1"/>
                          </a:solidFill>
                          <a:latin typeface="+mn-lt"/>
                          <a:ea typeface="+mn-ea"/>
                          <a:cs typeface="+mn-cs"/>
                        </a:rPr>
                        <a:t>Long-term focus; parties expect to</a:t>
                      </a:r>
                    </a:p>
                    <a:p>
                      <a:r>
                        <a:rPr lang="en-US" sz="1800" b="0" i="0" u="none" strike="noStrike" kern="1200" baseline="0" dirty="0" smtClean="0">
                          <a:solidFill>
                            <a:schemeClr val="dk1"/>
                          </a:solidFill>
                          <a:latin typeface="+mn-lt"/>
                          <a:ea typeface="+mn-ea"/>
                          <a:cs typeface="+mn-cs"/>
                        </a:rPr>
                        <a:t>work together in the future</a:t>
                      </a:r>
                      <a:endParaRPr lang="en-US" dirty="0"/>
                    </a:p>
                  </a:txBody>
                  <a:tcPr/>
                </a:tc>
                <a:tc>
                  <a:txBody>
                    <a:bodyPr/>
                    <a:lstStyle/>
                    <a:p>
                      <a:r>
                        <a:rPr lang="en-US" sz="1800" b="0" i="0" u="none" strike="noStrike" kern="1200" baseline="0" dirty="0" smtClean="0">
                          <a:solidFill>
                            <a:schemeClr val="dk1"/>
                          </a:solidFill>
                          <a:latin typeface="+mn-lt"/>
                          <a:ea typeface="+mn-ea"/>
                          <a:cs typeface="+mn-cs"/>
                        </a:rPr>
                        <a:t>May be short term (let the other win to keep the peace) or long term (let the other win to encourage reciprocity in the future</a:t>
                      </a:r>
                      <a:endParaRPr lang="en-US" dirty="0"/>
                    </a:p>
                  </a:txBody>
                  <a:tcPr/>
                </a:tc>
              </a:tr>
            </a:tbl>
          </a:graphicData>
        </a:graphic>
      </p:graphicFrame>
    </p:spTree>
    <p:extLst>
      <p:ext uri="{BB962C8B-B14F-4D97-AF65-F5344CB8AC3E}">
        <p14:creationId xmlns:p14="http://schemas.microsoft.com/office/powerpoint/2010/main" val="422808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69719914"/>
              </p:ext>
            </p:extLst>
          </p:nvPr>
        </p:nvGraphicFramePr>
        <p:xfrm>
          <a:off x="446810" y="1000332"/>
          <a:ext cx="10801296" cy="4759960"/>
        </p:xfrm>
        <a:graphic>
          <a:graphicData uri="http://schemas.openxmlformats.org/drawingml/2006/table">
            <a:tbl>
              <a:tblPr firstRow="1" bandRow="1">
                <a:tableStyleId>{5C22544A-7EE6-4342-B048-85BDC9FD1C3A}</a:tableStyleId>
              </a:tblPr>
              <a:tblGrid>
                <a:gridCol w="2700324"/>
                <a:gridCol w="2700324"/>
                <a:gridCol w="2700324"/>
                <a:gridCol w="2700324"/>
              </a:tblGrid>
              <a:tr h="370840">
                <a:tc>
                  <a:txBody>
                    <a:bodyPr/>
                    <a:lstStyle/>
                    <a:p>
                      <a:r>
                        <a:rPr lang="en-US" dirty="0" smtClean="0"/>
                        <a:t>Aspect</a:t>
                      </a:r>
                      <a:endParaRPr lang="en-US" dirty="0"/>
                    </a:p>
                  </a:txBody>
                  <a:tcPr/>
                </a:tc>
                <a:tc>
                  <a:txBody>
                    <a:bodyPr/>
                    <a:lstStyle/>
                    <a:p>
                      <a:r>
                        <a:rPr lang="en-US" dirty="0" smtClean="0"/>
                        <a:t>Competitive </a:t>
                      </a:r>
                      <a:endParaRPr lang="en-US" dirty="0"/>
                    </a:p>
                  </a:txBody>
                  <a:tcPr/>
                </a:tc>
                <a:tc>
                  <a:txBody>
                    <a:bodyPr/>
                    <a:lstStyle/>
                    <a:p>
                      <a:r>
                        <a:rPr lang="en-US" dirty="0" smtClean="0"/>
                        <a:t>Collaborative</a:t>
                      </a:r>
                      <a:endParaRPr lang="en-US" dirty="0"/>
                    </a:p>
                  </a:txBody>
                  <a:tcPr/>
                </a:tc>
                <a:tc>
                  <a:txBody>
                    <a:bodyPr/>
                    <a:lstStyle/>
                    <a:p>
                      <a:r>
                        <a:rPr lang="en-US" dirty="0" smtClean="0"/>
                        <a:t>Accommodative</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Trust and openness</a:t>
                      </a:r>
                      <a:endParaRPr lang="en-US" dirty="0"/>
                    </a:p>
                  </a:txBody>
                  <a:tcPr/>
                </a:tc>
                <a:tc>
                  <a:txBody>
                    <a:bodyPr/>
                    <a:lstStyle/>
                    <a:p>
                      <a:r>
                        <a:rPr lang="en-US" sz="1800" b="0" i="0" u="none" strike="noStrike" kern="1200" baseline="0" dirty="0" smtClean="0">
                          <a:solidFill>
                            <a:schemeClr val="dk1"/>
                          </a:solidFill>
                          <a:latin typeface="+mn-lt"/>
                          <a:ea typeface="+mn-ea"/>
                          <a:cs typeface="+mn-cs"/>
                        </a:rPr>
                        <a:t>Secrecy and defensiveness; high trust</a:t>
                      </a:r>
                    </a:p>
                    <a:p>
                      <a:r>
                        <a:rPr lang="en-US" sz="1800" b="0" i="0" u="none" strike="noStrike" kern="1200" baseline="0" dirty="0" smtClean="0">
                          <a:solidFill>
                            <a:schemeClr val="dk1"/>
                          </a:solidFill>
                          <a:latin typeface="+mn-lt"/>
                          <a:ea typeface="+mn-ea"/>
                          <a:cs typeface="+mn-cs"/>
                        </a:rPr>
                        <a:t>in self, low trust in others</a:t>
                      </a:r>
                      <a:endParaRPr lang="en-US" dirty="0"/>
                    </a:p>
                  </a:txBody>
                  <a:tcPr/>
                </a:tc>
                <a:tc>
                  <a:txBody>
                    <a:bodyPr/>
                    <a:lstStyle/>
                    <a:p>
                      <a:r>
                        <a:rPr lang="en-US" sz="1800" b="0" i="0" u="none" strike="noStrike" kern="1200" baseline="0" dirty="0" smtClean="0">
                          <a:solidFill>
                            <a:schemeClr val="dk1"/>
                          </a:solidFill>
                          <a:latin typeface="+mn-lt"/>
                          <a:ea typeface="+mn-ea"/>
                          <a:cs typeface="+mn-cs"/>
                        </a:rPr>
                        <a:t>Trust and openness, active listening,</a:t>
                      </a:r>
                    </a:p>
                    <a:p>
                      <a:r>
                        <a:rPr lang="en-US" sz="1800" b="0" i="0" u="none" strike="noStrike" kern="1200" baseline="0" dirty="0" smtClean="0">
                          <a:solidFill>
                            <a:schemeClr val="dk1"/>
                          </a:solidFill>
                          <a:latin typeface="+mn-lt"/>
                          <a:ea typeface="+mn-ea"/>
                          <a:cs typeface="+mn-cs"/>
                        </a:rPr>
                        <a:t>joint exploration of alternatives</a:t>
                      </a:r>
                      <a:endParaRPr lang="en-US" dirty="0"/>
                    </a:p>
                  </a:txBody>
                  <a:tcPr/>
                </a:tc>
                <a:tc>
                  <a:txBody>
                    <a:bodyPr/>
                    <a:lstStyle/>
                    <a:p>
                      <a:r>
                        <a:rPr lang="en-US" sz="1800" b="0" i="0" u="none" strike="noStrike" kern="1200" baseline="0" dirty="0" smtClean="0">
                          <a:solidFill>
                            <a:schemeClr val="dk1"/>
                          </a:solidFill>
                          <a:latin typeface="+mn-lt"/>
                          <a:ea typeface="+mn-ea"/>
                          <a:cs typeface="+mn-cs"/>
                        </a:rPr>
                        <a:t>One party relatively open, exposing own</a:t>
                      </a:r>
                    </a:p>
                    <a:p>
                      <a:r>
                        <a:rPr lang="en-US" sz="1800" b="0" i="0" u="none" strike="noStrike" kern="1200" baseline="0" dirty="0" smtClean="0">
                          <a:solidFill>
                            <a:schemeClr val="dk1"/>
                          </a:solidFill>
                          <a:latin typeface="+mn-lt"/>
                          <a:ea typeface="+mn-ea"/>
                          <a:cs typeface="+mn-cs"/>
                        </a:rPr>
                        <a:t>vulnerabilities to the other</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Knowledge of needs</a:t>
                      </a:r>
                      <a:endParaRPr lang="en-US" dirty="0"/>
                    </a:p>
                  </a:txBody>
                  <a:tcPr/>
                </a:tc>
                <a:tc>
                  <a:txBody>
                    <a:bodyPr/>
                    <a:lstStyle/>
                    <a:p>
                      <a:r>
                        <a:rPr lang="en-US" sz="1800" b="0" i="0" u="none" strike="noStrike" kern="1200" baseline="0" dirty="0" smtClean="0">
                          <a:solidFill>
                            <a:schemeClr val="dk1"/>
                          </a:solidFill>
                          <a:latin typeface="+mn-lt"/>
                          <a:ea typeface="+mn-ea"/>
                          <a:cs typeface="+mn-cs"/>
                        </a:rPr>
                        <a:t>Parties know own needs but conceal</a:t>
                      </a:r>
                    </a:p>
                    <a:p>
                      <a:r>
                        <a:rPr lang="en-US" sz="1800" b="0" i="0" u="none" strike="noStrike" kern="1200" baseline="0" dirty="0" smtClean="0">
                          <a:solidFill>
                            <a:schemeClr val="dk1"/>
                          </a:solidFill>
                          <a:latin typeface="+mn-lt"/>
                          <a:ea typeface="+mn-ea"/>
                          <a:cs typeface="+mn-cs"/>
                        </a:rPr>
                        <a:t>or misrepresent them; neither party</a:t>
                      </a:r>
                    </a:p>
                    <a:p>
                      <a:r>
                        <a:rPr lang="en-US" sz="1800" b="0" i="0" u="none" strike="noStrike" kern="1200" baseline="0" dirty="0" smtClean="0">
                          <a:solidFill>
                            <a:schemeClr val="dk1"/>
                          </a:solidFill>
                          <a:latin typeface="+mn-lt"/>
                          <a:ea typeface="+mn-ea"/>
                          <a:cs typeface="+mn-cs"/>
                        </a:rPr>
                        <a:t>lets the other know real needs</a:t>
                      </a:r>
                      <a:endParaRPr lang="en-US" dirty="0"/>
                    </a:p>
                  </a:txBody>
                  <a:tcPr/>
                </a:tc>
                <a:tc>
                  <a:txBody>
                    <a:bodyPr/>
                    <a:lstStyle/>
                    <a:p>
                      <a:r>
                        <a:rPr lang="en-US" sz="1800" b="0" i="0" u="none" strike="noStrike" kern="1200" baseline="0" dirty="0" smtClean="0">
                          <a:solidFill>
                            <a:schemeClr val="dk1"/>
                          </a:solidFill>
                          <a:latin typeface="+mn-lt"/>
                          <a:ea typeface="+mn-ea"/>
                          <a:cs typeface="+mn-cs"/>
                        </a:rPr>
                        <a:t>Parties know and convey real needs</a:t>
                      </a:r>
                    </a:p>
                    <a:p>
                      <a:r>
                        <a:rPr lang="en-US" sz="1800" b="0" i="0" u="none" strike="noStrike" kern="1200" baseline="0" dirty="0" smtClean="0">
                          <a:solidFill>
                            <a:schemeClr val="dk1"/>
                          </a:solidFill>
                          <a:latin typeface="+mn-lt"/>
                          <a:ea typeface="+mn-ea"/>
                          <a:cs typeface="+mn-cs"/>
                        </a:rPr>
                        <a:t>while seeking and responding to needs</a:t>
                      </a:r>
                    </a:p>
                    <a:p>
                      <a:r>
                        <a:rPr lang="en-US" sz="1800" b="0" i="0" u="none" strike="noStrike" kern="1200" baseline="0" dirty="0" smtClean="0">
                          <a:solidFill>
                            <a:schemeClr val="dk1"/>
                          </a:solidFill>
                          <a:latin typeface="+mn-lt"/>
                          <a:ea typeface="+mn-ea"/>
                          <a:cs typeface="+mn-cs"/>
                        </a:rPr>
                        <a:t>of the other</a:t>
                      </a:r>
                      <a:endParaRPr lang="en-US" dirty="0"/>
                    </a:p>
                  </a:txBody>
                  <a:tcPr/>
                </a:tc>
                <a:tc>
                  <a:txBody>
                    <a:bodyPr/>
                    <a:lstStyle/>
                    <a:p>
                      <a:r>
                        <a:rPr lang="en-US" sz="1800" b="0" i="0" u="none" strike="noStrike" kern="1200" baseline="0" dirty="0" smtClean="0">
                          <a:solidFill>
                            <a:schemeClr val="dk1"/>
                          </a:solidFill>
                          <a:latin typeface="+mn-lt"/>
                          <a:ea typeface="+mn-ea"/>
                          <a:cs typeface="+mn-cs"/>
                        </a:rPr>
                        <a:t>One party is overresponsive to other’s</a:t>
                      </a:r>
                    </a:p>
                    <a:p>
                      <a:r>
                        <a:rPr lang="en-US" sz="1800" b="0" i="0" u="none" strike="noStrike" kern="1200" baseline="0" dirty="0" smtClean="0">
                          <a:solidFill>
                            <a:schemeClr val="dk1"/>
                          </a:solidFill>
                          <a:latin typeface="+mn-lt"/>
                          <a:ea typeface="+mn-ea"/>
                          <a:cs typeface="+mn-cs"/>
                        </a:rPr>
                        <a:t>needs so as to repress own needs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Predictability</a:t>
                      </a:r>
                      <a:endParaRPr lang="en-US" dirty="0"/>
                    </a:p>
                  </a:txBody>
                  <a:tcPr/>
                </a:tc>
                <a:tc>
                  <a:txBody>
                    <a:bodyPr/>
                    <a:lstStyle/>
                    <a:p>
                      <a:r>
                        <a:rPr lang="en-US" sz="1800" b="0" i="0" u="none" strike="noStrike" kern="1200" baseline="0" dirty="0" smtClean="0">
                          <a:solidFill>
                            <a:schemeClr val="dk1"/>
                          </a:solidFill>
                          <a:latin typeface="+mn-lt"/>
                          <a:ea typeface="+mn-ea"/>
                          <a:cs typeface="+mn-cs"/>
                        </a:rPr>
                        <a:t>Parties use unpredictability and</a:t>
                      </a:r>
                    </a:p>
                    <a:p>
                      <a:r>
                        <a:rPr lang="en-US" sz="1800" b="0" i="0" u="none" strike="noStrike" kern="1200" baseline="0" dirty="0" smtClean="0">
                          <a:solidFill>
                            <a:schemeClr val="dk1"/>
                          </a:solidFill>
                          <a:latin typeface="+mn-lt"/>
                          <a:ea typeface="+mn-ea"/>
                          <a:cs typeface="+mn-cs"/>
                        </a:rPr>
                        <a:t>surprise to confuse other side</a:t>
                      </a:r>
                      <a:endParaRPr lang="en-US" dirty="0"/>
                    </a:p>
                  </a:txBody>
                  <a:tcPr/>
                </a:tc>
                <a:tc>
                  <a:txBody>
                    <a:bodyPr/>
                    <a:lstStyle/>
                    <a:p>
                      <a:r>
                        <a:rPr lang="en-US" sz="1800" b="0" i="0" u="none" strike="noStrike" kern="1200" baseline="0" dirty="0" smtClean="0">
                          <a:solidFill>
                            <a:schemeClr val="dk1"/>
                          </a:solidFill>
                          <a:latin typeface="+mn-lt"/>
                          <a:ea typeface="+mn-ea"/>
                          <a:cs typeface="+mn-cs"/>
                        </a:rPr>
                        <a:t>Parties are predictable and flexible</a:t>
                      </a:r>
                    </a:p>
                    <a:p>
                      <a:r>
                        <a:rPr lang="en-US" sz="1800" b="0" i="0" u="none" strike="noStrike" kern="1200" baseline="0" dirty="0" smtClean="0">
                          <a:solidFill>
                            <a:schemeClr val="dk1"/>
                          </a:solidFill>
                          <a:latin typeface="+mn-lt"/>
                          <a:ea typeface="+mn-ea"/>
                          <a:cs typeface="+mn-cs"/>
                        </a:rPr>
                        <a:t>when appropriate, trying not to surprise</a:t>
                      </a:r>
                      <a:endParaRPr lang="en-US" dirty="0"/>
                    </a:p>
                  </a:txBody>
                  <a:tcPr/>
                </a:tc>
                <a:tc>
                  <a:txBody>
                    <a:bodyPr/>
                    <a:lstStyle/>
                    <a:p>
                      <a:r>
                        <a:rPr lang="en-US" sz="1800" b="0" i="0" u="none" strike="noStrike" kern="1200" baseline="0" dirty="0" smtClean="0">
                          <a:solidFill>
                            <a:schemeClr val="dk1"/>
                          </a:solidFill>
                          <a:latin typeface="+mn-lt"/>
                          <a:ea typeface="+mn-ea"/>
                          <a:cs typeface="+mn-cs"/>
                        </a:rPr>
                        <a:t>One party’s actions totally predictable,</a:t>
                      </a:r>
                    </a:p>
                    <a:p>
                      <a:r>
                        <a:rPr lang="en-US" sz="1800" b="0" i="0" u="none" strike="noStrike" kern="1200" baseline="0" dirty="0" smtClean="0">
                          <a:solidFill>
                            <a:schemeClr val="dk1"/>
                          </a:solidFill>
                          <a:latin typeface="+mn-lt"/>
                          <a:ea typeface="+mn-ea"/>
                          <a:cs typeface="+mn-cs"/>
                        </a:rPr>
                        <a:t>always catering to other side</a:t>
                      </a:r>
                      <a:endParaRPr lang="en-US" dirty="0"/>
                    </a:p>
                  </a:txBody>
                  <a:tcPr/>
                </a:tc>
              </a:tr>
            </a:tbl>
          </a:graphicData>
        </a:graphic>
      </p:graphicFrame>
    </p:spTree>
    <p:extLst>
      <p:ext uri="{BB962C8B-B14F-4D97-AF65-F5344CB8AC3E}">
        <p14:creationId xmlns:p14="http://schemas.microsoft.com/office/powerpoint/2010/main" val="98029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6149276"/>
              </p:ext>
            </p:extLst>
          </p:nvPr>
        </p:nvGraphicFramePr>
        <p:xfrm>
          <a:off x="353291" y="639011"/>
          <a:ext cx="11440246" cy="5582920"/>
        </p:xfrm>
        <a:graphic>
          <a:graphicData uri="http://schemas.openxmlformats.org/drawingml/2006/table">
            <a:tbl>
              <a:tblPr firstRow="1" bandRow="1">
                <a:tableStyleId>{5C22544A-7EE6-4342-B048-85BDC9FD1C3A}</a:tableStyleId>
              </a:tblPr>
              <a:tblGrid>
                <a:gridCol w="2183737"/>
                <a:gridCol w="3117530"/>
                <a:gridCol w="3278917"/>
                <a:gridCol w="2860062"/>
              </a:tblGrid>
              <a:tr h="370840">
                <a:tc>
                  <a:txBody>
                    <a:bodyPr/>
                    <a:lstStyle/>
                    <a:p>
                      <a:r>
                        <a:rPr lang="en-US" dirty="0" smtClean="0"/>
                        <a:t>Aspect</a:t>
                      </a:r>
                      <a:endParaRPr lang="en-US" dirty="0"/>
                    </a:p>
                  </a:txBody>
                  <a:tcPr/>
                </a:tc>
                <a:tc>
                  <a:txBody>
                    <a:bodyPr/>
                    <a:lstStyle/>
                    <a:p>
                      <a:r>
                        <a:rPr lang="en-US" dirty="0" smtClean="0"/>
                        <a:t>Competitive </a:t>
                      </a:r>
                      <a:endParaRPr lang="en-US" dirty="0"/>
                    </a:p>
                  </a:txBody>
                  <a:tcPr/>
                </a:tc>
                <a:tc>
                  <a:txBody>
                    <a:bodyPr/>
                    <a:lstStyle/>
                    <a:p>
                      <a:r>
                        <a:rPr lang="en-US" dirty="0" smtClean="0"/>
                        <a:t>Collaborative</a:t>
                      </a:r>
                      <a:endParaRPr lang="en-US" dirty="0"/>
                    </a:p>
                  </a:txBody>
                  <a:tcPr/>
                </a:tc>
                <a:tc>
                  <a:txBody>
                    <a:bodyPr/>
                    <a:lstStyle/>
                    <a:p>
                      <a:r>
                        <a:rPr lang="en-US" dirty="0" smtClean="0"/>
                        <a:t>Accommodative</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Aggressiveness</a:t>
                      </a:r>
                      <a:endParaRPr lang="en-US" dirty="0"/>
                    </a:p>
                  </a:txBody>
                  <a:tcPr/>
                </a:tc>
                <a:tc>
                  <a:txBody>
                    <a:bodyPr/>
                    <a:lstStyle/>
                    <a:p>
                      <a:r>
                        <a:rPr lang="en-US" sz="1800" b="0" i="0" u="none" strike="noStrike" kern="1200" baseline="0" dirty="0" smtClean="0">
                          <a:solidFill>
                            <a:schemeClr val="dk1"/>
                          </a:solidFill>
                          <a:latin typeface="+mn-lt"/>
                          <a:ea typeface="+mn-ea"/>
                          <a:cs typeface="+mn-cs"/>
                        </a:rPr>
                        <a:t>Parties use threats and bluffs, trying</a:t>
                      </a:r>
                    </a:p>
                    <a:p>
                      <a:r>
                        <a:rPr lang="en-US" sz="1800" b="0" i="0" u="none" strike="noStrike" kern="1200" baseline="0" dirty="0" smtClean="0">
                          <a:solidFill>
                            <a:schemeClr val="dk1"/>
                          </a:solidFill>
                          <a:latin typeface="+mn-lt"/>
                          <a:ea typeface="+mn-ea"/>
                          <a:cs typeface="+mn-cs"/>
                        </a:rPr>
                        <a:t>to keep the upper hand</a:t>
                      </a:r>
                      <a:endParaRPr lang="en-US" dirty="0"/>
                    </a:p>
                  </a:txBody>
                  <a:tcPr/>
                </a:tc>
                <a:tc>
                  <a:txBody>
                    <a:bodyPr/>
                    <a:lstStyle/>
                    <a:p>
                      <a:r>
                        <a:rPr lang="en-US" sz="1800" b="0" i="0" u="none" strike="noStrike" kern="1200" baseline="0" dirty="0" smtClean="0">
                          <a:solidFill>
                            <a:schemeClr val="dk1"/>
                          </a:solidFill>
                          <a:latin typeface="+mn-lt"/>
                          <a:ea typeface="+mn-ea"/>
                          <a:cs typeface="+mn-cs"/>
                        </a:rPr>
                        <a:t>Parties share information honestly, treat</a:t>
                      </a:r>
                    </a:p>
                    <a:p>
                      <a:r>
                        <a:rPr lang="en-US" sz="1800" b="0" i="0" u="none" strike="noStrike" kern="1200" baseline="0" dirty="0" smtClean="0">
                          <a:solidFill>
                            <a:schemeClr val="dk1"/>
                          </a:solidFill>
                          <a:latin typeface="+mn-lt"/>
                          <a:ea typeface="+mn-ea"/>
                          <a:cs typeface="+mn-cs"/>
                        </a:rPr>
                        <a:t>each other with understanding and</a:t>
                      </a:r>
                    </a:p>
                    <a:p>
                      <a:r>
                        <a:rPr lang="en-US" sz="1800" b="0" i="0" u="none" strike="noStrike" kern="1200" baseline="0" dirty="0" smtClean="0">
                          <a:solidFill>
                            <a:schemeClr val="dk1"/>
                          </a:solidFill>
                          <a:latin typeface="+mn-lt"/>
                          <a:ea typeface="+mn-ea"/>
                          <a:cs typeface="+mn-cs"/>
                        </a:rPr>
                        <a:t>Respect</a:t>
                      </a:r>
                      <a:endParaRPr lang="en-US" dirty="0"/>
                    </a:p>
                  </a:txBody>
                  <a:tcPr/>
                </a:tc>
                <a:tc>
                  <a:txBody>
                    <a:bodyPr/>
                    <a:lstStyle/>
                    <a:p>
                      <a:r>
                        <a:rPr lang="en-US" sz="1800" b="0" i="0" u="none" strike="noStrike" kern="1200" baseline="0" dirty="0" smtClean="0">
                          <a:solidFill>
                            <a:schemeClr val="dk1"/>
                          </a:solidFill>
                          <a:latin typeface="+mn-lt"/>
                          <a:ea typeface="+mn-ea"/>
                          <a:cs typeface="+mn-cs"/>
                        </a:rPr>
                        <a:t>One party gives up on own position to</a:t>
                      </a:r>
                    </a:p>
                    <a:p>
                      <a:r>
                        <a:rPr lang="en-US" sz="1800" b="0" i="0" u="none" strike="noStrike" kern="1200" baseline="0" dirty="0" smtClean="0">
                          <a:solidFill>
                            <a:schemeClr val="dk1"/>
                          </a:solidFill>
                          <a:latin typeface="+mn-lt"/>
                          <a:ea typeface="+mn-ea"/>
                          <a:cs typeface="+mn-cs"/>
                        </a:rPr>
                        <a:t>mollify the other</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Solution search</a:t>
                      </a:r>
                    </a:p>
                    <a:p>
                      <a:r>
                        <a:rPr lang="en-US" sz="1800" b="0" i="0" u="none" strike="noStrike" kern="1200" baseline="0" dirty="0" smtClean="0">
                          <a:solidFill>
                            <a:schemeClr val="dk1"/>
                          </a:solidFill>
                          <a:latin typeface="+mn-lt"/>
                          <a:ea typeface="+mn-ea"/>
                          <a:cs typeface="+mn-cs"/>
                        </a:rPr>
                        <a:t>Behavior</a:t>
                      </a:r>
                      <a:endParaRPr lang="en-US" dirty="0"/>
                    </a:p>
                  </a:txBody>
                  <a:tcPr/>
                </a:tc>
                <a:tc>
                  <a:txBody>
                    <a:bodyPr/>
                    <a:lstStyle/>
                    <a:p>
                      <a:r>
                        <a:rPr lang="en-US" sz="1800" b="0" i="0" u="none" strike="noStrike" kern="1200" baseline="0" dirty="0" smtClean="0">
                          <a:solidFill>
                            <a:schemeClr val="dk1"/>
                          </a:solidFill>
                          <a:latin typeface="+mn-lt"/>
                          <a:ea typeface="+mn-ea"/>
                          <a:cs typeface="+mn-cs"/>
                        </a:rPr>
                        <a:t>Parties make effort to appear committed</a:t>
                      </a:r>
                    </a:p>
                    <a:p>
                      <a:r>
                        <a:rPr lang="en-US" sz="1800" b="0" i="0" u="none" strike="noStrike" kern="1200" baseline="0" dirty="0" smtClean="0">
                          <a:solidFill>
                            <a:schemeClr val="dk1"/>
                          </a:solidFill>
                          <a:latin typeface="+mn-lt"/>
                          <a:ea typeface="+mn-ea"/>
                          <a:cs typeface="+mn-cs"/>
                        </a:rPr>
                        <a:t>to position, using argumentation and</a:t>
                      </a:r>
                    </a:p>
                    <a:p>
                      <a:r>
                        <a:rPr lang="en-US" sz="1800" b="0" i="0" u="none" strike="noStrike" kern="1200" baseline="0" dirty="0" smtClean="0">
                          <a:solidFill>
                            <a:schemeClr val="dk1"/>
                          </a:solidFill>
                          <a:latin typeface="+mn-lt"/>
                          <a:ea typeface="+mn-ea"/>
                          <a:cs typeface="+mn-cs"/>
                        </a:rPr>
                        <a:t>manipulation of the other</a:t>
                      </a:r>
                      <a:endParaRPr lang="en-US" dirty="0"/>
                    </a:p>
                  </a:txBody>
                  <a:tcPr/>
                </a:tc>
                <a:tc>
                  <a:txBody>
                    <a:bodyPr/>
                    <a:lstStyle/>
                    <a:p>
                      <a:r>
                        <a:rPr lang="en-US" sz="1800" b="0" i="0" u="none" strike="noStrike" kern="1200" baseline="0" dirty="0" smtClean="0">
                          <a:solidFill>
                            <a:schemeClr val="dk1"/>
                          </a:solidFill>
                          <a:latin typeface="+mn-lt"/>
                          <a:ea typeface="+mn-ea"/>
                          <a:cs typeface="+mn-cs"/>
                        </a:rPr>
                        <a:t>Parties make effort to find mutually</a:t>
                      </a:r>
                    </a:p>
                    <a:p>
                      <a:r>
                        <a:rPr lang="en-US" sz="1800" b="0" i="0" u="none" strike="noStrike" kern="1200" baseline="0" dirty="0" smtClean="0">
                          <a:solidFill>
                            <a:schemeClr val="dk1"/>
                          </a:solidFill>
                          <a:latin typeface="+mn-lt"/>
                          <a:ea typeface="+mn-ea"/>
                          <a:cs typeface="+mn-cs"/>
                        </a:rPr>
                        <a:t>satisfying solutions, using logic,</a:t>
                      </a:r>
                    </a:p>
                    <a:p>
                      <a:r>
                        <a:rPr lang="en-US" sz="1800" b="0" i="0" u="none" strike="noStrike" kern="1200" baseline="0" dirty="0" smtClean="0">
                          <a:solidFill>
                            <a:schemeClr val="dk1"/>
                          </a:solidFill>
                          <a:latin typeface="+mn-lt"/>
                          <a:ea typeface="+mn-ea"/>
                          <a:cs typeface="+mn-cs"/>
                        </a:rPr>
                        <a:t>creativity, and constructiveness</a:t>
                      </a:r>
                      <a:endParaRPr lang="en-US" dirty="0"/>
                    </a:p>
                  </a:txBody>
                  <a:tcPr/>
                </a:tc>
                <a:tc>
                  <a:txBody>
                    <a:bodyPr/>
                    <a:lstStyle/>
                    <a:p>
                      <a:r>
                        <a:rPr lang="en-US" sz="1800" b="0" i="0" u="none" strike="noStrike" kern="1200" baseline="0" dirty="0" smtClean="0">
                          <a:solidFill>
                            <a:schemeClr val="dk1"/>
                          </a:solidFill>
                          <a:latin typeface="+mn-lt"/>
                          <a:ea typeface="+mn-ea"/>
                          <a:cs typeface="+mn-cs"/>
                        </a:rPr>
                        <a:t>One party makes effort to find ways to</a:t>
                      </a:r>
                    </a:p>
                    <a:p>
                      <a:r>
                        <a:rPr lang="en-US" sz="1800" b="0" i="0" u="none" strike="noStrike" kern="1200" baseline="0" dirty="0" smtClean="0">
                          <a:solidFill>
                            <a:schemeClr val="dk1"/>
                          </a:solidFill>
                          <a:latin typeface="+mn-lt"/>
                          <a:ea typeface="+mn-ea"/>
                          <a:cs typeface="+mn-cs"/>
                        </a:rPr>
                        <a:t>accommodate the other</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Success measures</a:t>
                      </a:r>
                      <a:endParaRPr lang="en-US" dirty="0"/>
                    </a:p>
                  </a:txBody>
                  <a:tcPr/>
                </a:tc>
                <a:tc>
                  <a:txBody>
                    <a:bodyPr/>
                    <a:lstStyle/>
                    <a:p>
                      <a:r>
                        <a:rPr lang="en-US" sz="1800" b="0" i="0" u="none" strike="noStrike" kern="1200" baseline="0" dirty="0" smtClean="0">
                          <a:solidFill>
                            <a:schemeClr val="dk1"/>
                          </a:solidFill>
                          <a:latin typeface="+mn-lt"/>
                          <a:ea typeface="+mn-ea"/>
                          <a:cs typeface="+mn-cs"/>
                        </a:rPr>
                        <a:t>Success enhanced by creating bad</a:t>
                      </a:r>
                    </a:p>
                    <a:p>
                      <a:r>
                        <a:rPr lang="en-US" sz="1800" b="0" i="0" u="none" strike="noStrike" kern="1200" baseline="0" dirty="0" smtClean="0">
                          <a:solidFill>
                            <a:schemeClr val="dk1"/>
                          </a:solidFill>
                          <a:latin typeface="+mn-lt"/>
                          <a:ea typeface="+mn-ea"/>
                          <a:cs typeface="+mn-cs"/>
                        </a:rPr>
                        <a:t>image of the other; increased levels of</a:t>
                      </a:r>
                    </a:p>
                    <a:p>
                      <a:r>
                        <a:rPr lang="en-US" sz="1800" b="0" i="0" u="none" strike="noStrike" kern="1200" baseline="0" dirty="0" smtClean="0">
                          <a:solidFill>
                            <a:schemeClr val="dk1"/>
                          </a:solidFill>
                          <a:latin typeface="+mn-lt"/>
                          <a:ea typeface="+mn-ea"/>
                          <a:cs typeface="+mn-cs"/>
                        </a:rPr>
                        <a:t>hostility and strong in-group loyalty</a:t>
                      </a:r>
                      <a:endParaRPr lang="en-US" dirty="0"/>
                    </a:p>
                  </a:txBody>
                  <a:tcPr/>
                </a:tc>
                <a:tc>
                  <a:txBody>
                    <a:bodyPr/>
                    <a:lstStyle/>
                    <a:p>
                      <a:r>
                        <a:rPr lang="en-US" sz="1800" b="0" i="0" u="none" strike="noStrike" kern="1200" baseline="0" dirty="0" smtClean="0">
                          <a:solidFill>
                            <a:schemeClr val="dk1"/>
                          </a:solidFill>
                          <a:latin typeface="+mn-lt"/>
                          <a:ea typeface="+mn-ea"/>
                          <a:cs typeface="+mn-cs"/>
                        </a:rPr>
                        <a:t>Success demands abandonment of</a:t>
                      </a:r>
                    </a:p>
                    <a:p>
                      <a:r>
                        <a:rPr lang="en-US" sz="1800" b="0" i="0" u="none" strike="noStrike" kern="1200" baseline="0" dirty="0" smtClean="0">
                          <a:solidFill>
                            <a:schemeClr val="dk1"/>
                          </a:solidFill>
                          <a:latin typeface="+mn-lt"/>
                          <a:ea typeface="+mn-ea"/>
                          <a:cs typeface="+mn-cs"/>
                        </a:rPr>
                        <a:t>bad images and consideration of ideas</a:t>
                      </a:r>
                    </a:p>
                    <a:p>
                      <a:r>
                        <a:rPr lang="en-US" sz="1800" b="0" i="0" u="none" strike="noStrike" kern="1200" baseline="0" dirty="0" smtClean="0">
                          <a:solidFill>
                            <a:schemeClr val="dk1"/>
                          </a:solidFill>
                          <a:latin typeface="+mn-lt"/>
                          <a:ea typeface="+mn-ea"/>
                          <a:cs typeface="+mn-cs"/>
                        </a:rPr>
                        <a:t>on their merit</a:t>
                      </a:r>
                      <a:endParaRPr lang="en-US" dirty="0"/>
                    </a:p>
                  </a:txBody>
                  <a:tcPr/>
                </a:tc>
                <a:tc>
                  <a:txBody>
                    <a:bodyPr/>
                    <a:lstStyle/>
                    <a:p>
                      <a:r>
                        <a:rPr lang="en-US" sz="1800" b="0" i="0" u="none" strike="noStrike" kern="1200" baseline="0" dirty="0" smtClean="0">
                          <a:solidFill>
                            <a:schemeClr val="dk1"/>
                          </a:solidFill>
                          <a:latin typeface="+mn-lt"/>
                          <a:ea typeface="+mn-ea"/>
                          <a:cs typeface="+mn-cs"/>
                        </a:rPr>
                        <a:t>Success determined by minimizing or</a:t>
                      </a:r>
                    </a:p>
                    <a:p>
                      <a:r>
                        <a:rPr lang="en-US" sz="1800" b="0" i="0" u="none" strike="noStrike" kern="1200" baseline="0" dirty="0" smtClean="0">
                          <a:solidFill>
                            <a:schemeClr val="dk1"/>
                          </a:solidFill>
                          <a:latin typeface="+mn-lt"/>
                          <a:ea typeface="+mn-ea"/>
                          <a:cs typeface="+mn-cs"/>
                        </a:rPr>
                        <a:t>avoiding conflict and soothing all hostility;</a:t>
                      </a:r>
                    </a:p>
                    <a:p>
                      <a:r>
                        <a:rPr lang="en-US" sz="1800" b="0" i="0" u="none" strike="noStrike" kern="1200" baseline="0" dirty="0" smtClean="0">
                          <a:solidFill>
                            <a:schemeClr val="dk1"/>
                          </a:solidFill>
                          <a:latin typeface="+mn-lt"/>
                          <a:ea typeface="+mn-ea"/>
                          <a:cs typeface="+mn-cs"/>
                        </a:rPr>
                        <a:t>own feelings ignored in favor of</a:t>
                      </a:r>
                    </a:p>
                    <a:p>
                      <a:r>
                        <a:rPr lang="en-US" sz="1800" b="0" i="0" u="none" strike="noStrike" kern="1200" baseline="0" dirty="0" smtClean="0">
                          <a:solidFill>
                            <a:schemeClr val="dk1"/>
                          </a:solidFill>
                          <a:latin typeface="+mn-lt"/>
                          <a:ea typeface="+mn-ea"/>
                          <a:cs typeface="+mn-cs"/>
                        </a:rPr>
                        <a:t>harmony</a:t>
                      </a:r>
                      <a:endParaRPr lang="en-US" dirty="0"/>
                    </a:p>
                  </a:txBody>
                  <a:tcPr/>
                </a:tc>
              </a:tr>
            </a:tbl>
          </a:graphicData>
        </a:graphic>
      </p:graphicFrame>
    </p:spTree>
    <p:extLst>
      <p:ext uri="{BB962C8B-B14F-4D97-AF65-F5344CB8AC3E}">
        <p14:creationId xmlns:p14="http://schemas.microsoft.com/office/powerpoint/2010/main" val="416493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97460880"/>
              </p:ext>
            </p:extLst>
          </p:nvPr>
        </p:nvGraphicFramePr>
        <p:xfrm>
          <a:off x="498764" y="1328821"/>
          <a:ext cx="11260099" cy="4463000"/>
        </p:xfrm>
        <a:graphic>
          <a:graphicData uri="http://schemas.openxmlformats.org/drawingml/2006/table">
            <a:tbl>
              <a:tblPr firstRow="1" bandRow="1">
                <a:tableStyleId>{5C22544A-7EE6-4342-B048-85BDC9FD1C3A}</a:tableStyleId>
              </a:tblPr>
              <a:tblGrid>
                <a:gridCol w="1764506"/>
                <a:gridCol w="3310724"/>
                <a:gridCol w="3128817"/>
                <a:gridCol w="3056052"/>
              </a:tblGrid>
              <a:tr h="449038">
                <a:tc>
                  <a:txBody>
                    <a:bodyPr/>
                    <a:lstStyle/>
                    <a:p>
                      <a:r>
                        <a:rPr lang="en-US" dirty="0" smtClean="0"/>
                        <a:t>Aspect</a:t>
                      </a:r>
                      <a:endParaRPr lang="en-US" dirty="0"/>
                    </a:p>
                  </a:txBody>
                  <a:tcPr/>
                </a:tc>
                <a:tc>
                  <a:txBody>
                    <a:bodyPr/>
                    <a:lstStyle/>
                    <a:p>
                      <a:r>
                        <a:rPr lang="en-US" dirty="0" smtClean="0"/>
                        <a:t>Competitive </a:t>
                      </a:r>
                      <a:endParaRPr lang="en-US" dirty="0"/>
                    </a:p>
                  </a:txBody>
                  <a:tcPr/>
                </a:tc>
                <a:tc>
                  <a:txBody>
                    <a:bodyPr/>
                    <a:lstStyle/>
                    <a:p>
                      <a:r>
                        <a:rPr lang="en-US" dirty="0" smtClean="0"/>
                        <a:t>Collaborative</a:t>
                      </a:r>
                      <a:endParaRPr lang="en-US" dirty="0"/>
                    </a:p>
                  </a:txBody>
                  <a:tcPr/>
                </a:tc>
                <a:tc>
                  <a:txBody>
                    <a:bodyPr/>
                    <a:lstStyle/>
                    <a:p>
                      <a:r>
                        <a:rPr lang="en-US" dirty="0" smtClean="0"/>
                        <a:t>Accommodative</a:t>
                      </a:r>
                      <a:endParaRPr lang="en-US" dirty="0"/>
                    </a:p>
                  </a:txBody>
                  <a:tcPr/>
                </a:tc>
              </a:tr>
              <a:tr h="1799530">
                <a:tc>
                  <a:txBody>
                    <a:bodyPr/>
                    <a:lstStyle/>
                    <a:p>
                      <a:r>
                        <a:rPr lang="en-US" sz="1800" b="0" i="0" u="none" strike="noStrike" kern="1200" baseline="0" dirty="0" smtClean="0">
                          <a:solidFill>
                            <a:schemeClr val="dk1"/>
                          </a:solidFill>
                          <a:latin typeface="+mn-lt"/>
                          <a:ea typeface="+mn-ea"/>
                          <a:cs typeface="+mn-cs"/>
                        </a:rPr>
                        <a:t>Evidence of</a:t>
                      </a:r>
                    </a:p>
                    <a:p>
                      <a:r>
                        <a:rPr lang="en-US" sz="1800" b="0" i="0" u="none" strike="noStrike" kern="1200" baseline="0" dirty="0" smtClean="0">
                          <a:solidFill>
                            <a:schemeClr val="dk1"/>
                          </a:solidFill>
                          <a:latin typeface="+mn-lt"/>
                          <a:ea typeface="+mn-ea"/>
                          <a:cs typeface="+mn-cs"/>
                        </a:rPr>
                        <a:t>unhealthy extreme</a:t>
                      </a:r>
                      <a:endParaRPr lang="en-US" dirty="0"/>
                    </a:p>
                  </a:txBody>
                  <a:tcPr/>
                </a:tc>
                <a:tc>
                  <a:txBody>
                    <a:bodyPr/>
                    <a:lstStyle/>
                    <a:p>
                      <a:r>
                        <a:rPr lang="en-US" sz="1800" b="0" i="0" u="none" strike="noStrike" kern="1200" baseline="0" dirty="0" smtClean="0">
                          <a:solidFill>
                            <a:schemeClr val="dk1"/>
                          </a:solidFill>
                          <a:latin typeface="+mn-lt"/>
                          <a:ea typeface="+mn-ea"/>
                          <a:cs typeface="+mn-cs"/>
                        </a:rPr>
                        <a:t>Unhealthy extreme reached when one party assumes total zero-sum game; defeating the other becomes a goal in itself</a:t>
                      </a:r>
                      <a:endParaRPr lang="en-US" dirty="0"/>
                    </a:p>
                  </a:txBody>
                  <a:tcPr/>
                </a:tc>
                <a:tc>
                  <a:txBody>
                    <a:bodyPr/>
                    <a:lstStyle/>
                    <a:p>
                      <a:r>
                        <a:rPr lang="en-US" sz="1800" b="0" i="0" u="none" strike="noStrike" kern="1200" baseline="0" dirty="0" smtClean="0">
                          <a:solidFill>
                            <a:schemeClr val="dk1"/>
                          </a:solidFill>
                          <a:latin typeface="+mn-lt"/>
                          <a:ea typeface="+mn-ea"/>
                          <a:cs typeface="+mn-cs"/>
                        </a:rPr>
                        <a:t>Unhealthy extreme reached when one subsumes all self-interest in the common good, losing self-identity and</a:t>
                      </a:r>
                    </a:p>
                    <a:p>
                      <a:r>
                        <a:rPr lang="en-US" sz="1800" b="0" i="0" u="none" strike="noStrike" kern="1200" baseline="0" dirty="0" smtClean="0">
                          <a:solidFill>
                            <a:schemeClr val="dk1"/>
                          </a:solidFill>
                          <a:latin typeface="+mn-lt"/>
                          <a:ea typeface="+mn-ea"/>
                          <a:cs typeface="+mn-cs"/>
                        </a:rPr>
                        <a:t>self-responsibility</a:t>
                      </a:r>
                      <a:endParaRPr lang="en-US" dirty="0"/>
                    </a:p>
                  </a:txBody>
                  <a:tcPr/>
                </a:tc>
                <a:tc>
                  <a:txBody>
                    <a:bodyPr/>
                    <a:lstStyle/>
                    <a:p>
                      <a:r>
                        <a:rPr lang="en-US" sz="1800" b="0" i="0" u="none" strike="noStrike" kern="1200" baseline="0" dirty="0" smtClean="0">
                          <a:solidFill>
                            <a:schemeClr val="dk1"/>
                          </a:solidFill>
                          <a:latin typeface="+mn-lt"/>
                          <a:ea typeface="+mn-ea"/>
                          <a:cs typeface="+mn-cs"/>
                        </a:rPr>
                        <a:t>Unhealthy extreme reached when</a:t>
                      </a:r>
                    </a:p>
                    <a:p>
                      <a:r>
                        <a:rPr lang="en-US" sz="1800" b="0" i="0" u="none" strike="noStrike" kern="1200" baseline="0" dirty="0" smtClean="0">
                          <a:solidFill>
                            <a:schemeClr val="dk1"/>
                          </a:solidFill>
                          <a:latin typeface="+mn-lt"/>
                          <a:ea typeface="+mn-ea"/>
                          <a:cs typeface="+mn-cs"/>
                        </a:rPr>
                        <a:t>abdication to other is complete, at expense of personal and/or constituent Goals</a:t>
                      </a:r>
                      <a:endParaRPr lang="en-US" dirty="0"/>
                    </a:p>
                  </a:txBody>
                  <a:tcPr/>
                </a:tc>
              </a:tr>
              <a:tr h="1107216">
                <a:tc>
                  <a:txBody>
                    <a:bodyPr/>
                    <a:lstStyle/>
                    <a:p>
                      <a:r>
                        <a:rPr lang="en-US" sz="1800" b="0" i="0" u="none" strike="noStrike" kern="1200" baseline="0" dirty="0" smtClean="0">
                          <a:solidFill>
                            <a:schemeClr val="dk1"/>
                          </a:solidFill>
                          <a:latin typeface="+mn-lt"/>
                          <a:ea typeface="+mn-ea"/>
                          <a:cs typeface="+mn-cs"/>
                        </a:rPr>
                        <a:t>Key attitude</a:t>
                      </a:r>
                      <a:endParaRPr lang="en-US" dirty="0"/>
                    </a:p>
                  </a:txBody>
                  <a:tcPr/>
                </a:tc>
                <a:tc>
                  <a:txBody>
                    <a:bodyPr/>
                    <a:lstStyle/>
                    <a:p>
                      <a:r>
                        <a:rPr lang="en-US" sz="1800" b="0" i="0" u="none" strike="noStrike" kern="1200" baseline="0" dirty="0" smtClean="0">
                          <a:solidFill>
                            <a:schemeClr val="dk1"/>
                          </a:solidFill>
                          <a:latin typeface="+mn-lt"/>
                          <a:ea typeface="+mn-ea"/>
                          <a:cs typeface="+mn-cs"/>
                        </a:rPr>
                        <a:t>Key attitude is “I win, you lose”</a:t>
                      </a:r>
                      <a:endParaRPr lang="en-US" dirty="0"/>
                    </a:p>
                  </a:txBody>
                  <a:tcPr/>
                </a:tc>
                <a:tc>
                  <a:txBody>
                    <a:bodyPr/>
                    <a:lstStyle/>
                    <a:p>
                      <a:r>
                        <a:rPr lang="en-US" sz="1800" b="0" i="0" u="none" strike="noStrike" kern="1200" baseline="0" dirty="0" smtClean="0">
                          <a:solidFill>
                            <a:schemeClr val="dk1"/>
                          </a:solidFill>
                          <a:latin typeface="+mn-lt"/>
                          <a:ea typeface="+mn-ea"/>
                          <a:cs typeface="+mn-cs"/>
                        </a:rPr>
                        <a:t>Key attitude is “What’s the best way to address the needs of all parties?”</a:t>
                      </a:r>
                      <a:endParaRPr lang="en-US" dirty="0"/>
                    </a:p>
                  </a:txBody>
                  <a:tcPr/>
                </a:tc>
                <a:tc>
                  <a:txBody>
                    <a:bodyPr/>
                    <a:lstStyle/>
                    <a:p>
                      <a:r>
                        <a:rPr lang="en-US" sz="1800" b="0" i="0" u="none" strike="noStrike" kern="1200" baseline="0" dirty="0" smtClean="0">
                          <a:solidFill>
                            <a:schemeClr val="dk1"/>
                          </a:solidFill>
                          <a:latin typeface="+mn-lt"/>
                          <a:ea typeface="+mn-ea"/>
                          <a:cs typeface="+mn-cs"/>
                        </a:rPr>
                        <a:t>Key attitude is “You win, I lose”</a:t>
                      </a:r>
                      <a:endParaRPr lang="en-US" dirty="0"/>
                    </a:p>
                  </a:txBody>
                  <a:tcPr/>
                </a:tc>
              </a:tr>
              <a:tr h="1107216">
                <a:tc>
                  <a:txBody>
                    <a:bodyPr/>
                    <a:lstStyle/>
                    <a:p>
                      <a:r>
                        <a:rPr lang="en-US" sz="1800" b="0" i="0" u="none" strike="noStrike" kern="1200" baseline="0" dirty="0" smtClean="0">
                          <a:solidFill>
                            <a:schemeClr val="dk1"/>
                          </a:solidFill>
                          <a:latin typeface="+mn-lt"/>
                          <a:ea typeface="+mn-ea"/>
                          <a:cs typeface="+mn-cs"/>
                        </a:rPr>
                        <a:t>Remedy for</a:t>
                      </a:r>
                    </a:p>
                    <a:p>
                      <a:r>
                        <a:rPr lang="en-US" sz="1800" b="0" i="0" u="none" strike="noStrike" kern="1200" baseline="0" dirty="0" smtClean="0">
                          <a:solidFill>
                            <a:schemeClr val="dk1"/>
                          </a:solidFill>
                          <a:latin typeface="+mn-lt"/>
                          <a:ea typeface="+mn-ea"/>
                          <a:cs typeface="+mn-cs"/>
                        </a:rPr>
                        <a:t>Breakdown</a:t>
                      </a:r>
                      <a:endParaRPr lang="en-US" dirty="0"/>
                    </a:p>
                  </a:txBody>
                  <a:tcPr/>
                </a:tc>
                <a:tc>
                  <a:txBody>
                    <a:bodyPr/>
                    <a:lstStyle/>
                    <a:p>
                      <a:r>
                        <a:rPr lang="en-US" sz="1800" b="0" i="0" u="none" strike="noStrike" kern="1200" baseline="0" dirty="0" smtClean="0">
                          <a:solidFill>
                            <a:schemeClr val="dk1"/>
                          </a:solidFill>
                          <a:latin typeface="+mn-lt"/>
                          <a:ea typeface="+mn-ea"/>
                          <a:cs typeface="+mn-cs"/>
                        </a:rPr>
                        <a:t>If impasse occurs, mediator or arbitrator may be needed</a:t>
                      </a:r>
                      <a:endParaRPr lang="en-US" dirty="0"/>
                    </a:p>
                  </a:txBody>
                  <a:tcPr/>
                </a:tc>
                <a:tc>
                  <a:txBody>
                    <a:bodyPr/>
                    <a:lstStyle/>
                    <a:p>
                      <a:r>
                        <a:rPr lang="en-US" sz="1800" b="0" i="0" u="none" strike="noStrike" kern="1200" baseline="0" dirty="0" smtClean="0">
                          <a:solidFill>
                            <a:schemeClr val="dk1"/>
                          </a:solidFill>
                          <a:latin typeface="+mn-lt"/>
                          <a:ea typeface="+mn-ea"/>
                          <a:cs typeface="+mn-cs"/>
                        </a:rPr>
                        <a:t>If difficulties occur, a group dynamics facilitator may be  needed</a:t>
                      </a:r>
                      <a:endParaRPr lang="en-US" dirty="0"/>
                    </a:p>
                  </a:txBody>
                  <a:tcPr/>
                </a:tc>
                <a:tc>
                  <a:txBody>
                    <a:bodyPr/>
                    <a:lstStyle/>
                    <a:p>
                      <a:r>
                        <a:rPr lang="en-US" sz="1800" b="0" i="0" u="none" strike="noStrike" kern="1200" baseline="0" dirty="0" smtClean="0">
                          <a:solidFill>
                            <a:schemeClr val="dk1"/>
                          </a:solidFill>
                          <a:latin typeface="+mn-lt"/>
                          <a:ea typeface="+mn-ea"/>
                          <a:cs typeface="+mn-cs"/>
                        </a:rPr>
                        <a:t>If behavior becomes chronic, party becomes  negotiationally bankrupt</a:t>
                      </a:r>
                      <a:endParaRPr lang="en-US" dirty="0"/>
                    </a:p>
                  </a:txBody>
                  <a:tcPr/>
                </a:tc>
              </a:tr>
            </a:tbl>
          </a:graphicData>
        </a:graphic>
      </p:graphicFrame>
    </p:spTree>
    <p:extLst>
      <p:ext uri="{BB962C8B-B14F-4D97-AF65-F5344CB8AC3E}">
        <p14:creationId xmlns:p14="http://schemas.microsoft.com/office/powerpoint/2010/main" val="715540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 y="625074"/>
            <a:ext cx="11471564" cy="891999"/>
          </a:xfrm>
        </p:spPr>
        <p:txBody>
          <a:bodyPr>
            <a:normAutofit fontScale="90000"/>
          </a:bodyPr>
          <a:lstStyle/>
          <a:p>
            <a:r>
              <a:rPr lang="en-US" b="1" dirty="0" smtClean="0"/>
              <a:t>Understanding the flow of Negotiations: Stages and Phases	</a:t>
            </a:r>
            <a:endParaRPr lang="en-US" b="1" dirty="0"/>
          </a:p>
        </p:txBody>
      </p:sp>
      <p:sp>
        <p:nvSpPr>
          <p:cNvPr id="3" name="Content Placeholder 2"/>
          <p:cNvSpPr>
            <a:spLocks noGrp="1"/>
          </p:cNvSpPr>
          <p:nvPr>
            <p:ph idx="1"/>
          </p:nvPr>
        </p:nvSpPr>
        <p:spPr/>
        <p:txBody>
          <a:bodyPr>
            <a:normAutofit/>
          </a:bodyPr>
          <a:lstStyle/>
          <a:p>
            <a:r>
              <a:rPr lang="en-US" sz="3200" dirty="0" smtClean="0"/>
              <a:t>How does the interaction between parties change over time?</a:t>
            </a:r>
          </a:p>
          <a:p>
            <a:r>
              <a:rPr lang="en-US" sz="3200" dirty="0" smtClean="0"/>
              <a:t>How do the interaction structures relate to inputs and outcomes over time?</a:t>
            </a:r>
          </a:p>
          <a:p>
            <a:r>
              <a:rPr lang="en-US" sz="3200" dirty="0" smtClean="0"/>
              <a:t>How do the tactics affect the development of the negotiation?</a:t>
            </a:r>
            <a:endParaRPr lang="en-US" sz="3200" dirty="0"/>
          </a:p>
        </p:txBody>
      </p:sp>
    </p:spTree>
    <p:extLst>
      <p:ext uri="{BB962C8B-B14F-4D97-AF65-F5344CB8AC3E}">
        <p14:creationId xmlns:p14="http://schemas.microsoft.com/office/powerpoint/2010/main" val="856423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Steps to an Ideal Negotiation Process</a:t>
            </a:r>
            <a:endParaRPr lang="en-US" b="1" dirty="0"/>
          </a:p>
        </p:txBody>
      </p:sp>
      <p:sp>
        <p:nvSpPr>
          <p:cNvPr id="3" name="Content Placeholder 2"/>
          <p:cNvSpPr>
            <a:spLocks noGrp="1"/>
          </p:cNvSpPr>
          <p:nvPr>
            <p:ph idx="1"/>
          </p:nvPr>
        </p:nvSpPr>
        <p:spPr/>
        <p:txBody>
          <a:bodyPr>
            <a:normAutofit fontScale="85000" lnSpcReduction="20000"/>
          </a:bodyPr>
          <a:lstStyle/>
          <a:p>
            <a:r>
              <a:rPr lang="en-US" sz="3200" dirty="0" smtClean="0"/>
              <a:t>Preparation:</a:t>
            </a:r>
          </a:p>
          <a:p>
            <a:pPr lvl="1"/>
            <a:r>
              <a:rPr lang="en-US" sz="2800" dirty="0" smtClean="0"/>
              <a:t>What are the goals?</a:t>
            </a:r>
          </a:p>
          <a:p>
            <a:pPr lvl="1"/>
            <a:r>
              <a:rPr lang="en-US" sz="2800" dirty="0" smtClean="0"/>
              <a:t>How will I work with the other party?</a:t>
            </a:r>
          </a:p>
          <a:p>
            <a:r>
              <a:rPr lang="en-US" sz="3200" dirty="0" smtClean="0"/>
              <a:t>Relationship building;</a:t>
            </a:r>
          </a:p>
          <a:p>
            <a:pPr lvl="1"/>
            <a:r>
              <a:rPr lang="en-US" sz="2800" dirty="0" smtClean="0"/>
              <a:t>Understanding differences and similarities,</a:t>
            </a:r>
          </a:p>
          <a:p>
            <a:pPr lvl="1"/>
            <a:r>
              <a:rPr lang="en-US" sz="2800" dirty="0" smtClean="0"/>
              <a:t>Building commitment toward a mutually beneficial set of outcomes, </a:t>
            </a:r>
          </a:p>
          <a:p>
            <a:r>
              <a:rPr lang="en-US" sz="3200" dirty="0" smtClean="0"/>
              <a:t>Information gathering;</a:t>
            </a:r>
          </a:p>
          <a:p>
            <a:pPr lvl="1"/>
            <a:r>
              <a:rPr lang="en-US" sz="2800" dirty="0" smtClean="0"/>
              <a:t>Learn what you need to know about the issues</a:t>
            </a:r>
            <a:endParaRPr lang="en-US" sz="2800" dirty="0"/>
          </a:p>
        </p:txBody>
      </p:sp>
    </p:spTree>
    <p:extLst>
      <p:ext uri="{BB962C8B-B14F-4D97-AF65-F5344CB8AC3E}">
        <p14:creationId xmlns:p14="http://schemas.microsoft.com/office/powerpoint/2010/main" val="3135726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 of the Topic</a:t>
            </a:r>
            <a:endParaRPr lang="en-US" b="1" dirty="0"/>
          </a:p>
        </p:txBody>
      </p:sp>
      <p:sp>
        <p:nvSpPr>
          <p:cNvPr id="3" name="Content Placeholder 2"/>
          <p:cNvSpPr>
            <a:spLocks noGrp="1"/>
          </p:cNvSpPr>
          <p:nvPr>
            <p:ph idx="1"/>
          </p:nvPr>
        </p:nvSpPr>
        <p:spPr>
          <a:xfrm>
            <a:off x="677334" y="1930401"/>
            <a:ext cx="8596668" cy="4210626"/>
          </a:xfrm>
        </p:spPr>
        <p:txBody>
          <a:bodyPr>
            <a:noAutofit/>
          </a:bodyPr>
          <a:lstStyle/>
          <a:p>
            <a:r>
              <a:rPr lang="en-US" sz="3200" dirty="0" smtClean="0"/>
              <a:t>Understand the importance </a:t>
            </a:r>
            <a:r>
              <a:rPr lang="en-US" sz="3200" dirty="0" smtClean="0"/>
              <a:t>of </a:t>
            </a:r>
            <a:r>
              <a:rPr lang="en-US" sz="3200" dirty="0" smtClean="0"/>
              <a:t>setting goals,</a:t>
            </a:r>
          </a:p>
          <a:p>
            <a:r>
              <a:rPr lang="en-US" sz="3200" dirty="0"/>
              <a:t>Explore the major elements of a process for selecting a negotiation strategy and </a:t>
            </a:r>
            <a:r>
              <a:rPr lang="en-US" sz="3200" dirty="0" smtClean="0"/>
              <a:t>how to </a:t>
            </a:r>
            <a:r>
              <a:rPr lang="en-US" sz="3200" dirty="0"/>
              <a:t>execute that strategy.</a:t>
            </a:r>
          </a:p>
          <a:p>
            <a:r>
              <a:rPr lang="en-US" sz="3200" dirty="0" smtClean="0"/>
              <a:t>Gain </a:t>
            </a:r>
            <a:r>
              <a:rPr lang="en-US" sz="3200" dirty="0"/>
              <a:t>a comprehensive set of tools for effectively planning for an </a:t>
            </a:r>
            <a:r>
              <a:rPr lang="en-US" sz="3200" dirty="0" smtClean="0"/>
              <a:t>upcoming negotiation</a:t>
            </a:r>
            <a:r>
              <a:rPr lang="en-US" sz="3200" dirty="0"/>
              <a:t>.</a:t>
            </a:r>
          </a:p>
        </p:txBody>
      </p:sp>
    </p:spTree>
    <p:extLst>
      <p:ext uri="{BB962C8B-B14F-4D97-AF65-F5344CB8AC3E}">
        <p14:creationId xmlns:p14="http://schemas.microsoft.com/office/powerpoint/2010/main" val="11386473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02" y="469211"/>
            <a:ext cx="11488808" cy="808872"/>
          </a:xfrm>
        </p:spPr>
        <p:txBody>
          <a:bodyPr/>
          <a:lstStyle/>
          <a:p>
            <a:r>
              <a:rPr lang="en-US" b="1" dirty="0" smtClean="0"/>
              <a:t>Key Steps to an Ideal Negotiation Process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9261555"/>
              </p:ext>
            </p:extLst>
          </p:nvPr>
        </p:nvGraphicFramePr>
        <p:xfrm>
          <a:off x="779319" y="3753104"/>
          <a:ext cx="10713026" cy="1186849"/>
        </p:xfrm>
        <a:graphic>
          <a:graphicData uri="http://schemas.openxmlformats.org/drawingml/2006/table">
            <a:tbl>
              <a:tblPr firstRow="1" bandRow="1">
                <a:tableStyleId>{5C22544A-7EE6-4342-B048-85BDC9FD1C3A}</a:tableStyleId>
              </a:tblPr>
              <a:tblGrid>
                <a:gridCol w="1595913"/>
                <a:gridCol w="1672825"/>
                <a:gridCol w="1634367"/>
                <a:gridCol w="1513925"/>
                <a:gridCol w="1331796"/>
                <a:gridCol w="1211355"/>
                <a:gridCol w="1752845"/>
              </a:tblGrid>
              <a:tr h="546769">
                <a:tc>
                  <a:txBody>
                    <a:bodyPr/>
                    <a:lstStyle/>
                    <a:p>
                      <a:r>
                        <a:rPr lang="en-US" sz="2000" b="1" dirty="0" smtClean="0"/>
                        <a:t>Phase 1</a:t>
                      </a:r>
                      <a:endParaRPr lang="en-US" sz="2000" b="1" dirty="0"/>
                    </a:p>
                  </a:txBody>
                  <a:tcPr/>
                </a:tc>
                <a:tc>
                  <a:txBody>
                    <a:bodyPr/>
                    <a:lstStyle/>
                    <a:p>
                      <a:r>
                        <a:rPr lang="en-US" sz="2000" b="1" dirty="0" smtClean="0"/>
                        <a:t>Phase 2</a:t>
                      </a:r>
                      <a:endParaRPr lang="en-US" sz="2000" b="1" dirty="0"/>
                    </a:p>
                  </a:txBody>
                  <a:tcPr/>
                </a:tc>
                <a:tc>
                  <a:txBody>
                    <a:bodyPr/>
                    <a:lstStyle/>
                    <a:p>
                      <a:r>
                        <a:rPr lang="en-US" sz="2000" b="1" dirty="0" smtClean="0"/>
                        <a:t>Phase</a:t>
                      </a:r>
                      <a:r>
                        <a:rPr lang="en-US" sz="2000" b="1" baseline="0" dirty="0" smtClean="0"/>
                        <a:t> 3</a:t>
                      </a:r>
                      <a:endParaRPr lang="en-US" sz="2000" b="1" dirty="0"/>
                    </a:p>
                  </a:txBody>
                  <a:tcPr/>
                </a:tc>
                <a:tc>
                  <a:txBody>
                    <a:bodyPr/>
                    <a:lstStyle/>
                    <a:p>
                      <a:r>
                        <a:rPr lang="en-US" sz="2000" b="1" dirty="0" smtClean="0"/>
                        <a:t>Phase 4</a:t>
                      </a:r>
                      <a:endParaRPr lang="en-US" sz="2000" b="1" dirty="0"/>
                    </a:p>
                  </a:txBody>
                  <a:tcPr/>
                </a:tc>
                <a:tc>
                  <a:txBody>
                    <a:bodyPr/>
                    <a:lstStyle/>
                    <a:p>
                      <a:r>
                        <a:rPr lang="en-US" sz="2000" b="1" dirty="0" smtClean="0"/>
                        <a:t>Phase 5</a:t>
                      </a:r>
                      <a:endParaRPr lang="en-US" sz="2000" b="1" dirty="0"/>
                    </a:p>
                  </a:txBody>
                  <a:tcPr/>
                </a:tc>
                <a:tc>
                  <a:txBody>
                    <a:bodyPr/>
                    <a:lstStyle/>
                    <a:p>
                      <a:r>
                        <a:rPr lang="en-US" sz="2000" b="1" dirty="0" smtClean="0"/>
                        <a:t>Phase 6</a:t>
                      </a:r>
                      <a:endParaRPr lang="en-US" sz="2000" b="1" dirty="0"/>
                    </a:p>
                  </a:txBody>
                  <a:tcPr/>
                </a:tc>
                <a:tc>
                  <a:txBody>
                    <a:bodyPr/>
                    <a:lstStyle/>
                    <a:p>
                      <a:r>
                        <a:rPr lang="en-US" sz="2000" b="1" dirty="0" smtClean="0"/>
                        <a:t>Phase 7</a:t>
                      </a:r>
                      <a:endParaRPr lang="en-US" sz="2000" b="1" dirty="0"/>
                    </a:p>
                  </a:txBody>
                  <a:tcPr/>
                </a:tc>
              </a:tr>
              <a:tr h="546769">
                <a:tc>
                  <a:txBody>
                    <a:bodyPr/>
                    <a:lstStyle/>
                    <a:p>
                      <a:r>
                        <a:rPr lang="en-US" dirty="0" smtClean="0"/>
                        <a:t>Preparation</a:t>
                      </a:r>
                      <a:endParaRPr lang="en-US" dirty="0"/>
                    </a:p>
                  </a:txBody>
                  <a:tcPr/>
                </a:tc>
                <a:tc>
                  <a:txBody>
                    <a:bodyPr/>
                    <a:lstStyle/>
                    <a:p>
                      <a:r>
                        <a:rPr lang="en-US" dirty="0" smtClean="0"/>
                        <a:t>Relationship building</a:t>
                      </a:r>
                      <a:endParaRPr lang="en-US" dirty="0"/>
                    </a:p>
                  </a:txBody>
                  <a:tcPr/>
                </a:tc>
                <a:tc>
                  <a:txBody>
                    <a:bodyPr/>
                    <a:lstStyle/>
                    <a:p>
                      <a:r>
                        <a:rPr lang="en-US" dirty="0" smtClean="0"/>
                        <a:t>Information gathering</a:t>
                      </a:r>
                      <a:endParaRPr lang="en-US" dirty="0"/>
                    </a:p>
                  </a:txBody>
                  <a:tcPr/>
                </a:tc>
                <a:tc>
                  <a:txBody>
                    <a:bodyPr/>
                    <a:lstStyle/>
                    <a:p>
                      <a:r>
                        <a:rPr lang="en-US" dirty="0" smtClean="0"/>
                        <a:t>Information using</a:t>
                      </a:r>
                      <a:endParaRPr lang="en-US" dirty="0"/>
                    </a:p>
                  </a:txBody>
                  <a:tcPr/>
                </a:tc>
                <a:tc>
                  <a:txBody>
                    <a:bodyPr/>
                    <a:lstStyle/>
                    <a:p>
                      <a:r>
                        <a:rPr lang="en-US" dirty="0" smtClean="0"/>
                        <a:t>Bidding</a:t>
                      </a:r>
                      <a:endParaRPr lang="en-US" dirty="0"/>
                    </a:p>
                  </a:txBody>
                  <a:tcPr/>
                </a:tc>
                <a:tc>
                  <a:txBody>
                    <a:bodyPr/>
                    <a:lstStyle/>
                    <a:p>
                      <a:r>
                        <a:rPr lang="en-US" dirty="0" smtClean="0"/>
                        <a:t>Closing the deal</a:t>
                      </a:r>
                      <a:endParaRPr lang="en-US" dirty="0"/>
                    </a:p>
                  </a:txBody>
                  <a:tcPr/>
                </a:tc>
                <a:tc>
                  <a:txBody>
                    <a:bodyPr/>
                    <a:lstStyle/>
                    <a:p>
                      <a:r>
                        <a:rPr lang="en-US" dirty="0" smtClean="0"/>
                        <a:t>Implementing</a:t>
                      </a:r>
                      <a:r>
                        <a:rPr lang="en-US" baseline="0" dirty="0" smtClean="0"/>
                        <a:t> the agreement</a:t>
                      </a:r>
                      <a:endParaRPr lang="en-US" dirty="0"/>
                    </a:p>
                  </a:txBody>
                  <a:tcPr/>
                </a:tc>
              </a:tr>
            </a:tbl>
          </a:graphicData>
        </a:graphic>
      </p:graphicFrame>
    </p:spTree>
    <p:extLst>
      <p:ext uri="{BB962C8B-B14F-4D97-AF65-F5344CB8AC3E}">
        <p14:creationId xmlns:p14="http://schemas.microsoft.com/office/powerpoint/2010/main" val="2582701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Steps to an Ideal Negotiation Process</a:t>
            </a:r>
            <a:endParaRPr lang="en-US" b="1" dirty="0"/>
          </a:p>
        </p:txBody>
      </p:sp>
      <p:sp>
        <p:nvSpPr>
          <p:cNvPr id="3" name="Content Placeholder 2"/>
          <p:cNvSpPr>
            <a:spLocks noGrp="1"/>
          </p:cNvSpPr>
          <p:nvPr>
            <p:ph idx="1"/>
          </p:nvPr>
        </p:nvSpPr>
        <p:spPr/>
        <p:txBody>
          <a:bodyPr>
            <a:normAutofit fontScale="85000" lnSpcReduction="20000"/>
          </a:bodyPr>
          <a:lstStyle/>
          <a:p>
            <a:r>
              <a:rPr lang="en-US" sz="3600" dirty="0" smtClean="0"/>
              <a:t>Information using</a:t>
            </a:r>
          </a:p>
          <a:p>
            <a:pPr lvl="1"/>
            <a:r>
              <a:rPr lang="en-US" sz="3200" dirty="0" smtClean="0"/>
              <a:t>Assemble your case</a:t>
            </a:r>
          </a:p>
          <a:p>
            <a:r>
              <a:rPr lang="en-US" sz="3600" dirty="0" smtClean="0"/>
              <a:t>Bidding</a:t>
            </a:r>
          </a:p>
          <a:p>
            <a:pPr lvl="1"/>
            <a:r>
              <a:rPr lang="en-US" sz="3200" dirty="0" smtClean="0"/>
              <a:t>Each party states their “opening offer”</a:t>
            </a:r>
          </a:p>
          <a:p>
            <a:pPr lvl="1"/>
            <a:r>
              <a:rPr lang="en-US" sz="3200" dirty="0" smtClean="0"/>
              <a:t>Each party engages in “give and take”</a:t>
            </a:r>
          </a:p>
          <a:p>
            <a:r>
              <a:rPr lang="en-US" sz="3600" dirty="0" smtClean="0"/>
              <a:t>Closing the deal</a:t>
            </a:r>
          </a:p>
          <a:p>
            <a:pPr lvl="1"/>
            <a:r>
              <a:rPr lang="en-US" sz="3200" dirty="0" smtClean="0"/>
              <a:t>Build commitment</a:t>
            </a:r>
          </a:p>
          <a:p>
            <a:r>
              <a:rPr lang="en-US" sz="3600" dirty="0" smtClean="0"/>
              <a:t>Implementing the agreement</a:t>
            </a:r>
            <a:endParaRPr lang="en-US" sz="3600" dirty="0"/>
          </a:p>
        </p:txBody>
      </p:sp>
    </p:spTree>
    <p:extLst>
      <p:ext uri="{BB962C8B-B14F-4D97-AF65-F5344CB8AC3E}">
        <p14:creationId xmlns:p14="http://schemas.microsoft.com/office/powerpoint/2010/main" val="771171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Ready to Implement the Strategy: The Planning Process</a:t>
            </a:r>
            <a:endParaRPr lang="en-US" b="1" dirty="0"/>
          </a:p>
        </p:txBody>
      </p:sp>
      <p:sp>
        <p:nvSpPr>
          <p:cNvPr id="3" name="Content Placeholder 2"/>
          <p:cNvSpPr>
            <a:spLocks noGrp="1"/>
          </p:cNvSpPr>
          <p:nvPr>
            <p:ph idx="1"/>
          </p:nvPr>
        </p:nvSpPr>
        <p:spPr/>
        <p:txBody>
          <a:bodyPr>
            <a:normAutofit fontScale="92500" lnSpcReduction="10000"/>
          </a:bodyPr>
          <a:lstStyle/>
          <a:p>
            <a:r>
              <a:rPr lang="en-US" sz="3600" dirty="0" smtClean="0"/>
              <a:t>Define the issues,</a:t>
            </a:r>
          </a:p>
          <a:p>
            <a:r>
              <a:rPr lang="en-US" sz="3600" dirty="0" smtClean="0"/>
              <a:t>Assemble the issues and define the bargaining mix,</a:t>
            </a:r>
          </a:p>
          <a:p>
            <a:pPr lvl="1"/>
            <a:r>
              <a:rPr lang="en-US" sz="3200" dirty="0" smtClean="0"/>
              <a:t>The bargaining mix is the combined list of issues,</a:t>
            </a:r>
          </a:p>
          <a:p>
            <a:r>
              <a:rPr lang="en-US" sz="3600" dirty="0" smtClean="0"/>
              <a:t>Define your interests</a:t>
            </a:r>
          </a:p>
          <a:p>
            <a:pPr lvl="1"/>
            <a:r>
              <a:rPr lang="en-US" sz="3200" dirty="0" smtClean="0"/>
              <a:t>Why you want what you want</a:t>
            </a:r>
            <a:endParaRPr lang="en-US" sz="3200" dirty="0"/>
          </a:p>
        </p:txBody>
      </p:sp>
    </p:spTree>
    <p:extLst>
      <p:ext uri="{BB962C8B-B14F-4D97-AF65-F5344CB8AC3E}">
        <p14:creationId xmlns:p14="http://schemas.microsoft.com/office/powerpoint/2010/main" val="2305497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Ready to Implement the Strategy: The Planning Process</a:t>
            </a:r>
          </a:p>
        </p:txBody>
      </p:sp>
      <p:sp>
        <p:nvSpPr>
          <p:cNvPr id="3" name="Content Placeholder 2"/>
          <p:cNvSpPr>
            <a:spLocks noGrp="1"/>
          </p:cNvSpPr>
          <p:nvPr>
            <p:ph idx="1"/>
          </p:nvPr>
        </p:nvSpPr>
        <p:spPr/>
        <p:txBody>
          <a:bodyPr>
            <a:normAutofit fontScale="92500" lnSpcReduction="10000"/>
          </a:bodyPr>
          <a:lstStyle/>
          <a:p>
            <a:r>
              <a:rPr lang="en-US" sz="3600" dirty="0" smtClean="0"/>
              <a:t>Know your limits and alternatives,</a:t>
            </a:r>
          </a:p>
          <a:p>
            <a:r>
              <a:rPr lang="en-US" sz="3600" dirty="0" smtClean="0"/>
              <a:t>Set your objectives (targets) and opening bids (where to start)</a:t>
            </a:r>
          </a:p>
          <a:p>
            <a:pPr lvl="1"/>
            <a:r>
              <a:rPr lang="en-US" sz="3200" dirty="0" smtClean="0"/>
              <a:t>Target the outcome realistically expected,</a:t>
            </a:r>
          </a:p>
          <a:p>
            <a:pPr lvl="1"/>
            <a:r>
              <a:rPr lang="en-US" sz="3200" dirty="0" smtClean="0"/>
              <a:t>Opening is the best that can be achieved</a:t>
            </a:r>
          </a:p>
          <a:p>
            <a:r>
              <a:rPr lang="en-US" sz="3600" dirty="0" smtClean="0"/>
              <a:t>Assess constituents and social context of the negotiation</a:t>
            </a:r>
            <a:endParaRPr lang="en-US" sz="3600" dirty="0"/>
          </a:p>
        </p:txBody>
      </p:sp>
    </p:spTree>
    <p:extLst>
      <p:ext uri="{BB962C8B-B14F-4D97-AF65-F5344CB8AC3E}">
        <p14:creationId xmlns:p14="http://schemas.microsoft.com/office/powerpoint/2010/main" val="3135244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Preparation: Self-Assessment (I)</a:t>
            </a:r>
            <a:endParaRPr lang="en-US" b="1" dirty="0"/>
          </a:p>
        </p:txBody>
      </p:sp>
      <p:sp>
        <p:nvSpPr>
          <p:cNvPr id="3" name="Content Placeholder 2"/>
          <p:cNvSpPr>
            <a:spLocks noGrp="1"/>
          </p:cNvSpPr>
          <p:nvPr>
            <p:ph idx="1"/>
          </p:nvPr>
        </p:nvSpPr>
        <p:spPr/>
        <p:txBody>
          <a:bodyPr>
            <a:normAutofit fontScale="92500" lnSpcReduction="20000"/>
          </a:bodyPr>
          <a:lstStyle/>
          <a:p>
            <a:r>
              <a:rPr lang="en-US" sz="3200" dirty="0" smtClean="0"/>
              <a:t>What do I want (target or aspiration)?</a:t>
            </a:r>
          </a:p>
          <a:p>
            <a:r>
              <a:rPr lang="en-US" sz="3200" dirty="0" smtClean="0"/>
              <a:t>What is my alternative to reaching agreement in this situation (BATNA)?</a:t>
            </a:r>
          </a:p>
          <a:p>
            <a:r>
              <a:rPr lang="en-US" sz="3200" dirty="0" smtClean="0"/>
              <a:t>Determine your reservation point</a:t>
            </a:r>
          </a:p>
          <a:p>
            <a:r>
              <a:rPr lang="en-US" sz="3200" dirty="0" smtClean="0"/>
              <a:t>Be aware of focal points</a:t>
            </a:r>
          </a:p>
          <a:p>
            <a:r>
              <a:rPr lang="en-US" sz="3200" dirty="0" smtClean="0"/>
              <a:t>Beware of sunk costs,</a:t>
            </a:r>
          </a:p>
          <a:p>
            <a:r>
              <a:rPr lang="en-US" sz="3200" dirty="0" smtClean="0"/>
              <a:t>Do not confuse your target point with your reservation point</a:t>
            </a:r>
            <a:endParaRPr lang="en-US" sz="3200" dirty="0"/>
          </a:p>
        </p:txBody>
      </p:sp>
    </p:spTree>
    <p:extLst>
      <p:ext uri="{BB962C8B-B14F-4D97-AF65-F5344CB8AC3E}">
        <p14:creationId xmlns:p14="http://schemas.microsoft.com/office/powerpoint/2010/main" val="18748102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Preparation: Self-Assessment (</a:t>
            </a:r>
            <a:r>
              <a:rPr lang="en-US" b="1" dirty="0" smtClean="0"/>
              <a:t>II)</a:t>
            </a:r>
            <a:endParaRPr lang="en-US" b="1" dirty="0"/>
          </a:p>
        </p:txBody>
      </p:sp>
      <p:sp>
        <p:nvSpPr>
          <p:cNvPr id="3" name="Content Placeholder 2"/>
          <p:cNvSpPr>
            <a:spLocks noGrp="1"/>
          </p:cNvSpPr>
          <p:nvPr>
            <p:ph idx="1"/>
          </p:nvPr>
        </p:nvSpPr>
        <p:spPr/>
        <p:txBody>
          <a:bodyPr>
            <a:normAutofit fontScale="85000" lnSpcReduction="20000"/>
          </a:bodyPr>
          <a:lstStyle/>
          <a:p>
            <a:r>
              <a:rPr lang="en-US" sz="3200" dirty="0" smtClean="0"/>
              <a:t>Identify the issues in the negotiation</a:t>
            </a:r>
          </a:p>
          <a:p>
            <a:r>
              <a:rPr lang="en-US" sz="3200" dirty="0" smtClean="0"/>
              <a:t>Identify the alternatives for each issue</a:t>
            </a:r>
          </a:p>
          <a:p>
            <a:r>
              <a:rPr lang="en-US" sz="3200" dirty="0" smtClean="0"/>
              <a:t>Identify equivalent packages of offers</a:t>
            </a:r>
          </a:p>
          <a:p>
            <a:r>
              <a:rPr lang="en-US" sz="3200" dirty="0" smtClean="0"/>
              <a:t>Assess your risk propensity</a:t>
            </a:r>
          </a:p>
          <a:p>
            <a:r>
              <a:rPr lang="en-US" sz="3200" dirty="0" smtClean="0"/>
              <a:t>Endowment effects</a:t>
            </a:r>
          </a:p>
          <a:p>
            <a:r>
              <a:rPr lang="en-US" sz="3200" dirty="0" smtClean="0"/>
              <a:t>Al I going to live to regret this?</a:t>
            </a:r>
          </a:p>
          <a:p>
            <a:r>
              <a:rPr lang="en-US" sz="3200" dirty="0" smtClean="0"/>
              <a:t>Violations of the sure thing principle</a:t>
            </a:r>
          </a:p>
          <a:p>
            <a:r>
              <a:rPr lang="en-US" sz="3200" dirty="0" smtClean="0"/>
              <a:t>Do I n have an appropriate level of confidence?</a:t>
            </a:r>
            <a:endParaRPr lang="en-US" sz="3200" dirty="0"/>
          </a:p>
        </p:txBody>
      </p:sp>
    </p:spTree>
    <p:extLst>
      <p:ext uri="{BB962C8B-B14F-4D97-AF65-F5344CB8AC3E}">
        <p14:creationId xmlns:p14="http://schemas.microsoft.com/office/powerpoint/2010/main" val="829126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Ready to Implement the Strategy: The Planning Process</a:t>
            </a:r>
            <a:endParaRPr lang="en-US" b="1" dirty="0"/>
          </a:p>
        </p:txBody>
      </p:sp>
      <p:sp>
        <p:nvSpPr>
          <p:cNvPr id="3" name="Content Placeholder 2"/>
          <p:cNvSpPr>
            <a:spLocks noGrp="1"/>
          </p:cNvSpPr>
          <p:nvPr>
            <p:ph idx="1"/>
          </p:nvPr>
        </p:nvSpPr>
        <p:spPr/>
        <p:txBody>
          <a:bodyPr>
            <a:normAutofit/>
          </a:bodyPr>
          <a:lstStyle/>
          <a:p>
            <a:r>
              <a:rPr lang="en-US" sz="3600" dirty="0" smtClean="0"/>
              <a:t>Analyze the other party,</a:t>
            </a:r>
          </a:p>
          <a:p>
            <a:pPr lvl="1"/>
            <a:r>
              <a:rPr lang="en-US" sz="3200" dirty="0" smtClean="0"/>
              <a:t>Why do they want what they want?</a:t>
            </a:r>
          </a:p>
          <a:p>
            <a:pPr lvl="1"/>
            <a:r>
              <a:rPr lang="en-US" sz="3200" dirty="0" smtClean="0"/>
              <a:t>How can I present my case clearly and refute the other party’s arguments?</a:t>
            </a:r>
          </a:p>
          <a:p>
            <a:r>
              <a:rPr lang="en-US" sz="3600" dirty="0" smtClean="0"/>
              <a:t>Present the issues to the other party,</a:t>
            </a:r>
            <a:endParaRPr lang="en-US" sz="3600" dirty="0"/>
          </a:p>
        </p:txBody>
      </p:sp>
    </p:spTree>
    <p:extLst>
      <p:ext uri="{BB962C8B-B14F-4D97-AF65-F5344CB8AC3E}">
        <p14:creationId xmlns:p14="http://schemas.microsoft.com/office/powerpoint/2010/main" val="2298000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Preparation: Assessing the Other Party</a:t>
            </a:r>
            <a:endParaRPr lang="en-US" b="1" dirty="0"/>
          </a:p>
        </p:txBody>
      </p:sp>
      <p:sp>
        <p:nvSpPr>
          <p:cNvPr id="3" name="Content Placeholder 2"/>
          <p:cNvSpPr>
            <a:spLocks noGrp="1"/>
          </p:cNvSpPr>
          <p:nvPr>
            <p:ph idx="1"/>
          </p:nvPr>
        </p:nvSpPr>
        <p:spPr/>
        <p:txBody>
          <a:bodyPr>
            <a:normAutofit/>
          </a:bodyPr>
          <a:lstStyle/>
          <a:p>
            <a:r>
              <a:rPr lang="en-US" sz="3200" dirty="0" smtClean="0"/>
              <a:t>Who are the other parties?</a:t>
            </a:r>
          </a:p>
          <a:p>
            <a:r>
              <a:rPr lang="en-US" sz="3200" dirty="0" smtClean="0"/>
              <a:t>Are the parties monolithic?</a:t>
            </a:r>
          </a:p>
          <a:p>
            <a:r>
              <a:rPr lang="en-US" sz="3200" dirty="0" smtClean="0"/>
              <a:t>Issue mix</a:t>
            </a:r>
          </a:p>
          <a:p>
            <a:r>
              <a:rPr lang="en-US" sz="3200" dirty="0" smtClean="0"/>
              <a:t>Others’ interests and position</a:t>
            </a:r>
          </a:p>
          <a:p>
            <a:r>
              <a:rPr lang="en-US" sz="3200" dirty="0" smtClean="0"/>
              <a:t>Other negotiators’ BATNAs</a:t>
            </a:r>
            <a:endParaRPr lang="en-US" sz="3200" dirty="0"/>
          </a:p>
        </p:txBody>
      </p:sp>
    </p:spTree>
    <p:extLst>
      <p:ext uri="{BB962C8B-B14F-4D97-AF65-F5344CB8AC3E}">
        <p14:creationId xmlns:p14="http://schemas.microsoft.com/office/powerpoint/2010/main" val="4288640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Preparation: Assessing the Other </a:t>
            </a:r>
            <a:r>
              <a:rPr lang="en-US" b="1" dirty="0" smtClean="0"/>
              <a:t>Party (I)</a:t>
            </a:r>
            <a:endParaRPr lang="en-US" b="1" dirty="0"/>
          </a:p>
        </p:txBody>
      </p:sp>
      <p:sp>
        <p:nvSpPr>
          <p:cNvPr id="3" name="Content Placeholder 2"/>
          <p:cNvSpPr>
            <a:spLocks noGrp="1"/>
          </p:cNvSpPr>
          <p:nvPr>
            <p:ph idx="1"/>
          </p:nvPr>
        </p:nvSpPr>
        <p:spPr>
          <a:xfrm>
            <a:off x="3320715" y="864108"/>
            <a:ext cx="8390021" cy="5120640"/>
          </a:xfrm>
        </p:spPr>
        <p:txBody>
          <a:bodyPr>
            <a:noAutofit/>
          </a:bodyPr>
          <a:lstStyle/>
          <a:p>
            <a:r>
              <a:rPr lang="en-US" sz="2800" dirty="0" smtClean="0"/>
              <a:t>Is the negotiation one-shot, long—term, or repetitive?</a:t>
            </a:r>
          </a:p>
          <a:p>
            <a:r>
              <a:rPr lang="en-US" sz="2800" dirty="0" smtClean="0"/>
              <a:t>Do the negotiations involve  scarce resources, ideologies, or both?</a:t>
            </a:r>
          </a:p>
          <a:p>
            <a:r>
              <a:rPr lang="en-US" sz="2800" dirty="0" smtClean="0"/>
              <a:t>Is the negotiation one of necessity or opportunity?</a:t>
            </a:r>
          </a:p>
          <a:p>
            <a:r>
              <a:rPr lang="en-US" sz="2800" dirty="0" smtClean="0"/>
              <a:t>Is the negotiation and exchange or dispute situation?</a:t>
            </a:r>
          </a:p>
          <a:p>
            <a:r>
              <a:rPr lang="en-US" sz="2800" dirty="0" smtClean="0"/>
              <a:t>Are there linkage effects?</a:t>
            </a:r>
          </a:p>
          <a:p>
            <a:r>
              <a:rPr lang="en-US" sz="2800" dirty="0" smtClean="0"/>
              <a:t>Is agreement required?</a:t>
            </a:r>
          </a:p>
          <a:p>
            <a:r>
              <a:rPr lang="en-US" sz="2800" dirty="0" smtClean="0"/>
              <a:t>Is ratification required?</a:t>
            </a:r>
          </a:p>
          <a:p>
            <a:r>
              <a:rPr lang="en-US" sz="2800" dirty="0" smtClean="0"/>
              <a:t>Are there time constraints or other time-related costs?</a:t>
            </a:r>
            <a:endParaRPr lang="en-US" sz="2800" dirty="0"/>
          </a:p>
        </p:txBody>
      </p:sp>
    </p:spTree>
    <p:extLst>
      <p:ext uri="{BB962C8B-B14F-4D97-AF65-F5344CB8AC3E}">
        <p14:creationId xmlns:p14="http://schemas.microsoft.com/office/powerpoint/2010/main" val="630544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724" y="360218"/>
            <a:ext cx="9672011" cy="741218"/>
          </a:xfrm>
        </p:spPr>
        <p:txBody>
          <a:bodyPr/>
          <a:lstStyle/>
          <a:p>
            <a:r>
              <a:rPr lang="en-US" b="1" dirty="0"/>
              <a:t>Preparation: Assessing the Other Party (</a:t>
            </a:r>
            <a:r>
              <a:rPr lang="en-US" b="1" dirty="0" smtClean="0"/>
              <a:t>II)</a:t>
            </a:r>
            <a:endParaRPr lang="en-US" b="1" dirty="0"/>
          </a:p>
        </p:txBody>
      </p:sp>
      <p:sp>
        <p:nvSpPr>
          <p:cNvPr id="3" name="Content Placeholder 2"/>
          <p:cNvSpPr>
            <a:spLocks noGrp="1"/>
          </p:cNvSpPr>
          <p:nvPr>
            <p:ph idx="1"/>
          </p:nvPr>
        </p:nvSpPr>
        <p:spPr>
          <a:xfrm>
            <a:off x="687724" y="1101436"/>
            <a:ext cx="11119265" cy="5424397"/>
          </a:xfrm>
        </p:spPr>
        <p:txBody>
          <a:bodyPr>
            <a:noAutofit/>
          </a:bodyPr>
          <a:lstStyle/>
          <a:p>
            <a:r>
              <a:rPr lang="en-US" sz="2800" dirty="0" smtClean="0"/>
              <a:t>Are contracts official or unofficial?</a:t>
            </a:r>
          </a:p>
          <a:p>
            <a:r>
              <a:rPr lang="en-US" sz="2800" dirty="0" smtClean="0"/>
              <a:t>Where do the negotiations take place?</a:t>
            </a:r>
          </a:p>
          <a:p>
            <a:r>
              <a:rPr lang="en-US" sz="2800" dirty="0" smtClean="0"/>
              <a:t>Are negotiations public or private?</a:t>
            </a:r>
          </a:p>
          <a:p>
            <a:r>
              <a:rPr lang="en-US" sz="2800" dirty="0" smtClean="0"/>
              <a:t>Is third-party intervention a possibility?</a:t>
            </a:r>
          </a:p>
          <a:p>
            <a:r>
              <a:rPr lang="en-US" sz="2800" dirty="0" smtClean="0"/>
              <a:t>What conventions guide the process of negotiation (such as who makes the first offer)?</a:t>
            </a:r>
          </a:p>
          <a:p>
            <a:r>
              <a:rPr lang="en-US" sz="2800" dirty="0" smtClean="0"/>
              <a:t>Do negotiations involve more than one offer?</a:t>
            </a:r>
          </a:p>
          <a:p>
            <a:r>
              <a:rPr lang="en-US" sz="2800" dirty="0" smtClean="0"/>
              <a:t>Do negotiators communicate explicitly or tacitly?</a:t>
            </a:r>
          </a:p>
          <a:p>
            <a:r>
              <a:rPr lang="en-US" sz="2800" dirty="0" smtClean="0"/>
              <a:t>Is there a power difference between parties?</a:t>
            </a:r>
          </a:p>
          <a:p>
            <a:r>
              <a:rPr lang="en-US" sz="2800" dirty="0" smtClean="0"/>
              <a:t>Is precedence important?</a:t>
            </a:r>
            <a:endParaRPr lang="en-US" sz="2800" dirty="0"/>
          </a:p>
        </p:txBody>
      </p:sp>
    </p:spTree>
    <p:extLst>
      <p:ext uri="{BB962C8B-B14F-4D97-AF65-F5344CB8AC3E}">
        <p14:creationId xmlns:p14="http://schemas.microsoft.com/office/powerpoint/2010/main" val="332236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5918"/>
            <a:ext cx="8596668" cy="595746"/>
          </a:xfrm>
        </p:spPr>
        <p:txBody>
          <a:bodyPr>
            <a:normAutofit fontScale="90000"/>
          </a:bodyPr>
          <a:lstStyle/>
          <a:p>
            <a:r>
              <a:rPr lang="en-US" b="1" dirty="0" smtClean="0"/>
              <a:t>Introduction</a:t>
            </a:r>
            <a:endParaRPr lang="en-US" b="1" dirty="0"/>
          </a:p>
        </p:txBody>
      </p:sp>
      <p:sp>
        <p:nvSpPr>
          <p:cNvPr id="3" name="Content Placeholder 2"/>
          <p:cNvSpPr>
            <a:spLocks noGrp="1"/>
          </p:cNvSpPr>
          <p:nvPr>
            <p:ph idx="1"/>
          </p:nvPr>
        </p:nvSpPr>
        <p:spPr>
          <a:xfrm>
            <a:off x="677334" y="716973"/>
            <a:ext cx="8596668" cy="5995554"/>
          </a:xfrm>
        </p:spPr>
        <p:txBody>
          <a:bodyPr>
            <a:noAutofit/>
          </a:bodyPr>
          <a:lstStyle/>
          <a:p>
            <a:r>
              <a:rPr lang="en-US" sz="2800" dirty="0"/>
              <a:t>In this chapter, we discuss what negotiators should do before opening negotiations.</a:t>
            </a:r>
          </a:p>
          <a:p>
            <a:r>
              <a:rPr lang="en-US" sz="2800" dirty="0"/>
              <a:t>Effective strategy and planning are the most critical precursors for achieving </a:t>
            </a:r>
            <a:r>
              <a:rPr lang="en-US" sz="2800" dirty="0" smtClean="0"/>
              <a:t>negotiation objectives</a:t>
            </a:r>
            <a:r>
              <a:rPr lang="en-US" sz="2800" dirty="0"/>
              <a:t>. </a:t>
            </a:r>
            <a:endParaRPr lang="en-US" sz="2800" dirty="0" smtClean="0"/>
          </a:p>
          <a:p>
            <a:r>
              <a:rPr lang="en-US" sz="2800" dirty="0" smtClean="0"/>
              <a:t>With </a:t>
            </a:r>
            <a:r>
              <a:rPr lang="en-US" sz="2800" dirty="0"/>
              <a:t>effective planning and goal setting, most negotiators can achieve </a:t>
            </a:r>
            <a:r>
              <a:rPr lang="en-US" sz="2800" dirty="0" smtClean="0"/>
              <a:t>their objectives</a:t>
            </a:r>
            <a:r>
              <a:rPr lang="en-US" sz="2800" dirty="0"/>
              <a:t>; without them, results occur more by chance than by negotiator effort</a:t>
            </a:r>
            <a:r>
              <a:rPr lang="en-US" sz="2800" dirty="0" smtClean="0"/>
              <a:t>.</a:t>
            </a:r>
          </a:p>
          <a:p>
            <a:r>
              <a:rPr lang="en-US" sz="2800" dirty="0" smtClean="0"/>
              <a:t>However, there is no empirical evidence to show that the strategy and planning can lead to effective negotiation. Next slide shows what skilled negotiator do to achieve results.</a:t>
            </a:r>
            <a:endParaRPr lang="en-US" sz="2800" dirty="0"/>
          </a:p>
        </p:txBody>
      </p:sp>
    </p:spTree>
    <p:extLst>
      <p:ext uri="{BB962C8B-B14F-4D97-AF65-F5344CB8AC3E}">
        <p14:creationId xmlns:p14="http://schemas.microsoft.com/office/powerpoint/2010/main" val="3543588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ready to Implement the Strategy: The Planning Process</a:t>
            </a:r>
            <a:endParaRPr lang="en-US" b="1" dirty="0"/>
          </a:p>
        </p:txBody>
      </p:sp>
      <p:sp>
        <p:nvSpPr>
          <p:cNvPr id="3" name="Content Placeholder 2"/>
          <p:cNvSpPr>
            <a:spLocks noGrp="1"/>
          </p:cNvSpPr>
          <p:nvPr>
            <p:ph idx="1"/>
          </p:nvPr>
        </p:nvSpPr>
        <p:spPr/>
        <p:txBody>
          <a:bodyPr>
            <a:normAutofit/>
          </a:bodyPr>
          <a:lstStyle/>
          <a:p>
            <a:r>
              <a:rPr lang="en-US" sz="3600" dirty="0" smtClean="0"/>
              <a:t>Define the protocol to be followed in the negotiation</a:t>
            </a:r>
          </a:p>
          <a:p>
            <a:pPr lvl="1"/>
            <a:r>
              <a:rPr lang="en-US" sz="3200" dirty="0" smtClean="0"/>
              <a:t>Where and when will the negotiation occur?</a:t>
            </a:r>
          </a:p>
          <a:p>
            <a:pPr lvl="1"/>
            <a:r>
              <a:rPr lang="en-US" sz="3200" dirty="0" smtClean="0"/>
              <a:t>Who will be there?</a:t>
            </a:r>
          </a:p>
          <a:p>
            <a:pPr lvl="1"/>
            <a:r>
              <a:rPr lang="en-US" sz="3200" dirty="0" smtClean="0"/>
              <a:t>What is the agenda?</a:t>
            </a:r>
            <a:endParaRPr lang="en-US" sz="3200" dirty="0"/>
          </a:p>
        </p:txBody>
      </p:sp>
    </p:spTree>
    <p:extLst>
      <p:ext uri="{BB962C8B-B14F-4D97-AF65-F5344CB8AC3E}">
        <p14:creationId xmlns:p14="http://schemas.microsoft.com/office/powerpoint/2010/main" val="3707494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t>
            </a:r>
            <a:endParaRPr lang="en-US" b="1" dirty="0"/>
          </a:p>
        </p:txBody>
      </p:sp>
      <p:sp>
        <p:nvSpPr>
          <p:cNvPr id="3" name="Content Placeholder 2"/>
          <p:cNvSpPr>
            <a:spLocks noGrp="1"/>
          </p:cNvSpPr>
          <p:nvPr>
            <p:ph idx="1"/>
          </p:nvPr>
        </p:nvSpPr>
        <p:spPr/>
        <p:txBody>
          <a:bodyPr>
            <a:normAutofit/>
          </a:bodyPr>
          <a:lstStyle/>
          <a:p>
            <a:r>
              <a:rPr lang="en-US" sz="3200" dirty="0" smtClean="0"/>
              <a:t>“… planning is the most important activity in negotiation.”</a:t>
            </a:r>
          </a:p>
          <a:p>
            <a:r>
              <a:rPr lang="en-US" sz="3200" dirty="0" smtClean="0"/>
              <a:t>While this road map may frequently need to be modified and updated as discussions with the other side proceed, working from the map is far more effective than  attempting to work without it.</a:t>
            </a:r>
            <a:endParaRPr lang="en-US" sz="3200" dirty="0"/>
          </a:p>
        </p:txBody>
      </p:sp>
    </p:spTree>
    <p:extLst>
      <p:ext uri="{BB962C8B-B14F-4D97-AF65-F5344CB8AC3E}">
        <p14:creationId xmlns:p14="http://schemas.microsoft.com/office/powerpoint/2010/main" val="2854643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skilled rather than average negotiators achieve results</a:t>
            </a:r>
            <a:endParaRPr lang="en-US" b="1" dirty="0"/>
          </a:p>
        </p:txBody>
      </p:sp>
      <p:sp>
        <p:nvSpPr>
          <p:cNvPr id="3" name="Content Placeholder 2"/>
          <p:cNvSpPr>
            <a:spLocks noGrp="1"/>
          </p:cNvSpPr>
          <p:nvPr>
            <p:ph idx="1"/>
          </p:nvPr>
        </p:nvSpPr>
        <p:spPr>
          <a:xfrm>
            <a:off x="677334" y="1818409"/>
            <a:ext cx="8596668" cy="4478482"/>
          </a:xfrm>
        </p:spPr>
        <p:txBody>
          <a:bodyPr>
            <a:noAutofit/>
          </a:bodyPr>
          <a:lstStyle/>
          <a:p>
            <a:r>
              <a:rPr lang="en-US" sz="3200" dirty="0" smtClean="0"/>
              <a:t>They,</a:t>
            </a:r>
          </a:p>
          <a:p>
            <a:pPr lvl="1"/>
            <a:r>
              <a:rPr lang="en-US" sz="2800" dirty="0" smtClean="0"/>
              <a:t>Explored a </a:t>
            </a:r>
            <a:r>
              <a:rPr lang="en-US" sz="2800" dirty="0"/>
              <a:t>wider range of options for action; </a:t>
            </a:r>
            <a:endParaRPr lang="en-US" sz="2800" dirty="0" smtClean="0"/>
          </a:p>
          <a:p>
            <a:pPr lvl="1"/>
            <a:r>
              <a:rPr lang="en-US" sz="2800" dirty="0" smtClean="0"/>
              <a:t>Worked </a:t>
            </a:r>
            <a:r>
              <a:rPr lang="en-US" sz="2800" dirty="0"/>
              <a:t>harder to find common ground with </a:t>
            </a:r>
            <a:r>
              <a:rPr lang="en-US" sz="2800" dirty="0" smtClean="0"/>
              <a:t>the other </a:t>
            </a:r>
            <a:r>
              <a:rPr lang="en-US" sz="2800" dirty="0"/>
              <a:t>party; </a:t>
            </a:r>
            <a:endParaRPr lang="en-US" sz="2800" dirty="0" smtClean="0"/>
          </a:p>
          <a:p>
            <a:pPr lvl="1"/>
            <a:r>
              <a:rPr lang="en-US" sz="2800" dirty="0" smtClean="0"/>
              <a:t>Spent </a:t>
            </a:r>
            <a:r>
              <a:rPr lang="en-US" sz="2800" dirty="0"/>
              <a:t>more time considering the long-term implications of the issues; and</a:t>
            </a:r>
          </a:p>
          <a:p>
            <a:pPr lvl="1"/>
            <a:r>
              <a:rPr lang="en-US" sz="2800" dirty="0" smtClean="0"/>
              <a:t>Were </a:t>
            </a:r>
            <a:r>
              <a:rPr lang="en-US" sz="2800" dirty="0"/>
              <a:t>significantly more likely to set upper and lower limits, or the boundaries of </a:t>
            </a:r>
            <a:r>
              <a:rPr lang="en-US" sz="2800" dirty="0" smtClean="0"/>
              <a:t>a “</a:t>
            </a:r>
            <a:r>
              <a:rPr lang="en-US" sz="2800" dirty="0"/>
              <a:t>range” of acceptable settlements</a:t>
            </a:r>
            <a:r>
              <a:rPr lang="en-US" sz="2800" dirty="0" smtClean="0"/>
              <a:t>.</a:t>
            </a:r>
            <a:endParaRPr lang="en-US" sz="2800" dirty="0"/>
          </a:p>
        </p:txBody>
      </p:sp>
    </p:spTree>
    <p:extLst>
      <p:ext uri="{BB962C8B-B14F-4D97-AF65-F5344CB8AC3E}">
        <p14:creationId xmlns:p14="http://schemas.microsoft.com/office/powerpoint/2010/main" val="3326747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5" y="235527"/>
            <a:ext cx="11419609" cy="668482"/>
          </a:xfrm>
        </p:spPr>
        <p:txBody>
          <a:bodyPr/>
          <a:lstStyle/>
          <a:p>
            <a:r>
              <a:rPr lang="en-US" b="1" dirty="0"/>
              <a:t>Goals—The Focus That Drives a Negotiation Strategy</a:t>
            </a:r>
            <a:endParaRPr lang="en-US" dirty="0"/>
          </a:p>
        </p:txBody>
      </p:sp>
      <p:sp>
        <p:nvSpPr>
          <p:cNvPr id="3" name="Content Placeholder 2"/>
          <p:cNvSpPr>
            <a:spLocks noGrp="1"/>
          </p:cNvSpPr>
          <p:nvPr>
            <p:ph idx="1"/>
          </p:nvPr>
        </p:nvSpPr>
        <p:spPr>
          <a:xfrm>
            <a:off x="405245" y="904009"/>
            <a:ext cx="11596255" cy="5746173"/>
          </a:xfrm>
        </p:spPr>
        <p:txBody>
          <a:bodyPr>
            <a:noAutofit/>
          </a:bodyPr>
          <a:lstStyle/>
          <a:p>
            <a:r>
              <a:rPr lang="en-US" sz="2800" dirty="0" smtClean="0"/>
              <a:t>Goals drive the negotiation process and strategy</a:t>
            </a:r>
          </a:p>
          <a:p>
            <a:r>
              <a:rPr lang="en-US" sz="2800" dirty="0" smtClean="0"/>
              <a:t>Negotiators must anticipate the goals to achieve and focus on how to achieve them</a:t>
            </a:r>
          </a:p>
          <a:p>
            <a:r>
              <a:rPr lang="en-US" sz="2800" dirty="0" smtClean="0"/>
              <a:t>The three types of goals are:</a:t>
            </a:r>
          </a:p>
          <a:p>
            <a:pPr lvl="1"/>
            <a:r>
              <a:rPr lang="en-US" sz="2400" dirty="0" smtClean="0"/>
              <a:t>Substantive goals, e.g. money or a specific outcome,</a:t>
            </a:r>
          </a:p>
          <a:p>
            <a:pPr lvl="1"/>
            <a:r>
              <a:rPr lang="en-US" sz="2400" dirty="0" smtClean="0"/>
              <a:t>Intangible goals, e.g. winning, beating the other party, getting settlement at any cost, and</a:t>
            </a:r>
          </a:p>
          <a:p>
            <a:pPr lvl="1"/>
            <a:r>
              <a:rPr lang="en-US" sz="2400" dirty="0" smtClean="0"/>
              <a:t>Procedural goals, e.g. </a:t>
            </a:r>
            <a:r>
              <a:rPr lang="en-US" sz="2400" dirty="0"/>
              <a:t>shaping </a:t>
            </a:r>
            <a:r>
              <a:rPr lang="en-US" sz="2400" dirty="0" smtClean="0"/>
              <a:t>the agenda </a:t>
            </a:r>
            <a:r>
              <a:rPr lang="en-US" sz="2400" dirty="0"/>
              <a:t>or simply </a:t>
            </a:r>
            <a:r>
              <a:rPr lang="en-US" sz="2400" dirty="0" smtClean="0"/>
              <a:t>having </a:t>
            </a:r>
            <a:r>
              <a:rPr lang="en-US" sz="2400" dirty="0"/>
              <a:t>a voice at the </a:t>
            </a:r>
            <a:r>
              <a:rPr lang="en-US" sz="2400" dirty="0" smtClean="0"/>
              <a:t>table</a:t>
            </a:r>
          </a:p>
          <a:p>
            <a:r>
              <a:rPr lang="en-US" sz="2800" dirty="0" smtClean="0"/>
              <a:t>Negotiators need to list all goals to achieve, determine the priority, identify the potential multi-goal packages, and evaluate possible trade-offs among multiple goals</a:t>
            </a:r>
            <a:endParaRPr lang="en-US" sz="2800" dirty="0"/>
          </a:p>
        </p:txBody>
      </p:sp>
    </p:spTree>
    <p:extLst>
      <p:ext uri="{BB962C8B-B14F-4D97-AF65-F5344CB8AC3E}">
        <p14:creationId xmlns:p14="http://schemas.microsoft.com/office/powerpoint/2010/main" val="1903419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15" y="123498"/>
            <a:ext cx="11251429" cy="660400"/>
          </a:xfrm>
        </p:spPr>
        <p:txBody>
          <a:bodyPr/>
          <a:lstStyle/>
          <a:p>
            <a:r>
              <a:rPr lang="en-US" b="1" dirty="0"/>
              <a:t>Direct Effects of Goals on Choice of Strategy</a:t>
            </a:r>
            <a:endParaRPr lang="en-US" i="1" dirty="0"/>
          </a:p>
        </p:txBody>
      </p:sp>
      <p:sp>
        <p:nvSpPr>
          <p:cNvPr id="3" name="Content Placeholder 2"/>
          <p:cNvSpPr>
            <a:spLocks noGrp="1"/>
          </p:cNvSpPr>
          <p:nvPr>
            <p:ph idx="1"/>
          </p:nvPr>
        </p:nvSpPr>
        <p:spPr>
          <a:xfrm>
            <a:off x="633846" y="898198"/>
            <a:ext cx="11259006" cy="5280018"/>
          </a:xfrm>
        </p:spPr>
        <p:txBody>
          <a:bodyPr>
            <a:noAutofit/>
          </a:bodyPr>
          <a:lstStyle/>
          <a:p>
            <a:r>
              <a:rPr lang="en-US" sz="2800" dirty="0" smtClean="0"/>
              <a:t>Four ways goals affect strategy;</a:t>
            </a:r>
          </a:p>
          <a:p>
            <a:pPr lvl="1"/>
            <a:r>
              <a:rPr lang="en-US" sz="2400" dirty="0" smtClean="0"/>
              <a:t>A goal is a specific, focused target that one can realistically develop a plan to achieve. It is not a wish which may be an interest.</a:t>
            </a:r>
          </a:p>
          <a:p>
            <a:pPr lvl="1"/>
            <a:r>
              <a:rPr lang="en-US" sz="2400" dirty="0" smtClean="0"/>
              <a:t>One’s goals may be, but are not necessarily linked to the other party’s goals. E.g. buyer need of a cheap car seller’s need to sell expensively for profit, price links them and is the source of conflict.</a:t>
            </a:r>
          </a:p>
          <a:p>
            <a:pPr lvl="1"/>
            <a:r>
              <a:rPr lang="en-US" sz="2400" dirty="0"/>
              <a:t>There are boundaries or limits to what “realistic” goals can </a:t>
            </a:r>
            <a:r>
              <a:rPr lang="en-US" sz="2400" dirty="0" smtClean="0"/>
              <a:t>be. When exceeded we change goals or abandon the negotiation. Must be attainable.</a:t>
            </a:r>
          </a:p>
          <a:p>
            <a:pPr lvl="1"/>
            <a:r>
              <a:rPr lang="en-US" sz="2400" dirty="0" smtClean="0"/>
              <a:t>Effective goals must be concrete, specific, and measurable. Less than this, it is hard to;</a:t>
            </a:r>
          </a:p>
          <a:p>
            <a:pPr lvl="2"/>
            <a:r>
              <a:rPr lang="en-US" sz="2000" dirty="0" smtClean="0"/>
              <a:t>Communicate, understand what the other party wants, and determine whether any offer satisfies our goals.</a:t>
            </a:r>
            <a:endParaRPr lang="en-US" sz="2000" dirty="0"/>
          </a:p>
        </p:txBody>
      </p:sp>
    </p:spTree>
    <p:extLst>
      <p:ext uri="{BB962C8B-B14F-4D97-AF65-F5344CB8AC3E}">
        <p14:creationId xmlns:p14="http://schemas.microsoft.com/office/powerpoint/2010/main" val="2695765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Indirect Effects of Goals on Choice of Strategy</a:t>
            </a:r>
            <a:endParaRPr lang="en-US" dirty="0"/>
          </a:p>
        </p:txBody>
      </p:sp>
      <p:sp>
        <p:nvSpPr>
          <p:cNvPr id="3" name="Content Placeholder 2"/>
          <p:cNvSpPr>
            <a:spLocks noGrp="1"/>
          </p:cNvSpPr>
          <p:nvPr>
            <p:ph idx="1"/>
          </p:nvPr>
        </p:nvSpPr>
        <p:spPr/>
        <p:txBody>
          <a:bodyPr>
            <a:normAutofit/>
          </a:bodyPr>
          <a:lstStyle/>
          <a:p>
            <a:r>
              <a:rPr lang="en-US" sz="3600" dirty="0" smtClean="0"/>
              <a:t>Indirect effects </a:t>
            </a:r>
          </a:p>
          <a:p>
            <a:pPr lvl="1"/>
            <a:r>
              <a:rPr lang="en-US" sz="3200" dirty="0" smtClean="0"/>
              <a:t>Forging an ongoing relationship</a:t>
            </a:r>
            <a:endParaRPr lang="en-US" sz="3200" dirty="0"/>
          </a:p>
        </p:txBody>
      </p:sp>
    </p:spTree>
    <p:extLst>
      <p:ext uri="{BB962C8B-B14F-4D97-AF65-F5344CB8AC3E}">
        <p14:creationId xmlns:p14="http://schemas.microsoft.com/office/powerpoint/2010/main" val="1386405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Strategy versus Tactics</a:t>
            </a:r>
            <a:endParaRPr lang="en-US" b="1" dirty="0"/>
          </a:p>
        </p:txBody>
      </p:sp>
      <p:sp>
        <p:nvSpPr>
          <p:cNvPr id="3" name="Content Placeholder 2"/>
          <p:cNvSpPr>
            <a:spLocks noGrp="1"/>
          </p:cNvSpPr>
          <p:nvPr>
            <p:ph idx="1"/>
          </p:nvPr>
        </p:nvSpPr>
        <p:spPr/>
        <p:txBody>
          <a:bodyPr>
            <a:normAutofit fontScale="92500" lnSpcReduction="20000"/>
          </a:bodyPr>
          <a:lstStyle/>
          <a:p>
            <a:r>
              <a:rPr lang="en-US" sz="3200" dirty="0" smtClean="0"/>
              <a:t>Strategy – the overall plan to achieve one’s goals in a negotiation</a:t>
            </a:r>
          </a:p>
          <a:p>
            <a:r>
              <a:rPr lang="en-US" sz="3200" dirty="0" smtClean="0"/>
              <a:t>Tactics – short-term, adaptive moves designed to enact or pursue broad strategies</a:t>
            </a:r>
          </a:p>
          <a:p>
            <a:pPr lvl="1"/>
            <a:r>
              <a:rPr lang="en-US" sz="2800" dirty="0" smtClean="0"/>
              <a:t>Tactics are subordinate to strategy,</a:t>
            </a:r>
          </a:p>
          <a:p>
            <a:pPr lvl="1"/>
            <a:r>
              <a:rPr lang="en-US" sz="2800" dirty="0" smtClean="0"/>
              <a:t>Tactics are driven by strategy</a:t>
            </a:r>
          </a:p>
          <a:p>
            <a:r>
              <a:rPr lang="en-US" sz="3200" dirty="0" smtClean="0"/>
              <a:t>Planning – the “action” component of the strategy process; i.e. how will I implement the strategy</a:t>
            </a:r>
            <a:endParaRPr lang="en-US" sz="3200" dirty="0"/>
          </a:p>
        </p:txBody>
      </p:sp>
    </p:spTree>
    <p:extLst>
      <p:ext uri="{BB962C8B-B14F-4D97-AF65-F5344CB8AC3E}">
        <p14:creationId xmlns:p14="http://schemas.microsoft.com/office/powerpoint/2010/main" val="1490063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Approaches to Strategy</a:t>
            </a:r>
            <a:endParaRPr lang="en-US" b="1" dirty="0"/>
          </a:p>
        </p:txBody>
      </p:sp>
      <p:sp>
        <p:nvSpPr>
          <p:cNvPr id="3" name="Content Placeholder 2"/>
          <p:cNvSpPr>
            <a:spLocks noGrp="1"/>
          </p:cNvSpPr>
          <p:nvPr>
            <p:ph idx="1"/>
          </p:nvPr>
        </p:nvSpPr>
        <p:spPr/>
        <p:txBody>
          <a:bodyPr>
            <a:normAutofit/>
          </a:bodyPr>
          <a:lstStyle/>
          <a:p>
            <a:r>
              <a:rPr lang="en-US" sz="3200" dirty="0" smtClean="0"/>
              <a:t>Unilateral – </a:t>
            </a:r>
            <a:r>
              <a:rPr lang="en-US" sz="3200" dirty="0" smtClean="0"/>
              <a:t>One </a:t>
            </a:r>
            <a:r>
              <a:rPr lang="en-US" sz="3200" dirty="0" smtClean="0"/>
              <a:t>made without the active involvement of the other party,</a:t>
            </a:r>
          </a:p>
          <a:p>
            <a:r>
              <a:rPr lang="en-US" sz="3200" dirty="0" smtClean="0"/>
              <a:t>Bilateral </a:t>
            </a:r>
            <a:r>
              <a:rPr lang="en-US" sz="3200" smtClean="0"/>
              <a:t>– </a:t>
            </a:r>
            <a:r>
              <a:rPr lang="en-US" sz="3200" smtClean="0"/>
              <a:t>One </a:t>
            </a:r>
            <a:r>
              <a:rPr lang="en-US" sz="3200" dirty="0" smtClean="0"/>
              <a:t>that considers the impact of the other’s strategy on one’s own</a:t>
            </a:r>
            <a:endParaRPr lang="en-US" sz="3200" dirty="0"/>
          </a:p>
        </p:txBody>
      </p:sp>
    </p:spTree>
    <p:extLst>
      <p:ext uri="{BB962C8B-B14F-4D97-AF65-F5344CB8AC3E}">
        <p14:creationId xmlns:p14="http://schemas.microsoft.com/office/powerpoint/2010/main" val="4121495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487</TotalTime>
  <Words>1951</Words>
  <Application>Microsoft Office PowerPoint</Application>
  <PresentationFormat>Widescreen</PresentationFormat>
  <Paragraphs>280</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Negotiation: Strategy and Planning</vt:lpstr>
      <vt:lpstr>Objectives of the Topic</vt:lpstr>
      <vt:lpstr>Introduction</vt:lpstr>
      <vt:lpstr>How skilled rather than average negotiators achieve results</vt:lpstr>
      <vt:lpstr>Goals—The Focus That Drives a Negotiation Strategy</vt:lpstr>
      <vt:lpstr>Direct Effects of Goals on Choice of Strategy</vt:lpstr>
      <vt:lpstr>Indirect Effects of Goals on Choice of Strategy</vt:lpstr>
      <vt:lpstr>Strategy versus Tactics</vt:lpstr>
      <vt:lpstr>Approaches to Strategy</vt:lpstr>
      <vt:lpstr>Strategic Options</vt:lpstr>
      <vt:lpstr>The Dual Concerns Model</vt:lpstr>
      <vt:lpstr>The None-engagement strategy: Avoidance</vt:lpstr>
      <vt:lpstr>Active Engagement Strategies</vt:lpstr>
      <vt:lpstr>Characteristics of Different Engagement Strategies</vt:lpstr>
      <vt:lpstr>PowerPoint Presentation</vt:lpstr>
      <vt:lpstr>PowerPoint Presentation</vt:lpstr>
      <vt:lpstr>PowerPoint Presentation</vt:lpstr>
      <vt:lpstr>Understanding the flow of Negotiations: Stages and Phases </vt:lpstr>
      <vt:lpstr>Key Steps to an Ideal Negotiation Process</vt:lpstr>
      <vt:lpstr>Key Steps to an Ideal Negotiation Process</vt:lpstr>
      <vt:lpstr>Key Steps to an Ideal Negotiation Process</vt:lpstr>
      <vt:lpstr>Getting Ready to Implement the Strategy: The Planning Process</vt:lpstr>
      <vt:lpstr>Getting Ready to Implement the Strategy: The Planning Process</vt:lpstr>
      <vt:lpstr>Preparation: Self-Assessment (I)</vt:lpstr>
      <vt:lpstr>Preparation: Self-Assessment (II)</vt:lpstr>
      <vt:lpstr>Getting Ready to Implement the Strategy: The Planning Process</vt:lpstr>
      <vt:lpstr>Preparation: Assessing the Other Party</vt:lpstr>
      <vt:lpstr>Preparation: Assessing the Other Party (I)</vt:lpstr>
      <vt:lpstr>Preparation: Assessing the Other Party (II)</vt:lpstr>
      <vt:lpstr>Getting ready to Implement the Strategy: The Planning Process</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Negotiation: Strategy and Planning</dc:title>
  <dc:creator>Microsoft account</dc:creator>
  <cp:lastModifiedBy>Microsoft account</cp:lastModifiedBy>
  <cp:revision>24</cp:revision>
  <dcterms:created xsi:type="dcterms:W3CDTF">2021-08-12T11:26:52Z</dcterms:created>
  <dcterms:modified xsi:type="dcterms:W3CDTF">2021-08-13T05:52:17Z</dcterms:modified>
</cp:coreProperties>
</file>